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41"/>
  </p:notesMasterIdLst>
  <p:handoutMasterIdLst>
    <p:handoutMasterId r:id="rId42"/>
  </p:handoutMasterIdLst>
  <p:sldIdLst>
    <p:sldId id="647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89" r:id="rId30"/>
    <p:sldId id="690" r:id="rId31"/>
    <p:sldId id="691" r:id="rId32"/>
    <p:sldId id="692" r:id="rId33"/>
    <p:sldId id="693" r:id="rId34"/>
    <p:sldId id="694" r:id="rId35"/>
    <p:sldId id="695" r:id="rId36"/>
    <p:sldId id="696" r:id="rId37"/>
    <p:sldId id="697" r:id="rId38"/>
    <p:sldId id="698" r:id="rId39"/>
    <p:sldId id="699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A50021"/>
    <a:srgbClr val="FF9900"/>
    <a:srgbClr val="FFFF99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142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2,1,4,7,3,2,6,8</a:t>
            </a:r>
          </a:p>
          <a:p>
            <a:r>
              <a:rPr lang="en-US" altLang="zh-CN" dirty="0" err="1" smtClean="0"/>
              <a:t>Xyzx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zxyz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0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just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3200" b="1" dirty="0" smtClean="0"/>
              <a:t>思考：</a:t>
            </a:r>
            <a:endParaRPr lang="en-US" altLang="zh-CN" sz="3200" b="1" dirty="0" smtClean="0"/>
          </a:p>
          <a:p>
            <a:pPr marL="534988" lvl="1" indent="-534988" algn="just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lang="zh-CN" altLang="en-US" sz="3200" b="1" dirty="0" smtClean="0">
                <a:solidFill>
                  <a:srgbClr val="FF0000"/>
                </a:solidFill>
              </a:rPr>
              <a:t>什么是背包问题？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534988" lvl="1" indent="-534988" algn="just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lang="zh-CN" altLang="en-US" sz="3200" b="1" dirty="0" smtClean="0">
                <a:solidFill>
                  <a:srgbClr val="FF0000"/>
                </a:solidFill>
              </a:rPr>
              <a:t>何为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0/1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7B655E1-C254-46C0-A864-B0164F5F19FD}" type="slidenum">
              <a:rPr lang="en-US" altLang="zh-CN" sz="1200" smtClean="0"/>
              <a:pPr eaLnBrk="1" hangingPunct="1"/>
              <a:t>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同一组数可以构造出不同形状的二叉查找树；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二叉查找树的中序遍历序列是该组数的顺序排列；</a:t>
            </a:r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0AA85B0-28B4-4D40-91AA-D28531425AB1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ABA8262-B7F8-4420-9811-C6BD533591D3}" type="slidenum">
              <a:rPr lang="en-US" altLang="zh-CN" sz="1200" smtClean="0"/>
              <a:pPr eaLnBrk="1" hangingPunct="1"/>
              <a:t>22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思考：</a:t>
            </a:r>
            <a:r>
              <a:rPr lang="en-US" altLang="zh-CN" smtClean="0">
                <a:ea typeface="宋体" charset="-122"/>
              </a:rPr>
              <a:t>C</a:t>
            </a:r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i,j</a:t>
            </a:r>
            <a:r>
              <a:rPr lang="zh-CN" altLang="en-US" smtClean="0">
                <a:ea typeface="宋体" charset="-122"/>
              </a:rPr>
              <a:t>）结果的表示几维的？</a:t>
            </a:r>
            <a:r>
              <a:rPr lang="en-US" altLang="zh-CN" smtClean="0">
                <a:ea typeface="宋体" charset="-122"/>
              </a:rPr>
              <a:t>i</a:t>
            </a:r>
            <a:r>
              <a:rPr lang="zh-CN" altLang="en-US" smtClean="0">
                <a:ea typeface="宋体" charset="-122"/>
              </a:rPr>
              <a:t>是行下标，有多少行？</a:t>
            </a:r>
            <a:r>
              <a:rPr lang="en-US" altLang="zh-CN" smtClean="0">
                <a:ea typeface="宋体" charset="-122"/>
              </a:rPr>
              <a:t>J</a:t>
            </a:r>
            <a:r>
              <a:rPr lang="zh-CN" altLang="en-US" smtClean="0">
                <a:ea typeface="宋体" charset="-122"/>
              </a:rPr>
              <a:t>是列下标，有多少列？</a:t>
            </a:r>
            <a:endParaRPr lang="en-US" altLang="zh-CN" smtClean="0">
              <a:ea typeface="宋体" charset="-122"/>
            </a:endParaRPr>
          </a:p>
          <a:p>
            <a:r>
              <a:rPr lang="zh-CN" altLang="en-US" b="1" smtClean="0">
                <a:ea typeface="宋体" charset="-122"/>
              </a:rPr>
              <a:t>为了在求出由</a:t>
            </a:r>
            <a:r>
              <a:rPr lang="en-US" altLang="zh-CN" b="1" smtClean="0">
                <a:ea typeface="宋体" charset="-122"/>
              </a:rPr>
              <a:t>{</a:t>
            </a:r>
            <a:r>
              <a:rPr lang="en-US" altLang="zh-CN" b="1" i="1" smtClean="0">
                <a:ea typeface="宋体" charset="-122"/>
              </a:rPr>
              <a:t>r</a:t>
            </a:r>
            <a:r>
              <a:rPr lang="en-US" altLang="zh-CN" b="1" baseline="-30000" smtClean="0">
                <a:ea typeface="宋体" charset="-122"/>
              </a:rPr>
              <a:t>1</a:t>
            </a:r>
            <a:r>
              <a:rPr lang="en-US" altLang="zh-CN" b="1" smtClean="0">
                <a:ea typeface="宋体" charset="-122"/>
              </a:rPr>
              <a:t>, </a:t>
            </a:r>
            <a:r>
              <a:rPr lang="en-US" altLang="zh-CN" b="1" i="1" smtClean="0">
                <a:ea typeface="宋体" charset="-122"/>
              </a:rPr>
              <a:t>r</a:t>
            </a:r>
            <a:r>
              <a:rPr lang="en-US" altLang="zh-CN" b="1" baseline="-30000" smtClean="0">
                <a:ea typeface="宋体" charset="-122"/>
              </a:rPr>
              <a:t>2</a:t>
            </a:r>
            <a:r>
              <a:rPr lang="en-US" altLang="zh-CN" b="1" smtClean="0">
                <a:ea typeface="宋体" charset="-122"/>
              </a:rPr>
              <a:t>, …, </a:t>
            </a:r>
            <a:r>
              <a:rPr lang="en-US" altLang="zh-CN" b="1" i="1" smtClean="0">
                <a:ea typeface="宋体" charset="-122"/>
              </a:rPr>
              <a:t>r</a:t>
            </a:r>
            <a:r>
              <a:rPr lang="en-US" altLang="zh-CN" b="1" i="1" baseline="-30000" smtClean="0">
                <a:ea typeface="宋体" charset="-122"/>
              </a:rPr>
              <a:t>n</a:t>
            </a:r>
            <a:r>
              <a:rPr lang="en-US" altLang="zh-CN" b="1" smtClean="0">
                <a:ea typeface="宋体" charset="-122"/>
              </a:rPr>
              <a:t>}</a:t>
            </a:r>
            <a:r>
              <a:rPr lang="zh-CN" altLang="en-US" b="1" smtClean="0">
                <a:ea typeface="宋体" charset="-122"/>
              </a:rPr>
              <a:t>构成的二叉查找树的平均比较次数的同时得到最优二叉查找树，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00F0C60-88C5-4BFE-993C-C009E8252A28}" type="slidenum">
              <a:rPr lang="en-US" altLang="zh-CN" sz="1200" smtClean="0"/>
              <a:pPr eaLnBrk="1" hangingPunct="1"/>
              <a:t>26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48BB7-2AB7-4D09-9F49-7EBF6A29FF7E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第6章  动态规划法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313A0E9-4EF6-4A87-84C9-C791D04D9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529004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4/28/2016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4/28/2016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  <p:sldLayoutId id="2147484722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AA57540-A868-45F1-875B-C6C5F5B608F2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120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5949DCC-E572-46BC-BC4B-5B11668FC10E}" type="slidenum">
              <a:rPr lang="en-US" altLang="zh-CN" sz="1400" smtClean="0">
                <a:latin typeface="Comic Sans MS" pitchFamily="66" charset="0"/>
              </a:rPr>
              <a:pPr/>
              <a:t>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120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64492" y="2003534"/>
            <a:ext cx="6119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/>
              <a:t>6.3.1  </a:t>
            </a:r>
            <a:r>
              <a:rPr kumimoji="1" lang="zh-CN" altLang="en-US" sz="3600" b="1" dirty="0"/>
              <a:t>最长递增子序列问题</a:t>
            </a:r>
          </a:p>
        </p:txBody>
      </p:sp>
      <p:sp>
        <p:nvSpPr>
          <p:cNvPr id="51206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9898" y="4209575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/>
              <a:t>6.3.2  </a:t>
            </a:r>
            <a:r>
              <a:rPr kumimoji="1" lang="zh-CN" altLang="en-US" sz="3600" b="1" dirty="0"/>
              <a:t>最长公共子序列问题</a:t>
            </a: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555307" y="1241534"/>
            <a:ext cx="741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 dirty="0">
                <a:solidFill>
                  <a:schemeClr val="bg2"/>
                </a:solidFill>
                <a:latin typeface="华文行楷" pitchFamily="2" charset="-122"/>
                <a:ea typeface="华文行楷" pitchFamily="2" charset="-122"/>
              </a:rPr>
              <a:t>6.3  </a:t>
            </a:r>
            <a:r>
              <a:rPr kumimoji="1" lang="zh-CN" altLang="en-US" sz="4400" b="1" dirty="0">
                <a:solidFill>
                  <a:schemeClr val="bg2"/>
                </a:solidFill>
                <a:latin typeface="华文行楷" pitchFamily="2" charset="-122"/>
                <a:ea typeface="华文行楷" pitchFamily="2" charset="-122"/>
              </a:rPr>
              <a:t>组合问题中的动态规划法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4492" y="323655"/>
            <a:ext cx="741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上次回顾</a:t>
            </a:r>
            <a:endParaRPr kumimoji="1" lang="zh-CN" altLang="en-US" sz="4800" b="1" dirty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55307" y="2840074"/>
            <a:ext cx="7129463" cy="1081088"/>
            <a:chOff x="1977" y="5124"/>
            <a:chExt cx="5542" cy="678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39" y="5124"/>
              <a:ext cx="4880" cy="6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000" b="1" dirty="0"/>
                <a:t> </a:t>
              </a:r>
            </a:p>
            <a:p>
              <a:pPr algn="just" eaLnBrk="1" hangingPunct="1"/>
              <a:r>
                <a:rPr lang="en-US" altLang="zh-CN" b="1" dirty="0"/>
                <a:t>         1                </a:t>
              </a:r>
              <a:r>
                <a:rPr lang="en-US" altLang="zh-CN" b="1" i="1" dirty="0" err="1"/>
                <a:t>i</a:t>
              </a:r>
              <a:r>
                <a:rPr lang="en-US" altLang="zh-CN" b="1" dirty="0"/>
                <a:t> = 1</a:t>
              </a:r>
              <a:r>
                <a:rPr lang="zh-CN" altLang="en-US" b="1" dirty="0"/>
                <a:t>或不存在</a:t>
              </a:r>
              <a:r>
                <a:rPr lang="en-US" altLang="zh-CN" b="1" i="1" dirty="0" err="1"/>
                <a:t>a</a:t>
              </a:r>
              <a:r>
                <a:rPr lang="en-US" altLang="zh-CN" b="1" i="1" baseline="-25000" dirty="0" err="1"/>
                <a:t>j</a:t>
              </a:r>
              <a:r>
                <a:rPr lang="en-US" altLang="zh-CN" b="1" dirty="0"/>
                <a:t>&lt;</a:t>
              </a:r>
              <a:r>
                <a:rPr lang="en-US" altLang="zh-CN" b="1" i="1" dirty="0" err="1"/>
                <a:t>a</a:t>
              </a:r>
              <a:r>
                <a:rPr lang="en-US" altLang="zh-CN" b="1" i="1" baseline="-25000" dirty="0" err="1"/>
                <a:t>i</a:t>
              </a:r>
              <a:r>
                <a:rPr lang="zh-CN" altLang="en-US" b="1" dirty="0"/>
                <a:t>（</a:t>
              </a:r>
              <a:r>
                <a:rPr lang="en-US" altLang="zh-CN" b="1" dirty="0"/>
                <a:t>1≤</a:t>
              </a:r>
              <a:r>
                <a:rPr lang="en-US" altLang="zh-CN" b="1" i="1" dirty="0"/>
                <a:t>j</a:t>
              </a:r>
              <a:r>
                <a:rPr lang="zh-CN" altLang="en-US" b="1" dirty="0"/>
                <a:t>＜</a:t>
              </a:r>
              <a:r>
                <a:rPr lang="en-US" altLang="zh-CN" b="1" i="1" dirty="0" err="1"/>
                <a:t>i</a:t>
              </a:r>
              <a:r>
                <a:rPr lang="zh-CN" altLang="en-US" b="1" dirty="0"/>
                <a:t>）</a:t>
              </a:r>
            </a:p>
            <a:p>
              <a:pPr algn="just" eaLnBrk="1" hangingPunct="1"/>
              <a:r>
                <a:rPr lang="en-US" altLang="zh-CN" b="1" dirty="0"/>
                <a:t>max{</a:t>
              </a:r>
              <a:r>
                <a:rPr lang="en-US" altLang="zh-CN" b="1" i="1" dirty="0"/>
                <a:t>L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j</a:t>
              </a:r>
              <a:r>
                <a:rPr lang="en-US" altLang="zh-CN" b="1" dirty="0"/>
                <a:t>) + 1}    </a:t>
              </a:r>
              <a:r>
                <a:rPr lang="zh-CN" altLang="en-US" b="1" dirty="0"/>
                <a:t>对于所有的</a:t>
              </a:r>
              <a:r>
                <a:rPr lang="en-US" altLang="zh-CN" b="1" i="1" dirty="0" err="1"/>
                <a:t>a</a:t>
              </a:r>
              <a:r>
                <a:rPr lang="en-US" altLang="zh-CN" b="1" i="1" baseline="-25000" dirty="0" err="1"/>
                <a:t>j</a:t>
              </a:r>
              <a:r>
                <a:rPr lang="en-US" altLang="zh-CN" b="1" dirty="0"/>
                <a:t>&lt;</a:t>
              </a:r>
              <a:r>
                <a:rPr lang="en-US" altLang="zh-CN" b="1" i="1" dirty="0" err="1"/>
                <a:t>a</a:t>
              </a:r>
              <a:r>
                <a:rPr lang="en-US" altLang="zh-CN" b="1" i="1" baseline="-25000" dirty="0" err="1"/>
                <a:t>i</a:t>
              </a:r>
              <a:r>
                <a:rPr lang="zh-CN" altLang="en-US" b="1" dirty="0"/>
                <a:t>（</a:t>
              </a:r>
              <a:r>
                <a:rPr lang="en-US" altLang="zh-CN" b="1" dirty="0"/>
                <a:t>1≤</a:t>
              </a:r>
              <a:r>
                <a:rPr lang="en-US" altLang="zh-CN" b="1" i="1" dirty="0"/>
                <a:t>j</a:t>
              </a:r>
              <a:r>
                <a:rPr lang="zh-CN" altLang="en-US" b="1" dirty="0"/>
                <a:t>＜</a:t>
              </a:r>
              <a:r>
                <a:rPr lang="en-US" altLang="zh-CN" b="1" i="1" dirty="0" err="1"/>
                <a:t>i</a:t>
              </a:r>
              <a:r>
                <a:rPr lang="zh-CN" altLang="en-US" b="1" dirty="0"/>
                <a:t>）</a:t>
              </a:r>
              <a:endParaRPr lang="zh-CN" altLang="en-US" sz="4800" b="1" dirty="0">
                <a:latin typeface="Arial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977" y="5320"/>
              <a:ext cx="650" cy="2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 dirty="0"/>
                <a:t>L</a:t>
              </a:r>
              <a:r>
                <a:rPr lang="en-US" altLang="zh-CN" b="1" dirty="0"/>
                <a:t>(</a:t>
              </a:r>
              <a:r>
                <a:rPr lang="en-US" altLang="zh-CN" b="1" i="1" dirty="0" err="1"/>
                <a:t>i</a:t>
              </a:r>
              <a:r>
                <a:rPr lang="en-US" altLang="zh-CN" b="1" dirty="0"/>
                <a:t>) =</a:t>
              </a:r>
              <a:endParaRPr lang="en-US" altLang="zh-CN" sz="4800" b="1" dirty="0">
                <a:latin typeface="Arial" charset="0"/>
              </a:endParaRPr>
            </a:p>
          </p:txBody>
        </p:sp>
        <p:sp>
          <p:nvSpPr>
            <p:cNvPr id="13" name="AutoShape 11"/>
            <p:cNvSpPr>
              <a:spLocks/>
            </p:cNvSpPr>
            <p:nvPr/>
          </p:nvSpPr>
          <p:spPr bwMode="auto">
            <a:xfrm>
              <a:off x="2519" y="5279"/>
              <a:ext cx="90" cy="391"/>
            </a:xfrm>
            <a:prstGeom prst="leftBrace">
              <a:avLst>
                <a:gd name="adj1" fmla="val 3620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3600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889522"/>
              </p:ext>
            </p:extLst>
          </p:nvPr>
        </p:nvGraphicFramePr>
        <p:xfrm>
          <a:off x="150857" y="4850925"/>
          <a:ext cx="878998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公式" r:id="rId4" imgW="3911600" imgH="520700" progId="Equation.3">
                  <p:embed/>
                </p:oleObj>
              </mc:Choice>
              <mc:Fallback>
                <p:oleObj name="公式" r:id="rId4" imgW="39116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57" y="4850925"/>
                        <a:ext cx="8789988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8815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B8A11CE-331A-40F8-B5F2-A0B2F5DFAE7A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5779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8227C75-0C5F-4A97-89AC-1DD4D804539E}" type="slidenum">
              <a:rPr lang="en-US" altLang="zh-CN" sz="1400" smtClean="0">
                <a:latin typeface="Comic Sans MS" pitchFamily="66" charset="0"/>
              </a:rPr>
              <a:pPr/>
              <a:t>10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685" name="Text Box 93"/>
          <p:cNvSpPr txBox="1">
            <a:spLocks noChangeArrowheads="1"/>
          </p:cNvSpPr>
          <p:nvPr/>
        </p:nvSpPr>
        <p:spPr bwMode="auto">
          <a:xfrm>
            <a:off x="292100" y="1844675"/>
            <a:ext cx="8851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solidFill>
                  <a:srgbClr val="CC0000"/>
                </a:solidFill>
              </a:rPr>
              <a:t>关键问题：找出动态规划函数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zh-CN" altLang="en-US" sz="2600" b="1">
                <a:solidFill>
                  <a:srgbClr val="FF0000"/>
                </a:solidFill>
                <a:ea typeface="华文新魏" pitchFamily="2" charset="-122"/>
              </a:rPr>
              <a:t>令</a:t>
            </a:r>
            <a:r>
              <a:rPr kumimoji="1" lang="en-US" altLang="zh-CN" sz="2600" b="1" i="1">
                <a:solidFill>
                  <a:srgbClr val="FF0000"/>
                </a:solidFill>
                <a:ea typeface="华文新魏" pitchFamily="2" charset="-122"/>
              </a:rPr>
              <a:t>V</a:t>
            </a:r>
            <a:r>
              <a:rPr kumimoji="1" lang="en-US" altLang="zh-CN" sz="2600" b="1">
                <a:solidFill>
                  <a:srgbClr val="FF0000"/>
                </a:solidFill>
                <a:ea typeface="华文新魏" pitchFamily="2" charset="-122"/>
              </a:rPr>
              <a:t>(</a:t>
            </a:r>
            <a:r>
              <a:rPr kumimoji="1" lang="en-US" altLang="zh-CN" sz="2600" b="1" i="1">
                <a:solidFill>
                  <a:srgbClr val="FF0000"/>
                </a:solidFill>
                <a:ea typeface="华文新魏" pitchFamily="2" charset="-122"/>
              </a:rPr>
              <a:t>i, j</a:t>
            </a:r>
            <a:r>
              <a:rPr kumimoji="1" lang="en-US" altLang="zh-CN" sz="2600" b="1">
                <a:solidFill>
                  <a:srgbClr val="FF0000"/>
                </a:solidFill>
                <a:ea typeface="华文新魏" pitchFamily="2" charset="-122"/>
              </a:rPr>
              <a:t>)</a:t>
            </a:r>
            <a:r>
              <a:rPr kumimoji="1" lang="zh-CN" altLang="en-US" sz="2600" b="1">
                <a:solidFill>
                  <a:srgbClr val="FF0000"/>
                </a:solidFill>
                <a:ea typeface="华文新魏" pitchFamily="2" charset="-122"/>
              </a:rPr>
              <a:t>表示在前</a:t>
            </a:r>
            <a:r>
              <a:rPr kumimoji="1" lang="en-US" altLang="zh-CN" sz="2600" b="1" i="1">
                <a:solidFill>
                  <a:srgbClr val="FF0000"/>
                </a:solidFill>
                <a:ea typeface="华文新魏" pitchFamily="2" charset="-122"/>
              </a:rPr>
              <a:t>i</a:t>
            </a:r>
            <a:r>
              <a:rPr kumimoji="1" lang="en-US" altLang="zh-CN" sz="2600" b="1">
                <a:solidFill>
                  <a:srgbClr val="FF0000"/>
                </a:solidFill>
                <a:ea typeface="华文新魏" pitchFamily="2" charset="-122"/>
              </a:rPr>
              <a:t>(1≤</a:t>
            </a:r>
            <a:r>
              <a:rPr kumimoji="1" lang="en-US" altLang="zh-CN" sz="2600" b="1" i="1">
                <a:solidFill>
                  <a:srgbClr val="FF0000"/>
                </a:solidFill>
                <a:ea typeface="华文新魏" pitchFamily="2" charset="-122"/>
              </a:rPr>
              <a:t>i</a:t>
            </a:r>
            <a:r>
              <a:rPr kumimoji="1" lang="en-US" altLang="zh-CN" sz="2600" b="1">
                <a:solidFill>
                  <a:srgbClr val="FF0000"/>
                </a:solidFill>
                <a:ea typeface="华文新魏" pitchFamily="2" charset="-122"/>
              </a:rPr>
              <a:t>≤</a:t>
            </a:r>
            <a:r>
              <a:rPr kumimoji="1" lang="en-US" altLang="zh-CN" sz="2600" b="1" i="1">
                <a:solidFill>
                  <a:srgbClr val="FF0000"/>
                </a:solidFill>
                <a:ea typeface="华文新魏" pitchFamily="2" charset="-122"/>
              </a:rPr>
              <a:t>n</a:t>
            </a:r>
            <a:r>
              <a:rPr kumimoji="1" lang="en-US" altLang="zh-CN" sz="2600" b="1">
                <a:solidFill>
                  <a:srgbClr val="FF0000"/>
                </a:solidFill>
                <a:ea typeface="华文新魏" pitchFamily="2" charset="-122"/>
              </a:rPr>
              <a:t>)</a:t>
            </a:r>
            <a:r>
              <a:rPr kumimoji="1" lang="zh-CN" altLang="en-US" sz="2600" b="1">
                <a:solidFill>
                  <a:srgbClr val="FF0000"/>
                </a:solidFill>
                <a:ea typeface="华文新魏" pitchFamily="2" charset="-122"/>
              </a:rPr>
              <a:t>个物品中能够装入容量为</a:t>
            </a:r>
            <a:r>
              <a:rPr kumimoji="1" lang="en-US" altLang="zh-CN" sz="2600" b="1" i="1">
                <a:solidFill>
                  <a:srgbClr val="FF0000"/>
                </a:solidFill>
                <a:ea typeface="华文新魏" pitchFamily="2" charset="-122"/>
              </a:rPr>
              <a:t>j</a:t>
            </a:r>
            <a:r>
              <a:rPr kumimoji="1" lang="zh-CN" altLang="en-US" sz="2600" b="1">
                <a:solidFill>
                  <a:srgbClr val="FF0000"/>
                </a:solidFill>
                <a:ea typeface="华文新魏" pitchFamily="2" charset="-122"/>
              </a:rPr>
              <a:t>（</a:t>
            </a:r>
            <a:r>
              <a:rPr kumimoji="1" lang="en-US" altLang="zh-CN" sz="2600" b="1">
                <a:solidFill>
                  <a:srgbClr val="FF0000"/>
                </a:solidFill>
                <a:ea typeface="华文新魏" pitchFamily="2" charset="-122"/>
              </a:rPr>
              <a:t>1≤</a:t>
            </a:r>
            <a:r>
              <a:rPr kumimoji="1" lang="en-US" altLang="zh-CN" sz="2600" b="1" i="1">
                <a:solidFill>
                  <a:srgbClr val="FF0000"/>
                </a:solidFill>
                <a:ea typeface="华文新魏" pitchFamily="2" charset="-122"/>
              </a:rPr>
              <a:t>j</a:t>
            </a:r>
            <a:r>
              <a:rPr kumimoji="1" lang="en-US" altLang="zh-CN" sz="2600" b="1">
                <a:solidFill>
                  <a:srgbClr val="FF0000"/>
                </a:solidFill>
                <a:ea typeface="华文新魏" pitchFamily="2" charset="-122"/>
              </a:rPr>
              <a:t>≤</a:t>
            </a:r>
            <a:r>
              <a:rPr kumimoji="1" lang="en-US" altLang="zh-CN" sz="2600" b="1" i="1">
                <a:solidFill>
                  <a:srgbClr val="FF0000"/>
                </a:solidFill>
                <a:ea typeface="华文新魏" pitchFamily="2" charset="-122"/>
              </a:rPr>
              <a:t>C</a:t>
            </a:r>
            <a:r>
              <a:rPr kumimoji="1" lang="zh-CN" altLang="en-US" sz="2600" b="1">
                <a:solidFill>
                  <a:srgbClr val="FF0000"/>
                </a:solidFill>
                <a:ea typeface="华文新魏" pitchFamily="2" charset="-122"/>
              </a:rPr>
              <a:t>）的背包中的物品的最大值</a:t>
            </a:r>
            <a:endParaRPr kumimoji="1" lang="en-US" altLang="zh-CN" sz="2600" b="1"/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zh-CN" altLang="en-US" sz="2600" b="1"/>
              <a:t>在决策</a:t>
            </a:r>
            <a:r>
              <a:rPr kumimoji="1" lang="en-US" altLang="zh-CN" sz="2600" b="1" i="1"/>
              <a:t>x</a:t>
            </a:r>
            <a:r>
              <a:rPr kumimoji="1" lang="en-US" altLang="zh-CN" sz="2600" b="1" i="1" baseline="-30000"/>
              <a:t>i</a:t>
            </a:r>
            <a:r>
              <a:rPr kumimoji="1" lang="zh-CN" altLang="en-US" sz="2600" b="1"/>
              <a:t>时，问题处于下列两种状态之一：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600" b="1">
                <a:solidFill>
                  <a:srgbClr val="FF0000"/>
                </a:solidFill>
              </a:rPr>
              <a:t>（</a:t>
            </a:r>
            <a:r>
              <a:rPr kumimoji="1" lang="en-US" altLang="zh-CN" sz="2600" b="1">
                <a:solidFill>
                  <a:srgbClr val="FF0000"/>
                </a:solidFill>
              </a:rPr>
              <a:t>1</a:t>
            </a:r>
            <a:r>
              <a:rPr kumimoji="1" lang="zh-CN" altLang="en-US" sz="2600" b="1">
                <a:solidFill>
                  <a:srgbClr val="FF0000"/>
                </a:solidFill>
              </a:rPr>
              <a:t>）背包容量不足以装入物品</a:t>
            </a:r>
            <a:r>
              <a:rPr kumimoji="1" lang="en-US" altLang="zh-CN" sz="2600" b="1" i="1">
                <a:solidFill>
                  <a:srgbClr val="FF0000"/>
                </a:solidFill>
              </a:rPr>
              <a:t>i</a:t>
            </a:r>
            <a:r>
              <a:rPr kumimoji="1" lang="zh-CN" altLang="en-US" sz="2600" b="1">
                <a:solidFill>
                  <a:srgbClr val="FF0000"/>
                </a:solidFill>
              </a:rPr>
              <a:t>，则</a:t>
            </a:r>
            <a:r>
              <a:rPr kumimoji="1" lang="en-US" altLang="zh-CN" sz="2600" b="1" i="1">
                <a:solidFill>
                  <a:srgbClr val="FF0000"/>
                </a:solidFill>
              </a:rPr>
              <a:t>x</a:t>
            </a:r>
            <a:r>
              <a:rPr kumimoji="1" lang="en-US" altLang="zh-CN" sz="2600" b="1" i="1" baseline="-30000">
                <a:solidFill>
                  <a:srgbClr val="FF0000"/>
                </a:solidFill>
              </a:rPr>
              <a:t>i</a:t>
            </a:r>
            <a:r>
              <a:rPr kumimoji="1" lang="en-US" altLang="zh-CN" sz="2600" b="1">
                <a:solidFill>
                  <a:srgbClr val="FF0000"/>
                </a:solidFill>
              </a:rPr>
              <a:t>=0</a:t>
            </a:r>
            <a:r>
              <a:rPr kumimoji="1" lang="zh-CN" altLang="en-US" sz="2600" b="1">
                <a:solidFill>
                  <a:srgbClr val="FF0000"/>
                </a:solidFill>
              </a:rPr>
              <a:t>，背包不增加价值；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600" b="1">
                <a:solidFill>
                  <a:srgbClr val="FF0000"/>
                </a:solidFill>
              </a:rPr>
              <a:t>（</a:t>
            </a:r>
            <a:r>
              <a:rPr kumimoji="1" lang="en-US" altLang="zh-CN" sz="2600" b="1">
                <a:solidFill>
                  <a:srgbClr val="FF0000"/>
                </a:solidFill>
              </a:rPr>
              <a:t>2</a:t>
            </a:r>
            <a:r>
              <a:rPr kumimoji="1" lang="zh-CN" altLang="en-US" sz="2600" b="1">
                <a:solidFill>
                  <a:srgbClr val="FF0000"/>
                </a:solidFill>
              </a:rPr>
              <a:t>）背包容量可以装入物品</a:t>
            </a:r>
            <a:r>
              <a:rPr kumimoji="1" lang="en-US" altLang="zh-CN" sz="2600" b="1" i="1">
                <a:solidFill>
                  <a:srgbClr val="FF0000"/>
                </a:solidFill>
              </a:rPr>
              <a:t>i</a:t>
            </a:r>
            <a:r>
              <a:rPr kumimoji="1" lang="zh-CN" altLang="en-US" sz="2600" b="1">
                <a:solidFill>
                  <a:srgbClr val="FF0000"/>
                </a:solidFill>
              </a:rPr>
              <a:t>。</a:t>
            </a:r>
            <a:endParaRPr kumimoji="1" lang="en-US" altLang="zh-CN" sz="2600" b="1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600" b="1">
                <a:solidFill>
                  <a:srgbClr val="FF0000"/>
                </a:solidFill>
              </a:rPr>
              <a:t>在（</a:t>
            </a:r>
            <a:r>
              <a:rPr kumimoji="1" lang="en-US" altLang="zh-CN" sz="2600" b="1">
                <a:solidFill>
                  <a:srgbClr val="FF0000"/>
                </a:solidFill>
              </a:rPr>
              <a:t>2</a:t>
            </a:r>
            <a:r>
              <a:rPr kumimoji="1" lang="zh-CN" altLang="en-US" sz="2600" b="1">
                <a:solidFill>
                  <a:srgbClr val="FF0000"/>
                </a:solidFill>
              </a:rPr>
              <a:t>）的状态下，物品</a:t>
            </a:r>
            <a:r>
              <a:rPr kumimoji="1" lang="en-US" altLang="zh-CN" sz="2600" b="1">
                <a:solidFill>
                  <a:srgbClr val="FF0000"/>
                </a:solidFill>
              </a:rPr>
              <a:t>i</a:t>
            </a:r>
            <a:r>
              <a:rPr kumimoji="1" lang="zh-CN" altLang="en-US" sz="2600" b="1">
                <a:solidFill>
                  <a:srgbClr val="FF0000"/>
                </a:solidFill>
              </a:rPr>
              <a:t>有两种情况，装入（则</a:t>
            </a:r>
            <a:r>
              <a:rPr kumimoji="1" lang="en-US" altLang="zh-CN" sz="2600" b="1" i="1">
                <a:solidFill>
                  <a:srgbClr val="FF0000"/>
                </a:solidFill>
              </a:rPr>
              <a:t>x</a:t>
            </a:r>
            <a:r>
              <a:rPr kumimoji="1" lang="en-US" altLang="zh-CN" sz="2600" b="1" i="1" baseline="-30000">
                <a:solidFill>
                  <a:srgbClr val="FF0000"/>
                </a:solidFill>
              </a:rPr>
              <a:t>i</a:t>
            </a:r>
            <a:r>
              <a:rPr kumimoji="1" lang="en-US" altLang="zh-CN" sz="2600" b="1">
                <a:solidFill>
                  <a:srgbClr val="FF0000"/>
                </a:solidFill>
              </a:rPr>
              <a:t>=1</a:t>
            </a:r>
            <a:r>
              <a:rPr kumimoji="1" lang="zh-CN" altLang="en-US" sz="2600" b="1">
                <a:solidFill>
                  <a:srgbClr val="FF0000"/>
                </a:solidFill>
              </a:rPr>
              <a:t>）或不装入（则</a:t>
            </a:r>
            <a:r>
              <a:rPr kumimoji="1" lang="en-US" altLang="zh-CN" sz="2600" b="1" i="1">
                <a:solidFill>
                  <a:srgbClr val="FF0000"/>
                </a:solidFill>
              </a:rPr>
              <a:t>x</a:t>
            </a:r>
            <a:r>
              <a:rPr kumimoji="1" lang="en-US" altLang="zh-CN" sz="2600" b="1" i="1" baseline="-30000">
                <a:solidFill>
                  <a:srgbClr val="FF0000"/>
                </a:solidFill>
              </a:rPr>
              <a:t>i</a:t>
            </a:r>
            <a:r>
              <a:rPr kumimoji="1" lang="en-US" altLang="zh-CN" sz="2600" b="1">
                <a:solidFill>
                  <a:srgbClr val="FF0000"/>
                </a:solidFill>
              </a:rPr>
              <a:t>=0</a:t>
            </a:r>
            <a:r>
              <a:rPr kumimoji="1" lang="zh-CN" altLang="en-US" sz="2600" b="1">
                <a:solidFill>
                  <a:srgbClr val="FF0000"/>
                </a:solidFill>
              </a:rPr>
              <a:t>）。</a:t>
            </a:r>
            <a:r>
              <a:rPr kumimoji="1" lang="zh-CN" altLang="en-US" sz="2600" b="1"/>
              <a:t>在这两种情况下背包价值的最大者应该是对</a:t>
            </a:r>
            <a:r>
              <a:rPr kumimoji="1" lang="en-US" altLang="zh-CN" sz="2600" b="1" i="1"/>
              <a:t>x</a:t>
            </a:r>
            <a:r>
              <a:rPr kumimoji="1" lang="en-US" altLang="zh-CN" sz="2600" b="1" i="1" baseline="-30000"/>
              <a:t>i</a:t>
            </a:r>
            <a:r>
              <a:rPr kumimoji="1" lang="zh-CN" altLang="en-US" sz="2600" b="1"/>
              <a:t>决策后的背包价值。</a:t>
            </a:r>
          </a:p>
        </p:txBody>
      </p:sp>
      <p:sp>
        <p:nvSpPr>
          <p:cNvPr id="75782" name="矩形 7"/>
          <p:cNvSpPr>
            <a:spLocks noChangeArrowheads="1"/>
          </p:cNvSpPr>
          <p:nvPr/>
        </p:nvSpPr>
        <p:spPr bwMode="auto">
          <a:xfrm>
            <a:off x="179388" y="1150938"/>
            <a:ext cx="8496300" cy="6826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</a:pPr>
            <a:r>
              <a:rPr kumimoji="1" lang="en-US" altLang="zh-CN" sz="3200" b="1">
                <a:solidFill>
                  <a:srgbClr val="FF0000"/>
                </a:solidFill>
              </a:rPr>
              <a:t>3. </a:t>
            </a:r>
            <a:r>
              <a:rPr kumimoji="1" lang="en-US" altLang="zh-CN" sz="3200" b="1"/>
              <a:t>0/1</a:t>
            </a:r>
            <a:r>
              <a:rPr kumimoji="1" lang="zh-CN" altLang="en-US" sz="3200" b="1"/>
              <a:t>背包问题如何用动态规划法解决？</a:t>
            </a:r>
            <a:endParaRPr kumimoji="1" lang="en-US" altLang="zh-CN" sz="3200" b="1"/>
          </a:p>
        </p:txBody>
      </p:sp>
      <p:sp>
        <p:nvSpPr>
          <p:cNvPr id="75783" name="Text Box 53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6.3.3  0/1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背包问题 </a:t>
            </a:r>
          </a:p>
        </p:txBody>
      </p:sp>
    </p:spTree>
    <p:extLst>
      <p:ext uri="{BB962C8B-B14F-4D97-AF65-F5344CB8AC3E}">
        <p14:creationId xmlns:p14="http://schemas.microsoft.com/office/powerpoint/2010/main" val="34183948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14325" y="3357563"/>
            <a:ext cx="7426325" cy="1177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692275" y="2493963"/>
            <a:ext cx="2592388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804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6F07B0D-1869-4ED4-B970-74685FF729E7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6805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68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86C0692-A1C4-4298-AF63-249477045C39}" type="slidenum">
              <a:rPr lang="en-US" altLang="zh-CN" sz="1400" smtClean="0">
                <a:latin typeface="Comic Sans MS" pitchFamily="66" charset="0"/>
              </a:rPr>
              <a:pPr/>
              <a:t>11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6807" name="Text Box 93"/>
          <p:cNvSpPr txBox="1">
            <a:spLocks noChangeArrowheads="1"/>
          </p:cNvSpPr>
          <p:nvPr/>
        </p:nvSpPr>
        <p:spPr bwMode="auto">
          <a:xfrm>
            <a:off x="292100" y="1025525"/>
            <a:ext cx="8601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600" b="1">
                <a:solidFill>
                  <a:srgbClr val="FF0000"/>
                </a:solidFill>
              </a:rPr>
              <a:t>令</a:t>
            </a:r>
            <a:r>
              <a:rPr kumimoji="1" lang="en-US" altLang="zh-CN" sz="2600" b="1" i="1">
                <a:solidFill>
                  <a:srgbClr val="FF0000"/>
                </a:solidFill>
              </a:rPr>
              <a:t>V</a:t>
            </a:r>
            <a:r>
              <a:rPr kumimoji="1" lang="en-US" altLang="zh-CN" sz="2600" b="1">
                <a:solidFill>
                  <a:srgbClr val="FF0000"/>
                </a:solidFill>
              </a:rPr>
              <a:t>(</a:t>
            </a:r>
            <a:r>
              <a:rPr kumimoji="1" lang="en-US" altLang="zh-CN" sz="2600" b="1" i="1">
                <a:solidFill>
                  <a:srgbClr val="FF0000"/>
                </a:solidFill>
              </a:rPr>
              <a:t>i, j</a:t>
            </a:r>
            <a:r>
              <a:rPr kumimoji="1" lang="en-US" altLang="zh-CN" sz="2600" b="1">
                <a:solidFill>
                  <a:srgbClr val="FF0000"/>
                </a:solidFill>
              </a:rPr>
              <a:t>)</a:t>
            </a:r>
            <a:r>
              <a:rPr kumimoji="1" lang="zh-CN" altLang="en-US" sz="2600" b="1">
                <a:solidFill>
                  <a:srgbClr val="FF0000"/>
                </a:solidFill>
              </a:rPr>
              <a:t>表示在前</a:t>
            </a:r>
            <a:r>
              <a:rPr kumimoji="1" lang="en-US" altLang="zh-CN" sz="2600" b="1" i="1">
                <a:solidFill>
                  <a:srgbClr val="FF0000"/>
                </a:solidFill>
              </a:rPr>
              <a:t>i</a:t>
            </a:r>
            <a:r>
              <a:rPr kumimoji="1" lang="en-US" altLang="zh-CN" sz="2600" b="1">
                <a:solidFill>
                  <a:srgbClr val="FF0000"/>
                </a:solidFill>
              </a:rPr>
              <a:t>(1≤</a:t>
            </a:r>
            <a:r>
              <a:rPr kumimoji="1" lang="en-US" altLang="zh-CN" sz="2600" b="1" i="1">
                <a:solidFill>
                  <a:srgbClr val="FF0000"/>
                </a:solidFill>
              </a:rPr>
              <a:t>i</a:t>
            </a:r>
            <a:r>
              <a:rPr kumimoji="1" lang="en-US" altLang="zh-CN" sz="2600" b="1">
                <a:solidFill>
                  <a:srgbClr val="FF0000"/>
                </a:solidFill>
              </a:rPr>
              <a:t>≤</a:t>
            </a:r>
            <a:r>
              <a:rPr kumimoji="1" lang="en-US" altLang="zh-CN" sz="2600" b="1" i="1">
                <a:solidFill>
                  <a:srgbClr val="FF0000"/>
                </a:solidFill>
              </a:rPr>
              <a:t>n</a:t>
            </a:r>
            <a:r>
              <a:rPr kumimoji="1" lang="en-US" altLang="zh-CN" sz="2600" b="1">
                <a:solidFill>
                  <a:srgbClr val="FF0000"/>
                </a:solidFill>
              </a:rPr>
              <a:t>)</a:t>
            </a:r>
            <a:r>
              <a:rPr kumimoji="1" lang="zh-CN" altLang="en-US" sz="2600" b="1">
                <a:solidFill>
                  <a:srgbClr val="FF0000"/>
                </a:solidFill>
              </a:rPr>
              <a:t>个物品中能够装入容量为</a:t>
            </a:r>
            <a:r>
              <a:rPr kumimoji="1" lang="en-US" altLang="zh-CN" sz="2600" b="1" i="1">
                <a:solidFill>
                  <a:srgbClr val="FF0000"/>
                </a:solidFill>
              </a:rPr>
              <a:t>j</a:t>
            </a:r>
            <a:r>
              <a:rPr kumimoji="1" lang="zh-CN" altLang="en-US" sz="2600" b="1">
                <a:solidFill>
                  <a:srgbClr val="FF0000"/>
                </a:solidFill>
              </a:rPr>
              <a:t>（</a:t>
            </a:r>
            <a:r>
              <a:rPr kumimoji="1" lang="en-US" altLang="zh-CN" sz="2600" b="1">
                <a:solidFill>
                  <a:srgbClr val="FF0000"/>
                </a:solidFill>
              </a:rPr>
              <a:t>1≤</a:t>
            </a:r>
            <a:r>
              <a:rPr kumimoji="1" lang="en-US" altLang="zh-CN" sz="2600" b="1" i="1">
                <a:solidFill>
                  <a:srgbClr val="FF0000"/>
                </a:solidFill>
              </a:rPr>
              <a:t>j</a:t>
            </a:r>
            <a:r>
              <a:rPr kumimoji="1" lang="en-US" altLang="zh-CN" sz="2600" b="1">
                <a:solidFill>
                  <a:srgbClr val="FF0000"/>
                </a:solidFill>
              </a:rPr>
              <a:t>≤</a:t>
            </a:r>
            <a:r>
              <a:rPr kumimoji="1" lang="en-US" altLang="zh-CN" sz="2600" b="1" i="1">
                <a:solidFill>
                  <a:srgbClr val="FF0000"/>
                </a:solidFill>
              </a:rPr>
              <a:t>C</a:t>
            </a:r>
            <a:r>
              <a:rPr kumimoji="1" lang="zh-CN" altLang="en-US" sz="2600" b="1">
                <a:solidFill>
                  <a:srgbClr val="FF0000"/>
                </a:solidFill>
              </a:rPr>
              <a:t>）的背包中的物品的最大值</a:t>
            </a:r>
            <a:r>
              <a:rPr kumimoji="1" lang="zh-CN" altLang="en-US" sz="2600" b="1"/>
              <a:t>，则可以得到如下动态规划函数：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b="1" i="1"/>
              <a:t>                   </a:t>
            </a:r>
            <a:r>
              <a:rPr kumimoji="1" lang="en-US" altLang="zh-CN" sz="2600" b="1" i="1"/>
              <a:t>V</a:t>
            </a:r>
            <a:r>
              <a:rPr kumimoji="1" lang="en-US" altLang="zh-CN" sz="2600" b="1"/>
              <a:t>(</a:t>
            </a:r>
            <a:r>
              <a:rPr kumimoji="1" lang="en-US" altLang="zh-CN" sz="2600" b="1" i="1"/>
              <a:t>i</a:t>
            </a:r>
            <a:r>
              <a:rPr kumimoji="1" lang="en-US" altLang="zh-CN" sz="2600" b="1"/>
              <a:t>, 0)=</a:t>
            </a:r>
            <a:r>
              <a:rPr kumimoji="1" lang="en-US" altLang="zh-CN" sz="2600" b="1" i="1"/>
              <a:t> V</a:t>
            </a:r>
            <a:r>
              <a:rPr kumimoji="1" lang="en-US" altLang="zh-CN" sz="2600" b="1"/>
              <a:t>(0, </a:t>
            </a:r>
            <a:r>
              <a:rPr kumimoji="1" lang="en-US" altLang="zh-CN" sz="2600" b="1" i="1"/>
              <a:t>j</a:t>
            </a:r>
            <a:r>
              <a:rPr kumimoji="1" lang="en-US" altLang="zh-CN" sz="2600" b="1"/>
              <a:t>)=0                                           (</a:t>
            </a:r>
            <a:r>
              <a:rPr kumimoji="1" lang="zh-CN" altLang="en-US" sz="2600" b="1"/>
              <a:t>式</a:t>
            </a:r>
            <a:r>
              <a:rPr kumimoji="1" lang="en-US" altLang="zh-CN" sz="2600" b="1"/>
              <a:t>6.11)</a:t>
            </a:r>
            <a:endParaRPr kumimoji="1" lang="zh-CN" altLang="en-US" sz="2600" b="1"/>
          </a:p>
        </p:txBody>
      </p:sp>
      <p:sp>
        <p:nvSpPr>
          <p:cNvPr id="76808" name="Text Box 98"/>
          <p:cNvSpPr txBox="1">
            <a:spLocks noChangeArrowheads="1"/>
          </p:cNvSpPr>
          <p:nvPr/>
        </p:nvSpPr>
        <p:spPr bwMode="auto">
          <a:xfrm>
            <a:off x="7524750" y="3500438"/>
            <a:ext cx="1727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600" b="1"/>
              <a:t>   </a:t>
            </a:r>
            <a:r>
              <a:rPr kumimoji="1" lang="en-US" altLang="zh-CN" sz="2600" b="1"/>
              <a:t>(</a:t>
            </a:r>
            <a:r>
              <a:rPr kumimoji="1" lang="zh-CN" altLang="en-US" sz="2600" b="1"/>
              <a:t>式</a:t>
            </a:r>
            <a:r>
              <a:rPr kumimoji="1" lang="en-US" altLang="zh-CN" sz="2600" b="1"/>
              <a:t>6.12)</a:t>
            </a:r>
            <a:endParaRPr kumimoji="1" lang="zh-CN" altLang="en-US" sz="2600" b="1"/>
          </a:p>
        </p:txBody>
      </p:sp>
      <p:sp>
        <p:nvSpPr>
          <p:cNvPr id="76809" name="矩形 7"/>
          <p:cNvSpPr>
            <a:spLocks noChangeArrowheads="1"/>
          </p:cNvSpPr>
          <p:nvPr/>
        </p:nvSpPr>
        <p:spPr bwMode="auto">
          <a:xfrm>
            <a:off x="428625" y="4714875"/>
            <a:ext cx="850423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600" b="1">
                <a:latin typeface="宋体" charset="-122"/>
              </a:rPr>
              <a:t>式</a:t>
            </a:r>
            <a:r>
              <a:rPr kumimoji="1" lang="en-US" altLang="zh-CN" sz="2600" b="1"/>
              <a:t>6.11</a:t>
            </a:r>
            <a:r>
              <a:rPr kumimoji="1" lang="zh-CN" altLang="en-US" sz="2600" b="1">
                <a:latin typeface="宋体" charset="-122"/>
              </a:rPr>
              <a:t>表明：把前面</a:t>
            </a:r>
            <a:r>
              <a:rPr kumimoji="1" lang="en-US" altLang="zh-CN" sz="2600" b="1" i="1"/>
              <a:t>i</a:t>
            </a:r>
            <a:r>
              <a:rPr kumimoji="1" lang="zh-CN" altLang="en-US" sz="2600" b="1">
                <a:latin typeface="宋体" charset="-122"/>
              </a:rPr>
              <a:t>个物品装入容量为</a:t>
            </a:r>
            <a:r>
              <a:rPr kumimoji="1" lang="en-US" altLang="zh-CN" sz="2600" b="1"/>
              <a:t>0</a:t>
            </a:r>
            <a:r>
              <a:rPr kumimoji="1" lang="zh-CN" altLang="en-US" sz="2600" b="1">
                <a:latin typeface="宋体" charset="-122"/>
              </a:rPr>
              <a:t>的背包和把</a:t>
            </a:r>
            <a:r>
              <a:rPr kumimoji="1" lang="en-US" altLang="zh-CN" sz="2600" b="1"/>
              <a:t>0</a:t>
            </a:r>
            <a:r>
              <a:rPr kumimoji="1" lang="zh-CN" altLang="en-US" sz="2600" b="1">
                <a:latin typeface="宋体" charset="-122"/>
              </a:rPr>
              <a:t>个物品装入容量为</a:t>
            </a:r>
            <a:r>
              <a:rPr kumimoji="1" lang="en-US" altLang="zh-CN" sz="2600" b="1" i="1"/>
              <a:t>j</a:t>
            </a:r>
            <a:r>
              <a:rPr kumimoji="1" lang="zh-CN" altLang="en-US" sz="2600" b="1">
                <a:latin typeface="宋体" charset="-122"/>
              </a:rPr>
              <a:t>的背包，得到的价值均为</a:t>
            </a:r>
            <a:r>
              <a:rPr kumimoji="1" lang="en-US" altLang="zh-CN" sz="2600" b="1"/>
              <a:t>0</a:t>
            </a:r>
            <a:r>
              <a:rPr kumimoji="1" lang="zh-CN" altLang="en-US" sz="2600" b="1">
                <a:latin typeface="宋体" charset="-122"/>
              </a:rPr>
              <a:t>。</a:t>
            </a:r>
            <a:endParaRPr lang="zh-CN" altLang="en-US" sz="2600"/>
          </a:p>
        </p:txBody>
      </p:sp>
      <p:graphicFrame>
        <p:nvGraphicFramePr>
          <p:cNvPr id="76810" name="对象 2"/>
          <p:cNvGraphicFramePr>
            <a:graphicFrameLocks noChangeAspect="1"/>
          </p:cNvGraphicFramePr>
          <p:nvPr/>
        </p:nvGraphicFramePr>
        <p:xfrm>
          <a:off x="323850" y="3357563"/>
          <a:ext cx="74533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r:id="rId3" imgW="3403600" imgH="482600" progId="Equation.3">
                  <p:embed/>
                </p:oleObj>
              </mc:Choice>
              <mc:Fallback>
                <p:oleObj r:id="rId3" imgW="340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57563"/>
                        <a:ext cx="74533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416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D95E294-C045-405E-BA8F-8B479F2338DE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78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78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3294D55-C25E-48F7-9C74-EB784DE0AFF0}" type="slidenum">
              <a:rPr lang="en-US" altLang="zh-CN" sz="1400" smtClean="0">
                <a:latin typeface="Comic Sans MS" pitchFamily="66" charset="0"/>
              </a:rPr>
              <a:pPr/>
              <a:t>12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7829" name="Rectangle 14"/>
          <p:cNvSpPr>
            <a:spLocks noChangeArrowheads="1"/>
          </p:cNvSpPr>
          <p:nvPr/>
        </p:nvSpPr>
        <p:spPr bwMode="auto">
          <a:xfrm>
            <a:off x="290988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0" name="Text Box 16"/>
          <p:cNvSpPr txBox="1">
            <a:spLocks noChangeArrowheads="1"/>
          </p:cNvSpPr>
          <p:nvPr/>
        </p:nvSpPr>
        <p:spPr bwMode="auto">
          <a:xfrm>
            <a:off x="500063" y="2428875"/>
            <a:ext cx="81534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600" b="1">
                <a:latin typeface="宋体" charset="-122"/>
              </a:rPr>
              <a:t>（</a:t>
            </a:r>
            <a:r>
              <a:rPr kumimoji="1" lang="en-US" altLang="zh-CN" sz="2600" b="1">
                <a:latin typeface="宋体" charset="-122"/>
              </a:rPr>
              <a:t>1</a:t>
            </a:r>
            <a:r>
              <a:rPr kumimoji="1" lang="zh-CN" altLang="en-US" sz="2600" b="1">
                <a:latin typeface="宋体" charset="-122"/>
              </a:rPr>
              <a:t>）式</a:t>
            </a:r>
            <a:r>
              <a:rPr kumimoji="1" lang="en-US" altLang="zh-CN" sz="2600" b="1"/>
              <a:t>6.12</a:t>
            </a:r>
            <a:r>
              <a:rPr kumimoji="1" lang="zh-CN" altLang="en-US" sz="2600" b="1">
                <a:latin typeface="宋体" charset="-122"/>
              </a:rPr>
              <a:t>的第一个式子表明：如果第</a:t>
            </a:r>
            <a:r>
              <a:rPr kumimoji="1" lang="en-US" altLang="zh-CN" sz="2600" b="1" i="1"/>
              <a:t>i</a:t>
            </a:r>
            <a:r>
              <a:rPr kumimoji="1" lang="zh-CN" altLang="en-US" sz="2600" b="1">
                <a:latin typeface="宋体" charset="-122"/>
              </a:rPr>
              <a:t>个物品的重量大于背包的容量，则物品</a:t>
            </a:r>
            <a:r>
              <a:rPr kumimoji="1" lang="en-US" altLang="zh-CN" sz="2600" b="1" i="1"/>
              <a:t>i</a:t>
            </a:r>
            <a:r>
              <a:rPr kumimoji="1" lang="zh-CN" altLang="en-US" sz="2600" b="1">
                <a:latin typeface="宋体" charset="-122"/>
              </a:rPr>
              <a:t>不能装入背包，则装入前</a:t>
            </a:r>
            <a:r>
              <a:rPr kumimoji="1" lang="en-US" altLang="zh-CN" sz="2600" b="1" i="1"/>
              <a:t>i</a:t>
            </a:r>
            <a:r>
              <a:rPr kumimoji="1" lang="zh-CN" altLang="en-US" sz="2600" b="1">
                <a:latin typeface="宋体" charset="-122"/>
              </a:rPr>
              <a:t>个物品得到的最大价值和装入前</a:t>
            </a:r>
            <a:r>
              <a:rPr kumimoji="1" lang="en-US" altLang="zh-CN" sz="2600" b="1" i="1"/>
              <a:t>i</a:t>
            </a:r>
            <a:r>
              <a:rPr kumimoji="1" lang="en-US" altLang="zh-CN" sz="2600" b="1">
                <a:latin typeface="宋体" charset="-122"/>
              </a:rPr>
              <a:t>-</a:t>
            </a:r>
            <a:r>
              <a:rPr kumimoji="1" lang="en-US" altLang="zh-CN" sz="2600" b="1"/>
              <a:t>1</a:t>
            </a:r>
            <a:r>
              <a:rPr kumimoji="1" lang="zh-CN" altLang="en-US" sz="2600" b="1">
                <a:latin typeface="宋体" charset="-122"/>
              </a:rPr>
              <a:t>个物品得到的最大价值是相同的。</a:t>
            </a:r>
            <a:endParaRPr kumimoji="1" lang="en-US" altLang="zh-CN" sz="2600" b="1">
              <a:latin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4325" y="982663"/>
            <a:ext cx="7426325" cy="1177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7832" name="Text Box 98"/>
          <p:cNvSpPr txBox="1">
            <a:spLocks noChangeArrowheads="1"/>
          </p:cNvSpPr>
          <p:nvPr/>
        </p:nvSpPr>
        <p:spPr bwMode="auto">
          <a:xfrm>
            <a:off x="7524750" y="1123950"/>
            <a:ext cx="1727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600" b="1"/>
              <a:t>   </a:t>
            </a:r>
            <a:r>
              <a:rPr kumimoji="1" lang="en-US" altLang="zh-CN" sz="2600" b="1"/>
              <a:t>(</a:t>
            </a:r>
            <a:r>
              <a:rPr kumimoji="1" lang="zh-CN" altLang="en-US" sz="2600" b="1"/>
              <a:t>式</a:t>
            </a:r>
            <a:r>
              <a:rPr kumimoji="1" lang="en-US" altLang="zh-CN" sz="2600" b="1"/>
              <a:t>6.12)</a:t>
            </a:r>
            <a:endParaRPr kumimoji="1" lang="zh-CN" altLang="en-US" sz="2600" b="1"/>
          </a:p>
        </p:txBody>
      </p:sp>
      <p:graphicFrame>
        <p:nvGraphicFramePr>
          <p:cNvPr id="77833" name="对象 11"/>
          <p:cNvGraphicFramePr>
            <a:graphicFrameLocks noChangeAspect="1"/>
          </p:cNvGraphicFramePr>
          <p:nvPr/>
        </p:nvGraphicFramePr>
        <p:xfrm>
          <a:off x="323850" y="981075"/>
          <a:ext cx="74533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r:id="rId3" imgW="3403600" imgH="482600" progId="Equation.3">
                  <p:embed/>
                </p:oleObj>
              </mc:Choice>
              <mc:Fallback>
                <p:oleObj r:id="rId3" imgW="340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74533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3403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4C11765-28CE-4178-A707-12E1296331D1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88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88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7A339DA-89F7-490B-9B08-08642D972F1B}" type="slidenum">
              <a:rPr lang="en-US" altLang="zh-CN" sz="1400" smtClean="0">
                <a:latin typeface="Comic Sans MS" pitchFamily="66" charset="0"/>
              </a:rPr>
              <a:pPr/>
              <a:t>13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8853" name="Rectangle 14"/>
          <p:cNvSpPr>
            <a:spLocks noChangeArrowheads="1"/>
          </p:cNvSpPr>
          <p:nvPr/>
        </p:nvSpPr>
        <p:spPr bwMode="auto">
          <a:xfrm>
            <a:off x="290988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8" name="Text Box 16"/>
          <p:cNvSpPr txBox="1">
            <a:spLocks noChangeArrowheads="1"/>
          </p:cNvSpPr>
          <p:nvPr/>
        </p:nvSpPr>
        <p:spPr bwMode="auto">
          <a:xfrm>
            <a:off x="500063" y="1357313"/>
            <a:ext cx="8389937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600" b="1">
                <a:latin typeface="宋体" charset="-122"/>
              </a:rPr>
              <a:t>（</a:t>
            </a:r>
            <a:r>
              <a:rPr kumimoji="1" lang="en-US" altLang="zh-CN" sz="2600" b="1">
                <a:latin typeface="宋体" charset="-122"/>
              </a:rPr>
              <a:t>2</a:t>
            </a:r>
            <a:r>
              <a:rPr kumimoji="1" lang="zh-CN" altLang="en-US" sz="2600" b="1">
                <a:latin typeface="宋体" charset="-122"/>
              </a:rPr>
              <a:t>）第二个式子表明：如果第</a:t>
            </a:r>
            <a:r>
              <a:rPr kumimoji="1" lang="en-US" altLang="zh-CN" sz="2600" b="1" i="1"/>
              <a:t>i</a:t>
            </a:r>
            <a:r>
              <a:rPr kumimoji="1" lang="zh-CN" altLang="en-US" sz="2600" b="1">
                <a:latin typeface="宋体" charset="-122"/>
              </a:rPr>
              <a:t>个物品的重量小于背包的容量，则会有以下两种情况：</a:t>
            </a:r>
            <a:endParaRPr kumimoji="1" lang="en-US" altLang="zh-CN" sz="2600" b="1">
              <a:latin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宋体" charset="-122"/>
              <a:buAutoNum type="circleNumDbPlain"/>
            </a:pPr>
            <a:r>
              <a:rPr kumimoji="1" lang="zh-CN" altLang="en-US" sz="2600" b="1">
                <a:latin typeface="宋体" charset="-122"/>
              </a:rPr>
              <a:t>如果第</a:t>
            </a:r>
            <a:r>
              <a:rPr kumimoji="1" lang="en-US" altLang="zh-CN" sz="2600" b="1" i="1"/>
              <a:t>i</a:t>
            </a:r>
            <a:r>
              <a:rPr kumimoji="1" lang="zh-CN" altLang="en-US" sz="2600" b="1">
                <a:latin typeface="宋体" charset="-122"/>
              </a:rPr>
              <a:t>个物品没有装入背包，则背包中物品的价值就等于把前</a:t>
            </a:r>
            <a:r>
              <a:rPr kumimoji="1" lang="en-US" altLang="zh-CN" sz="2600" b="1" i="1"/>
              <a:t>i</a:t>
            </a:r>
            <a:r>
              <a:rPr kumimoji="1" lang="en-US" altLang="zh-CN" sz="2600" b="1">
                <a:latin typeface="宋体" charset="-122"/>
              </a:rPr>
              <a:t>-</a:t>
            </a:r>
            <a:r>
              <a:rPr kumimoji="1" lang="en-US" altLang="zh-CN" sz="2600" b="1"/>
              <a:t>1</a:t>
            </a:r>
            <a:r>
              <a:rPr kumimoji="1" lang="zh-CN" altLang="en-US" sz="2600" b="1">
                <a:latin typeface="宋体" charset="-122"/>
              </a:rPr>
              <a:t>个物品装入容量为</a:t>
            </a:r>
            <a:r>
              <a:rPr kumimoji="1" lang="en-US" altLang="zh-CN" sz="2600" b="1" i="1"/>
              <a:t>j</a:t>
            </a:r>
            <a:r>
              <a:rPr kumimoji="1" lang="zh-CN" altLang="en-US" sz="2600" b="1">
                <a:latin typeface="宋体" charset="-122"/>
              </a:rPr>
              <a:t>的背包中所取得的价值。      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宋体" charset="-122"/>
              <a:buAutoNum type="circleNumDbPlain"/>
            </a:pPr>
            <a:r>
              <a:rPr kumimoji="1" lang="zh-CN" altLang="en-US" sz="2600" b="1">
                <a:latin typeface="宋体" charset="-122"/>
              </a:rPr>
              <a:t>如果把第</a:t>
            </a:r>
            <a:r>
              <a:rPr kumimoji="1" lang="en-US" altLang="zh-CN" sz="2600" b="1" i="1"/>
              <a:t>i</a:t>
            </a:r>
            <a:r>
              <a:rPr kumimoji="1" lang="zh-CN" altLang="en-US" sz="2600" b="1">
                <a:latin typeface="宋体" charset="-122"/>
              </a:rPr>
              <a:t>个物品装入背包，则背包中物品的价值等于把前</a:t>
            </a:r>
            <a:r>
              <a:rPr kumimoji="1" lang="en-US" altLang="zh-CN" sz="2600" b="1" i="1"/>
              <a:t>i</a:t>
            </a:r>
            <a:r>
              <a:rPr kumimoji="1" lang="en-US" altLang="zh-CN" sz="2600" b="1">
                <a:latin typeface="宋体" charset="-122"/>
              </a:rPr>
              <a:t>-</a:t>
            </a:r>
            <a:r>
              <a:rPr kumimoji="1" lang="en-US" altLang="zh-CN" sz="2600" b="1"/>
              <a:t>1</a:t>
            </a:r>
            <a:r>
              <a:rPr kumimoji="1" lang="zh-CN" altLang="en-US" sz="2600" b="1">
                <a:latin typeface="宋体" charset="-122"/>
              </a:rPr>
              <a:t>个物品装入容量为</a:t>
            </a:r>
            <a:r>
              <a:rPr kumimoji="1" lang="en-US" altLang="zh-CN" sz="2600" b="1" i="1"/>
              <a:t>j</a:t>
            </a:r>
            <a:r>
              <a:rPr kumimoji="1" lang="en-US" altLang="zh-CN" sz="2600" b="1">
                <a:latin typeface="宋体" charset="-122"/>
              </a:rPr>
              <a:t>-</a:t>
            </a:r>
            <a:r>
              <a:rPr kumimoji="1" lang="en-US" altLang="zh-CN" sz="2600" b="1" i="1"/>
              <a:t>w</a:t>
            </a:r>
            <a:r>
              <a:rPr kumimoji="1" lang="en-US" altLang="zh-CN" sz="2600" b="1" i="1" baseline="-30000"/>
              <a:t>i</a:t>
            </a:r>
            <a:r>
              <a:rPr kumimoji="1" lang="zh-CN" altLang="en-US" sz="2600" b="1">
                <a:latin typeface="宋体" charset="-122"/>
              </a:rPr>
              <a:t>的背包中的价值加上第</a:t>
            </a:r>
            <a:r>
              <a:rPr kumimoji="1" lang="en-US" altLang="zh-CN" sz="2600" b="1" i="1"/>
              <a:t>i</a:t>
            </a:r>
            <a:r>
              <a:rPr kumimoji="1" lang="zh-CN" altLang="en-US" sz="2600" b="1">
                <a:latin typeface="宋体" charset="-122"/>
              </a:rPr>
              <a:t>个物品的价值</a:t>
            </a:r>
            <a:r>
              <a:rPr kumimoji="1" lang="en-US" altLang="zh-CN" sz="2600" b="1" i="1"/>
              <a:t>v</a:t>
            </a:r>
            <a:r>
              <a:rPr kumimoji="1" lang="en-US" altLang="zh-CN" sz="2600" b="1" i="1" baseline="-30000"/>
              <a:t>i</a:t>
            </a:r>
            <a:r>
              <a:rPr kumimoji="1" lang="zh-CN" altLang="en-US" sz="2600" b="1">
                <a:latin typeface="宋体" charset="-122"/>
              </a:rPr>
              <a:t>；</a:t>
            </a:r>
            <a:endParaRPr kumimoji="1" lang="en-US" altLang="zh-CN" sz="2600" b="1">
              <a:latin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1" lang="zh-CN" altLang="en-US" sz="2600" b="1">
                <a:latin typeface="宋体" charset="-122"/>
              </a:rPr>
              <a:t>显然，</a:t>
            </a:r>
            <a:r>
              <a:rPr kumimoji="1" lang="zh-CN" altLang="en-US" sz="2600" b="1">
                <a:solidFill>
                  <a:srgbClr val="FF0000"/>
                </a:solidFill>
                <a:latin typeface="宋体" charset="-122"/>
              </a:rPr>
              <a:t>取二者中价值较大者作为把前</a:t>
            </a:r>
            <a:r>
              <a:rPr kumimoji="1" lang="en-US" altLang="zh-CN" sz="2600" b="1" i="1">
                <a:solidFill>
                  <a:srgbClr val="FF0000"/>
                </a:solidFill>
              </a:rPr>
              <a:t>i</a:t>
            </a:r>
            <a:r>
              <a:rPr kumimoji="1" lang="zh-CN" altLang="en-US" sz="2600" b="1">
                <a:solidFill>
                  <a:srgbClr val="FF0000"/>
                </a:solidFill>
                <a:latin typeface="宋体" charset="-122"/>
              </a:rPr>
              <a:t>个物品装入容量为</a:t>
            </a:r>
            <a:r>
              <a:rPr kumimoji="1" lang="en-US" altLang="zh-CN" sz="2600" b="1" i="1">
                <a:solidFill>
                  <a:srgbClr val="FF0000"/>
                </a:solidFill>
              </a:rPr>
              <a:t>j</a:t>
            </a:r>
            <a:r>
              <a:rPr kumimoji="1" lang="zh-CN" altLang="en-US" sz="2600" b="1">
                <a:solidFill>
                  <a:srgbClr val="FF0000"/>
                </a:solidFill>
                <a:latin typeface="宋体" charset="-122"/>
              </a:rPr>
              <a:t>的背包中的最优解。</a:t>
            </a:r>
            <a:r>
              <a:rPr kumimoji="1" lang="zh-CN" altLang="en-US" sz="26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14325" y="190500"/>
            <a:ext cx="7426325" cy="1177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6" name="Text Box 98"/>
          <p:cNvSpPr txBox="1">
            <a:spLocks noChangeArrowheads="1"/>
          </p:cNvSpPr>
          <p:nvPr/>
        </p:nvSpPr>
        <p:spPr bwMode="auto">
          <a:xfrm>
            <a:off x="7524750" y="331788"/>
            <a:ext cx="1727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600" b="1"/>
              <a:t>   </a:t>
            </a:r>
            <a:r>
              <a:rPr kumimoji="1" lang="en-US" altLang="zh-CN" sz="2600" b="1"/>
              <a:t>(</a:t>
            </a:r>
            <a:r>
              <a:rPr kumimoji="1" lang="zh-CN" altLang="en-US" sz="2600" b="1"/>
              <a:t>式</a:t>
            </a:r>
            <a:r>
              <a:rPr kumimoji="1" lang="en-US" altLang="zh-CN" sz="2600" b="1"/>
              <a:t>6.12)</a:t>
            </a:r>
            <a:endParaRPr kumimoji="1" lang="zh-CN" altLang="en-US" sz="2600" b="1"/>
          </a:p>
        </p:txBody>
      </p:sp>
      <p:graphicFrame>
        <p:nvGraphicFramePr>
          <p:cNvPr id="78857" name="对象 11"/>
          <p:cNvGraphicFramePr>
            <a:graphicFrameLocks noChangeAspect="1"/>
          </p:cNvGraphicFramePr>
          <p:nvPr/>
        </p:nvGraphicFramePr>
        <p:xfrm>
          <a:off x="323850" y="188913"/>
          <a:ext cx="74533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r:id="rId3" imgW="3403600" imgH="482600" progId="Equation.3">
                  <p:embed/>
                </p:oleObj>
              </mc:Choice>
              <mc:Fallback>
                <p:oleObj r:id="rId3" imgW="340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8913"/>
                        <a:ext cx="74533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91526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A92B616-2EDE-4296-93A2-9E081F41EA56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987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315B7A4-1B50-44DE-A6FD-0DE23D176CA4}" type="slidenum">
              <a:rPr lang="en-US" altLang="zh-CN" sz="1400" smtClean="0">
                <a:latin typeface="Comic Sans MS" pitchFamily="66" charset="0"/>
              </a:rPr>
              <a:pPr/>
              <a:t>14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9877" name="Text Box 2"/>
          <p:cNvSpPr txBox="1">
            <a:spLocks noChangeArrowheads="1"/>
          </p:cNvSpPr>
          <p:nvPr/>
        </p:nvSpPr>
        <p:spPr bwMode="auto">
          <a:xfrm>
            <a:off x="0" y="1000125"/>
            <a:ext cx="8893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</a:t>
            </a:r>
            <a:r>
              <a:rPr kumimoji="1" lang="zh-CN" altLang="en-US" b="1">
                <a:latin typeface="宋体" charset="-122"/>
              </a:rPr>
              <a:t>根据动态规划函数，用一个</a:t>
            </a:r>
            <a:r>
              <a:rPr kumimoji="1" lang="en-US" altLang="zh-CN" b="1"/>
              <a:t>(n+1)</a:t>
            </a:r>
            <a:r>
              <a:rPr kumimoji="1" lang="en-US" altLang="zh-CN" b="1">
                <a:latin typeface="宋体" charset="-122"/>
              </a:rPr>
              <a:t>×</a:t>
            </a:r>
            <a:r>
              <a:rPr kumimoji="1" lang="en-US" altLang="zh-CN" b="1"/>
              <a:t>(C+1)</a:t>
            </a:r>
            <a:r>
              <a:rPr kumimoji="1" lang="zh-CN" altLang="en-US" b="1">
                <a:latin typeface="宋体" charset="-122"/>
              </a:rPr>
              <a:t>的二维表</a:t>
            </a:r>
            <a:r>
              <a:rPr kumimoji="1" lang="en-US" altLang="zh-CN" b="1"/>
              <a:t>V</a:t>
            </a:r>
            <a:r>
              <a:rPr kumimoji="1" lang="zh-CN" altLang="en-US" b="1">
                <a:latin typeface="宋体" charset="-122"/>
              </a:rPr>
              <a:t>，</a:t>
            </a:r>
            <a:r>
              <a:rPr kumimoji="1" lang="en-US" altLang="zh-CN" b="1"/>
              <a:t>V[i][j]</a:t>
            </a:r>
            <a:r>
              <a:rPr kumimoji="1" lang="zh-CN" altLang="en-US" b="1">
                <a:latin typeface="宋体" charset="-122"/>
              </a:rPr>
              <a:t>表示把前</a:t>
            </a:r>
            <a:r>
              <a:rPr kumimoji="1" lang="en-US" altLang="zh-CN" b="1"/>
              <a:t>i</a:t>
            </a:r>
            <a:r>
              <a:rPr kumimoji="1" lang="zh-CN" altLang="en-US" b="1">
                <a:latin typeface="宋体" charset="-122"/>
              </a:rPr>
              <a:t>个物品装入容量为</a:t>
            </a:r>
            <a:r>
              <a:rPr kumimoji="1" lang="en-US" altLang="zh-CN" b="1"/>
              <a:t>j</a:t>
            </a:r>
            <a:r>
              <a:rPr kumimoji="1" lang="zh-CN" altLang="en-US" b="1">
                <a:latin typeface="宋体" charset="-122"/>
              </a:rPr>
              <a:t>的背包中获得的最大价值。</a:t>
            </a:r>
            <a:r>
              <a:rPr kumimoji="1" lang="zh-CN" altLang="en-US" b="1"/>
              <a:t> </a:t>
            </a:r>
          </a:p>
        </p:txBody>
      </p:sp>
      <p:sp>
        <p:nvSpPr>
          <p:cNvPr id="79878" name="Text Box 305"/>
          <p:cNvSpPr txBox="1">
            <a:spLocks noChangeArrowheads="1"/>
          </p:cNvSpPr>
          <p:nvPr/>
        </p:nvSpPr>
        <p:spPr bwMode="auto">
          <a:xfrm>
            <a:off x="0" y="188913"/>
            <a:ext cx="8966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实例：</a:t>
            </a:r>
            <a:r>
              <a:rPr kumimoji="1" lang="zh-CN" altLang="en-US" b="1">
                <a:latin typeface="宋体" charset="-122"/>
              </a:rPr>
              <a:t>有</a:t>
            </a:r>
            <a:r>
              <a:rPr kumimoji="1" lang="en-US" altLang="zh-CN" b="1"/>
              <a:t>5</a:t>
            </a:r>
            <a:r>
              <a:rPr kumimoji="1" lang="zh-CN" altLang="en-US" b="1">
                <a:latin typeface="宋体" charset="-122"/>
              </a:rPr>
              <a:t>个物品，其重量分别是</a:t>
            </a:r>
            <a:r>
              <a:rPr kumimoji="1" lang="en-US" altLang="zh-CN" b="1"/>
              <a:t>{2, 2, 6, 5, 4}</a:t>
            </a:r>
            <a:r>
              <a:rPr kumimoji="1" lang="zh-CN" altLang="en-US" b="1">
                <a:latin typeface="宋体" charset="-122"/>
              </a:rPr>
              <a:t>，价值分别为</a:t>
            </a:r>
            <a:r>
              <a:rPr kumimoji="1" lang="en-US" altLang="zh-CN" b="1"/>
              <a:t>{6, 3, 5, 4, 6}</a:t>
            </a:r>
            <a:r>
              <a:rPr kumimoji="1" lang="zh-CN" altLang="en-US" b="1">
                <a:latin typeface="宋体" charset="-122"/>
              </a:rPr>
              <a:t>，背包的容量为</a:t>
            </a:r>
            <a:r>
              <a:rPr kumimoji="1" lang="en-US" altLang="zh-CN" b="1"/>
              <a:t>10</a:t>
            </a:r>
            <a:r>
              <a:rPr kumimoji="1" lang="zh-CN" altLang="en-US" b="1">
                <a:latin typeface="宋体" charset="-122"/>
              </a:rPr>
              <a:t>。</a:t>
            </a:r>
          </a:p>
        </p:txBody>
      </p:sp>
      <p:grpSp>
        <p:nvGrpSpPr>
          <p:cNvPr id="79879" name="Group 313"/>
          <p:cNvGrpSpPr>
            <a:grpSpLocks/>
          </p:cNvGrpSpPr>
          <p:nvPr/>
        </p:nvGrpSpPr>
        <p:grpSpPr bwMode="auto">
          <a:xfrm>
            <a:off x="468313" y="2805113"/>
            <a:ext cx="7273925" cy="3432175"/>
            <a:chOff x="249" y="1525"/>
            <a:chExt cx="4582" cy="2162"/>
          </a:xfrm>
        </p:grpSpPr>
        <p:grpSp>
          <p:nvGrpSpPr>
            <p:cNvPr id="79966" name="Group 121"/>
            <p:cNvGrpSpPr>
              <a:grpSpLocks/>
            </p:cNvGrpSpPr>
            <p:nvPr/>
          </p:nvGrpSpPr>
          <p:grpSpPr bwMode="auto">
            <a:xfrm>
              <a:off x="251" y="1526"/>
              <a:ext cx="710" cy="338"/>
              <a:chOff x="0" y="0"/>
              <a:chExt cx="590" cy="480"/>
            </a:xfrm>
          </p:grpSpPr>
          <p:sp>
            <p:nvSpPr>
              <p:cNvPr id="80109" name="Rectangle 22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50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80110" name="Rectangle 1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67" name="Group 123"/>
            <p:cNvGrpSpPr>
              <a:grpSpLocks/>
            </p:cNvGrpSpPr>
            <p:nvPr/>
          </p:nvGrpSpPr>
          <p:grpSpPr bwMode="auto">
            <a:xfrm>
              <a:off x="961" y="1526"/>
              <a:ext cx="322" cy="338"/>
              <a:chOff x="590" y="0"/>
              <a:chExt cx="268" cy="480"/>
            </a:xfrm>
          </p:grpSpPr>
          <p:sp>
            <p:nvSpPr>
              <p:cNvPr id="80107" name="Rectangle 23"/>
              <p:cNvSpPr>
                <a:spLocks noChangeArrowheads="1"/>
              </p:cNvSpPr>
              <p:nvPr/>
            </p:nvSpPr>
            <p:spPr bwMode="auto">
              <a:xfrm>
                <a:off x="633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 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108" name="Rectangle 122"/>
              <p:cNvSpPr>
                <a:spLocks noChangeArrowheads="1"/>
              </p:cNvSpPr>
              <p:nvPr/>
            </p:nvSpPr>
            <p:spPr bwMode="auto">
              <a:xfrm>
                <a:off x="590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68" name="Group 125"/>
            <p:cNvGrpSpPr>
              <a:grpSpLocks/>
            </p:cNvGrpSpPr>
            <p:nvPr/>
          </p:nvGrpSpPr>
          <p:grpSpPr bwMode="auto">
            <a:xfrm>
              <a:off x="1283" y="1526"/>
              <a:ext cx="322" cy="338"/>
              <a:chOff x="858" y="0"/>
              <a:chExt cx="268" cy="480"/>
            </a:xfrm>
          </p:grpSpPr>
          <p:sp>
            <p:nvSpPr>
              <p:cNvPr id="80105" name="Rectangle 24"/>
              <p:cNvSpPr>
                <a:spLocks noChangeArrowheads="1"/>
              </p:cNvSpPr>
              <p:nvPr/>
            </p:nvSpPr>
            <p:spPr bwMode="auto">
              <a:xfrm>
                <a:off x="901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0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106" name="Rectangle 124"/>
              <p:cNvSpPr>
                <a:spLocks noChangeArrowheads="1"/>
              </p:cNvSpPr>
              <p:nvPr/>
            </p:nvSpPr>
            <p:spPr bwMode="auto">
              <a:xfrm>
                <a:off x="858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69" name="Group 127"/>
            <p:cNvGrpSpPr>
              <a:grpSpLocks/>
            </p:cNvGrpSpPr>
            <p:nvPr/>
          </p:nvGrpSpPr>
          <p:grpSpPr bwMode="auto">
            <a:xfrm>
              <a:off x="1605" y="1526"/>
              <a:ext cx="323" cy="338"/>
              <a:chOff x="1126" y="0"/>
              <a:chExt cx="268" cy="480"/>
            </a:xfrm>
          </p:grpSpPr>
          <p:sp>
            <p:nvSpPr>
              <p:cNvPr id="80103" name="Rectangle 25"/>
              <p:cNvSpPr>
                <a:spLocks noChangeArrowheads="1"/>
              </p:cNvSpPr>
              <p:nvPr/>
            </p:nvSpPr>
            <p:spPr bwMode="auto">
              <a:xfrm>
                <a:off x="1169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1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104" name="Rectangle 126"/>
              <p:cNvSpPr>
                <a:spLocks noChangeArrowheads="1"/>
              </p:cNvSpPr>
              <p:nvPr/>
            </p:nvSpPr>
            <p:spPr bwMode="auto">
              <a:xfrm>
                <a:off x="1126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0" name="Group 129"/>
            <p:cNvGrpSpPr>
              <a:grpSpLocks/>
            </p:cNvGrpSpPr>
            <p:nvPr/>
          </p:nvGrpSpPr>
          <p:grpSpPr bwMode="auto">
            <a:xfrm>
              <a:off x="1928" y="1526"/>
              <a:ext cx="322" cy="338"/>
              <a:chOff x="1394" y="0"/>
              <a:chExt cx="268" cy="480"/>
            </a:xfrm>
          </p:grpSpPr>
          <p:sp>
            <p:nvSpPr>
              <p:cNvPr id="80101" name="Rectangle 26"/>
              <p:cNvSpPr>
                <a:spLocks noChangeArrowheads="1"/>
              </p:cNvSpPr>
              <p:nvPr/>
            </p:nvSpPr>
            <p:spPr bwMode="auto">
              <a:xfrm>
                <a:off x="1437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2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102" name="Rectangle 128"/>
              <p:cNvSpPr>
                <a:spLocks noChangeArrowheads="1"/>
              </p:cNvSpPr>
              <p:nvPr/>
            </p:nvSpPr>
            <p:spPr bwMode="auto">
              <a:xfrm>
                <a:off x="1394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1" name="Group 131"/>
            <p:cNvGrpSpPr>
              <a:grpSpLocks/>
            </p:cNvGrpSpPr>
            <p:nvPr/>
          </p:nvGrpSpPr>
          <p:grpSpPr bwMode="auto">
            <a:xfrm>
              <a:off x="2250" y="1526"/>
              <a:ext cx="322" cy="338"/>
              <a:chOff x="1662" y="0"/>
              <a:chExt cx="268" cy="480"/>
            </a:xfrm>
          </p:grpSpPr>
          <p:sp>
            <p:nvSpPr>
              <p:cNvPr id="80099" name="Rectangle 27"/>
              <p:cNvSpPr>
                <a:spLocks noChangeArrowheads="1"/>
              </p:cNvSpPr>
              <p:nvPr/>
            </p:nvSpPr>
            <p:spPr bwMode="auto">
              <a:xfrm>
                <a:off x="1705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3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100" name="Rectangle 130"/>
              <p:cNvSpPr>
                <a:spLocks noChangeArrowheads="1"/>
              </p:cNvSpPr>
              <p:nvPr/>
            </p:nvSpPr>
            <p:spPr bwMode="auto">
              <a:xfrm>
                <a:off x="1662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2" name="Group 133"/>
            <p:cNvGrpSpPr>
              <a:grpSpLocks/>
            </p:cNvGrpSpPr>
            <p:nvPr/>
          </p:nvGrpSpPr>
          <p:grpSpPr bwMode="auto">
            <a:xfrm>
              <a:off x="2572" y="1526"/>
              <a:ext cx="323" cy="338"/>
              <a:chOff x="1930" y="0"/>
              <a:chExt cx="268" cy="480"/>
            </a:xfrm>
          </p:grpSpPr>
          <p:sp>
            <p:nvSpPr>
              <p:cNvPr id="80097" name="Rectangle 28"/>
              <p:cNvSpPr>
                <a:spLocks noChangeArrowheads="1"/>
              </p:cNvSpPr>
              <p:nvPr/>
            </p:nvSpPr>
            <p:spPr bwMode="auto">
              <a:xfrm>
                <a:off x="1973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4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98" name="Rectangle 132"/>
              <p:cNvSpPr>
                <a:spLocks noChangeArrowheads="1"/>
              </p:cNvSpPr>
              <p:nvPr/>
            </p:nvSpPr>
            <p:spPr bwMode="auto">
              <a:xfrm>
                <a:off x="1930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3" name="Group 135"/>
            <p:cNvGrpSpPr>
              <a:grpSpLocks/>
            </p:cNvGrpSpPr>
            <p:nvPr/>
          </p:nvGrpSpPr>
          <p:grpSpPr bwMode="auto">
            <a:xfrm>
              <a:off x="2895" y="1526"/>
              <a:ext cx="322" cy="338"/>
              <a:chOff x="2198" y="0"/>
              <a:chExt cx="268" cy="480"/>
            </a:xfrm>
          </p:grpSpPr>
          <p:sp>
            <p:nvSpPr>
              <p:cNvPr id="80095" name="Rectangle 29"/>
              <p:cNvSpPr>
                <a:spLocks noChangeArrowheads="1"/>
              </p:cNvSpPr>
              <p:nvPr/>
            </p:nvSpPr>
            <p:spPr bwMode="auto">
              <a:xfrm>
                <a:off x="2241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5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96" name="Rectangle 134"/>
              <p:cNvSpPr>
                <a:spLocks noChangeArrowheads="1"/>
              </p:cNvSpPr>
              <p:nvPr/>
            </p:nvSpPr>
            <p:spPr bwMode="auto">
              <a:xfrm>
                <a:off x="2198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4" name="Group 137"/>
            <p:cNvGrpSpPr>
              <a:grpSpLocks/>
            </p:cNvGrpSpPr>
            <p:nvPr/>
          </p:nvGrpSpPr>
          <p:grpSpPr bwMode="auto">
            <a:xfrm>
              <a:off x="3217" y="1526"/>
              <a:ext cx="323" cy="338"/>
              <a:chOff x="2466" y="0"/>
              <a:chExt cx="268" cy="480"/>
            </a:xfrm>
          </p:grpSpPr>
          <p:sp>
            <p:nvSpPr>
              <p:cNvPr id="80093" name="Rectangle 30"/>
              <p:cNvSpPr>
                <a:spLocks noChangeArrowheads="1"/>
              </p:cNvSpPr>
              <p:nvPr/>
            </p:nvSpPr>
            <p:spPr bwMode="auto">
              <a:xfrm>
                <a:off x="2509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6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94" name="Rectangle 136"/>
              <p:cNvSpPr>
                <a:spLocks noChangeArrowheads="1"/>
              </p:cNvSpPr>
              <p:nvPr/>
            </p:nvSpPr>
            <p:spPr bwMode="auto">
              <a:xfrm>
                <a:off x="2466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5" name="Group 139"/>
            <p:cNvGrpSpPr>
              <a:grpSpLocks/>
            </p:cNvGrpSpPr>
            <p:nvPr/>
          </p:nvGrpSpPr>
          <p:grpSpPr bwMode="auto">
            <a:xfrm>
              <a:off x="3540" y="1526"/>
              <a:ext cx="322" cy="338"/>
              <a:chOff x="2734" y="0"/>
              <a:chExt cx="268" cy="480"/>
            </a:xfrm>
          </p:grpSpPr>
          <p:sp>
            <p:nvSpPr>
              <p:cNvPr id="80091" name="Rectangle 31"/>
              <p:cNvSpPr>
                <a:spLocks noChangeArrowheads="1"/>
              </p:cNvSpPr>
              <p:nvPr/>
            </p:nvSpPr>
            <p:spPr bwMode="auto">
              <a:xfrm>
                <a:off x="2777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7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92" name="Rectangle 138"/>
              <p:cNvSpPr>
                <a:spLocks noChangeArrowheads="1"/>
              </p:cNvSpPr>
              <p:nvPr/>
            </p:nvSpPr>
            <p:spPr bwMode="auto">
              <a:xfrm>
                <a:off x="2734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6" name="Group 141"/>
            <p:cNvGrpSpPr>
              <a:grpSpLocks/>
            </p:cNvGrpSpPr>
            <p:nvPr/>
          </p:nvGrpSpPr>
          <p:grpSpPr bwMode="auto">
            <a:xfrm>
              <a:off x="3862" y="1526"/>
              <a:ext cx="322" cy="338"/>
              <a:chOff x="3002" y="0"/>
              <a:chExt cx="268" cy="480"/>
            </a:xfrm>
          </p:grpSpPr>
          <p:sp>
            <p:nvSpPr>
              <p:cNvPr id="80089" name="Rectangle 32"/>
              <p:cNvSpPr>
                <a:spLocks noChangeArrowheads="1"/>
              </p:cNvSpPr>
              <p:nvPr/>
            </p:nvSpPr>
            <p:spPr bwMode="auto">
              <a:xfrm>
                <a:off x="3045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8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90" name="Rectangle 140"/>
              <p:cNvSpPr>
                <a:spLocks noChangeArrowheads="1"/>
              </p:cNvSpPr>
              <p:nvPr/>
            </p:nvSpPr>
            <p:spPr bwMode="auto">
              <a:xfrm>
                <a:off x="3002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7" name="Group 143"/>
            <p:cNvGrpSpPr>
              <a:grpSpLocks/>
            </p:cNvGrpSpPr>
            <p:nvPr/>
          </p:nvGrpSpPr>
          <p:grpSpPr bwMode="auto">
            <a:xfrm>
              <a:off x="4184" y="1526"/>
              <a:ext cx="323" cy="338"/>
              <a:chOff x="3270" y="0"/>
              <a:chExt cx="268" cy="480"/>
            </a:xfrm>
          </p:grpSpPr>
          <p:sp>
            <p:nvSpPr>
              <p:cNvPr id="80087" name="Rectangle 33"/>
              <p:cNvSpPr>
                <a:spLocks noChangeArrowheads="1"/>
              </p:cNvSpPr>
              <p:nvPr/>
            </p:nvSpPr>
            <p:spPr bwMode="auto">
              <a:xfrm>
                <a:off x="3313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9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88" name="Rectangle 142"/>
              <p:cNvSpPr>
                <a:spLocks noChangeArrowheads="1"/>
              </p:cNvSpPr>
              <p:nvPr/>
            </p:nvSpPr>
            <p:spPr bwMode="auto">
              <a:xfrm>
                <a:off x="3270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8" name="Group 145"/>
            <p:cNvGrpSpPr>
              <a:grpSpLocks/>
            </p:cNvGrpSpPr>
            <p:nvPr/>
          </p:nvGrpSpPr>
          <p:grpSpPr bwMode="auto">
            <a:xfrm>
              <a:off x="4507" y="1526"/>
              <a:ext cx="322" cy="338"/>
              <a:chOff x="3538" y="0"/>
              <a:chExt cx="268" cy="480"/>
            </a:xfrm>
          </p:grpSpPr>
          <p:sp>
            <p:nvSpPr>
              <p:cNvPr id="80085" name="Rectangle 34"/>
              <p:cNvSpPr>
                <a:spLocks noChangeArrowheads="1"/>
              </p:cNvSpPr>
              <p:nvPr/>
            </p:nvSpPr>
            <p:spPr bwMode="auto">
              <a:xfrm>
                <a:off x="3581" y="0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10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86" name="Rectangle 144"/>
              <p:cNvSpPr>
                <a:spLocks noChangeArrowheads="1"/>
              </p:cNvSpPr>
              <p:nvPr/>
            </p:nvSpPr>
            <p:spPr bwMode="auto">
              <a:xfrm>
                <a:off x="3538" y="0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79" name="Group 147"/>
            <p:cNvGrpSpPr>
              <a:grpSpLocks/>
            </p:cNvGrpSpPr>
            <p:nvPr/>
          </p:nvGrpSpPr>
          <p:grpSpPr bwMode="auto">
            <a:xfrm>
              <a:off x="251" y="1864"/>
              <a:ext cx="710" cy="270"/>
              <a:chOff x="0" y="480"/>
              <a:chExt cx="590" cy="384"/>
            </a:xfrm>
          </p:grpSpPr>
          <p:sp>
            <p:nvSpPr>
              <p:cNvPr id="80083" name="Rectangle 35"/>
              <p:cNvSpPr>
                <a:spLocks noChangeArrowheads="1"/>
              </p:cNvSpPr>
              <p:nvPr/>
            </p:nvSpPr>
            <p:spPr bwMode="auto">
              <a:xfrm>
                <a:off x="43" y="480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80084" name="Rectangle 146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59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80" name="Group 149"/>
            <p:cNvGrpSpPr>
              <a:grpSpLocks/>
            </p:cNvGrpSpPr>
            <p:nvPr/>
          </p:nvGrpSpPr>
          <p:grpSpPr bwMode="auto">
            <a:xfrm>
              <a:off x="961" y="1864"/>
              <a:ext cx="322" cy="270"/>
              <a:chOff x="590" y="480"/>
              <a:chExt cx="268" cy="384"/>
            </a:xfrm>
          </p:grpSpPr>
          <p:sp>
            <p:nvSpPr>
              <p:cNvPr id="80081" name="Rectangle 36"/>
              <p:cNvSpPr>
                <a:spLocks noChangeArrowheads="1"/>
              </p:cNvSpPr>
              <p:nvPr/>
            </p:nvSpPr>
            <p:spPr bwMode="auto">
              <a:xfrm>
                <a:off x="633" y="480"/>
                <a:ext cx="18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0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82" name="Rectangle 148"/>
              <p:cNvSpPr>
                <a:spLocks noChangeArrowheads="1"/>
              </p:cNvSpPr>
              <p:nvPr/>
            </p:nvSpPr>
            <p:spPr bwMode="auto">
              <a:xfrm>
                <a:off x="590" y="480"/>
                <a:ext cx="2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9981" name="Rectangle 150"/>
            <p:cNvSpPr>
              <a:spLocks noChangeArrowheads="1"/>
            </p:cNvSpPr>
            <p:nvPr/>
          </p:nvSpPr>
          <p:spPr bwMode="auto">
            <a:xfrm>
              <a:off x="1283" y="186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82" name="Rectangle 152"/>
            <p:cNvSpPr>
              <a:spLocks noChangeArrowheads="1"/>
            </p:cNvSpPr>
            <p:nvPr/>
          </p:nvSpPr>
          <p:spPr bwMode="auto">
            <a:xfrm>
              <a:off x="1605" y="186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9983" name="Group 155"/>
            <p:cNvGrpSpPr>
              <a:grpSpLocks/>
            </p:cNvGrpSpPr>
            <p:nvPr/>
          </p:nvGrpSpPr>
          <p:grpSpPr bwMode="auto">
            <a:xfrm>
              <a:off x="1928" y="1864"/>
              <a:ext cx="322" cy="270"/>
              <a:chOff x="1394" y="480"/>
              <a:chExt cx="268" cy="384"/>
            </a:xfrm>
          </p:grpSpPr>
          <p:sp>
            <p:nvSpPr>
              <p:cNvPr id="80079" name="Rectangle 39"/>
              <p:cNvSpPr>
                <a:spLocks noChangeArrowheads="1"/>
              </p:cNvSpPr>
              <p:nvPr/>
            </p:nvSpPr>
            <p:spPr bwMode="auto">
              <a:xfrm>
                <a:off x="1437" y="480"/>
                <a:ext cx="18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080" name="Rectangle 154"/>
              <p:cNvSpPr>
                <a:spLocks noChangeArrowheads="1"/>
              </p:cNvSpPr>
              <p:nvPr/>
            </p:nvSpPr>
            <p:spPr bwMode="auto">
              <a:xfrm>
                <a:off x="1394" y="480"/>
                <a:ext cx="26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9984" name="Rectangle 156"/>
            <p:cNvSpPr>
              <a:spLocks noChangeArrowheads="1"/>
            </p:cNvSpPr>
            <p:nvPr/>
          </p:nvSpPr>
          <p:spPr bwMode="auto">
            <a:xfrm>
              <a:off x="2250" y="186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85" name="Rectangle 158"/>
            <p:cNvSpPr>
              <a:spLocks noChangeArrowheads="1"/>
            </p:cNvSpPr>
            <p:nvPr/>
          </p:nvSpPr>
          <p:spPr bwMode="auto">
            <a:xfrm>
              <a:off x="2572" y="186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86" name="Rectangle 160"/>
            <p:cNvSpPr>
              <a:spLocks noChangeArrowheads="1"/>
            </p:cNvSpPr>
            <p:nvPr/>
          </p:nvSpPr>
          <p:spPr bwMode="auto">
            <a:xfrm>
              <a:off x="2895" y="186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87" name="Rectangle 162"/>
            <p:cNvSpPr>
              <a:spLocks noChangeArrowheads="1"/>
            </p:cNvSpPr>
            <p:nvPr/>
          </p:nvSpPr>
          <p:spPr bwMode="auto">
            <a:xfrm>
              <a:off x="3217" y="186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88" name="Rectangle 164"/>
            <p:cNvSpPr>
              <a:spLocks noChangeArrowheads="1"/>
            </p:cNvSpPr>
            <p:nvPr/>
          </p:nvSpPr>
          <p:spPr bwMode="auto">
            <a:xfrm>
              <a:off x="3540" y="186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89" name="Rectangle 166"/>
            <p:cNvSpPr>
              <a:spLocks noChangeArrowheads="1"/>
            </p:cNvSpPr>
            <p:nvPr/>
          </p:nvSpPr>
          <p:spPr bwMode="auto">
            <a:xfrm>
              <a:off x="3862" y="186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90" name="Rectangle 168"/>
            <p:cNvSpPr>
              <a:spLocks noChangeArrowheads="1"/>
            </p:cNvSpPr>
            <p:nvPr/>
          </p:nvSpPr>
          <p:spPr bwMode="auto">
            <a:xfrm>
              <a:off x="4184" y="186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91" name="Rectangle 170"/>
            <p:cNvSpPr>
              <a:spLocks noChangeArrowheads="1"/>
            </p:cNvSpPr>
            <p:nvPr/>
          </p:nvSpPr>
          <p:spPr bwMode="auto">
            <a:xfrm>
              <a:off x="4507" y="186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9992" name="Group 173"/>
            <p:cNvGrpSpPr>
              <a:grpSpLocks/>
            </p:cNvGrpSpPr>
            <p:nvPr/>
          </p:nvGrpSpPr>
          <p:grpSpPr bwMode="auto">
            <a:xfrm>
              <a:off x="251" y="2134"/>
              <a:ext cx="710" cy="270"/>
              <a:chOff x="0" y="864"/>
              <a:chExt cx="590" cy="384"/>
            </a:xfrm>
          </p:grpSpPr>
          <p:sp>
            <p:nvSpPr>
              <p:cNvPr id="80077" name="Rectangle 55"/>
              <p:cNvSpPr>
                <a:spLocks noChangeArrowheads="1"/>
              </p:cNvSpPr>
              <p:nvPr/>
            </p:nvSpPr>
            <p:spPr bwMode="auto">
              <a:xfrm>
                <a:off x="43" y="864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w</a:t>
                </a:r>
                <a:r>
                  <a:rPr kumimoji="1" lang="en-US" altLang="zh-CN" sz="1600" b="1" baseline="-30000"/>
                  <a:t>1</a:t>
                </a:r>
                <a:r>
                  <a:rPr kumimoji="1" lang="en-US" altLang="zh-CN" sz="1600" b="1"/>
                  <a:t>=2 v</a:t>
                </a:r>
                <a:r>
                  <a:rPr kumimoji="1" lang="en-US" altLang="zh-CN" sz="1600" b="1" baseline="-30000"/>
                  <a:t>1</a:t>
                </a:r>
                <a:r>
                  <a:rPr kumimoji="1" lang="en-US" altLang="zh-CN" sz="1600" b="1"/>
                  <a:t>=6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80078" name="Rectangle 172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59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993" name="Group 175"/>
            <p:cNvGrpSpPr>
              <a:grpSpLocks/>
            </p:cNvGrpSpPr>
            <p:nvPr/>
          </p:nvGrpSpPr>
          <p:grpSpPr bwMode="auto">
            <a:xfrm>
              <a:off x="961" y="2134"/>
              <a:ext cx="322" cy="270"/>
              <a:chOff x="590" y="864"/>
              <a:chExt cx="268" cy="384"/>
            </a:xfrm>
          </p:grpSpPr>
          <p:sp>
            <p:nvSpPr>
              <p:cNvPr id="80075" name="Rectangle 56"/>
              <p:cNvSpPr>
                <a:spLocks noChangeArrowheads="1"/>
              </p:cNvSpPr>
              <p:nvPr/>
            </p:nvSpPr>
            <p:spPr bwMode="auto">
              <a:xfrm>
                <a:off x="633" y="864"/>
                <a:ext cx="18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1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76" name="Rectangle 174"/>
              <p:cNvSpPr>
                <a:spLocks noChangeArrowheads="1"/>
              </p:cNvSpPr>
              <p:nvPr/>
            </p:nvSpPr>
            <p:spPr bwMode="auto">
              <a:xfrm>
                <a:off x="590" y="864"/>
                <a:ext cx="2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9994" name="Rectangle 176"/>
            <p:cNvSpPr>
              <a:spLocks noChangeArrowheads="1"/>
            </p:cNvSpPr>
            <p:nvPr/>
          </p:nvSpPr>
          <p:spPr bwMode="auto">
            <a:xfrm>
              <a:off x="1283" y="213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95" name="Rectangle 178"/>
            <p:cNvSpPr>
              <a:spLocks noChangeArrowheads="1"/>
            </p:cNvSpPr>
            <p:nvPr/>
          </p:nvSpPr>
          <p:spPr bwMode="auto">
            <a:xfrm>
              <a:off x="1605" y="213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96" name="Rectangle 180"/>
            <p:cNvSpPr>
              <a:spLocks noChangeArrowheads="1"/>
            </p:cNvSpPr>
            <p:nvPr/>
          </p:nvSpPr>
          <p:spPr bwMode="auto">
            <a:xfrm>
              <a:off x="1928" y="213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97" name="Rectangle 182"/>
            <p:cNvSpPr>
              <a:spLocks noChangeArrowheads="1"/>
            </p:cNvSpPr>
            <p:nvPr/>
          </p:nvSpPr>
          <p:spPr bwMode="auto">
            <a:xfrm>
              <a:off x="2250" y="213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98" name="Rectangle 184"/>
            <p:cNvSpPr>
              <a:spLocks noChangeArrowheads="1"/>
            </p:cNvSpPr>
            <p:nvPr/>
          </p:nvSpPr>
          <p:spPr bwMode="auto">
            <a:xfrm>
              <a:off x="2572" y="213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99" name="Rectangle 186"/>
            <p:cNvSpPr>
              <a:spLocks noChangeArrowheads="1"/>
            </p:cNvSpPr>
            <p:nvPr/>
          </p:nvSpPr>
          <p:spPr bwMode="auto">
            <a:xfrm>
              <a:off x="2895" y="213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00" name="Rectangle 188"/>
            <p:cNvSpPr>
              <a:spLocks noChangeArrowheads="1"/>
            </p:cNvSpPr>
            <p:nvPr/>
          </p:nvSpPr>
          <p:spPr bwMode="auto">
            <a:xfrm>
              <a:off x="3217" y="213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01" name="Rectangle 190"/>
            <p:cNvSpPr>
              <a:spLocks noChangeArrowheads="1"/>
            </p:cNvSpPr>
            <p:nvPr/>
          </p:nvSpPr>
          <p:spPr bwMode="auto">
            <a:xfrm>
              <a:off x="3540" y="213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02" name="Rectangle 192"/>
            <p:cNvSpPr>
              <a:spLocks noChangeArrowheads="1"/>
            </p:cNvSpPr>
            <p:nvPr/>
          </p:nvSpPr>
          <p:spPr bwMode="auto">
            <a:xfrm>
              <a:off x="3862" y="213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03" name="Rectangle 194"/>
            <p:cNvSpPr>
              <a:spLocks noChangeArrowheads="1"/>
            </p:cNvSpPr>
            <p:nvPr/>
          </p:nvSpPr>
          <p:spPr bwMode="auto">
            <a:xfrm>
              <a:off x="4184" y="213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04" name="Rectangle 196"/>
            <p:cNvSpPr>
              <a:spLocks noChangeArrowheads="1"/>
            </p:cNvSpPr>
            <p:nvPr/>
          </p:nvSpPr>
          <p:spPr bwMode="auto">
            <a:xfrm>
              <a:off x="4507" y="213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0005" name="Group 199"/>
            <p:cNvGrpSpPr>
              <a:grpSpLocks/>
            </p:cNvGrpSpPr>
            <p:nvPr/>
          </p:nvGrpSpPr>
          <p:grpSpPr bwMode="auto">
            <a:xfrm>
              <a:off x="251" y="2404"/>
              <a:ext cx="710" cy="270"/>
              <a:chOff x="0" y="1248"/>
              <a:chExt cx="590" cy="384"/>
            </a:xfrm>
          </p:grpSpPr>
          <p:sp>
            <p:nvSpPr>
              <p:cNvPr id="80073" name="Rectangle 68"/>
              <p:cNvSpPr>
                <a:spLocks noChangeArrowheads="1"/>
              </p:cNvSpPr>
              <p:nvPr/>
            </p:nvSpPr>
            <p:spPr bwMode="auto">
              <a:xfrm>
                <a:off x="43" y="1248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w</a:t>
                </a:r>
                <a:r>
                  <a:rPr kumimoji="1" lang="en-US" altLang="zh-CN" sz="1600" b="1" baseline="-30000"/>
                  <a:t>2</a:t>
                </a:r>
                <a:r>
                  <a:rPr kumimoji="1" lang="en-US" altLang="zh-CN" sz="1600" b="1"/>
                  <a:t>=2 v</a:t>
                </a:r>
                <a:r>
                  <a:rPr kumimoji="1" lang="en-US" altLang="zh-CN" sz="1600" b="1" baseline="-30000"/>
                  <a:t>2</a:t>
                </a:r>
                <a:r>
                  <a:rPr kumimoji="1" lang="en-US" altLang="zh-CN" sz="1600" b="1"/>
                  <a:t>=3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80074" name="Rectangle 198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59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0006" name="Group 201"/>
            <p:cNvGrpSpPr>
              <a:grpSpLocks/>
            </p:cNvGrpSpPr>
            <p:nvPr/>
          </p:nvGrpSpPr>
          <p:grpSpPr bwMode="auto">
            <a:xfrm>
              <a:off x="961" y="2404"/>
              <a:ext cx="322" cy="270"/>
              <a:chOff x="590" y="1248"/>
              <a:chExt cx="268" cy="384"/>
            </a:xfrm>
          </p:grpSpPr>
          <p:sp>
            <p:nvSpPr>
              <p:cNvPr id="80071" name="Rectangle 69"/>
              <p:cNvSpPr>
                <a:spLocks noChangeArrowheads="1"/>
              </p:cNvSpPr>
              <p:nvPr/>
            </p:nvSpPr>
            <p:spPr bwMode="auto">
              <a:xfrm>
                <a:off x="633" y="1248"/>
                <a:ext cx="18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2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72" name="Rectangle 200"/>
              <p:cNvSpPr>
                <a:spLocks noChangeArrowheads="1"/>
              </p:cNvSpPr>
              <p:nvPr/>
            </p:nvSpPr>
            <p:spPr bwMode="auto">
              <a:xfrm>
                <a:off x="590" y="1248"/>
                <a:ext cx="2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0007" name="Rectangle 202"/>
            <p:cNvSpPr>
              <a:spLocks noChangeArrowheads="1"/>
            </p:cNvSpPr>
            <p:nvPr/>
          </p:nvSpPr>
          <p:spPr bwMode="auto">
            <a:xfrm>
              <a:off x="1283" y="240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08" name="Rectangle 204"/>
            <p:cNvSpPr>
              <a:spLocks noChangeArrowheads="1"/>
            </p:cNvSpPr>
            <p:nvPr/>
          </p:nvSpPr>
          <p:spPr bwMode="auto">
            <a:xfrm>
              <a:off x="1605" y="240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09" name="Rectangle 206"/>
            <p:cNvSpPr>
              <a:spLocks noChangeArrowheads="1"/>
            </p:cNvSpPr>
            <p:nvPr/>
          </p:nvSpPr>
          <p:spPr bwMode="auto">
            <a:xfrm>
              <a:off x="1928" y="240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10" name="Rectangle 208"/>
            <p:cNvSpPr>
              <a:spLocks noChangeArrowheads="1"/>
            </p:cNvSpPr>
            <p:nvPr/>
          </p:nvSpPr>
          <p:spPr bwMode="auto">
            <a:xfrm>
              <a:off x="2250" y="240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11" name="Rectangle 210"/>
            <p:cNvSpPr>
              <a:spLocks noChangeArrowheads="1"/>
            </p:cNvSpPr>
            <p:nvPr/>
          </p:nvSpPr>
          <p:spPr bwMode="auto">
            <a:xfrm>
              <a:off x="2572" y="240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12" name="Rectangle 212"/>
            <p:cNvSpPr>
              <a:spLocks noChangeArrowheads="1"/>
            </p:cNvSpPr>
            <p:nvPr/>
          </p:nvSpPr>
          <p:spPr bwMode="auto">
            <a:xfrm>
              <a:off x="2895" y="240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13" name="Rectangle 214"/>
            <p:cNvSpPr>
              <a:spLocks noChangeArrowheads="1"/>
            </p:cNvSpPr>
            <p:nvPr/>
          </p:nvSpPr>
          <p:spPr bwMode="auto">
            <a:xfrm>
              <a:off x="3198" y="2387"/>
              <a:ext cx="32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14" name="Rectangle 216"/>
            <p:cNvSpPr>
              <a:spLocks noChangeArrowheads="1"/>
            </p:cNvSpPr>
            <p:nvPr/>
          </p:nvSpPr>
          <p:spPr bwMode="auto">
            <a:xfrm>
              <a:off x="3540" y="240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15" name="Rectangle 218"/>
            <p:cNvSpPr>
              <a:spLocks noChangeArrowheads="1"/>
            </p:cNvSpPr>
            <p:nvPr/>
          </p:nvSpPr>
          <p:spPr bwMode="auto">
            <a:xfrm>
              <a:off x="3862" y="240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16" name="Rectangle 220"/>
            <p:cNvSpPr>
              <a:spLocks noChangeArrowheads="1"/>
            </p:cNvSpPr>
            <p:nvPr/>
          </p:nvSpPr>
          <p:spPr bwMode="auto">
            <a:xfrm>
              <a:off x="4184" y="240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17" name="Rectangle 222"/>
            <p:cNvSpPr>
              <a:spLocks noChangeArrowheads="1"/>
            </p:cNvSpPr>
            <p:nvPr/>
          </p:nvSpPr>
          <p:spPr bwMode="auto">
            <a:xfrm>
              <a:off x="4507" y="2404"/>
              <a:ext cx="322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0018" name="Group 225"/>
            <p:cNvGrpSpPr>
              <a:grpSpLocks/>
            </p:cNvGrpSpPr>
            <p:nvPr/>
          </p:nvGrpSpPr>
          <p:grpSpPr bwMode="auto">
            <a:xfrm>
              <a:off x="251" y="2674"/>
              <a:ext cx="710" cy="337"/>
              <a:chOff x="0" y="1632"/>
              <a:chExt cx="590" cy="480"/>
            </a:xfrm>
          </p:grpSpPr>
          <p:sp>
            <p:nvSpPr>
              <p:cNvPr id="80069" name="Rectangle 81"/>
              <p:cNvSpPr>
                <a:spLocks noChangeArrowheads="1"/>
              </p:cNvSpPr>
              <p:nvPr/>
            </p:nvSpPr>
            <p:spPr bwMode="auto">
              <a:xfrm>
                <a:off x="43" y="1632"/>
                <a:ext cx="50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w</a:t>
                </a:r>
                <a:r>
                  <a:rPr kumimoji="1" lang="en-US" altLang="zh-CN" sz="1600" b="1" baseline="-30000"/>
                  <a:t>3</a:t>
                </a:r>
                <a:r>
                  <a:rPr kumimoji="1" lang="en-US" altLang="zh-CN" sz="1600" b="1"/>
                  <a:t>=6 v</a:t>
                </a:r>
                <a:r>
                  <a:rPr kumimoji="1" lang="en-US" altLang="zh-CN" sz="1600" b="1" baseline="-30000"/>
                  <a:t>3</a:t>
                </a:r>
                <a:r>
                  <a:rPr kumimoji="1" lang="en-US" altLang="zh-CN" sz="1600" b="1"/>
                  <a:t>=5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80070" name="Rectangle 224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5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0019" name="Group 227"/>
            <p:cNvGrpSpPr>
              <a:grpSpLocks/>
            </p:cNvGrpSpPr>
            <p:nvPr/>
          </p:nvGrpSpPr>
          <p:grpSpPr bwMode="auto">
            <a:xfrm>
              <a:off x="961" y="2674"/>
              <a:ext cx="322" cy="337"/>
              <a:chOff x="590" y="1632"/>
              <a:chExt cx="268" cy="480"/>
            </a:xfrm>
          </p:grpSpPr>
          <p:sp>
            <p:nvSpPr>
              <p:cNvPr id="80067" name="Rectangle 82"/>
              <p:cNvSpPr>
                <a:spLocks noChangeArrowheads="1"/>
              </p:cNvSpPr>
              <p:nvPr/>
            </p:nvSpPr>
            <p:spPr bwMode="auto">
              <a:xfrm>
                <a:off x="633" y="1632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3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68" name="Rectangle 226"/>
              <p:cNvSpPr>
                <a:spLocks noChangeArrowheads="1"/>
              </p:cNvSpPr>
              <p:nvPr/>
            </p:nvSpPr>
            <p:spPr bwMode="auto">
              <a:xfrm>
                <a:off x="590" y="1632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0020" name="Rectangle 228"/>
            <p:cNvSpPr>
              <a:spLocks noChangeArrowheads="1"/>
            </p:cNvSpPr>
            <p:nvPr/>
          </p:nvSpPr>
          <p:spPr bwMode="auto">
            <a:xfrm>
              <a:off x="1283" y="2674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21" name="Rectangle 230"/>
            <p:cNvSpPr>
              <a:spLocks noChangeArrowheads="1"/>
            </p:cNvSpPr>
            <p:nvPr/>
          </p:nvSpPr>
          <p:spPr bwMode="auto">
            <a:xfrm>
              <a:off x="1605" y="2674"/>
              <a:ext cx="323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22" name="Rectangle 232"/>
            <p:cNvSpPr>
              <a:spLocks noChangeArrowheads="1"/>
            </p:cNvSpPr>
            <p:nvPr/>
          </p:nvSpPr>
          <p:spPr bwMode="auto">
            <a:xfrm>
              <a:off x="1928" y="2674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23" name="Rectangle 234"/>
            <p:cNvSpPr>
              <a:spLocks noChangeArrowheads="1"/>
            </p:cNvSpPr>
            <p:nvPr/>
          </p:nvSpPr>
          <p:spPr bwMode="auto">
            <a:xfrm>
              <a:off x="2250" y="2674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24" name="Rectangle 236"/>
            <p:cNvSpPr>
              <a:spLocks noChangeArrowheads="1"/>
            </p:cNvSpPr>
            <p:nvPr/>
          </p:nvSpPr>
          <p:spPr bwMode="auto">
            <a:xfrm>
              <a:off x="2572" y="2674"/>
              <a:ext cx="323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25" name="Rectangle 238"/>
            <p:cNvSpPr>
              <a:spLocks noChangeArrowheads="1"/>
            </p:cNvSpPr>
            <p:nvPr/>
          </p:nvSpPr>
          <p:spPr bwMode="auto">
            <a:xfrm>
              <a:off x="2895" y="2674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26" name="Rectangle 240"/>
            <p:cNvSpPr>
              <a:spLocks noChangeArrowheads="1"/>
            </p:cNvSpPr>
            <p:nvPr/>
          </p:nvSpPr>
          <p:spPr bwMode="auto">
            <a:xfrm>
              <a:off x="3217" y="2674"/>
              <a:ext cx="323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27" name="Rectangle 242"/>
            <p:cNvSpPr>
              <a:spLocks noChangeArrowheads="1"/>
            </p:cNvSpPr>
            <p:nvPr/>
          </p:nvSpPr>
          <p:spPr bwMode="auto">
            <a:xfrm>
              <a:off x="3540" y="2674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28" name="Rectangle 244"/>
            <p:cNvSpPr>
              <a:spLocks noChangeArrowheads="1"/>
            </p:cNvSpPr>
            <p:nvPr/>
          </p:nvSpPr>
          <p:spPr bwMode="auto">
            <a:xfrm>
              <a:off x="3862" y="2674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29" name="Rectangle 246"/>
            <p:cNvSpPr>
              <a:spLocks noChangeArrowheads="1"/>
            </p:cNvSpPr>
            <p:nvPr/>
          </p:nvSpPr>
          <p:spPr bwMode="auto">
            <a:xfrm>
              <a:off x="4184" y="2674"/>
              <a:ext cx="323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30" name="Rectangle 248"/>
            <p:cNvSpPr>
              <a:spLocks noChangeArrowheads="1"/>
            </p:cNvSpPr>
            <p:nvPr/>
          </p:nvSpPr>
          <p:spPr bwMode="auto">
            <a:xfrm>
              <a:off x="4507" y="2674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0031" name="Group 251"/>
            <p:cNvGrpSpPr>
              <a:grpSpLocks/>
            </p:cNvGrpSpPr>
            <p:nvPr/>
          </p:nvGrpSpPr>
          <p:grpSpPr bwMode="auto">
            <a:xfrm>
              <a:off x="251" y="3011"/>
              <a:ext cx="710" cy="338"/>
              <a:chOff x="0" y="2112"/>
              <a:chExt cx="590" cy="480"/>
            </a:xfrm>
          </p:grpSpPr>
          <p:sp>
            <p:nvSpPr>
              <p:cNvPr id="80065" name="Rectangle 94"/>
              <p:cNvSpPr>
                <a:spLocks noChangeArrowheads="1"/>
              </p:cNvSpPr>
              <p:nvPr/>
            </p:nvSpPr>
            <p:spPr bwMode="auto">
              <a:xfrm>
                <a:off x="43" y="2112"/>
                <a:ext cx="50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w</a:t>
                </a:r>
                <a:r>
                  <a:rPr kumimoji="1" lang="en-US" altLang="zh-CN" sz="1600" b="1" baseline="-30000"/>
                  <a:t>4</a:t>
                </a:r>
                <a:r>
                  <a:rPr kumimoji="1" lang="en-US" altLang="zh-CN" sz="1600" b="1"/>
                  <a:t>=5 v</a:t>
                </a:r>
                <a:r>
                  <a:rPr kumimoji="1" lang="en-US" altLang="zh-CN" sz="1600" b="1" baseline="-30000"/>
                  <a:t>4</a:t>
                </a:r>
                <a:r>
                  <a:rPr kumimoji="1" lang="en-US" altLang="zh-CN" sz="1600" b="1"/>
                  <a:t>=4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80066" name="Rectangle 250"/>
              <p:cNvSpPr>
                <a:spLocks noChangeArrowheads="1"/>
              </p:cNvSpPr>
              <p:nvPr/>
            </p:nvSpPr>
            <p:spPr bwMode="auto">
              <a:xfrm>
                <a:off x="0" y="2112"/>
                <a:ext cx="5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0032" name="Group 253"/>
            <p:cNvGrpSpPr>
              <a:grpSpLocks/>
            </p:cNvGrpSpPr>
            <p:nvPr/>
          </p:nvGrpSpPr>
          <p:grpSpPr bwMode="auto">
            <a:xfrm>
              <a:off x="961" y="3011"/>
              <a:ext cx="322" cy="338"/>
              <a:chOff x="590" y="2112"/>
              <a:chExt cx="268" cy="480"/>
            </a:xfrm>
          </p:grpSpPr>
          <p:sp>
            <p:nvSpPr>
              <p:cNvPr id="80063" name="Rectangle 95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4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64" name="Rectangle 252"/>
              <p:cNvSpPr>
                <a:spLocks noChangeArrowheads="1"/>
              </p:cNvSpPr>
              <p:nvPr/>
            </p:nvSpPr>
            <p:spPr bwMode="auto">
              <a:xfrm>
                <a:off x="590" y="2112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0033" name="Rectangle 254"/>
            <p:cNvSpPr>
              <a:spLocks noChangeArrowheads="1"/>
            </p:cNvSpPr>
            <p:nvPr/>
          </p:nvSpPr>
          <p:spPr bwMode="auto">
            <a:xfrm>
              <a:off x="1283" y="3011"/>
              <a:ext cx="322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34" name="Rectangle 256"/>
            <p:cNvSpPr>
              <a:spLocks noChangeArrowheads="1"/>
            </p:cNvSpPr>
            <p:nvPr/>
          </p:nvSpPr>
          <p:spPr bwMode="auto">
            <a:xfrm>
              <a:off x="1605" y="3011"/>
              <a:ext cx="323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35" name="Rectangle 258"/>
            <p:cNvSpPr>
              <a:spLocks noChangeArrowheads="1"/>
            </p:cNvSpPr>
            <p:nvPr/>
          </p:nvSpPr>
          <p:spPr bwMode="auto">
            <a:xfrm>
              <a:off x="1928" y="3011"/>
              <a:ext cx="322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36" name="Rectangle 260"/>
            <p:cNvSpPr>
              <a:spLocks noChangeArrowheads="1"/>
            </p:cNvSpPr>
            <p:nvPr/>
          </p:nvSpPr>
          <p:spPr bwMode="auto">
            <a:xfrm>
              <a:off x="2250" y="3011"/>
              <a:ext cx="322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37" name="Rectangle 262"/>
            <p:cNvSpPr>
              <a:spLocks noChangeArrowheads="1"/>
            </p:cNvSpPr>
            <p:nvPr/>
          </p:nvSpPr>
          <p:spPr bwMode="auto">
            <a:xfrm>
              <a:off x="2572" y="3011"/>
              <a:ext cx="323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38" name="Rectangle 264"/>
            <p:cNvSpPr>
              <a:spLocks noChangeArrowheads="1"/>
            </p:cNvSpPr>
            <p:nvPr/>
          </p:nvSpPr>
          <p:spPr bwMode="auto">
            <a:xfrm>
              <a:off x="2895" y="3011"/>
              <a:ext cx="322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39" name="Rectangle 266"/>
            <p:cNvSpPr>
              <a:spLocks noChangeArrowheads="1"/>
            </p:cNvSpPr>
            <p:nvPr/>
          </p:nvSpPr>
          <p:spPr bwMode="auto">
            <a:xfrm>
              <a:off x="3217" y="3011"/>
              <a:ext cx="323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40" name="Rectangle 268"/>
            <p:cNvSpPr>
              <a:spLocks noChangeArrowheads="1"/>
            </p:cNvSpPr>
            <p:nvPr/>
          </p:nvSpPr>
          <p:spPr bwMode="auto">
            <a:xfrm>
              <a:off x="3540" y="3011"/>
              <a:ext cx="322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41" name="Rectangle 270"/>
            <p:cNvSpPr>
              <a:spLocks noChangeArrowheads="1"/>
            </p:cNvSpPr>
            <p:nvPr/>
          </p:nvSpPr>
          <p:spPr bwMode="auto">
            <a:xfrm>
              <a:off x="3862" y="3011"/>
              <a:ext cx="322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42" name="Rectangle 272"/>
            <p:cNvSpPr>
              <a:spLocks noChangeArrowheads="1"/>
            </p:cNvSpPr>
            <p:nvPr/>
          </p:nvSpPr>
          <p:spPr bwMode="auto">
            <a:xfrm>
              <a:off x="4184" y="3011"/>
              <a:ext cx="323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43" name="Rectangle 274"/>
            <p:cNvSpPr>
              <a:spLocks noChangeArrowheads="1"/>
            </p:cNvSpPr>
            <p:nvPr/>
          </p:nvSpPr>
          <p:spPr bwMode="auto">
            <a:xfrm>
              <a:off x="4507" y="3011"/>
              <a:ext cx="322" cy="33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0044" name="Group 277"/>
            <p:cNvGrpSpPr>
              <a:grpSpLocks/>
            </p:cNvGrpSpPr>
            <p:nvPr/>
          </p:nvGrpSpPr>
          <p:grpSpPr bwMode="auto">
            <a:xfrm>
              <a:off x="251" y="3349"/>
              <a:ext cx="710" cy="337"/>
              <a:chOff x="0" y="2592"/>
              <a:chExt cx="590" cy="480"/>
            </a:xfrm>
          </p:grpSpPr>
          <p:sp>
            <p:nvSpPr>
              <p:cNvPr id="80061" name="Rectangle 107"/>
              <p:cNvSpPr>
                <a:spLocks noChangeArrowheads="1"/>
              </p:cNvSpPr>
              <p:nvPr/>
            </p:nvSpPr>
            <p:spPr bwMode="auto">
              <a:xfrm>
                <a:off x="43" y="2592"/>
                <a:ext cx="50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w</a:t>
                </a:r>
                <a:r>
                  <a:rPr kumimoji="1" lang="en-US" altLang="zh-CN" sz="1600" b="1" baseline="-30000"/>
                  <a:t>5</a:t>
                </a:r>
                <a:r>
                  <a:rPr kumimoji="1" lang="en-US" altLang="zh-CN" sz="1600" b="1"/>
                  <a:t>=4 v</a:t>
                </a:r>
                <a:r>
                  <a:rPr kumimoji="1" lang="en-US" altLang="zh-CN" sz="1600" b="1" baseline="-30000"/>
                  <a:t>5</a:t>
                </a:r>
                <a:r>
                  <a:rPr kumimoji="1" lang="en-US" altLang="zh-CN" sz="1600" b="1"/>
                  <a:t>=6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80062" name="Rectangle 276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5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80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0045" name="Group 279"/>
            <p:cNvGrpSpPr>
              <a:grpSpLocks/>
            </p:cNvGrpSpPr>
            <p:nvPr/>
          </p:nvGrpSpPr>
          <p:grpSpPr bwMode="auto">
            <a:xfrm>
              <a:off x="961" y="3349"/>
              <a:ext cx="322" cy="337"/>
              <a:chOff x="590" y="2592"/>
              <a:chExt cx="268" cy="480"/>
            </a:xfrm>
          </p:grpSpPr>
          <p:sp>
            <p:nvSpPr>
              <p:cNvPr id="80059" name="Rectangle 108"/>
              <p:cNvSpPr>
                <a:spLocks noChangeArrowheads="1"/>
              </p:cNvSpPr>
              <p:nvPr/>
            </p:nvSpPr>
            <p:spPr bwMode="auto">
              <a:xfrm>
                <a:off x="633" y="2592"/>
                <a:ext cx="1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/>
                  <a:t>5</a:t>
                </a:r>
              </a:p>
              <a:p>
                <a:pPr algn="just"/>
                <a:endParaRPr kumimoji="1" lang="en-US" altLang="zh-CN" sz="2000" b="1"/>
              </a:p>
            </p:txBody>
          </p:sp>
          <p:sp>
            <p:nvSpPr>
              <p:cNvPr id="80060" name="Rectangle 278"/>
              <p:cNvSpPr>
                <a:spLocks noChangeArrowheads="1"/>
              </p:cNvSpPr>
              <p:nvPr/>
            </p:nvSpPr>
            <p:spPr bwMode="auto">
              <a:xfrm>
                <a:off x="590" y="2592"/>
                <a:ext cx="26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10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0046" name="Rectangle 280"/>
            <p:cNvSpPr>
              <a:spLocks noChangeArrowheads="1"/>
            </p:cNvSpPr>
            <p:nvPr/>
          </p:nvSpPr>
          <p:spPr bwMode="auto">
            <a:xfrm>
              <a:off x="1283" y="3349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47" name="Rectangle 282"/>
            <p:cNvSpPr>
              <a:spLocks noChangeArrowheads="1"/>
            </p:cNvSpPr>
            <p:nvPr/>
          </p:nvSpPr>
          <p:spPr bwMode="auto">
            <a:xfrm>
              <a:off x="1605" y="3349"/>
              <a:ext cx="323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48" name="Rectangle 284"/>
            <p:cNvSpPr>
              <a:spLocks noChangeArrowheads="1"/>
            </p:cNvSpPr>
            <p:nvPr/>
          </p:nvSpPr>
          <p:spPr bwMode="auto">
            <a:xfrm>
              <a:off x="1928" y="3349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49" name="Rectangle 286"/>
            <p:cNvSpPr>
              <a:spLocks noChangeArrowheads="1"/>
            </p:cNvSpPr>
            <p:nvPr/>
          </p:nvSpPr>
          <p:spPr bwMode="auto">
            <a:xfrm>
              <a:off x="2250" y="3349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50" name="Rectangle 288"/>
            <p:cNvSpPr>
              <a:spLocks noChangeArrowheads="1"/>
            </p:cNvSpPr>
            <p:nvPr/>
          </p:nvSpPr>
          <p:spPr bwMode="auto">
            <a:xfrm>
              <a:off x="2572" y="3349"/>
              <a:ext cx="323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51" name="Rectangle 290"/>
            <p:cNvSpPr>
              <a:spLocks noChangeArrowheads="1"/>
            </p:cNvSpPr>
            <p:nvPr/>
          </p:nvSpPr>
          <p:spPr bwMode="auto">
            <a:xfrm>
              <a:off x="2895" y="3349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52" name="Rectangle 292"/>
            <p:cNvSpPr>
              <a:spLocks noChangeArrowheads="1"/>
            </p:cNvSpPr>
            <p:nvPr/>
          </p:nvSpPr>
          <p:spPr bwMode="auto">
            <a:xfrm>
              <a:off x="3217" y="3349"/>
              <a:ext cx="323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53" name="Rectangle 294"/>
            <p:cNvSpPr>
              <a:spLocks noChangeArrowheads="1"/>
            </p:cNvSpPr>
            <p:nvPr/>
          </p:nvSpPr>
          <p:spPr bwMode="auto">
            <a:xfrm>
              <a:off x="3540" y="3349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54" name="Rectangle 296"/>
            <p:cNvSpPr>
              <a:spLocks noChangeArrowheads="1"/>
            </p:cNvSpPr>
            <p:nvPr/>
          </p:nvSpPr>
          <p:spPr bwMode="auto">
            <a:xfrm>
              <a:off x="3862" y="3349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55" name="Rectangle 298"/>
            <p:cNvSpPr>
              <a:spLocks noChangeArrowheads="1"/>
            </p:cNvSpPr>
            <p:nvPr/>
          </p:nvSpPr>
          <p:spPr bwMode="auto">
            <a:xfrm>
              <a:off x="4184" y="3349"/>
              <a:ext cx="323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56" name="Rectangle 300"/>
            <p:cNvSpPr>
              <a:spLocks noChangeArrowheads="1"/>
            </p:cNvSpPr>
            <p:nvPr/>
          </p:nvSpPr>
          <p:spPr bwMode="auto">
            <a:xfrm>
              <a:off x="4507" y="3349"/>
              <a:ext cx="322" cy="33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57" name="Rectangle 303"/>
            <p:cNvSpPr>
              <a:spLocks noChangeArrowheads="1"/>
            </p:cNvSpPr>
            <p:nvPr/>
          </p:nvSpPr>
          <p:spPr bwMode="auto">
            <a:xfrm>
              <a:off x="249" y="1525"/>
              <a:ext cx="4582" cy="216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80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058" name="Rectangle 312"/>
            <p:cNvSpPr>
              <a:spLocks noChangeArrowheads="1"/>
            </p:cNvSpPr>
            <p:nvPr/>
          </p:nvSpPr>
          <p:spPr bwMode="auto">
            <a:xfrm>
              <a:off x="1927" y="1864"/>
              <a:ext cx="323" cy="2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080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3" name="Rectangle 37"/>
          <p:cNvSpPr>
            <a:spLocks noChangeArrowheads="1"/>
          </p:cNvSpPr>
          <p:nvPr/>
        </p:nvSpPr>
        <p:spPr bwMode="auto">
          <a:xfrm>
            <a:off x="2192338" y="334327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04" name="Rectangle 38"/>
          <p:cNvSpPr>
            <a:spLocks noChangeArrowheads="1"/>
          </p:cNvSpPr>
          <p:nvPr/>
        </p:nvSpPr>
        <p:spPr bwMode="auto">
          <a:xfrm>
            <a:off x="2703513" y="3343275"/>
            <a:ext cx="347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05" name="Rectangle 47"/>
          <p:cNvSpPr>
            <a:spLocks noChangeArrowheads="1"/>
          </p:cNvSpPr>
          <p:nvPr/>
        </p:nvSpPr>
        <p:spPr bwMode="auto">
          <a:xfrm>
            <a:off x="3714750" y="3357563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06" name="Rectangle 48"/>
          <p:cNvSpPr>
            <a:spLocks noChangeArrowheads="1"/>
          </p:cNvSpPr>
          <p:nvPr/>
        </p:nvSpPr>
        <p:spPr bwMode="auto">
          <a:xfrm>
            <a:off x="4238625" y="3343275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07" name="Rectangle 49"/>
          <p:cNvSpPr>
            <a:spLocks noChangeArrowheads="1"/>
          </p:cNvSpPr>
          <p:nvPr/>
        </p:nvSpPr>
        <p:spPr bwMode="auto">
          <a:xfrm>
            <a:off x="4751388" y="334327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08" name="Rectangle 50"/>
          <p:cNvSpPr>
            <a:spLocks noChangeArrowheads="1"/>
          </p:cNvSpPr>
          <p:nvPr/>
        </p:nvSpPr>
        <p:spPr bwMode="auto">
          <a:xfrm>
            <a:off x="5262563" y="3343275"/>
            <a:ext cx="347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09" name="Rectangle 51"/>
          <p:cNvSpPr>
            <a:spLocks noChangeArrowheads="1"/>
          </p:cNvSpPr>
          <p:nvPr/>
        </p:nvSpPr>
        <p:spPr bwMode="auto">
          <a:xfrm>
            <a:off x="5775325" y="334327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0" name="Rectangle 52"/>
          <p:cNvSpPr>
            <a:spLocks noChangeArrowheads="1"/>
          </p:cNvSpPr>
          <p:nvPr/>
        </p:nvSpPr>
        <p:spPr bwMode="auto">
          <a:xfrm>
            <a:off x="6286500" y="334327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1" name="Rectangle 53"/>
          <p:cNvSpPr>
            <a:spLocks noChangeArrowheads="1"/>
          </p:cNvSpPr>
          <p:nvPr/>
        </p:nvSpPr>
        <p:spPr bwMode="auto">
          <a:xfrm>
            <a:off x="6797675" y="3343275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2" name="Rectangle 54"/>
          <p:cNvSpPr>
            <a:spLocks noChangeArrowheads="1"/>
          </p:cNvSpPr>
          <p:nvPr/>
        </p:nvSpPr>
        <p:spPr bwMode="auto">
          <a:xfrm>
            <a:off x="7310438" y="334327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3" name="Rectangle 311"/>
          <p:cNvSpPr>
            <a:spLocks noChangeArrowheads="1"/>
          </p:cNvSpPr>
          <p:nvPr/>
        </p:nvSpPr>
        <p:spPr bwMode="auto">
          <a:xfrm>
            <a:off x="3214688" y="3343275"/>
            <a:ext cx="347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4" name="Rectangle 57"/>
          <p:cNvSpPr>
            <a:spLocks noChangeArrowheads="1"/>
          </p:cNvSpPr>
          <p:nvPr/>
        </p:nvSpPr>
        <p:spPr bwMode="auto">
          <a:xfrm>
            <a:off x="2192338" y="3771900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5" name="Rectangle 70"/>
          <p:cNvSpPr>
            <a:spLocks noChangeArrowheads="1"/>
          </p:cNvSpPr>
          <p:nvPr/>
        </p:nvSpPr>
        <p:spPr bwMode="auto">
          <a:xfrm>
            <a:off x="2192338" y="420052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6" name="Rectangle 83"/>
          <p:cNvSpPr>
            <a:spLocks noChangeArrowheads="1"/>
          </p:cNvSpPr>
          <p:nvPr/>
        </p:nvSpPr>
        <p:spPr bwMode="auto">
          <a:xfrm>
            <a:off x="2192338" y="4629150"/>
            <a:ext cx="3460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7" name="Rectangle 96"/>
          <p:cNvSpPr>
            <a:spLocks noChangeArrowheads="1"/>
          </p:cNvSpPr>
          <p:nvPr/>
        </p:nvSpPr>
        <p:spPr bwMode="auto">
          <a:xfrm>
            <a:off x="2192338" y="5164138"/>
            <a:ext cx="3460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8" name="Rectangle 109"/>
          <p:cNvSpPr>
            <a:spLocks noChangeArrowheads="1"/>
          </p:cNvSpPr>
          <p:nvPr/>
        </p:nvSpPr>
        <p:spPr bwMode="auto">
          <a:xfrm>
            <a:off x="2192338" y="5700713"/>
            <a:ext cx="3460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19" name="Rectangle 58"/>
          <p:cNvSpPr>
            <a:spLocks noChangeArrowheads="1"/>
          </p:cNvSpPr>
          <p:nvPr/>
        </p:nvSpPr>
        <p:spPr bwMode="auto">
          <a:xfrm>
            <a:off x="2703513" y="3771900"/>
            <a:ext cx="347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0" name="Rectangle 59"/>
          <p:cNvSpPr>
            <a:spLocks noChangeArrowheads="1"/>
          </p:cNvSpPr>
          <p:nvPr/>
        </p:nvSpPr>
        <p:spPr bwMode="auto">
          <a:xfrm>
            <a:off x="3216275" y="3771900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1" name="Rectangle 60"/>
          <p:cNvSpPr>
            <a:spLocks noChangeArrowheads="1"/>
          </p:cNvSpPr>
          <p:nvPr/>
        </p:nvSpPr>
        <p:spPr bwMode="auto">
          <a:xfrm>
            <a:off x="3727450" y="3771900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2" name="Rectangle 61"/>
          <p:cNvSpPr>
            <a:spLocks noChangeArrowheads="1"/>
          </p:cNvSpPr>
          <p:nvPr/>
        </p:nvSpPr>
        <p:spPr bwMode="auto">
          <a:xfrm>
            <a:off x="4214813" y="3786188"/>
            <a:ext cx="347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3" name="Rectangle 62"/>
          <p:cNvSpPr>
            <a:spLocks noChangeArrowheads="1"/>
          </p:cNvSpPr>
          <p:nvPr/>
        </p:nvSpPr>
        <p:spPr bwMode="auto">
          <a:xfrm>
            <a:off x="4762500" y="3800475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4" name="Rectangle 63"/>
          <p:cNvSpPr>
            <a:spLocks noChangeArrowheads="1"/>
          </p:cNvSpPr>
          <p:nvPr/>
        </p:nvSpPr>
        <p:spPr bwMode="auto">
          <a:xfrm>
            <a:off x="5262563" y="3771900"/>
            <a:ext cx="347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5" name="Rectangle 64"/>
          <p:cNvSpPr>
            <a:spLocks noChangeArrowheads="1"/>
          </p:cNvSpPr>
          <p:nvPr/>
        </p:nvSpPr>
        <p:spPr bwMode="auto">
          <a:xfrm>
            <a:off x="5775325" y="3771900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6" name="Rectangle 65"/>
          <p:cNvSpPr>
            <a:spLocks noChangeArrowheads="1"/>
          </p:cNvSpPr>
          <p:nvPr/>
        </p:nvSpPr>
        <p:spPr bwMode="auto">
          <a:xfrm>
            <a:off x="6286500" y="3771900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7" name="Rectangle 66"/>
          <p:cNvSpPr>
            <a:spLocks noChangeArrowheads="1"/>
          </p:cNvSpPr>
          <p:nvPr/>
        </p:nvSpPr>
        <p:spPr bwMode="auto">
          <a:xfrm>
            <a:off x="6797675" y="3771900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8" name="Rectangle 67"/>
          <p:cNvSpPr>
            <a:spLocks noChangeArrowheads="1"/>
          </p:cNvSpPr>
          <p:nvPr/>
        </p:nvSpPr>
        <p:spPr bwMode="auto">
          <a:xfrm>
            <a:off x="7310438" y="3771900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29" name="Rectangle 71"/>
          <p:cNvSpPr>
            <a:spLocks noChangeArrowheads="1"/>
          </p:cNvSpPr>
          <p:nvPr/>
        </p:nvSpPr>
        <p:spPr bwMode="auto">
          <a:xfrm>
            <a:off x="2703513" y="4200525"/>
            <a:ext cx="347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0" name="Rectangle 72"/>
          <p:cNvSpPr>
            <a:spLocks noChangeArrowheads="1"/>
          </p:cNvSpPr>
          <p:nvPr/>
        </p:nvSpPr>
        <p:spPr bwMode="auto">
          <a:xfrm>
            <a:off x="3216275" y="420052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1" name="Rectangle 73"/>
          <p:cNvSpPr>
            <a:spLocks noChangeArrowheads="1"/>
          </p:cNvSpPr>
          <p:nvPr/>
        </p:nvSpPr>
        <p:spPr bwMode="auto">
          <a:xfrm>
            <a:off x="3727450" y="420052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2" name="Rectangle 74"/>
          <p:cNvSpPr>
            <a:spLocks noChangeArrowheads="1"/>
          </p:cNvSpPr>
          <p:nvPr/>
        </p:nvSpPr>
        <p:spPr bwMode="auto">
          <a:xfrm>
            <a:off x="4238625" y="4200525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3" name="Rectangle 75"/>
          <p:cNvSpPr>
            <a:spLocks noChangeArrowheads="1"/>
          </p:cNvSpPr>
          <p:nvPr/>
        </p:nvSpPr>
        <p:spPr bwMode="auto">
          <a:xfrm>
            <a:off x="4786313" y="4214813"/>
            <a:ext cx="347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4" name="Rectangle 76"/>
          <p:cNvSpPr>
            <a:spLocks noChangeArrowheads="1"/>
          </p:cNvSpPr>
          <p:nvPr/>
        </p:nvSpPr>
        <p:spPr bwMode="auto">
          <a:xfrm>
            <a:off x="5232400" y="4173538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5" name="Rectangle 77"/>
          <p:cNvSpPr>
            <a:spLocks noChangeArrowheads="1"/>
          </p:cNvSpPr>
          <p:nvPr/>
        </p:nvSpPr>
        <p:spPr bwMode="auto">
          <a:xfrm>
            <a:off x="5775325" y="420052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6" name="Rectangle 78"/>
          <p:cNvSpPr>
            <a:spLocks noChangeArrowheads="1"/>
          </p:cNvSpPr>
          <p:nvPr/>
        </p:nvSpPr>
        <p:spPr bwMode="auto">
          <a:xfrm>
            <a:off x="6286500" y="420052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7" name="Rectangle 79"/>
          <p:cNvSpPr>
            <a:spLocks noChangeArrowheads="1"/>
          </p:cNvSpPr>
          <p:nvPr/>
        </p:nvSpPr>
        <p:spPr bwMode="auto">
          <a:xfrm>
            <a:off x="6797675" y="4200525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8" name="Rectangle 80"/>
          <p:cNvSpPr>
            <a:spLocks noChangeArrowheads="1"/>
          </p:cNvSpPr>
          <p:nvPr/>
        </p:nvSpPr>
        <p:spPr bwMode="auto">
          <a:xfrm>
            <a:off x="7310438" y="4200525"/>
            <a:ext cx="346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39" name="Rectangle 84"/>
          <p:cNvSpPr>
            <a:spLocks noChangeArrowheads="1"/>
          </p:cNvSpPr>
          <p:nvPr/>
        </p:nvSpPr>
        <p:spPr bwMode="auto">
          <a:xfrm>
            <a:off x="2703513" y="4629150"/>
            <a:ext cx="3476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0" name="Rectangle 85"/>
          <p:cNvSpPr>
            <a:spLocks noChangeArrowheads="1"/>
          </p:cNvSpPr>
          <p:nvPr/>
        </p:nvSpPr>
        <p:spPr bwMode="auto">
          <a:xfrm>
            <a:off x="3216275" y="4629150"/>
            <a:ext cx="3460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1" name="Rectangle 86"/>
          <p:cNvSpPr>
            <a:spLocks noChangeArrowheads="1"/>
          </p:cNvSpPr>
          <p:nvPr/>
        </p:nvSpPr>
        <p:spPr bwMode="auto">
          <a:xfrm>
            <a:off x="3727450" y="4629150"/>
            <a:ext cx="3460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2" name="Rectangle 87"/>
          <p:cNvSpPr>
            <a:spLocks noChangeArrowheads="1"/>
          </p:cNvSpPr>
          <p:nvPr/>
        </p:nvSpPr>
        <p:spPr bwMode="auto">
          <a:xfrm>
            <a:off x="4238625" y="4629150"/>
            <a:ext cx="3476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3" name="Rectangle 88"/>
          <p:cNvSpPr>
            <a:spLocks noChangeArrowheads="1"/>
          </p:cNvSpPr>
          <p:nvPr/>
        </p:nvSpPr>
        <p:spPr bwMode="auto">
          <a:xfrm>
            <a:off x="4714875" y="4643438"/>
            <a:ext cx="3476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4" name="Rectangle 89"/>
          <p:cNvSpPr>
            <a:spLocks noChangeArrowheads="1"/>
          </p:cNvSpPr>
          <p:nvPr/>
        </p:nvSpPr>
        <p:spPr bwMode="auto">
          <a:xfrm>
            <a:off x="5262563" y="4629150"/>
            <a:ext cx="3476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5" name="Rectangle 90"/>
          <p:cNvSpPr>
            <a:spLocks noChangeArrowheads="1"/>
          </p:cNvSpPr>
          <p:nvPr/>
        </p:nvSpPr>
        <p:spPr bwMode="auto">
          <a:xfrm>
            <a:off x="5775325" y="4629150"/>
            <a:ext cx="3460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6" name="Rectangle 91"/>
          <p:cNvSpPr>
            <a:spLocks noChangeArrowheads="1"/>
          </p:cNvSpPr>
          <p:nvPr/>
        </p:nvSpPr>
        <p:spPr bwMode="auto">
          <a:xfrm>
            <a:off x="6286500" y="4629150"/>
            <a:ext cx="3460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11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7" name="Rectangle 92"/>
          <p:cNvSpPr>
            <a:spLocks noChangeArrowheads="1"/>
          </p:cNvSpPr>
          <p:nvPr/>
        </p:nvSpPr>
        <p:spPr bwMode="auto">
          <a:xfrm>
            <a:off x="6797675" y="4629150"/>
            <a:ext cx="3476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11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8" name="Rectangle 93"/>
          <p:cNvSpPr>
            <a:spLocks noChangeArrowheads="1"/>
          </p:cNvSpPr>
          <p:nvPr/>
        </p:nvSpPr>
        <p:spPr bwMode="auto">
          <a:xfrm>
            <a:off x="7310438" y="4629150"/>
            <a:ext cx="3460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14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49" name="Rectangle 97"/>
          <p:cNvSpPr>
            <a:spLocks noChangeArrowheads="1"/>
          </p:cNvSpPr>
          <p:nvPr/>
        </p:nvSpPr>
        <p:spPr bwMode="auto">
          <a:xfrm>
            <a:off x="2703513" y="5164138"/>
            <a:ext cx="3476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0" name="Rectangle 98"/>
          <p:cNvSpPr>
            <a:spLocks noChangeArrowheads="1"/>
          </p:cNvSpPr>
          <p:nvPr/>
        </p:nvSpPr>
        <p:spPr bwMode="auto">
          <a:xfrm>
            <a:off x="3216275" y="5164138"/>
            <a:ext cx="3460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1" name="Rectangle 99"/>
          <p:cNvSpPr>
            <a:spLocks noChangeArrowheads="1"/>
          </p:cNvSpPr>
          <p:nvPr/>
        </p:nvSpPr>
        <p:spPr bwMode="auto">
          <a:xfrm>
            <a:off x="3727450" y="5164138"/>
            <a:ext cx="3460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2" name="Rectangle 100"/>
          <p:cNvSpPr>
            <a:spLocks noChangeArrowheads="1"/>
          </p:cNvSpPr>
          <p:nvPr/>
        </p:nvSpPr>
        <p:spPr bwMode="auto">
          <a:xfrm>
            <a:off x="4238625" y="5164138"/>
            <a:ext cx="3476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3" name="Rectangle 101"/>
          <p:cNvSpPr>
            <a:spLocks noChangeArrowheads="1"/>
          </p:cNvSpPr>
          <p:nvPr/>
        </p:nvSpPr>
        <p:spPr bwMode="auto">
          <a:xfrm>
            <a:off x="4751388" y="5164138"/>
            <a:ext cx="3460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4" name="Rectangle 102"/>
          <p:cNvSpPr>
            <a:spLocks noChangeArrowheads="1"/>
          </p:cNvSpPr>
          <p:nvPr/>
        </p:nvSpPr>
        <p:spPr bwMode="auto">
          <a:xfrm>
            <a:off x="5262563" y="5143500"/>
            <a:ext cx="3492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5" name="Rectangle 103"/>
          <p:cNvSpPr>
            <a:spLocks noChangeArrowheads="1"/>
          </p:cNvSpPr>
          <p:nvPr/>
        </p:nvSpPr>
        <p:spPr bwMode="auto">
          <a:xfrm>
            <a:off x="5775325" y="5143500"/>
            <a:ext cx="3476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6" name="Rectangle 104"/>
          <p:cNvSpPr>
            <a:spLocks noChangeArrowheads="1"/>
          </p:cNvSpPr>
          <p:nvPr/>
        </p:nvSpPr>
        <p:spPr bwMode="auto">
          <a:xfrm>
            <a:off x="6286500" y="5143500"/>
            <a:ext cx="3476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11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7" name="Rectangle 105"/>
          <p:cNvSpPr>
            <a:spLocks noChangeArrowheads="1"/>
          </p:cNvSpPr>
          <p:nvPr/>
        </p:nvSpPr>
        <p:spPr bwMode="auto">
          <a:xfrm>
            <a:off x="6797675" y="5143500"/>
            <a:ext cx="3492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13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8" name="Rectangle 106"/>
          <p:cNvSpPr>
            <a:spLocks noChangeArrowheads="1"/>
          </p:cNvSpPr>
          <p:nvPr/>
        </p:nvSpPr>
        <p:spPr bwMode="auto">
          <a:xfrm>
            <a:off x="7286625" y="5122863"/>
            <a:ext cx="3476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14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59" name="Rectangle 110"/>
          <p:cNvSpPr>
            <a:spLocks noChangeArrowheads="1"/>
          </p:cNvSpPr>
          <p:nvPr/>
        </p:nvSpPr>
        <p:spPr bwMode="auto">
          <a:xfrm>
            <a:off x="2703513" y="5700713"/>
            <a:ext cx="3476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0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0" name="Rectangle 111"/>
          <p:cNvSpPr>
            <a:spLocks noChangeArrowheads="1"/>
          </p:cNvSpPr>
          <p:nvPr/>
        </p:nvSpPr>
        <p:spPr bwMode="auto">
          <a:xfrm>
            <a:off x="3216275" y="5700713"/>
            <a:ext cx="3460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1" name="Rectangle 112"/>
          <p:cNvSpPr>
            <a:spLocks noChangeArrowheads="1"/>
          </p:cNvSpPr>
          <p:nvPr/>
        </p:nvSpPr>
        <p:spPr bwMode="auto">
          <a:xfrm>
            <a:off x="3727450" y="5700713"/>
            <a:ext cx="3460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6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2" name="Rectangle 113"/>
          <p:cNvSpPr>
            <a:spLocks noChangeArrowheads="1"/>
          </p:cNvSpPr>
          <p:nvPr/>
        </p:nvSpPr>
        <p:spPr bwMode="auto">
          <a:xfrm>
            <a:off x="4238625" y="5700713"/>
            <a:ext cx="3476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3" name="Rectangle 114"/>
          <p:cNvSpPr>
            <a:spLocks noChangeArrowheads="1"/>
          </p:cNvSpPr>
          <p:nvPr/>
        </p:nvSpPr>
        <p:spPr bwMode="auto">
          <a:xfrm>
            <a:off x="4751388" y="5700713"/>
            <a:ext cx="3460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9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4" name="Rectangle 115"/>
          <p:cNvSpPr>
            <a:spLocks noChangeArrowheads="1"/>
          </p:cNvSpPr>
          <p:nvPr/>
        </p:nvSpPr>
        <p:spPr bwMode="auto">
          <a:xfrm>
            <a:off x="5262563" y="5700713"/>
            <a:ext cx="3476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12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5" name="Rectangle 116"/>
          <p:cNvSpPr>
            <a:spLocks noChangeArrowheads="1"/>
          </p:cNvSpPr>
          <p:nvPr/>
        </p:nvSpPr>
        <p:spPr bwMode="auto">
          <a:xfrm>
            <a:off x="5775325" y="5700713"/>
            <a:ext cx="3460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12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6" name="Rectangle 117"/>
          <p:cNvSpPr>
            <a:spLocks noChangeArrowheads="1"/>
          </p:cNvSpPr>
          <p:nvPr/>
        </p:nvSpPr>
        <p:spPr bwMode="auto">
          <a:xfrm>
            <a:off x="6286500" y="5700713"/>
            <a:ext cx="3460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15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7" name="Rectangle 118"/>
          <p:cNvSpPr>
            <a:spLocks noChangeArrowheads="1"/>
          </p:cNvSpPr>
          <p:nvPr/>
        </p:nvSpPr>
        <p:spPr bwMode="auto">
          <a:xfrm>
            <a:off x="6797675" y="5700713"/>
            <a:ext cx="3476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/>
              <a:t>15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8" name="Rectangle 119"/>
          <p:cNvSpPr>
            <a:spLocks noChangeArrowheads="1"/>
          </p:cNvSpPr>
          <p:nvPr/>
        </p:nvSpPr>
        <p:spPr bwMode="auto">
          <a:xfrm>
            <a:off x="7310438" y="5700713"/>
            <a:ext cx="3460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080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solidFill>
                  <a:srgbClr val="FF0000"/>
                </a:solidFill>
              </a:rPr>
              <a:t>15</a:t>
            </a:r>
          </a:p>
          <a:p>
            <a:pPr algn="just"/>
            <a:endParaRPr kumimoji="1" lang="en-US" altLang="zh-CN" sz="2000" b="1"/>
          </a:p>
        </p:txBody>
      </p:sp>
      <p:sp>
        <p:nvSpPr>
          <p:cNvPr id="369" name="Line 20"/>
          <p:cNvSpPr>
            <a:spLocks noChangeShapeType="1"/>
          </p:cNvSpPr>
          <p:nvPr/>
        </p:nvSpPr>
        <p:spPr bwMode="auto">
          <a:xfrm flipV="1">
            <a:off x="7656513" y="5300663"/>
            <a:ext cx="0" cy="5762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08000" rIns="0"/>
          <a:lstStyle/>
          <a:p>
            <a:endParaRPr lang="zh-CN" altLang="en-US"/>
          </a:p>
        </p:txBody>
      </p:sp>
      <p:sp>
        <p:nvSpPr>
          <p:cNvPr id="370" name="Line 19"/>
          <p:cNvSpPr>
            <a:spLocks noChangeShapeType="1"/>
          </p:cNvSpPr>
          <p:nvPr/>
        </p:nvSpPr>
        <p:spPr bwMode="auto">
          <a:xfrm>
            <a:off x="7656513" y="5589588"/>
            <a:ext cx="4841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80000" rIns="0"/>
          <a:lstStyle/>
          <a:p>
            <a:endParaRPr lang="zh-CN" altLang="en-US"/>
          </a:p>
        </p:txBody>
      </p:sp>
      <p:sp>
        <p:nvSpPr>
          <p:cNvPr id="371" name="Text Box 18"/>
          <p:cNvSpPr txBox="1">
            <a:spLocks noChangeArrowheads="1"/>
          </p:cNvSpPr>
          <p:nvPr/>
        </p:nvSpPr>
        <p:spPr bwMode="auto">
          <a:xfrm>
            <a:off x="8177213" y="5219700"/>
            <a:ext cx="7175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8000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b="1" i="1"/>
              <a:t>x</a:t>
            </a:r>
            <a:r>
              <a:rPr kumimoji="1" lang="en-US" altLang="zh-CN" b="1" baseline="-30000"/>
              <a:t>5</a:t>
            </a:r>
            <a:r>
              <a:rPr kumimoji="1" lang="en-US" altLang="zh-CN" b="1"/>
              <a:t>=1</a:t>
            </a:r>
          </a:p>
          <a:p>
            <a:endParaRPr kumimoji="1" lang="en-US" altLang="zh-CN" b="1"/>
          </a:p>
        </p:txBody>
      </p:sp>
      <p:sp>
        <p:nvSpPr>
          <p:cNvPr id="377" name="Line 17"/>
          <p:cNvSpPr>
            <a:spLocks noChangeShapeType="1"/>
          </p:cNvSpPr>
          <p:nvPr/>
        </p:nvSpPr>
        <p:spPr bwMode="auto">
          <a:xfrm flipH="1">
            <a:off x="5572125" y="5265738"/>
            <a:ext cx="20843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08000" rIns="0"/>
          <a:lstStyle/>
          <a:p>
            <a:endParaRPr lang="zh-CN" altLang="en-US"/>
          </a:p>
        </p:txBody>
      </p:sp>
      <p:sp>
        <p:nvSpPr>
          <p:cNvPr id="378" name="Line 16"/>
          <p:cNvSpPr>
            <a:spLocks noChangeShapeType="1"/>
          </p:cNvSpPr>
          <p:nvPr/>
        </p:nvSpPr>
        <p:spPr bwMode="auto">
          <a:xfrm flipH="1" flipV="1">
            <a:off x="5575300" y="4795838"/>
            <a:ext cx="0" cy="4492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08000" rIns="0"/>
          <a:lstStyle/>
          <a:p>
            <a:endParaRPr lang="zh-CN" altLang="en-US"/>
          </a:p>
        </p:txBody>
      </p:sp>
      <p:sp>
        <p:nvSpPr>
          <p:cNvPr id="379" name="Line 15"/>
          <p:cNvSpPr>
            <a:spLocks noChangeShapeType="1"/>
          </p:cNvSpPr>
          <p:nvPr/>
        </p:nvSpPr>
        <p:spPr bwMode="auto">
          <a:xfrm>
            <a:off x="5662613" y="5084763"/>
            <a:ext cx="24780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80000" rIns="0"/>
          <a:lstStyle/>
          <a:p>
            <a:endParaRPr lang="zh-CN" altLang="en-US"/>
          </a:p>
        </p:txBody>
      </p:sp>
      <p:sp>
        <p:nvSpPr>
          <p:cNvPr id="380" name="Text Box 14"/>
          <p:cNvSpPr txBox="1">
            <a:spLocks noChangeArrowheads="1"/>
          </p:cNvSpPr>
          <p:nvPr/>
        </p:nvSpPr>
        <p:spPr bwMode="auto">
          <a:xfrm>
            <a:off x="8175625" y="4724400"/>
            <a:ext cx="7175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8000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b="1" i="1"/>
              <a:t>x</a:t>
            </a:r>
            <a:r>
              <a:rPr kumimoji="1" lang="en-US" altLang="zh-CN" b="1" baseline="-30000"/>
              <a:t>4</a:t>
            </a:r>
            <a:r>
              <a:rPr kumimoji="1" lang="en-US" altLang="zh-CN" b="1"/>
              <a:t>=0</a:t>
            </a:r>
          </a:p>
          <a:p>
            <a:endParaRPr kumimoji="1" lang="en-US" altLang="zh-CN" b="1"/>
          </a:p>
        </p:txBody>
      </p:sp>
      <p:sp>
        <p:nvSpPr>
          <p:cNvPr id="381" name="Line 13"/>
          <p:cNvSpPr>
            <a:spLocks noChangeShapeType="1"/>
          </p:cNvSpPr>
          <p:nvPr/>
        </p:nvSpPr>
        <p:spPr bwMode="auto">
          <a:xfrm flipV="1">
            <a:off x="5572125" y="4316413"/>
            <a:ext cx="0" cy="433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08000" rIns="0"/>
          <a:lstStyle/>
          <a:p>
            <a:endParaRPr lang="zh-CN" altLang="en-US"/>
          </a:p>
        </p:txBody>
      </p:sp>
      <p:sp>
        <p:nvSpPr>
          <p:cNvPr id="382" name="Line 12"/>
          <p:cNvSpPr>
            <a:spLocks noChangeShapeType="1"/>
          </p:cNvSpPr>
          <p:nvPr/>
        </p:nvSpPr>
        <p:spPr bwMode="auto">
          <a:xfrm>
            <a:off x="5149850" y="4533900"/>
            <a:ext cx="30892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Dot"/>
                <a:round/>
                <a:headEnd/>
                <a:tailEnd/>
              </a14:hiddenLine>
            </a:ext>
          </a:extLst>
        </p:spPr>
        <p:txBody>
          <a:bodyPr lIns="72000" tIns="180000" rIns="0"/>
          <a:lstStyle/>
          <a:p>
            <a:endParaRPr lang="zh-CN" altLang="en-US"/>
          </a:p>
        </p:txBody>
      </p:sp>
      <p:sp>
        <p:nvSpPr>
          <p:cNvPr id="383" name="Text Box 11"/>
          <p:cNvSpPr txBox="1">
            <a:spLocks noChangeArrowheads="1"/>
          </p:cNvSpPr>
          <p:nvPr/>
        </p:nvSpPr>
        <p:spPr bwMode="auto">
          <a:xfrm>
            <a:off x="8175625" y="4278313"/>
            <a:ext cx="7175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8000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b="1" i="1"/>
              <a:t>x</a:t>
            </a:r>
            <a:r>
              <a:rPr kumimoji="1" lang="en-US" altLang="zh-CN" b="1" baseline="-30000"/>
              <a:t>3</a:t>
            </a:r>
            <a:r>
              <a:rPr kumimoji="1" lang="en-US" altLang="zh-CN" b="1"/>
              <a:t>=0</a:t>
            </a:r>
          </a:p>
          <a:p>
            <a:endParaRPr kumimoji="1" lang="en-US" altLang="zh-CN" b="1"/>
          </a:p>
        </p:txBody>
      </p:sp>
      <p:sp>
        <p:nvSpPr>
          <p:cNvPr id="384" name="Line 10"/>
          <p:cNvSpPr>
            <a:spLocks noChangeShapeType="1"/>
          </p:cNvSpPr>
          <p:nvPr/>
        </p:nvSpPr>
        <p:spPr bwMode="auto">
          <a:xfrm flipV="1">
            <a:off x="5580063" y="3824288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08000" rIns="0"/>
          <a:lstStyle/>
          <a:p>
            <a:endParaRPr lang="zh-CN" altLang="en-US"/>
          </a:p>
        </p:txBody>
      </p:sp>
      <p:sp>
        <p:nvSpPr>
          <p:cNvPr id="385" name="Line 9"/>
          <p:cNvSpPr>
            <a:spLocks noChangeShapeType="1"/>
          </p:cNvSpPr>
          <p:nvPr/>
        </p:nvSpPr>
        <p:spPr bwMode="auto">
          <a:xfrm>
            <a:off x="5662613" y="4100513"/>
            <a:ext cx="24780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80000" rIns="0"/>
          <a:lstStyle/>
          <a:p>
            <a:endParaRPr lang="zh-CN" altLang="en-US"/>
          </a:p>
        </p:txBody>
      </p:sp>
      <p:sp>
        <p:nvSpPr>
          <p:cNvPr id="386" name="Text Box 8"/>
          <p:cNvSpPr txBox="1">
            <a:spLocks noChangeArrowheads="1"/>
          </p:cNvSpPr>
          <p:nvPr/>
        </p:nvSpPr>
        <p:spPr bwMode="auto">
          <a:xfrm>
            <a:off x="8175625" y="3794125"/>
            <a:ext cx="7175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8000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b="1" i="1"/>
              <a:t>x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=1</a:t>
            </a:r>
          </a:p>
          <a:p>
            <a:endParaRPr kumimoji="1" lang="en-US" altLang="zh-CN" b="1"/>
          </a:p>
        </p:txBody>
      </p:sp>
      <p:sp>
        <p:nvSpPr>
          <p:cNvPr id="387" name="Line 7"/>
          <p:cNvSpPr>
            <a:spLocks noChangeShapeType="1"/>
          </p:cNvSpPr>
          <p:nvPr/>
        </p:nvSpPr>
        <p:spPr bwMode="auto">
          <a:xfrm flipH="1">
            <a:off x="4554538" y="3840163"/>
            <a:ext cx="9540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08000" rIns="0"/>
          <a:lstStyle/>
          <a:p>
            <a:endParaRPr lang="zh-CN" altLang="en-US"/>
          </a:p>
        </p:txBody>
      </p:sp>
      <p:sp>
        <p:nvSpPr>
          <p:cNvPr id="388" name="Line 6"/>
          <p:cNvSpPr>
            <a:spLocks noChangeShapeType="1"/>
          </p:cNvSpPr>
          <p:nvPr/>
        </p:nvSpPr>
        <p:spPr bwMode="auto">
          <a:xfrm flipV="1">
            <a:off x="4572000" y="3406775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08000" rIns="0"/>
          <a:lstStyle/>
          <a:p>
            <a:endParaRPr lang="zh-CN" altLang="en-US"/>
          </a:p>
        </p:txBody>
      </p:sp>
      <p:sp>
        <p:nvSpPr>
          <p:cNvPr id="389" name="Line 5"/>
          <p:cNvSpPr>
            <a:spLocks noChangeShapeType="1"/>
          </p:cNvSpPr>
          <p:nvPr/>
        </p:nvSpPr>
        <p:spPr bwMode="auto">
          <a:xfrm>
            <a:off x="4586288" y="3668713"/>
            <a:ext cx="35544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80000" rIns="0"/>
          <a:lstStyle/>
          <a:p>
            <a:endParaRPr lang="zh-CN" altLang="en-US"/>
          </a:p>
        </p:txBody>
      </p:sp>
      <p:sp>
        <p:nvSpPr>
          <p:cNvPr id="390" name="Text Box 4"/>
          <p:cNvSpPr txBox="1">
            <a:spLocks noChangeArrowheads="1"/>
          </p:cNvSpPr>
          <p:nvPr/>
        </p:nvSpPr>
        <p:spPr bwMode="auto">
          <a:xfrm>
            <a:off x="8172450" y="3357563"/>
            <a:ext cx="7191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18000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b="1" i="1"/>
              <a:t>x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=1</a:t>
            </a:r>
          </a:p>
          <a:p>
            <a:endParaRPr kumimoji="1" lang="en-US" altLang="zh-CN" b="1"/>
          </a:p>
        </p:txBody>
      </p:sp>
      <p:sp>
        <p:nvSpPr>
          <p:cNvPr id="237" name="矩形 236"/>
          <p:cNvSpPr/>
          <p:nvPr/>
        </p:nvSpPr>
        <p:spPr bwMode="auto">
          <a:xfrm>
            <a:off x="530225" y="1746250"/>
            <a:ext cx="7426325" cy="1177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9964" name="对象 238"/>
          <p:cNvGraphicFramePr>
            <a:graphicFrameLocks noChangeAspect="1"/>
          </p:cNvGraphicFramePr>
          <p:nvPr/>
        </p:nvGraphicFramePr>
        <p:xfrm>
          <a:off x="539750" y="1744663"/>
          <a:ext cx="74533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r:id="rId3" imgW="3403600" imgH="482600" progId="Equation.3">
                  <p:embed/>
                </p:oleObj>
              </mc:Choice>
              <mc:Fallback>
                <p:oleObj r:id="rId3" imgW="340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44663"/>
                        <a:ext cx="74533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Line 15"/>
          <p:cNvSpPr>
            <a:spLocks noChangeShapeType="1"/>
          </p:cNvSpPr>
          <p:nvPr/>
        </p:nvSpPr>
        <p:spPr bwMode="auto">
          <a:xfrm>
            <a:off x="5662613" y="4508500"/>
            <a:ext cx="2438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180000" r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7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  <p:bldP spid="365" grpId="0"/>
      <p:bldP spid="366" grpId="0"/>
      <p:bldP spid="367" grpId="0"/>
      <p:bldP spid="368" grpId="0"/>
      <p:bldP spid="369" grpId="0" animBg="1"/>
      <p:bldP spid="370" grpId="0" animBg="1"/>
      <p:bldP spid="371" grpId="0"/>
      <p:bldP spid="377" grpId="0" animBg="1"/>
      <p:bldP spid="378" grpId="0" animBg="1"/>
      <p:bldP spid="379" grpId="0" animBg="1"/>
      <p:bldP spid="380" grpId="0"/>
      <p:bldP spid="381" grpId="0" animBg="1"/>
      <p:bldP spid="382" grpId="0" animBg="1"/>
      <p:bldP spid="383" grpId="0"/>
      <p:bldP spid="384" grpId="0" animBg="1"/>
      <p:bldP spid="385" grpId="0" animBg="1"/>
      <p:bldP spid="386" grpId="0"/>
      <p:bldP spid="387" grpId="0" animBg="1"/>
      <p:bldP spid="388" grpId="0" animBg="1"/>
      <p:bldP spid="389" grpId="0" animBg="1"/>
      <p:bldP spid="390" grpId="0"/>
      <p:bldP spid="2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547813" y="4749800"/>
            <a:ext cx="4824412" cy="1177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899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F6C0340-A343-451E-AA44-F05FD82D9234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090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809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F0DD35B-71FF-4BDE-9017-15A7B8DE808E}" type="slidenum">
              <a:rPr lang="en-US" altLang="zh-CN" sz="1400" smtClean="0">
                <a:latin typeface="Comic Sans MS" pitchFamily="66" charset="0"/>
              </a:rPr>
              <a:pPr/>
              <a:t>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457200" y="641350"/>
            <a:ext cx="82296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按下述方法来划分阶段：第一阶段，只装入前</a:t>
            </a:r>
            <a:r>
              <a:rPr kumimoji="1" lang="en-US" altLang="zh-CN" b="1"/>
              <a:t>1</a:t>
            </a:r>
            <a:r>
              <a:rPr kumimoji="1" lang="zh-CN" altLang="en-US" b="1">
                <a:latin typeface="宋体" charset="-122"/>
              </a:rPr>
              <a:t>个物品，确定在各种情况下的背包能够得到的最大价值；第二阶段，只装入前</a:t>
            </a:r>
            <a:r>
              <a:rPr kumimoji="1" lang="en-US" altLang="zh-CN" b="1"/>
              <a:t>2</a:t>
            </a:r>
            <a:r>
              <a:rPr kumimoji="1" lang="zh-CN" altLang="en-US" b="1">
                <a:latin typeface="宋体" charset="-122"/>
              </a:rPr>
              <a:t>个物品，确定在各种情况下的背包能够得到的最大价值；依此类推，直到第</a:t>
            </a:r>
            <a:r>
              <a:rPr kumimoji="1" lang="en-US" altLang="zh-CN" b="1" i="1"/>
              <a:t>n</a:t>
            </a:r>
            <a:r>
              <a:rPr kumimoji="1" lang="zh-CN" altLang="en-US" b="1">
                <a:latin typeface="宋体" charset="-122"/>
              </a:rPr>
              <a:t>个阶段。最后，</a:t>
            </a:r>
            <a:r>
              <a:rPr kumimoji="1" lang="en-US" altLang="zh-CN" b="1" i="1"/>
              <a:t>V</a:t>
            </a:r>
            <a:r>
              <a:rPr kumimoji="1" lang="en-US" altLang="zh-CN" b="1"/>
              <a:t>(</a:t>
            </a:r>
            <a:r>
              <a:rPr kumimoji="1" lang="en-US" altLang="zh-CN" b="1" i="1"/>
              <a:t>n,C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便是在容量为</a:t>
            </a:r>
            <a:r>
              <a:rPr kumimoji="1" lang="en-US" altLang="zh-CN" b="1" i="1"/>
              <a:t>C</a:t>
            </a:r>
            <a:r>
              <a:rPr kumimoji="1" lang="zh-CN" altLang="en-US" b="1">
                <a:latin typeface="宋体" charset="-122"/>
              </a:rPr>
              <a:t>的背包中装入</a:t>
            </a:r>
            <a:r>
              <a:rPr kumimoji="1" lang="en-US" altLang="zh-CN" b="1" i="1"/>
              <a:t>n</a:t>
            </a:r>
            <a:r>
              <a:rPr kumimoji="1" lang="zh-CN" altLang="en-US" b="1">
                <a:latin typeface="宋体" charset="-122"/>
              </a:rPr>
              <a:t>个物品时取得的最大价值。</a:t>
            </a:r>
            <a:endParaRPr kumimoji="1" lang="en-US" altLang="zh-CN" b="1">
              <a:latin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charset="-122"/>
              </a:rPr>
              <a:t>    为了确定装入背包的具体物品，从</a:t>
            </a:r>
            <a:r>
              <a:rPr kumimoji="1" lang="en-US" altLang="zh-CN" b="1" i="1"/>
              <a:t>V</a:t>
            </a:r>
            <a:r>
              <a:rPr kumimoji="1" lang="en-US" altLang="zh-CN" b="1"/>
              <a:t>(</a:t>
            </a:r>
            <a:r>
              <a:rPr kumimoji="1" lang="en-US" altLang="zh-CN" b="1" i="1"/>
              <a:t>n,C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的值向前推，如果</a:t>
            </a:r>
            <a:r>
              <a:rPr kumimoji="1" lang="en-US" altLang="zh-CN" b="1" i="1"/>
              <a:t>V</a:t>
            </a:r>
            <a:r>
              <a:rPr kumimoji="1" lang="en-US" altLang="zh-CN" b="1"/>
              <a:t>(</a:t>
            </a:r>
            <a:r>
              <a:rPr kumimoji="1" lang="en-US" altLang="zh-CN" b="1" i="1"/>
              <a:t>n,C</a:t>
            </a:r>
            <a:r>
              <a:rPr kumimoji="1" lang="en-US" altLang="zh-CN" b="1"/>
              <a:t>)&gt;</a:t>
            </a:r>
            <a:r>
              <a:rPr kumimoji="1" lang="en-US" altLang="zh-CN" b="1" i="1"/>
              <a:t>V</a:t>
            </a:r>
            <a:r>
              <a:rPr kumimoji="1" lang="en-US" altLang="zh-CN" b="1"/>
              <a:t>(</a:t>
            </a:r>
            <a:r>
              <a:rPr kumimoji="1" lang="en-US" altLang="zh-CN" b="1" i="1"/>
              <a:t>n</a:t>
            </a:r>
            <a:r>
              <a:rPr kumimoji="1" lang="en-US" altLang="zh-CN" b="1">
                <a:latin typeface="宋体" charset="-122"/>
              </a:rPr>
              <a:t>-</a:t>
            </a:r>
            <a:r>
              <a:rPr kumimoji="1" lang="en-US" altLang="zh-CN" b="1"/>
              <a:t>1</a:t>
            </a:r>
            <a:r>
              <a:rPr kumimoji="1" lang="en-US" altLang="zh-CN" b="1" i="1"/>
              <a:t>,C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，表明第</a:t>
            </a:r>
            <a:r>
              <a:rPr kumimoji="1" lang="en-US" altLang="zh-CN" b="1" i="1"/>
              <a:t>n</a:t>
            </a:r>
            <a:r>
              <a:rPr kumimoji="1" lang="zh-CN" altLang="en-US" b="1">
                <a:latin typeface="宋体" charset="-122"/>
              </a:rPr>
              <a:t>个物品被装入背包，前</a:t>
            </a:r>
            <a:r>
              <a:rPr kumimoji="1" lang="en-US" altLang="zh-CN" b="1" i="1"/>
              <a:t>n</a:t>
            </a:r>
            <a:r>
              <a:rPr kumimoji="1" lang="en-US" altLang="zh-CN" b="1">
                <a:latin typeface="宋体" charset="-122"/>
              </a:rPr>
              <a:t>-</a:t>
            </a:r>
            <a:r>
              <a:rPr kumimoji="1" lang="en-US" altLang="zh-CN" b="1"/>
              <a:t>1</a:t>
            </a:r>
            <a:r>
              <a:rPr kumimoji="1" lang="zh-CN" altLang="en-US" b="1">
                <a:latin typeface="宋体" charset="-122"/>
              </a:rPr>
              <a:t>个物品被装入容量为</a:t>
            </a:r>
            <a:r>
              <a:rPr kumimoji="1" lang="en-US" altLang="zh-CN" b="1" i="1"/>
              <a:t>C</a:t>
            </a:r>
            <a:r>
              <a:rPr kumimoji="1" lang="en-US" altLang="zh-CN" b="1">
                <a:latin typeface="宋体" charset="-122"/>
              </a:rPr>
              <a:t>-</a:t>
            </a:r>
            <a:r>
              <a:rPr kumimoji="1" lang="en-US" altLang="zh-CN" b="1" i="1"/>
              <a:t>w</a:t>
            </a:r>
            <a:r>
              <a:rPr kumimoji="1" lang="en-US" altLang="zh-CN" b="1" i="1" baseline="-30000"/>
              <a:t>n</a:t>
            </a:r>
            <a:r>
              <a:rPr kumimoji="1" lang="zh-CN" altLang="en-US" b="1">
                <a:latin typeface="宋体" charset="-122"/>
              </a:rPr>
              <a:t>的背包中；否则，第</a:t>
            </a:r>
            <a:r>
              <a:rPr kumimoji="1" lang="en-US" altLang="zh-CN" b="1" i="1"/>
              <a:t>n</a:t>
            </a:r>
            <a:r>
              <a:rPr kumimoji="1" lang="zh-CN" altLang="en-US" b="1">
                <a:latin typeface="宋体" charset="-122"/>
              </a:rPr>
              <a:t>个物品没有被装入背包，前</a:t>
            </a:r>
            <a:r>
              <a:rPr kumimoji="1" lang="en-US" altLang="zh-CN" b="1" i="1"/>
              <a:t>n</a:t>
            </a:r>
            <a:r>
              <a:rPr kumimoji="1" lang="en-US" altLang="zh-CN" b="1">
                <a:latin typeface="宋体" charset="-122"/>
              </a:rPr>
              <a:t>-</a:t>
            </a:r>
            <a:r>
              <a:rPr kumimoji="1" lang="en-US" altLang="zh-CN" b="1"/>
              <a:t>1</a:t>
            </a:r>
            <a:r>
              <a:rPr kumimoji="1" lang="zh-CN" altLang="en-US" b="1">
                <a:latin typeface="宋体" charset="-122"/>
              </a:rPr>
              <a:t>个物品被装入容量为</a:t>
            </a:r>
            <a:r>
              <a:rPr kumimoji="1" lang="en-US" altLang="zh-CN" b="1" i="1"/>
              <a:t>C</a:t>
            </a:r>
            <a:r>
              <a:rPr kumimoji="1" lang="zh-CN" altLang="en-US" b="1">
                <a:latin typeface="宋体" charset="-122"/>
              </a:rPr>
              <a:t>的背包中。依此类推，直到确定第</a:t>
            </a:r>
            <a:r>
              <a:rPr kumimoji="1" lang="en-US" altLang="zh-CN" b="1"/>
              <a:t>1</a:t>
            </a:r>
            <a:r>
              <a:rPr kumimoji="1" lang="zh-CN" altLang="en-US" b="1">
                <a:latin typeface="宋体" charset="-122"/>
              </a:rPr>
              <a:t>个物品是否被装入背包中为止。由此，得到如下函数：</a:t>
            </a:r>
            <a:r>
              <a:rPr kumimoji="1" lang="zh-CN" altLang="en-US" b="1"/>
              <a:t> </a:t>
            </a:r>
          </a:p>
        </p:txBody>
      </p:sp>
      <p:sp>
        <p:nvSpPr>
          <p:cNvPr id="80903" name="Rectangle 4"/>
          <p:cNvSpPr>
            <a:spLocks noChangeArrowheads="1"/>
          </p:cNvSpPr>
          <p:nvPr/>
        </p:nvSpPr>
        <p:spPr bwMode="auto">
          <a:xfrm>
            <a:off x="3271838" y="3217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0904" name="Object 3"/>
          <p:cNvGraphicFramePr>
            <a:graphicFrameLocks noChangeAspect="1"/>
          </p:cNvGraphicFramePr>
          <p:nvPr/>
        </p:nvGraphicFramePr>
        <p:xfrm>
          <a:off x="1692275" y="4797425"/>
          <a:ext cx="45259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r:id="rId3" imgW="2603500" imgH="482600" progId="Equation.3">
                  <p:embed/>
                </p:oleObj>
              </mc:Choice>
              <mc:Fallback>
                <p:oleObj r:id="rId3" imgW="260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97425"/>
                        <a:ext cx="4525963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Text Box 6"/>
          <p:cNvSpPr txBox="1">
            <a:spLocks noChangeArrowheads="1"/>
          </p:cNvSpPr>
          <p:nvPr/>
        </p:nvSpPr>
        <p:spPr bwMode="auto">
          <a:xfrm>
            <a:off x="6588125" y="5157788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charset="-122"/>
              </a:rPr>
              <a:t>（式</a:t>
            </a:r>
            <a:r>
              <a:rPr kumimoji="1" lang="en-US" altLang="zh-CN" b="1"/>
              <a:t>6.13</a:t>
            </a:r>
            <a:r>
              <a:rPr kumimoji="1" lang="zh-CN" altLang="en-US" b="1">
                <a:latin typeface="宋体" charset="-122"/>
              </a:rPr>
              <a:t>）</a:t>
            </a:r>
            <a:r>
              <a:rPr kumimoji="1"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889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FA94519-2AF5-4E8A-B122-B18994033501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2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C3B1F8B-BB84-4161-9A3F-0E28BDE71945}" type="slidenum">
              <a:rPr lang="en-US" altLang="zh-CN" sz="1400" smtClean="0">
                <a:latin typeface="Comic Sans MS" pitchFamily="66" charset="0"/>
              </a:rPr>
              <a:pPr/>
              <a:t>16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25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80010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kumimoji="1" lang="zh-CN" altLang="en-US" sz="3600" b="1">
                <a:solidFill>
                  <a:srgbClr val="CC0000"/>
                </a:solidFill>
                <a:latin typeface="宋体" charset="-122"/>
              </a:rPr>
              <a:t>算法实现</a:t>
            </a:r>
            <a:endParaRPr kumimoji="1" lang="zh-CN" altLang="en-US" sz="3600" b="1">
              <a:latin typeface="宋体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b="1">
                <a:latin typeface="宋体" charset="-122"/>
              </a:rPr>
              <a:t>    设</a:t>
            </a:r>
            <a:r>
              <a:rPr kumimoji="1" lang="en-US" altLang="zh-CN" b="1"/>
              <a:t>n</a:t>
            </a:r>
            <a:r>
              <a:rPr kumimoji="1" lang="zh-CN" altLang="en-US" b="1">
                <a:latin typeface="宋体" charset="-122"/>
              </a:rPr>
              <a:t>个物品的重量存储在数组</a:t>
            </a:r>
            <a:r>
              <a:rPr kumimoji="1" lang="en-US" altLang="zh-CN" b="1"/>
              <a:t>w[n]</a:t>
            </a:r>
            <a:r>
              <a:rPr kumimoji="1" lang="zh-CN" altLang="en-US" b="1">
                <a:latin typeface="宋体" charset="-122"/>
              </a:rPr>
              <a:t>中，价值存储在数组</a:t>
            </a:r>
            <a:r>
              <a:rPr kumimoji="1" lang="en-US" altLang="zh-CN" b="1"/>
              <a:t>v[n]</a:t>
            </a:r>
            <a:r>
              <a:rPr kumimoji="1" lang="zh-CN" altLang="en-US" b="1">
                <a:latin typeface="宋体" charset="-122"/>
              </a:rPr>
              <a:t>中，背包容量为</a:t>
            </a:r>
            <a:r>
              <a:rPr kumimoji="1" lang="en-US" altLang="zh-CN" b="1"/>
              <a:t>C</a:t>
            </a:r>
            <a:r>
              <a:rPr kumimoji="1" lang="zh-CN" altLang="en-US" b="1">
                <a:latin typeface="宋体" charset="-122"/>
              </a:rPr>
              <a:t>，数组</a:t>
            </a:r>
            <a:r>
              <a:rPr kumimoji="1" lang="en-US" altLang="zh-CN" b="1"/>
              <a:t>V[n+1][C+1]</a:t>
            </a:r>
            <a:r>
              <a:rPr kumimoji="1" lang="zh-CN" altLang="en-US" b="1">
                <a:latin typeface="宋体" charset="-122"/>
              </a:rPr>
              <a:t>存放迭代结果，其中</a:t>
            </a:r>
            <a:r>
              <a:rPr kumimoji="1" lang="en-US" altLang="zh-CN" b="1"/>
              <a:t>V[i][j]</a:t>
            </a:r>
            <a:r>
              <a:rPr kumimoji="1" lang="zh-CN" altLang="en-US" b="1">
                <a:latin typeface="宋体" charset="-122"/>
              </a:rPr>
              <a:t>表示前</a:t>
            </a:r>
            <a:r>
              <a:rPr kumimoji="1" lang="en-US" altLang="zh-CN" b="1"/>
              <a:t>i</a:t>
            </a:r>
            <a:r>
              <a:rPr kumimoji="1" lang="zh-CN" altLang="en-US" b="1">
                <a:latin typeface="宋体" charset="-122"/>
              </a:rPr>
              <a:t>个物品装入容量为</a:t>
            </a:r>
            <a:r>
              <a:rPr kumimoji="1" lang="en-US" altLang="zh-CN" b="1"/>
              <a:t>j</a:t>
            </a:r>
            <a:r>
              <a:rPr kumimoji="1" lang="zh-CN" altLang="en-US" b="1">
                <a:latin typeface="宋体" charset="-122"/>
              </a:rPr>
              <a:t>的背包中获得的最大价值，数组</a:t>
            </a:r>
            <a:r>
              <a:rPr kumimoji="1" lang="en-US" altLang="zh-CN" b="1"/>
              <a:t>x[n]</a:t>
            </a:r>
            <a:r>
              <a:rPr kumimoji="1" lang="zh-CN" altLang="en-US" b="1">
                <a:latin typeface="宋体" charset="-122"/>
              </a:rPr>
              <a:t>存储装入背包的物品，动态规划法求解</a:t>
            </a:r>
            <a:r>
              <a:rPr kumimoji="1" lang="en-US" altLang="zh-CN" b="1"/>
              <a:t>0/1</a:t>
            </a:r>
            <a:r>
              <a:rPr kumimoji="1" lang="zh-CN" altLang="en-US" b="1">
                <a:latin typeface="宋体" charset="-122"/>
              </a:rPr>
              <a:t>背包问题的算法如下：</a:t>
            </a:r>
            <a:r>
              <a:rPr kumimoji="1" lang="zh-CN" altLang="en-US" b="1"/>
              <a:t> </a:t>
            </a:r>
          </a:p>
        </p:txBody>
      </p:sp>
      <p:grpSp>
        <p:nvGrpSpPr>
          <p:cNvPr id="81926" name="Group 8"/>
          <p:cNvGrpSpPr>
            <a:grpSpLocks/>
          </p:cNvGrpSpPr>
          <p:nvPr/>
        </p:nvGrpSpPr>
        <p:grpSpPr bwMode="auto">
          <a:xfrm>
            <a:off x="1085850" y="3284538"/>
            <a:ext cx="7086600" cy="2665412"/>
            <a:chOff x="1429" y="5754"/>
            <a:chExt cx="7654" cy="4432"/>
          </a:xfrm>
        </p:grpSpPr>
        <p:sp>
          <p:nvSpPr>
            <p:cNvPr id="78855" name="Text Box 9"/>
            <p:cNvSpPr txBox="1">
              <a:spLocks noChangeArrowheads="1"/>
            </p:cNvSpPr>
            <p:nvPr/>
          </p:nvSpPr>
          <p:spPr bwMode="auto">
            <a:xfrm>
              <a:off x="1429" y="5754"/>
              <a:ext cx="7654" cy="44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Aft>
                  <a:spcPts val="775"/>
                </a:spcAft>
                <a:defRPr/>
              </a:pPr>
              <a:r>
                <a:rPr lang="zh-CN" altLang="en-US" sz="2200" b="1" dirty="0" smtClean="0"/>
                <a:t>算法</a:t>
              </a:r>
              <a:r>
                <a:rPr lang="en-US" altLang="zh-CN" sz="2200" b="1" dirty="0" smtClean="0"/>
                <a:t>——0/1</a:t>
              </a:r>
              <a:r>
                <a:rPr lang="zh-CN" altLang="en-US" sz="2200" b="1" dirty="0" smtClean="0"/>
                <a:t>背包问题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zh-CN" altLang="en-US" sz="2200" b="1" dirty="0" smtClean="0"/>
                <a:t> </a:t>
              </a:r>
              <a:r>
                <a:rPr lang="en-US" altLang="zh-CN" sz="2200" b="1" dirty="0" err="1" smtClean="0"/>
                <a:t>int</a:t>
              </a:r>
              <a:r>
                <a:rPr lang="en-US" altLang="zh-CN" sz="2200" b="1" dirty="0" smtClean="0"/>
                <a:t> </a:t>
              </a:r>
              <a:r>
                <a:rPr lang="en-US" altLang="zh-CN" sz="2200" b="1" dirty="0" err="1" smtClean="0"/>
                <a:t>KnapSack</a:t>
              </a:r>
              <a:r>
                <a:rPr lang="en-US" altLang="zh-CN" sz="2200" b="1" dirty="0" smtClean="0"/>
                <a:t>(</a:t>
              </a:r>
              <a:r>
                <a:rPr lang="en-US" altLang="zh-CN" sz="2200" b="1" dirty="0" err="1" smtClean="0"/>
                <a:t>int</a:t>
              </a:r>
              <a:r>
                <a:rPr lang="en-US" altLang="zh-CN" sz="2200" b="1" dirty="0" smtClean="0"/>
                <a:t> n, </a:t>
              </a:r>
              <a:r>
                <a:rPr lang="en-US" altLang="zh-CN" sz="2200" b="1" dirty="0" err="1" smtClean="0"/>
                <a:t>int</a:t>
              </a:r>
              <a:r>
                <a:rPr lang="en-US" altLang="zh-CN" sz="2200" b="1" dirty="0" smtClean="0"/>
                <a:t> w[ ], </a:t>
              </a:r>
              <a:r>
                <a:rPr lang="en-US" altLang="zh-CN" sz="2200" b="1" dirty="0" err="1" smtClean="0"/>
                <a:t>int</a:t>
              </a:r>
              <a:r>
                <a:rPr lang="en-US" altLang="zh-CN" sz="2200" b="1" dirty="0" smtClean="0"/>
                <a:t> v[ ]) {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for (i=0; i&lt;=n; i++)   //</a:t>
              </a:r>
              <a:r>
                <a:rPr lang="zh-CN" altLang="en-US" sz="2200" b="1" dirty="0" smtClean="0"/>
                <a:t>初始化第</a:t>
              </a:r>
              <a:r>
                <a:rPr lang="en-US" altLang="zh-CN" sz="2200" b="1" dirty="0" smtClean="0"/>
                <a:t>0</a:t>
              </a:r>
              <a:r>
                <a:rPr lang="zh-CN" altLang="en-US" sz="2200" b="1" dirty="0" smtClean="0"/>
                <a:t>列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zh-CN" altLang="en-US" sz="2200" b="1" dirty="0" smtClean="0"/>
                <a:t>           </a:t>
              </a:r>
              <a:r>
                <a:rPr lang="en-US" altLang="zh-CN" sz="2200" b="1" dirty="0" smtClean="0"/>
                <a:t>V[i][0]=0;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for (j=0; j&lt;=C; j++)   //</a:t>
              </a:r>
              <a:r>
                <a:rPr lang="zh-CN" altLang="en-US" sz="2200" b="1" dirty="0" smtClean="0"/>
                <a:t>初始化第</a:t>
              </a:r>
              <a:r>
                <a:rPr lang="en-US" altLang="zh-CN" sz="2200" b="1" dirty="0" smtClean="0"/>
                <a:t>0</a:t>
              </a:r>
              <a:r>
                <a:rPr lang="zh-CN" altLang="en-US" sz="2200" b="1" dirty="0" smtClean="0"/>
                <a:t>行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zh-CN" altLang="en-US" sz="2200" b="1" dirty="0" smtClean="0"/>
                <a:t>           </a:t>
              </a:r>
              <a:r>
                <a:rPr lang="en-US" altLang="zh-CN" sz="2200" b="1" dirty="0" smtClean="0"/>
                <a:t>V[0][j]=0;</a:t>
              </a:r>
            </a:p>
          </p:txBody>
        </p:sp>
        <p:grpSp>
          <p:nvGrpSpPr>
            <p:cNvPr id="81928" name="Group 10"/>
            <p:cNvGrpSpPr>
              <a:grpSpLocks/>
            </p:cNvGrpSpPr>
            <p:nvPr/>
          </p:nvGrpSpPr>
          <p:grpSpPr bwMode="auto">
            <a:xfrm>
              <a:off x="1431" y="5754"/>
              <a:ext cx="550" cy="864"/>
              <a:chOff x="1519" y="3141"/>
              <a:chExt cx="550" cy="864"/>
            </a:xfrm>
          </p:grpSpPr>
          <p:sp>
            <p:nvSpPr>
              <p:cNvPr id="78857" name="AutoShape 11"/>
              <p:cNvSpPr>
                <a:spLocks noChangeArrowheads="1"/>
              </p:cNvSpPr>
              <p:nvPr/>
            </p:nvSpPr>
            <p:spPr bwMode="auto">
              <a:xfrm rot="5400000">
                <a:off x="1367" y="3295"/>
                <a:ext cx="858" cy="550"/>
              </a:xfrm>
              <a:prstGeom prst="rtTriangl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388" name="WordArt 12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9397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59D736B-CD01-4BA0-9F56-16F143B065B8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294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7F73333-8738-4206-AB85-27BF30CFE6CD}" type="slidenum">
              <a:rPr lang="en-US" altLang="zh-CN" sz="1400" smtClean="0">
                <a:latin typeface="Comic Sans MS" pitchFamily="66" charset="0"/>
              </a:rPr>
              <a:pPr/>
              <a:t>17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82949" name="Group 7"/>
          <p:cNvGrpSpPr>
            <a:grpSpLocks/>
          </p:cNvGrpSpPr>
          <p:nvPr/>
        </p:nvGrpSpPr>
        <p:grpSpPr bwMode="auto">
          <a:xfrm>
            <a:off x="827088" y="333375"/>
            <a:ext cx="7391400" cy="5832475"/>
            <a:chOff x="1429" y="5754"/>
            <a:chExt cx="7654" cy="6648"/>
          </a:xfrm>
        </p:grpSpPr>
        <p:sp>
          <p:nvSpPr>
            <p:cNvPr id="79879" name="Text Box 8"/>
            <p:cNvSpPr txBox="1">
              <a:spLocks noChangeArrowheads="1"/>
            </p:cNvSpPr>
            <p:nvPr/>
          </p:nvSpPr>
          <p:spPr bwMode="auto">
            <a:xfrm>
              <a:off x="1429" y="5754"/>
              <a:ext cx="7654" cy="66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Aft>
                  <a:spcPts val="775"/>
                </a:spcAft>
                <a:defRPr/>
              </a:pPr>
              <a:r>
                <a:rPr lang="zh-CN" altLang="en-US" sz="2200" b="1" dirty="0" smtClean="0"/>
                <a:t>算法</a:t>
              </a:r>
              <a:r>
                <a:rPr lang="en-US" altLang="zh-CN" sz="2200" b="1" dirty="0" smtClean="0"/>
                <a:t>——0/1</a:t>
              </a:r>
              <a:r>
                <a:rPr lang="zh-CN" altLang="en-US" sz="2200" b="1" dirty="0" smtClean="0"/>
                <a:t>背包问题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for (i=1; i&lt;=n; i++)   //</a:t>
              </a:r>
              <a:r>
                <a:rPr lang="zh-CN" altLang="en-US" sz="2200" b="1" dirty="0" smtClean="0"/>
                <a:t>计算第</a:t>
              </a:r>
              <a:r>
                <a:rPr lang="en-US" altLang="zh-CN" sz="2200" b="1" dirty="0" smtClean="0"/>
                <a:t>i</a:t>
              </a:r>
              <a:r>
                <a:rPr lang="zh-CN" altLang="en-US" sz="2200" b="1" dirty="0" smtClean="0"/>
                <a:t>行，进行第</a:t>
              </a:r>
              <a:r>
                <a:rPr lang="en-US" altLang="zh-CN" sz="2200" b="1" dirty="0" smtClean="0"/>
                <a:t>i</a:t>
              </a:r>
              <a:r>
                <a:rPr lang="zh-CN" altLang="en-US" sz="2200" b="1" dirty="0" smtClean="0"/>
                <a:t>次迭代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zh-CN" altLang="en-US" sz="2200" b="1" dirty="0" smtClean="0"/>
                <a:t>           </a:t>
              </a:r>
              <a:r>
                <a:rPr lang="en-US" altLang="zh-CN" sz="2200" b="1" dirty="0" smtClean="0"/>
                <a:t>for (j=1; j&lt;=C; j++)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             if (j&lt;w[i])   V[i][j]=V[i</a:t>
              </a:r>
              <a:r>
                <a:rPr lang="en-US" altLang="zh-CN" sz="2200" b="1" dirty="0" smtClean="0">
                  <a:latin typeface="宋体" pitchFamily="2" charset="-122"/>
                </a:rPr>
                <a:t>-</a:t>
              </a:r>
              <a:r>
                <a:rPr lang="en-US" altLang="zh-CN" sz="2200" b="1" dirty="0" smtClean="0"/>
                <a:t>1][j];         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             else   V[i][j]=max(V[i</a:t>
              </a:r>
              <a:r>
                <a:rPr lang="en-US" altLang="zh-CN" sz="2200" b="1" dirty="0" smtClean="0">
                  <a:latin typeface="宋体" pitchFamily="2" charset="-122"/>
                </a:rPr>
                <a:t>-</a:t>
              </a:r>
              <a:r>
                <a:rPr lang="en-US" altLang="zh-CN" sz="2200" b="1" dirty="0" smtClean="0"/>
                <a:t>1][j], V[i</a:t>
              </a:r>
              <a:r>
                <a:rPr lang="en-US" altLang="zh-CN" sz="2200" b="1" dirty="0" smtClean="0">
                  <a:latin typeface="宋体" pitchFamily="2" charset="-122"/>
                </a:rPr>
                <a:t>-</a:t>
              </a:r>
              <a:r>
                <a:rPr lang="en-US" altLang="zh-CN" sz="2200" b="1" dirty="0" smtClean="0"/>
                <a:t>1][j</a:t>
              </a:r>
              <a:r>
                <a:rPr lang="en-US" altLang="zh-CN" sz="2200" b="1" dirty="0" smtClean="0">
                  <a:latin typeface="宋体" pitchFamily="2" charset="-122"/>
                </a:rPr>
                <a:t>-</a:t>
              </a:r>
              <a:r>
                <a:rPr lang="en-US" altLang="zh-CN" sz="2200" b="1" dirty="0" smtClean="0"/>
                <a:t>w[i]]+v[i]);</a:t>
              </a:r>
            </a:p>
            <a:p>
              <a:pPr algn="just">
                <a:lnSpc>
                  <a:spcPct val="104000"/>
                </a:lnSpc>
                <a:defRPr/>
              </a:pPr>
              <a:endParaRPr lang="en-US" altLang="zh-CN" sz="2200" b="1" dirty="0" smtClean="0"/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j=C;    //</a:t>
              </a:r>
              <a:r>
                <a:rPr lang="zh-CN" altLang="en-US" sz="2200" b="1" dirty="0" smtClean="0"/>
                <a:t>求装入背包的物品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zh-CN" altLang="en-US" sz="2200" b="1" dirty="0" smtClean="0"/>
                <a:t>     </a:t>
              </a:r>
              <a:r>
                <a:rPr lang="en-US" altLang="zh-CN" sz="2200" b="1" dirty="0" smtClean="0"/>
                <a:t>for (i=n; i&gt;0; i</a:t>
              </a:r>
              <a:r>
                <a:rPr lang="en-US" altLang="zh-CN" sz="2200" b="1" dirty="0" smtClean="0">
                  <a:latin typeface="宋体" pitchFamily="2" charset="-122"/>
                </a:rPr>
                <a:t>--</a:t>
              </a:r>
              <a:r>
                <a:rPr lang="en-US" altLang="zh-CN" sz="2200" b="1" dirty="0" smtClean="0"/>
                <a:t>){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    if (V[i][j]&gt;V[i</a:t>
              </a:r>
              <a:r>
                <a:rPr lang="en-US" altLang="zh-CN" sz="2200" b="1" dirty="0" smtClean="0">
                  <a:latin typeface="宋体" pitchFamily="2" charset="-122"/>
                </a:rPr>
                <a:t>-</a:t>
              </a:r>
              <a:r>
                <a:rPr lang="en-US" altLang="zh-CN" sz="2200" b="1" dirty="0" smtClean="0"/>
                <a:t>1][j]) {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         x[i]=1;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         j=j</a:t>
              </a:r>
              <a:r>
                <a:rPr lang="en-US" altLang="zh-CN" sz="2200" b="1" dirty="0" smtClean="0">
                  <a:latin typeface="宋体" pitchFamily="2" charset="-122"/>
                </a:rPr>
                <a:t>-</a:t>
              </a:r>
              <a:r>
                <a:rPr lang="en-US" altLang="zh-CN" sz="2200" b="1" dirty="0" smtClean="0"/>
                <a:t>w[i];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    }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    else x[i]=0;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}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     return V[n][C];    //</a:t>
              </a:r>
              <a:r>
                <a:rPr lang="zh-CN" altLang="en-US" sz="2200" b="1" dirty="0" smtClean="0"/>
                <a:t>返回背包取得的最大价值</a:t>
              </a:r>
            </a:p>
            <a:p>
              <a:pPr algn="just">
                <a:lnSpc>
                  <a:spcPct val="104000"/>
                </a:lnSpc>
                <a:defRPr/>
              </a:pPr>
              <a:r>
                <a:rPr lang="en-US" altLang="zh-CN" sz="2200" b="1" dirty="0" smtClean="0"/>
                <a:t>}</a:t>
              </a:r>
            </a:p>
          </p:txBody>
        </p:sp>
        <p:grpSp>
          <p:nvGrpSpPr>
            <p:cNvPr id="82951" name="Group 9"/>
            <p:cNvGrpSpPr>
              <a:grpSpLocks/>
            </p:cNvGrpSpPr>
            <p:nvPr/>
          </p:nvGrpSpPr>
          <p:grpSpPr bwMode="auto">
            <a:xfrm>
              <a:off x="1431" y="5754"/>
              <a:ext cx="550" cy="864"/>
              <a:chOff x="1519" y="3141"/>
              <a:chExt cx="550" cy="864"/>
            </a:xfrm>
          </p:grpSpPr>
          <p:sp>
            <p:nvSpPr>
              <p:cNvPr id="79881" name="AutoShape 10"/>
              <p:cNvSpPr>
                <a:spLocks noChangeArrowheads="1"/>
              </p:cNvSpPr>
              <p:nvPr/>
            </p:nvSpPr>
            <p:spPr bwMode="auto">
              <a:xfrm rot="5400000">
                <a:off x="1365" y="3291"/>
                <a:ext cx="858" cy="554"/>
              </a:xfrm>
              <a:prstGeom prst="rtTriangl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411" name="WordArt 11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84507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540F02C-0EA4-40AC-AD55-700307D27BA6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3971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8397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3FC8ECC-04B2-4F39-8A08-E5E095EEEBCC}" type="slidenum">
              <a:rPr lang="en-US" altLang="zh-CN" sz="1400" smtClean="0">
                <a:latin typeface="Comic Sans MS" pitchFamily="66" charset="0"/>
              </a:rPr>
              <a:pPr/>
              <a:t>18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685" name="Text Box 93"/>
          <p:cNvSpPr txBox="1">
            <a:spLocks noChangeArrowheads="1"/>
          </p:cNvSpPr>
          <p:nvPr/>
        </p:nvSpPr>
        <p:spPr bwMode="auto">
          <a:xfrm>
            <a:off x="292100" y="2457450"/>
            <a:ext cx="8672513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US" altLang="zh-CN" b="1">
                <a:latin typeface="宋体" charset="-122"/>
              </a:rPr>
              <a:t> </a:t>
            </a:r>
            <a:r>
              <a:rPr kumimoji="1" lang="zh-CN" altLang="en-US" b="1">
                <a:latin typeface="宋体" charset="-122"/>
              </a:rPr>
              <a:t>在算法中，第一个</a:t>
            </a:r>
            <a:r>
              <a:rPr kumimoji="1" lang="en-US" altLang="zh-CN" b="1"/>
              <a:t>for</a:t>
            </a:r>
            <a:r>
              <a:rPr kumimoji="1" lang="zh-CN" altLang="en-US" b="1">
                <a:latin typeface="宋体" charset="-122"/>
              </a:rPr>
              <a:t>循环的时间性能是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，第二个</a:t>
            </a:r>
            <a:r>
              <a:rPr kumimoji="1" lang="en-US" altLang="zh-CN" b="1"/>
              <a:t>for</a:t>
            </a:r>
            <a:r>
              <a:rPr kumimoji="1" lang="zh-CN" altLang="en-US" b="1">
                <a:latin typeface="宋体" charset="-122"/>
              </a:rPr>
              <a:t>循环的时间性能是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C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，第三个循环是两层嵌套的</a:t>
            </a:r>
            <a:r>
              <a:rPr kumimoji="1" lang="en-US" altLang="zh-CN" b="1"/>
              <a:t>for</a:t>
            </a:r>
            <a:r>
              <a:rPr kumimoji="1" lang="zh-CN" altLang="en-US" b="1">
                <a:latin typeface="宋体" charset="-122"/>
              </a:rPr>
              <a:t>循环，其时间性能是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n</a:t>
            </a:r>
            <a:r>
              <a:rPr kumimoji="1" lang="en-US" altLang="zh-CN" b="1">
                <a:latin typeface="宋体" charset="-122"/>
              </a:rPr>
              <a:t>×</a:t>
            </a:r>
            <a:r>
              <a:rPr kumimoji="1" lang="en-US" altLang="zh-CN" b="1" i="1"/>
              <a:t>C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，第四个</a:t>
            </a:r>
            <a:r>
              <a:rPr kumimoji="1" lang="en-US" altLang="zh-CN" b="1"/>
              <a:t>for</a:t>
            </a:r>
            <a:r>
              <a:rPr kumimoji="1" lang="zh-CN" altLang="en-US" b="1">
                <a:latin typeface="宋体" charset="-122"/>
              </a:rPr>
              <a:t>循环的时间性能是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，所以，算法的时间复杂性为</a:t>
            </a:r>
            <a:r>
              <a:rPr kumimoji="1" lang="en-US" altLang="zh-CN" b="1" i="1">
                <a:solidFill>
                  <a:srgbClr val="FF0000"/>
                </a:solidFill>
              </a:rPr>
              <a:t>O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n</a:t>
            </a:r>
            <a:r>
              <a:rPr kumimoji="1" lang="en-US" altLang="zh-CN" b="1">
                <a:solidFill>
                  <a:srgbClr val="FF0000"/>
                </a:solidFill>
                <a:latin typeface="宋体" charset="-122"/>
              </a:rPr>
              <a:t>×</a:t>
            </a:r>
            <a:r>
              <a:rPr kumimoji="1" lang="en-US" altLang="zh-CN" b="1" i="1">
                <a:solidFill>
                  <a:srgbClr val="FF0000"/>
                </a:solidFill>
              </a:rPr>
              <a:t>C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  <a:r>
              <a:rPr kumimoji="1" lang="zh-CN" altLang="en-US" b="1">
                <a:latin typeface="宋体" charset="-122"/>
              </a:rPr>
              <a:t>，一定能求得最优解。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zh-CN" altLang="en-US" b="1"/>
              <a:t> 蛮力法：</a:t>
            </a:r>
            <a:r>
              <a:rPr kumimoji="1" lang="en-US" altLang="zh-CN" b="1" i="1">
                <a:solidFill>
                  <a:srgbClr val="FF0000"/>
                </a:solidFill>
              </a:rPr>
              <a:t>O(2</a:t>
            </a:r>
            <a:r>
              <a:rPr kumimoji="1" lang="en-US" altLang="zh-CN" b="1" i="1" baseline="30000">
                <a:solidFill>
                  <a:srgbClr val="FF0000"/>
                </a:solidFill>
              </a:rPr>
              <a:t>n</a:t>
            </a:r>
            <a:r>
              <a:rPr kumimoji="1" lang="en-US" altLang="zh-CN" b="1" i="1">
                <a:solidFill>
                  <a:srgbClr val="FF0000"/>
                </a:solidFill>
              </a:rPr>
              <a:t>)</a:t>
            </a:r>
            <a:r>
              <a:rPr kumimoji="1" lang="zh-CN" altLang="en-US" b="1" i="1">
                <a:solidFill>
                  <a:srgbClr val="FF0000"/>
                </a:solidFill>
              </a:rPr>
              <a:t>，</a:t>
            </a:r>
            <a:r>
              <a:rPr kumimoji="1" lang="zh-CN" altLang="en-US" b="1"/>
              <a:t>一定能求得最优解</a:t>
            </a:r>
            <a:endParaRPr kumimoji="1" lang="en-US" altLang="zh-CN" b="1"/>
          </a:p>
        </p:txBody>
      </p:sp>
      <p:sp>
        <p:nvSpPr>
          <p:cNvPr id="83974" name="矩形 7"/>
          <p:cNvSpPr>
            <a:spLocks noChangeArrowheads="1"/>
          </p:cNvSpPr>
          <p:nvPr/>
        </p:nvSpPr>
        <p:spPr bwMode="auto">
          <a:xfrm>
            <a:off x="323850" y="1196975"/>
            <a:ext cx="8424863" cy="12747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</a:pPr>
            <a:r>
              <a:rPr kumimoji="1" lang="en-US" altLang="zh-CN" sz="3200" b="1">
                <a:solidFill>
                  <a:srgbClr val="FF0000"/>
                </a:solidFill>
              </a:rPr>
              <a:t>4. </a:t>
            </a:r>
            <a:r>
              <a:rPr kumimoji="1" lang="en-US" altLang="zh-CN" sz="3200" b="1"/>
              <a:t>0/1</a:t>
            </a:r>
            <a:r>
              <a:rPr kumimoji="1" lang="zh-CN" altLang="en-US" sz="3200" b="1"/>
              <a:t>背包问题用动态规划法，与其他方法相比，效率如何，效果如何？</a:t>
            </a:r>
            <a:endParaRPr kumimoji="1" lang="en-US" altLang="zh-CN" sz="3200" b="1"/>
          </a:p>
        </p:txBody>
      </p:sp>
      <p:sp>
        <p:nvSpPr>
          <p:cNvPr id="83975" name="Text Box 53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6.3.3  0/1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背包问题 </a:t>
            </a:r>
          </a:p>
        </p:txBody>
      </p:sp>
    </p:spTree>
    <p:extLst>
      <p:ext uri="{BB962C8B-B14F-4D97-AF65-F5344CB8AC3E}">
        <p14:creationId xmlns:p14="http://schemas.microsoft.com/office/powerpoint/2010/main" val="40087614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CE12C37-C8FC-47BA-9A09-82075D6B2D2D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70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870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878F0FE-DF02-4B8D-8A02-6AE4DE9920B5}" type="slidenum">
              <a:rPr lang="en-US" altLang="zh-CN" sz="1400" smtClean="0">
                <a:latin typeface="Comic Sans MS" pitchFamily="66" charset="0"/>
              </a:rPr>
              <a:pPr/>
              <a:t>19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7045" name="Text Box 1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6.4.1  </a:t>
            </a:r>
            <a:r>
              <a:rPr kumimoji="1" lang="zh-CN" altLang="en-US" sz="3600" b="1">
                <a:latin typeface="宋体" charset="-122"/>
              </a:rPr>
              <a:t>最优二叉查找树</a:t>
            </a:r>
            <a:r>
              <a:rPr kumimoji="1" lang="zh-CN" altLang="en-US" sz="3600" b="1"/>
              <a:t> </a:t>
            </a:r>
            <a:endParaRPr kumimoji="1" lang="zh-CN" altLang="en-US" sz="3600"/>
          </a:p>
        </p:txBody>
      </p:sp>
      <p:sp>
        <p:nvSpPr>
          <p:cNvPr id="87046" name="Text Box 1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9750" y="2565400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6.4.2  </a:t>
            </a:r>
            <a:r>
              <a:rPr kumimoji="1" lang="zh-CN" altLang="en-US" sz="3600" b="1">
                <a:latin typeface="宋体" charset="-122"/>
              </a:rPr>
              <a:t>近似串匹配问题</a:t>
            </a:r>
          </a:p>
        </p:txBody>
      </p:sp>
      <p:sp>
        <p:nvSpPr>
          <p:cNvPr id="87047" name="Text Box 14"/>
          <p:cNvSpPr txBox="1">
            <a:spLocks noChangeArrowheads="1"/>
          </p:cNvSpPr>
          <p:nvPr/>
        </p:nvSpPr>
        <p:spPr bwMode="auto">
          <a:xfrm>
            <a:off x="323850" y="260350"/>
            <a:ext cx="7920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6.4  </a:t>
            </a:r>
            <a:r>
              <a:rPr kumimoji="1" lang="zh-CN" altLang="en-US" sz="44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查找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问题中的动态规划法 </a:t>
            </a:r>
          </a:p>
        </p:txBody>
      </p:sp>
    </p:spTree>
    <p:extLst>
      <p:ext uri="{BB962C8B-B14F-4D97-AF65-F5344CB8AC3E}">
        <p14:creationId xmlns:p14="http://schemas.microsoft.com/office/powerpoint/2010/main" val="41479016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347BC1E-3BA9-46E9-8013-FBB997AEEE4E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75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675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6527483-C82D-4E88-BFFB-A675C11629AC}" type="slidenum">
              <a:rPr lang="en-US" altLang="zh-CN" sz="1400" smtClean="0">
                <a:latin typeface="Comic Sans MS" pitchFamily="66" charset="0"/>
              </a:rPr>
              <a:pPr/>
              <a:t>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7589" name="Text Box 53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6.3.3  0/1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背包问题 </a:t>
            </a:r>
          </a:p>
        </p:txBody>
      </p:sp>
      <p:pic>
        <p:nvPicPr>
          <p:cNvPr id="675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4392613" cy="487203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410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5F6CF57-1DEE-4C4A-841A-C66216344ED8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67367E6-CBFB-4A1C-8EF5-F85B891A1F61}" type="slidenum">
              <a:rPr lang="en-US" altLang="zh-CN" sz="1400" smtClean="0">
                <a:latin typeface="Comic Sans MS" pitchFamily="66" charset="0"/>
              </a:rPr>
              <a:pPr/>
              <a:t>20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8069" name="Text Box 18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6.4.1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最优二叉查找树</a:t>
            </a:r>
            <a:r>
              <a:rPr kumimoji="1" lang="zh-CN" altLang="en-US"/>
              <a:t> </a:t>
            </a:r>
          </a:p>
        </p:txBody>
      </p:sp>
      <p:sp>
        <p:nvSpPr>
          <p:cNvPr id="88070" name="矩形 7"/>
          <p:cNvSpPr>
            <a:spLocks noChangeArrowheads="1"/>
          </p:cNvSpPr>
          <p:nvPr/>
        </p:nvSpPr>
        <p:spPr bwMode="auto">
          <a:xfrm>
            <a:off x="323850" y="1196975"/>
            <a:ext cx="8496300" cy="646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534988" indent="-534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Tahoma" pitchFamily="34" charset="0"/>
              <a:buAutoNum type="arabicPeriod"/>
            </a:pPr>
            <a:r>
              <a:rPr kumimoji="1" lang="zh-CN" altLang="en-US" sz="3000" b="1"/>
              <a:t>何为二叉查找树（二叉排序树）？</a:t>
            </a:r>
            <a:endParaRPr kumimoji="1" lang="en-US" altLang="zh-CN" sz="3000" b="1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39750" y="2351088"/>
            <a:ext cx="8280400" cy="4173537"/>
            <a:chOff x="539750" y="2351807"/>
            <a:chExt cx="8280400" cy="4173537"/>
          </a:xfrm>
        </p:grpSpPr>
        <p:sp>
          <p:nvSpPr>
            <p:cNvPr id="88075" name="Text Box 158"/>
            <p:cNvSpPr txBox="1">
              <a:spLocks noChangeArrowheads="1"/>
            </p:cNvSpPr>
            <p:nvPr/>
          </p:nvSpPr>
          <p:spPr bwMode="auto">
            <a:xfrm>
              <a:off x="539750" y="5661744"/>
              <a:ext cx="8280400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rIns="54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135000"/>
                </a:lnSpc>
              </a:pPr>
              <a:r>
                <a:rPr lang="en-US" altLang="zh-CN" sz="2000" b="1"/>
                <a:t>(a) </a:t>
              </a:r>
              <a:r>
                <a:rPr lang="zh-CN" altLang="en-US" sz="2000" b="1"/>
                <a:t>按</a:t>
              </a:r>
              <a:r>
                <a:rPr lang="en-US" altLang="zh-CN" sz="2000" b="1"/>
                <a:t>63,90,55,58,70,42,10,45,83,67      (b) </a:t>
              </a:r>
              <a:r>
                <a:rPr lang="zh-CN" altLang="en-US" sz="2000" b="1"/>
                <a:t>按</a:t>
              </a:r>
              <a:r>
                <a:rPr lang="en-US" altLang="zh-CN" sz="2000" b="1"/>
                <a:t>55,42,10,70,63,58,83,67,90,45</a:t>
              </a:r>
            </a:p>
            <a:p>
              <a:pPr algn="just">
                <a:lnSpc>
                  <a:spcPct val="135000"/>
                </a:lnSpc>
              </a:pPr>
              <a:r>
                <a:rPr lang="en-US" altLang="zh-CN" sz="2000" b="1"/>
                <a:t>       </a:t>
              </a:r>
              <a:r>
                <a:rPr lang="zh-CN" altLang="en-US" sz="2000" b="1"/>
                <a:t>的顺序构造的二叉排序树               的顺序构造的二叉排序树</a:t>
              </a:r>
            </a:p>
          </p:txBody>
        </p:sp>
        <p:grpSp>
          <p:nvGrpSpPr>
            <p:cNvPr id="88076" name="Group 160"/>
            <p:cNvGrpSpPr>
              <a:grpSpLocks/>
            </p:cNvGrpSpPr>
            <p:nvPr/>
          </p:nvGrpSpPr>
          <p:grpSpPr bwMode="auto">
            <a:xfrm>
              <a:off x="1763713" y="3940894"/>
              <a:ext cx="563563" cy="576262"/>
              <a:chOff x="5264" y="4164"/>
              <a:chExt cx="300" cy="327"/>
            </a:xfrm>
          </p:grpSpPr>
          <p:sp>
            <p:nvSpPr>
              <p:cNvPr id="88154" name="Text Box 161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58</a:t>
                </a:r>
              </a:p>
            </p:txBody>
          </p:sp>
          <p:sp>
            <p:nvSpPr>
              <p:cNvPr id="88155" name="Oval 162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8077" name="Freeform 163"/>
            <p:cNvSpPr>
              <a:spLocks/>
            </p:cNvSpPr>
            <p:nvPr/>
          </p:nvSpPr>
          <p:spPr bwMode="auto">
            <a:xfrm>
              <a:off x="1870075" y="3612282"/>
              <a:ext cx="146050" cy="360362"/>
            </a:xfrm>
            <a:custGeom>
              <a:avLst/>
              <a:gdLst>
                <a:gd name="T0" fmla="*/ 0 w 77"/>
                <a:gd name="T1" fmla="*/ 0 h 205"/>
                <a:gd name="T2" fmla="*/ 89052565 w 77"/>
                <a:gd name="T3" fmla="*/ 14182442 h 205"/>
                <a:gd name="T4" fmla="*/ 0 60000 65536"/>
                <a:gd name="T5" fmla="*/ 0 60000 65536"/>
                <a:gd name="T6" fmla="*/ 0 w 77"/>
                <a:gd name="T7" fmla="*/ 0 h 205"/>
                <a:gd name="T8" fmla="*/ 77 w 77"/>
                <a:gd name="T9" fmla="*/ 205 h 2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" h="205">
                  <a:moveTo>
                    <a:pt x="0" y="0"/>
                  </a:moveTo>
                  <a:lnTo>
                    <a:pt x="77" y="2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88078" name="Group 164"/>
            <p:cNvGrpSpPr>
              <a:grpSpLocks/>
            </p:cNvGrpSpPr>
            <p:nvPr/>
          </p:nvGrpSpPr>
          <p:grpSpPr bwMode="auto">
            <a:xfrm>
              <a:off x="939800" y="3894857"/>
              <a:ext cx="560388" cy="579437"/>
              <a:chOff x="5264" y="4164"/>
              <a:chExt cx="300" cy="327"/>
            </a:xfrm>
          </p:grpSpPr>
          <p:sp>
            <p:nvSpPr>
              <p:cNvPr id="88152" name="Text Box 165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42</a:t>
                </a:r>
              </a:p>
            </p:txBody>
          </p:sp>
          <p:sp>
            <p:nvSpPr>
              <p:cNvPr id="88153" name="Oval 166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79" name="Group 167"/>
            <p:cNvGrpSpPr>
              <a:grpSpLocks/>
            </p:cNvGrpSpPr>
            <p:nvPr/>
          </p:nvGrpSpPr>
          <p:grpSpPr bwMode="auto">
            <a:xfrm>
              <a:off x="2679700" y="3947244"/>
              <a:ext cx="563563" cy="579437"/>
              <a:chOff x="5264" y="4164"/>
              <a:chExt cx="300" cy="327"/>
            </a:xfrm>
          </p:grpSpPr>
          <p:sp>
            <p:nvSpPr>
              <p:cNvPr id="88150" name="Text Box 168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70</a:t>
                </a:r>
              </a:p>
            </p:txBody>
          </p:sp>
          <p:sp>
            <p:nvSpPr>
              <p:cNvPr id="88151" name="Oval 169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80" name="Group 170"/>
            <p:cNvGrpSpPr>
              <a:grpSpLocks/>
            </p:cNvGrpSpPr>
            <p:nvPr/>
          </p:nvGrpSpPr>
          <p:grpSpPr bwMode="auto">
            <a:xfrm>
              <a:off x="3144838" y="3055069"/>
              <a:ext cx="563563" cy="576262"/>
              <a:chOff x="5264" y="4164"/>
              <a:chExt cx="300" cy="327"/>
            </a:xfrm>
          </p:grpSpPr>
          <p:sp>
            <p:nvSpPr>
              <p:cNvPr id="88148" name="Text Box 171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90</a:t>
                </a:r>
              </a:p>
            </p:txBody>
          </p:sp>
          <p:sp>
            <p:nvSpPr>
              <p:cNvPr id="88149" name="Oval 172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8081" name="Text Box 174"/>
            <p:cNvSpPr txBox="1">
              <a:spLocks noChangeArrowheads="1"/>
            </p:cNvSpPr>
            <p:nvPr/>
          </p:nvSpPr>
          <p:spPr bwMode="auto">
            <a:xfrm>
              <a:off x="2268538" y="2494682"/>
              <a:ext cx="47148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b="1"/>
                <a:t>63</a:t>
              </a:r>
            </a:p>
          </p:txBody>
        </p:sp>
        <p:sp>
          <p:nvSpPr>
            <p:cNvPr id="88082" name="Oval 175"/>
            <p:cNvSpPr>
              <a:spLocks noChangeArrowheads="1"/>
            </p:cNvSpPr>
            <p:nvPr/>
          </p:nvSpPr>
          <p:spPr bwMode="auto">
            <a:xfrm>
              <a:off x="2238375" y="2428007"/>
              <a:ext cx="563563" cy="4968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3" name="Line 176"/>
            <p:cNvSpPr>
              <a:spLocks noChangeShapeType="1"/>
            </p:cNvSpPr>
            <p:nvPr/>
          </p:nvSpPr>
          <p:spPr bwMode="auto">
            <a:xfrm flipH="1">
              <a:off x="1295400" y="3604344"/>
              <a:ext cx="177800" cy="355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88084" name="Freeform 177"/>
            <p:cNvSpPr>
              <a:spLocks/>
            </p:cNvSpPr>
            <p:nvPr/>
          </p:nvSpPr>
          <p:spPr bwMode="auto">
            <a:xfrm>
              <a:off x="2997200" y="3618632"/>
              <a:ext cx="290513" cy="446087"/>
            </a:xfrm>
            <a:custGeom>
              <a:avLst/>
              <a:gdLst>
                <a:gd name="T0" fmla="*/ 90951054 w 156"/>
                <a:gd name="T1" fmla="*/ 0 h 251"/>
                <a:gd name="T2" fmla="*/ 0 w 156"/>
                <a:gd name="T3" fmla="*/ 25992121 h 251"/>
                <a:gd name="T4" fmla="*/ 0 60000 65536"/>
                <a:gd name="T5" fmla="*/ 0 60000 65536"/>
                <a:gd name="T6" fmla="*/ 0 w 156"/>
                <a:gd name="T7" fmla="*/ 0 h 251"/>
                <a:gd name="T8" fmla="*/ 156 w 156"/>
                <a:gd name="T9" fmla="*/ 251 h 2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251">
                  <a:moveTo>
                    <a:pt x="156" y="0"/>
                  </a:moveTo>
                  <a:lnTo>
                    <a:pt x="0" y="25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88085" name="Group 178"/>
            <p:cNvGrpSpPr>
              <a:grpSpLocks/>
            </p:cNvGrpSpPr>
            <p:nvPr/>
          </p:nvGrpSpPr>
          <p:grpSpPr bwMode="auto">
            <a:xfrm>
              <a:off x="1295400" y="4747344"/>
              <a:ext cx="563563" cy="579437"/>
              <a:chOff x="5264" y="4164"/>
              <a:chExt cx="300" cy="327"/>
            </a:xfrm>
          </p:grpSpPr>
          <p:sp>
            <p:nvSpPr>
              <p:cNvPr id="88146" name="Text Box 179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45</a:t>
                </a:r>
              </a:p>
            </p:txBody>
          </p:sp>
          <p:sp>
            <p:nvSpPr>
              <p:cNvPr id="88147" name="Oval 180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8086" name="Freeform 181"/>
            <p:cNvSpPr>
              <a:spLocks/>
            </p:cNvSpPr>
            <p:nvPr/>
          </p:nvSpPr>
          <p:spPr bwMode="auto">
            <a:xfrm>
              <a:off x="1393825" y="4409207"/>
              <a:ext cx="168275" cy="396875"/>
            </a:xfrm>
            <a:custGeom>
              <a:avLst/>
              <a:gdLst>
                <a:gd name="T0" fmla="*/ 0 w 90"/>
                <a:gd name="T1" fmla="*/ 0 h 225"/>
                <a:gd name="T2" fmla="*/ 60810846 w 90"/>
                <a:gd name="T3" fmla="*/ 17587736 h 225"/>
                <a:gd name="T4" fmla="*/ 0 60000 65536"/>
                <a:gd name="T5" fmla="*/ 0 60000 65536"/>
                <a:gd name="T6" fmla="*/ 0 w 90"/>
                <a:gd name="T7" fmla="*/ 0 h 225"/>
                <a:gd name="T8" fmla="*/ 90 w 90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225">
                  <a:moveTo>
                    <a:pt x="0" y="0"/>
                  </a:moveTo>
                  <a:lnTo>
                    <a:pt x="90" y="2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88087" name="Freeform 182"/>
            <p:cNvSpPr>
              <a:spLocks/>
            </p:cNvSpPr>
            <p:nvPr/>
          </p:nvSpPr>
          <p:spPr bwMode="auto">
            <a:xfrm>
              <a:off x="1844675" y="2788369"/>
              <a:ext cx="393700" cy="371475"/>
            </a:xfrm>
            <a:custGeom>
              <a:avLst/>
              <a:gdLst>
                <a:gd name="T0" fmla="*/ 157045055 w 210"/>
                <a:gd name="T1" fmla="*/ 0 h 210"/>
                <a:gd name="T2" fmla="*/ 0 w 210"/>
                <a:gd name="T3" fmla="*/ 18281877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88088" name="Freeform 183"/>
            <p:cNvSpPr>
              <a:spLocks/>
            </p:cNvSpPr>
            <p:nvPr/>
          </p:nvSpPr>
          <p:spPr bwMode="auto">
            <a:xfrm>
              <a:off x="2798763" y="2788369"/>
              <a:ext cx="366713" cy="422275"/>
            </a:xfrm>
            <a:custGeom>
              <a:avLst/>
              <a:gdLst>
                <a:gd name="T0" fmla="*/ 0 w 195"/>
                <a:gd name="T1" fmla="*/ 0 h 240"/>
                <a:gd name="T2" fmla="*/ 163832324 w 195"/>
                <a:gd name="T3" fmla="*/ 17068707 h 240"/>
                <a:gd name="T4" fmla="*/ 0 60000 65536"/>
                <a:gd name="T5" fmla="*/ 0 60000 65536"/>
                <a:gd name="T6" fmla="*/ 0 w 195"/>
                <a:gd name="T7" fmla="*/ 0 h 240"/>
                <a:gd name="T8" fmla="*/ 195 w 195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240">
                  <a:moveTo>
                    <a:pt x="0" y="0"/>
                  </a:moveTo>
                  <a:lnTo>
                    <a:pt x="195" y="2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88089" name="Group 184"/>
            <p:cNvGrpSpPr>
              <a:grpSpLocks/>
            </p:cNvGrpSpPr>
            <p:nvPr/>
          </p:nvGrpSpPr>
          <p:grpSpPr bwMode="auto">
            <a:xfrm>
              <a:off x="1384300" y="3061419"/>
              <a:ext cx="563563" cy="579437"/>
              <a:chOff x="5264" y="4164"/>
              <a:chExt cx="300" cy="327"/>
            </a:xfrm>
          </p:grpSpPr>
          <p:sp>
            <p:nvSpPr>
              <p:cNvPr id="88144" name="Text Box 185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55</a:t>
                </a:r>
              </a:p>
            </p:txBody>
          </p:sp>
          <p:sp>
            <p:nvSpPr>
              <p:cNvPr id="88145" name="Oval 186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0" name="Group 187"/>
            <p:cNvGrpSpPr>
              <a:grpSpLocks/>
            </p:cNvGrpSpPr>
            <p:nvPr/>
          </p:nvGrpSpPr>
          <p:grpSpPr bwMode="auto">
            <a:xfrm>
              <a:off x="3106738" y="4477469"/>
              <a:ext cx="584200" cy="898525"/>
              <a:chOff x="3355" y="11884"/>
              <a:chExt cx="311" cy="508"/>
            </a:xfrm>
          </p:grpSpPr>
          <p:grpSp>
            <p:nvGrpSpPr>
              <p:cNvPr id="88140" name="Group 188"/>
              <p:cNvGrpSpPr>
                <a:grpSpLocks/>
              </p:cNvGrpSpPr>
              <p:nvPr/>
            </p:nvGrpSpPr>
            <p:grpSpPr bwMode="auto">
              <a:xfrm>
                <a:off x="3366" y="12065"/>
                <a:ext cx="300" cy="327"/>
                <a:chOff x="5264" y="4164"/>
                <a:chExt cx="300" cy="327"/>
              </a:xfrm>
            </p:grpSpPr>
            <p:sp>
              <p:nvSpPr>
                <p:cNvPr id="8814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5304" y="4164"/>
                  <a:ext cx="25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0" rIns="18000" bIns="1080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/>
                  <a:r>
                    <a:rPr lang="en-US" altLang="zh-CN" b="1"/>
                    <a:t>83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88143" name="Oval 190"/>
                <p:cNvSpPr>
                  <a:spLocks noChangeArrowheads="1"/>
                </p:cNvSpPr>
                <p:nvPr/>
              </p:nvSpPr>
              <p:spPr bwMode="auto">
                <a:xfrm>
                  <a:off x="5264" y="4207"/>
                  <a:ext cx="300" cy="2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0" rIns="18000" bIns="1080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8141" name="Line 191"/>
              <p:cNvSpPr>
                <a:spLocks noChangeShapeType="1"/>
              </p:cNvSpPr>
              <p:nvPr/>
            </p:nvSpPr>
            <p:spPr bwMode="auto">
              <a:xfrm>
                <a:off x="3355" y="11884"/>
                <a:ext cx="123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88091" name="Group 192"/>
            <p:cNvGrpSpPr>
              <a:grpSpLocks/>
            </p:cNvGrpSpPr>
            <p:nvPr/>
          </p:nvGrpSpPr>
          <p:grpSpPr bwMode="auto">
            <a:xfrm>
              <a:off x="2314575" y="4490169"/>
              <a:ext cx="560388" cy="866775"/>
              <a:chOff x="2608" y="12465"/>
              <a:chExt cx="300" cy="490"/>
            </a:xfrm>
          </p:grpSpPr>
          <p:grpSp>
            <p:nvGrpSpPr>
              <p:cNvPr id="88136" name="Group 193"/>
              <p:cNvGrpSpPr>
                <a:grpSpLocks/>
              </p:cNvGrpSpPr>
              <p:nvPr/>
            </p:nvGrpSpPr>
            <p:grpSpPr bwMode="auto">
              <a:xfrm>
                <a:off x="2608" y="12628"/>
                <a:ext cx="300" cy="327"/>
                <a:chOff x="5264" y="4164"/>
                <a:chExt cx="300" cy="327"/>
              </a:xfrm>
            </p:grpSpPr>
            <p:sp>
              <p:nvSpPr>
                <p:cNvPr id="88138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5304" y="4164"/>
                  <a:ext cx="25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0" rIns="18000" bIns="1080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/>
                  <a:r>
                    <a:rPr lang="en-US" altLang="zh-CN" b="1"/>
                    <a:t>67</a:t>
                  </a:r>
                </a:p>
              </p:txBody>
            </p:sp>
            <p:sp>
              <p:nvSpPr>
                <p:cNvPr id="88139" name="Oval 195"/>
                <p:cNvSpPr>
                  <a:spLocks noChangeArrowheads="1"/>
                </p:cNvSpPr>
                <p:nvPr/>
              </p:nvSpPr>
              <p:spPr bwMode="auto">
                <a:xfrm>
                  <a:off x="5264" y="4207"/>
                  <a:ext cx="300" cy="2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0" rIns="18000" bIns="1080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8137" name="Line 196"/>
              <p:cNvSpPr>
                <a:spLocks noChangeShapeType="1"/>
              </p:cNvSpPr>
              <p:nvPr/>
            </p:nvSpPr>
            <p:spPr bwMode="auto">
              <a:xfrm flipH="1">
                <a:off x="2768" y="12465"/>
                <a:ext cx="96" cy="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88092" name="Group 197"/>
            <p:cNvGrpSpPr>
              <a:grpSpLocks/>
            </p:cNvGrpSpPr>
            <p:nvPr/>
          </p:nvGrpSpPr>
          <p:grpSpPr bwMode="auto">
            <a:xfrm>
              <a:off x="539750" y="4448894"/>
              <a:ext cx="563563" cy="865187"/>
              <a:chOff x="2608" y="12465"/>
              <a:chExt cx="300" cy="490"/>
            </a:xfrm>
          </p:grpSpPr>
          <p:grpSp>
            <p:nvGrpSpPr>
              <p:cNvPr id="88132" name="Group 198"/>
              <p:cNvGrpSpPr>
                <a:grpSpLocks/>
              </p:cNvGrpSpPr>
              <p:nvPr/>
            </p:nvGrpSpPr>
            <p:grpSpPr bwMode="auto">
              <a:xfrm>
                <a:off x="2608" y="12628"/>
                <a:ext cx="300" cy="327"/>
                <a:chOff x="5264" y="4164"/>
                <a:chExt cx="300" cy="327"/>
              </a:xfrm>
            </p:grpSpPr>
            <p:sp>
              <p:nvSpPr>
                <p:cNvPr id="88134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5304" y="4164"/>
                  <a:ext cx="25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0" rIns="18000" bIns="1080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/>
                  <a:r>
                    <a:rPr lang="en-US" altLang="zh-CN" b="1"/>
                    <a:t>10</a:t>
                  </a:r>
                </a:p>
              </p:txBody>
            </p:sp>
            <p:sp>
              <p:nvSpPr>
                <p:cNvPr id="88135" name="Oval 200"/>
                <p:cNvSpPr>
                  <a:spLocks noChangeArrowheads="1"/>
                </p:cNvSpPr>
                <p:nvPr/>
              </p:nvSpPr>
              <p:spPr bwMode="auto">
                <a:xfrm>
                  <a:off x="5264" y="4207"/>
                  <a:ext cx="300" cy="2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0" rIns="18000" bIns="1080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8133" name="Line 201"/>
              <p:cNvSpPr>
                <a:spLocks noChangeShapeType="1"/>
              </p:cNvSpPr>
              <p:nvPr/>
            </p:nvSpPr>
            <p:spPr bwMode="auto">
              <a:xfrm flipH="1">
                <a:off x="2768" y="12465"/>
                <a:ext cx="96" cy="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88093" name="Group 202"/>
            <p:cNvGrpSpPr>
              <a:grpSpLocks/>
            </p:cNvGrpSpPr>
            <p:nvPr/>
          </p:nvGrpSpPr>
          <p:grpSpPr bwMode="auto">
            <a:xfrm>
              <a:off x="4716463" y="3942482"/>
              <a:ext cx="549275" cy="577850"/>
              <a:chOff x="5264" y="4164"/>
              <a:chExt cx="300" cy="327"/>
            </a:xfrm>
          </p:grpSpPr>
          <p:sp>
            <p:nvSpPr>
              <p:cNvPr id="88130" name="Text Box 203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10</a:t>
                </a:r>
              </a:p>
            </p:txBody>
          </p:sp>
          <p:sp>
            <p:nvSpPr>
              <p:cNvPr id="88131" name="Oval 204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4" name="Group 205"/>
            <p:cNvGrpSpPr>
              <a:grpSpLocks/>
            </p:cNvGrpSpPr>
            <p:nvPr/>
          </p:nvGrpSpPr>
          <p:grpSpPr bwMode="auto">
            <a:xfrm>
              <a:off x="7593013" y="3978994"/>
              <a:ext cx="547688" cy="577850"/>
              <a:chOff x="5264" y="4164"/>
              <a:chExt cx="300" cy="327"/>
            </a:xfrm>
          </p:grpSpPr>
          <p:sp>
            <p:nvSpPr>
              <p:cNvPr id="88128" name="Text Box 206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83</a:t>
                </a:r>
              </a:p>
            </p:txBody>
          </p:sp>
          <p:sp>
            <p:nvSpPr>
              <p:cNvPr id="88129" name="Oval 207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5" name="Group 208"/>
            <p:cNvGrpSpPr>
              <a:grpSpLocks/>
            </p:cNvGrpSpPr>
            <p:nvPr/>
          </p:nvGrpSpPr>
          <p:grpSpPr bwMode="auto">
            <a:xfrm>
              <a:off x="6527800" y="3967882"/>
              <a:ext cx="550863" cy="577850"/>
              <a:chOff x="5264" y="4164"/>
              <a:chExt cx="300" cy="327"/>
            </a:xfrm>
          </p:grpSpPr>
          <p:sp>
            <p:nvSpPr>
              <p:cNvPr id="88126" name="Text Box 209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63</a:t>
                </a:r>
              </a:p>
            </p:txBody>
          </p:sp>
          <p:sp>
            <p:nvSpPr>
              <p:cNvPr id="88127" name="Oval 210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6" name="Group 211"/>
            <p:cNvGrpSpPr>
              <a:grpSpLocks/>
            </p:cNvGrpSpPr>
            <p:nvPr/>
          </p:nvGrpSpPr>
          <p:grpSpPr bwMode="auto">
            <a:xfrm>
              <a:off x="7064375" y="3050307"/>
              <a:ext cx="549275" cy="577850"/>
              <a:chOff x="5264" y="4164"/>
              <a:chExt cx="300" cy="327"/>
            </a:xfrm>
          </p:grpSpPr>
          <p:sp>
            <p:nvSpPr>
              <p:cNvPr id="88124" name="Text Box 212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70</a:t>
                </a:r>
              </a:p>
            </p:txBody>
          </p:sp>
          <p:sp>
            <p:nvSpPr>
              <p:cNvPr id="88125" name="Oval 213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097" name="Group 214"/>
            <p:cNvGrpSpPr>
              <a:grpSpLocks/>
            </p:cNvGrpSpPr>
            <p:nvPr/>
          </p:nvGrpSpPr>
          <p:grpSpPr bwMode="auto">
            <a:xfrm>
              <a:off x="6122988" y="2351807"/>
              <a:ext cx="550863" cy="577850"/>
              <a:chOff x="5264" y="4164"/>
              <a:chExt cx="300" cy="327"/>
            </a:xfrm>
          </p:grpSpPr>
          <p:sp>
            <p:nvSpPr>
              <p:cNvPr id="88122" name="Text Box 215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55</a:t>
                </a:r>
              </a:p>
            </p:txBody>
          </p:sp>
          <p:sp>
            <p:nvSpPr>
              <p:cNvPr id="88123" name="Oval 216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8098" name="Freeform 217"/>
            <p:cNvSpPr>
              <a:spLocks/>
            </p:cNvSpPr>
            <p:nvPr/>
          </p:nvSpPr>
          <p:spPr bwMode="auto">
            <a:xfrm>
              <a:off x="5037138" y="3604344"/>
              <a:ext cx="188913" cy="428625"/>
            </a:xfrm>
            <a:custGeom>
              <a:avLst/>
              <a:gdLst>
                <a:gd name="T0" fmla="*/ 24300751 w 104"/>
                <a:gd name="T1" fmla="*/ 0 h 244"/>
                <a:gd name="T2" fmla="*/ 0 w 104"/>
                <a:gd name="T3" fmla="*/ 16438823 h 244"/>
                <a:gd name="T4" fmla="*/ 0 60000 65536"/>
                <a:gd name="T5" fmla="*/ 0 60000 65536"/>
                <a:gd name="T6" fmla="*/ 0 w 104"/>
                <a:gd name="T7" fmla="*/ 0 h 244"/>
                <a:gd name="T8" fmla="*/ 104 w 104"/>
                <a:gd name="T9" fmla="*/ 244 h 2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244">
                  <a:moveTo>
                    <a:pt x="104" y="0"/>
                  </a:moveTo>
                  <a:lnTo>
                    <a:pt x="0" y="2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88099" name="Freeform 218"/>
            <p:cNvSpPr>
              <a:spLocks/>
            </p:cNvSpPr>
            <p:nvPr/>
          </p:nvSpPr>
          <p:spPr bwMode="auto">
            <a:xfrm>
              <a:off x="6846888" y="3604344"/>
              <a:ext cx="330200" cy="449262"/>
            </a:xfrm>
            <a:custGeom>
              <a:avLst/>
              <a:gdLst>
                <a:gd name="T0" fmla="*/ 60164274 w 180"/>
                <a:gd name="T1" fmla="*/ 0 h 255"/>
                <a:gd name="T2" fmla="*/ 0 w 180"/>
                <a:gd name="T3" fmla="*/ 19041662 h 255"/>
                <a:gd name="T4" fmla="*/ 0 60000 65536"/>
                <a:gd name="T5" fmla="*/ 0 60000 65536"/>
                <a:gd name="T6" fmla="*/ 0 w 180"/>
                <a:gd name="T7" fmla="*/ 0 h 255"/>
                <a:gd name="T8" fmla="*/ 180 w 180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55">
                  <a:moveTo>
                    <a:pt x="18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88100" name="Freeform 219"/>
            <p:cNvSpPr>
              <a:spLocks/>
            </p:cNvSpPr>
            <p:nvPr/>
          </p:nvSpPr>
          <p:spPr bwMode="auto">
            <a:xfrm>
              <a:off x="7504113" y="3631332"/>
              <a:ext cx="274638" cy="395287"/>
            </a:xfrm>
            <a:custGeom>
              <a:avLst/>
              <a:gdLst>
                <a:gd name="T0" fmla="*/ 0 w 150"/>
                <a:gd name="T1" fmla="*/ 0 h 225"/>
                <a:gd name="T2" fmla="*/ 46811132 w 150"/>
                <a:gd name="T3" fmla="*/ 15221185 h 225"/>
                <a:gd name="T4" fmla="*/ 0 60000 65536"/>
                <a:gd name="T5" fmla="*/ 0 60000 65536"/>
                <a:gd name="T6" fmla="*/ 0 w 150"/>
                <a:gd name="T7" fmla="*/ 0 h 225"/>
                <a:gd name="T8" fmla="*/ 150 w 150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225">
                  <a:moveTo>
                    <a:pt x="0" y="0"/>
                  </a:moveTo>
                  <a:lnTo>
                    <a:pt x="150" y="2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88101" name="Group 220"/>
            <p:cNvGrpSpPr>
              <a:grpSpLocks/>
            </p:cNvGrpSpPr>
            <p:nvPr/>
          </p:nvGrpSpPr>
          <p:grpSpPr bwMode="auto">
            <a:xfrm>
              <a:off x="5561013" y="3952007"/>
              <a:ext cx="550863" cy="577850"/>
              <a:chOff x="5264" y="4164"/>
              <a:chExt cx="300" cy="327"/>
            </a:xfrm>
          </p:grpSpPr>
          <p:sp>
            <p:nvSpPr>
              <p:cNvPr id="88120" name="Text Box 221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45</a:t>
                </a:r>
              </a:p>
            </p:txBody>
          </p:sp>
          <p:sp>
            <p:nvSpPr>
              <p:cNvPr id="88121" name="Oval 222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8102" name="Freeform 223"/>
            <p:cNvSpPr>
              <a:spLocks/>
            </p:cNvSpPr>
            <p:nvPr/>
          </p:nvSpPr>
          <p:spPr bwMode="auto">
            <a:xfrm>
              <a:off x="5613400" y="3582119"/>
              <a:ext cx="192088" cy="444500"/>
            </a:xfrm>
            <a:custGeom>
              <a:avLst/>
              <a:gdLst>
                <a:gd name="T0" fmla="*/ 0 w 104"/>
                <a:gd name="T1" fmla="*/ 0 h 253"/>
                <a:gd name="T2" fmla="*/ 44581039 w 104"/>
                <a:gd name="T3" fmla="*/ 17163322 h 253"/>
                <a:gd name="T4" fmla="*/ 0 60000 65536"/>
                <a:gd name="T5" fmla="*/ 0 60000 65536"/>
                <a:gd name="T6" fmla="*/ 0 w 104"/>
                <a:gd name="T7" fmla="*/ 0 h 253"/>
                <a:gd name="T8" fmla="*/ 104 w 104"/>
                <a:gd name="T9" fmla="*/ 253 h 2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253">
                  <a:moveTo>
                    <a:pt x="0" y="0"/>
                  </a:moveTo>
                  <a:lnTo>
                    <a:pt x="104" y="2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88103" name="Freeform 224"/>
            <p:cNvSpPr>
              <a:spLocks/>
            </p:cNvSpPr>
            <p:nvPr/>
          </p:nvSpPr>
          <p:spPr bwMode="auto">
            <a:xfrm>
              <a:off x="5610225" y="2783607"/>
              <a:ext cx="550863" cy="400050"/>
            </a:xfrm>
            <a:custGeom>
              <a:avLst/>
              <a:gdLst>
                <a:gd name="T0" fmla="*/ 91986801 w 301"/>
                <a:gd name="T1" fmla="*/ 0 h 227"/>
                <a:gd name="T2" fmla="*/ 0 w 301"/>
                <a:gd name="T3" fmla="*/ 17212724 h 227"/>
                <a:gd name="T4" fmla="*/ 0 60000 65536"/>
                <a:gd name="T5" fmla="*/ 0 60000 65536"/>
                <a:gd name="T6" fmla="*/ 0 w 301"/>
                <a:gd name="T7" fmla="*/ 0 h 227"/>
                <a:gd name="T8" fmla="*/ 301 w 301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1" h="227">
                  <a:moveTo>
                    <a:pt x="301" y="0"/>
                  </a:move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88104" name="Freeform 225"/>
            <p:cNvSpPr>
              <a:spLocks/>
            </p:cNvSpPr>
            <p:nvPr/>
          </p:nvSpPr>
          <p:spPr bwMode="auto">
            <a:xfrm>
              <a:off x="6656388" y="2835994"/>
              <a:ext cx="492125" cy="395287"/>
            </a:xfrm>
            <a:custGeom>
              <a:avLst/>
              <a:gdLst>
                <a:gd name="T0" fmla="*/ 0 w 270"/>
                <a:gd name="T1" fmla="*/ 0 h 225"/>
                <a:gd name="T2" fmla="*/ 71221424 w 270"/>
                <a:gd name="T3" fmla="*/ 15221185 h 225"/>
                <a:gd name="T4" fmla="*/ 0 60000 65536"/>
                <a:gd name="T5" fmla="*/ 0 60000 65536"/>
                <a:gd name="T6" fmla="*/ 0 w 270"/>
                <a:gd name="T7" fmla="*/ 0 h 225"/>
                <a:gd name="T8" fmla="*/ 270 w 270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0" h="225">
                  <a:moveTo>
                    <a:pt x="0" y="0"/>
                  </a:moveTo>
                  <a:lnTo>
                    <a:pt x="270" y="2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88105" name="Group 226"/>
            <p:cNvGrpSpPr>
              <a:grpSpLocks/>
            </p:cNvGrpSpPr>
            <p:nvPr/>
          </p:nvGrpSpPr>
          <p:grpSpPr bwMode="auto">
            <a:xfrm>
              <a:off x="5180013" y="3059832"/>
              <a:ext cx="549275" cy="577850"/>
              <a:chOff x="5264" y="4164"/>
              <a:chExt cx="300" cy="327"/>
            </a:xfrm>
          </p:grpSpPr>
          <p:sp>
            <p:nvSpPr>
              <p:cNvPr id="88118" name="Text Box 227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42</a:t>
                </a:r>
              </a:p>
            </p:txBody>
          </p:sp>
          <p:sp>
            <p:nvSpPr>
              <p:cNvPr id="88119" name="Oval 228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8106" name="Group 229"/>
            <p:cNvGrpSpPr>
              <a:grpSpLocks/>
            </p:cNvGrpSpPr>
            <p:nvPr/>
          </p:nvGrpSpPr>
          <p:grpSpPr bwMode="auto">
            <a:xfrm>
              <a:off x="6826250" y="4899744"/>
              <a:ext cx="550863" cy="577850"/>
              <a:chOff x="5264" y="4164"/>
              <a:chExt cx="300" cy="327"/>
            </a:xfrm>
          </p:grpSpPr>
          <p:sp>
            <p:nvSpPr>
              <p:cNvPr id="88116" name="Text Box 230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67</a:t>
                </a:r>
              </a:p>
            </p:txBody>
          </p:sp>
          <p:sp>
            <p:nvSpPr>
              <p:cNvPr id="88117" name="Oval 231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8107" name="Freeform 232"/>
            <p:cNvSpPr>
              <a:spLocks/>
            </p:cNvSpPr>
            <p:nvPr/>
          </p:nvSpPr>
          <p:spPr bwMode="auto">
            <a:xfrm>
              <a:off x="6942138" y="4474294"/>
              <a:ext cx="150813" cy="508000"/>
            </a:xfrm>
            <a:custGeom>
              <a:avLst/>
              <a:gdLst>
                <a:gd name="T0" fmla="*/ 0 w 82"/>
                <a:gd name="T1" fmla="*/ 0 h 287"/>
                <a:gd name="T2" fmla="*/ 29862813 w 82"/>
                <a:gd name="T3" fmla="*/ 25580544 h 287"/>
                <a:gd name="T4" fmla="*/ 0 60000 65536"/>
                <a:gd name="T5" fmla="*/ 0 60000 65536"/>
                <a:gd name="T6" fmla="*/ 0 w 82"/>
                <a:gd name="T7" fmla="*/ 0 h 287"/>
                <a:gd name="T8" fmla="*/ 82 w 82"/>
                <a:gd name="T9" fmla="*/ 287 h 2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" h="287">
                  <a:moveTo>
                    <a:pt x="0" y="0"/>
                  </a:moveTo>
                  <a:lnTo>
                    <a:pt x="82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88108" name="Group 233"/>
            <p:cNvGrpSpPr>
              <a:grpSpLocks/>
            </p:cNvGrpSpPr>
            <p:nvPr/>
          </p:nvGrpSpPr>
          <p:grpSpPr bwMode="auto">
            <a:xfrm>
              <a:off x="6056313" y="4880694"/>
              <a:ext cx="550863" cy="577850"/>
              <a:chOff x="5264" y="4164"/>
              <a:chExt cx="300" cy="327"/>
            </a:xfrm>
          </p:grpSpPr>
          <p:sp>
            <p:nvSpPr>
              <p:cNvPr id="88114" name="Text Box 234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58</a:t>
                </a:r>
              </a:p>
            </p:txBody>
          </p:sp>
          <p:sp>
            <p:nvSpPr>
              <p:cNvPr id="88115" name="Oval 235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8109" name="Freeform 236"/>
            <p:cNvSpPr>
              <a:spLocks/>
            </p:cNvSpPr>
            <p:nvPr/>
          </p:nvSpPr>
          <p:spPr bwMode="auto">
            <a:xfrm>
              <a:off x="6435725" y="4504457"/>
              <a:ext cx="190500" cy="477837"/>
            </a:xfrm>
            <a:custGeom>
              <a:avLst/>
              <a:gdLst>
                <a:gd name="T0" fmla="*/ 23277286 w 105"/>
                <a:gd name="T1" fmla="*/ 0 h 270"/>
                <a:gd name="T2" fmla="*/ 0 w 105"/>
                <a:gd name="T3" fmla="*/ 24021043 h 270"/>
                <a:gd name="T4" fmla="*/ 0 60000 65536"/>
                <a:gd name="T5" fmla="*/ 0 60000 65536"/>
                <a:gd name="T6" fmla="*/ 0 w 105"/>
                <a:gd name="T7" fmla="*/ 0 h 270"/>
                <a:gd name="T8" fmla="*/ 105 w 105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270">
                  <a:moveTo>
                    <a:pt x="105" y="0"/>
                  </a:moveTo>
                  <a:lnTo>
                    <a:pt x="0" y="2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88110" name="Group 237"/>
            <p:cNvGrpSpPr>
              <a:grpSpLocks/>
            </p:cNvGrpSpPr>
            <p:nvPr/>
          </p:nvGrpSpPr>
          <p:grpSpPr bwMode="auto">
            <a:xfrm>
              <a:off x="8002588" y="4942607"/>
              <a:ext cx="549275" cy="577850"/>
              <a:chOff x="5264" y="4164"/>
              <a:chExt cx="300" cy="327"/>
            </a:xfrm>
          </p:grpSpPr>
          <p:sp>
            <p:nvSpPr>
              <p:cNvPr id="88112" name="Text Box 238"/>
              <p:cNvSpPr txBox="1">
                <a:spLocks noChangeArrowheads="1"/>
              </p:cNvSpPr>
              <p:nvPr/>
            </p:nvSpPr>
            <p:spPr bwMode="auto">
              <a:xfrm>
                <a:off x="5304" y="416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b="1"/>
                  <a:t>90</a:t>
                </a:r>
              </a:p>
            </p:txBody>
          </p:sp>
          <p:sp>
            <p:nvSpPr>
              <p:cNvPr id="88113" name="Oval 239"/>
              <p:cNvSpPr>
                <a:spLocks noChangeArrowheads="1"/>
              </p:cNvSpPr>
              <p:nvPr/>
            </p:nvSpPr>
            <p:spPr bwMode="auto">
              <a:xfrm>
                <a:off x="5264" y="4207"/>
                <a:ext cx="300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0" rIns="18000" bIns="108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8111" name="Line 240"/>
            <p:cNvSpPr>
              <a:spLocks noChangeShapeType="1"/>
            </p:cNvSpPr>
            <p:nvPr/>
          </p:nvSpPr>
          <p:spPr bwMode="auto">
            <a:xfrm>
              <a:off x="8031163" y="4533032"/>
              <a:ext cx="196850" cy="434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1763" y="1773238"/>
            <a:ext cx="4440237" cy="549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+mn-ea"/>
                <a:ea typeface="+mn-ea"/>
              </a:rPr>
              <a:t>63,90,55,58,70,42,10,45,83,67</a:t>
            </a:r>
            <a:endParaRPr lang="zh-CN" altLang="en-US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570413" y="2376488"/>
            <a:ext cx="4319587" cy="40767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7250" y="1778000"/>
            <a:ext cx="4441825" cy="552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+mn-ea"/>
                <a:ea typeface="+mn-ea"/>
              </a:rPr>
              <a:t>55,42,10,70,63,58,83,67,90,45</a:t>
            </a:r>
            <a:endParaRPr lang="en-US" altLang="zh-CN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420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573B5AE-AA8F-468C-B2DF-7C6E64B7DA21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909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C9B98F8-7AD9-41A2-A338-BABD2DB1C391}" type="slidenum">
              <a:rPr lang="en-US" altLang="zh-CN" sz="1400" smtClean="0">
                <a:latin typeface="Comic Sans MS" pitchFamily="66" charset="0"/>
              </a:rPr>
              <a:pPr/>
              <a:t>21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88069" name="Group 15"/>
          <p:cNvGrpSpPr>
            <a:grpSpLocks/>
          </p:cNvGrpSpPr>
          <p:nvPr/>
        </p:nvGrpSpPr>
        <p:grpSpPr bwMode="auto">
          <a:xfrm>
            <a:off x="900113" y="3141663"/>
            <a:ext cx="7273925" cy="3240087"/>
            <a:chOff x="2329" y="1261"/>
            <a:chExt cx="6060" cy="2588"/>
          </a:xfrm>
        </p:grpSpPr>
        <p:sp>
          <p:nvSpPr>
            <p:cNvPr id="89095" name="Oval 16"/>
            <p:cNvSpPr>
              <a:spLocks noChangeArrowheads="1"/>
            </p:cNvSpPr>
            <p:nvPr/>
          </p:nvSpPr>
          <p:spPr bwMode="auto">
            <a:xfrm>
              <a:off x="4349" y="1953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5</a:t>
              </a:r>
            </a:p>
          </p:txBody>
        </p:sp>
        <p:sp>
          <p:nvSpPr>
            <p:cNvPr id="89096" name="Oval 17"/>
            <p:cNvSpPr>
              <a:spLocks noChangeArrowheads="1"/>
            </p:cNvSpPr>
            <p:nvPr/>
          </p:nvSpPr>
          <p:spPr bwMode="auto">
            <a:xfrm>
              <a:off x="4799" y="1383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6</a:t>
              </a:r>
            </a:p>
          </p:txBody>
        </p:sp>
        <p:sp>
          <p:nvSpPr>
            <p:cNvPr id="89097" name="Oval 18"/>
            <p:cNvSpPr>
              <a:spLocks noChangeArrowheads="1"/>
            </p:cNvSpPr>
            <p:nvPr/>
          </p:nvSpPr>
          <p:spPr bwMode="auto">
            <a:xfrm>
              <a:off x="5249" y="1944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7</a:t>
              </a:r>
            </a:p>
          </p:txBody>
        </p:sp>
        <p:sp>
          <p:nvSpPr>
            <p:cNvPr id="89098" name="Oval 19"/>
            <p:cNvSpPr>
              <a:spLocks noChangeArrowheads="1"/>
            </p:cNvSpPr>
            <p:nvPr/>
          </p:nvSpPr>
          <p:spPr bwMode="auto">
            <a:xfrm>
              <a:off x="5659" y="2502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8</a:t>
              </a:r>
            </a:p>
          </p:txBody>
        </p:sp>
        <p:sp>
          <p:nvSpPr>
            <p:cNvPr id="89099" name="Line 20"/>
            <p:cNvSpPr>
              <a:spLocks noChangeShapeType="1"/>
            </p:cNvSpPr>
            <p:nvPr/>
          </p:nvSpPr>
          <p:spPr bwMode="auto">
            <a:xfrm>
              <a:off x="5059" y="1644"/>
              <a:ext cx="249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0" name="Line 21"/>
            <p:cNvSpPr>
              <a:spLocks noChangeShapeType="1"/>
            </p:cNvSpPr>
            <p:nvPr/>
          </p:nvSpPr>
          <p:spPr bwMode="auto">
            <a:xfrm>
              <a:off x="5499" y="2214"/>
              <a:ext cx="249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1" name="Line 22"/>
            <p:cNvSpPr>
              <a:spLocks noChangeShapeType="1"/>
            </p:cNvSpPr>
            <p:nvPr/>
          </p:nvSpPr>
          <p:spPr bwMode="auto">
            <a:xfrm flipH="1">
              <a:off x="4539" y="1620"/>
              <a:ext cx="280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2" name="Text Box 23"/>
            <p:cNvSpPr txBox="1">
              <a:spLocks noChangeArrowheads="1"/>
            </p:cNvSpPr>
            <p:nvPr/>
          </p:nvSpPr>
          <p:spPr bwMode="auto">
            <a:xfrm>
              <a:off x="2589" y="3159"/>
              <a:ext cx="559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  (a)                                      (b)                                       (c)</a:t>
              </a:r>
            </a:p>
            <a:p>
              <a:pPr algn="ctr">
                <a:spcBef>
                  <a:spcPts val="775"/>
                </a:spcBef>
              </a:pPr>
              <a:r>
                <a:rPr lang="zh-CN" altLang="en-US" b="1"/>
                <a:t>二叉查找树示例</a:t>
              </a:r>
            </a:p>
          </p:txBody>
        </p:sp>
        <p:sp>
          <p:nvSpPr>
            <p:cNvPr id="89103" name="Oval 24"/>
            <p:cNvSpPr>
              <a:spLocks noChangeArrowheads="1"/>
            </p:cNvSpPr>
            <p:nvPr/>
          </p:nvSpPr>
          <p:spPr bwMode="auto">
            <a:xfrm>
              <a:off x="7169" y="1932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6</a:t>
              </a:r>
            </a:p>
          </p:txBody>
        </p:sp>
        <p:sp>
          <p:nvSpPr>
            <p:cNvPr id="89104" name="Oval 25"/>
            <p:cNvSpPr>
              <a:spLocks noChangeArrowheads="1"/>
            </p:cNvSpPr>
            <p:nvPr/>
          </p:nvSpPr>
          <p:spPr bwMode="auto">
            <a:xfrm>
              <a:off x="7619" y="1362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7</a:t>
              </a:r>
            </a:p>
          </p:txBody>
        </p:sp>
        <p:sp>
          <p:nvSpPr>
            <p:cNvPr id="89105" name="Oval 26"/>
            <p:cNvSpPr>
              <a:spLocks noChangeArrowheads="1"/>
            </p:cNvSpPr>
            <p:nvPr/>
          </p:nvSpPr>
          <p:spPr bwMode="auto">
            <a:xfrm>
              <a:off x="8069" y="1923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8</a:t>
              </a:r>
            </a:p>
          </p:txBody>
        </p:sp>
        <p:sp>
          <p:nvSpPr>
            <p:cNvPr id="89106" name="Oval 27"/>
            <p:cNvSpPr>
              <a:spLocks noChangeArrowheads="1"/>
            </p:cNvSpPr>
            <p:nvPr/>
          </p:nvSpPr>
          <p:spPr bwMode="auto">
            <a:xfrm>
              <a:off x="6799" y="2601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5</a:t>
              </a:r>
            </a:p>
          </p:txBody>
        </p:sp>
        <p:sp>
          <p:nvSpPr>
            <p:cNvPr id="89107" name="Line 28"/>
            <p:cNvSpPr>
              <a:spLocks noChangeShapeType="1"/>
            </p:cNvSpPr>
            <p:nvPr/>
          </p:nvSpPr>
          <p:spPr bwMode="auto">
            <a:xfrm>
              <a:off x="7879" y="1623"/>
              <a:ext cx="249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8" name="Line 29"/>
            <p:cNvSpPr>
              <a:spLocks noChangeShapeType="1"/>
            </p:cNvSpPr>
            <p:nvPr/>
          </p:nvSpPr>
          <p:spPr bwMode="auto">
            <a:xfrm flipH="1">
              <a:off x="7359" y="1599"/>
              <a:ext cx="280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9" name="Line 30"/>
            <p:cNvSpPr>
              <a:spLocks noChangeShapeType="1"/>
            </p:cNvSpPr>
            <p:nvPr/>
          </p:nvSpPr>
          <p:spPr bwMode="auto">
            <a:xfrm flipH="1">
              <a:off x="6999" y="2217"/>
              <a:ext cx="230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0" name="Oval 31"/>
            <p:cNvSpPr>
              <a:spLocks noChangeArrowheads="1"/>
            </p:cNvSpPr>
            <p:nvPr/>
          </p:nvSpPr>
          <p:spPr bwMode="auto">
            <a:xfrm>
              <a:off x="2329" y="1261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5</a:t>
              </a:r>
            </a:p>
          </p:txBody>
        </p:sp>
        <p:sp>
          <p:nvSpPr>
            <p:cNvPr id="89111" name="Oval 32"/>
            <p:cNvSpPr>
              <a:spLocks noChangeArrowheads="1"/>
            </p:cNvSpPr>
            <p:nvPr/>
          </p:nvSpPr>
          <p:spPr bwMode="auto">
            <a:xfrm>
              <a:off x="2719" y="1762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6</a:t>
              </a:r>
            </a:p>
          </p:txBody>
        </p:sp>
        <p:sp>
          <p:nvSpPr>
            <p:cNvPr id="89112" name="Oval 33"/>
            <p:cNvSpPr>
              <a:spLocks noChangeArrowheads="1"/>
            </p:cNvSpPr>
            <p:nvPr/>
          </p:nvSpPr>
          <p:spPr bwMode="auto">
            <a:xfrm>
              <a:off x="3079" y="2266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7</a:t>
              </a:r>
            </a:p>
          </p:txBody>
        </p:sp>
        <p:sp>
          <p:nvSpPr>
            <p:cNvPr id="89113" name="Oval 34"/>
            <p:cNvSpPr>
              <a:spLocks noChangeArrowheads="1"/>
            </p:cNvSpPr>
            <p:nvPr/>
          </p:nvSpPr>
          <p:spPr bwMode="auto">
            <a:xfrm>
              <a:off x="3439" y="2769"/>
              <a:ext cx="320" cy="3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8</a:t>
              </a:r>
            </a:p>
          </p:txBody>
        </p:sp>
        <p:sp>
          <p:nvSpPr>
            <p:cNvPr id="89114" name="Line 35"/>
            <p:cNvSpPr>
              <a:spLocks noChangeShapeType="1"/>
            </p:cNvSpPr>
            <p:nvPr/>
          </p:nvSpPr>
          <p:spPr bwMode="auto">
            <a:xfrm>
              <a:off x="2979" y="2023"/>
              <a:ext cx="19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Line 36"/>
            <p:cNvSpPr>
              <a:spLocks noChangeShapeType="1"/>
            </p:cNvSpPr>
            <p:nvPr/>
          </p:nvSpPr>
          <p:spPr bwMode="auto">
            <a:xfrm>
              <a:off x="3349" y="2523"/>
              <a:ext cx="19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6" name="Line 37"/>
            <p:cNvSpPr>
              <a:spLocks noChangeShapeType="1"/>
            </p:cNvSpPr>
            <p:nvPr/>
          </p:nvSpPr>
          <p:spPr bwMode="auto">
            <a:xfrm>
              <a:off x="2589" y="1513"/>
              <a:ext cx="20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8070" name="Rectangle 39"/>
          <p:cNvSpPr>
            <a:spLocks noChangeArrowheads="1"/>
          </p:cNvSpPr>
          <p:nvPr/>
        </p:nvSpPr>
        <p:spPr bwMode="auto">
          <a:xfrm>
            <a:off x="395288" y="836613"/>
            <a:ext cx="85185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b="1"/>
              <a:t>例如，集合</a:t>
            </a:r>
            <a:r>
              <a:rPr kumimoji="1" lang="en-US" altLang="zh-CN" b="1"/>
              <a:t>{</a:t>
            </a:r>
            <a:r>
              <a:rPr kumimoji="1" lang="en-US" altLang="zh-CN" b="1" i="1"/>
              <a:t>5</a:t>
            </a:r>
            <a:r>
              <a:rPr kumimoji="1" lang="en-US" altLang="zh-CN" b="1"/>
              <a:t>, </a:t>
            </a:r>
            <a:r>
              <a:rPr kumimoji="1" lang="en-US" altLang="zh-CN" b="1" i="1"/>
              <a:t>6</a:t>
            </a:r>
            <a:r>
              <a:rPr kumimoji="1" lang="en-US" altLang="zh-CN" b="1"/>
              <a:t>, </a:t>
            </a:r>
            <a:r>
              <a:rPr kumimoji="1" lang="en-US" altLang="zh-CN" b="1" i="1"/>
              <a:t>7</a:t>
            </a:r>
            <a:r>
              <a:rPr kumimoji="1" lang="en-US" altLang="zh-CN" b="1"/>
              <a:t>, </a:t>
            </a:r>
            <a:r>
              <a:rPr kumimoji="1" lang="en-US" altLang="zh-CN" b="1" i="1"/>
              <a:t>8</a:t>
            </a:r>
            <a:r>
              <a:rPr kumimoji="1" lang="en-US" altLang="zh-CN" b="1"/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/>
              <a:t>   </a:t>
            </a:r>
            <a:r>
              <a:rPr kumimoji="1" lang="zh-CN" altLang="en-US" b="1">
                <a:solidFill>
                  <a:srgbClr val="FF0000"/>
                </a:solidFill>
              </a:rPr>
              <a:t>该集合中每个元素的查找概率是</a:t>
            </a:r>
            <a:r>
              <a:rPr kumimoji="1" lang="en-US" altLang="zh-CN" b="1">
                <a:solidFill>
                  <a:srgbClr val="FF0000"/>
                </a:solidFill>
              </a:rPr>
              <a:t>{0.1, 0.2, 0.4, 0.3}</a:t>
            </a:r>
            <a:r>
              <a:rPr kumimoji="1" lang="zh-CN" altLang="en-US" b="1">
                <a:solidFill>
                  <a:srgbClr val="FF0000"/>
                </a:solidFill>
              </a:rPr>
              <a:t>，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/>
              <a:t>(a)</a:t>
            </a:r>
            <a:r>
              <a:rPr kumimoji="1" lang="zh-CN" altLang="en-US" b="1"/>
              <a:t>的平均比较次数是</a:t>
            </a:r>
            <a:r>
              <a:rPr kumimoji="1" lang="en-US" altLang="zh-CN" b="1"/>
              <a:t>0.1×1</a:t>
            </a:r>
            <a:r>
              <a:rPr kumimoji="1" lang="zh-CN" altLang="en-US" b="1"/>
              <a:t>＋</a:t>
            </a:r>
            <a:r>
              <a:rPr kumimoji="1" lang="en-US" altLang="zh-CN" b="1"/>
              <a:t>0.2×2+0.4×3+0.3×4=2.9</a:t>
            </a:r>
            <a:r>
              <a:rPr kumimoji="1" lang="zh-CN" altLang="en-US" b="1"/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/>
              <a:t>(b)</a:t>
            </a:r>
            <a:r>
              <a:rPr kumimoji="1" lang="zh-CN" altLang="en-US" b="1"/>
              <a:t>的平均比较次数是</a:t>
            </a:r>
            <a:r>
              <a:rPr kumimoji="1" lang="en-US" altLang="zh-CN" b="1"/>
              <a:t>0.1×2</a:t>
            </a:r>
            <a:r>
              <a:rPr kumimoji="1" lang="zh-CN" altLang="en-US" b="1"/>
              <a:t>＋</a:t>
            </a:r>
            <a:r>
              <a:rPr kumimoji="1" lang="en-US" altLang="zh-CN" b="1"/>
              <a:t>0.2×1+0.4×2+0.3×3=2.1</a:t>
            </a:r>
            <a:r>
              <a:rPr kumimoji="1" lang="zh-CN" altLang="en-US" b="1"/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/>
              <a:t>(c)</a:t>
            </a:r>
            <a:r>
              <a:rPr kumimoji="1" lang="zh-CN" altLang="en-US" b="1"/>
              <a:t>的平均比较次数是</a:t>
            </a:r>
            <a:r>
              <a:rPr kumimoji="1" lang="en-US" altLang="zh-CN" b="1"/>
              <a:t>0.1×3</a:t>
            </a:r>
            <a:r>
              <a:rPr kumimoji="1" lang="zh-CN" altLang="en-US" b="1"/>
              <a:t>＋</a:t>
            </a:r>
            <a:r>
              <a:rPr kumimoji="1" lang="en-US" altLang="zh-CN" b="1"/>
              <a:t>0.2×2+0.4×1+0.3×2=1.7</a:t>
            </a:r>
            <a:r>
              <a:rPr kumimoji="1" lang="zh-CN" altLang="en-US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753248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8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8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98EC303-EF2D-4006-8635-94D43247528F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01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01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B519916-D7B0-4B20-B840-9D1E741195A5}" type="slidenum">
              <a:rPr lang="en-US" altLang="zh-CN" sz="1400" smtClean="0">
                <a:latin typeface="Comic Sans MS" pitchFamily="66" charset="0"/>
              </a:rPr>
              <a:pPr/>
              <a:t>22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68313" y="3892550"/>
            <a:ext cx="8675687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b="1">
                <a:latin typeface="宋体" charset="-122"/>
              </a:rPr>
              <a:t>    </a:t>
            </a:r>
            <a:r>
              <a:rPr kumimoji="1" lang="zh-CN" altLang="en-US" sz="2200" b="1">
                <a:latin typeface="宋体" charset="-122"/>
              </a:rPr>
              <a:t>设</a:t>
            </a:r>
            <a:r>
              <a:rPr kumimoji="1" lang="en-US" altLang="zh-CN" sz="2200" b="1"/>
              <a:t>{</a:t>
            </a:r>
            <a:r>
              <a:rPr kumimoji="1" lang="en-US" altLang="zh-CN" sz="2200" b="1" i="1"/>
              <a:t>r</a:t>
            </a:r>
            <a:r>
              <a:rPr kumimoji="1" lang="en-US" altLang="zh-CN" sz="2200" b="1" baseline="-30000"/>
              <a:t>1</a:t>
            </a:r>
            <a:r>
              <a:rPr kumimoji="1" lang="en-US" altLang="zh-CN" sz="2200" b="1"/>
              <a:t>, </a:t>
            </a:r>
            <a:r>
              <a:rPr kumimoji="1" lang="en-US" altLang="zh-CN" sz="2200" b="1" i="1"/>
              <a:t>r</a:t>
            </a:r>
            <a:r>
              <a:rPr kumimoji="1" lang="en-US" altLang="zh-CN" sz="2200" b="1" baseline="-30000"/>
              <a:t>2</a:t>
            </a:r>
            <a:r>
              <a:rPr kumimoji="1" lang="en-US" altLang="zh-CN" sz="2200" b="1"/>
              <a:t>, …, </a:t>
            </a:r>
            <a:r>
              <a:rPr kumimoji="1" lang="en-US" altLang="zh-CN" sz="2200" b="1" i="1"/>
              <a:t>r</a:t>
            </a:r>
            <a:r>
              <a:rPr kumimoji="1" lang="en-US" altLang="zh-CN" sz="2200" b="1" i="1" baseline="-30000"/>
              <a:t>n</a:t>
            </a:r>
            <a:r>
              <a:rPr kumimoji="1" lang="en-US" altLang="zh-CN" sz="2200" b="1"/>
              <a:t>}</a:t>
            </a:r>
            <a:r>
              <a:rPr kumimoji="1" lang="zh-CN" altLang="en-US" sz="2200" b="1">
                <a:latin typeface="宋体" charset="-122"/>
              </a:rPr>
              <a:t>是</a:t>
            </a:r>
            <a:r>
              <a:rPr kumimoji="1" lang="en-US" altLang="zh-CN" sz="2200" b="1" i="1"/>
              <a:t>n</a:t>
            </a:r>
            <a:r>
              <a:rPr kumimoji="1" lang="zh-CN" altLang="en-US" sz="2200" b="1">
                <a:latin typeface="宋体" charset="-122"/>
              </a:rPr>
              <a:t>个记录的集合，其查找概率分别是</a:t>
            </a:r>
            <a:r>
              <a:rPr kumimoji="1" lang="en-US" altLang="zh-CN" sz="2200" b="1"/>
              <a:t>{</a:t>
            </a:r>
            <a:r>
              <a:rPr kumimoji="1" lang="en-US" altLang="zh-CN" sz="2200" b="1" i="1"/>
              <a:t>p</a:t>
            </a:r>
            <a:r>
              <a:rPr kumimoji="1" lang="en-US" altLang="zh-CN" sz="2200" b="1" baseline="-30000"/>
              <a:t>1</a:t>
            </a:r>
            <a:r>
              <a:rPr kumimoji="1" lang="en-US" altLang="zh-CN" sz="2200" b="1"/>
              <a:t>, </a:t>
            </a:r>
            <a:r>
              <a:rPr kumimoji="1" lang="en-US" altLang="zh-CN" sz="2200" b="1" i="1"/>
              <a:t>p</a:t>
            </a:r>
            <a:r>
              <a:rPr kumimoji="1" lang="en-US" altLang="zh-CN" sz="2200" b="1" baseline="-30000"/>
              <a:t>2</a:t>
            </a:r>
            <a:r>
              <a:rPr kumimoji="1" lang="en-US" altLang="zh-CN" sz="2200" b="1"/>
              <a:t>, …, </a:t>
            </a:r>
            <a:r>
              <a:rPr kumimoji="1" lang="en-US" altLang="zh-CN" sz="2200" b="1" i="1"/>
              <a:t>p</a:t>
            </a:r>
            <a:r>
              <a:rPr kumimoji="1" lang="en-US" altLang="zh-CN" sz="2200" b="1" i="1" baseline="-30000"/>
              <a:t>n</a:t>
            </a:r>
            <a:r>
              <a:rPr kumimoji="1" lang="en-US" altLang="zh-CN" sz="2200" b="1"/>
              <a:t>}</a:t>
            </a:r>
            <a:r>
              <a:rPr kumimoji="1" lang="zh-CN" altLang="en-US" sz="2200" b="1">
                <a:latin typeface="宋体" charset="-122"/>
              </a:rPr>
              <a:t>，最优二叉查找树（</a:t>
            </a:r>
            <a:r>
              <a:rPr kumimoji="1" lang="en-US" altLang="zh-CN" sz="2200" b="1"/>
              <a:t>Optimal Binary Search Trees</a:t>
            </a:r>
            <a:r>
              <a:rPr kumimoji="1" lang="zh-CN" altLang="en-US" sz="2200" b="1">
                <a:latin typeface="宋体" charset="-122"/>
              </a:rPr>
              <a:t>）是以这</a:t>
            </a:r>
            <a:r>
              <a:rPr kumimoji="1" lang="en-US" altLang="zh-CN" sz="2200" b="1" i="1"/>
              <a:t>n</a:t>
            </a:r>
            <a:r>
              <a:rPr kumimoji="1" lang="zh-CN" altLang="en-US" sz="2200" b="1">
                <a:latin typeface="宋体" charset="-122"/>
              </a:rPr>
              <a:t>个记录构成的二叉查找树中具有</a:t>
            </a:r>
            <a:r>
              <a:rPr kumimoji="1" lang="zh-CN" altLang="en-US" sz="2200" b="1">
                <a:solidFill>
                  <a:srgbClr val="FF0000"/>
                </a:solidFill>
                <a:latin typeface="宋体" charset="-122"/>
              </a:rPr>
              <a:t>最少平均比较次数的二叉查找树</a:t>
            </a:r>
            <a:r>
              <a:rPr kumimoji="1" lang="zh-CN" altLang="en-US" sz="2200" b="1">
                <a:latin typeface="宋体" charset="-122"/>
              </a:rPr>
              <a:t>，即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b="1">
                <a:latin typeface="宋体" charset="-122"/>
              </a:rPr>
              <a:t>                  </a:t>
            </a:r>
            <a:r>
              <a:rPr kumimoji="1" lang="en-US" altLang="zh-CN" sz="2200" b="1">
                <a:latin typeface="宋体" charset="-122"/>
              </a:rPr>
              <a:t>		</a:t>
            </a:r>
            <a:r>
              <a:rPr kumimoji="1" lang="zh-CN" altLang="en-US" sz="2200" b="1">
                <a:latin typeface="宋体" charset="-122"/>
              </a:rPr>
              <a:t>最小，其中</a:t>
            </a:r>
            <a:r>
              <a:rPr kumimoji="1" lang="en-US" altLang="zh-CN" sz="2200" b="1" i="1">
                <a:solidFill>
                  <a:srgbClr val="00B050"/>
                </a:solidFill>
              </a:rPr>
              <a:t>p</a:t>
            </a:r>
            <a:r>
              <a:rPr kumimoji="1" lang="en-US" altLang="zh-CN" sz="2200" b="1" i="1" baseline="-30000">
                <a:solidFill>
                  <a:srgbClr val="00B050"/>
                </a:solidFill>
              </a:rPr>
              <a:t>i</a:t>
            </a:r>
            <a:r>
              <a:rPr kumimoji="1" lang="zh-CN" altLang="en-US" sz="2200" b="1">
                <a:solidFill>
                  <a:srgbClr val="00B050"/>
                </a:solidFill>
                <a:latin typeface="宋体" charset="-122"/>
              </a:rPr>
              <a:t>是记录</a:t>
            </a:r>
            <a:r>
              <a:rPr kumimoji="1" lang="en-US" altLang="zh-CN" sz="2200" b="1" i="1">
                <a:solidFill>
                  <a:srgbClr val="00B050"/>
                </a:solidFill>
              </a:rPr>
              <a:t>r</a:t>
            </a:r>
            <a:r>
              <a:rPr kumimoji="1" lang="en-US" altLang="zh-CN" sz="2200" b="1" i="1" baseline="-30000">
                <a:solidFill>
                  <a:srgbClr val="00B050"/>
                </a:solidFill>
              </a:rPr>
              <a:t>i</a:t>
            </a:r>
            <a:r>
              <a:rPr kumimoji="1" lang="zh-CN" altLang="en-US" sz="2200" b="1">
                <a:solidFill>
                  <a:srgbClr val="00B050"/>
                </a:solidFill>
                <a:latin typeface="宋体" charset="-122"/>
              </a:rPr>
              <a:t>的查找概率</a:t>
            </a:r>
            <a:r>
              <a:rPr kumimoji="1" lang="zh-CN" altLang="en-US" sz="2200" b="1">
                <a:latin typeface="宋体" charset="-122"/>
              </a:rPr>
              <a:t>，</a:t>
            </a:r>
            <a:endParaRPr kumimoji="1" lang="en-US" altLang="zh-CN" sz="2200" b="1">
              <a:latin typeface="宋体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宋体" charset="-122"/>
              </a:rPr>
              <a:t>				</a:t>
            </a:r>
            <a:r>
              <a:rPr kumimoji="1" lang="en-US" altLang="zh-CN" sz="2200" b="1" i="1">
                <a:solidFill>
                  <a:srgbClr val="00B050"/>
                </a:solidFill>
              </a:rPr>
              <a:t>c</a:t>
            </a:r>
            <a:r>
              <a:rPr kumimoji="1" lang="en-US" altLang="zh-CN" sz="2200" b="1" i="1" baseline="-30000">
                <a:solidFill>
                  <a:srgbClr val="00B050"/>
                </a:solidFill>
              </a:rPr>
              <a:t>i</a:t>
            </a:r>
            <a:r>
              <a:rPr kumimoji="1" lang="zh-CN" altLang="en-US" sz="2200" b="1">
                <a:solidFill>
                  <a:srgbClr val="00B050"/>
                </a:solidFill>
                <a:latin typeface="宋体" charset="-122"/>
              </a:rPr>
              <a:t>是在二叉查找树中查找</a:t>
            </a:r>
            <a:r>
              <a:rPr kumimoji="1" lang="en-US" altLang="zh-CN" sz="2200" b="1" i="1">
                <a:solidFill>
                  <a:srgbClr val="00B050"/>
                </a:solidFill>
              </a:rPr>
              <a:t>r</a:t>
            </a:r>
            <a:r>
              <a:rPr kumimoji="1" lang="en-US" altLang="zh-CN" sz="2200" b="1" i="1" baseline="-30000">
                <a:solidFill>
                  <a:srgbClr val="00B050"/>
                </a:solidFill>
              </a:rPr>
              <a:t>i</a:t>
            </a:r>
            <a:r>
              <a:rPr kumimoji="1" lang="zh-CN" altLang="en-US" sz="2200" b="1">
                <a:solidFill>
                  <a:srgbClr val="00B050"/>
                </a:solidFill>
                <a:latin typeface="宋体" charset="-122"/>
              </a:rPr>
              <a:t>的比较次数</a:t>
            </a:r>
            <a:r>
              <a:rPr kumimoji="1" lang="zh-CN" altLang="en-US" sz="2200" b="1">
                <a:latin typeface="宋体" charset="-122"/>
              </a:rPr>
              <a:t>。    </a:t>
            </a:r>
            <a:endParaRPr kumimoji="1" lang="zh-CN" altLang="en-US" sz="2200" b="1"/>
          </a:p>
        </p:txBody>
      </p:sp>
      <p:graphicFrame>
        <p:nvGraphicFramePr>
          <p:cNvPr id="90118" name="Object 16"/>
          <p:cNvGraphicFramePr>
            <a:graphicFrameLocks noChangeAspect="1"/>
          </p:cNvGraphicFramePr>
          <p:nvPr/>
        </p:nvGraphicFramePr>
        <p:xfrm>
          <a:off x="827088" y="5157788"/>
          <a:ext cx="18716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Equation" r:id="rId4" imgW="596900" imgH="431800" progId="Equation.3">
                  <p:embed/>
                </p:oleObj>
              </mc:Choice>
              <mc:Fallback>
                <p:oleObj name="Equation" r:id="rId4" imgW="59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57788"/>
                        <a:ext cx="1871662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18"/>
          <p:cNvSpPr txBox="1">
            <a:spLocks noChangeArrowheads="1"/>
          </p:cNvSpPr>
          <p:nvPr/>
        </p:nvSpPr>
        <p:spPr bwMode="auto">
          <a:xfrm>
            <a:off x="179388" y="190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6.4.1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最优二叉查找树</a:t>
            </a:r>
            <a:r>
              <a:rPr kumimoji="1" lang="zh-CN" altLang="en-US"/>
              <a:t> </a:t>
            </a:r>
          </a:p>
        </p:txBody>
      </p:sp>
      <p:sp>
        <p:nvSpPr>
          <p:cNvPr id="90120" name="矩形 7"/>
          <p:cNvSpPr>
            <a:spLocks noChangeArrowheads="1"/>
          </p:cNvSpPr>
          <p:nvPr/>
        </p:nvSpPr>
        <p:spPr bwMode="auto">
          <a:xfrm>
            <a:off x="0" y="1141413"/>
            <a:ext cx="8496300" cy="13144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</a:pPr>
            <a:r>
              <a:rPr kumimoji="1" lang="en-US" altLang="zh-CN" sz="3000" b="1">
                <a:solidFill>
                  <a:srgbClr val="FF0000"/>
                </a:solidFill>
              </a:rPr>
              <a:t>2. </a:t>
            </a:r>
            <a:r>
              <a:rPr kumimoji="1" lang="zh-CN" altLang="en-US" sz="3000" b="1">
                <a:solidFill>
                  <a:srgbClr val="FF0000"/>
                </a:solidFill>
              </a:rPr>
              <a:t>“最优”</a:t>
            </a:r>
            <a:r>
              <a:rPr kumimoji="1" lang="zh-CN" altLang="en-US" sz="3000" b="1"/>
              <a:t>是指？</a:t>
            </a:r>
            <a:endParaRPr kumimoji="1" lang="en-US" altLang="zh-CN" sz="3000" b="1"/>
          </a:p>
          <a:p>
            <a:pPr marL="0"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</a:pPr>
            <a:r>
              <a:rPr kumimoji="1" lang="zh-CN" altLang="en-US" sz="3200" b="1">
                <a:solidFill>
                  <a:srgbClr val="FF0000"/>
                </a:solidFill>
                <a:latin typeface="宋体" charset="-122"/>
              </a:rPr>
              <a:t>最少平均比较次数</a:t>
            </a:r>
            <a:endParaRPr kumimoji="1" lang="en-US" altLang="zh-CN" sz="3000" b="1">
              <a:solidFill>
                <a:srgbClr val="FF0000"/>
              </a:solidFill>
            </a:endParaRPr>
          </a:p>
        </p:txBody>
      </p:sp>
      <p:pic>
        <p:nvPicPr>
          <p:cNvPr id="9012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49275"/>
            <a:ext cx="540067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9782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1D840B8-1DB3-4758-AC8E-E7CBFD22DB0C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11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11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2A86C3B-3D85-4529-ABD5-B26F030B8277}" type="slidenum">
              <a:rPr lang="en-US" altLang="zh-CN" sz="1400" smtClean="0">
                <a:latin typeface="Comic Sans MS" pitchFamily="66" charset="0"/>
              </a:rPr>
              <a:pPr/>
              <a:t>23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85693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>
                <a:solidFill>
                  <a:srgbClr val="0070C0"/>
                </a:solidFill>
                <a:latin typeface="宋体" charset="-122"/>
              </a:rPr>
              <a:t>     对于给定的</a:t>
            </a:r>
            <a:r>
              <a:rPr kumimoji="1" lang="en-US" altLang="zh-CN" sz="2200" b="1">
                <a:solidFill>
                  <a:srgbClr val="0070C0"/>
                </a:solidFill>
              </a:rPr>
              <a:t>{</a:t>
            </a:r>
            <a:r>
              <a:rPr kumimoji="1" lang="en-US" altLang="zh-CN" sz="2200" b="1" i="1">
                <a:solidFill>
                  <a:srgbClr val="0070C0"/>
                </a:solidFill>
              </a:rPr>
              <a:t>r</a:t>
            </a:r>
            <a:r>
              <a:rPr kumimoji="1" lang="en-US" altLang="zh-CN" sz="2200" b="1" baseline="-30000">
                <a:solidFill>
                  <a:srgbClr val="0070C0"/>
                </a:solidFill>
              </a:rPr>
              <a:t>1</a:t>
            </a:r>
            <a:r>
              <a:rPr kumimoji="1" lang="en-US" altLang="zh-CN" sz="2200" b="1">
                <a:solidFill>
                  <a:srgbClr val="0070C0"/>
                </a:solidFill>
              </a:rPr>
              <a:t>, </a:t>
            </a:r>
            <a:r>
              <a:rPr kumimoji="1" lang="en-US" altLang="zh-CN" sz="2200" b="1" i="1">
                <a:solidFill>
                  <a:srgbClr val="0070C0"/>
                </a:solidFill>
              </a:rPr>
              <a:t>r</a:t>
            </a:r>
            <a:r>
              <a:rPr kumimoji="1" lang="en-US" altLang="zh-CN" sz="2200" b="1" baseline="-30000">
                <a:solidFill>
                  <a:srgbClr val="0070C0"/>
                </a:solidFill>
              </a:rPr>
              <a:t>2</a:t>
            </a:r>
            <a:r>
              <a:rPr kumimoji="1" lang="en-US" altLang="zh-CN" sz="2200" b="1">
                <a:solidFill>
                  <a:srgbClr val="0070C0"/>
                </a:solidFill>
              </a:rPr>
              <a:t>, …, </a:t>
            </a:r>
            <a:r>
              <a:rPr kumimoji="1" lang="en-US" altLang="zh-CN" sz="2200" b="1" i="1">
                <a:solidFill>
                  <a:srgbClr val="0070C0"/>
                </a:solidFill>
              </a:rPr>
              <a:t>r</a:t>
            </a:r>
            <a:r>
              <a:rPr kumimoji="1" lang="en-US" altLang="zh-CN" sz="2200" b="1" i="1" baseline="-30000">
                <a:solidFill>
                  <a:srgbClr val="0070C0"/>
                </a:solidFill>
              </a:rPr>
              <a:t>n</a:t>
            </a:r>
            <a:r>
              <a:rPr kumimoji="1" lang="en-US" altLang="zh-CN" sz="2200" b="1">
                <a:solidFill>
                  <a:srgbClr val="0070C0"/>
                </a:solidFill>
              </a:rPr>
              <a:t>}</a:t>
            </a:r>
            <a:r>
              <a:rPr kumimoji="1" lang="zh-CN" altLang="en-US" sz="2200" b="1">
                <a:solidFill>
                  <a:srgbClr val="0070C0"/>
                </a:solidFill>
              </a:rPr>
              <a:t>，如果其最优</a:t>
            </a:r>
            <a:r>
              <a:rPr kumimoji="1" lang="zh-CN" altLang="en-US" sz="2200" b="1">
                <a:solidFill>
                  <a:srgbClr val="0070C0"/>
                </a:solidFill>
                <a:latin typeface="宋体" charset="-122"/>
              </a:rPr>
              <a:t>二叉查找树为</a:t>
            </a:r>
            <a:r>
              <a:rPr kumimoji="1" lang="en-US" altLang="zh-CN" sz="2200" b="1" i="1">
                <a:solidFill>
                  <a:srgbClr val="0070C0"/>
                </a:solidFill>
              </a:rPr>
              <a:t>T</a:t>
            </a:r>
            <a:r>
              <a:rPr kumimoji="1" lang="en-US" altLang="zh-CN" sz="2200" b="1">
                <a:solidFill>
                  <a:srgbClr val="0070C0"/>
                </a:solidFill>
              </a:rPr>
              <a:t>(1, </a:t>
            </a:r>
            <a:r>
              <a:rPr kumimoji="1" lang="en-US" altLang="zh-CN" sz="2200" b="1" i="1">
                <a:solidFill>
                  <a:srgbClr val="0070C0"/>
                </a:solidFill>
              </a:rPr>
              <a:t>n</a:t>
            </a:r>
            <a:r>
              <a:rPr kumimoji="1" lang="en-US" altLang="zh-CN" sz="2200" b="1">
                <a:solidFill>
                  <a:srgbClr val="0070C0"/>
                </a:solidFill>
              </a:rPr>
              <a:t>)</a:t>
            </a:r>
            <a:r>
              <a:rPr kumimoji="1" lang="zh-CN" altLang="en-US" sz="2200" b="1">
                <a:solidFill>
                  <a:srgbClr val="0070C0"/>
                </a:solidFill>
              </a:rPr>
              <a:t>，其中</a:t>
            </a:r>
            <a:r>
              <a:rPr kumimoji="1" lang="en-US" altLang="zh-CN" sz="2200" b="1" i="1">
                <a:solidFill>
                  <a:srgbClr val="0070C0"/>
                </a:solidFill>
              </a:rPr>
              <a:t>r</a:t>
            </a:r>
            <a:r>
              <a:rPr kumimoji="1" lang="en-US" altLang="zh-CN" sz="2200" b="1" i="1" baseline="-30000">
                <a:solidFill>
                  <a:srgbClr val="0070C0"/>
                </a:solidFill>
              </a:rPr>
              <a:t>k</a:t>
            </a:r>
            <a:r>
              <a:rPr kumimoji="1" lang="zh-CN" altLang="en-US" sz="2200" b="1">
                <a:solidFill>
                  <a:srgbClr val="0070C0"/>
                </a:solidFill>
                <a:latin typeface="宋体" charset="-122"/>
              </a:rPr>
              <a:t>（</a:t>
            </a:r>
            <a:r>
              <a:rPr kumimoji="1" lang="en-US" altLang="zh-CN" sz="2200" b="1">
                <a:solidFill>
                  <a:srgbClr val="0070C0"/>
                </a:solidFill>
              </a:rPr>
              <a:t>1</a:t>
            </a:r>
            <a:r>
              <a:rPr kumimoji="1" lang="en-US" altLang="zh-CN" sz="2200" b="1">
                <a:solidFill>
                  <a:srgbClr val="0070C0"/>
                </a:solidFill>
                <a:latin typeface="宋体" charset="-122"/>
              </a:rPr>
              <a:t>≤</a:t>
            </a:r>
            <a:r>
              <a:rPr kumimoji="1" lang="en-US" altLang="zh-CN" sz="2200" b="1" i="1">
                <a:solidFill>
                  <a:srgbClr val="0070C0"/>
                </a:solidFill>
              </a:rPr>
              <a:t>k</a:t>
            </a:r>
            <a:r>
              <a:rPr kumimoji="1" lang="en-US" altLang="zh-CN" sz="2200" b="1">
                <a:solidFill>
                  <a:srgbClr val="0070C0"/>
                </a:solidFill>
                <a:latin typeface="宋体" charset="-122"/>
              </a:rPr>
              <a:t>≤</a:t>
            </a:r>
            <a:r>
              <a:rPr kumimoji="1" lang="en-US" altLang="zh-CN" sz="2200" b="1" i="1">
                <a:solidFill>
                  <a:srgbClr val="0070C0"/>
                </a:solidFill>
              </a:rPr>
              <a:t>n</a:t>
            </a:r>
            <a:r>
              <a:rPr kumimoji="1" lang="zh-CN" altLang="en-US" sz="2200" b="1">
                <a:solidFill>
                  <a:srgbClr val="0070C0"/>
                </a:solidFill>
                <a:latin typeface="宋体" charset="-122"/>
              </a:rPr>
              <a:t>）是</a:t>
            </a:r>
            <a:r>
              <a:rPr kumimoji="1" lang="en-US" altLang="zh-CN" sz="2200" b="1" i="1">
                <a:solidFill>
                  <a:srgbClr val="0070C0"/>
                </a:solidFill>
              </a:rPr>
              <a:t>T</a:t>
            </a:r>
            <a:r>
              <a:rPr kumimoji="1" lang="en-US" altLang="zh-CN" sz="2200" b="1">
                <a:solidFill>
                  <a:srgbClr val="0070C0"/>
                </a:solidFill>
              </a:rPr>
              <a:t>(1, </a:t>
            </a:r>
            <a:r>
              <a:rPr kumimoji="1" lang="en-US" altLang="zh-CN" sz="2200" b="1" i="1">
                <a:solidFill>
                  <a:srgbClr val="0070C0"/>
                </a:solidFill>
              </a:rPr>
              <a:t>n</a:t>
            </a:r>
            <a:r>
              <a:rPr kumimoji="1" lang="en-US" altLang="zh-CN" sz="2200" b="1">
                <a:solidFill>
                  <a:srgbClr val="0070C0"/>
                </a:solidFill>
              </a:rPr>
              <a:t>)</a:t>
            </a:r>
            <a:r>
              <a:rPr kumimoji="1" lang="zh-CN" altLang="en-US" sz="2200" b="1">
                <a:solidFill>
                  <a:srgbClr val="0070C0"/>
                </a:solidFill>
                <a:latin typeface="宋体" charset="-122"/>
              </a:rPr>
              <a:t>的根结点，那么其左子树</a:t>
            </a:r>
            <a:r>
              <a:rPr kumimoji="1" lang="en-US" altLang="zh-CN" sz="2200" b="1" i="1">
                <a:solidFill>
                  <a:srgbClr val="0070C0"/>
                </a:solidFill>
              </a:rPr>
              <a:t>T</a:t>
            </a:r>
            <a:r>
              <a:rPr kumimoji="1" lang="en-US" altLang="zh-CN" sz="2200" b="1">
                <a:solidFill>
                  <a:srgbClr val="0070C0"/>
                </a:solidFill>
              </a:rPr>
              <a:t>(1, </a:t>
            </a:r>
            <a:r>
              <a:rPr kumimoji="1" lang="en-US" altLang="zh-CN" sz="2200" b="1" i="1">
                <a:solidFill>
                  <a:srgbClr val="0070C0"/>
                </a:solidFill>
              </a:rPr>
              <a:t>k</a:t>
            </a:r>
            <a:r>
              <a:rPr kumimoji="1" lang="en-US" altLang="zh-CN" sz="2200" b="1">
                <a:solidFill>
                  <a:srgbClr val="0070C0"/>
                </a:solidFill>
                <a:latin typeface="宋体" charset="-122"/>
              </a:rPr>
              <a:t>-</a:t>
            </a:r>
            <a:r>
              <a:rPr kumimoji="1" lang="en-US" altLang="zh-CN" sz="2200" b="1">
                <a:solidFill>
                  <a:srgbClr val="0070C0"/>
                </a:solidFill>
              </a:rPr>
              <a:t>1)</a:t>
            </a:r>
            <a:r>
              <a:rPr kumimoji="1" lang="zh-CN" altLang="en-US" sz="2200" b="1">
                <a:solidFill>
                  <a:srgbClr val="0070C0"/>
                </a:solidFill>
                <a:latin typeface="宋体" charset="-122"/>
              </a:rPr>
              <a:t>由</a:t>
            </a:r>
            <a:r>
              <a:rPr kumimoji="1" lang="en-US" altLang="zh-CN" sz="2200" b="1">
                <a:solidFill>
                  <a:srgbClr val="0070C0"/>
                </a:solidFill>
              </a:rPr>
              <a:t>{</a:t>
            </a:r>
            <a:r>
              <a:rPr kumimoji="1" lang="en-US" altLang="zh-CN" sz="2200" b="1" i="1">
                <a:solidFill>
                  <a:srgbClr val="0070C0"/>
                </a:solidFill>
              </a:rPr>
              <a:t>r</a:t>
            </a:r>
            <a:r>
              <a:rPr kumimoji="1" lang="en-US" altLang="zh-CN" sz="2200" b="1" baseline="-30000">
                <a:solidFill>
                  <a:srgbClr val="0070C0"/>
                </a:solidFill>
              </a:rPr>
              <a:t>1</a:t>
            </a:r>
            <a:r>
              <a:rPr kumimoji="1" lang="en-US" altLang="zh-CN" sz="2200" b="1">
                <a:solidFill>
                  <a:srgbClr val="0070C0"/>
                </a:solidFill>
              </a:rPr>
              <a:t>, …, </a:t>
            </a:r>
            <a:r>
              <a:rPr kumimoji="1" lang="en-US" altLang="zh-CN" sz="2200" b="1" i="1">
                <a:solidFill>
                  <a:srgbClr val="0070C0"/>
                </a:solidFill>
              </a:rPr>
              <a:t>r</a:t>
            </a:r>
            <a:r>
              <a:rPr kumimoji="1" lang="en-US" altLang="zh-CN" sz="2200" b="1" i="1" baseline="-30000">
                <a:solidFill>
                  <a:srgbClr val="0070C0"/>
                </a:solidFill>
              </a:rPr>
              <a:t>k</a:t>
            </a:r>
            <a:r>
              <a:rPr kumimoji="1" lang="en-US" altLang="zh-CN" sz="2200" b="1" baseline="-30000">
                <a:solidFill>
                  <a:srgbClr val="0070C0"/>
                </a:solidFill>
              </a:rPr>
              <a:t>-1</a:t>
            </a:r>
            <a:r>
              <a:rPr kumimoji="1" lang="en-US" altLang="zh-CN" sz="2200" b="1">
                <a:solidFill>
                  <a:srgbClr val="0070C0"/>
                </a:solidFill>
              </a:rPr>
              <a:t>}</a:t>
            </a:r>
            <a:r>
              <a:rPr kumimoji="1" lang="zh-CN" altLang="en-US" sz="2200" b="1">
                <a:solidFill>
                  <a:srgbClr val="0070C0"/>
                </a:solidFill>
                <a:latin typeface="宋体" charset="-122"/>
              </a:rPr>
              <a:t>构成，其右子树</a:t>
            </a:r>
            <a:r>
              <a:rPr kumimoji="1" lang="en-US" altLang="zh-CN" sz="2200" b="1" i="1">
                <a:solidFill>
                  <a:srgbClr val="0070C0"/>
                </a:solidFill>
              </a:rPr>
              <a:t>T</a:t>
            </a:r>
            <a:r>
              <a:rPr kumimoji="1" lang="en-US" altLang="zh-CN" sz="2200" b="1">
                <a:solidFill>
                  <a:srgbClr val="0070C0"/>
                </a:solidFill>
              </a:rPr>
              <a:t>(</a:t>
            </a:r>
            <a:r>
              <a:rPr kumimoji="1" lang="en-US" altLang="zh-CN" sz="2200" b="1" i="1">
                <a:solidFill>
                  <a:srgbClr val="0070C0"/>
                </a:solidFill>
              </a:rPr>
              <a:t>k</a:t>
            </a:r>
            <a:r>
              <a:rPr kumimoji="1" lang="en-US" altLang="zh-CN" sz="2200" b="1">
                <a:solidFill>
                  <a:srgbClr val="0070C0"/>
                </a:solidFill>
              </a:rPr>
              <a:t>+1, </a:t>
            </a:r>
            <a:r>
              <a:rPr kumimoji="1" lang="en-US" altLang="zh-CN" sz="2200" b="1" i="1">
                <a:solidFill>
                  <a:srgbClr val="0070C0"/>
                </a:solidFill>
              </a:rPr>
              <a:t>n</a:t>
            </a:r>
            <a:r>
              <a:rPr kumimoji="1" lang="en-US" altLang="zh-CN" sz="2200" b="1">
                <a:solidFill>
                  <a:srgbClr val="0070C0"/>
                </a:solidFill>
              </a:rPr>
              <a:t>)</a:t>
            </a:r>
            <a:r>
              <a:rPr kumimoji="1" lang="zh-CN" altLang="en-US" sz="2200" b="1">
                <a:solidFill>
                  <a:srgbClr val="0070C0"/>
                </a:solidFill>
                <a:latin typeface="宋体" charset="-122"/>
              </a:rPr>
              <a:t>由</a:t>
            </a:r>
            <a:r>
              <a:rPr kumimoji="1" lang="en-US" altLang="zh-CN" sz="2200" b="1">
                <a:solidFill>
                  <a:srgbClr val="0070C0"/>
                </a:solidFill>
              </a:rPr>
              <a:t>{</a:t>
            </a:r>
            <a:r>
              <a:rPr kumimoji="1" lang="en-US" altLang="zh-CN" sz="2200" b="1" i="1">
                <a:solidFill>
                  <a:srgbClr val="0070C0"/>
                </a:solidFill>
              </a:rPr>
              <a:t>r</a:t>
            </a:r>
            <a:r>
              <a:rPr kumimoji="1" lang="en-US" altLang="zh-CN" sz="2200" b="1" i="1" baseline="-30000">
                <a:solidFill>
                  <a:srgbClr val="0070C0"/>
                </a:solidFill>
              </a:rPr>
              <a:t>k</a:t>
            </a:r>
            <a:r>
              <a:rPr kumimoji="1" lang="en-US" altLang="zh-CN" sz="2200" b="1" baseline="-30000">
                <a:solidFill>
                  <a:srgbClr val="0070C0"/>
                </a:solidFill>
              </a:rPr>
              <a:t>+1</a:t>
            </a:r>
            <a:r>
              <a:rPr kumimoji="1" lang="en-US" altLang="zh-CN" sz="2200" b="1">
                <a:solidFill>
                  <a:srgbClr val="0070C0"/>
                </a:solidFill>
              </a:rPr>
              <a:t>, …, </a:t>
            </a:r>
            <a:r>
              <a:rPr kumimoji="1" lang="en-US" altLang="zh-CN" sz="2200" b="1" i="1">
                <a:solidFill>
                  <a:srgbClr val="0070C0"/>
                </a:solidFill>
              </a:rPr>
              <a:t>r</a:t>
            </a:r>
            <a:r>
              <a:rPr kumimoji="1" lang="en-US" altLang="zh-CN" sz="2200" b="1" i="1" baseline="-30000">
                <a:solidFill>
                  <a:srgbClr val="0070C0"/>
                </a:solidFill>
              </a:rPr>
              <a:t>n</a:t>
            </a:r>
            <a:r>
              <a:rPr kumimoji="1" lang="en-US" altLang="zh-CN" sz="2200" b="1">
                <a:solidFill>
                  <a:srgbClr val="0070C0"/>
                </a:solidFill>
              </a:rPr>
              <a:t>}</a:t>
            </a:r>
            <a:r>
              <a:rPr kumimoji="1" lang="zh-CN" altLang="en-US" sz="2200" b="1">
                <a:solidFill>
                  <a:srgbClr val="0070C0"/>
                </a:solidFill>
                <a:latin typeface="宋体" charset="-122"/>
              </a:rPr>
              <a:t>构成，且左右子树都是最优二叉查找树。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395288" y="242888"/>
            <a:ext cx="6767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Arial" charset="0"/>
              </a:rPr>
              <a:t>证明最优二叉查找树是否满足最优性原理</a:t>
            </a:r>
          </a:p>
        </p:txBody>
      </p:sp>
      <p:grpSp>
        <p:nvGrpSpPr>
          <p:cNvPr id="89095" name="Group 6"/>
          <p:cNvGrpSpPr>
            <a:grpSpLocks/>
          </p:cNvGrpSpPr>
          <p:nvPr/>
        </p:nvGrpSpPr>
        <p:grpSpPr bwMode="auto">
          <a:xfrm>
            <a:off x="5616575" y="2636838"/>
            <a:ext cx="3529013" cy="3097212"/>
            <a:chOff x="3877" y="6583"/>
            <a:chExt cx="2872" cy="2381"/>
          </a:xfrm>
        </p:grpSpPr>
        <p:sp>
          <p:nvSpPr>
            <p:cNvPr id="91145" name="Oval 7"/>
            <p:cNvSpPr>
              <a:spLocks noChangeArrowheads="1"/>
            </p:cNvSpPr>
            <p:nvPr/>
          </p:nvSpPr>
          <p:spPr bwMode="auto">
            <a:xfrm>
              <a:off x="5139" y="6583"/>
              <a:ext cx="370" cy="35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k</a:t>
              </a:r>
              <a:endParaRPr lang="en-US" altLang="zh-CN" sz="2000" b="1" i="1"/>
            </a:p>
          </p:txBody>
        </p:sp>
        <p:sp>
          <p:nvSpPr>
            <p:cNvPr id="91146" name="Line 8"/>
            <p:cNvSpPr>
              <a:spLocks noChangeShapeType="1"/>
            </p:cNvSpPr>
            <p:nvPr/>
          </p:nvSpPr>
          <p:spPr bwMode="auto">
            <a:xfrm flipH="1">
              <a:off x="4419" y="6823"/>
              <a:ext cx="720" cy="4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7" name="AutoShape 9"/>
            <p:cNvSpPr>
              <a:spLocks noChangeArrowheads="1"/>
            </p:cNvSpPr>
            <p:nvPr/>
          </p:nvSpPr>
          <p:spPr bwMode="auto">
            <a:xfrm>
              <a:off x="3877" y="7296"/>
              <a:ext cx="1077" cy="124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endParaRPr lang="zh-CN" altLang="zh-CN" sz="2000" b="1"/>
            </a:p>
          </p:txBody>
        </p:sp>
        <p:sp>
          <p:nvSpPr>
            <p:cNvPr id="91148" name="Line 10"/>
            <p:cNvSpPr>
              <a:spLocks noChangeShapeType="1"/>
            </p:cNvSpPr>
            <p:nvPr/>
          </p:nvSpPr>
          <p:spPr bwMode="auto">
            <a:xfrm>
              <a:off x="5509" y="6805"/>
              <a:ext cx="69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9" name="Text Box 11"/>
            <p:cNvSpPr txBox="1">
              <a:spLocks noChangeArrowheads="1"/>
            </p:cNvSpPr>
            <p:nvPr/>
          </p:nvSpPr>
          <p:spPr bwMode="auto">
            <a:xfrm>
              <a:off x="5019" y="6965"/>
              <a:ext cx="6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T</a:t>
              </a:r>
              <a:r>
                <a:rPr lang="en-US" altLang="zh-CN" sz="2000" b="1"/>
                <a:t>(1, 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)</a:t>
              </a:r>
            </a:p>
            <a:p>
              <a:pPr algn="just"/>
              <a:endParaRPr lang="en-US" altLang="zh-CN" sz="2000" b="1"/>
            </a:p>
          </p:txBody>
        </p:sp>
        <p:sp>
          <p:nvSpPr>
            <p:cNvPr id="91150" name="Text Box 12"/>
            <p:cNvSpPr txBox="1">
              <a:spLocks noChangeArrowheads="1"/>
            </p:cNvSpPr>
            <p:nvPr/>
          </p:nvSpPr>
          <p:spPr bwMode="auto">
            <a:xfrm>
              <a:off x="4019" y="8652"/>
              <a:ext cx="273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    </a:t>
              </a:r>
              <a:r>
                <a:rPr lang="zh-CN" altLang="en-US" sz="2000" b="1"/>
                <a:t>以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k</a:t>
              </a:r>
              <a:r>
                <a:rPr lang="zh-CN" altLang="en-US" sz="2000" b="1"/>
                <a:t>为根的二叉查找树</a:t>
              </a:r>
            </a:p>
            <a:p>
              <a:pPr algn="just"/>
              <a:endParaRPr lang="en-US" altLang="zh-CN" sz="2000" b="1"/>
            </a:p>
          </p:txBody>
        </p:sp>
        <p:sp>
          <p:nvSpPr>
            <p:cNvPr id="91151" name="AutoShape 13"/>
            <p:cNvSpPr>
              <a:spLocks noChangeArrowheads="1"/>
            </p:cNvSpPr>
            <p:nvPr/>
          </p:nvSpPr>
          <p:spPr bwMode="auto">
            <a:xfrm>
              <a:off x="5659" y="7314"/>
              <a:ext cx="1077" cy="124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endParaRPr lang="zh-CN" altLang="zh-CN" sz="2000" b="1"/>
            </a:p>
          </p:txBody>
        </p:sp>
        <p:sp>
          <p:nvSpPr>
            <p:cNvPr id="91152" name="Text Box 14"/>
            <p:cNvSpPr txBox="1">
              <a:spLocks noChangeArrowheads="1"/>
            </p:cNvSpPr>
            <p:nvPr/>
          </p:nvSpPr>
          <p:spPr bwMode="auto">
            <a:xfrm>
              <a:off x="5819" y="8273"/>
              <a:ext cx="7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k</a:t>
              </a:r>
              <a:r>
                <a:rPr lang="en-US" altLang="zh-CN" sz="2000" b="1"/>
                <a:t>+1,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)</a:t>
              </a:r>
            </a:p>
            <a:p>
              <a:pPr algn="just"/>
              <a:endParaRPr lang="en-US" altLang="zh-CN" sz="2000" b="1"/>
            </a:p>
          </p:txBody>
        </p:sp>
        <p:sp>
          <p:nvSpPr>
            <p:cNvPr id="91153" name="Text Box 15"/>
            <p:cNvSpPr txBox="1">
              <a:spLocks noChangeArrowheads="1"/>
            </p:cNvSpPr>
            <p:nvPr/>
          </p:nvSpPr>
          <p:spPr bwMode="auto">
            <a:xfrm>
              <a:off x="4050" y="8249"/>
              <a:ext cx="7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2000" b="1" i="1"/>
                <a:t>T</a:t>
              </a:r>
              <a:r>
                <a:rPr lang="en-US" altLang="zh-CN" sz="2000" b="1"/>
                <a:t>(1,</a:t>
              </a:r>
              <a:r>
                <a:rPr lang="en-US" altLang="zh-CN" sz="2000" b="1" i="1"/>
                <a:t>k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1)</a:t>
              </a:r>
            </a:p>
            <a:p>
              <a:pPr algn="just"/>
              <a:endParaRPr lang="en-US" altLang="zh-CN" sz="2000" b="1"/>
            </a:p>
          </p:txBody>
        </p:sp>
      </p:grpSp>
      <p:sp>
        <p:nvSpPr>
          <p:cNvPr id="89096" name="Text Box 16"/>
          <p:cNvSpPr txBox="1">
            <a:spLocks noChangeArrowheads="1"/>
          </p:cNvSpPr>
          <p:nvPr/>
        </p:nvSpPr>
        <p:spPr bwMode="auto">
          <a:xfrm>
            <a:off x="379413" y="2719388"/>
            <a:ext cx="5345112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/>
              <a:t>如若不然，</a:t>
            </a:r>
            <a:endParaRPr kumimoji="1" lang="en-US" altLang="zh-CN" sz="2000" b="1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/>
              <a:t>假设</a:t>
            </a:r>
            <a:r>
              <a:rPr kumimoji="1" lang="en-US" altLang="zh-CN" sz="2000" b="1" i="1">
                <a:solidFill>
                  <a:srgbClr val="FF0000"/>
                </a:solidFill>
              </a:rPr>
              <a:t>T'</a:t>
            </a:r>
            <a:r>
              <a:rPr kumimoji="1" lang="en-US" altLang="zh-CN" sz="2000" b="1">
                <a:solidFill>
                  <a:srgbClr val="FF0000"/>
                </a:solidFill>
              </a:rPr>
              <a:t>(1, </a:t>
            </a:r>
            <a:r>
              <a:rPr kumimoji="1" lang="en-US" altLang="zh-CN" sz="2000" b="1" i="1">
                <a:solidFill>
                  <a:srgbClr val="FF0000"/>
                </a:solidFill>
              </a:rPr>
              <a:t>k</a:t>
            </a:r>
            <a:r>
              <a:rPr kumimoji="1" lang="en-US" altLang="zh-CN" sz="2000" b="1">
                <a:solidFill>
                  <a:srgbClr val="FF0000"/>
                </a:solidFill>
              </a:rPr>
              <a:t>-1)</a:t>
            </a:r>
            <a:r>
              <a:rPr kumimoji="1" lang="zh-CN" altLang="en-US" sz="2000" b="1"/>
              <a:t>是比</a:t>
            </a:r>
            <a:r>
              <a:rPr kumimoji="1" lang="en-US" altLang="zh-CN" sz="2000" b="1" i="1"/>
              <a:t>T</a:t>
            </a:r>
            <a:r>
              <a:rPr kumimoji="1" lang="en-US" altLang="zh-CN" sz="2000" b="1"/>
              <a:t>(1, </a:t>
            </a:r>
            <a:r>
              <a:rPr kumimoji="1" lang="en-US" altLang="zh-CN" sz="2000" b="1" i="1"/>
              <a:t>k</a:t>
            </a:r>
            <a:r>
              <a:rPr kumimoji="1" lang="en-US" altLang="zh-CN" sz="2000" b="1"/>
              <a:t>-1)</a:t>
            </a:r>
            <a:r>
              <a:rPr kumimoji="1" lang="zh-CN" altLang="en-US" sz="2000" b="1"/>
              <a:t>更优的二叉查找树，</a:t>
            </a:r>
            <a:endParaRPr kumimoji="1" lang="en-US" altLang="zh-CN" sz="2000" b="1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/>
              <a:t>则</a:t>
            </a:r>
            <a:r>
              <a:rPr kumimoji="1" lang="en-US" altLang="zh-CN" sz="2000" b="1" i="1"/>
              <a:t>T'</a:t>
            </a:r>
            <a:r>
              <a:rPr kumimoji="1" lang="en-US" altLang="zh-CN" sz="2000" b="1"/>
              <a:t>(1, </a:t>
            </a:r>
            <a:r>
              <a:rPr kumimoji="1" lang="en-US" altLang="zh-CN" sz="2000" b="1" i="1"/>
              <a:t>k</a:t>
            </a:r>
            <a:r>
              <a:rPr kumimoji="1" lang="en-US" altLang="zh-CN" sz="2000" b="1"/>
              <a:t>-1)</a:t>
            </a:r>
            <a:r>
              <a:rPr kumimoji="1" lang="zh-CN" altLang="en-US" sz="2000" b="1"/>
              <a:t>的平均比较次数</a:t>
            </a:r>
            <a:r>
              <a:rPr kumimoji="1" lang="en-US" altLang="zh-CN" sz="2000" b="1"/>
              <a:t>&lt;</a:t>
            </a:r>
            <a:r>
              <a:rPr kumimoji="1" lang="en-US" altLang="zh-CN" sz="2000" b="1" i="1"/>
              <a:t>T</a:t>
            </a:r>
            <a:r>
              <a:rPr kumimoji="1" lang="en-US" altLang="zh-CN" sz="2000" b="1"/>
              <a:t>(1, </a:t>
            </a:r>
            <a:r>
              <a:rPr kumimoji="1" lang="en-US" altLang="zh-CN" sz="2000" b="1" i="1"/>
              <a:t>k</a:t>
            </a:r>
            <a:r>
              <a:rPr kumimoji="1" lang="en-US" altLang="zh-CN" sz="2000" b="1"/>
              <a:t>-1)</a:t>
            </a:r>
            <a:r>
              <a:rPr kumimoji="1" lang="zh-CN" altLang="en-US" sz="2000" b="1"/>
              <a:t>的平均比较次数，</a:t>
            </a:r>
            <a:endParaRPr kumimoji="1" lang="en-US" altLang="zh-CN" sz="2000" b="1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/>
              <a:t>从而由</a:t>
            </a:r>
            <a:r>
              <a:rPr kumimoji="1" lang="en-US" altLang="zh-CN" sz="2000" b="1" i="1">
                <a:solidFill>
                  <a:srgbClr val="FF0000"/>
                </a:solidFill>
              </a:rPr>
              <a:t>T'</a:t>
            </a:r>
            <a:r>
              <a:rPr kumimoji="1" lang="en-US" altLang="zh-CN" sz="2000" b="1">
                <a:solidFill>
                  <a:srgbClr val="FF0000"/>
                </a:solidFill>
              </a:rPr>
              <a:t>(1, </a:t>
            </a:r>
            <a:r>
              <a:rPr kumimoji="1" lang="en-US" altLang="zh-CN" sz="2000" b="1" i="1">
                <a:solidFill>
                  <a:srgbClr val="FF0000"/>
                </a:solidFill>
              </a:rPr>
              <a:t>k</a:t>
            </a:r>
            <a:r>
              <a:rPr kumimoji="1" lang="en-US" altLang="zh-CN" sz="2000" b="1">
                <a:solidFill>
                  <a:srgbClr val="FF0000"/>
                </a:solidFill>
              </a:rPr>
              <a:t>-1)</a:t>
            </a:r>
            <a:r>
              <a:rPr kumimoji="1" lang="zh-CN" altLang="en-US" sz="2000" b="1"/>
              <a:t>、</a:t>
            </a:r>
            <a:r>
              <a:rPr kumimoji="1" lang="en-US" altLang="zh-CN" sz="2000" b="1" i="1"/>
              <a:t>r</a:t>
            </a:r>
            <a:r>
              <a:rPr kumimoji="1" lang="en-US" altLang="zh-CN" sz="2000" b="1" i="1" baseline="-25000"/>
              <a:t>k</a:t>
            </a:r>
            <a:r>
              <a:rPr kumimoji="1" lang="zh-CN" altLang="en-US" sz="2000" b="1"/>
              <a:t>和</a:t>
            </a:r>
            <a:r>
              <a:rPr kumimoji="1" lang="en-US" altLang="zh-CN" sz="2000" b="1" i="1"/>
              <a:t>T</a:t>
            </a:r>
            <a:r>
              <a:rPr kumimoji="1" lang="en-US" altLang="zh-CN" sz="2000" b="1"/>
              <a:t>(</a:t>
            </a:r>
            <a:r>
              <a:rPr kumimoji="1" lang="en-US" altLang="zh-CN" sz="2000" b="1" i="1"/>
              <a:t>k</a:t>
            </a:r>
            <a:r>
              <a:rPr kumimoji="1" lang="en-US" altLang="zh-CN" sz="2000" b="1"/>
              <a:t>+1, </a:t>
            </a:r>
            <a:r>
              <a:rPr kumimoji="1" lang="en-US" altLang="zh-CN" sz="2000" b="1" i="1"/>
              <a:t>n</a:t>
            </a:r>
            <a:r>
              <a:rPr kumimoji="1" lang="en-US" altLang="zh-CN" sz="2000" b="1"/>
              <a:t>)</a:t>
            </a:r>
            <a:r>
              <a:rPr kumimoji="1" lang="zh-CN" altLang="en-US" sz="2000" b="1"/>
              <a:t>构成的二叉查找树</a:t>
            </a:r>
            <a:r>
              <a:rPr kumimoji="1" lang="en-US" altLang="zh-CN" sz="2000" b="1" i="1">
                <a:solidFill>
                  <a:srgbClr val="FF0000"/>
                </a:solidFill>
              </a:rPr>
              <a:t>T'</a:t>
            </a:r>
            <a:r>
              <a:rPr kumimoji="1" lang="en-US" altLang="zh-CN" sz="2000" b="1">
                <a:solidFill>
                  <a:srgbClr val="FF0000"/>
                </a:solidFill>
              </a:rPr>
              <a:t>(1, </a:t>
            </a:r>
            <a:r>
              <a:rPr kumimoji="1" lang="en-US" altLang="zh-CN" sz="2000" b="1" i="1">
                <a:solidFill>
                  <a:srgbClr val="FF0000"/>
                </a:solidFill>
              </a:rPr>
              <a:t>n</a:t>
            </a:r>
            <a:r>
              <a:rPr kumimoji="1" lang="en-US" altLang="zh-CN" sz="2000" b="1">
                <a:solidFill>
                  <a:srgbClr val="FF0000"/>
                </a:solidFill>
              </a:rPr>
              <a:t>)</a:t>
            </a:r>
            <a:r>
              <a:rPr kumimoji="1" lang="zh-CN" altLang="en-US" sz="2000" b="1"/>
              <a:t>的平均比较次数</a:t>
            </a:r>
            <a:r>
              <a:rPr kumimoji="1" lang="en-US" altLang="zh-CN" sz="2000" b="1"/>
              <a:t>&lt;</a:t>
            </a:r>
            <a:r>
              <a:rPr kumimoji="1" lang="en-US" altLang="zh-CN" sz="2000" b="1" i="1"/>
              <a:t>T</a:t>
            </a:r>
            <a:r>
              <a:rPr kumimoji="1" lang="en-US" altLang="zh-CN" sz="2000" b="1"/>
              <a:t>(1, </a:t>
            </a:r>
            <a:r>
              <a:rPr kumimoji="1" lang="en-US" altLang="zh-CN" sz="2000" b="1" i="1"/>
              <a:t>n</a:t>
            </a:r>
            <a:r>
              <a:rPr kumimoji="1" lang="en-US" altLang="zh-CN" sz="2000" b="1"/>
              <a:t>)</a:t>
            </a:r>
            <a:r>
              <a:rPr kumimoji="1" lang="zh-CN" altLang="en-US" sz="2000" b="1"/>
              <a:t>的平均比较次数，</a:t>
            </a:r>
            <a:endParaRPr kumimoji="1" lang="en-US" altLang="zh-CN" sz="2000" b="1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</a:rPr>
              <a:t>这与</a:t>
            </a:r>
            <a:r>
              <a:rPr kumimoji="1" lang="en-US" altLang="zh-CN" sz="2000" b="1" i="1">
                <a:solidFill>
                  <a:srgbClr val="FF0000"/>
                </a:solidFill>
              </a:rPr>
              <a:t>T</a:t>
            </a:r>
            <a:r>
              <a:rPr kumimoji="1" lang="en-US" altLang="zh-CN" sz="2000" b="1">
                <a:solidFill>
                  <a:srgbClr val="FF0000"/>
                </a:solidFill>
              </a:rPr>
              <a:t>(1, </a:t>
            </a:r>
            <a:r>
              <a:rPr kumimoji="1" lang="en-US" altLang="zh-CN" sz="2000" b="1" i="1">
                <a:solidFill>
                  <a:srgbClr val="FF0000"/>
                </a:solidFill>
              </a:rPr>
              <a:t>n</a:t>
            </a:r>
            <a:r>
              <a:rPr kumimoji="1" lang="en-US" altLang="zh-CN" sz="2000" b="1">
                <a:solidFill>
                  <a:srgbClr val="FF0000"/>
                </a:solidFill>
              </a:rPr>
              <a:t>)</a:t>
            </a:r>
            <a:r>
              <a:rPr kumimoji="1" lang="zh-CN" altLang="en-US" sz="2000" b="1">
                <a:solidFill>
                  <a:srgbClr val="FF0000"/>
                </a:solidFill>
              </a:rPr>
              <a:t>是最优二叉查找树的假设相矛盾。</a:t>
            </a:r>
          </a:p>
        </p:txBody>
      </p:sp>
    </p:spTree>
    <p:extLst>
      <p:ext uri="{BB962C8B-B14F-4D97-AF65-F5344CB8AC3E}">
        <p14:creationId xmlns:p14="http://schemas.microsoft.com/office/powerpoint/2010/main" val="29956609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9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9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9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9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7BC1483-3F51-4CB6-8587-68D194E1E555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6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A37BA27-B404-4815-AE2F-76E028D71A65}" type="slidenum">
              <a:rPr lang="en-US" altLang="zh-CN" sz="1400" smtClean="0">
                <a:latin typeface="Comic Sans MS" pitchFamily="66" charset="0"/>
              </a:rPr>
              <a:pPr/>
              <a:t>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65" name="Text Box 36"/>
          <p:cNvSpPr txBox="1">
            <a:spLocks noChangeArrowheads="1"/>
          </p:cNvSpPr>
          <p:nvPr/>
        </p:nvSpPr>
        <p:spPr bwMode="auto">
          <a:xfrm>
            <a:off x="215900" y="1193800"/>
            <a:ext cx="81534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对于给定的</a:t>
            </a:r>
            <a:r>
              <a:rPr kumimoji="1" lang="en-US" altLang="zh-CN" b="1">
                <a:solidFill>
                  <a:srgbClr val="FF0000"/>
                </a:solidFill>
              </a:rPr>
              <a:t>{</a:t>
            </a:r>
            <a:r>
              <a:rPr kumimoji="1" lang="en-US" altLang="zh-CN" b="1" i="1">
                <a:solidFill>
                  <a:srgbClr val="FF0000"/>
                </a:solidFill>
              </a:rPr>
              <a:t>r</a:t>
            </a:r>
            <a:r>
              <a:rPr kumimoji="1" lang="en-US" altLang="zh-CN" b="1" i="1" baseline="-30000">
                <a:solidFill>
                  <a:srgbClr val="FF0000"/>
                </a:solidFill>
              </a:rPr>
              <a:t>i</a:t>
            </a:r>
            <a:r>
              <a:rPr kumimoji="1" lang="en-US" altLang="zh-CN" b="1">
                <a:solidFill>
                  <a:srgbClr val="FF0000"/>
                </a:solidFill>
              </a:rPr>
              <a:t>, …, </a:t>
            </a:r>
            <a:r>
              <a:rPr kumimoji="1" lang="en-US" altLang="zh-CN" b="1" i="1">
                <a:solidFill>
                  <a:srgbClr val="FF0000"/>
                </a:solidFill>
              </a:rPr>
              <a:t>r</a:t>
            </a:r>
            <a:r>
              <a:rPr kumimoji="1" lang="en-US" altLang="zh-CN" b="1" i="1" baseline="-30000">
                <a:solidFill>
                  <a:srgbClr val="FF0000"/>
                </a:solidFill>
              </a:rPr>
              <a:t>j</a:t>
            </a:r>
            <a:r>
              <a:rPr kumimoji="1" lang="en-US" altLang="zh-CN" b="1">
                <a:solidFill>
                  <a:srgbClr val="FF0000"/>
                </a:solidFill>
              </a:rPr>
              <a:t>}(1</a:t>
            </a:r>
            <a:r>
              <a:rPr kumimoji="1" lang="en-US" altLang="zh-CN" b="1">
                <a:solidFill>
                  <a:srgbClr val="FF0000"/>
                </a:solidFill>
                <a:latin typeface="宋体" charset="-122"/>
              </a:rPr>
              <a:t>≤</a:t>
            </a:r>
            <a:r>
              <a:rPr kumimoji="1" lang="en-US" altLang="zh-CN" b="1" i="1">
                <a:solidFill>
                  <a:srgbClr val="FF0000"/>
                </a:solidFill>
              </a:rPr>
              <a:t>i</a:t>
            </a:r>
            <a:r>
              <a:rPr kumimoji="1" lang="en-US" altLang="zh-CN" b="1">
                <a:solidFill>
                  <a:srgbClr val="FF0000"/>
                </a:solidFill>
                <a:latin typeface="宋体" charset="-122"/>
              </a:rPr>
              <a:t>≤</a:t>
            </a:r>
            <a:r>
              <a:rPr kumimoji="1" lang="en-US" altLang="zh-CN" b="1" i="1">
                <a:solidFill>
                  <a:srgbClr val="FF0000"/>
                </a:solidFill>
              </a:rPr>
              <a:t>j</a:t>
            </a:r>
            <a:r>
              <a:rPr kumimoji="1" lang="en-US" altLang="zh-CN" b="1">
                <a:solidFill>
                  <a:srgbClr val="FF0000"/>
                </a:solidFill>
                <a:latin typeface="宋体" charset="-122"/>
              </a:rPr>
              <a:t>≤</a:t>
            </a:r>
            <a:r>
              <a:rPr kumimoji="1" lang="en-US" altLang="zh-CN" b="1" i="1">
                <a:solidFill>
                  <a:srgbClr val="FF0000"/>
                </a:solidFill>
              </a:rPr>
              <a:t>n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设：</a:t>
            </a:r>
            <a:r>
              <a:rPr kumimoji="1" lang="en-US" altLang="zh-CN" b="1" i="1">
                <a:solidFill>
                  <a:srgbClr val="FF0000"/>
                </a:solidFill>
              </a:rPr>
              <a:t>T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i</a:t>
            </a:r>
            <a:r>
              <a:rPr kumimoji="1" lang="en-US" altLang="zh-CN" b="1">
                <a:solidFill>
                  <a:srgbClr val="FF0000"/>
                </a:solidFill>
              </a:rPr>
              <a:t>, </a:t>
            </a:r>
            <a:r>
              <a:rPr kumimoji="1" lang="en-US" altLang="zh-CN" b="1" i="1">
                <a:solidFill>
                  <a:srgbClr val="FF0000"/>
                </a:solidFill>
              </a:rPr>
              <a:t>j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是该组记录构成的二叉查找树，</a:t>
            </a:r>
            <a:endParaRPr kumimoji="1" lang="en-US" altLang="zh-CN" b="1">
              <a:solidFill>
                <a:srgbClr val="FF0000"/>
              </a:solidFill>
              <a:latin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 i="1">
                <a:solidFill>
                  <a:srgbClr val="FF0000"/>
                </a:solidFill>
              </a:rPr>
              <a:t>C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i</a:t>
            </a:r>
            <a:r>
              <a:rPr kumimoji="1" lang="en-US" altLang="zh-CN" b="1">
                <a:solidFill>
                  <a:srgbClr val="FF0000"/>
                </a:solidFill>
              </a:rPr>
              <a:t>, </a:t>
            </a:r>
            <a:r>
              <a:rPr kumimoji="1" lang="en-US" altLang="zh-CN" b="1" i="1">
                <a:solidFill>
                  <a:srgbClr val="FF0000"/>
                </a:solidFill>
              </a:rPr>
              <a:t>j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是这棵二叉查找树的平均比较次数。</a:t>
            </a:r>
            <a:endParaRPr kumimoji="1" lang="zh-CN" altLang="en-US" b="1"/>
          </a:p>
        </p:txBody>
      </p:sp>
      <p:graphicFrame>
        <p:nvGraphicFramePr>
          <p:cNvPr id="90118" name="Object 37"/>
          <p:cNvGraphicFramePr>
            <a:graphicFrameLocks noChangeAspect="1"/>
          </p:cNvGraphicFramePr>
          <p:nvPr/>
        </p:nvGraphicFramePr>
        <p:xfrm>
          <a:off x="2074863" y="3495675"/>
          <a:ext cx="5376862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公式" r:id="rId3" imgW="2413000" imgH="1193800" progId="Equation.3">
                  <p:embed/>
                </p:oleObj>
              </mc:Choice>
              <mc:Fallback>
                <p:oleObj name="公式" r:id="rId3" imgW="24130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495675"/>
                        <a:ext cx="5376862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8"/>
          <p:cNvGraphicFramePr>
            <a:graphicFrameLocks noChangeAspect="1"/>
          </p:cNvGraphicFramePr>
          <p:nvPr/>
        </p:nvGraphicFramePr>
        <p:xfrm>
          <a:off x="579438" y="3357563"/>
          <a:ext cx="1393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公式" r:id="rId5" imgW="571252" imgH="203112" progId="Equation.3">
                  <p:embed/>
                </p:oleObj>
              </mc:Choice>
              <mc:Fallback>
                <p:oleObj name="公式" r:id="rId5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357563"/>
                        <a:ext cx="1393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8" name="Group 6"/>
          <p:cNvGrpSpPr>
            <a:grpSpLocks/>
          </p:cNvGrpSpPr>
          <p:nvPr/>
        </p:nvGrpSpPr>
        <p:grpSpPr bwMode="auto">
          <a:xfrm>
            <a:off x="5580063" y="981075"/>
            <a:ext cx="3529012" cy="3097213"/>
            <a:chOff x="3877" y="6583"/>
            <a:chExt cx="2872" cy="2381"/>
          </a:xfrm>
        </p:grpSpPr>
        <p:sp>
          <p:nvSpPr>
            <p:cNvPr id="92170" name="Oval 7"/>
            <p:cNvSpPr>
              <a:spLocks noChangeArrowheads="1"/>
            </p:cNvSpPr>
            <p:nvPr/>
          </p:nvSpPr>
          <p:spPr bwMode="auto">
            <a:xfrm>
              <a:off x="5139" y="6583"/>
              <a:ext cx="370" cy="35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k</a:t>
              </a:r>
              <a:endParaRPr lang="en-US" altLang="zh-CN" sz="2000" b="1" i="1"/>
            </a:p>
          </p:txBody>
        </p:sp>
        <p:sp>
          <p:nvSpPr>
            <p:cNvPr id="92171" name="Line 8"/>
            <p:cNvSpPr>
              <a:spLocks noChangeShapeType="1"/>
            </p:cNvSpPr>
            <p:nvPr/>
          </p:nvSpPr>
          <p:spPr bwMode="auto">
            <a:xfrm flipH="1">
              <a:off x="4419" y="6823"/>
              <a:ext cx="720" cy="4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2" name="AutoShape 9"/>
            <p:cNvSpPr>
              <a:spLocks noChangeArrowheads="1"/>
            </p:cNvSpPr>
            <p:nvPr/>
          </p:nvSpPr>
          <p:spPr bwMode="auto">
            <a:xfrm>
              <a:off x="3877" y="7296"/>
              <a:ext cx="1077" cy="124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endParaRPr lang="zh-CN" altLang="zh-CN" sz="2000" b="1"/>
            </a:p>
          </p:txBody>
        </p:sp>
        <p:sp>
          <p:nvSpPr>
            <p:cNvPr id="92173" name="Line 10"/>
            <p:cNvSpPr>
              <a:spLocks noChangeShapeType="1"/>
            </p:cNvSpPr>
            <p:nvPr/>
          </p:nvSpPr>
          <p:spPr bwMode="auto">
            <a:xfrm>
              <a:off x="5509" y="6805"/>
              <a:ext cx="69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Text Box 11"/>
            <p:cNvSpPr txBox="1">
              <a:spLocks noChangeArrowheads="1"/>
            </p:cNvSpPr>
            <p:nvPr/>
          </p:nvSpPr>
          <p:spPr bwMode="auto">
            <a:xfrm>
              <a:off x="5019" y="6965"/>
              <a:ext cx="6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T</a:t>
              </a:r>
              <a:r>
                <a:rPr lang="en-US" altLang="zh-CN" sz="2000" b="1"/>
                <a:t>(i, j)</a:t>
              </a:r>
            </a:p>
            <a:p>
              <a:pPr algn="just"/>
              <a:endParaRPr lang="en-US" altLang="zh-CN" sz="2000" b="1"/>
            </a:p>
          </p:txBody>
        </p:sp>
        <p:sp>
          <p:nvSpPr>
            <p:cNvPr id="92175" name="Text Box 12"/>
            <p:cNvSpPr txBox="1">
              <a:spLocks noChangeArrowheads="1"/>
            </p:cNvSpPr>
            <p:nvPr/>
          </p:nvSpPr>
          <p:spPr bwMode="auto">
            <a:xfrm>
              <a:off x="4019" y="8652"/>
              <a:ext cx="273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    </a:t>
              </a:r>
              <a:r>
                <a:rPr lang="zh-CN" altLang="en-US" sz="2000" b="1"/>
                <a:t>以</a:t>
              </a:r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k</a:t>
              </a:r>
              <a:r>
                <a:rPr lang="zh-CN" altLang="en-US" sz="2000" b="1"/>
                <a:t>为根的二叉查找树</a:t>
              </a:r>
            </a:p>
            <a:p>
              <a:pPr algn="just"/>
              <a:endParaRPr lang="en-US" altLang="zh-CN" sz="2000" b="1"/>
            </a:p>
          </p:txBody>
        </p:sp>
        <p:sp>
          <p:nvSpPr>
            <p:cNvPr id="92176" name="AutoShape 13"/>
            <p:cNvSpPr>
              <a:spLocks noChangeArrowheads="1"/>
            </p:cNvSpPr>
            <p:nvPr/>
          </p:nvSpPr>
          <p:spPr bwMode="auto">
            <a:xfrm>
              <a:off x="5659" y="7314"/>
              <a:ext cx="1077" cy="124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endParaRPr lang="zh-CN" altLang="zh-CN" sz="2000" b="1"/>
            </a:p>
          </p:txBody>
        </p:sp>
        <p:sp>
          <p:nvSpPr>
            <p:cNvPr id="92177" name="Text Box 14"/>
            <p:cNvSpPr txBox="1">
              <a:spLocks noChangeArrowheads="1"/>
            </p:cNvSpPr>
            <p:nvPr/>
          </p:nvSpPr>
          <p:spPr bwMode="auto">
            <a:xfrm>
              <a:off x="5819" y="8273"/>
              <a:ext cx="7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k</a:t>
              </a:r>
              <a:r>
                <a:rPr lang="en-US" altLang="zh-CN" sz="2000" b="1"/>
                <a:t>+1,j)</a:t>
              </a:r>
            </a:p>
            <a:p>
              <a:pPr algn="just"/>
              <a:endParaRPr lang="en-US" altLang="zh-CN" sz="2000" b="1"/>
            </a:p>
          </p:txBody>
        </p:sp>
        <p:sp>
          <p:nvSpPr>
            <p:cNvPr id="92178" name="Text Box 15"/>
            <p:cNvSpPr txBox="1">
              <a:spLocks noChangeArrowheads="1"/>
            </p:cNvSpPr>
            <p:nvPr/>
          </p:nvSpPr>
          <p:spPr bwMode="auto">
            <a:xfrm>
              <a:off x="4050" y="8249"/>
              <a:ext cx="7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2000" b="1" i="1"/>
                <a:t>T</a:t>
              </a:r>
              <a:r>
                <a:rPr lang="en-US" altLang="zh-CN" sz="2000" b="1"/>
                <a:t>(i,</a:t>
              </a:r>
              <a:r>
                <a:rPr lang="en-US" altLang="zh-CN" sz="2000" b="1" i="1"/>
                <a:t>k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1)</a:t>
              </a:r>
            </a:p>
            <a:p>
              <a:pPr algn="just"/>
              <a:endParaRPr lang="en-US" altLang="zh-CN" sz="2000" b="1"/>
            </a:p>
          </p:txBody>
        </p:sp>
      </p:grpSp>
      <p:sp>
        <p:nvSpPr>
          <p:cNvPr id="92169" name="Text Box 18"/>
          <p:cNvSpPr txBox="1">
            <a:spLocks noChangeArrowheads="1"/>
          </p:cNvSpPr>
          <p:nvPr/>
        </p:nvSpPr>
        <p:spPr bwMode="auto">
          <a:xfrm>
            <a:off x="215900" y="188913"/>
            <a:ext cx="8255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最优二叉查找树的动态规划函数</a:t>
            </a:r>
            <a:r>
              <a:rPr kumimoji="1"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5280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2C07C53-D85B-4CBD-A067-B15135D5C619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318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B1F38031-4072-4156-856D-D213F0C6B6A2}" type="slidenum">
              <a:rPr lang="en-US" altLang="zh-CN" sz="1400" smtClean="0">
                <a:latin typeface="Comic Sans MS" pitchFamily="66" charset="0"/>
              </a:rPr>
              <a:pPr/>
              <a:t>25</a:t>
            </a:fld>
            <a:endParaRPr lang="en-US" altLang="zh-CN" sz="1400" smtClean="0">
              <a:latin typeface="Comic Sans MS" pitchFamily="66" charset="0"/>
            </a:endParaRPr>
          </a:p>
        </p:txBody>
      </p:sp>
      <p:graphicFrame>
        <p:nvGraphicFramePr>
          <p:cNvPr id="93189" name="Object 4"/>
          <p:cNvGraphicFramePr>
            <a:graphicFrameLocks noChangeAspect="1"/>
          </p:cNvGraphicFramePr>
          <p:nvPr/>
        </p:nvGraphicFramePr>
        <p:xfrm>
          <a:off x="323850" y="404813"/>
          <a:ext cx="7572375" cy="581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公式" r:id="rId3" imgW="3784600" imgH="3175000" progId="Equation.3">
                  <p:embed/>
                </p:oleObj>
              </mc:Choice>
              <mc:Fallback>
                <p:oleObj name="公式" r:id="rId3" imgW="3784600" imgH="317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7572375" cy="581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3076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F967AC2-987A-4767-AE94-A4C4774E901C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421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9DC23BC-DAE8-44AD-B3C3-750EA8DE015E}" type="slidenum">
              <a:rPr lang="en-US" altLang="zh-CN" sz="1400" smtClean="0">
                <a:latin typeface="Comic Sans MS" pitchFamily="66" charset="0"/>
              </a:rPr>
              <a:pPr/>
              <a:t>26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65" name="Text Box 2"/>
          <p:cNvSpPr txBox="1">
            <a:spLocks noChangeArrowheads="1"/>
          </p:cNvSpPr>
          <p:nvPr/>
        </p:nvSpPr>
        <p:spPr bwMode="auto">
          <a:xfrm>
            <a:off x="468313" y="115888"/>
            <a:ext cx="8208962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b="1">
                <a:latin typeface="宋体" charset="-122"/>
              </a:rPr>
              <a:t>因此，得到如下动态规划函数：</a:t>
            </a:r>
            <a:r>
              <a:rPr kumimoji="1" lang="zh-CN" altLang="en-US" b="1"/>
              <a:t> 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b="1" i="1"/>
              <a:t>C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i</a:t>
            </a:r>
            <a:r>
              <a:rPr kumimoji="1" lang="en-US" altLang="zh-CN" b="1"/>
              <a:t>-1)   =0  (1≤</a:t>
            </a:r>
            <a:r>
              <a:rPr kumimoji="1" lang="en-US" altLang="zh-CN" b="1" i="1"/>
              <a:t>i</a:t>
            </a:r>
            <a:r>
              <a:rPr kumimoji="1" lang="en-US" altLang="zh-CN" b="1"/>
              <a:t>≤</a:t>
            </a:r>
            <a:r>
              <a:rPr kumimoji="1" lang="en-US" altLang="zh-CN" b="1" i="1"/>
              <a:t>n</a:t>
            </a:r>
            <a:r>
              <a:rPr kumimoji="1" lang="en-US" altLang="zh-CN" b="1"/>
              <a:t>+1)                                 </a:t>
            </a:r>
            <a:r>
              <a:rPr kumimoji="1" lang="zh-CN" altLang="en-US" b="1"/>
              <a:t>（式</a:t>
            </a:r>
            <a:r>
              <a:rPr kumimoji="1" lang="en-US" altLang="zh-CN" b="1"/>
              <a:t>6.17</a:t>
            </a:r>
            <a:r>
              <a:rPr kumimoji="1" lang="zh-CN" altLang="en-US" b="1"/>
              <a:t>）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b="1" i="1"/>
              <a:t>C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i</a:t>
            </a:r>
            <a:r>
              <a:rPr kumimoji="1" lang="en-US" altLang="zh-CN" b="1"/>
              <a:t>)     =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 </a:t>
            </a:r>
            <a:r>
              <a:rPr kumimoji="1" lang="en-US" altLang="zh-CN" b="1"/>
              <a:t>   (1≤</a:t>
            </a:r>
            <a:r>
              <a:rPr kumimoji="1" lang="en-US" altLang="zh-CN" b="1" i="1"/>
              <a:t>i</a:t>
            </a:r>
            <a:r>
              <a:rPr kumimoji="1" lang="en-US" altLang="zh-CN" b="1"/>
              <a:t>≤</a:t>
            </a:r>
            <a:r>
              <a:rPr kumimoji="1" lang="en-US" altLang="zh-CN" b="1" i="1"/>
              <a:t>n</a:t>
            </a:r>
            <a:r>
              <a:rPr kumimoji="1" lang="en-US" altLang="zh-CN" b="1"/>
              <a:t>)                                      </a:t>
            </a:r>
            <a:r>
              <a:rPr kumimoji="1" lang="zh-CN" altLang="en-US" b="1"/>
              <a:t>（式</a:t>
            </a:r>
            <a:r>
              <a:rPr kumimoji="1" lang="en-US" altLang="zh-CN" b="1"/>
              <a:t>6.18</a:t>
            </a:r>
            <a:r>
              <a:rPr kumimoji="1" lang="zh-CN" altLang="en-US" b="1"/>
              <a:t>）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b="1" i="1"/>
              <a:t>C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j</a:t>
            </a:r>
            <a:r>
              <a:rPr kumimoji="1" lang="en-US" altLang="zh-CN" b="1"/>
              <a:t>)=min{</a:t>
            </a:r>
            <a:r>
              <a:rPr kumimoji="1" lang="en-US" altLang="zh-CN" b="1" i="1"/>
              <a:t>C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k</a:t>
            </a:r>
            <a:r>
              <a:rPr kumimoji="1" lang="en-US" altLang="zh-CN" b="1"/>
              <a:t>-1)+</a:t>
            </a:r>
            <a:r>
              <a:rPr kumimoji="1" lang="en-US" altLang="zh-CN" b="1" i="1"/>
              <a:t>C</a:t>
            </a:r>
            <a:r>
              <a:rPr kumimoji="1" lang="en-US" altLang="zh-CN" b="1"/>
              <a:t>(</a:t>
            </a:r>
            <a:r>
              <a:rPr kumimoji="1" lang="en-US" altLang="zh-CN" b="1" i="1"/>
              <a:t>k</a:t>
            </a:r>
            <a:r>
              <a:rPr kumimoji="1" lang="en-US" altLang="zh-CN" b="1"/>
              <a:t>+1, </a:t>
            </a:r>
            <a:r>
              <a:rPr kumimoji="1" lang="en-US" altLang="zh-CN" b="1" i="1"/>
              <a:t>j</a:t>
            </a:r>
            <a:r>
              <a:rPr kumimoji="1" lang="en-US" altLang="zh-CN" b="1"/>
              <a:t>)+               }   (1≤</a:t>
            </a:r>
            <a:r>
              <a:rPr kumimoji="1" lang="en-US" altLang="zh-CN" b="1" i="1"/>
              <a:t>i</a:t>
            </a:r>
            <a:r>
              <a:rPr kumimoji="1" lang="en-US" altLang="zh-CN" b="1"/>
              <a:t>≤</a:t>
            </a:r>
            <a:r>
              <a:rPr kumimoji="1" lang="en-US" altLang="zh-CN" b="1" i="1"/>
              <a:t>j</a:t>
            </a:r>
            <a:r>
              <a:rPr kumimoji="1" lang="en-US" altLang="zh-CN" b="1"/>
              <a:t>≤</a:t>
            </a:r>
            <a:r>
              <a:rPr kumimoji="1" lang="en-US" altLang="zh-CN" b="1" i="1"/>
              <a:t>n</a:t>
            </a:r>
            <a:r>
              <a:rPr kumimoji="1" lang="en-US" altLang="zh-CN" b="1"/>
              <a:t>, </a:t>
            </a:r>
            <a:r>
              <a:rPr kumimoji="1" lang="en-US" altLang="zh-CN" b="1" i="1"/>
              <a:t>i</a:t>
            </a:r>
            <a:r>
              <a:rPr kumimoji="1" lang="en-US" altLang="zh-CN" b="1"/>
              <a:t>≤</a:t>
            </a:r>
            <a:r>
              <a:rPr kumimoji="1" lang="en-US" altLang="zh-CN" b="1" i="1"/>
              <a:t>k</a:t>
            </a:r>
            <a:r>
              <a:rPr kumimoji="1" lang="en-US" altLang="zh-CN" b="1"/>
              <a:t>≤</a:t>
            </a:r>
            <a:r>
              <a:rPr kumimoji="1" lang="en-US" altLang="zh-CN" b="1" i="1"/>
              <a:t>j</a:t>
            </a:r>
            <a:r>
              <a:rPr kumimoji="1" lang="en-US" altLang="zh-CN" b="1"/>
              <a:t>)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b="1"/>
              <a:t>                                                                         </a:t>
            </a:r>
            <a:r>
              <a:rPr kumimoji="1" lang="zh-CN" altLang="en-US" b="1"/>
              <a:t>（式</a:t>
            </a:r>
            <a:r>
              <a:rPr kumimoji="1" lang="en-US" altLang="zh-CN" b="1"/>
              <a:t>6.19</a:t>
            </a:r>
            <a:r>
              <a:rPr kumimoji="1" lang="zh-CN" altLang="en-US" b="1"/>
              <a:t>）</a:t>
            </a:r>
          </a:p>
          <a:p>
            <a:pPr algn="just" eaLnBrk="1" hangingPunct="1">
              <a:lnSpc>
                <a:spcPct val="150000"/>
              </a:lnSpc>
              <a:spcBef>
                <a:spcPct val="30000"/>
              </a:spcBef>
            </a:pPr>
            <a:r>
              <a:rPr kumimoji="1" lang="zh-CN" altLang="en-US" sz="2200" b="1"/>
              <a:t>      其中</a:t>
            </a:r>
            <a:r>
              <a:rPr kumimoji="1" lang="en-US" altLang="zh-CN" sz="2200" b="1">
                <a:solidFill>
                  <a:srgbClr val="FF0000"/>
                </a:solidFill>
              </a:rPr>
              <a:t>C[i][j]</a:t>
            </a:r>
            <a:r>
              <a:rPr kumimoji="1" lang="zh-CN" altLang="en-US" sz="2200" b="1">
                <a:solidFill>
                  <a:srgbClr val="FF0000"/>
                </a:solidFill>
              </a:rPr>
              <a:t>表示二叉查找树</a:t>
            </a:r>
            <a:r>
              <a:rPr kumimoji="1" lang="en-US" altLang="zh-CN" sz="2200" b="1">
                <a:solidFill>
                  <a:srgbClr val="FF0000"/>
                </a:solidFill>
              </a:rPr>
              <a:t>T(i, j)</a:t>
            </a:r>
            <a:r>
              <a:rPr kumimoji="1" lang="zh-CN" altLang="en-US" sz="2200" b="1">
                <a:solidFill>
                  <a:srgbClr val="FF0000"/>
                </a:solidFill>
              </a:rPr>
              <a:t>的平均比较次数</a:t>
            </a:r>
            <a:r>
              <a:rPr kumimoji="1" lang="zh-CN" altLang="en-US" sz="2200" b="1"/>
              <a:t>。</a:t>
            </a:r>
            <a:endParaRPr kumimoji="1" lang="en-US" altLang="zh-CN" sz="2200" b="1"/>
          </a:p>
          <a:p>
            <a:pPr algn="just" eaLnBrk="1" hangingPunct="1">
              <a:lnSpc>
                <a:spcPct val="150000"/>
              </a:lnSpc>
              <a:spcBef>
                <a:spcPct val="30000"/>
              </a:spcBef>
            </a:pPr>
            <a:r>
              <a:rPr kumimoji="1" lang="zh-CN" altLang="en-US" sz="2200" b="1"/>
              <a:t>注意到在式</a:t>
            </a:r>
            <a:r>
              <a:rPr kumimoji="1" lang="en-US" altLang="zh-CN" sz="2200" b="1"/>
              <a:t>6.19</a:t>
            </a:r>
            <a:r>
              <a:rPr kumimoji="1" lang="zh-CN" altLang="en-US" sz="2200" b="1"/>
              <a:t>中，当</a:t>
            </a:r>
            <a:r>
              <a:rPr kumimoji="1" lang="en-US" altLang="zh-CN" sz="2200" b="1"/>
              <a:t>k=1</a:t>
            </a:r>
            <a:r>
              <a:rPr kumimoji="1" lang="zh-CN" altLang="en-US" sz="2200" b="1"/>
              <a:t>时，求</a:t>
            </a:r>
            <a:r>
              <a:rPr kumimoji="1" lang="en-US" altLang="zh-CN" sz="2200" b="1"/>
              <a:t>C[i][j]</a:t>
            </a:r>
            <a:r>
              <a:rPr kumimoji="1" lang="zh-CN" altLang="en-US" sz="2200" b="1"/>
              <a:t>需要用到</a:t>
            </a:r>
            <a:r>
              <a:rPr kumimoji="1" lang="en-US" altLang="zh-CN" sz="2200" b="1">
                <a:solidFill>
                  <a:srgbClr val="FF0000"/>
                </a:solidFill>
              </a:rPr>
              <a:t>C[i][0]</a:t>
            </a:r>
            <a:r>
              <a:rPr kumimoji="1" lang="zh-CN" altLang="en-US" sz="2200" b="1"/>
              <a:t>，</a:t>
            </a:r>
            <a:endParaRPr kumimoji="1" lang="en-US" altLang="zh-CN" sz="2200" b="1"/>
          </a:p>
          <a:p>
            <a:pPr algn="just" eaLnBrk="1" hangingPunct="1">
              <a:lnSpc>
                <a:spcPct val="150000"/>
              </a:lnSpc>
              <a:spcBef>
                <a:spcPct val="30000"/>
              </a:spcBef>
            </a:pPr>
            <a:r>
              <a:rPr kumimoji="1" lang="zh-CN" altLang="en-US" sz="2200" b="1"/>
              <a:t>当</a:t>
            </a:r>
            <a:r>
              <a:rPr kumimoji="1" lang="en-US" altLang="zh-CN" sz="2200" b="1"/>
              <a:t>k=n</a:t>
            </a:r>
            <a:r>
              <a:rPr kumimoji="1" lang="zh-CN" altLang="en-US" sz="2200" b="1"/>
              <a:t>时，求</a:t>
            </a:r>
            <a:r>
              <a:rPr kumimoji="1" lang="en-US" altLang="zh-CN" sz="2200" b="1"/>
              <a:t>C[i][j]</a:t>
            </a:r>
            <a:r>
              <a:rPr kumimoji="1" lang="zh-CN" altLang="en-US" sz="2200" b="1"/>
              <a:t>需要用到</a:t>
            </a:r>
            <a:r>
              <a:rPr kumimoji="1" lang="en-US" altLang="zh-CN" sz="2200" b="1">
                <a:solidFill>
                  <a:srgbClr val="FF0000"/>
                </a:solidFill>
              </a:rPr>
              <a:t>C[n+1][j]</a:t>
            </a:r>
            <a:r>
              <a:rPr kumimoji="1" lang="zh-CN" altLang="en-US" sz="2200" b="1"/>
              <a:t>，</a:t>
            </a:r>
            <a:endParaRPr kumimoji="1" lang="en-US" altLang="zh-CN" sz="2200" b="1"/>
          </a:p>
          <a:p>
            <a:pPr algn="just" eaLnBrk="1" hangingPunct="1">
              <a:lnSpc>
                <a:spcPct val="150000"/>
              </a:lnSpc>
              <a:spcBef>
                <a:spcPct val="30000"/>
              </a:spcBef>
            </a:pPr>
            <a:r>
              <a:rPr kumimoji="1" lang="zh-CN" altLang="en-US" sz="2200" b="1"/>
              <a:t>所以，二维表</a:t>
            </a:r>
            <a:r>
              <a:rPr kumimoji="1" lang="en-US" altLang="zh-CN" sz="2200" b="1"/>
              <a:t>C[n+1][n+1]</a:t>
            </a:r>
            <a:r>
              <a:rPr kumimoji="1" lang="zh-CN" altLang="en-US" sz="2200" b="1">
                <a:solidFill>
                  <a:srgbClr val="FF0000"/>
                </a:solidFill>
              </a:rPr>
              <a:t>行下标的范围为</a:t>
            </a:r>
            <a:r>
              <a:rPr kumimoji="1" lang="en-US" altLang="zh-CN" sz="2200" b="1">
                <a:solidFill>
                  <a:srgbClr val="FF0000"/>
                </a:solidFill>
              </a:rPr>
              <a:t>1</a:t>
            </a:r>
            <a:r>
              <a:rPr kumimoji="1" lang="zh-CN" altLang="en-US" sz="2200" b="1">
                <a:solidFill>
                  <a:srgbClr val="FF0000"/>
                </a:solidFill>
              </a:rPr>
              <a:t>～</a:t>
            </a:r>
            <a:r>
              <a:rPr kumimoji="1" lang="en-US" altLang="zh-CN" sz="2200" b="1">
                <a:solidFill>
                  <a:srgbClr val="FF0000"/>
                </a:solidFill>
              </a:rPr>
              <a:t>n+1</a:t>
            </a:r>
            <a:r>
              <a:rPr kumimoji="1" lang="zh-CN" altLang="en-US" sz="2200" b="1"/>
              <a:t>，</a:t>
            </a:r>
            <a:r>
              <a:rPr kumimoji="1" lang="zh-CN" altLang="en-US" sz="2200" b="1">
                <a:solidFill>
                  <a:srgbClr val="FF0000"/>
                </a:solidFill>
              </a:rPr>
              <a:t>列下标的范围为</a:t>
            </a:r>
            <a:r>
              <a:rPr kumimoji="1" lang="en-US" altLang="zh-CN" sz="2200" b="1">
                <a:solidFill>
                  <a:srgbClr val="FF0000"/>
                </a:solidFill>
              </a:rPr>
              <a:t>0</a:t>
            </a:r>
            <a:r>
              <a:rPr kumimoji="1" lang="zh-CN" altLang="en-US" sz="2200" b="1">
                <a:solidFill>
                  <a:srgbClr val="FF0000"/>
                </a:solidFill>
              </a:rPr>
              <a:t>～</a:t>
            </a:r>
            <a:r>
              <a:rPr kumimoji="1" lang="en-US" altLang="zh-CN" sz="2200" b="1">
                <a:solidFill>
                  <a:srgbClr val="FF0000"/>
                </a:solidFill>
              </a:rPr>
              <a:t>n</a:t>
            </a:r>
            <a:r>
              <a:rPr kumimoji="1" lang="zh-CN" altLang="en-US" sz="2200" b="1"/>
              <a:t>。 </a:t>
            </a:r>
            <a:r>
              <a:rPr kumimoji="1" lang="zh-CN" altLang="en-US" sz="2200" b="1">
                <a:solidFill>
                  <a:srgbClr val="FF0000"/>
                </a:solidFill>
              </a:rPr>
              <a:t>该二维表为</a:t>
            </a:r>
            <a:r>
              <a:rPr kumimoji="1" lang="en-US" altLang="zh-CN" sz="2200" b="1">
                <a:solidFill>
                  <a:srgbClr val="FF0000"/>
                </a:solidFill>
              </a:rPr>
              <a:t>C[n+1][n+1]</a:t>
            </a:r>
            <a:r>
              <a:rPr kumimoji="1" lang="zh-CN" altLang="en-US" sz="2200" b="1"/>
              <a:t>。</a:t>
            </a:r>
            <a:endParaRPr kumimoji="1" lang="en-US" altLang="zh-CN" sz="2200" b="1"/>
          </a:p>
          <a:p>
            <a:pPr algn="just" eaLnBrk="1" hangingPunct="1">
              <a:lnSpc>
                <a:spcPct val="150000"/>
              </a:lnSpc>
              <a:spcBef>
                <a:spcPct val="30000"/>
              </a:spcBef>
            </a:pPr>
            <a:r>
              <a:rPr kumimoji="1" lang="zh-CN" altLang="en-US" sz="2200" b="1"/>
              <a:t>       设一个二维表</a:t>
            </a:r>
            <a:r>
              <a:rPr kumimoji="1" lang="en-US" altLang="zh-CN" sz="2200" b="1"/>
              <a:t>R[n+1][n+1]</a:t>
            </a:r>
            <a:r>
              <a:rPr kumimoji="1" lang="zh-CN" altLang="en-US" sz="2200" b="1"/>
              <a:t>，其下标范围与二维表</a:t>
            </a:r>
            <a:r>
              <a:rPr kumimoji="1" lang="en-US" altLang="zh-CN" sz="2200" b="1"/>
              <a:t>C</a:t>
            </a:r>
            <a:r>
              <a:rPr kumimoji="1" lang="zh-CN" altLang="en-US" sz="2200" b="1"/>
              <a:t>相同，</a:t>
            </a:r>
            <a:r>
              <a:rPr kumimoji="1" lang="en-US" altLang="zh-CN" sz="2200" b="1">
                <a:solidFill>
                  <a:srgbClr val="FF0000"/>
                </a:solidFill>
              </a:rPr>
              <a:t>R[i][j]</a:t>
            </a:r>
            <a:r>
              <a:rPr kumimoji="1" lang="zh-CN" altLang="en-US" sz="2200" b="1">
                <a:solidFill>
                  <a:srgbClr val="FF0000"/>
                </a:solidFill>
              </a:rPr>
              <a:t>表示二叉查找树</a:t>
            </a:r>
            <a:r>
              <a:rPr kumimoji="1" lang="en-US" altLang="zh-CN" sz="2200" b="1">
                <a:solidFill>
                  <a:srgbClr val="FF0000"/>
                </a:solidFill>
              </a:rPr>
              <a:t>T(i, j)</a:t>
            </a:r>
            <a:r>
              <a:rPr kumimoji="1" lang="zh-CN" altLang="en-US" sz="2200" b="1">
                <a:solidFill>
                  <a:srgbClr val="FF0000"/>
                </a:solidFill>
              </a:rPr>
              <a:t>的根结点的序号。</a:t>
            </a:r>
          </a:p>
        </p:txBody>
      </p:sp>
      <p:graphicFrame>
        <p:nvGraphicFramePr>
          <p:cNvPr id="94214" name="Object 8"/>
          <p:cNvGraphicFramePr>
            <a:graphicFrameLocks noChangeAspect="1"/>
          </p:cNvGraphicFramePr>
          <p:nvPr/>
        </p:nvGraphicFramePr>
        <p:xfrm>
          <a:off x="4714875" y="1357313"/>
          <a:ext cx="9271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r:id="rId4" imgW="380835" imgH="444307" progId="Equation.3">
                  <p:embed/>
                </p:oleObj>
              </mc:Choice>
              <mc:Fallback>
                <p:oleObj r:id="rId4" imgW="38083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357313"/>
                        <a:ext cx="9271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7248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956827-D5A9-45F7-9CFB-5B883CD7FFCC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523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74994AB-4172-44FE-92CC-F0831FF3C4C4}" type="slidenum">
              <a:rPr lang="en-US" altLang="zh-CN" sz="1400" smtClean="0">
                <a:latin typeface="Comic Sans MS" pitchFamily="66" charset="0"/>
              </a:rPr>
              <a:pPr/>
              <a:t>27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5237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 </a:t>
            </a:r>
            <a:r>
              <a:rPr kumimoji="1" lang="zh-CN" altLang="en-US" b="1">
                <a:latin typeface="宋体" charset="-122"/>
              </a:rPr>
              <a:t>例如，集合</a:t>
            </a:r>
            <a:r>
              <a:rPr kumimoji="1" lang="en-US" altLang="zh-CN" b="1"/>
              <a:t>{</a:t>
            </a:r>
            <a:r>
              <a:rPr kumimoji="1" lang="en-US" altLang="zh-CN" b="1" i="1"/>
              <a:t>A</a:t>
            </a:r>
            <a:r>
              <a:rPr kumimoji="1" lang="en-US" altLang="zh-CN" b="1"/>
              <a:t>, </a:t>
            </a:r>
            <a:r>
              <a:rPr kumimoji="1" lang="en-US" altLang="zh-CN" b="1" i="1"/>
              <a:t>B</a:t>
            </a:r>
            <a:r>
              <a:rPr kumimoji="1" lang="en-US" altLang="zh-CN" b="1"/>
              <a:t>, </a:t>
            </a:r>
            <a:r>
              <a:rPr kumimoji="1" lang="en-US" altLang="zh-CN" b="1" i="1"/>
              <a:t>C</a:t>
            </a:r>
            <a:r>
              <a:rPr kumimoji="1" lang="en-US" altLang="zh-CN" b="1"/>
              <a:t>, </a:t>
            </a:r>
            <a:r>
              <a:rPr kumimoji="1" lang="en-US" altLang="zh-CN" b="1" i="1"/>
              <a:t>D</a:t>
            </a:r>
            <a:r>
              <a:rPr kumimoji="1" lang="en-US" altLang="zh-CN" b="1"/>
              <a:t>}</a:t>
            </a:r>
            <a:r>
              <a:rPr kumimoji="1" lang="zh-CN" altLang="en-US" b="1">
                <a:latin typeface="宋体" charset="-122"/>
              </a:rPr>
              <a:t>的查找概率是</a:t>
            </a:r>
            <a:r>
              <a:rPr kumimoji="1" lang="en-US" altLang="zh-CN" b="1"/>
              <a:t>{0.1, 0.2, 0.4, 0.3}</a:t>
            </a:r>
            <a:r>
              <a:rPr kumimoji="1" lang="zh-CN" altLang="en-US" b="1">
                <a:latin typeface="宋体" charset="-122"/>
              </a:rPr>
              <a:t>，二维表</a:t>
            </a:r>
            <a:r>
              <a:rPr kumimoji="1" lang="en-US" altLang="zh-CN" b="1"/>
              <a:t>C</a:t>
            </a:r>
            <a:r>
              <a:rPr kumimoji="1" lang="zh-CN" altLang="en-US" b="1">
                <a:latin typeface="宋体" charset="-122"/>
              </a:rPr>
              <a:t>和</a:t>
            </a:r>
            <a:r>
              <a:rPr kumimoji="1" lang="en-US" altLang="zh-CN" b="1"/>
              <a:t>R</a:t>
            </a:r>
            <a:r>
              <a:rPr kumimoji="1" lang="zh-CN" altLang="en-US" b="1">
                <a:latin typeface="宋体" charset="-122"/>
              </a:rPr>
              <a:t>的初始情况如图</a:t>
            </a:r>
            <a:r>
              <a:rPr kumimoji="1" lang="en-US" altLang="zh-CN" b="1"/>
              <a:t>6.13</a:t>
            </a:r>
            <a:r>
              <a:rPr kumimoji="1" lang="zh-CN" altLang="en-US" b="1">
                <a:latin typeface="宋体" charset="-122"/>
              </a:rPr>
              <a:t>所示。</a:t>
            </a:r>
            <a:r>
              <a:rPr kumimoji="1" lang="zh-CN" altLang="en-US" b="1"/>
              <a:t> </a:t>
            </a:r>
          </a:p>
        </p:txBody>
      </p:sp>
      <p:grpSp>
        <p:nvGrpSpPr>
          <p:cNvPr id="95238" name="Group 353"/>
          <p:cNvGrpSpPr>
            <a:grpSpLocks/>
          </p:cNvGrpSpPr>
          <p:nvPr/>
        </p:nvGrpSpPr>
        <p:grpSpPr bwMode="auto">
          <a:xfrm>
            <a:off x="684213" y="3140075"/>
            <a:ext cx="3505200" cy="2632075"/>
            <a:chOff x="-2" y="-2"/>
            <a:chExt cx="1652" cy="2692"/>
          </a:xfrm>
        </p:grpSpPr>
        <p:grpSp>
          <p:nvGrpSpPr>
            <p:cNvPr id="95352" name="Group 351"/>
            <p:cNvGrpSpPr>
              <a:grpSpLocks/>
            </p:cNvGrpSpPr>
            <p:nvPr/>
          </p:nvGrpSpPr>
          <p:grpSpPr bwMode="auto">
            <a:xfrm>
              <a:off x="0" y="0"/>
              <a:ext cx="1648" cy="2688"/>
              <a:chOff x="0" y="0"/>
              <a:chExt cx="1648" cy="2688"/>
            </a:xfrm>
          </p:grpSpPr>
          <p:grpSp>
            <p:nvGrpSpPr>
              <p:cNvPr id="95354" name="Group 280"/>
              <p:cNvGrpSpPr>
                <a:grpSpLocks/>
              </p:cNvGrpSpPr>
              <p:nvPr/>
            </p:nvGrpSpPr>
            <p:grpSpPr bwMode="auto">
              <a:xfrm>
                <a:off x="0" y="0"/>
                <a:ext cx="268" cy="384"/>
                <a:chOff x="0" y="0"/>
                <a:chExt cx="268" cy="384"/>
              </a:xfrm>
            </p:grpSpPr>
            <p:sp>
              <p:nvSpPr>
                <p:cNvPr id="95460" name="Rectangle 24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61" name="Rectangle 2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55" name="Group 282"/>
              <p:cNvGrpSpPr>
                <a:grpSpLocks/>
              </p:cNvGrpSpPr>
              <p:nvPr/>
            </p:nvGrpSpPr>
            <p:grpSpPr bwMode="auto">
              <a:xfrm>
                <a:off x="268" y="0"/>
                <a:ext cx="268" cy="384"/>
                <a:chOff x="268" y="0"/>
                <a:chExt cx="268" cy="384"/>
              </a:xfrm>
            </p:grpSpPr>
            <p:sp>
              <p:nvSpPr>
                <p:cNvPr id="95458" name="Rectangle 244"/>
                <p:cNvSpPr>
                  <a:spLocks noChangeArrowheads="1"/>
                </p:cNvSpPr>
                <p:nvPr/>
              </p:nvSpPr>
              <p:spPr bwMode="auto">
                <a:xfrm>
                  <a:off x="311" y="0"/>
                  <a:ext cx="1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59" name="Rectangle 281"/>
                <p:cNvSpPr>
                  <a:spLocks noChangeArrowheads="1"/>
                </p:cNvSpPr>
                <p:nvPr/>
              </p:nvSpPr>
              <p:spPr bwMode="auto">
                <a:xfrm>
                  <a:off x="268" y="0"/>
                  <a:ext cx="2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56" name="Group 284"/>
              <p:cNvGrpSpPr>
                <a:grpSpLocks/>
              </p:cNvGrpSpPr>
              <p:nvPr/>
            </p:nvGrpSpPr>
            <p:grpSpPr bwMode="auto">
              <a:xfrm>
                <a:off x="536" y="0"/>
                <a:ext cx="278" cy="384"/>
                <a:chOff x="536" y="0"/>
                <a:chExt cx="278" cy="384"/>
              </a:xfrm>
            </p:grpSpPr>
            <p:sp>
              <p:nvSpPr>
                <p:cNvPr id="95456" name="Rectangle 245"/>
                <p:cNvSpPr>
                  <a:spLocks noChangeArrowheads="1"/>
                </p:cNvSpPr>
                <p:nvPr/>
              </p:nvSpPr>
              <p:spPr bwMode="auto">
                <a:xfrm>
                  <a:off x="579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1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57" name="Rectangle 283"/>
                <p:cNvSpPr>
                  <a:spLocks noChangeArrowheads="1"/>
                </p:cNvSpPr>
                <p:nvPr/>
              </p:nvSpPr>
              <p:spPr bwMode="auto">
                <a:xfrm>
                  <a:off x="536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57" name="Group 286"/>
              <p:cNvGrpSpPr>
                <a:grpSpLocks/>
              </p:cNvGrpSpPr>
              <p:nvPr/>
            </p:nvGrpSpPr>
            <p:grpSpPr bwMode="auto">
              <a:xfrm>
                <a:off x="814" y="0"/>
                <a:ext cx="278" cy="384"/>
                <a:chOff x="814" y="0"/>
                <a:chExt cx="278" cy="384"/>
              </a:xfrm>
            </p:grpSpPr>
            <p:sp>
              <p:nvSpPr>
                <p:cNvPr id="95454" name="Rectangle 246"/>
                <p:cNvSpPr>
                  <a:spLocks noChangeArrowheads="1"/>
                </p:cNvSpPr>
                <p:nvPr/>
              </p:nvSpPr>
              <p:spPr bwMode="auto">
                <a:xfrm>
                  <a:off x="857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2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55" name="Rectangle 285"/>
                <p:cNvSpPr>
                  <a:spLocks noChangeArrowheads="1"/>
                </p:cNvSpPr>
                <p:nvPr/>
              </p:nvSpPr>
              <p:spPr bwMode="auto">
                <a:xfrm>
                  <a:off x="814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58" name="Group 288"/>
              <p:cNvGrpSpPr>
                <a:grpSpLocks/>
              </p:cNvGrpSpPr>
              <p:nvPr/>
            </p:nvGrpSpPr>
            <p:grpSpPr bwMode="auto">
              <a:xfrm>
                <a:off x="1092" y="0"/>
                <a:ext cx="278" cy="384"/>
                <a:chOff x="1092" y="0"/>
                <a:chExt cx="278" cy="384"/>
              </a:xfrm>
            </p:grpSpPr>
            <p:sp>
              <p:nvSpPr>
                <p:cNvPr id="95452" name="Rectangle 247"/>
                <p:cNvSpPr>
                  <a:spLocks noChangeArrowheads="1"/>
                </p:cNvSpPr>
                <p:nvPr/>
              </p:nvSpPr>
              <p:spPr bwMode="auto">
                <a:xfrm>
                  <a:off x="1135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3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53" name="Rectangle 287"/>
                <p:cNvSpPr>
                  <a:spLocks noChangeArrowheads="1"/>
                </p:cNvSpPr>
                <p:nvPr/>
              </p:nvSpPr>
              <p:spPr bwMode="auto">
                <a:xfrm>
                  <a:off x="1092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59" name="Group 290"/>
              <p:cNvGrpSpPr>
                <a:grpSpLocks/>
              </p:cNvGrpSpPr>
              <p:nvPr/>
            </p:nvGrpSpPr>
            <p:grpSpPr bwMode="auto">
              <a:xfrm>
                <a:off x="1370" y="0"/>
                <a:ext cx="278" cy="384"/>
                <a:chOff x="1370" y="0"/>
                <a:chExt cx="278" cy="384"/>
              </a:xfrm>
            </p:grpSpPr>
            <p:sp>
              <p:nvSpPr>
                <p:cNvPr id="95450" name="Rectangle 248"/>
                <p:cNvSpPr>
                  <a:spLocks noChangeArrowheads="1"/>
                </p:cNvSpPr>
                <p:nvPr/>
              </p:nvSpPr>
              <p:spPr bwMode="auto">
                <a:xfrm>
                  <a:off x="1413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4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51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70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0" name="Group 292"/>
              <p:cNvGrpSpPr>
                <a:grpSpLocks/>
              </p:cNvGrpSpPr>
              <p:nvPr/>
            </p:nvGrpSpPr>
            <p:grpSpPr bwMode="auto">
              <a:xfrm>
                <a:off x="0" y="384"/>
                <a:ext cx="268" cy="480"/>
                <a:chOff x="0" y="384"/>
                <a:chExt cx="268" cy="480"/>
              </a:xfrm>
            </p:grpSpPr>
            <p:sp>
              <p:nvSpPr>
                <p:cNvPr id="95448" name="Rectangle 24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8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1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49" name="Rectangle 291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1" name="Group 294"/>
              <p:cNvGrpSpPr>
                <a:grpSpLocks/>
              </p:cNvGrpSpPr>
              <p:nvPr/>
            </p:nvGrpSpPr>
            <p:grpSpPr bwMode="auto">
              <a:xfrm>
                <a:off x="268" y="384"/>
                <a:ext cx="268" cy="480"/>
                <a:chOff x="268" y="384"/>
                <a:chExt cx="268" cy="480"/>
              </a:xfrm>
            </p:grpSpPr>
            <p:sp>
              <p:nvSpPr>
                <p:cNvPr id="95446" name="Rectangle 250"/>
                <p:cNvSpPr>
                  <a:spLocks noChangeArrowheads="1"/>
                </p:cNvSpPr>
                <p:nvPr/>
              </p:nvSpPr>
              <p:spPr bwMode="auto">
                <a:xfrm>
                  <a:off x="311" y="384"/>
                  <a:ext cx="18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47" name="Rectangle 293"/>
                <p:cNvSpPr>
                  <a:spLocks noChangeArrowheads="1"/>
                </p:cNvSpPr>
                <p:nvPr/>
              </p:nvSpPr>
              <p:spPr bwMode="auto">
                <a:xfrm>
                  <a:off x="268" y="384"/>
                  <a:ext cx="2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2" name="Group 296"/>
              <p:cNvGrpSpPr>
                <a:grpSpLocks/>
              </p:cNvGrpSpPr>
              <p:nvPr/>
            </p:nvGrpSpPr>
            <p:grpSpPr bwMode="auto">
              <a:xfrm>
                <a:off x="536" y="384"/>
                <a:ext cx="278" cy="480"/>
                <a:chOff x="536" y="384"/>
                <a:chExt cx="278" cy="480"/>
              </a:xfrm>
            </p:grpSpPr>
            <p:sp>
              <p:nvSpPr>
                <p:cNvPr id="95444" name="Rectangle 251"/>
                <p:cNvSpPr>
                  <a:spLocks noChangeArrowheads="1"/>
                </p:cNvSpPr>
                <p:nvPr/>
              </p:nvSpPr>
              <p:spPr bwMode="auto">
                <a:xfrm>
                  <a:off x="579" y="38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0.1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45" name="Rectangle 295"/>
                <p:cNvSpPr>
                  <a:spLocks noChangeArrowheads="1"/>
                </p:cNvSpPr>
                <p:nvPr/>
              </p:nvSpPr>
              <p:spPr bwMode="auto">
                <a:xfrm>
                  <a:off x="536" y="38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3" name="Group 298"/>
              <p:cNvGrpSpPr>
                <a:grpSpLocks/>
              </p:cNvGrpSpPr>
              <p:nvPr/>
            </p:nvGrpSpPr>
            <p:grpSpPr bwMode="auto">
              <a:xfrm>
                <a:off x="814" y="384"/>
                <a:ext cx="278" cy="480"/>
                <a:chOff x="814" y="384"/>
                <a:chExt cx="278" cy="480"/>
              </a:xfrm>
            </p:grpSpPr>
            <p:sp>
              <p:nvSpPr>
                <p:cNvPr id="95442" name="Rectangle 252"/>
                <p:cNvSpPr>
                  <a:spLocks noChangeArrowheads="1"/>
                </p:cNvSpPr>
                <p:nvPr/>
              </p:nvSpPr>
              <p:spPr bwMode="auto">
                <a:xfrm>
                  <a:off x="857" y="38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43" name="Rectangle 297"/>
                <p:cNvSpPr>
                  <a:spLocks noChangeArrowheads="1"/>
                </p:cNvSpPr>
                <p:nvPr/>
              </p:nvSpPr>
              <p:spPr bwMode="auto">
                <a:xfrm>
                  <a:off x="814" y="38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4" name="Group 300"/>
              <p:cNvGrpSpPr>
                <a:grpSpLocks/>
              </p:cNvGrpSpPr>
              <p:nvPr/>
            </p:nvGrpSpPr>
            <p:grpSpPr bwMode="auto">
              <a:xfrm>
                <a:off x="1092" y="384"/>
                <a:ext cx="278" cy="480"/>
                <a:chOff x="1092" y="384"/>
                <a:chExt cx="278" cy="480"/>
              </a:xfrm>
            </p:grpSpPr>
            <p:sp>
              <p:nvSpPr>
                <p:cNvPr id="95440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35" y="38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41" name="Rectangle 299"/>
                <p:cNvSpPr>
                  <a:spLocks noChangeArrowheads="1"/>
                </p:cNvSpPr>
                <p:nvPr/>
              </p:nvSpPr>
              <p:spPr bwMode="auto">
                <a:xfrm>
                  <a:off x="1092" y="38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5" name="Group 302"/>
              <p:cNvGrpSpPr>
                <a:grpSpLocks/>
              </p:cNvGrpSpPr>
              <p:nvPr/>
            </p:nvGrpSpPr>
            <p:grpSpPr bwMode="auto">
              <a:xfrm>
                <a:off x="1370" y="384"/>
                <a:ext cx="278" cy="480"/>
                <a:chOff x="1370" y="384"/>
                <a:chExt cx="278" cy="480"/>
              </a:xfrm>
            </p:grpSpPr>
            <p:sp>
              <p:nvSpPr>
                <p:cNvPr id="95438" name="Rectangle 254"/>
                <p:cNvSpPr>
                  <a:spLocks noChangeArrowheads="1"/>
                </p:cNvSpPr>
                <p:nvPr/>
              </p:nvSpPr>
              <p:spPr bwMode="auto">
                <a:xfrm>
                  <a:off x="1413" y="38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39" name="Rectangle 301"/>
                <p:cNvSpPr>
                  <a:spLocks noChangeArrowheads="1"/>
                </p:cNvSpPr>
                <p:nvPr/>
              </p:nvSpPr>
              <p:spPr bwMode="auto">
                <a:xfrm>
                  <a:off x="1370" y="38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6" name="Group 304"/>
              <p:cNvGrpSpPr>
                <a:grpSpLocks/>
              </p:cNvGrpSpPr>
              <p:nvPr/>
            </p:nvGrpSpPr>
            <p:grpSpPr bwMode="auto">
              <a:xfrm>
                <a:off x="0" y="864"/>
                <a:ext cx="268" cy="480"/>
                <a:chOff x="0" y="864"/>
                <a:chExt cx="268" cy="480"/>
              </a:xfrm>
            </p:grpSpPr>
            <p:sp>
              <p:nvSpPr>
                <p:cNvPr id="95436" name="Rectangle 255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18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2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37" name="Rectangle 303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2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7" name="Group 306"/>
              <p:cNvGrpSpPr>
                <a:grpSpLocks/>
              </p:cNvGrpSpPr>
              <p:nvPr/>
            </p:nvGrpSpPr>
            <p:grpSpPr bwMode="auto">
              <a:xfrm>
                <a:off x="268" y="864"/>
                <a:ext cx="268" cy="480"/>
                <a:chOff x="268" y="864"/>
                <a:chExt cx="268" cy="480"/>
              </a:xfrm>
            </p:grpSpPr>
            <p:sp>
              <p:nvSpPr>
                <p:cNvPr id="95434" name="Rectangle 256"/>
                <p:cNvSpPr>
                  <a:spLocks noChangeArrowheads="1"/>
                </p:cNvSpPr>
                <p:nvPr/>
              </p:nvSpPr>
              <p:spPr bwMode="auto">
                <a:xfrm>
                  <a:off x="311" y="864"/>
                  <a:ext cx="18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35" name="Rectangle 305"/>
                <p:cNvSpPr>
                  <a:spLocks noChangeArrowheads="1"/>
                </p:cNvSpPr>
                <p:nvPr/>
              </p:nvSpPr>
              <p:spPr bwMode="auto">
                <a:xfrm>
                  <a:off x="268" y="864"/>
                  <a:ext cx="2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8" name="Group 308"/>
              <p:cNvGrpSpPr>
                <a:grpSpLocks/>
              </p:cNvGrpSpPr>
              <p:nvPr/>
            </p:nvGrpSpPr>
            <p:grpSpPr bwMode="auto">
              <a:xfrm>
                <a:off x="536" y="864"/>
                <a:ext cx="278" cy="480"/>
                <a:chOff x="536" y="864"/>
                <a:chExt cx="278" cy="480"/>
              </a:xfrm>
            </p:grpSpPr>
            <p:sp>
              <p:nvSpPr>
                <p:cNvPr id="95432" name="Rectangle 257"/>
                <p:cNvSpPr>
                  <a:spLocks noChangeArrowheads="1"/>
                </p:cNvSpPr>
                <p:nvPr/>
              </p:nvSpPr>
              <p:spPr bwMode="auto">
                <a:xfrm>
                  <a:off x="579" y="86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33" name="Rectangle 307"/>
                <p:cNvSpPr>
                  <a:spLocks noChangeArrowheads="1"/>
                </p:cNvSpPr>
                <p:nvPr/>
              </p:nvSpPr>
              <p:spPr bwMode="auto">
                <a:xfrm>
                  <a:off x="536" y="86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69" name="Group 310"/>
              <p:cNvGrpSpPr>
                <a:grpSpLocks/>
              </p:cNvGrpSpPr>
              <p:nvPr/>
            </p:nvGrpSpPr>
            <p:grpSpPr bwMode="auto">
              <a:xfrm>
                <a:off x="814" y="864"/>
                <a:ext cx="278" cy="480"/>
                <a:chOff x="814" y="864"/>
                <a:chExt cx="278" cy="480"/>
              </a:xfrm>
            </p:grpSpPr>
            <p:sp>
              <p:nvSpPr>
                <p:cNvPr id="95430" name="Rectangle 258"/>
                <p:cNvSpPr>
                  <a:spLocks noChangeArrowheads="1"/>
                </p:cNvSpPr>
                <p:nvPr/>
              </p:nvSpPr>
              <p:spPr bwMode="auto">
                <a:xfrm>
                  <a:off x="857" y="86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0.2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31" name="Rectangle 309"/>
                <p:cNvSpPr>
                  <a:spLocks noChangeArrowheads="1"/>
                </p:cNvSpPr>
                <p:nvPr/>
              </p:nvSpPr>
              <p:spPr bwMode="auto">
                <a:xfrm>
                  <a:off x="814" y="86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0" name="Group 312"/>
              <p:cNvGrpSpPr>
                <a:grpSpLocks/>
              </p:cNvGrpSpPr>
              <p:nvPr/>
            </p:nvGrpSpPr>
            <p:grpSpPr bwMode="auto">
              <a:xfrm>
                <a:off x="1092" y="864"/>
                <a:ext cx="278" cy="480"/>
                <a:chOff x="1092" y="864"/>
                <a:chExt cx="278" cy="480"/>
              </a:xfrm>
            </p:grpSpPr>
            <p:sp>
              <p:nvSpPr>
                <p:cNvPr id="95428" name="Rectangle 259"/>
                <p:cNvSpPr>
                  <a:spLocks noChangeArrowheads="1"/>
                </p:cNvSpPr>
                <p:nvPr/>
              </p:nvSpPr>
              <p:spPr bwMode="auto">
                <a:xfrm>
                  <a:off x="1135" y="86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29" name="Rectangle 311"/>
                <p:cNvSpPr>
                  <a:spLocks noChangeArrowheads="1"/>
                </p:cNvSpPr>
                <p:nvPr/>
              </p:nvSpPr>
              <p:spPr bwMode="auto">
                <a:xfrm>
                  <a:off x="1092" y="86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1" name="Group 314"/>
              <p:cNvGrpSpPr>
                <a:grpSpLocks/>
              </p:cNvGrpSpPr>
              <p:nvPr/>
            </p:nvGrpSpPr>
            <p:grpSpPr bwMode="auto">
              <a:xfrm>
                <a:off x="1370" y="864"/>
                <a:ext cx="278" cy="480"/>
                <a:chOff x="1370" y="864"/>
                <a:chExt cx="278" cy="480"/>
              </a:xfrm>
            </p:grpSpPr>
            <p:sp>
              <p:nvSpPr>
                <p:cNvPr id="95426" name="Rectangle 260"/>
                <p:cNvSpPr>
                  <a:spLocks noChangeArrowheads="1"/>
                </p:cNvSpPr>
                <p:nvPr/>
              </p:nvSpPr>
              <p:spPr bwMode="auto">
                <a:xfrm>
                  <a:off x="1413" y="86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27" name="Rectangle 313"/>
                <p:cNvSpPr>
                  <a:spLocks noChangeArrowheads="1"/>
                </p:cNvSpPr>
                <p:nvPr/>
              </p:nvSpPr>
              <p:spPr bwMode="auto">
                <a:xfrm>
                  <a:off x="1370" y="86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2" name="Group 316"/>
              <p:cNvGrpSpPr>
                <a:grpSpLocks/>
              </p:cNvGrpSpPr>
              <p:nvPr/>
            </p:nvGrpSpPr>
            <p:grpSpPr bwMode="auto">
              <a:xfrm>
                <a:off x="0" y="1344"/>
                <a:ext cx="268" cy="480"/>
                <a:chOff x="0" y="1344"/>
                <a:chExt cx="268" cy="480"/>
              </a:xfrm>
            </p:grpSpPr>
            <p:sp>
              <p:nvSpPr>
                <p:cNvPr id="95424" name="Rectangle 261"/>
                <p:cNvSpPr>
                  <a:spLocks noChangeArrowheads="1"/>
                </p:cNvSpPr>
                <p:nvPr/>
              </p:nvSpPr>
              <p:spPr bwMode="auto">
                <a:xfrm>
                  <a:off x="43" y="1344"/>
                  <a:ext cx="18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3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25" name="Rectangle 315"/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2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3" name="Group 318"/>
              <p:cNvGrpSpPr>
                <a:grpSpLocks/>
              </p:cNvGrpSpPr>
              <p:nvPr/>
            </p:nvGrpSpPr>
            <p:grpSpPr bwMode="auto">
              <a:xfrm>
                <a:off x="268" y="1344"/>
                <a:ext cx="268" cy="480"/>
                <a:chOff x="268" y="1344"/>
                <a:chExt cx="268" cy="480"/>
              </a:xfrm>
            </p:grpSpPr>
            <p:sp>
              <p:nvSpPr>
                <p:cNvPr id="95422" name="Rectangle 262"/>
                <p:cNvSpPr>
                  <a:spLocks noChangeArrowheads="1"/>
                </p:cNvSpPr>
                <p:nvPr/>
              </p:nvSpPr>
              <p:spPr bwMode="auto">
                <a:xfrm>
                  <a:off x="311" y="1344"/>
                  <a:ext cx="18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23" name="Rectangle 317"/>
                <p:cNvSpPr>
                  <a:spLocks noChangeArrowheads="1"/>
                </p:cNvSpPr>
                <p:nvPr/>
              </p:nvSpPr>
              <p:spPr bwMode="auto">
                <a:xfrm>
                  <a:off x="268" y="1344"/>
                  <a:ext cx="2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4" name="Group 320"/>
              <p:cNvGrpSpPr>
                <a:grpSpLocks/>
              </p:cNvGrpSpPr>
              <p:nvPr/>
            </p:nvGrpSpPr>
            <p:grpSpPr bwMode="auto">
              <a:xfrm>
                <a:off x="536" y="1344"/>
                <a:ext cx="278" cy="480"/>
                <a:chOff x="536" y="1344"/>
                <a:chExt cx="278" cy="480"/>
              </a:xfrm>
            </p:grpSpPr>
            <p:sp>
              <p:nvSpPr>
                <p:cNvPr id="95420" name="Rectangle 263"/>
                <p:cNvSpPr>
                  <a:spLocks noChangeArrowheads="1"/>
                </p:cNvSpPr>
                <p:nvPr/>
              </p:nvSpPr>
              <p:spPr bwMode="auto">
                <a:xfrm>
                  <a:off x="579" y="134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21" name="Rectangle 319"/>
                <p:cNvSpPr>
                  <a:spLocks noChangeArrowheads="1"/>
                </p:cNvSpPr>
                <p:nvPr/>
              </p:nvSpPr>
              <p:spPr bwMode="auto">
                <a:xfrm>
                  <a:off x="536" y="134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5" name="Group 322"/>
              <p:cNvGrpSpPr>
                <a:grpSpLocks/>
              </p:cNvGrpSpPr>
              <p:nvPr/>
            </p:nvGrpSpPr>
            <p:grpSpPr bwMode="auto">
              <a:xfrm>
                <a:off x="814" y="1344"/>
                <a:ext cx="278" cy="480"/>
                <a:chOff x="814" y="1344"/>
                <a:chExt cx="278" cy="480"/>
              </a:xfrm>
            </p:grpSpPr>
            <p:sp>
              <p:nvSpPr>
                <p:cNvPr id="95418" name="Rectangle 264"/>
                <p:cNvSpPr>
                  <a:spLocks noChangeArrowheads="1"/>
                </p:cNvSpPr>
                <p:nvPr/>
              </p:nvSpPr>
              <p:spPr bwMode="auto">
                <a:xfrm>
                  <a:off x="857" y="134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19" name="Rectangle 321"/>
                <p:cNvSpPr>
                  <a:spLocks noChangeArrowheads="1"/>
                </p:cNvSpPr>
                <p:nvPr/>
              </p:nvSpPr>
              <p:spPr bwMode="auto">
                <a:xfrm>
                  <a:off x="814" y="134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6" name="Group 324"/>
              <p:cNvGrpSpPr>
                <a:grpSpLocks/>
              </p:cNvGrpSpPr>
              <p:nvPr/>
            </p:nvGrpSpPr>
            <p:grpSpPr bwMode="auto">
              <a:xfrm>
                <a:off x="1092" y="1344"/>
                <a:ext cx="278" cy="480"/>
                <a:chOff x="1092" y="1344"/>
                <a:chExt cx="278" cy="480"/>
              </a:xfrm>
            </p:grpSpPr>
            <p:sp>
              <p:nvSpPr>
                <p:cNvPr id="95416" name="Rectangle 265"/>
                <p:cNvSpPr>
                  <a:spLocks noChangeArrowheads="1"/>
                </p:cNvSpPr>
                <p:nvPr/>
              </p:nvSpPr>
              <p:spPr bwMode="auto">
                <a:xfrm>
                  <a:off x="1135" y="134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0.4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17" name="Rectangle 323"/>
                <p:cNvSpPr>
                  <a:spLocks noChangeArrowheads="1"/>
                </p:cNvSpPr>
                <p:nvPr/>
              </p:nvSpPr>
              <p:spPr bwMode="auto">
                <a:xfrm>
                  <a:off x="1092" y="134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7" name="Group 326"/>
              <p:cNvGrpSpPr>
                <a:grpSpLocks/>
              </p:cNvGrpSpPr>
              <p:nvPr/>
            </p:nvGrpSpPr>
            <p:grpSpPr bwMode="auto">
              <a:xfrm>
                <a:off x="1370" y="1344"/>
                <a:ext cx="278" cy="480"/>
                <a:chOff x="1370" y="1344"/>
                <a:chExt cx="278" cy="480"/>
              </a:xfrm>
            </p:grpSpPr>
            <p:sp>
              <p:nvSpPr>
                <p:cNvPr id="95414" name="Rectangle 266"/>
                <p:cNvSpPr>
                  <a:spLocks noChangeArrowheads="1"/>
                </p:cNvSpPr>
                <p:nvPr/>
              </p:nvSpPr>
              <p:spPr bwMode="auto">
                <a:xfrm>
                  <a:off x="1413" y="134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15" name="Rectangle 325"/>
                <p:cNvSpPr>
                  <a:spLocks noChangeArrowheads="1"/>
                </p:cNvSpPr>
                <p:nvPr/>
              </p:nvSpPr>
              <p:spPr bwMode="auto">
                <a:xfrm>
                  <a:off x="1370" y="134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8" name="Group 328"/>
              <p:cNvGrpSpPr>
                <a:grpSpLocks/>
              </p:cNvGrpSpPr>
              <p:nvPr/>
            </p:nvGrpSpPr>
            <p:grpSpPr bwMode="auto">
              <a:xfrm>
                <a:off x="0" y="1824"/>
                <a:ext cx="268" cy="480"/>
                <a:chOff x="0" y="1824"/>
                <a:chExt cx="268" cy="480"/>
              </a:xfrm>
            </p:grpSpPr>
            <p:sp>
              <p:nvSpPr>
                <p:cNvPr id="95412" name="Rectangle 267"/>
                <p:cNvSpPr>
                  <a:spLocks noChangeArrowheads="1"/>
                </p:cNvSpPr>
                <p:nvPr/>
              </p:nvSpPr>
              <p:spPr bwMode="auto">
                <a:xfrm>
                  <a:off x="43" y="1824"/>
                  <a:ext cx="18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4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13" name="Rectangle 327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2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79" name="Group 330"/>
              <p:cNvGrpSpPr>
                <a:grpSpLocks/>
              </p:cNvGrpSpPr>
              <p:nvPr/>
            </p:nvGrpSpPr>
            <p:grpSpPr bwMode="auto">
              <a:xfrm>
                <a:off x="268" y="1824"/>
                <a:ext cx="268" cy="480"/>
                <a:chOff x="268" y="1824"/>
                <a:chExt cx="268" cy="480"/>
              </a:xfrm>
            </p:grpSpPr>
            <p:sp>
              <p:nvSpPr>
                <p:cNvPr id="95410" name="Rectangle 268"/>
                <p:cNvSpPr>
                  <a:spLocks noChangeArrowheads="1"/>
                </p:cNvSpPr>
                <p:nvPr/>
              </p:nvSpPr>
              <p:spPr bwMode="auto">
                <a:xfrm>
                  <a:off x="311" y="1824"/>
                  <a:ext cx="18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11" name="Rectangle 329"/>
                <p:cNvSpPr>
                  <a:spLocks noChangeArrowheads="1"/>
                </p:cNvSpPr>
                <p:nvPr/>
              </p:nvSpPr>
              <p:spPr bwMode="auto">
                <a:xfrm>
                  <a:off x="268" y="1824"/>
                  <a:ext cx="2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0" name="Group 332"/>
              <p:cNvGrpSpPr>
                <a:grpSpLocks/>
              </p:cNvGrpSpPr>
              <p:nvPr/>
            </p:nvGrpSpPr>
            <p:grpSpPr bwMode="auto">
              <a:xfrm>
                <a:off x="536" y="1824"/>
                <a:ext cx="278" cy="480"/>
                <a:chOff x="536" y="1824"/>
                <a:chExt cx="278" cy="480"/>
              </a:xfrm>
            </p:grpSpPr>
            <p:sp>
              <p:nvSpPr>
                <p:cNvPr id="95408" name="Rectangle 269"/>
                <p:cNvSpPr>
                  <a:spLocks noChangeArrowheads="1"/>
                </p:cNvSpPr>
                <p:nvPr/>
              </p:nvSpPr>
              <p:spPr bwMode="auto">
                <a:xfrm>
                  <a:off x="579" y="182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09" name="Rectangle 331"/>
                <p:cNvSpPr>
                  <a:spLocks noChangeArrowheads="1"/>
                </p:cNvSpPr>
                <p:nvPr/>
              </p:nvSpPr>
              <p:spPr bwMode="auto">
                <a:xfrm>
                  <a:off x="536" y="182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1" name="Group 334"/>
              <p:cNvGrpSpPr>
                <a:grpSpLocks/>
              </p:cNvGrpSpPr>
              <p:nvPr/>
            </p:nvGrpSpPr>
            <p:grpSpPr bwMode="auto">
              <a:xfrm>
                <a:off x="814" y="1824"/>
                <a:ext cx="278" cy="480"/>
                <a:chOff x="814" y="1824"/>
                <a:chExt cx="278" cy="480"/>
              </a:xfrm>
            </p:grpSpPr>
            <p:sp>
              <p:nvSpPr>
                <p:cNvPr id="954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857" y="182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07" name="Rectangle 333"/>
                <p:cNvSpPr>
                  <a:spLocks noChangeArrowheads="1"/>
                </p:cNvSpPr>
                <p:nvPr/>
              </p:nvSpPr>
              <p:spPr bwMode="auto">
                <a:xfrm>
                  <a:off x="814" y="182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2" name="Group 336"/>
              <p:cNvGrpSpPr>
                <a:grpSpLocks/>
              </p:cNvGrpSpPr>
              <p:nvPr/>
            </p:nvGrpSpPr>
            <p:grpSpPr bwMode="auto">
              <a:xfrm>
                <a:off x="1092" y="1824"/>
                <a:ext cx="278" cy="480"/>
                <a:chOff x="1092" y="1824"/>
                <a:chExt cx="278" cy="480"/>
              </a:xfrm>
            </p:grpSpPr>
            <p:sp>
              <p:nvSpPr>
                <p:cNvPr id="95404" name="Rectangle 271"/>
                <p:cNvSpPr>
                  <a:spLocks noChangeArrowheads="1"/>
                </p:cNvSpPr>
                <p:nvPr/>
              </p:nvSpPr>
              <p:spPr bwMode="auto">
                <a:xfrm>
                  <a:off x="1135" y="182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05" name="Rectangle 335"/>
                <p:cNvSpPr>
                  <a:spLocks noChangeArrowheads="1"/>
                </p:cNvSpPr>
                <p:nvPr/>
              </p:nvSpPr>
              <p:spPr bwMode="auto">
                <a:xfrm>
                  <a:off x="1092" y="182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3" name="Group 338"/>
              <p:cNvGrpSpPr>
                <a:grpSpLocks/>
              </p:cNvGrpSpPr>
              <p:nvPr/>
            </p:nvGrpSpPr>
            <p:grpSpPr bwMode="auto">
              <a:xfrm>
                <a:off x="1370" y="1824"/>
                <a:ext cx="278" cy="480"/>
                <a:chOff x="1370" y="1824"/>
                <a:chExt cx="278" cy="480"/>
              </a:xfrm>
            </p:grpSpPr>
            <p:sp>
              <p:nvSpPr>
                <p:cNvPr id="95402" name="Rectangle 272"/>
                <p:cNvSpPr>
                  <a:spLocks noChangeArrowheads="1"/>
                </p:cNvSpPr>
                <p:nvPr/>
              </p:nvSpPr>
              <p:spPr bwMode="auto">
                <a:xfrm>
                  <a:off x="1413" y="1824"/>
                  <a:ext cx="19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0.3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03" name="Rectangle 337"/>
                <p:cNvSpPr>
                  <a:spLocks noChangeArrowheads="1"/>
                </p:cNvSpPr>
                <p:nvPr/>
              </p:nvSpPr>
              <p:spPr bwMode="auto">
                <a:xfrm>
                  <a:off x="1370" y="1824"/>
                  <a:ext cx="2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4" name="Group 340"/>
              <p:cNvGrpSpPr>
                <a:grpSpLocks/>
              </p:cNvGrpSpPr>
              <p:nvPr/>
            </p:nvGrpSpPr>
            <p:grpSpPr bwMode="auto">
              <a:xfrm>
                <a:off x="0" y="2304"/>
                <a:ext cx="268" cy="384"/>
                <a:chOff x="0" y="2304"/>
                <a:chExt cx="268" cy="384"/>
              </a:xfrm>
            </p:grpSpPr>
            <p:sp>
              <p:nvSpPr>
                <p:cNvPr id="95400" name="Rectangle 273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1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5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401" name="Rectangle 339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2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5" name="Group 342"/>
              <p:cNvGrpSpPr>
                <a:grpSpLocks/>
              </p:cNvGrpSpPr>
              <p:nvPr/>
            </p:nvGrpSpPr>
            <p:grpSpPr bwMode="auto">
              <a:xfrm>
                <a:off x="268" y="2304"/>
                <a:ext cx="268" cy="384"/>
                <a:chOff x="268" y="2304"/>
                <a:chExt cx="268" cy="384"/>
              </a:xfrm>
            </p:grpSpPr>
            <p:sp>
              <p:nvSpPr>
                <p:cNvPr id="95398" name="Rectangle 274"/>
                <p:cNvSpPr>
                  <a:spLocks noChangeArrowheads="1"/>
                </p:cNvSpPr>
                <p:nvPr/>
              </p:nvSpPr>
              <p:spPr bwMode="auto">
                <a:xfrm>
                  <a:off x="311" y="2304"/>
                  <a:ext cx="1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99" name="Rectangle 341"/>
                <p:cNvSpPr>
                  <a:spLocks noChangeArrowheads="1"/>
                </p:cNvSpPr>
                <p:nvPr/>
              </p:nvSpPr>
              <p:spPr bwMode="auto">
                <a:xfrm>
                  <a:off x="268" y="2304"/>
                  <a:ext cx="2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6" name="Group 344"/>
              <p:cNvGrpSpPr>
                <a:grpSpLocks/>
              </p:cNvGrpSpPr>
              <p:nvPr/>
            </p:nvGrpSpPr>
            <p:grpSpPr bwMode="auto">
              <a:xfrm>
                <a:off x="536" y="2304"/>
                <a:ext cx="278" cy="384"/>
                <a:chOff x="536" y="2304"/>
                <a:chExt cx="278" cy="384"/>
              </a:xfrm>
            </p:grpSpPr>
            <p:sp>
              <p:nvSpPr>
                <p:cNvPr id="95396" name="Rectangle 275"/>
                <p:cNvSpPr>
                  <a:spLocks noChangeArrowheads="1"/>
                </p:cNvSpPr>
                <p:nvPr/>
              </p:nvSpPr>
              <p:spPr bwMode="auto">
                <a:xfrm>
                  <a:off x="579" y="230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97" name="Rectangle 343"/>
                <p:cNvSpPr>
                  <a:spLocks noChangeArrowheads="1"/>
                </p:cNvSpPr>
                <p:nvPr/>
              </p:nvSpPr>
              <p:spPr bwMode="auto">
                <a:xfrm>
                  <a:off x="536" y="230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7" name="Group 346"/>
              <p:cNvGrpSpPr>
                <a:grpSpLocks/>
              </p:cNvGrpSpPr>
              <p:nvPr/>
            </p:nvGrpSpPr>
            <p:grpSpPr bwMode="auto">
              <a:xfrm>
                <a:off x="814" y="2304"/>
                <a:ext cx="278" cy="384"/>
                <a:chOff x="814" y="2304"/>
                <a:chExt cx="278" cy="384"/>
              </a:xfrm>
            </p:grpSpPr>
            <p:sp>
              <p:nvSpPr>
                <p:cNvPr id="95394" name="Rectangle 276"/>
                <p:cNvSpPr>
                  <a:spLocks noChangeArrowheads="1"/>
                </p:cNvSpPr>
                <p:nvPr/>
              </p:nvSpPr>
              <p:spPr bwMode="auto">
                <a:xfrm>
                  <a:off x="857" y="230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95" name="Rectangle 345"/>
                <p:cNvSpPr>
                  <a:spLocks noChangeArrowheads="1"/>
                </p:cNvSpPr>
                <p:nvPr/>
              </p:nvSpPr>
              <p:spPr bwMode="auto">
                <a:xfrm>
                  <a:off x="814" y="230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8" name="Group 348"/>
              <p:cNvGrpSpPr>
                <a:grpSpLocks/>
              </p:cNvGrpSpPr>
              <p:nvPr/>
            </p:nvGrpSpPr>
            <p:grpSpPr bwMode="auto">
              <a:xfrm>
                <a:off x="1092" y="2304"/>
                <a:ext cx="278" cy="384"/>
                <a:chOff x="1092" y="2304"/>
                <a:chExt cx="278" cy="384"/>
              </a:xfrm>
            </p:grpSpPr>
            <p:sp>
              <p:nvSpPr>
                <p:cNvPr id="95392" name="Rectangle 277"/>
                <p:cNvSpPr>
                  <a:spLocks noChangeArrowheads="1"/>
                </p:cNvSpPr>
                <p:nvPr/>
              </p:nvSpPr>
              <p:spPr bwMode="auto">
                <a:xfrm>
                  <a:off x="1135" y="230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9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092" y="230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389" name="Group 350"/>
              <p:cNvGrpSpPr>
                <a:grpSpLocks/>
              </p:cNvGrpSpPr>
              <p:nvPr/>
            </p:nvGrpSpPr>
            <p:grpSpPr bwMode="auto">
              <a:xfrm>
                <a:off x="1370" y="2304"/>
                <a:ext cx="278" cy="384"/>
                <a:chOff x="1370" y="2304"/>
                <a:chExt cx="278" cy="384"/>
              </a:xfrm>
            </p:grpSpPr>
            <p:sp>
              <p:nvSpPr>
                <p:cNvPr id="95390" name="Rectangle 278"/>
                <p:cNvSpPr>
                  <a:spLocks noChangeArrowheads="1"/>
                </p:cNvSpPr>
                <p:nvPr/>
              </p:nvSpPr>
              <p:spPr bwMode="auto">
                <a:xfrm>
                  <a:off x="1413" y="230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91" name="Rectangle 349"/>
                <p:cNvSpPr>
                  <a:spLocks noChangeArrowheads="1"/>
                </p:cNvSpPr>
                <p:nvPr/>
              </p:nvSpPr>
              <p:spPr bwMode="auto">
                <a:xfrm>
                  <a:off x="1370" y="230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95353" name="Rectangle 352"/>
            <p:cNvSpPr>
              <a:spLocks noChangeArrowheads="1"/>
            </p:cNvSpPr>
            <p:nvPr/>
          </p:nvSpPr>
          <p:spPr bwMode="auto">
            <a:xfrm>
              <a:off x="-2" y="-2"/>
              <a:ext cx="1652" cy="269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5239" name="Group 464"/>
          <p:cNvGrpSpPr>
            <a:grpSpLocks/>
          </p:cNvGrpSpPr>
          <p:nvPr/>
        </p:nvGrpSpPr>
        <p:grpSpPr bwMode="auto">
          <a:xfrm>
            <a:off x="4572000" y="3140075"/>
            <a:ext cx="3581400" cy="2632075"/>
            <a:chOff x="-2" y="-2"/>
            <a:chExt cx="1672" cy="2308"/>
          </a:xfrm>
        </p:grpSpPr>
        <p:grpSp>
          <p:nvGrpSpPr>
            <p:cNvPr id="95242" name="Group 462"/>
            <p:cNvGrpSpPr>
              <a:grpSpLocks/>
            </p:cNvGrpSpPr>
            <p:nvPr/>
          </p:nvGrpSpPr>
          <p:grpSpPr bwMode="auto">
            <a:xfrm>
              <a:off x="0" y="0"/>
              <a:ext cx="1668" cy="2304"/>
              <a:chOff x="0" y="0"/>
              <a:chExt cx="1668" cy="2304"/>
            </a:xfrm>
          </p:grpSpPr>
          <p:grpSp>
            <p:nvGrpSpPr>
              <p:cNvPr id="95244" name="Group 391"/>
              <p:cNvGrpSpPr>
                <a:grpSpLocks/>
              </p:cNvGrpSpPr>
              <p:nvPr/>
            </p:nvGrpSpPr>
            <p:grpSpPr bwMode="auto">
              <a:xfrm>
                <a:off x="0" y="0"/>
                <a:ext cx="278" cy="384"/>
                <a:chOff x="0" y="0"/>
                <a:chExt cx="278" cy="384"/>
              </a:xfrm>
            </p:grpSpPr>
            <p:sp>
              <p:nvSpPr>
                <p:cNvPr id="95350" name="Rectangle 35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51" name="Rectangle 39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45" name="Group 393"/>
              <p:cNvGrpSpPr>
                <a:grpSpLocks/>
              </p:cNvGrpSpPr>
              <p:nvPr/>
            </p:nvGrpSpPr>
            <p:grpSpPr bwMode="auto">
              <a:xfrm>
                <a:off x="278" y="0"/>
                <a:ext cx="278" cy="384"/>
                <a:chOff x="278" y="0"/>
                <a:chExt cx="278" cy="384"/>
              </a:xfrm>
            </p:grpSpPr>
            <p:sp>
              <p:nvSpPr>
                <p:cNvPr id="95348" name="Rectangle 355"/>
                <p:cNvSpPr>
                  <a:spLocks noChangeArrowheads="1"/>
                </p:cNvSpPr>
                <p:nvPr/>
              </p:nvSpPr>
              <p:spPr bwMode="auto">
                <a:xfrm>
                  <a:off x="321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0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49" name="Rectangle 392"/>
                <p:cNvSpPr>
                  <a:spLocks noChangeArrowheads="1"/>
                </p:cNvSpPr>
                <p:nvPr/>
              </p:nvSpPr>
              <p:spPr bwMode="auto">
                <a:xfrm>
                  <a:off x="278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46" name="Group 395"/>
              <p:cNvGrpSpPr>
                <a:grpSpLocks/>
              </p:cNvGrpSpPr>
              <p:nvPr/>
            </p:nvGrpSpPr>
            <p:grpSpPr bwMode="auto">
              <a:xfrm>
                <a:off x="556" y="0"/>
                <a:ext cx="278" cy="384"/>
                <a:chOff x="556" y="0"/>
                <a:chExt cx="278" cy="384"/>
              </a:xfrm>
            </p:grpSpPr>
            <p:sp>
              <p:nvSpPr>
                <p:cNvPr id="95346" name="Rectangle 356"/>
                <p:cNvSpPr>
                  <a:spLocks noChangeArrowheads="1"/>
                </p:cNvSpPr>
                <p:nvPr/>
              </p:nvSpPr>
              <p:spPr bwMode="auto">
                <a:xfrm>
                  <a:off x="599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1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47" name="Rectangle 394"/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47" name="Group 397"/>
              <p:cNvGrpSpPr>
                <a:grpSpLocks/>
              </p:cNvGrpSpPr>
              <p:nvPr/>
            </p:nvGrpSpPr>
            <p:grpSpPr bwMode="auto">
              <a:xfrm>
                <a:off x="834" y="0"/>
                <a:ext cx="278" cy="384"/>
                <a:chOff x="834" y="0"/>
                <a:chExt cx="278" cy="384"/>
              </a:xfrm>
            </p:grpSpPr>
            <p:sp>
              <p:nvSpPr>
                <p:cNvPr id="95344" name="Rectangle 357"/>
                <p:cNvSpPr>
                  <a:spLocks noChangeArrowheads="1"/>
                </p:cNvSpPr>
                <p:nvPr/>
              </p:nvSpPr>
              <p:spPr bwMode="auto">
                <a:xfrm>
                  <a:off x="877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2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45" name="Rectangle 396"/>
                <p:cNvSpPr>
                  <a:spLocks noChangeArrowheads="1"/>
                </p:cNvSpPr>
                <p:nvPr/>
              </p:nvSpPr>
              <p:spPr bwMode="auto">
                <a:xfrm>
                  <a:off x="834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48" name="Group 399"/>
              <p:cNvGrpSpPr>
                <a:grpSpLocks/>
              </p:cNvGrpSpPr>
              <p:nvPr/>
            </p:nvGrpSpPr>
            <p:grpSpPr bwMode="auto">
              <a:xfrm>
                <a:off x="1112" y="0"/>
                <a:ext cx="278" cy="384"/>
                <a:chOff x="1112" y="0"/>
                <a:chExt cx="278" cy="384"/>
              </a:xfrm>
            </p:grpSpPr>
            <p:sp>
              <p:nvSpPr>
                <p:cNvPr id="95342" name="Rectangle 358"/>
                <p:cNvSpPr>
                  <a:spLocks noChangeArrowheads="1"/>
                </p:cNvSpPr>
                <p:nvPr/>
              </p:nvSpPr>
              <p:spPr bwMode="auto">
                <a:xfrm>
                  <a:off x="1155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3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43" name="Rectangle 398"/>
                <p:cNvSpPr>
                  <a:spLocks noChangeArrowheads="1"/>
                </p:cNvSpPr>
                <p:nvPr/>
              </p:nvSpPr>
              <p:spPr bwMode="auto">
                <a:xfrm>
                  <a:off x="1112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49" name="Group 401"/>
              <p:cNvGrpSpPr>
                <a:grpSpLocks/>
              </p:cNvGrpSpPr>
              <p:nvPr/>
            </p:nvGrpSpPr>
            <p:grpSpPr bwMode="auto">
              <a:xfrm>
                <a:off x="1390" y="0"/>
                <a:ext cx="278" cy="384"/>
                <a:chOff x="1390" y="0"/>
                <a:chExt cx="278" cy="384"/>
              </a:xfrm>
            </p:grpSpPr>
            <p:sp>
              <p:nvSpPr>
                <p:cNvPr id="95340" name="Rectangle 359"/>
                <p:cNvSpPr>
                  <a:spLocks noChangeArrowheads="1"/>
                </p:cNvSpPr>
                <p:nvPr/>
              </p:nvSpPr>
              <p:spPr bwMode="auto">
                <a:xfrm>
                  <a:off x="1433" y="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4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41" name="Rectangle 400"/>
                <p:cNvSpPr>
                  <a:spLocks noChangeArrowheads="1"/>
                </p:cNvSpPr>
                <p:nvPr/>
              </p:nvSpPr>
              <p:spPr bwMode="auto">
                <a:xfrm>
                  <a:off x="1390" y="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0" name="Group 403"/>
              <p:cNvGrpSpPr>
                <a:grpSpLocks/>
              </p:cNvGrpSpPr>
              <p:nvPr/>
            </p:nvGrpSpPr>
            <p:grpSpPr bwMode="auto">
              <a:xfrm>
                <a:off x="0" y="384"/>
                <a:ext cx="278" cy="384"/>
                <a:chOff x="0" y="384"/>
                <a:chExt cx="278" cy="384"/>
              </a:xfrm>
            </p:grpSpPr>
            <p:sp>
              <p:nvSpPr>
                <p:cNvPr id="95338" name="Rectangle 360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1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39" name="Rectangle 40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1" name="Group 405"/>
              <p:cNvGrpSpPr>
                <a:grpSpLocks/>
              </p:cNvGrpSpPr>
              <p:nvPr/>
            </p:nvGrpSpPr>
            <p:grpSpPr bwMode="auto">
              <a:xfrm>
                <a:off x="278" y="384"/>
                <a:ext cx="278" cy="384"/>
                <a:chOff x="278" y="384"/>
                <a:chExt cx="278" cy="384"/>
              </a:xfrm>
            </p:grpSpPr>
            <p:sp>
              <p:nvSpPr>
                <p:cNvPr id="95336" name="Rectangle 361"/>
                <p:cNvSpPr>
                  <a:spLocks noChangeArrowheads="1"/>
                </p:cNvSpPr>
                <p:nvPr/>
              </p:nvSpPr>
              <p:spPr bwMode="auto">
                <a:xfrm>
                  <a:off x="321" y="38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37" name="Rectangle 404"/>
                <p:cNvSpPr>
                  <a:spLocks noChangeArrowheads="1"/>
                </p:cNvSpPr>
                <p:nvPr/>
              </p:nvSpPr>
              <p:spPr bwMode="auto">
                <a:xfrm>
                  <a:off x="278" y="38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2" name="Group 407"/>
              <p:cNvGrpSpPr>
                <a:grpSpLocks/>
              </p:cNvGrpSpPr>
              <p:nvPr/>
            </p:nvGrpSpPr>
            <p:grpSpPr bwMode="auto">
              <a:xfrm>
                <a:off x="556" y="384"/>
                <a:ext cx="278" cy="384"/>
                <a:chOff x="556" y="384"/>
                <a:chExt cx="278" cy="384"/>
              </a:xfrm>
            </p:grpSpPr>
            <p:sp>
              <p:nvSpPr>
                <p:cNvPr id="95334" name="Rectangle 362"/>
                <p:cNvSpPr>
                  <a:spLocks noChangeArrowheads="1"/>
                </p:cNvSpPr>
                <p:nvPr/>
              </p:nvSpPr>
              <p:spPr bwMode="auto">
                <a:xfrm>
                  <a:off x="599" y="38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1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35" name="Rectangle 406"/>
                <p:cNvSpPr>
                  <a:spLocks noChangeArrowheads="1"/>
                </p:cNvSpPr>
                <p:nvPr/>
              </p:nvSpPr>
              <p:spPr bwMode="auto">
                <a:xfrm>
                  <a:off x="556" y="38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3" name="Group 409"/>
              <p:cNvGrpSpPr>
                <a:grpSpLocks/>
              </p:cNvGrpSpPr>
              <p:nvPr/>
            </p:nvGrpSpPr>
            <p:grpSpPr bwMode="auto">
              <a:xfrm>
                <a:off x="834" y="384"/>
                <a:ext cx="278" cy="384"/>
                <a:chOff x="834" y="384"/>
                <a:chExt cx="278" cy="384"/>
              </a:xfrm>
            </p:grpSpPr>
            <p:sp>
              <p:nvSpPr>
                <p:cNvPr id="95332" name="Rectangle 363"/>
                <p:cNvSpPr>
                  <a:spLocks noChangeArrowheads="1"/>
                </p:cNvSpPr>
                <p:nvPr/>
              </p:nvSpPr>
              <p:spPr bwMode="auto">
                <a:xfrm>
                  <a:off x="877" y="38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834" y="38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4" name="Group 411"/>
              <p:cNvGrpSpPr>
                <a:grpSpLocks/>
              </p:cNvGrpSpPr>
              <p:nvPr/>
            </p:nvGrpSpPr>
            <p:grpSpPr bwMode="auto">
              <a:xfrm>
                <a:off x="1112" y="384"/>
                <a:ext cx="278" cy="384"/>
                <a:chOff x="1112" y="384"/>
                <a:chExt cx="278" cy="384"/>
              </a:xfrm>
            </p:grpSpPr>
            <p:sp>
              <p:nvSpPr>
                <p:cNvPr id="95330" name="Rectangle 364"/>
                <p:cNvSpPr>
                  <a:spLocks noChangeArrowheads="1"/>
                </p:cNvSpPr>
                <p:nvPr/>
              </p:nvSpPr>
              <p:spPr bwMode="auto">
                <a:xfrm>
                  <a:off x="1155" y="38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31" name="Rectangle 410"/>
                <p:cNvSpPr>
                  <a:spLocks noChangeArrowheads="1"/>
                </p:cNvSpPr>
                <p:nvPr/>
              </p:nvSpPr>
              <p:spPr bwMode="auto">
                <a:xfrm>
                  <a:off x="1112" y="38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5" name="Group 413"/>
              <p:cNvGrpSpPr>
                <a:grpSpLocks/>
              </p:cNvGrpSpPr>
              <p:nvPr/>
            </p:nvGrpSpPr>
            <p:grpSpPr bwMode="auto">
              <a:xfrm>
                <a:off x="1390" y="384"/>
                <a:ext cx="278" cy="384"/>
                <a:chOff x="1390" y="384"/>
                <a:chExt cx="278" cy="384"/>
              </a:xfrm>
            </p:grpSpPr>
            <p:sp>
              <p:nvSpPr>
                <p:cNvPr id="95328" name="Rectangle 365"/>
                <p:cNvSpPr>
                  <a:spLocks noChangeArrowheads="1"/>
                </p:cNvSpPr>
                <p:nvPr/>
              </p:nvSpPr>
              <p:spPr bwMode="auto">
                <a:xfrm>
                  <a:off x="1433" y="384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29" name="Rectangle 412"/>
                <p:cNvSpPr>
                  <a:spLocks noChangeArrowheads="1"/>
                </p:cNvSpPr>
                <p:nvPr/>
              </p:nvSpPr>
              <p:spPr bwMode="auto">
                <a:xfrm>
                  <a:off x="1390" y="384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6" name="Group 415"/>
              <p:cNvGrpSpPr>
                <a:grpSpLocks/>
              </p:cNvGrpSpPr>
              <p:nvPr/>
            </p:nvGrpSpPr>
            <p:grpSpPr bwMode="auto">
              <a:xfrm>
                <a:off x="0" y="768"/>
                <a:ext cx="278" cy="384"/>
                <a:chOff x="0" y="768"/>
                <a:chExt cx="278" cy="384"/>
              </a:xfrm>
            </p:grpSpPr>
            <p:sp>
              <p:nvSpPr>
                <p:cNvPr id="95326" name="Rectangle 366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2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27" name="Rectangle 41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7" name="Group 417"/>
              <p:cNvGrpSpPr>
                <a:grpSpLocks/>
              </p:cNvGrpSpPr>
              <p:nvPr/>
            </p:nvGrpSpPr>
            <p:grpSpPr bwMode="auto">
              <a:xfrm>
                <a:off x="278" y="768"/>
                <a:ext cx="278" cy="384"/>
                <a:chOff x="278" y="768"/>
                <a:chExt cx="278" cy="384"/>
              </a:xfrm>
            </p:grpSpPr>
            <p:sp>
              <p:nvSpPr>
                <p:cNvPr id="95324" name="Rectangle 367"/>
                <p:cNvSpPr>
                  <a:spLocks noChangeArrowheads="1"/>
                </p:cNvSpPr>
                <p:nvPr/>
              </p:nvSpPr>
              <p:spPr bwMode="auto">
                <a:xfrm>
                  <a:off x="321" y="768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25" name="Rectangle 416"/>
                <p:cNvSpPr>
                  <a:spLocks noChangeArrowheads="1"/>
                </p:cNvSpPr>
                <p:nvPr/>
              </p:nvSpPr>
              <p:spPr bwMode="auto">
                <a:xfrm>
                  <a:off x="278" y="768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8" name="Group 419"/>
              <p:cNvGrpSpPr>
                <a:grpSpLocks/>
              </p:cNvGrpSpPr>
              <p:nvPr/>
            </p:nvGrpSpPr>
            <p:grpSpPr bwMode="auto">
              <a:xfrm>
                <a:off x="556" y="768"/>
                <a:ext cx="278" cy="384"/>
                <a:chOff x="556" y="768"/>
                <a:chExt cx="278" cy="384"/>
              </a:xfrm>
            </p:grpSpPr>
            <p:sp>
              <p:nvSpPr>
                <p:cNvPr id="95322" name="Rectangle 368"/>
                <p:cNvSpPr>
                  <a:spLocks noChangeArrowheads="1"/>
                </p:cNvSpPr>
                <p:nvPr/>
              </p:nvSpPr>
              <p:spPr bwMode="auto">
                <a:xfrm>
                  <a:off x="599" y="768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23" name="Rectangle 418"/>
                <p:cNvSpPr>
                  <a:spLocks noChangeArrowheads="1"/>
                </p:cNvSpPr>
                <p:nvPr/>
              </p:nvSpPr>
              <p:spPr bwMode="auto">
                <a:xfrm>
                  <a:off x="556" y="768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59" name="Group 421"/>
              <p:cNvGrpSpPr>
                <a:grpSpLocks/>
              </p:cNvGrpSpPr>
              <p:nvPr/>
            </p:nvGrpSpPr>
            <p:grpSpPr bwMode="auto">
              <a:xfrm>
                <a:off x="834" y="768"/>
                <a:ext cx="278" cy="384"/>
                <a:chOff x="834" y="768"/>
                <a:chExt cx="278" cy="384"/>
              </a:xfrm>
            </p:grpSpPr>
            <p:sp>
              <p:nvSpPr>
                <p:cNvPr id="95320" name="Rectangle 369"/>
                <p:cNvSpPr>
                  <a:spLocks noChangeArrowheads="1"/>
                </p:cNvSpPr>
                <p:nvPr/>
              </p:nvSpPr>
              <p:spPr bwMode="auto">
                <a:xfrm>
                  <a:off x="877" y="768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2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21" name="Rectangle 420"/>
                <p:cNvSpPr>
                  <a:spLocks noChangeArrowheads="1"/>
                </p:cNvSpPr>
                <p:nvPr/>
              </p:nvSpPr>
              <p:spPr bwMode="auto">
                <a:xfrm>
                  <a:off x="834" y="768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0" name="Group 423"/>
              <p:cNvGrpSpPr>
                <a:grpSpLocks/>
              </p:cNvGrpSpPr>
              <p:nvPr/>
            </p:nvGrpSpPr>
            <p:grpSpPr bwMode="auto">
              <a:xfrm>
                <a:off x="1112" y="768"/>
                <a:ext cx="278" cy="384"/>
                <a:chOff x="1112" y="768"/>
                <a:chExt cx="278" cy="384"/>
              </a:xfrm>
            </p:grpSpPr>
            <p:sp>
              <p:nvSpPr>
                <p:cNvPr id="95318" name="Rectangle 370"/>
                <p:cNvSpPr>
                  <a:spLocks noChangeArrowheads="1"/>
                </p:cNvSpPr>
                <p:nvPr/>
              </p:nvSpPr>
              <p:spPr bwMode="auto">
                <a:xfrm>
                  <a:off x="1155" y="768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19" name="Rectangle 422"/>
                <p:cNvSpPr>
                  <a:spLocks noChangeArrowheads="1"/>
                </p:cNvSpPr>
                <p:nvPr/>
              </p:nvSpPr>
              <p:spPr bwMode="auto">
                <a:xfrm>
                  <a:off x="1112" y="768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1" name="Group 425"/>
              <p:cNvGrpSpPr>
                <a:grpSpLocks/>
              </p:cNvGrpSpPr>
              <p:nvPr/>
            </p:nvGrpSpPr>
            <p:grpSpPr bwMode="auto">
              <a:xfrm>
                <a:off x="1390" y="768"/>
                <a:ext cx="278" cy="384"/>
                <a:chOff x="1390" y="768"/>
                <a:chExt cx="278" cy="384"/>
              </a:xfrm>
            </p:grpSpPr>
            <p:sp>
              <p:nvSpPr>
                <p:cNvPr id="95316" name="Rectangle 371"/>
                <p:cNvSpPr>
                  <a:spLocks noChangeArrowheads="1"/>
                </p:cNvSpPr>
                <p:nvPr/>
              </p:nvSpPr>
              <p:spPr bwMode="auto">
                <a:xfrm>
                  <a:off x="1433" y="768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17" name="Rectangle 424"/>
                <p:cNvSpPr>
                  <a:spLocks noChangeArrowheads="1"/>
                </p:cNvSpPr>
                <p:nvPr/>
              </p:nvSpPr>
              <p:spPr bwMode="auto">
                <a:xfrm>
                  <a:off x="1390" y="768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2" name="Group 427"/>
              <p:cNvGrpSpPr>
                <a:grpSpLocks/>
              </p:cNvGrpSpPr>
              <p:nvPr/>
            </p:nvGrpSpPr>
            <p:grpSpPr bwMode="auto">
              <a:xfrm>
                <a:off x="0" y="1152"/>
                <a:ext cx="278" cy="384"/>
                <a:chOff x="0" y="1152"/>
                <a:chExt cx="278" cy="384"/>
              </a:xfrm>
            </p:grpSpPr>
            <p:sp>
              <p:nvSpPr>
                <p:cNvPr id="95314" name="Rectangle 372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3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15" name="Rectangle 42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3" name="Group 429"/>
              <p:cNvGrpSpPr>
                <a:grpSpLocks/>
              </p:cNvGrpSpPr>
              <p:nvPr/>
            </p:nvGrpSpPr>
            <p:grpSpPr bwMode="auto">
              <a:xfrm>
                <a:off x="278" y="1152"/>
                <a:ext cx="278" cy="384"/>
                <a:chOff x="278" y="1152"/>
                <a:chExt cx="278" cy="384"/>
              </a:xfrm>
            </p:grpSpPr>
            <p:sp>
              <p:nvSpPr>
                <p:cNvPr id="95312" name="Rectangle 373"/>
                <p:cNvSpPr>
                  <a:spLocks noChangeArrowheads="1"/>
                </p:cNvSpPr>
                <p:nvPr/>
              </p:nvSpPr>
              <p:spPr bwMode="auto">
                <a:xfrm>
                  <a:off x="321" y="1152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13" name="Rectangle 428"/>
                <p:cNvSpPr>
                  <a:spLocks noChangeArrowheads="1"/>
                </p:cNvSpPr>
                <p:nvPr/>
              </p:nvSpPr>
              <p:spPr bwMode="auto">
                <a:xfrm>
                  <a:off x="278" y="1152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4" name="Group 431"/>
              <p:cNvGrpSpPr>
                <a:grpSpLocks/>
              </p:cNvGrpSpPr>
              <p:nvPr/>
            </p:nvGrpSpPr>
            <p:grpSpPr bwMode="auto">
              <a:xfrm>
                <a:off x="556" y="1152"/>
                <a:ext cx="278" cy="384"/>
                <a:chOff x="556" y="1152"/>
                <a:chExt cx="278" cy="384"/>
              </a:xfrm>
            </p:grpSpPr>
            <p:sp>
              <p:nvSpPr>
                <p:cNvPr id="95310" name="Rectangle 374"/>
                <p:cNvSpPr>
                  <a:spLocks noChangeArrowheads="1"/>
                </p:cNvSpPr>
                <p:nvPr/>
              </p:nvSpPr>
              <p:spPr bwMode="auto">
                <a:xfrm>
                  <a:off x="599" y="1152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11" name="Rectangle 430"/>
                <p:cNvSpPr>
                  <a:spLocks noChangeArrowheads="1"/>
                </p:cNvSpPr>
                <p:nvPr/>
              </p:nvSpPr>
              <p:spPr bwMode="auto">
                <a:xfrm>
                  <a:off x="556" y="1152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5" name="Group 433"/>
              <p:cNvGrpSpPr>
                <a:grpSpLocks/>
              </p:cNvGrpSpPr>
              <p:nvPr/>
            </p:nvGrpSpPr>
            <p:grpSpPr bwMode="auto">
              <a:xfrm>
                <a:off x="834" y="1152"/>
                <a:ext cx="278" cy="384"/>
                <a:chOff x="834" y="1152"/>
                <a:chExt cx="278" cy="384"/>
              </a:xfrm>
            </p:grpSpPr>
            <p:sp>
              <p:nvSpPr>
                <p:cNvPr id="95308" name="Rectangle 375"/>
                <p:cNvSpPr>
                  <a:spLocks noChangeArrowheads="1"/>
                </p:cNvSpPr>
                <p:nvPr/>
              </p:nvSpPr>
              <p:spPr bwMode="auto">
                <a:xfrm>
                  <a:off x="877" y="1152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09" name="Rectangle 432"/>
                <p:cNvSpPr>
                  <a:spLocks noChangeArrowheads="1"/>
                </p:cNvSpPr>
                <p:nvPr/>
              </p:nvSpPr>
              <p:spPr bwMode="auto">
                <a:xfrm>
                  <a:off x="834" y="1152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6" name="Group 435"/>
              <p:cNvGrpSpPr>
                <a:grpSpLocks/>
              </p:cNvGrpSpPr>
              <p:nvPr/>
            </p:nvGrpSpPr>
            <p:grpSpPr bwMode="auto">
              <a:xfrm>
                <a:off x="1112" y="1152"/>
                <a:ext cx="278" cy="384"/>
                <a:chOff x="1112" y="1152"/>
                <a:chExt cx="278" cy="384"/>
              </a:xfrm>
            </p:grpSpPr>
            <p:sp>
              <p:nvSpPr>
                <p:cNvPr id="95306" name="Rectangle 376"/>
                <p:cNvSpPr>
                  <a:spLocks noChangeArrowheads="1"/>
                </p:cNvSpPr>
                <p:nvPr/>
              </p:nvSpPr>
              <p:spPr bwMode="auto">
                <a:xfrm>
                  <a:off x="1155" y="1152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3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07" name="Rectangle 434"/>
                <p:cNvSpPr>
                  <a:spLocks noChangeArrowheads="1"/>
                </p:cNvSpPr>
                <p:nvPr/>
              </p:nvSpPr>
              <p:spPr bwMode="auto">
                <a:xfrm>
                  <a:off x="1112" y="1152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7" name="Group 437"/>
              <p:cNvGrpSpPr>
                <a:grpSpLocks/>
              </p:cNvGrpSpPr>
              <p:nvPr/>
            </p:nvGrpSpPr>
            <p:grpSpPr bwMode="auto">
              <a:xfrm>
                <a:off x="1390" y="1152"/>
                <a:ext cx="278" cy="384"/>
                <a:chOff x="1390" y="1152"/>
                <a:chExt cx="278" cy="384"/>
              </a:xfrm>
            </p:grpSpPr>
            <p:sp>
              <p:nvSpPr>
                <p:cNvPr id="95304" name="Rectangle 377"/>
                <p:cNvSpPr>
                  <a:spLocks noChangeArrowheads="1"/>
                </p:cNvSpPr>
                <p:nvPr/>
              </p:nvSpPr>
              <p:spPr bwMode="auto">
                <a:xfrm>
                  <a:off x="1433" y="1152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05" name="Rectangle 436"/>
                <p:cNvSpPr>
                  <a:spLocks noChangeArrowheads="1"/>
                </p:cNvSpPr>
                <p:nvPr/>
              </p:nvSpPr>
              <p:spPr bwMode="auto">
                <a:xfrm>
                  <a:off x="1390" y="1152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8" name="Group 439"/>
              <p:cNvGrpSpPr>
                <a:grpSpLocks/>
              </p:cNvGrpSpPr>
              <p:nvPr/>
            </p:nvGrpSpPr>
            <p:grpSpPr bwMode="auto">
              <a:xfrm>
                <a:off x="0" y="1536"/>
                <a:ext cx="278" cy="384"/>
                <a:chOff x="0" y="1536"/>
                <a:chExt cx="278" cy="384"/>
              </a:xfrm>
            </p:grpSpPr>
            <p:sp>
              <p:nvSpPr>
                <p:cNvPr id="95302" name="Rectangle 378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4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03" name="Rectangle 438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69" name="Group 441"/>
              <p:cNvGrpSpPr>
                <a:grpSpLocks/>
              </p:cNvGrpSpPr>
              <p:nvPr/>
            </p:nvGrpSpPr>
            <p:grpSpPr bwMode="auto">
              <a:xfrm>
                <a:off x="278" y="1536"/>
                <a:ext cx="278" cy="384"/>
                <a:chOff x="278" y="1536"/>
                <a:chExt cx="278" cy="384"/>
              </a:xfrm>
            </p:grpSpPr>
            <p:sp>
              <p:nvSpPr>
                <p:cNvPr id="95300" name="Rectangle 379"/>
                <p:cNvSpPr>
                  <a:spLocks noChangeArrowheads="1"/>
                </p:cNvSpPr>
                <p:nvPr/>
              </p:nvSpPr>
              <p:spPr bwMode="auto">
                <a:xfrm>
                  <a:off x="321" y="1536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301" name="Rectangle 440"/>
                <p:cNvSpPr>
                  <a:spLocks noChangeArrowheads="1"/>
                </p:cNvSpPr>
                <p:nvPr/>
              </p:nvSpPr>
              <p:spPr bwMode="auto">
                <a:xfrm>
                  <a:off x="278" y="1536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0" name="Group 443"/>
              <p:cNvGrpSpPr>
                <a:grpSpLocks/>
              </p:cNvGrpSpPr>
              <p:nvPr/>
            </p:nvGrpSpPr>
            <p:grpSpPr bwMode="auto">
              <a:xfrm>
                <a:off x="556" y="1536"/>
                <a:ext cx="278" cy="384"/>
                <a:chOff x="556" y="1536"/>
                <a:chExt cx="278" cy="384"/>
              </a:xfrm>
            </p:grpSpPr>
            <p:sp>
              <p:nvSpPr>
                <p:cNvPr id="95298" name="Rectangle 380"/>
                <p:cNvSpPr>
                  <a:spLocks noChangeArrowheads="1"/>
                </p:cNvSpPr>
                <p:nvPr/>
              </p:nvSpPr>
              <p:spPr bwMode="auto">
                <a:xfrm>
                  <a:off x="599" y="1536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99" name="Rectangle 442"/>
                <p:cNvSpPr>
                  <a:spLocks noChangeArrowheads="1"/>
                </p:cNvSpPr>
                <p:nvPr/>
              </p:nvSpPr>
              <p:spPr bwMode="auto">
                <a:xfrm>
                  <a:off x="556" y="1536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1" name="Group 445"/>
              <p:cNvGrpSpPr>
                <a:grpSpLocks/>
              </p:cNvGrpSpPr>
              <p:nvPr/>
            </p:nvGrpSpPr>
            <p:grpSpPr bwMode="auto">
              <a:xfrm>
                <a:off x="834" y="1536"/>
                <a:ext cx="278" cy="384"/>
                <a:chOff x="834" y="1536"/>
                <a:chExt cx="278" cy="384"/>
              </a:xfrm>
            </p:grpSpPr>
            <p:sp>
              <p:nvSpPr>
                <p:cNvPr id="95296" name="Rectangle 381"/>
                <p:cNvSpPr>
                  <a:spLocks noChangeArrowheads="1"/>
                </p:cNvSpPr>
                <p:nvPr/>
              </p:nvSpPr>
              <p:spPr bwMode="auto">
                <a:xfrm>
                  <a:off x="877" y="1536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97" name="Rectangle 444"/>
                <p:cNvSpPr>
                  <a:spLocks noChangeArrowheads="1"/>
                </p:cNvSpPr>
                <p:nvPr/>
              </p:nvSpPr>
              <p:spPr bwMode="auto">
                <a:xfrm>
                  <a:off x="834" y="1536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2" name="Group 447"/>
              <p:cNvGrpSpPr>
                <a:grpSpLocks/>
              </p:cNvGrpSpPr>
              <p:nvPr/>
            </p:nvGrpSpPr>
            <p:grpSpPr bwMode="auto">
              <a:xfrm>
                <a:off x="1112" y="1536"/>
                <a:ext cx="278" cy="384"/>
                <a:chOff x="1112" y="1536"/>
                <a:chExt cx="278" cy="384"/>
              </a:xfrm>
            </p:grpSpPr>
            <p:sp>
              <p:nvSpPr>
                <p:cNvPr id="95294" name="Rectangle 382"/>
                <p:cNvSpPr>
                  <a:spLocks noChangeArrowheads="1"/>
                </p:cNvSpPr>
                <p:nvPr/>
              </p:nvSpPr>
              <p:spPr bwMode="auto">
                <a:xfrm>
                  <a:off x="1155" y="1536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95" name="Rectangle 446"/>
                <p:cNvSpPr>
                  <a:spLocks noChangeArrowheads="1"/>
                </p:cNvSpPr>
                <p:nvPr/>
              </p:nvSpPr>
              <p:spPr bwMode="auto">
                <a:xfrm>
                  <a:off x="1112" y="1536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3" name="Group 449"/>
              <p:cNvGrpSpPr>
                <a:grpSpLocks/>
              </p:cNvGrpSpPr>
              <p:nvPr/>
            </p:nvGrpSpPr>
            <p:grpSpPr bwMode="auto">
              <a:xfrm>
                <a:off x="1390" y="1536"/>
                <a:ext cx="278" cy="384"/>
                <a:chOff x="1390" y="1536"/>
                <a:chExt cx="278" cy="384"/>
              </a:xfrm>
            </p:grpSpPr>
            <p:sp>
              <p:nvSpPr>
                <p:cNvPr id="95292" name="Rectangle 383"/>
                <p:cNvSpPr>
                  <a:spLocks noChangeArrowheads="1"/>
                </p:cNvSpPr>
                <p:nvPr/>
              </p:nvSpPr>
              <p:spPr bwMode="auto">
                <a:xfrm>
                  <a:off x="1433" y="1536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4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93" name="Rectangle 448"/>
                <p:cNvSpPr>
                  <a:spLocks noChangeArrowheads="1"/>
                </p:cNvSpPr>
                <p:nvPr/>
              </p:nvSpPr>
              <p:spPr bwMode="auto">
                <a:xfrm>
                  <a:off x="1390" y="1536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4" name="Group 451"/>
              <p:cNvGrpSpPr>
                <a:grpSpLocks/>
              </p:cNvGrpSpPr>
              <p:nvPr/>
            </p:nvGrpSpPr>
            <p:grpSpPr bwMode="auto">
              <a:xfrm>
                <a:off x="0" y="1920"/>
                <a:ext cx="278" cy="384"/>
                <a:chOff x="0" y="1920"/>
                <a:chExt cx="278" cy="384"/>
              </a:xfrm>
            </p:grpSpPr>
            <p:sp>
              <p:nvSpPr>
                <p:cNvPr id="95290" name="Rectangle 384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5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91" name="Rectangle 450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5" name="Group 453"/>
              <p:cNvGrpSpPr>
                <a:grpSpLocks/>
              </p:cNvGrpSpPr>
              <p:nvPr/>
            </p:nvGrpSpPr>
            <p:grpSpPr bwMode="auto">
              <a:xfrm>
                <a:off x="278" y="1920"/>
                <a:ext cx="278" cy="384"/>
                <a:chOff x="278" y="1920"/>
                <a:chExt cx="278" cy="384"/>
              </a:xfrm>
            </p:grpSpPr>
            <p:sp>
              <p:nvSpPr>
                <p:cNvPr id="95288" name="Rectangle 385"/>
                <p:cNvSpPr>
                  <a:spLocks noChangeArrowheads="1"/>
                </p:cNvSpPr>
                <p:nvPr/>
              </p:nvSpPr>
              <p:spPr bwMode="auto">
                <a:xfrm>
                  <a:off x="321" y="192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89" name="Rectangle 452"/>
                <p:cNvSpPr>
                  <a:spLocks noChangeArrowheads="1"/>
                </p:cNvSpPr>
                <p:nvPr/>
              </p:nvSpPr>
              <p:spPr bwMode="auto">
                <a:xfrm>
                  <a:off x="278" y="192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6" name="Group 455"/>
              <p:cNvGrpSpPr>
                <a:grpSpLocks/>
              </p:cNvGrpSpPr>
              <p:nvPr/>
            </p:nvGrpSpPr>
            <p:grpSpPr bwMode="auto">
              <a:xfrm>
                <a:off x="556" y="1920"/>
                <a:ext cx="278" cy="384"/>
                <a:chOff x="556" y="1920"/>
                <a:chExt cx="278" cy="384"/>
              </a:xfrm>
            </p:grpSpPr>
            <p:sp>
              <p:nvSpPr>
                <p:cNvPr id="95286" name="Rectangle 386"/>
                <p:cNvSpPr>
                  <a:spLocks noChangeArrowheads="1"/>
                </p:cNvSpPr>
                <p:nvPr/>
              </p:nvSpPr>
              <p:spPr bwMode="auto">
                <a:xfrm>
                  <a:off x="599" y="192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87" name="Rectangle 454"/>
                <p:cNvSpPr>
                  <a:spLocks noChangeArrowheads="1"/>
                </p:cNvSpPr>
                <p:nvPr/>
              </p:nvSpPr>
              <p:spPr bwMode="auto">
                <a:xfrm>
                  <a:off x="556" y="192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7" name="Group 457"/>
              <p:cNvGrpSpPr>
                <a:grpSpLocks/>
              </p:cNvGrpSpPr>
              <p:nvPr/>
            </p:nvGrpSpPr>
            <p:grpSpPr bwMode="auto">
              <a:xfrm>
                <a:off x="834" y="1920"/>
                <a:ext cx="278" cy="384"/>
                <a:chOff x="834" y="1920"/>
                <a:chExt cx="278" cy="384"/>
              </a:xfrm>
            </p:grpSpPr>
            <p:sp>
              <p:nvSpPr>
                <p:cNvPr id="95284" name="Rectangle 387"/>
                <p:cNvSpPr>
                  <a:spLocks noChangeArrowheads="1"/>
                </p:cNvSpPr>
                <p:nvPr/>
              </p:nvSpPr>
              <p:spPr bwMode="auto">
                <a:xfrm>
                  <a:off x="877" y="192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85" name="Rectangle 456"/>
                <p:cNvSpPr>
                  <a:spLocks noChangeArrowheads="1"/>
                </p:cNvSpPr>
                <p:nvPr/>
              </p:nvSpPr>
              <p:spPr bwMode="auto">
                <a:xfrm>
                  <a:off x="834" y="192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8" name="Group 459"/>
              <p:cNvGrpSpPr>
                <a:grpSpLocks/>
              </p:cNvGrpSpPr>
              <p:nvPr/>
            </p:nvGrpSpPr>
            <p:grpSpPr bwMode="auto">
              <a:xfrm>
                <a:off x="1112" y="1920"/>
                <a:ext cx="278" cy="384"/>
                <a:chOff x="1112" y="1920"/>
                <a:chExt cx="278" cy="384"/>
              </a:xfrm>
            </p:grpSpPr>
            <p:sp>
              <p:nvSpPr>
                <p:cNvPr id="95282" name="Rectangle 388"/>
                <p:cNvSpPr>
                  <a:spLocks noChangeArrowheads="1"/>
                </p:cNvSpPr>
                <p:nvPr/>
              </p:nvSpPr>
              <p:spPr bwMode="auto">
                <a:xfrm>
                  <a:off x="1155" y="192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83" name="Rectangle 458"/>
                <p:cNvSpPr>
                  <a:spLocks noChangeArrowheads="1"/>
                </p:cNvSpPr>
                <p:nvPr/>
              </p:nvSpPr>
              <p:spPr bwMode="auto">
                <a:xfrm>
                  <a:off x="1112" y="192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5279" name="Group 461"/>
              <p:cNvGrpSpPr>
                <a:grpSpLocks/>
              </p:cNvGrpSpPr>
              <p:nvPr/>
            </p:nvGrpSpPr>
            <p:grpSpPr bwMode="auto">
              <a:xfrm>
                <a:off x="1390" y="1920"/>
                <a:ext cx="278" cy="384"/>
                <a:chOff x="1390" y="1920"/>
                <a:chExt cx="278" cy="384"/>
              </a:xfrm>
            </p:grpSpPr>
            <p:sp>
              <p:nvSpPr>
                <p:cNvPr id="95280" name="Rectangle 389"/>
                <p:cNvSpPr>
                  <a:spLocks noChangeArrowheads="1"/>
                </p:cNvSpPr>
                <p:nvPr/>
              </p:nvSpPr>
              <p:spPr bwMode="auto">
                <a:xfrm>
                  <a:off x="1433" y="1920"/>
                  <a:ext cx="19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2000" b="1"/>
                    <a:t> </a:t>
                  </a:r>
                </a:p>
                <a:p>
                  <a:pPr algn="just"/>
                  <a:endParaRPr kumimoji="1" lang="en-US" altLang="zh-CN" sz="2000" b="1"/>
                </a:p>
              </p:txBody>
            </p:sp>
            <p:sp>
              <p:nvSpPr>
                <p:cNvPr id="95281" name="Rectangle 460"/>
                <p:cNvSpPr>
                  <a:spLocks noChangeArrowheads="1"/>
                </p:cNvSpPr>
                <p:nvPr/>
              </p:nvSpPr>
              <p:spPr bwMode="auto">
                <a:xfrm>
                  <a:off x="1390" y="1920"/>
                  <a:ext cx="2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95243" name="Rectangle 463"/>
            <p:cNvSpPr>
              <a:spLocks noChangeArrowheads="1"/>
            </p:cNvSpPr>
            <p:nvPr/>
          </p:nvSpPr>
          <p:spPr bwMode="auto">
            <a:xfrm>
              <a:off x="-2" y="-2"/>
              <a:ext cx="1672" cy="230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5240" name="Text Box 228"/>
          <p:cNvSpPr txBox="1">
            <a:spLocks noChangeArrowheads="1"/>
          </p:cNvSpPr>
          <p:nvPr/>
        </p:nvSpPr>
        <p:spPr bwMode="auto">
          <a:xfrm>
            <a:off x="1857375" y="5862638"/>
            <a:ext cx="5532438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buFontTx/>
              <a:buAutoNum type="alphaLcParenBoth"/>
            </a:pPr>
            <a:r>
              <a:rPr lang="zh-CN" altLang="en-US" sz="2000" b="1"/>
              <a:t>二维表</a:t>
            </a:r>
            <a:r>
              <a:rPr lang="en-US" altLang="zh-CN" sz="2000" b="1"/>
              <a:t>C                                      (b) </a:t>
            </a:r>
            <a:r>
              <a:rPr lang="zh-CN" altLang="en-US" sz="2000" b="1"/>
              <a:t>二维表</a:t>
            </a:r>
            <a:r>
              <a:rPr lang="en-US" altLang="zh-CN" sz="2000" b="1"/>
              <a:t>R</a:t>
            </a:r>
          </a:p>
        </p:txBody>
      </p:sp>
      <p:pic>
        <p:nvPicPr>
          <p:cNvPr id="95241" name="Picture 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66813"/>
            <a:ext cx="6784975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0777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AFA5C31-DF69-4124-88C1-42899773A594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625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62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99269C5-2E06-4BED-B985-C83758585C4C}" type="slidenum">
              <a:rPr lang="en-US" altLang="zh-CN" sz="1400" smtClean="0">
                <a:latin typeface="Comic Sans MS" pitchFamily="66" charset="0"/>
              </a:rPr>
              <a:pPr/>
              <a:t>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323850" y="285750"/>
            <a:ext cx="8424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在二维表</a:t>
            </a:r>
            <a:r>
              <a:rPr kumimoji="1" lang="en-US" altLang="zh-CN" b="1">
                <a:solidFill>
                  <a:srgbClr val="FF0000"/>
                </a:solidFill>
              </a:rPr>
              <a:t>C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和</a:t>
            </a:r>
            <a:r>
              <a:rPr kumimoji="1" lang="en-US" altLang="zh-CN" b="1">
                <a:solidFill>
                  <a:srgbClr val="FF0000"/>
                </a:solidFill>
              </a:rPr>
              <a:t>R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中只需计算主对角线以上的元素。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charset="-122"/>
              </a:rPr>
              <a:t>首先计算</a:t>
            </a:r>
            <a:r>
              <a:rPr kumimoji="1" lang="en-US" altLang="zh-CN" b="1" i="1"/>
              <a:t>C</a:t>
            </a:r>
            <a:r>
              <a:rPr kumimoji="1" lang="en-US" altLang="zh-CN" b="1"/>
              <a:t>(1, 2)</a:t>
            </a:r>
            <a:r>
              <a:rPr kumimoji="1" lang="zh-CN" altLang="en-US" b="1">
                <a:latin typeface="宋体" charset="-122"/>
              </a:rPr>
              <a:t>：</a:t>
            </a:r>
            <a:r>
              <a:rPr kumimoji="1" lang="zh-CN" altLang="en-US" b="1"/>
              <a:t> </a:t>
            </a:r>
          </a:p>
        </p:txBody>
      </p:sp>
      <p:graphicFrame>
        <p:nvGraphicFramePr>
          <p:cNvPr id="9626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95288" y="2374900"/>
          <a:ext cx="8497887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公式" r:id="rId3" imgW="4508500" imgH="914400" progId="Equation.3">
                  <p:embed/>
                </p:oleObj>
              </mc:Choice>
              <mc:Fallback>
                <p:oleObj name="公式" r:id="rId3" imgW="4508500" imgH="914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74900"/>
                        <a:ext cx="8497887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8"/>
          <p:cNvSpPr>
            <a:spLocks noChangeArrowheads="1"/>
          </p:cNvSpPr>
          <p:nvPr/>
        </p:nvSpPr>
        <p:spPr bwMode="auto">
          <a:xfrm>
            <a:off x="539750" y="4652963"/>
            <a:ext cx="813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/>
              <a:t>在前两个记录构成的最优二叉查找树的根结点的序号是</a:t>
            </a:r>
            <a:r>
              <a:rPr kumimoji="1" lang="en-US" altLang="zh-CN" b="1"/>
              <a:t>2</a:t>
            </a:r>
            <a:r>
              <a:rPr kumimoji="1" lang="zh-CN" altLang="en-US" b="1"/>
              <a:t>。</a:t>
            </a:r>
          </a:p>
        </p:txBody>
      </p:sp>
      <p:sp>
        <p:nvSpPr>
          <p:cNvPr id="96264" name="矩形 7"/>
          <p:cNvSpPr>
            <a:spLocks noChangeArrowheads="1"/>
          </p:cNvSpPr>
          <p:nvPr/>
        </p:nvSpPr>
        <p:spPr bwMode="auto">
          <a:xfrm>
            <a:off x="500063" y="1428750"/>
            <a:ext cx="8143875" cy="9413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kumimoji="1" lang="en-US" altLang="zh-CN" b="1" i="1"/>
              <a:t>C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j</a:t>
            </a:r>
            <a:r>
              <a:rPr kumimoji="1" lang="en-US" altLang="zh-CN" b="1"/>
              <a:t>)=min{</a:t>
            </a:r>
            <a:r>
              <a:rPr kumimoji="1" lang="en-US" altLang="zh-CN" b="1" i="1"/>
              <a:t>C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k</a:t>
            </a:r>
            <a:r>
              <a:rPr kumimoji="1" lang="en-US" altLang="zh-CN" b="1"/>
              <a:t>-1)+</a:t>
            </a:r>
            <a:r>
              <a:rPr kumimoji="1" lang="en-US" altLang="zh-CN" b="1" i="1"/>
              <a:t>C</a:t>
            </a:r>
            <a:r>
              <a:rPr kumimoji="1" lang="en-US" altLang="zh-CN" b="1"/>
              <a:t>(</a:t>
            </a:r>
            <a:r>
              <a:rPr kumimoji="1" lang="en-US" altLang="zh-CN" b="1" i="1"/>
              <a:t>k</a:t>
            </a:r>
            <a:r>
              <a:rPr kumimoji="1" lang="en-US" altLang="zh-CN" b="1"/>
              <a:t>+1, </a:t>
            </a:r>
            <a:r>
              <a:rPr kumimoji="1" lang="en-US" altLang="zh-CN" b="1" i="1"/>
              <a:t>j</a:t>
            </a:r>
            <a:r>
              <a:rPr kumimoji="1" lang="en-US" altLang="zh-CN" b="1"/>
              <a:t>)+               }   (1≤</a:t>
            </a:r>
            <a:r>
              <a:rPr kumimoji="1" lang="en-US" altLang="zh-CN" b="1" i="1"/>
              <a:t>i</a:t>
            </a:r>
            <a:r>
              <a:rPr kumimoji="1" lang="en-US" altLang="zh-CN" b="1"/>
              <a:t>≤</a:t>
            </a:r>
            <a:r>
              <a:rPr kumimoji="1" lang="en-US" altLang="zh-CN" b="1" i="1"/>
              <a:t>j</a:t>
            </a:r>
            <a:r>
              <a:rPr kumimoji="1" lang="en-US" altLang="zh-CN" b="1"/>
              <a:t>≤</a:t>
            </a:r>
            <a:r>
              <a:rPr kumimoji="1" lang="en-US" altLang="zh-CN" b="1" i="1"/>
              <a:t>n</a:t>
            </a:r>
            <a:r>
              <a:rPr kumimoji="1" lang="en-US" altLang="zh-CN" b="1"/>
              <a:t>, </a:t>
            </a:r>
            <a:r>
              <a:rPr kumimoji="1" lang="en-US" altLang="zh-CN" b="1" i="1"/>
              <a:t>i</a:t>
            </a:r>
            <a:r>
              <a:rPr kumimoji="1" lang="en-US" altLang="zh-CN" b="1"/>
              <a:t> ≤ </a:t>
            </a:r>
            <a:r>
              <a:rPr kumimoji="1" lang="en-US" altLang="zh-CN" b="1" i="1"/>
              <a:t>k</a:t>
            </a:r>
            <a:r>
              <a:rPr kumimoji="1" lang="en-US" altLang="zh-CN" b="1"/>
              <a:t> ≤ </a:t>
            </a:r>
            <a:r>
              <a:rPr kumimoji="1" lang="en-US" altLang="zh-CN" b="1" i="1"/>
              <a:t>j</a:t>
            </a:r>
            <a:r>
              <a:rPr kumimoji="1" lang="en-US" altLang="zh-CN" b="1"/>
              <a:t>)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b="1"/>
              <a:t>                                                                         </a:t>
            </a:r>
            <a:r>
              <a:rPr kumimoji="1" lang="zh-CN" altLang="en-US" b="1"/>
              <a:t>（式</a:t>
            </a:r>
            <a:r>
              <a:rPr kumimoji="1" lang="en-US" altLang="zh-CN" b="1"/>
              <a:t>6.19</a:t>
            </a:r>
            <a:r>
              <a:rPr kumimoji="1" lang="zh-CN" altLang="en-US" b="1"/>
              <a:t>）</a:t>
            </a:r>
          </a:p>
        </p:txBody>
      </p:sp>
      <p:graphicFrame>
        <p:nvGraphicFramePr>
          <p:cNvPr id="96265" name="Object 8"/>
          <p:cNvGraphicFramePr>
            <a:graphicFrameLocks noChangeAspect="1"/>
          </p:cNvGraphicFramePr>
          <p:nvPr/>
        </p:nvGraphicFramePr>
        <p:xfrm>
          <a:off x="4714875" y="1285875"/>
          <a:ext cx="9271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r:id="rId5" imgW="380835" imgH="444307" progId="Equation.3">
                  <p:embed/>
                </p:oleObj>
              </mc:Choice>
              <mc:Fallback>
                <p:oleObj r:id="rId5" imgW="38083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285875"/>
                        <a:ext cx="9271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8366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A1C10F2-29D3-4EB2-BE70-93E0EC83E574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728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A5FADFF-D313-4DA4-A58F-FF771EC15FB1}" type="slidenum">
              <a:rPr lang="en-US" altLang="zh-CN" sz="1400" smtClean="0">
                <a:latin typeface="Comic Sans MS" pitchFamily="66" charset="0"/>
              </a:rPr>
              <a:pPr/>
              <a:t>29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按对角线逐条计算</a:t>
            </a:r>
            <a:r>
              <a:rPr kumimoji="1" lang="zh-CN" altLang="en-US" b="1">
                <a:latin typeface="宋体" charset="-122"/>
              </a:rPr>
              <a:t>每一个</a:t>
            </a:r>
            <a:r>
              <a:rPr kumimoji="1" lang="en-US" altLang="zh-CN" b="1"/>
              <a:t>C(i, j)</a:t>
            </a:r>
            <a:r>
              <a:rPr kumimoji="1" lang="zh-CN" altLang="en-US" b="1">
                <a:latin typeface="宋体" charset="-122"/>
              </a:rPr>
              <a:t>和</a:t>
            </a:r>
            <a:r>
              <a:rPr kumimoji="1" lang="en-US" altLang="zh-CN" b="1"/>
              <a:t>R(i, j)</a:t>
            </a:r>
            <a:r>
              <a:rPr kumimoji="1" lang="zh-CN" altLang="en-US" b="1">
                <a:latin typeface="宋体" charset="-122"/>
              </a:rPr>
              <a:t>，得到最终表。</a:t>
            </a:r>
            <a:r>
              <a:rPr kumimoji="1" lang="zh-CN" altLang="en-US" b="1"/>
              <a:t> </a:t>
            </a:r>
          </a:p>
        </p:txBody>
      </p:sp>
      <p:grpSp>
        <p:nvGrpSpPr>
          <p:cNvPr id="97286" name="Group 242"/>
          <p:cNvGrpSpPr>
            <a:grpSpLocks/>
          </p:cNvGrpSpPr>
          <p:nvPr/>
        </p:nvGrpSpPr>
        <p:grpSpPr bwMode="auto">
          <a:xfrm>
            <a:off x="395288" y="1916113"/>
            <a:ext cx="8048625" cy="3636962"/>
            <a:chOff x="204" y="890"/>
            <a:chExt cx="5070" cy="2291"/>
          </a:xfrm>
        </p:grpSpPr>
        <p:grpSp>
          <p:nvGrpSpPr>
            <p:cNvPr id="97287" name="Group 115"/>
            <p:cNvGrpSpPr>
              <a:grpSpLocks/>
            </p:cNvGrpSpPr>
            <p:nvPr/>
          </p:nvGrpSpPr>
          <p:grpSpPr bwMode="auto">
            <a:xfrm>
              <a:off x="204" y="890"/>
              <a:ext cx="2304" cy="1488"/>
              <a:chOff x="-2" y="-2"/>
              <a:chExt cx="1652" cy="2692"/>
            </a:xfrm>
          </p:grpSpPr>
          <p:grpSp>
            <p:nvGrpSpPr>
              <p:cNvPr id="97412" name="Group 113"/>
              <p:cNvGrpSpPr>
                <a:grpSpLocks/>
              </p:cNvGrpSpPr>
              <p:nvPr/>
            </p:nvGrpSpPr>
            <p:grpSpPr bwMode="auto">
              <a:xfrm>
                <a:off x="0" y="0"/>
                <a:ext cx="1648" cy="2688"/>
                <a:chOff x="0" y="0"/>
                <a:chExt cx="1648" cy="2688"/>
              </a:xfrm>
            </p:grpSpPr>
            <p:grpSp>
              <p:nvGrpSpPr>
                <p:cNvPr id="97414" name="Group 4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8" cy="384"/>
                  <a:chOff x="0" y="0"/>
                  <a:chExt cx="268" cy="384"/>
                </a:xfrm>
              </p:grpSpPr>
              <p:sp>
                <p:nvSpPr>
                  <p:cNvPr id="97520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8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2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6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15" name="Group 44"/>
                <p:cNvGrpSpPr>
                  <a:grpSpLocks/>
                </p:cNvGrpSpPr>
                <p:nvPr/>
              </p:nvGrpSpPr>
              <p:grpSpPr bwMode="auto">
                <a:xfrm>
                  <a:off x="268" y="0"/>
                  <a:ext cx="268" cy="384"/>
                  <a:chOff x="268" y="0"/>
                  <a:chExt cx="268" cy="384"/>
                </a:xfrm>
              </p:grpSpPr>
              <p:sp>
                <p:nvSpPr>
                  <p:cNvPr id="9751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0"/>
                    <a:ext cx="18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1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0"/>
                    <a:ext cx="26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16" name="Group 46"/>
                <p:cNvGrpSpPr>
                  <a:grpSpLocks/>
                </p:cNvGrpSpPr>
                <p:nvPr/>
              </p:nvGrpSpPr>
              <p:grpSpPr bwMode="auto">
                <a:xfrm>
                  <a:off x="536" y="0"/>
                  <a:ext cx="278" cy="384"/>
                  <a:chOff x="536" y="0"/>
                  <a:chExt cx="278" cy="384"/>
                </a:xfrm>
              </p:grpSpPr>
              <p:sp>
                <p:nvSpPr>
                  <p:cNvPr id="97516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1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17" name="Group 48"/>
                <p:cNvGrpSpPr>
                  <a:grpSpLocks/>
                </p:cNvGrpSpPr>
                <p:nvPr/>
              </p:nvGrpSpPr>
              <p:grpSpPr bwMode="auto">
                <a:xfrm>
                  <a:off x="814" y="0"/>
                  <a:ext cx="278" cy="384"/>
                  <a:chOff x="814" y="0"/>
                  <a:chExt cx="278" cy="384"/>
                </a:xfrm>
              </p:grpSpPr>
              <p:sp>
                <p:nvSpPr>
                  <p:cNvPr id="9751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15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18" name="Group 50"/>
                <p:cNvGrpSpPr>
                  <a:grpSpLocks/>
                </p:cNvGrpSpPr>
                <p:nvPr/>
              </p:nvGrpSpPr>
              <p:grpSpPr bwMode="auto">
                <a:xfrm>
                  <a:off x="1092" y="0"/>
                  <a:ext cx="278" cy="384"/>
                  <a:chOff x="1092" y="0"/>
                  <a:chExt cx="278" cy="384"/>
                </a:xfrm>
              </p:grpSpPr>
              <p:sp>
                <p:nvSpPr>
                  <p:cNvPr id="9751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1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19" name="Group 52"/>
                <p:cNvGrpSpPr>
                  <a:grpSpLocks/>
                </p:cNvGrpSpPr>
                <p:nvPr/>
              </p:nvGrpSpPr>
              <p:grpSpPr bwMode="auto">
                <a:xfrm>
                  <a:off x="1370" y="0"/>
                  <a:ext cx="278" cy="384"/>
                  <a:chOff x="1370" y="0"/>
                  <a:chExt cx="278" cy="384"/>
                </a:xfrm>
              </p:grpSpPr>
              <p:sp>
                <p:nvSpPr>
                  <p:cNvPr id="9751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1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0" name="Group 54"/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68" cy="480"/>
                  <a:chOff x="0" y="384"/>
                  <a:chExt cx="268" cy="480"/>
                </a:xfrm>
              </p:grpSpPr>
              <p:sp>
                <p:nvSpPr>
                  <p:cNvPr id="9750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0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1" name="Group 56"/>
                <p:cNvGrpSpPr>
                  <a:grpSpLocks/>
                </p:cNvGrpSpPr>
                <p:nvPr/>
              </p:nvGrpSpPr>
              <p:grpSpPr bwMode="auto">
                <a:xfrm>
                  <a:off x="268" y="384"/>
                  <a:ext cx="268" cy="480"/>
                  <a:chOff x="268" y="384"/>
                  <a:chExt cx="268" cy="480"/>
                </a:xfrm>
              </p:grpSpPr>
              <p:sp>
                <p:nvSpPr>
                  <p:cNvPr id="9750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38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0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38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2" name="Group 58"/>
                <p:cNvGrpSpPr>
                  <a:grpSpLocks/>
                </p:cNvGrpSpPr>
                <p:nvPr/>
              </p:nvGrpSpPr>
              <p:grpSpPr bwMode="auto">
                <a:xfrm>
                  <a:off x="536" y="384"/>
                  <a:ext cx="278" cy="480"/>
                  <a:chOff x="536" y="384"/>
                  <a:chExt cx="278" cy="480"/>
                </a:xfrm>
              </p:grpSpPr>
              <p:sp>
                <p:nvSpPr>
                  <p:cNvPr id="9750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38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0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38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3" name="Group 60"/>
                <p:cNvGrpSpPr>
                  <a:grpSpLocks/>
                </p:cNvGrpSpPr>
                <p:nvPr/>
              </p:nvGrpSpPr>
              <p:grpSpPr bwMode="auto">
                <a:xfrm>
                  <a:off x="814" y="384"/>
                  <a:ext cx="278" cy="480"/>
                  <a:chOff x="814" y="384"/>
                  <a:chExt cx="278" cy="480"/>
                </a:xfrm>
              </p:grpSpPr>
              <p:sp>
                <p:nvSpPr>
                  <p:cNvPr id="975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38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>
                        <a:solidFill>
                          <a:srgbClr val="FF3300"/>
                        </a:solidFill>
                      </a:rPr>
                      <a:t>0.4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0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38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4" name="Group 62"/>
                <p:cNvGrpSpPr>
                  <a:grpSpLocks/>
                </p:cNvGrpSpPr>
                <p:nvPr/>
              </p:nvGrpSpPr>
              <p:grpSpPr bwMode="auto">
                <a:xfrm>
                  <a:off x="1092" y="384"/>
                  <a:ext cx="278" cy="480"/>
                  <a:chOff x="1092" y="384"/>
                  <a:chExt cx="278" cy="480"/>
                </a:xfrm>
              </p:grpSpPr>
              <p:sp>
                <p:nvSpPr>
                  <p:cNvPr id="9750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38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1.1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50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38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5" name="Group 64"/>
                <p:cNvGrpSpPr>
                  <a:grpSpLocks/>
                </p:cNvGrpSpPr>
                <p:nvPr/>
              </p:nvGrpSpPr>
              <p:grpSpPr bwMode="auto">
                <a:xfrm>
                  <a:off x="1370" y="384"/>
                  <a:ext cx="278" cy="480"/>
                  <a:chOff x="1370" y="384"/>
                  <a:chExt cx="278" cy="480"/>
                </a:xfrm>
              </p:grpSpPr>
              <p:sp>
                <p:nvSpPr>
                  <p:cNvPr id="9749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38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1.7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9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38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6" name="Group 66"/>
                <p:cNvGrpSpPr>
                  <a:grpSpLocks/>
                </p:cNvGrpSpPr>
                <p:nvPr/>
              </p:nvGrpSpPr>
              <p:grpSpPr bwMode="auto">
                <a:xfrm>
                  <a:off x="0" y="864"/>
                  <a:ext cx="268" cy="480"/>
                  <a:chOff x="0" y="864"/>
                  <a:chExt cx="268" cy="480"/>
                </a:xfrm>
              </p:grpSpPr>
              <p:sp>
                <p:nvSpPr>
                  <p:cNvPr id="9749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6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9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6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7" name="Group 68"/>
                <p:cNvGrpSpPr>
                  <a:grpSpLocks/>
                </p:cNvGrpSpPr>
                <p:nvPr/>
              </p:nvGrpSpPr>
              <p:grpSpPr bwMode="auto">
                <a:xfrm>
                  <a:off x="268" y="864"/>
                  <a:ext cx="268" cy="480"/>
                  <a:chOff x="268" y="864"/>
                  <a:chExt cx="268" cy="480"/>
                </a:xfrm>
              </p:grpSpPr>
              <p:sp>
                <p:nvSpPr>
                  <p:cNvPr id="9749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86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9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86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8" name="Group 70"/>
                <p:cNvGrpSpPr>
                  <a:grpSpLocks/>
                </p:cNvGrpSpPr>
                <p:nvPr/>
              </p:nvGrpSpPr>
              <p:grpSpPr bwMode="auto">
                <a:xfrm>
                  <a:off x="536" y="864"/>
                  <a:ext cx="278" cy="480"/>
                  <a:chOff x="536" y="864"/>
                  <a:chExt cx="278" cy="480"/>
                </a:xfrm>
              </p:grpSpPr>
              <p:sp>
                <p:nvSpPr>
                  <p:cNvPr id="9749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86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9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86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29" name="Group 72"/>
                <p:cNvGrpSpPr>
                  <a:grpSpLocks/>
                </p:cNvGrpSpPr>
                <p:nvPr/>
              </p:nvGrpSpPr>
              <p:grpSpPr bwMode="auto">
                <a:xfrm>
                  <a:off x="814" y="864"/>
                  <a:ext cx="278" cy="480"/>
                  <a:chOff x="814" y="864"/>
                  <a:chExt cx="278" cy="480"/>
                </a:xfrm>
              </p:grpSpPr>
              <p:sp>
                <p:nvSpPr>
                  <p:cNvPr id="9749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86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91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86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0" name="Group 74"/>
                <p:cNvGrpSpPr>
                  <a:grpSpLocks/>
                </p:cNvGrpSpPr>
                <p:nvPr/>
              </p:nvGrpSpPr>
              <p:grpSpPr bwMode="auto">
                <a:xfrm>
                  <a:off x="1092" y="864"/>
                  <a:ext cx="278" cy="480"/>
                  <a:chOff x="1092" y="864"/>
                  <a:chExt cx="278" cy="480"/>
                </a:xfrm>
              </p:grpSpPr>
              <p:sp>
                <p:nvSpPr>
                  <p:cNvPr id="9748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86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0.8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89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86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1" name="Group 76"/>
                <p:cNvGrpSpPr>
                  <a:grpSpLocks/>
                </p:cNvGrpSpPr>
                <p:nvPr/>
              </p:nvGrpSpPr>
              <p:grpSpPr bwMode="auto">
                <a:xfrm>
                  <a:off x="1370" y="864"/>
                  <a:ext cx="278" cy="480"/>
                  <a:chOff x="1370" y="864"/>
                  <a:chExt cx="278" cy="480"/>
                </a:xfrm>
              </p:grpSpPr>
              <p:sp>
                <p:nvSpPr>
                  <p:cNvPr id="9748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86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1.4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87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86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2" name="Group 78"/>
                <p:cNvGrpSpPr>
                  <a:grpSpLocks/>
                </p:cNvGrpSpPr>
                <p:nvPr/>
              </p:nvGrpSpPr>
              <p:grpSpPr bwMode="auto">
                <a:xfrm>
                  <a:off x="0" y="1344"/>
                  <a:ext cx="268" cy="480"/>
                  <a:chOff x="0" y="1344"/>
                  <a:chExt cx="268" cy="480"/>
                </a:xfrm>
              </p:grpSpPr>
              <p:sp>
                <p:nvSpPr>
                  <p:cNvPr id="9748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4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85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34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3" name="Group 80"/>
                <p:cNvGrpSpPr>
                  <a:grpSpLocks/>
                </p:cNvGrpSpPr>
                <p:nvPr/>
              </p:nvGrpSpPr>
              <p:grpSpPr bwMode="auto">
                <a:xfrm>
                  <a:off x="268" y="1344"/>
                  <a:ext cx="268" cy="480"/>
                  <a:chOff x="268" y="1344"/>
                  <a:chExt cx="268" cy="480"/>
                </a:xfrm>
              </p:grpSpPr>
              <p:sp>
                <p:nvSpPr>
                  <p:cNvPr id="9748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134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8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134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4" name="Group 82"/>
                <p:cNvGrpSpPr>
                  <a:grpSpLocks/>
                </p:cNvGrpSpPr>
                <p:nvPr/>
              </p:nvGrpSpPr>
              <p:grpSpPr bwMode="auto">
                <a:xfrm>
                  <a:off x="536" y="1344"/>
                  <a:ext cx="278" cy="480"/>
                  <a:chOff x="536" y="1344"/>
                  <a:chExt cx="278" cy="480"/>
                </a:xfrm>
              </p:grpSpPr>
              <p:sp>
                <p:nvSpPr>
                  <p:cNvPr id="9748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134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8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34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5" name="Group 84"/>
                <p:cNvGrpSpPr>
                  <a:grpSpLocks/>
                </p:cNvGrpSpPr>
                <p:nvPr/>
              </p:nvGrpSpPr>
              <p:grpSpPr bwMode="auto">
                <a:xfrm>
                  <a:off x="814" y="1344"/>
                  <a:ext cx="278" cy="480"/>
                  <a:chOff x="814" y="1344"/>
                  <a:chExt cx="278" cy="480"/>
                </a:xfrm>
              </p:grpSpPr>
              <p:sp>
                <p:nvSpPr>
                  <p:cNvPr id="9747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134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7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134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6" name="Group 86"/>
                <p:cNvGrpSpPr>
                  <a:grpSpLocks/>
                </p:cNvGrpSpPr>
                <p:nvPr/>
              </p:nvGrpSpPr>
              <p:grpSpPr bwMode="auto">
                <a:xfrm>
                  <a:off x="1092" y="1344"/>
                  <a:ext cx="278" cy="480"/>
                  <a:chOff x="1092" y="1344"/>
                  <a:chExt cx="278" cy="480"/>
                </a:xfrm>
              </p:grpSpPr>
              <p:sp>
                <p:nvSpPr>
                  <p:cNvPr id="9747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134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77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134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7" name="Group 88"/>
                <p:cNvGrpSpPr>
                  <a:grpSpLocks/>
                </p:cNvGrpSpPr>
                <p:nvPr/>
              </p:nvGrpSpPr>
              <p:grpSpPr bwMode="auto">
                <a:xfrm>
                  <a:off x="1370" y="1344"/>
                  <a:ext cx="278" cy="480"/>
                  <a:chOff x="1370" y="1344"/>
                  <a:chExt cx="278" cy="480"/>
                </a:xfrm>
              </p:grpSpPr>
              <p:sp>
                <p:nvSpPr>
                  <p:cNvPr id="9747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134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1.0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7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134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8" name="Group 90"/>
                <p:cNvGrpSpPr>
                  <a:grpSpLocks/>
                </p:cNvGrpSpPr>
                <p:nvPr/>
              </p:nvGrpSpPr>
              <p:grpSpPr bwMode="auto">
                <a:xfrm>
                  <a:off x="0" y="1824"/>
                  <a:ext cx="268" cy="480"/>
                  <a:chOff x="0" y="1824"/>
                  <a:chExt cx="268" cy="480"/>
                </a:xfrm>
              </p:grpSpPr>
              <p:sp>
                <p:nvSpPr>
                  <p:cNvPr id="9747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82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73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82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39" name="Group 92"/>
                <p:cNvGrpSpPr>
                  <a:grpSpLocks/>
                </p:cNvGrpSpPr>
                <p:nvPr/>
              </p:nvGrpSpPr>
              <p:grpSpPr bwMode="auto">
                <a:xfrm>
                  <a:off x="268" y="1824"/>
                  <a:ext cx="268" cy="480"/>
                  <a:chOff x="268" y="1824"/>
                  <a:chExt cx="268" cy="480"/>
                </a:xfrm>
              </p:grpSpPr>
              <p:sp>
                <p:nvSpPr>
                  <p:cNvPr id="9747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182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7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182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0" name="Group 94"/>
                <p:cNvGrpSpPr>
                  <a:grpSpLocks/>
                </p:cNvGrpSpPr>
                <p:nvPr/>
              </p:nvGrpSpPr>
              <p:grpSpPr bwMode="auto">
                <a:xfrm>
                  <a:off x="536" y="1824"/>
                  <a:ext cx="278" cy="480"/>
                  <a:chOff x="536" y="1824"/>
                  <a:chExt cx="278" cy="480"/>
                </a:xfrm>
              </p:grpSpPr>
              <p:sp>
                <p:nvSpPr>
                  <p:cNvPr id="9746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182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6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82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1" name="Group 96"/>
                <p:cNvGrpSpPr>
                  <a:grpSpLocks/>
                </p:cNvGrpSpPr>
                <p:nvPr/>
              </p:nvGrpSpPr>
              <p:grpSpPr bwMode="auto">
                <a:xfrm>
                  <a:off x="814" y="1824"/>
                  <a:ext cx="278" cy="480"/>
                  <a:chOff x="814" y="1824"/>
                  <a:chExt cx="278" cy="480"/>
                </a:xfrm>
              </p:grpSpPr>
              <p:sp>
                <p:nvSpPr>
                  <p:cNvPr id="9746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182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67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182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2" name="Group 98"/>
                <p:cNvGrpSpPr>
                  <a:grpSpLocks/>
                </p:cNvGrpSpPr>
                <p:nvPr/>
              </p:nvGrpSpPr>
              <p:grpSpPr bwMode="auto">
                <a:xfrm>
                  <a:off x="1092" y="1824"/>
                  <a:ext cx="278" cy="480"/>
                  <a:chOff x="1092" y="1824"/>
                  <a:chExt cx="278" cy="480"/>
                </a:xfrm>
              </p:grpSpPr>
              <p:sp>
                <p:nvSpPr>
                  <p:cNvPr id="9746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182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6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182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3" name="Group 100"/>
                <p:cNvGrpSpPr>
                  <a:grpSpLocks/>
                </p:cNvGrpSpPr>
                <p:nvPr/>
              </p:nvGrpSpPr>
              <p:grpSpPr bwMode="auto">
                <a:xfrm>
                  <a:off x="1370" y="1824"/>
                  <a:ext cx="278" cy="480"/>
                  <a:chOff x="1370" y="1824"/>
                  <a:chExt cx="278" cy="480"/>
                </a:xfrm>
              </p:grpSpPr>
              <p:sp>
                <p:nvSpPr>
                  <p:cNvPr id="974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182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182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4" name="Group 102"/>
                <p:cNvGrpSpPr>
                  <a:grpSpLocks/>
                </p:cNvGrpSpPr>
                <p:nvPr/>
              </p:nvGrpSpPr>
              <p:grpSpPr bwMode="auto">
                <a:xfrm>
                  <a:off x="0" y="2304"/>
                  <a:ext cx="268" cy="384"/>
                  <a:chOff x="0" y="2304"/>
                  <a:chExt cx="268" cy="384"/>
                </a:xfrm>
              </p:grpSpPr>
              <p:sp>
                <p:nvSpPr>
                  <p:cNvPr id="9746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304"/>
                    <a:ext cx="18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5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6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304"/>
                    <a:ext cx="26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5" name="Group 104"/>
                <p:cNvGrpSpPr>
                  <a:grpSpLocks/>
                </p:cNvGrpSpPr>
                <p:nvPr/>
              </p:nvGrpSpPr>
              <p:grpSpPr bwMode="auto">
                <a:xfrm>
                  <a:off x="268" y="2304"/>
                  <a:ext cx="268" cy="384"/>
                  <a:chOff x="268" y="2304"/>
                  <a:chExt cx="268" cy="384"/>
                </a:xfrm>
              </p:grpSpPr>
              <p:sp>
                <p:nvSpPr>
                  <p:cNvPr id="9745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2304"/>
                    <a:ext cx="18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59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2304"/>
                    <a:ext cx="26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6" name="Group 106"/>
                <p:cNvGrpSpPr>
                  <a:grpSpLocks/>
                </p:cNvGrpSpPr>
                <p:nvPr/>
              </p:nvGrpSpPr>
              <p:grpSpPr bwMode="auto">
                <a:xfrm>
                  <a:off x="536" y="2304"/>
                  <a:ext cx="278" cy="384"/>
                  <a:chOff x="536" y="2304"/>
                  <a:chExt cx="278" cy="384"/>
                </a:xfrm>
              </p:grpSpPr>
              <p:sp>
                <p:nvSpPr>
                  <p:cNvPr id="9745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230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5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230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7" name="Group 108"/>
                <p:cNvGrpSpPr>
                  <a:grpSpLocks/>
                </p:cNvGrpSpPr>
                <p:nvPr/>
              </p:nvGrpSpPr>
              <p:grpSpPr bwMode="auto">
                <a:xfrm>
                  <a:off x="814" y="2304"/>
                  <a:ext cx="278" cy="384"/>
                  <a:chOff x="814" y="2304"/>
                  <a:chExt cx="278" cy="384"/>
                </a:xfrm>
              </p:grpSpPr>
              <p:sp>
                <p:nvSpPr>
                  <p:cNvPr id="9745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230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55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230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8" name="Group 110"/>
                <p:cNvGrpSpPr>
                  <a:grpSpLocks/>
                </p:cNvGrpSpPr>
                <p:nvPr/>
              </p:nvGrpSpPr>
              <p:grpSpPr bwMode="auto">
                <a:xfrm>
                  <a:off x="1092" y="2304"/>
                  <a:ext cx="278" cy="384"/>
                  <a:chOff x="1092" y="2304"/>
                  <a:chExt cx="278" cy="384"/>
                </a:xfrm>
              </p:grpSpPr>
              <p:sp>
                <p:nvSpPr>
                  <p:cNvPr id="97452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230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5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230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449" name="Group 112"/>
                <p:cNvGrpSpPr>
                  <a:grpSpLocks/>
                </p:cNvGrpSpPr>
                <p:nvPr/>
              </p:nvGrpSpPr>
              <p:grpSpPr bwMode="auto">
                <a:xfrm>
                  <a:off x="1370" y="2304"/>
                  <a:ext cx="278" cy="384"/>
                  <a:chOff x="1370" y="2304"/>
                  <a:chExt cx="278" cy="384"/>
                </a:xfrm>
              </p:grpSpPr>
              <p:sp>
                <p:nvSpPr>
                  <p:cNvPr id="9745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230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5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230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97413" name="Rectangle 114"/>
              <p:cNvSpPr>
                <a:spLocks noChangeArrowheads="1"/>
              </p:cNvSpPr>
              <p:nvPr/>
            </p:nvSpPr>
            <p:spPr bwMode="auto">
              <a:xfrm>
                <a:off x="-2" y="-2"/>
                <a:ext cx="1652" cy="2692"/>
              </a:xfrm>
              <a:prstGeom prst="rect">
                <a:avLst/>
              </a:prstGeom>
              <a:noFill/>
              <a:ln w="635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7288" name="Group 226"/>
            <p:cNvGrpSpPr>
              <a:grpSpLocks/>
            </p:cNvGrpSpPr>
            <p:nvPr/>
          </p:nvGrpSpPr>
          <p:grpSpPr bwMode="auto">
            <a:xfrm>
              <a:off x="2988" y="890"/>
              <a:ext cx="2056" cy="1488"/>
              <a:chOff x="-2" y="-2"/>
              <a:chExt cx="1672" cy="2308"/>
            </a:xfrm>
          </p:grpSpPr>
          <p:grpSp>
            <p:nvGrpSpPr>
              <p:cNvPr id="97302" name="Group 224"/>
              <p:cNvGrpSpPr>
                <a:grpSpLocks/>
              </p:cNvGrpSpPr>
              <p:nvPr/>
            </p:nvGrpSpPr>
            <p:grpSpPr bwMode="auto">
              <a:xfrm>
                <a:off x="0" y="0"/>
                <a:ext cx="1668" cy="2304"/>
                <a:chOff x="0" y="0"/>
                <a:chExt cx="1668" cy="2304"/>
              </a:xfrm>
            </p:grpSpPr>
            <p:grpSp>
              <p:nvGrpSpPr>
                <p:cNvPr id="97304" name="Group 15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78" cy="384"/>
                  <a:chOff x="0" y="0"/>
                  <a:chExt cx="278" cy="384"/>
                </a:xfrm>
              </p:grpSpPr>
              <p:sp>
                <p:nvSpPr>
                  <p:cNvPr id="9741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11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05" name="Group 155"/>
                <p:cNvGrpSpPr>
                  <a:grpSpLocks/>
                </p:cNvGrpSpPr>
                <p:nvPr/>
              </p:nvGrpSpPr>
              <p:grpSpPr bwMode="auto">
                <a:xfrm>
                  <a:off x="278" y="0"/>
                  <a:ext cx="278" cy="384"/>
                  <a:chOff x="278" y="0"/>
                  <a:chExt cx="278" cy="384"/>
                </a:xfrm>
              </p:grpSpPr>
              <p:sp>
                <p:nvSpPr>
                  <p:cNvPr id="9740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09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06" name="Group 157"/>
                <p:cNvGrpSpPr>
                  <a:grpSpLocks/>
                </p:cNvGrpSpPr>
                <p:nvPr/>
              </p:nvGrpSpPr>
              <p:grpSpPr bwMode="auto">
                <a:xfrm>
                  <a:off x="556" y="0"/>
                  <a:ext cx="278" cy="384"/>
                  <a:chOff x="556" y="0"/>
                  <a:chExt cx="278" cy="384"/>
                </a:xfrm>
              </p:grpSpPr>
              <p:sp>
                <p:nvSpPr>
                  <p:cNvPr id="9740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07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07" name="Group 159"/>
                <p:cNvGrpSpPr>
                  <a:grpSpLocks/>
                </p:cNvGrpSpPr>
                <p:nvPr/>
              </p:nvGrpSpPr>
              <p:grpSpPr bwMode="auto">
                <a:xfrm>
                  <a:off x="834" y="0"/>
                  <a:ext cx="278" cy="384"/>
                  <a:chOff x="834" y="0"/>
                  <a:chExt cx="278" cy="384"/>
                </a:xfrm>
              </p:grpSpPr>
              <p:sp>
                <p:nvSpPr>
                  <p:cNvPr id="9740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08" name="Group 161"/>
                <p:cNvGrpSpPr>
                  <a:grpSpLocks/>
                </p:cNvGrpSpPr>
                <p:nvPr/>
              </p:nvGrpSpPr>
              <p:grpSpPr bwMode="auto">
                <a:xfrm>
                  <a:off x="1112" y="0"/>
                  <a:ext cx="278" cy="384"/>
                  <a:chOff x="1112" y="0"/>
                  <a:chExt cx="278" cy="384"/>
                </a:xfrm>
              </p:grpSpPr>
              <p:sp>
                <p:nvSpPr>
                  <p:cNvPr id="9740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0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09" name="Group 163"/>
                <p:cNvGrpSpPr>
                  <a:grpSpLocks/>
                </p:cNvGrpSpPr>
                <p:nvPr/>
              </p:nvGrpSpPr>
              <p:grpSpPr bwMode="auto">
                <a:xfrm>
                  <a:off x="1390" y="0"/>
                  <a:ext cx="278" cy="384"/>
                  <a:chOff x="1390" y="0"/>
                  <a:chExt cx="278" cy="384"/>
                </a:xfrm>
              </p:grpSpPr>
              <p:sp>
                <p:nvSpPr>
                  <p:cNvPr id="97400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40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10" name="Group 165"/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78" cy="384"/>
                  <a:chOff x="0" y="384"/>
                  <a:chExt cx="278" cy="384"/>
                </a:xfrm>
              </p:grpSpPr>
              <p:sp>
                <p:nvSpPr>
                  <p:cNvPr id="9739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99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11" name="Group 167"/>
                <p:cNvGrpSpPr>
                  <a:grpSpLocks/>
                </p:cNvGrpSpPr>
                <p:nvPr/>
              </p:nvGrpSpPr>
              <p:grpSpPr bwMode="auto">
                <a:xfrm>
                  <a:off x="278" y="384"/>
                  <a:ext cx="278" cy="384"/>
                  <a:chOff x="278" y="384"/>
                  <a:chExt cx="278" cy="384"/>
                </a:xfrm>
              </p:grpSpPr>
              <p:sp>
                <p:nvSpPr>
                  <p:cNvPr id="9739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97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12" name="Group 169"/>
                <p:cNvGrpSpPr>
                  <a:grpSpLocks/>
                </p:cNvGrpSpPr>
                <p:nvPr/>
              </p:nvGrpSpPr>
              <p:grpSpPr bwMode="auto">
                <a:xfrm>
                  <a:off x="556" y="384"/>
                  <a:ext cx="278" cy="384"/>
                  <a:chOff x="556" y="384"/>
                  <a:chExt cx="278" cy="384"/>
                </a:xfrm>
              </p:grpSpPr>
              <p:sp>
                <p:nvSpPr>
                  <p:cNvPr id="97394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95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13" name="Group 171"/>
                <p:cNvGrpSpPr>
                  <a:grpSpLocks/>
                </p:cNvGrpSpPr>
                <p:nvPr/>
              </p:nvGrpSpPr>
              <p:grpSpPr bwMode="auto">
                <a:xfrm>
                  <a:off x="834" y="384"/>
                  <a:ext cx="278" cy="384"/>
                  <a:chOff x="834" y="384"/>
                  <a:chExt cx="278" cy="384"/>
                </a:xfrm>
              </p:grpSpPr>
              <p:sp>
                <p:nvSpPr>
                  <p:cNvPr id="97392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93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b="1">
                        <a:solidFill>
                          <a:schemeClr val="folHlink"/>
                        </a:solidFill>
                        <a:latin typeface="Arial" charset="0"/>
                      </a:rPr>
                      <a:t> </a:t>
                    </a:r>
                    <a:r>
                      <a:rPr lang="en-US" altLang="zh-CN" sz="2000" b="1">
                        <a:solidFill>
                          <a:srgbClr val="FF3300"/>
                        </a:solidFill>
                        <a:latin typeface="Arial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97314" name="Group 173"/>
                <p:cNvGrpSpPr>
                  <a:grpSpLocks/>
                </p:cNvGrpSpPr>
                <p:nvPr/>
              </p:nvGrpSpPr>
              <p:grpSpPr bwMode="auto">
                <a:xfrm>
                  <a:off x="1112" y="384"/>
                  <a:ext cx="278" cy="384"/>
                  <a:chOff x="1112" y="384"/>
                  <a:chExt cx="278" cy="384"/>
                </a:xfrm>
              </p:grpSpPr>
              <p:sp>
                <p:nvSpPr>
                  <p:cNvPr id="9739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91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15" name="Group 175"/>
                <p:cNvGrpSpPr>
                  <a:grpSpLocks/>
                </p:cNvGrpSpPr>
                <p:nvPr/>
              </p:nvGrpSpPr>
              <p:grpSpPr bwMode="auto">
                <a:xfrm>
                  <a:off x="1390" y="384"/>
                  <a:ext cx="278" cy="384"/>
                  <a:chOff x="1390" y="384"/>
                  <a:chExt cx="278" cy="384"/>
                </a:xfrm>
              </p:grpSpPr>
              <p:sp>
                <p:nvSpPr>
                  <p:cNvPr id="9738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89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16" name="Group 177"/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78" cy="384"/>
                  <a:chOff x="0" y="768"/>
                  <a:chExt cx="278" cy="384"/>
                </a:xfrm>
              </p:grpSpPr>
              <p:sp>
                <p:nvSpPr>
                  <p:cNvPr id="97386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87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17" name="Group 179"/>
                <p:cNvGrpSpPr>
                  <a:grpSpLocks/>
                </p:cNvGrpSpPr>
                <p:nvPr/>
              </p:nvGrpSpPr>
              <p:grpSpPr bwMode="auto">
                <a:xfrm>
                  <a:off x="278" y="768"/>
                  <a:ext cx="278" cy="384"/>
                  <a:chOff x="278" y="768"/>
                  <a:chExt cx="278" cy="384"/>
                </a:xfrm>
              </p:grpSpPr>
              <p:sp>
                <p:nvSpPr>
                  <p:cNvPr id="9738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85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18" name="Group 181"/>
                <p:cNvGrpSpPr>
                  <a:grpSpLocks/>
                </p:cNvGrpSpPr>
                <p:nvPr/>
              </p:nvGrpSpPr>
              <p:grpSpPr bwMode="auto">
                <a:xfrm>
                  <a:off x="556" y="768"/>
                  <a:ext cx="278" cy="384"/>
                  <a:chOff x="556" y="768"/>
                  <a:chExt cx="278" cy="384"/>
                </a:xfrm>
              </p:grpSpPr>
              <p:sp>
                <p:nvSpPr>
                  <p:cNvPr id="9738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83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19" name="Group 183"/>
                <p:cNvGrpSpPr>
                  <a:grpSpLocks/>
                </p:cNvGrpSpPr>
                <p:nvPr/>
              </p:nvGrpSpPr>
              <p:grpSpPr bwMode="auto">
                <a:xfrm>
                  <a:off x="834" y="768"/>
                  <a:ext cx="278" cy="384"/>
                  <a:chOff x="834" y="768"/>
                  <a:chExt cx="278" cy="384"/>
                </a:xfrm>
              </p:grpSpPr>
              <p:sp>
                <p:nvSpPr>
                  <p:cNvPr id="97380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81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0" name="Group 185"/>
                <p:cNvGrpSpPr>
                  <a:grpSpLocks/>
                </p:cNvGrpSpPr>
                <p:nvPr/>
              </p:nvGrpSpPr>
              <p:grpSpPr bwMode="auto">
                <a:xfrm>
                  <a:off x="1112" y="768"/>
                  <a:ext cx="278" cy="384"/>
                  <a:chOff x="1112" y="768"/>
                  <a:chExt cx="278" cy="384"/>
                </a:xfrm>
              </p:grpSpPr>
              <p:sp>
                <p:nvSpPr>
                  <p:cNvPr id="97378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7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1" name="Group 187"/>
                <p:cNvGrpSpPr>
                  <a:grpSpLocks/>
                </p:cNvGrpSpPr>
                <p:nvPr/>
              </p:nvGrpSpPr>
              <p:grpSpPr bwMode="auto">
                <a:xfrm>
                  <a:off x="1390" y="768"/>
                  <a:ext cx="278" cy="384"/>
                  <a:chOff x="1390" y="768"/>
                  <a:chExt cx="278" cy="384"/>
                </a:xfrm>
              </p:grpSpPr>
              <p:sp>
                <p:nvSpPr>
                  <p:cNvPr id="97376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77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2" name="Group 189"/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78" cy="384"/>
                  <a:chOff x="0" y="1152"/>
                  <a:chExt cx="278" cy="384"/>
                </a:xfrm>
              </p:grpSpPr>
              <p:sp>
                <p:nvSpPr>
                  <p:cNvPr id="97374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75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3" name="Group 191"/>
                <p:cNvGrpSpPr>
                  <a:grpSpLocks/>
                </p:cNvGrpSpPr>
                <p:nvPr/>
              </p:nvGrpSpPr>
              <p:grpSpPr bwMode="auto">
                <a:xfrm>
                  <a:off x="278" y="1152"/>
                  <a:ext cx="278" cy="384"/>
                  <a:chOff x="278" y="1152"/>
                  <a:chExt cx="278" cy="384"/>
                </a:xfrm>
              </p:grpSpPr>
              <p:sp>
                <p:nvSpPr>
                  <p:cNvPr id="97372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73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4" name="Group 193"/>
                <p:cNvGrpSpPr>
                  <a:grpSpLocks/>
                </p:cNvGrpSpPr>
                <p:nvPr/>
              </p:nvGrpSpPr>
              <p:grpSpPr bwMode="auto">
                <a:xfrm>
                  <a:off x="556" y="1152"/>
                  <a:ext cx="278" cy="384"/>
                  <a:chOff x="556" y="1152"/>
                  <a:chExt cx="278" cy="384"/>
                </a:xfrm>
              </p:grpSpPr>
              <p:sp>
                <p:nvSpPr>
                  <p:cNvPr id="9737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71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5" name="Group 195"/>
                <p:cNvGrpSpPr>
                  <a:grpSpLocks/>
                </p:cNvGrpSpPr>
                <p:nvPr/>
              </p:nvGrpSpPr>
              <p:grpSpPr bwMode="auto">
                <a:xfrm>
                  <a:off x="834" y="1152"/>
                  <a:ext cx="278" cy="384"/>
                  <a:chOff x="834" y="1152"/>
                  <a:chExt cx="278" cy="384"/>
                </a:xfrm>
              </p:grpSpPr>
              <p:sp>
                <p:nvSpPr>
                  <p:cNvPr id="97368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69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6" name="Group 197"/>
                <p:cNvGrpSpPr>
                  <a:grpSpLocks/>
                </p:cNvGrpSpPr>
                <p:nvPr/>
              </p:nvGrpSpPr>
              <p:grpSpPr bwMode="auto">
                <a:xfrm>
                  <a:off x="1112" y="1152"/>
                  <a:ext cx="278" cy="384"/>
                  <a:chOff x="1112" y="1152"/>
                  <a:chExt cx="278" cy="384"/>
                </a:xfrm>
              </p:grpSpPr>
              <p:sp>
                <p:nvSpPr>
                  <p:cNvPr id="97366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67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7" name="Group 199"/>
                <p:cNvGrpSpPr>
                  <a:grpSpLocks/>
                </p:cNvGrpSpPr>
                <p:nvPr/>
              </p:nvGrpSpPr>
              <p:grpSpPr bwMode="auto">
                <a:xfrm>
                  <a:off x="1390" y="1152"/>
                  <a:ext cx="278" cy="384"/>
                  <a:chOff x="1390" y="1152"/>
                  <a:chExt cx="278" cy="384"/>
                </a:xfrm>
              </p:grpSpPr>
              <p:sp>
                <p:nvSpPr>
                  <p:cNvPr id="97364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65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8" name="Group 201"/>
                <p:cNvGrpSpPr>
                  <a:grpSpLocks/>
                </p:cNvGrpSpPr>
                <p:nvPr/>
              </p:nvGrpSpPr>
              <p:grpSpPr bwMode="auto">
                <a:xfrm>
                  <a:off x="0" y="1536"/>
                  <a:ext cx="278" cy="384"/>
                  <a:chOff x="0" y="1536"/>
                  <a:chExt cx="278" cy="384"/>
                </a:xfrm>
              </p:grpSpPr>
              <p:sp>
                <p:nvSpPr>
                  <p:cNvPr id="97362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63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29" name="Group 203"/>
                <p:cNvGrpSpPr>
                  <a:grpSpLocks/>
                </p:cNvGrpSpPr>
                <p:nvPr/>
              </p:nvGrpSpPr>
              <p:grpSpPr bwMode="auto">
                <a:xfrm>
                  <a:off x="278" y="1536"/>
                  <a:ext cx="278" cy="384"/>
                  <a:chOff x="278" y="1536"/>
                  <a:chExt cx="278" cy="384"/>
                </a:xfrm>
              </p:grpSpPr>
              <p:sp>
                <p:nvSpPr>
                  <p:cNvPr id="97360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61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0" name="Group 205"/>
                <p:cNvGrpSpPr>
                  <a:grpSpLocks/>
                </p:cNvGrpSpPr>
                <p:nvPr/>
              </p:nvGrpSpPr>
              <p:grpSpPr bwMode="auto">
                <a:xfrm>
                  <a:off x="556" y="1536"/>
                  <a:ext cx="278" cy="384"/>
                  <a:chOff x="556" y="1536"/>
                  <a:chExt cx="278" cy="384"/>
                </a:xfrm>
              </p:grpSpPr>
              <p:sp>
                <p:nvSpPr>
                  <p:cNvPr id="97358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59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1" name="Group 207"/>
                <p:cNvGrpSpPr>
                  <a:grpSpLocks/>
                </p:cNvGrpSpPr>
                <p:nvPr/>
              </p:nvGrpSpPr>
              <p:grpSpPr bwMode="auto">
                <a:xfrm>
                  <a:off x="834" y="1536"/>
                  <a:ext cx="278" cy="384"/>
                  <a:chOff x="834" y="1536"/>
                  <a:chExt cx="278" cy="384"/>
                </a:xfrm>
              </p:grpSpPr>
              <p:sp>
                <p:nvSpPr>
                  <p:cNvPr id="97356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5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2" name="Group 209"/>
                <p:cNvGrpSpPr>
                  <a:grpSpLocks/>
                </p:cNvGrpSpPr>
                <p:nvPr/>
              </p:nvGrpSpPr>
              <p:grpSpPr bwMode="auto">
                <a:xfrm>
                  <a:off x="1112" y="1536"/>
                  <a:ext cx="278" cy="384"/>
                  <a:chOff x="1112" y="1536"/>
                  <a:chExt cx="278" cy="384"/>
                </a:xfrm>
              </p:grpSpPr>
              <p:sp>
                <p:nvSpPr>
                  <p:cNvPr id="97354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55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3" name="Group 211"/>
                <p:cNvGrpSpPr>
                  <a:grpSpLocks/>
                </p:cNvGrpSpPr>
                <p:nvPr/>
              </p:nvGrpSpPr>
              <p:grpSpPr bwMode="auto">
                <a:xfrm>
                  <a:off x="1390" y="1536"/>
                  <a:ext cx="278" cy="384"/>
                  <a:chOff x="1390" y="1536"/>
                  <a:chExt cx="278" cy="384"/>
                </a:xfrm>
              </p:grpSpPr>
              <p:sp>
                <p:nvSpPr>
                  <p:cNvPr id="97352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53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4" name="Group 213"/>
                <p:cNvGrpSpPr>
                  <a:grpSpLocks/>
                </p:cNvGrpSpPr>
                <p:nvPr/>
              </p:nvGrpSpPr>
              <p:grpSpPr bwMode="auto">
                <a:xfrm>
                  <a:off x="0" y="1920"/>
                  <a:ext cx="278" cy="384"/>
                  <a:chOff x="0" y="1920"/>
                  <a:chExt cx="278" cy="384"/>
                </a:xfrm>
              </p:grpSpPr>
              <p:sp>
                <p:nvSpPr>
                  <p:cNvPr id="9735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5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51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5" name="Group 215"/>
                <p:cNvGrpSpPr>
                  <a:grpSpLocks/>
                </p:cNvGrpSpPr>
                <p:nvPr/>
              </p:nvGrpSpPr>
              <p:grpSpPr bwMode="auto">
                <a:xfrm>
                  <a:off x="278" y="1920"/>
                  <a:ext cx="278" cy="384"/>
                  <a:chOff x="278" y="1920"/>
                  <a:chExt cx="278" cy="384"/>
                </a:xfrm>
              </p:grpSpPr>
              <p:sp>
                <p:nvSpPr>
                  <p:cNvPr id="97348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49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6" name="Group 217"/>
                <p:cNvGrpSpPr>
                  <a:grpSpLocks/>
                </p:cNvGrpSpPr>
                <p:nvPr/>
              </p:nvGrpSpPr>
              <p:grpSpPr bwMode="auto">
                <a:xfrm>
                  <a:off x="556" y="1920"/>
                  <a:ext cx="278" cy="384"/>
                  <a:chOff x="556" y="1920"/>
                  <a:chExt cx="278" cy="384"/>
                </a:xfrm>
              </p:grpSpPr>
              <p:sp>
                <p:nvSpPr>
                  <p:cNvPr id="9734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47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7" name="Group 219"/>
                <p:cNvGrpSpPr>
                  <a:grpSpLocks/>
                </p:cNvGrpSpPr>
                <p:nvPr/>
              </p:nvGrpSpPr>
              <p:grpSpPr bwMode="auto">
                <a:xfrm>
                  <a:off x="834" y="1920"/>
                  <a:ext cx="278" cy="384"/>
                  <a:chOff x="834" y="1920"/>
                  <a:chExt cx="278" cy="384"/>
                </a:xfrm>
              </p:grpSpPr>
              <p:sp>
                <p:nvSpPr>
                  <p:cNvPr id="97344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45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8" name="Group 221"/>
                <p:cNvGrpSpPr>
                  <a:grpSpLocks/>
                </p:cNvGrpSpPr>
                <p:nvPr/>
              </p:nvGrpSpPr>
              <p:grpSpPr bwMode="auto">
                <a:xfrm>
                  <a:off x="1112" y="1920"/>
                  <a:ext cx="278" cy="384"/>
                  <a:chOff x="1112" y="1920"/>
                  <a:chExt cx="278" cy="384"/>
                </a:xfrm>
              </p:grpSpPr>
              <p:sp>
                <p:nvSpPr>
                  <p:cNvPr id="97342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43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7339" name="Group 223"/>
                <p:cNvGrpSpPr>
                  <a:grpSpLocks/>
                </p:cNvGrpSpPr>
                <p:nvPr/>
              </p:nvGrpSpPr>
              <p:grpSpPr bwMode="auto">
                <a:xfrm>
                  <a:off x="1390" y="1920"/>
                  <a:ext cx="278" cy="384"/>
                  <a:chOff x="1390" y="1920"/>
                  <a:chExt cx="278" cy="384"/>
                </a:xfrm>
              </p:grpSpPr>
              <p:sp>
                <p:nvSpPr>
                  <p:cNvPr id="97340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7341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97303" name="Rectangle 225"/>
              <p:cNvSpPr>
                <a:spLocks noChangeArrowheads="1"/>
              </p:cNvSpPr>
              <p:nvPr/>
            </p:nvSpPr>
            <p:spPr bwMode="auto">
              <a:xfrm>
                <a:off x="-2" y="-2"/>
                <a:ext cx="1672" cy="2308"/>
              </a:xfrm>
              <a:prstGeom prst="rect">
                <a:avLst/>
              </a:prstGeom>
              <a:noFill/>
              <a:ln w="635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7289" name="Text Box 228"/>
            <p:cNvSpPr txBox="1">
              <a:spLocks noChangeArrowheads="1"/>
            </p:cNvSpPr>
            <p:nvPr/>
          </p:nvSpPr>
          <p:spPr bwMode="auto">
            <a:xfrm>
              <a:off x="1194" y="2491"/>
              <a:ext cx="3485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buFontTx/>
                <a:buAutoNum type="alphaLcParenBoth"/>
              </a:pPr>
              <a:r>
                <a:rPr lang="zh-CN" altLang="en-US" sz="2000" b="1"/>
                <a:t>二维表</a:t>
              </a:r>
              <a:r>
                <a:rPr lang="en-US" altLang="zh-CN" sz="2000" b="1"/>
                <a:t>C                                      (b) </a:t>
              </a:r>
              <a:r>
                <a:rPr lang="zh-CN" altLang="en-US" sz="2000" b="1"/>
                <a:t>二维表</a:t>
              </a:r>
              <a:r>
                <a:rPr lang="en-US" altLang="zh-CN" sz="2000" b="1"/>
                <a:t>R</a:t>
              </a:r>
            </a:p>
            <a:p>
              <a:pPr algn="just"/>
              <a:endParaRPr lang="en-US" altLang="zh-CN" sz="2000" b="1"/>
            </a:p>
            <a:p>
              <a:pPr algn="just"/>
              <a:r>
                <a:rPr lang="en-US" altLang="zh-CN" sz="2000" b="1"/>
                <a:t>                                 </a:t>
              </a:r>
              <a:r>
                <a:rPr lang="zh-CN" altLang="en-US" sz="2000" b="1"/>
                <a:t>最终表的状态</a:t>
              </a:r>
            </a:p>
          </p:txBody>
        </p:sp>
        <p:sp>
          <p:nvSpPr>
            <p:cNvPr id="97290" name="Line 229"/>
            <p:cNvSpPr>
              <a:spLocks noChangeShapeType="1"/>
            </p:cNvSpPr>
            <p:nvPr/>
          </p:nvSpPr>
          <p:spPr bwMode="auto">
            <a:xfrm>
              <a:off x="1459" y="1120"/>
              <a:ext cx="1019" cy="7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1" name="Line 230"/>
            <p:cNvSpPr>
              <a:spLocks noChangeShapeType="1"/>
            </p:cNvSpPr>
            <p:nvPr/>
          </p:nvSpPr>
          <p:spPr bwMode="auto">
            <a:xfrm>
              <a:off x="1810" y="1117"/>
              <a:ext cx="678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2" name="Line 231"/>
            <p:cNvSpPr>
              <a:spLocks noChangeShapeType="1"/>
            </p:cNvSpPr>
            <p:nvPr/>
          </p:nvSpPr>
          <p:spPr bwMode="auto">
            <a:xfrm>
              <a:off x="2161" y="1122"/>
              <a:ext cx="337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3" name="Text Box 232"/>
            <p:cNvSpPr txBox="1">
              <a:spLocks noChangeArrowheads="1"/>
            </p:cNvSpPr>
            <p:nvPr/>
          </p:nvSpPr>
          <p:spPr bwMode="auto">
            <a:xfrm>
              <a:off x="2528" y="1826"/>
              <a:ext cx="22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=1</a:t>
              </a:r>
            </a:p>
          </p:txBody>
        </p:sp>
        <p:sp>
          <p:nvSpPr>
            <p:cNvPr id="97294" name="Text Box 233"/>
            <p:cNvSpPr txBox="1">
              <a:spLocks noChangeArrowheads="1"/>
            </p:cNvSpPr>
            <p:nvPr/>
          </p:nvSpPr>
          <p:spPr bwMode="auto">
            <a:xfrm>
              <a:off x="2526" y="1541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=2</a:t>
              </a:r>
            </a:p>
          </p:txBody>
        </p:sp>
        <p:sp>
          <p:nvSpPr>
            <p:cNvPr id="97295" name="Text Box 234"/>
            <p:cNvSpPr txBox="1">
              <a:spLocks noChangeArrowheads="1"/>
            </p:cNvSpPr>
            <p:nvPr/>
          </p:nvSpPr>
          <p:spPr bwMode="auto">
            <a:xfrm>
              <a:off x="2526" y="1276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=3</a:t>
              </a:r>
            </a:p>
          </p:txBody>
        </p:sp>
        <p:sp>
          <p:nvSpPr>
            <p:cNvPr id="97296" name="Line 235"/>
            <p:cNvSpPr>
              <a:spLocks noChangeShapeType="1"/>
            </p:cNvSpPr>
            <p:nvPr/>
          </p:nvSpPr>
          <p:spPr bwMode="auto">
            <a:xfrm>
              <a:off x="3984" y="1127"/>
              <a:ext cx="1019" cy="7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7" name="Line 236"/>
            <p:cNvSpPr>
              <a:spLocks noChangeShapeType="1"/>
            </p:cNvSpPr>
            <p:nvPr/>
          </p:nvSpPr>
          <p:spPr bwMode="auto">
            <a:xfrm>
              <a:off x="4335" y="1124"/>
              <a:ext cx="678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8" name="Line 237"/>
            <p:cNvSpPr>
              <a:spLocks noChangeShapeType="1"/>
            </p:cNvSpPr>
            <p:nvPr/>
          </p:nvSpPr>
          <p:spPr bwMode="auto">
            <a:xfrm>
              <a:off x="4686" y="1130"/>
              <a:ext cx="337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9" name="Text Box 238"/>
            <p:cNvSpPr txBox="1">
              <a:spLocks noChangeArrowheads="1"/>
            </p:cNvSpPr>
            <p:nvPr/>
          </p:nvSpPr>
          <p:spPr bwMode="auto">
            <a:xfrm>
              <a:off x="5053" y="1834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=1</a:t>
              </a:r>
            </a:p>
          </p:txBody>
        </p:sp>
        <p:sp>
          <p:nvSpPr>
            <p:cNvPr id="97300" name="Text Box 239"/>
            <p:cNvSpPr txBox="1">
              <a:spLocks noChangeArrowheads="1"/>
            </p:cNvSpPr>
            <p:nvPr/>
          </p:nvSpPr>
          <p:spPr bwMode="auto">
            <a:xfrm>
              <a:off x="5052" y="1548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=2</a:t>
              </a:r>
            </a:p>
          </p:txBody>
        </p:sp>
        <p:sp>
          <p:nvSpPr>
            <p:cNvPr id="97301" name="Text Box 240"/>
            <p:cNvSpPr txBox="1">
              <a:spLocks noChangeArrowheads="1"/>
            </p:cNvSpPr>
            <p:nvPr/>
          </p:nvSpPr>
          <p:spPr bwMode="auto">
            <a:xfrm>
              <a:off x="5052" y="1283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8671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8C09E7F-699B-4503-A5B6-3D75ECDEA789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86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686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52D901D-7B9A-4492-9F28-2205E626D70E}" type="slidenum">
              <a:rPr lang="en-US" altLang="zh-CN" sz="1400" smtClean="0">
                <a:latin typeface="Comic Sans MS" pitchFamily="66" charset="0"/>
              </a:rPr>
              <a:pPr/>
              <a:t>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85750" y="1341438"/>
            <a:ext cx="85725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0850" lvl="1" indent="-450850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</a:rPr>
              <a:t>什么是背包问题？</a:t>
            </a:r>
            <a:endParaRPr kumimoji="1" lang="en-US" altLang="zh-CN" sz="2800" b="1" dirty="0" smtClean="0"/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kumimoji="1" lang="zh-CN" altLang="en-US" sz="2800" b="1" dirty="0" smtClean="0"/>
              <a:t>        给定</a:t>
            </a:r>
            <a:r>
              <a:rPr kumimoji="1" lang="en-US" altLang="zh-CN" sz="2800" b="1" i="1" dirty="0"/>
              <a:t>n</a:t>
            </a:r>
            <a:r>
              <a:rPr kumimoji="1" lang="zh-CN" altLang="en-US" sz="2800" b="1" dirty="0"/>
              <a:t>种物品和一个背包，物品</a:t>
            </a:r>
            <a:r>
              <a:rPr kumimoji="1" lang="en-US" altLang="zh-CN" sz="2800" b="1" i="1" dirty="0"/>
              <a:t>i</a:t>
            </a:r>
            <a:r>
              <a:rPr kumimoji="1" lang="zh-CN" altLang="en-US" sz="2800" b="1" dirty="0"/>
              <a:t>的重量是</a:t>
            </a:r>
            <a:r>
              <a:rPr kumimoji="1" lang="en-US" altLang="zh-CN" sz="2800" b="1" i="1" dirty="0" err="1"/>
              <a:t>w</a:t>
            </a:r>
            <a:r>
              <a:rPr kumimoji="1" lang="en-US" altLang="zh-CN" sz="2800" b="1" i="1" baseline="-25000" dirty="0" err="1"/>
              <a:t>i</a:t>
            </a:r>
            <a:r>
              <a:rPr kumimoji="1" lang="zh-CN" altLang="en-US" sz="2800" b="1" dirty="0"/>
              <a:t>，其价值为</a:t>
            </a:r>
            <a:r>
              <a:rPr kumimoji="1" lang="en-US" altLang="zh-CN" sz="2800" b="1" i="1" dirty="0"/>
              <a:t>v</a:t>
            </a:r>
            <a:r>
              <a:rPr kumimoji="1" lang="en-US" altLang="zh-CN" sz="2800" b="1" i="1" baseline="-25000" dirty="0"/>
              <a:t>i</a:t>
            </a:r>
            <a:r>
              <a:rPr kumimoji="1" lang="zh-CN" altLang="en-US" sz="2800" b="1" dirty="0"/>
              <a:t>，背包容量为</a:t>
            </a:r>
            <a:r>
              <a:rPr kumimoji="1" lang="en-US" altLang="zh-CN" sz="2800" b="1" i="1" dirty="0"/>
              <a:t>C</a:t>
            </a:r>
            <a:r>
              <a:rPr kumimoji="1" lang="zh-CN" altLang="en-US" sz="2800" b="1" dirty="0"/>
              <a:t>。背包问题是如何选择装入背包的物品，使得装入背包中物品的总价值最大</a:t>
            </a:r>
            <a:r>
              <a:rPr kumimoji="1" lang="zh-CN" altLang="en-US" sz="2800" b="1" dirty="0" smtClean="0"/>
              <a:t>？</a:t>
            </a:r>
            <a:endParaRPr kumimoji="1" lang="en-US" altLang="zh-CN" sz="2800" b="1" dirty="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</a:rPr>
              <a:t>何为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0/1</a:t>
            </a:r>
            <a:r>
              <a:rPr kumimoji="1" lang="zh-CN" altLang="en-US" sz="3200" b="1" dirty="0" smtClean="0">
                <a:solidFill>
                  <a:srgbClr val="FF0000"/>
                </a:solidFill>
              </a:rPr>
              <a:t>？</a:t>
            </a:r>
            <a:endParaRPr kumimoji="1" lang="en-US" altLang="zh-CN" sz="3200" b="1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kumimoji="1" lang="zh-CN" altLang="en-US" sz="2800" b="1" dirty="0" smtClean="0"/>
              <a:t>        如果</a:t>
            </a:r>
            <a:r>
              <a:rPr kumimoji="1" lang="zh-CN" altLang="en-US" sz="2800" b="1" dirty="0"/>
              <a:t>在选择装入背包的物品时，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对每种物品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i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只有两种选择：装入背包或不装入背包，即不能将物品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i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装入背包多次，也不能只装入物品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i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的一部分，则称为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0/1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背包问题。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68614" name="Text Box 53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6.3.3  0/1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背包问题 </a:t>
            </a:r>
          </a:p>
        </p:txBody>
      </p:sp>
      <p:pic>
        <p:nvPicPr>
          <p:cNvPr id="686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46050"/>
            <a:ext cx="1725612" cy="19145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4351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6656E66-A3E7-48E9-8526-C5FD41220FD2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830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070A8A2-AB24-4BEA-B01C-ACF3853CC7A6}" type="slidenum">
              <a:rPr lang="en-US" altLang="zh-CN" sz="1400" smtClean="0">
                <a:latin typeface="Comic Sans MS" pitchFamily="66" charset="0"/>
              </a:rPr>
              <a:pPr/>
              <a:t>30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8309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b="1"/>
              <a:t>设</a:t>
            </a:r>
            <a:r>
              <a:rPr kumimoji="1" lang="en-US" altLang="zh-CN" b="1"/>
              <a:t>n</a:t>
            </a:r>
            <a:r>
              <a:rPr kumimoji="1" lang="zh-CN" altLang="en-US" b="1"/>
              <a:t>个字符的查找概率存储在数组</a:t>
            </a:r>
            <a:r>
              <a:rPr kumimoji="1" lang="en-US" altLang="zh-CN" b="1"/>
              <a:t>p[n]</a:t>
            </a:r>
            <a:r>
              <a:rPr kumimoji="1" lang="zh-CN" altLang="en-US" b="1"/>
              <a:t>中，动态规划法求解最优二叉查找树的算法如下：</a:t>
            </a:r>
          </a:p>
        </p:txBody>
      </p:sp>
      <p:grpSp>
        <p:nvGrpSpPr>
          <p:cNvPr id="98310" name="Group 3"/>
          <p:cNvGrpSpPr>
            <a:grpSpLocks/>
          </p:cNvGrpSpPr>
          <p:nvPr/>
        </p:nvGrpSpPr>
        <p:grpSpPr bwMode="auto">
          <a:xfrm>
            <a:off x="684213" y="1906588"/>
            <a:ext cx="7848600" cy="3754437"/>
            <a:chOff x="1457" y="3401"/>
            <a:chExt cx="7654" cy="7639"/>
          </a:xfrm>
        </p:grpSpPr>
        <p:sp>
          <p:nvSpPr>
            <p:cNvPr id="98311" name="Text Box 4"/>
            <p:cNvSpPr txBox="1">
              <a:spLocks noChangeArrowheads="1"/>
            </p:cNvSpPr>
            <p:nvPr/>
          </p:nvSpPr>
          <p:spPr bwMode="auto">
            <a:xfrm>
              <a:off x="1457" y="3419"/>
              <a:ext cx="7654" cy="76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96000"/>
                </a:lnSpc>
                <a:spcAft>
                  <a:spcPts val="775"/>
                </a:spcAft>
              </a:pPr>
              <a:r>
                <a:rPr lang="zh-CN" altLang="en-US" sz="2000" b="1"/>
                <a:t>算法</a:t>
              </a:r>
              <a:r>
                <a:rPr lang="en-US" altLang="zh-CN" sz="2000" b="1"/>
                <a:t>——</a:t>
              </a:r>
              <a:r>
                <a:rPr lang="zh-CN" altLang="en-US" sz="2000" b="1"/>
                <a:t>最优二叉查找树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sz="2000" b="1"/>
                <a:t>   </a:t>
              </a:r>
              <a:r>
                <a:rPr lang="en-US" altLang="zh-CN" sz="2000" b="1"/>
                <a:t>double OptimalBST(int n, double p[ ], double C[ ][ ], int R[ ][ ] 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2000" b="1"/>
                <a:t>   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2000" b="1"/>
                <a:t>       for (i=1; i&lt;=n; i++)  //</a:t>
              </a:r>
              <a:r>
                <a:rPr lang="zh-CN" altLang="en-US" sz="2000" b="1"/>
                <a:t>按式</a:t>
              </a:r>
              <a:r>
                <a:rPr lang="en-US" altLang="zh-CN" sz="2000" b="1"/>
                <a:t>6.17</a:t>
              </a:r>
              <a:r>
                <a:rPr lang="zh-CN" altLang="en-US" sz="2000" b="1"/>
                <a:t>和式</a:t>
              </a:r>
              <a:r>
                <a:rPr lang="en-US" altLang="zh-CN" sz="2000" b="1"/>
                <a:t>6.18</a:t>
              </a:r>
              <a:r>
                <a:rPr lang="zh-CN" altLang="en-US" sz="2000" b="1"/>
                <a:t>初始化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sz="2000" b="1"/>
                <a:t>       </a:t>
              </a:r>
              <a:r>
                <a:rPr lang="en-US" altLang="zh-CN" sz="2000" b="1"/>
                <a:t>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2000" b="1"/>
                <a:t>          C[i][i-1]=0;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2000" b="1"/>
                <a:t>          C[i][i]=p[i];</a:t>
              </a:r>
            </a:p>
            <a:p>
              <a:pPr eaLnBrk="1" hangingPunct="1"/>
              <a:r>
                <a:rPr lang="en-US" altLang="zh-CN" sz="2000" b="1"/>
                <a:t>          R[i][i]=i;</a:t>
              </a:r>
            </a:p>
            <a:p>
              <a:pPr eaLnBrk="1" hangingPunct="1"/>
              <a:r>
                <a:rPr lang="en-US" altLang="zh-CN" sz="2000" b="1"/>
                <a:t>       }</a:t>
              </a:r>
            </a:p>
            <a:p>
              <a:pPr eaLnBrk="1" hangingPunct="1"/>
              <a:r>
                <a:rPr lang="en-US" altLang="zh-CN" sz="2000" b="1"/>
                <a:t>       C[n+1][n]=0;</a:t>
              </a:r>
            </a:p>
            <a:p>
              <a:pPr eaLnBrk="1" hangingPunct="1"/>
              <a:r>
                <a:rPr lang="en-US" altLang="zh-CN" sz="2000" b="1"/>
                <a:t>  </a:t>
              </a:r>
            </a:p>
          </p:txBody>
        </p:sp>
        <p:grpSp>
          <p:nvGrpSpPr>
            <p:cNvPr id="98312" name="Group 5"/>
            <p:cNvGrpSpPr>
              <a:grpSpLocks/>
            </p:cNvGrpSpPr>
            <p:nvPr/>
          </p:nvGrpSpPr>
          <p:grpSpPr bwMode="auto">
            <a:xfrm>
              <a:off x="1459" y="3401"/>
              <a:ext cx="550" cy="882"/>
              <a:chOff x="1519" y="3123"/>
              <a:chExt cx="550" cy="882"/>
            </a:xfrm>
          </p:grpSpPr>
          <p:sp>
            <p:nvSpPr>
              <p:cNvPr id="98313" name="AutoShape 6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527" name="WordArt 7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300" y="3421"/>
                <a:ext cx="788" cy="191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  <a:endParaRPr lang="zh-CN" altLang="en-US" sz="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宋体"/>
                  <a:ea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9451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0F2E46D-8975-49D0-AA88-E5BA70F5C723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933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6EA40C2-45FA-428C-B781-E3914EF75943}" type="slidenum">
              <a:rPr lang="en-US" altLang="zh-CN" sz="1400" smtClean="0">
                <a:latin typeface="Comic Sans MS" pitchFamily="66" charset="0"/>
              </a:rPr>
              <a:pPr/>
              <a:t>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7794625" cy="5832475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indent="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104000"/>
              </a:lnSpc>
            </a:pPr>
            <a:r>
              <a:rPr lang="en-US" altLang="zh-CN" sz="2000" b="1"/>
              <a:t>for (d=1; d&lt;n; d++)     //</a:t>
            </a:r>
            <a:r>
              <a:rPr lang="zh-CN" altLang="en-US" sz="2000" b="1"/>
              <a:t>按对角线逐条计算</a:t>
            </a:r>
          </a:p>
          <a:p>
            <a:pPr algn="just">
              <a:lnSpc>
                <a:spcPct val="104000"/>
              </a:lnSpc>
            </a:pPr>
            <a:r>
              <a:rPr lang="zh-CN" altLang="en-US" sz="2000" b="1"/>
              <a:t>    </a:t>
            </a:r>
            <a:r>
              <a:rPr lang="en-US" altLang="zh-CN" sz="2000" b="1"/>
              <a:t>for (i=1; i&lt;=</a:t>
            </a:r>
            <a:r>
              <a:rPr lang="en-US" altLang="zh-CN" sz="2000" b="1">
                <a:solidFill>
                  <a:srgbClr val="FF0000"/>
                </a:solidFill>
              </a:rPr>
              <a:t>n-d</a:t>
            </a:r>
            <a:r>
              <a:rPr lang="en-US" altLang="zh-CN" sz="2000" b="1"/>
              <a:t>; i++)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{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</a:t>
            </a:r>
            <a:r>
              <a:rPr lang="en-US" altLang="zh-CN" sz="2000" b="1">
                <a:solidFill>
                  <a:srgbClr val="FF0000"/>
                </a:solidFill>
              </a:rPr>
              <a:t>j=i+d;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min=∞; mink=i; sum=0;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for (k=i; k&lt;=j; k++)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{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   sum=sum+p[k];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   if (C[i][k-1]+C[k+1][j]&lt;min) {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      min=C[i][k-1]+C[k+1][j];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      mink=k;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   }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}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C[i][j]=min+sum;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   R[i][j]=mink;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}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     return C[1][n];</a:t>
            </a:r>
          </a:p>
          <a:p>
            <a:pPr algn="just">
              <a:lnSpc>
                <a:spcPct val="104000"/>
              </a:lnSpc>
            </a:pPr>
            <a:r>
              <a:rPr lang="en-US" altLang="zh-CN" sz="2000" b="1"/>
              <a:t>}</a:t>
            </a: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4714875" y="4071938"/>
            <a:ext cx="321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</a:rPr>
              <a:t>时间复杂度</a:t>
            </a:r>
            <a:r>
              <a:rPr kumimoji="1" lang="en-US" altLang="zh-CN" sz="3200" b="1" i="1">
                <a:solidFill>
                  <a:srgbClr val="FF0000"/>
                </a:solidFill>
              </a:rPr>
              <a:t>O(n</a:t>
            </a:r>
            <a:r>
              <a:rPr kumimoji="1" lang="en-US" altLang="zh-CN" sz="3200" b="1" i="1" baseline="30000">
                <a:solidFill>
                  <a:srgbClr val="FF0000"/>
                </a:solidFill>
              </a:rPr>
              <a:t>3</a:t>
            </a:r>
            <a:r>
              <a:rPr kumimoji="1" lang="en-US" altLang="zh-CN" sz="3200" b="1" i="1">
                <a:solidFill>
                  <a:srgbClr val="FF0000"/>
                </a:solidFill>
              </a:rPr>
              <a:t>)</a:t>
            </a:r>
            <a:endParaRPr kumimoji="1" lang="zh-CN" altLang="en-US" sz="3200" b="1" i="1">
              <a:solidFill>
                <a:srgbClr val="FF0000"/>
              </a:solidFill>
            </a:endParaRPr>
          </a:p>
        </p:txBody>
      </p:sp>
      <p:grpSp>
        <p:nvGrpSpPr>
          <p:cNvPr id="99335" name="Group 242"/>
          <p:cNvGrpSpPr>
            <a:grpSpLocks/>
          </p:cNvGrpSpPr>
          <p:nvPr/>
        </p:nvGrpSpPr>
        <p:grpSpPr bwMode="auto">
          <a:xfrm>
            <a:off x="5078413" y="722313"/>
            <a:ext cx="8048625" cy="3635375"/>
            <a:chOff x="204" y="890"/>
            <a:chExt cx="5070" cy="2291"/>
          </a:xfrm>
        </p:grpSpPr>
        <p:grpSp>
          <p:nvGrpSpPr>
            <p:cNvPr id="99336" name="Group 115"/>
            <p:cNvGrpSpPr>
              <a:grpSpLocks/>
            </p:cNvGrpSpPr>
            <p:nvPr/>
          </p:nvGrpSpPr>
          <p:grpSpPr bwMode="auto">
            <a:xfrm>
              <a:off x="204" y="890"/>
              <a:ext cx="2304" cy="1488"/>
              <a:chOff x="-2" y="-2"/>
              <a:chExt cx="1652" cy="2692"/>
            </a:xfrm>
          </p:grpSpPr>
          <p:grpSp>
            <p:nvGrpSpPr>
              <p:cNvPr id="99461" name="Group 113"/>
              <p:cNvGrpSpPr>
                <a:grpSpLocks/>
              </p:cNvGrpSpPr>
              <p:nvPr/>
            </p:nvGrpSpPr>
            <p:grpSpPr bwMode="auto">
              <a:xfrm>
                <a:off x="0" y="0"/>
                <a:ext cx="1648" cy="2688"/>
                <a:chOff x="0" y="0"/>
                <a:chExt cx="1648" cy="2688"/>
              </a:xfrm>
            </p:grpSpPr>
            <p:grpSp>
              <p:nvGrpSpPr>
                <p:cNvPr id="99463" name="Group 4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8" cy="384"/>
                  <a:chOff x="0" y="0"/>
                  <a:chExt cx="268" cy="384"/>
                </a:xfrm>
              </p:grpSpPr>
              <p:sp>
                <p:nvSpPr>
                  <p:cNvPr id="9956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8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7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6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64" name="Group 44"/>
                <p:cNvGrpSpPr>
                  <a:grpSpLocks/>
                </p:cNvGrpSpPr>
                <p:nvPr/>
              </p:nvGrpSpPr>
              <p:grpSpPr bwMode="auto">
                <a:xfrm>
                  <a:off x="268" y="0"/>
                  <a:ext cx="268" cy="384"/>
                  <a:chOff x="268" y="0"/>
                  <a:chExt cx="268" cy="384"/>
                </a:xfrm>
              </p:grpSpPr>
              <p:sp>
                <p:nvSpPr>
                  <p:cNvPr id="9956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0"/>
                    <a:ext cx="18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68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0"/>
                    <a:ext cx="26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65" name="Group 46"/>
                <p:cNvGrpSpPr>
                  <a:grpSpLocks/>
                </p:cNvGrpSpPr>
                <p:nvPr/>
              </p:nvGrpSpPr>
              <p:grpSpPr bwMode="auto">
                <a:xfrm>
                  <a:off x="536" y="0"/>
                  <a:ext cx="278" cy="384"/>
                  <a:chOff x="536" y="0"/>
                  <a:chExt cx="278" cy="384"/>
                </a:xfrm>
              </p:grpSpPr>
              <p:sp>
                <p:nvSpPr>
                  <p:cNvPr id="9956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6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66" name="Group 48"/>
                <p:cNvGrpSpPr>
                  <a:grpSpLocks/>
                </p:cNvGrpSpPr>
                <p:nvPr/>
              </p:nvGrpSpPr>
              <p:grpSpPr bwMode="auto">
                <a:xfrm>
                  <a:off x="814" y="0"/>
                  <a:ext cx="278" cy="384"/>
                  <a:chOff x="814" y="0"/>
                  <a:chExt cx="278" cy="384"/>
                </a:xfrm>
              </p:grpSpPr>
              <p:sp>
                <p:nvSpPr>
                  <p:cNvPr id="9956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6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67" name="Group 50"/>
                <p:cNvGrpSpPr>
                  <a:grpSpLocks/>
                </p:cNvGrpSpPr>
                <p:nvPr/>
              </p:nvGrpSpPr>
              <p:grpSpPr bwMode="auto">
                <a:xfrm>
                  <a:off x="1092" y="0"/>
                  <a:ext cx="278" cy="384"/>
                  <a:chOff x="1092" y="0"/>
                  <a:chExt cx="278" cy="384"/>
                </a:xfrm>
              </p:grpSpPr>
              <p:sp>
                <p:nvSpPr>
                  <p:cNvPr id="995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62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68" name="Group 52"/>
                <p:cNvGrpSpPr>
                  <a:grpSpLocks/>
                </p:cNvGrpSpPr>
                <p:nvPr/>
              </p:nvGrpSpPr>
              <p:grpSpPr bwMode="auto">
                <a:xfrm>
                  <a:off x="1370" y="0"/>
                  <a:ext cx="278" cy="384"/>
                  <a:chOff x="1370" y="0"/>
                  <a:chExt cx="278" cy="384"/>
                </a:xfrm>
              </p:grpSpPr>
              <p:sp>
                <p:nvSpPr>
                  <p:cNvPr id="9955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6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69" name="Group 54"/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68" cy="480"/>
                  <a:chOff x="0" y="384"/>
                  <a:chExt cx="268" cy="480"/>
                </a:xfrm>
              </p:grpSpPr>
              <p:sp>
                <p:nvSpPr>
                  <p:cNvPr id="9955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5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0" name="Group 56"/>
                <p:cNvGrpSpPr>
                  <a:grpSpLocks/>
                </p:cNvGrpSpPr>
                <p:nvPr/>
              </p:nvGrpSpPr>
              <p:grpSpPr bwMode="auto">
                <a:xfrm>
                  <a:off x="268" y="384"/>
                  <a:ext cx="268" cy="480"/>
                  <a:chOff x="268" y="384"/>
                  <a:chExt cx="268" cy="480"/>
                </a:xfrm>
              </p:grpSpPr>
              <p:sp>
                <p:nvSpPr>
                  <p:cNvPr id="9955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38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5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38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1" name="Group 58"/>
                <p:cNvGrpSpPr>
                  <a:grpSpLocks/>
                </p:cNvGrpSpPr>
                <p:nvPr/>
              </p:nvGrpSpPr>
              <p:grpSpPr bwMode="auto">
                <a:xfrm>
                  <a:off x="536" y="384"/>
                  <a:ext cx="278" cy="480"/>
                  <a:chOff x="536" y="384"/>
                  <a:chExt cx="278" cy="480"/>
                </a:xfrm>
              </p:grpSpPr>
              <p:sp>
                <p:nvSpPr>
                  <p:cNvPr id="9955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38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54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38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2" name="Group 60"/>
                <p:cNvGrpSpPr>
                  <a:grpSpLocks/>
                </p:cNvGrpSpPr>
                <p:nvPr/>
              </p:nvGrpSpPr>
              <p:grpSpPr bwMode="auto">
                <a:xfrm>
                  <a:off x="814" y="384"/>
                  <a:ext cx="278" cy="480"/>
                  <a:chOff x="814" y="384"/>
                  <a:chExt cx="278" cy="480"/>
                </a:xfrm>
              </p:grpSpPr>
              <p:sp>
                <p:nvSpPr>
                  <p:cNvPr id="99551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38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>
                        <a:solidFill>
                          <a:srgbClr val="FF3300"/>
                        </a:solidFill>
                      </a:rPr>
                      <a:t>0.4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5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38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3" name="Group 62"/>
                <p:cNvGrpSpPr>
                  <a:grpSpLocks/>
                </p:cNvGrpSpPr>
                <p:nvPr/>
              </p:nvGrpSpPr>
              <p:grpSpPr bwMode="auto">
                <a:xfrm>
                  <a:off x="1092" y="384"/>
                  <a:ext cx="278" cy="480"/>
                  <a:chOff x="1092" y="384"/>
                  <a:chExt cx="278" cy="480"/>
                </a:xfrm>
              </p:grpSpPr>
              <p:sp>
                <p:nvSpPr>
                  <p:cNvPr id="9954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38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1.1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50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38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4" name="Group 64"/>
                <p:cNvGrpSpPr>
                  <a:grpSpLocks/>
                </p:cNvGrpSpPr>
                <p:nvPr/>
              </p:nvGrpSpPr>
              <p:grpSpPr bwMode="auto">
                <a:xfrm>
                  <a:off x="1370" y="384"/>
                  <a:ext cx="278" cy="480"/>
                  <a:chOff x="1370" y="384"/>
                  <a:chExt cx="278" cy="480"/>
                </a:xfrm>
              </p:grpSpPr>
              <p:sp>
                <p:nvSpPr>
                  <p:cNvPr id="9954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38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1.7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4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38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5" name="Group 66"/>
                <p:cNvGrpSpPr>
                  <a:grpSpLocks/>
                </p:cNvGrpSpPr>
                <p:nvPr/>
              </p:nvGrpSpPr>
              <p:grpSpPr bwMode="auto">
                <a:xfrm>
                  <a:off x="0" y="864"/>
                  <a:ext cx="268" cy="480"/>
                  <a:chOff x="0" y="864"/>
                  <a:chExt cx="268" cy="480"/>
                </a:xfrm>
              </p:grpSpPr>
              <p:sp>
                <p:nvSpPr>
                  <p:cNvPr id="9954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6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46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6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6" name="Group 68"/>
                <p:cNvGrpSpPr>
                  <a:grpSpLocks/>
                </p:cNvGrpSpPr>
                <p:nvPr/>
              </p:nvGrpSpPr>
              <p:grpSpPr bwMode="auto">
                <a:xfrm>
                  <a:off x="268" y="864"/>
                  <a:ext cx="268" cy="480"/>
                  <a:chOff x="268" y="864"/>
                  <a:chExt cx="268" cy="480"/>
                </a:xfrm>
              </p:grpSpPr>
              <p:sp>
                <p:nvSpPr>
                  <p:cNvPr id="9954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86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4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86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7" name="Group 70"/>
                <p:cNvGrpSpPr>
                  <a:grpSpLocks/>
                </p:cNvGrpSpPr>
                <p:nvPr/>
              </p:nvGrpSpPr>
              <p:grpSpPr bwMode="auto">
                <a:xfrm>
                  <a:off x="536" y="864"/>
                  <a:ext cx="278" cy="480"/>
                  <a:chOff x="536" y="864"/>
                  <a:chExt cx="278" cy="480"/>
                </a:xfrm>
              </p:grpSpPr>
              <p:sp>
                <p:nvSpPr>
                  <p:cNvPr id="9954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86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42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86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8" name="Group 72"/>
                <p:cNvGrpSpPr>
                  <a:grpSpLocks/>
                </p:cNvGrpSpPr>
                <p:nvPr/>
              </p:nvGrpSpPr>
              <p:grpSpPr bwMode="auto">
                <a:xfrm>
                  <a:off x="814" y="864"/>
                  <a:ext cx="278" cy="480"/>
                  <a:chOff x="814" y="864"/>
                  <a:chExt cx="278" cy="480"/>
                </a:xfrm>
              </p:grpSpPr>
              <p:sp>
                <p:nvSpPr>
                  <p:cNvPr id="9953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86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40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86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79" name="Group 74"/>
                <p:cNvGrpSpPr>
                  <a:grpSpLocks/>
                </p:cNvGrpSpPr>
                <p:nvPr/>
              </p:nvGrpSpPr>
              <p:grpSpPr bwMode="auto">
                <a:xfrm>
                  <a:off x="1092" y="864"/>
                  <a:ext cx="278" cy="480"/>
                  <a:chOff x="1092" y="864"/>
                  <a:chExt cx="278" cy="480"/>
                </a:xfrm>
              </p:grpSpPr>
              <p:sp>
                <p:nvSpPr>
                  <p:cNvPr id="9953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86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0.8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38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86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0" name="Group 76"/>
                <p:cNvGrpSpPr>
                  <a:grpSpLocks/>
                </p:cNvGrpSpPr>
                <p:nvPr/>
              </p:nvGrpSpPr>
              <p:grpSpPr bwMode="auto">
                <a:xfrm>
                  <a:off x="1370" y="864"/>
                  <a:ext cx="278" cy="480"/>
                  <a:chOff x="1370" y="864"/>
                  <a:chExt cx="278" cy="480"/>
                </a:xfrm>
              </p:grpSpPr>
              <p:sp>
                <p:nvSpPr>
                  <p:cNvPr id="9953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86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1.4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3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86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1" name="Group 78"/>
                <p:cNvGrpSpPr>
                  <a:grpSpLocks/>
                </p:cNvGrpSpPr>
                <p:nvPr/>
              </p:nvGrpSpPr>
              <p:grpSpPr bwMode="auto">
                <a:xfrm>
                  <a:off x="0" y="1344"/>
                  <a:ext cx="268" cy="480"/>
                  <a:chOff x="0" y="1344"/>
                  <a:chExt cx="268" cy="480"/>
                </a:xfrm>
              </p:grpSpPr>
              <p:sp>
                <p:nvSpPr>
                  <p:cNvPr id="9953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4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3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34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2" name="Group 80"/>
                <p:cNvGrpSpPr>
                  <a:grpSpLocks/>
                </p:cNvGrpSpPr>
                <p:nvPr/>
              </p:nvGrpSpPr>
              <p:grpSpPr bwMode="auto">
                <a:xfrm>
                  <a:off x="268" y="1344"/>
                  <a:ext cx="268" cy="480"/>
                  <a:chOff x="268" y="1344"/>
                  <a:chExt cx="268" cy="480"/>
                </a:xfrm>
              </p:grpSpPr>
              <p:sp>
                <p:nvSpPr>
                  <p:cNvPr id="9953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134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32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134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3" name="Group 82"/>
                <p:cNvGrpSpPr>
                  <a:grpSpLocks/>
                </p:cNvGrpSpPr>
                <p:nvPr/>
              </p:nvGrpSpPr>
              <p:grpSpPr bwMode="auto">
                <a:xfrm>
                  <a:off x="536" y="1344"/>
                  <a:ext cx="278" cy="480"/>
                  <a:chOff x="536" y="1344"/>
                  <a:chExt cx="278" cy="480"/>
                </a:xfrm>
              </p:grpSpPr>
              <p:sp>
                <p:nvSpPr>
                  <p:cNvPr id="9952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134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30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34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4" name="Group 84"/>
                <p:cNvGrpSpPr>
                  <a:grpSpLocks/>
                </p:cNvGrpSpPr>
                <p:nvPr/>
              </p:nvGrpSpPr>
              <p:grpSpPr bwMode="auto">
                <a:xfrm>
                  <a:off x="814" y="1344"/>
                  <a:ext cx="278" cy="480"/>
                  <a:chOff x="814" y="1344"/>
                  <a:chExt cx="278" cy="480"/>
                </a:xfrm>
              </p:grpSpPr>
              <p:sp>
                <p:nvSpPr>
                  <p:cNvPr id="995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134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2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134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5" name="Group 86"/>
                <p:cNvGrpSpPr>
                  <a:grpSpLocks/>
                </p:cNvGrpSpPr>
                <p:nvPr/>
              </p:nvGrpSpPr>
              <p:grpSpPr bwMode="auto">
                <a:xfrm>
                  <a:off x="1092" y="1344"/>
                  <a:ext cx="278" cy="480"/>
                  <a:chOff x="1092" y="1344"/>
                  <a:chExt cx="278" cy="480"/>
                </a:xfrm>
              </p:grpSpPr>
              <p:sp>
                <p:nvSpPr>
                  <p:cNvPr id="9952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134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26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134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6" name="Group 88"/>
                <p:cNvGrpSpPr>
                  <a:grpSpLocks/>
                </p:cNvGrpSpPr>
                <p:nvPr/>
              </p:nvGrpSpPr>
              <p:grpSpPr bwMode="auto">
                <a:xfrm>
                  <a:off x="1370" y="1344"/>
                  <a:ext cx="278" cy="480"/>
                  <a:chOff x="1370" y="1344"/>
                  <a:chExt cx="278" cy="480"/>
                </a:xfrm>
              </p:grpSpPr>
              <p:sp>
                <p:nvSpPr>
                  <p:cNvPr id="99523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134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1.0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2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134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7" name="Group 90"/>
                <p:cNvGrpSpPr>
                  <a:grpSpLocks/>
                </p:cNvGrpSpPr>
                <p:nvPr/>
              </p:nvGrpSpPr>
              <p:grpSpPr bwMode="auto">
                <a:xfrm>
                  <a:off x="0" y="1824"/>
                  <a:ext cx="268" cy="480"/>
                  <a:chOff x="0" y="1824"/>
                  <a:chExt cx="268" cy="480"/>
                </a:xfrm>
              </p:grpSpPr>
              <p:sp>
                <p:nvSpPr>
                  <p:cNvPr id="9952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82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22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82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8" name="Group 92"/>
                <p:cNvGrpSpPr>
                  <a:grpSpLocks/>
                </p:cNvGrpSpPr>
                <p:nvPr/>
              </p:nvGrpSpPr>
              <p:grpSpPr bwMode="auto">
                <a:xfrm>
                  <a:off x="268" y="1824"/>
                  <a:ext cx="268" cy="480"/>
                  <a:chOff x="268" y="1824"/>
                  <a:chExt cx="268" cy="480"/>
                </a:xfrm>
              </p:grpSpPr>
              <p:sp>
                <p:nvSpPr>
                  <p:cNvPr id="9951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1824"/>
                    <a:ext cx="18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20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1824"/>
                    <a:ext cx="26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89" name="Group 94"/>
                <p:cNvGrpSpPr>
                  <a:grpSpLocks/>
                </p:cNvGrpSpPr>
                <p:nvPr/>
              </p:nvGrpSpPr>
              <p:grpSpPr bwMode="auto">
                <a:xfrm>
                  <a:off x="536" y="1824"/>
                  <a:ext cx="278" cy="480"/>
                  <a:chOff x="536" y="1824"/>
                  <a:chExt cx="278" cy="480"/>
                </a:xfrm>
              </p:grpSpPr>
              <p:sp>
                <p:nvSpPr>
                  <p:cNvPr id="9951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182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1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82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90" name="Group 96"/>
                <p:cNvGrpSpPr>
                  <a:grpSpLocks/>
                </p:cNvGrpSpPr>
                <p:nvPr/>
              </p:nvGrpSpPr>
              <p:grpSpPr bwMode="auto">
                <a:xfrm>
                  <a:off x="814" y="1824"/>
                  <a:ext cx="278" cy="480"/>
                  <a:chOff x="814" y="1824"/>
                  <a:chExt cx="278" cy="480"/>
                </a:xfrm>
              </p:grpSpPr>
              <p:sp>
                <p:nvSpPr>
                  <p:cNvPr id="9951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182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16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182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91" name="Group 98"/>
                <p:cNvGrpSpPr>
                  <a:grpSpLocks/>
                </p:cNvGrpSpPr>
                <p:nvPr/>
              </p:nvGrpSpPr>
              <p:grpSpPr bwMode="auto">
                <a:xfrm>
                  <a:off x="1092" y="1824"/>
                  <a:ext cx="278" cy="480"/>
                  <a:chOff x="1092" y="1824"/>
                  <a:chExt cx="278" cy="480"/>
                </a:xfrm>
              </p:grpSpPr>
              <p:sp>
                <p:nvSpPr>
                  <p:cNvPr id="995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182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14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182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92" name="Group 100"/>
                <p:cNvGrpSpPr>
                  <a:grpSpLocks/>
                </p:cNvGrpSpPr>
                <p:nvPr/>
              </p:nvGrpSpPr>
              <p:grpSpPr bwMode="auto">
                <a:xfrm>
                  <a:off x="1370" y="1824"/>
                  <a:ext cx="278" cy="480"/>
                  <a:chOff x="1370" y="1824"/>
                  <a:chExt cx="278" cy="480"/>
                </a:xfrm>
              </p:grpSpPr>
              <p:sp>
                <p:nvSpPr>
                  <p:cNvPr id="9951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1824"/>
                    <a:ext cx="19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0.3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12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1824"/>
                    <a:ext cx="27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93" name="Group 102"/>
                <p:cNvGrpSpPr>
                  <a:grpSpLocks/>
                </p:cNvGrpSpPr>
                <p:nvPr/>
              </p:nvGrpSpPr>
              <p:grpSpPr bwMode="auto">
                <a:xfrm>
                  <a:off x="0" y="2304"/>
                  <a:ext cx="268" cy="384"/>
                  <a:chOff x="0" y="2304"/>
                  <a:chExt cx="268" cy="384"/>
                </a:xfrm>
              </p:grpSpPr>
              <p:sp>
                <p:nvSpPr>
                  <p:cNvPr id="9950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304"/>
                    <a:ext cx="18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5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10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304"/>
                    <a:ext cx="26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94" name="Group 104"/>
                <p:cNvGrpSpPr>
                  <a:grpSpLocks/>
                </p:cNvGrpSpPr>
                <p:nvPr/>
              </p:nvGrpSpPr>
              <p:grpSpPr bwMode="auto">
                <a:xfrm>
                  <a:off x="268" y="2304"/>
                  <a:ext cx="268" cy="384"/>
                  <a:chOff x="268" y="2304"/>
                  <a:chExt cx="268" cy="384"/>
                </a:xfrm>
              </p:grpSpPr>
              <p:sp>
                <p:nvSpPr>
                  <p:cNvPr id="9950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11" y="2304"/>
                    <a:ext cx="18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08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68" y="2304"/>
                    <a:ext cx="26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95" name="Group 106"/>
                <p:cNvGrpSpPr>
                  <a:grpSpLocks/>
                </p:cNvGrpSpPr>
                <p:nvPr/>
              </p:nvGrpSpPr>
              <p:grpSpPr bwMode="auto">
                <a:xfrm>
                  <a:off x="536" y="2304"/>
                  <a:ext cx="278" cy="384"/>
                  <a:chOff x="536" y="2304"/>
                  <a:chExt cx="278" cy="384"/>
                </a:xfrm>
              </p:grpSpPr>
              <p:sp>
                <p:nvSpPr>
                  <p:cNvPr id="9950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79" y="230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0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230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96" name="Group 108"/>
                <p:cNvGrpSpPr>
                  <a:grpSpLocks/>
                </p:cNvGrpSpPr>
                <p:nvPr/>
              </p:nvGrpSpPr>
              <p:grpSpPr bwMode="auto">
                <a:xfrm>
                  <a:off x="814" y="2304"/>
                  <a:ext cx="278" cy="384"/>
                  <a:chOff x="814" y="2304"/>
                  <a:chExt cx="278" cy="384"/>
                </a:xfrm>
              </p:grpSpPr>
              <p:sp>
                <p:nvSpPr>
                  <p:cNvPr id="99503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230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0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814" y="230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97" name="Group 110"/>
                <p:cNvGrpSpPr>
                  <a:grpSpLocks/>
                </p:cNvGrpSpPr>
                <p:nvPr/>
              </p:nvGrpSpPr>
              <p:grpSpPr bwMode="auto">
                <a:xfrm>
                  <a:off x="1092" y="2304"/>
                  <a:ext cx="278" cy="384"/>
                  <a:chOff x="1092" y="2304"/>
                  <a:chExt cx="278" cy="384"/>
                </a:xfrm>
              </p:grpSpPr>
              <p:sp>
                <p:nvSpPr>
                  <p:cNvPr id="9950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135" y="230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0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092" y="230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498" name="Group 112"/>
                <p:cNvGrpSpPr>
                  <a:grpSpLocks/>
                </p:cNvGrpSpPr>
                <p:nvPr/>
              </p:nvGrpSpPr>
              <p:grpSpPr bwMode="auto">
                <a:xfrm>
                  <a:off x="1370" y="2304"/>
                  <a:ext cx="278" cy="384"/>
                  <a:chOff x="1370" y="2304"/>
                  <a:chExt cx="278" cy="384"/>
                </a:xfrm>
              </p:grpSpPr>
              <p:sp>
                <p:nvSpPr>
                  <p:cNvPr id="9949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230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500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230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99462" name="Rectangle 114"/>
              <p:cNvSpPr>
                <a:spLocks noChangeArrowheads="1"/>
              </p:cNvSpPr>
              <p:nvPr/>
            </p:nvSpPr>
            <p:spPr bwMode="auto">
              <a:xfrm>
                <a:off x="-2" y="-2"/>
                <a:ext cx="1652" cy="2692"/>
              </a:xfrm>
              <a:prstGeom prst="rect">
                <a:avLst/>
              </a:prstGeom>
              <a:noFill/>
              <a:ln w="635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9337" name="Group 226"/>
            <p:cNvGrpSpPr>
              <a:grpSpLocks/>
            </p:cNvGrpSpPr>
            <p:nvPr/>
          </p:nvGrpSpPr>
          <p:grpSpPr bwMode="auto">
            <a:xfrm>
              <a:off x="2988" y="890"/>
              <a:ext cx="2056" cy="1488"/>
              <a:chOff x="-2" y="-2"/>
              <a:chExt cx="1672" cy="2308"/>
            </a:xfrm>
          </p:grpSpPr>
          <p:grpSp>
            <p:nvGrpSpPr>
              <p:cNvPr id="99351" name="Group 224"/>
              <p:cNvGrpSpPr>
                <a:grpSpLocks/>
              </p:cNvGrpSpPr>
              <p:nvPr/>
            </p:nvGrpSpPr>
            <p:grpSpPr bwMode="auto">
              <a:xfrm>
                <a:off x="0" y="0"/>
                <a:ext cx="1668" cy="2304"/>
                <a:chOff x="0" y="0"/>
                <a:chExt cx="1668" cy="2304"/>
              </a:xfrm>
            </p:grpSpPr>
            <p:grpSp>
              <p:nvGrpSpPr>
                <p:cNvPr id="99353" name="Group 15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78" cy="384"/>
                  <a:chOff x="0" y="0"/>
                  <a:chExt cx="278" cy="384"/>
                </a:xfrm>
              </p:grpSpPr>
              <p:sp>
                <p:nvSpPr>
                  <p:cNvPr id="9945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54" name="Group 155"/>
                <p:cNvGrpSpPr>
                  <a:grpSpLocks/>
                </p:cNvGrpSpPr>
                <p:nvPr/>
              </p:nvGrpSpPr>
              <p:grpSpPr bwMode="auto">
                <a:xfrm>
                  <a:off x="278" y="0"/>
                  <a:ext cx="278" cy="384"/>
                  <a:chOff x="278" y="0"/>
                  <a:chExt cx="278" cy="384"/>
                </a:xfrm>
              </p:grpSpPr>
              <p:sp>
                <p:nvSpPr>
                  <p:cNvPr id="9945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0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5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55" name="Group 157"/>
                <p:cNvGrpSpPr>
                  <a:grpSpLocks/>
                </p:cNvGrpSpPr>
                <p:nvPr/>
              </p:nvGrpSpPr>
              <p:grpSpPr bwMode="auto">
                <a:xfrm>
                  <a:off x="556" y="0"/>
                  <a:ext cx="278" cy="384"/>
                  <a:chOff x="556" y="0"/>
                  <a:chExt cx="278" cy="384"/>
                </a:xfrm>
              </p:grpSpPr>
              <p:sp>
                <p:nvSpPr>
                  <p:cNvPr id="99455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56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56" name="Group 159"/>
                <p:cNvGrpSpPr>
                  <a:grpSpLocks/>
                </p:cNvGrpSpPr>
                <p:nvPr/>
              </p:nvGrpSpPr>
              <p:grpSpPr bwMode="auto">
                <a:xfrm>
                  <a:off x="834" y="0"/>
                  <a:ext cx="278" cy="384"/>
                  <a:chOff x="834" y="0"/>
                  <a:chExt cx="278" cy="384"/>
                </a:xfrm>
              </p:grpSpPr>
              <p:sp>
                <p:nvSpPr>
                  <p:cNvPr id="9945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54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57" name="Group 161"/>
                <p:cNvGrpSpPr>
                  <a:grpSpLocks/>
                </p:cNvGrpSpPr>
                <p:nvPr/>
              </p:nvGrpSpPr>
              <p:grpSpPr bwMode="auto">
                <a:xfrm>
                  <a:off x="1112" y="0"/>
                  <a:ext cx="278" cy="384"/>
                  <a:chOff x="1112" y="0"/>
                  <a:chExt cx="278" cy="384"/>
                </a:xfrm>
              </p:grpSpPr>
              <p:sp>
                <p:nvSpPr>
                  <p:cNvPr id="9945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52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58" name="Group 163"/>
                <p:cNvGrpSpPr>
                  <a:grpSpLocks/>
                </p:cNvGrpSpPr>
                <p:nvPr/>
              </p:nvGrpSpPr>
              <p:grpSpPr bwMode="auto">
                <a:xfrm>
                  <a:off x="1390" y="0"/>
                  <a:ext cx="278" cy="384"/>
                  <a:chOff x="1390" y="0"/>
                  <a:chExt cx="278" cy="384"/>
                </a:xfrm>
              </p:grpSpPr>
              <p:sp>
                <p:nvSpPr>
                  <p:cNvPr id="9944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50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59" name="Group 165"/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78" cy="384"/>
                  <a:chOff x="0" y="384"/>
                  <a:chExt cx="278" cy="384"/>
                </a:xfrm>
              </p:grpSpPr>
              <p:sp>
                <p:nvSpPr>
                  <p:cNvPr id="9944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48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60" name="Group 167"/>
                <p:cNvGrpSpPr>
                  <a:grpSpLocks/>
                </p:cNvGrpSpPr>
                <p:nvPr/>
              </p:nvGrpSpPr>
              <p:grpSpPr bwMode="auto">
                <a:xfrm>
                  <a:off x="278" y="384"/>
                  <a:ext cx="278" cy="384"/>
                  <a:chOff x="278" y="384"/>
                  <a:chExt cx="278" cy="384"/>
                </a:xfrm>
              </p:grpSpPr>
              <p:sp>
                <p:nvSpPr>
                  <p:cNvPr id="9944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46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61" name="Group 169"/>
                <p:cNvGrpSpPr>
                  <a:grpSpLocks/>
                </p:cNvGrpSpPr>
                <p:nvPr/>
              </p:nvGrpSpPr>
              <p:grpSpPr bwMode="auto">
                <a:xfrm>
                  <a:off x="556" y="384"/>
                  <a:ext cx="278" cy="384"/>
                  <a:chOff x="556" y="384"/>
                  <a:chExt cx="278" cy="384"/>
                </a:xfrm>
              </p:grpSpPr>
              <p:sp>
                <p:nvSpPr>
                  <p:cNvPr id="99443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1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44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62" name="Group 171"/>
                <p:cNvGrpSpPr>
                  <a:grpSpLocks/>
                </p:cNvGrpSpPr>
                <p:nvPr/>
              </p:nvGrpSpPr>
              <p:grpSpPr bwMode="auto">
                <a:xfrm>
                  <a:off x="834" y="384"/>
                  <a:ext cx="278" cy="384"/>
                  <a:chOff x="834" y="384"/>
                  <a:chExt cx="278" cy="384"/>
                </a:xfrm>
              </p:grpSpPr>
              <p:sp>
                <p:nvSpPr>
                  <p:cNvPr id="9944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42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b="1">
                        <a:solidFill>
                          <a:schemeClr val="folHlink"/>
                        </a:solidFill>
                        <a:latin typeface="Arial" charset="0"/>
                      </a:rPr>
                      <a:t> </a:t>
                    </a:r>
                    <a:r>
                      <a:rPr lang="en-US" altLang="zh-CN" sz="2000" b="1">
                        <a:solidFill>
                          <a:srgbClr val="FF3300"/>
                        </a:solidFill>
                        <a:latin typeface="Arial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99363" name="Group 173"/>
                <p:cNvGrpSpPr>
                  <a:grpSpLocks/>
                </p:cNvGrpSpPr>
                <p:nvPr/>
              </p:nvGrpSpPr>
              <p:grpSpPr bwMode="auto">
                <a:xfrm>
                  <a:off x="1112" y="384"/>
                  <a:ext cx="278" cy="384"/>
                  <a:chOff x="1112" y="384"/>
                  <a:chExt cx="278" cy="384"/>
                </a:xfrm>
              </p:grpSpPr>
              <p:sp>
                <p:nvSpPr>
                  <p:cNvPr id="9943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40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64" name="Group 175"/>
                <p:cNvGrpSpPr>
                  <a:grpSpLocks/>
                </p:cNvGrpSpPr>
                <p:nvPr/>
              </p:nvGrpSpPr>
              <p:grpSpPr bwMode="auto">
                <a:xfrm>
                  <a:off x="1390" y="384"/>
                  <a:ext cx="278" cy="384"/>
                  <a:chOff x="1390" y="384"/>
                  <a:chExt cx="278" cy="384"/>
                </a:xfrm>
              </p:grpSpPr>
              <p:sp>
                <p:nvSpPr>
                  <p:cNvPr id="9943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384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3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384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65" name="Group 177"/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78" cy="384"/>
                  <a:chOff x="0" y="768"/>
                  <a:chExt cx="278" cy="384"/>
                </a:xfrm>
              </p:grpSpPr>
              <p:sp>
                <p:nvSpPr>
                  <p:cNvPr id="99435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36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66" name="Group 179"/>
                <p:cNvGrpSpPr>
                  <a:grpSpLocks/>
                </p:cNvGrpSpPr>
                <p:nvPr/>
              </p:nvGrpSpPr>
              <p:grpSpPr bwMode="auto">
                <a:xfrm>
                  <a:off x="278" y="768"/>
                  <a:ext cx="278" cy="384"/>
                  <a:chOff x="278" y="768"/>
                  <a:chExt cx="278" cy="384"/>
                </a:xfrm>
              </p:grpSpPr>
              <p:sp>
                <p:nvSpPr>
                  <p:cNvPr id="99433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34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67" name="Group 181"/>
                <p:cNvGrpSpPr>
                  <a:grpSpLocks/>
                </p:cNvGrpSpPr>
                <p:nvPr/>
              </p:nvGrpSpPr>
              <p:grpSpPr bwMode="auto">
                <a:xfrm>
                  <a:off x="556" y="768"/>
                  <a:ext cx="278" cy="384"/>
                  <a:chOff x="556" y="768"/>
                  <a:chExt cx="278" cy="384"/>
                </a:xfrm>
              </p:grpSpPr>
              <p:sp>
                <p:nvSpPr>
                  <p:cNvPr id="99431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32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68" name="Group 183"/>
                <p:cNvGrpSpPr>
                  <a:grpSpLocks/>
                </p:cNvGrpSpPr>
                <p:nvPr/>
              </p:nvGrpSpPr>
              <p:grpSpPr bwMode="auto">
                <a:xfrm>
                  <a:off x="834" y="768"/>
                  <a:ext cx="278" cy="384"/>
                  <a:chOff x="834" y="768"/>
                  <a:chExt cx="278" cy="384"/>
                </a:xfrm>
              </p:grpSpPr>
              <p:sp>
                <p:nvSpPr>
                  <p:cNvPr id="994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2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30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69" name="Group 185"/>
                <p:cNvGrpSpPr>
                  <a:grpSpLocks/>
                </p:cNvGrpSpPr>
                <p:nvPr/>
              </p:nvGrpSpPr>
              <p:grpSpPr bwMode="auto">
                <a:xfrm>
                  <a:off x="1112" y="768"/>
                  <a:ext cx="278" cy="384"/>
                  <a:chOff x="1112" y="768"/>
                  <a:chExt cx="278" cy="384"/>
                </a:xfrm>
              </p:grpSpPr>
              <p:sp>
                <p:nvSpPr>
                  <p:cNvPr id="99427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28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0" name="Group 187"/>
                <p:cNvGrpSpPr>
                  <a:grpSpLocks/>
                </p:cNvGrpSpPr>
                <p:nvPr/>
              </p:nvGrpSpPr>
              <p:grpSpPr bwMode="auto">
                <a:xfrm>
                  <a:off x="1390" y="768"/>
                  <a:ext cx="278" cy="384"/>
                  <a:chOff x="1390" y="768"/>
                  <a:chExt cx="278" cy="384"/>
                </a:xfrm>
              </p:grpSpPr>
              <p:sp>
                <p:nvSpPr>
                  <p:cNvPr id="9942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768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26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768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1" name="Group 189"/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78" cy="384"/>
                  <a:chOff x="0" y="1152"/>
                  <a:chExt cx="278" cy="384"/>
                </a:xfrm>
              </p:grpSpPr>
              <p:sp>
                <p:nvSpPr>
                  <p:cNvPr id="99423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24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2" name="Group 191"/>
                <p:cNvGrpSpPr>
                  <a:grpSpLocks/>
                </p:cNvGrpSpPr>
                <p:nvPr/>
              </p:nvGrpSpPr>
              <p:grpSpPr bwMode="auto">
                <a:xfrm>
                  <a:off x="278" y="1152"/>
                  <a:ext cx="278" cy="384"/>
                  <a:chOff x="278" y="1152"/>
                  <a:chExt cx="278" cy="384"/>
                </a:xfrm>
              </p:grpSpPr>
              <p:sp>
                <p:nvSpPr>
                  <p:cNvPr id="9942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22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3" name="Group 193"/>
                <p:cNvGrpSpPr>
                  <a:grpSpLocks/>
                </p:cNvGrpSpPr>
                <p:nvPr/>
              </p:nvGrpSpPr>
              <p:grpSpPr bwMode="auto">
                <a:xfrm>
                  <a:off x="556" y="1152"/>
                  <a:ext cx="278" cy="384"/>
                  <a:chOff x="556" y="1152"/>
                  <a:chExt cx="278" cy="384"/>
                </a:xfrm>
              </p:grpSpPr>
              <p:sp>
                <p:nvSpPr>
                  <p:cNvPr id="99419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20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4" name="Group 195"/>
                <p:cNvGrpSpPr>
                  <a:grpSpLocks/>
                </p:cNvGrpSpPr>
                <p:nvPr/>
              </p:nvGrpSpPr>
              <p:grpSpPr bwMode="auto">
                <a:xfrm>
                  <a:off x="834" y="1152"/>
                  <a:ext cx="278" cy="384"/>
                  <a:chOff x="834" y="1152"/>
                  <a:chExt cx="278" cy="384"/>
                </a:xfrm>
              </p:grpSpPr>
              <p:sp>
                <p:nvSpPr>
                  <p:cNvPr id="9941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18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5" name="Group 197"/>
                <p:cNvGrpSpPr>
                  <a:grpSpLocks/>
                </p:cNvGrpSpPr>
                <p:nvPr/>
              </p:nvGrpSpPr>
              <p:grpSpPr bwMode="auto">
                <a:xfrm>
                  <a:off x="1112" y="1152"/>
                  <a:ext cx="278" cy="384"/>
                  <a:chOff x="1112" y="1152"/>
                  <a:chExt cx="278" cy="384"/>
                </a:xfrm>
              </p:grpSpPr>
              <p:sp>
                <p:nvSpPr>
                  <p:cNvPr id="99415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16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6" name="Group 199"/>
                <p:cNvGrpSpPr>
                  <a:grpSpLocks/>
                </p:cNvGrpSpPr>
                <p:nvPr/>
              </p:nvGrpSpPr>
              <p:grpSpPr bwMode="auto">
                <a:xfrm>
                  <a:off x="1390" y="1152"/>
                  <a:ext cx="278" cy="384"/>
                  <a:chOff x="1390" y="1152"/>
                  <a:chExt cx="278" cy="384"/>
                </a:xfrm>
              </p:grpSpPr>
              <p:sp>
                <p:nvSpPr>
                  <p:cNvPr id="99413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1152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3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1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1152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7" name="Group 201"/>
                <p:cNvGrpSpPr>
                  <a:grpSpLocks/>
                </p:cNvGrpSpPr>
                <p:nvPr/>
              </p:nvGrpSpPr>
              <p:grpSpPr bwMode="auto">
                <a:xfrm>
                  <a:off x="0" y="1536"/>
                  <a:ext cx="278" cy="384"/>
                  <a:chOff x="0" y="1536"/>
                  <a:chExt cx="278" cy="384"/>
                </a:xfrm>
              </p:grpSpPr>
              <p:sp>
                <p:nvSpPr>
                  <p:cNvPr id="9941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12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8" name="Group 203"/>
                <p:cNvGrpSpPr>
                  <a:grpSpLocks/>
                </p:cNvGrpSpPr>
                <p:nvPr/>
              </p:nvGrpSpPr>
              <p:grpSpPr bwMode="auto">
                <a:xfrm>
                  <a:off x="278" y="1536"/>
                  <a:ext cx="278" cy="384"/>
                  <a:chOff x="278" y="1536"/>
                  <a:chExt cx="278" cy="384"/>
                </a:xfrm>
              </p:grpSpPr>
              <p:sp>
                <p:nvSpPr>
                  <p:cNvPr id="9940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10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79" name="Group 205"/>
                <p:cNvGrpSpPr>
                  <a:grpSpLocks/>
                </p:cNvGrpSpPr>
                <p:nvPr/>
              </p:nvGrpSpPr>
              <p:grpSpPr bwMode="auto">
                <a:xfrm>
                  <a:off x="556" y="1536"/>
                  <a:ext cx="278" cy="384"/>
                  <a:chOff x="556" y="1536"/>
                  <a:chExt cx="278" cy="384"/>
                </a:xfrm>
              </p:grpSpPr>
              <p:sp>
                <p:nvSpPr>
                  <p:cNvPr id="99407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08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80" name="Group 207"/>
                <p:cNvGrpSpPr>
                  <a:grpSpLocks/>
                </p:cNvGrpSpPr>
                <p:nvPr/>
              </p:nvGrpSpPr>
              <p:grpSpPr bwMode="auto">
                <a:xfrm>
                  <a:off x="834" y="1536"/>
                  <a:ext cx="278" cy="384"/>
                  <a:chOff x="834" y="1536"/>
                  <a:chExt cx="278" cy="384"/>
                </a:xfrm>
              </p:grpSpPr>
              <p:sp>
                <p:nvSpPr>
                  <p:cNvPr id="9940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0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81" name="Group 209"/>
                <p:cNvGrpSpPr>
                  <a:grpSpLocks/>
                </p:cNvGrpSpPr>
                <p:nvPr/>
              </p:nvGrpSpPr>
              <p:grpSpPr bwMode="auto">
                <a:xfrm>
                  <a:off x="1112" y="1536"/>
                  <a:ext cx="278" cy="384"/>
                  <a:chOff x="1112" y="1536"/>
                  <a:chExt cx="278" cy="384"/>
                </a:xfrm>
              </p:grpSpPr>
              <p:sp>
                <p:nvSpPr>
                  <p:cNvPr id="9940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04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82" name="Group 211"/>
                <p:cNvGrpSpPr>
                  <a:grpSpLocks/>
                </p:cNvGrpSpPr>
                <p:nvPr/>
              </p:nvGrpSpPr>
              <p:grpSpPr bwMode="auto">
                <a:xfrm>
                  <a:off x="1390" y="1536"/>
                  <a:ext cx="278" cy="384"/>
                  <a:chOff x="1390" y="1536"/>
                  <a:chExt cx="278" cy="384"/>
                </a:xfrm>
              </p:grpSpPr>
              <p:sp>
                <p:nvSpPr>
                  <p:cNvPr id="99401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1536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4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02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1536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83" name="Group 213"/>
                <p:cNvGrpSpPr>
                  <a:grpSpLocks/>
                </p:cNvGrpSpPr>
                <p:nvPr/>
              </p:nvGrpSpPr>
              <p:grpSpPr bwMode="auto">
                <a:xfrm>
                  <a:off x="0" y="1920"/>
                  <a:ext cx="278" cy="384"/>
                  <a:chOff x="0" y="1920"/>
                  <a:chExt cx="278" cy="384"/>
                </a:xfrm>
              </p:grpSpPr>
              <p:sp>
                <p:nvSpPr>
                  <p:cNvPr id="9939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5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400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84" name="Group 215"/>
                <p:cNvGrpSpPr>
                  <a:grpSpLocks/>
                </p:cNvGrpSpPr>
                <p:nvPr/>
              </p:nvGrpSpPr>
              <p:grpSpPr bwMode="auto">
                <a:xfrm>
                  <a:off x="278" y="1920"/>
                  <a:ext cx="278" cy="384"/>
                  <a:chOff x="278" y="1920"/>
                  <a:chExt cx="278" cy="384"/>
                </a:xfrm>
              </p:grpSpPr>
              <p:sp>
                <p:nvSpPr>
                  <p:cNvPr id="99397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21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39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85" name="Group 217"/>
                <p:cNvGrpSpPr>
                  <a:grpSpLocks/>
                </p:cNvGrpSpPr>
                <p:nvPr/>
              </p:nvGrpSpPr>
              <p:grpSpPr bwMode="auto">
                <a:xfrm>
                  <a:off x="556" y="1920"/>
                  <a:ext cx="278" cy="384"/>
                  <a:chOff x="556" y="1920"/>
                  <a:chExt cx="278" cy="384"/>
                </a:xfrm>
              </p:grpSpPr>
              <p:sp>
                <p:nvSpPr>
                  <p:cNvPr id="99395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99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396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556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86" name="Group 219"/>
                <p:cNvGrpSpPr>
                  <a:grpSpLocks/>
                </p:cNvGrpSpPr>
                <p:nvPr/>
              </p:nvGrpSpPr>
              <p:grpSpPr bwMode="auto">
                <a:xfrm>
                  <a:off x="834" y="1920"/>
                  <a:ext cx="278" cy="384"/>
                  <a:chOff x="834" y="1920"/>
                  <a:chExt cx="278" cy="384"/>
                </a:xfrm>
              </p:grpSpPr>
              <p:sp>
                <p:nvSpPr>
                  <p:cNvPr id="9939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877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394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87" name="Group 221"/>
                <p:cNvGrpSpPr>
                  <a:grpSpLocks/>
                </p:cNvGrpSpPr>
                <p:nvPr/>
              </p:nvGrpSpPr>
              <p:grpSpPr bwMode="auto">
                <a:xfrm>
                  <a:off x="1112" y="1920"/>
                  <a:ext cx="278" cy="384"/>
                  <a:chOff x="1112" y="1920"/>
                  <a:chExt cx="278" cy="384"/>
                </a:xfrm>
              </p:grpSpPr>
              <p:sp>
                <p:nvSpPr>
                  <p:cNvPr id="9939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39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99388" name="Group 223"/>
                <p:cNvGrpSpPr>
                  <a:grpSpLocks/>
                </p:cNvGrpSpPr>
                <p:nvPr/>
              </p:nvGrpSpPr>
              <p:grpSpPr bwMode="auto">
                <a:xfrm>
                  <a:off x="1390" y="1920"/>
                  <a:ext cx="278" cy="384"/>
                  <a:chOff x="1390" y="1920"/>
                  <a:chExt cx="278" cy="384"/>
                </a:xfrm>
              </p:grpSpPr>
              <p:sp>
                <p:nvSpPr>
                  <p:cNvPr id="9938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433" y="1920"/>
                    <a:ext cx="19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sz="2000" b="1"/>
                      <a:t> </a:t>
                    </a:r>
                  </a:p>
                  <a:p>
                    <a:pPr algn="just"/>
                    <a:endParaRPr kumimoji="1" lang="en-US" altLang="zh-CN" sz="2000" b="1"/>
                  </a:p>
                </p:txBody>
              </p:sp>
              <p:sp>
                <p:nvSpPr>
                  <p:cNvPr id="9939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390" y="1920"/>
                    <a:ext cx="2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8000" rIns="0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99352" name="Rectangle 225"/>
              <p:cNvSpPr>
                <a:spLocks noChangeArrowheads="1"/>
              </p:cNvSpPr>
              <p:nvPr/>
            </p:nvSpPr>
            <p:spPr bwMode="auto">
              <a:xfrm>
                <a:off x="-2" y="-2"/>
                <a:ext cx="1672" cy="2308"/>
              </a:xfrm>
              <a:prstGeom prst="rect">
                <a:avLst/>
              </a:prstGeom>
              <a:noFill/>
              <a:ln w="635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9338" name="Text Box 228"/>
            <p:cNvSpPr txBox="1">
              <a:spLocks noChangeArrowheads="1"/>
            </p:cNvSpPr>
            <p:nvPr/>
          </p:nvSpPr>
          <p:spPr bwMode="auto">
            <a:xfrm>
              <a:off x="1194" y="2491"/>
              <a:ext cx="3485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buFontTx/>
                <a:buAutoNum type="alphaLcParenBoth"/>
              </a:pPr>
              <a:r>
                <a:rPr lang="zh-CN" altLang="en-US" sz="2000" b="1"/>
                <a:t>二维表</a:t>
              </a:r>
              <a:r>
                <a:rPr lang="en-US" altLang="zh-CN" sz="2000" b="1"/>
                <a:t>C                                      (b) </a:t>
              </a:r>
              <a:r>
                <a:rPr lang="zh-CN" altLang="en-US" sz="2000" b="1"/>
                <a:t>二维表</a:t>
              </a:r>
              <a:r>
                <a:rPr lang="en-US" altLang="zh-CN" sz="2000" b="1"/>
                <a:t>R</a:t>
              </a:r>
            </a:p>
            <a:p>
              <a:pPr algn="just"/>
              <a:endParaRPr lang="en-US" altLang="zh-CN" sz="2000" b="1"/>
            </a:p>
            <a:p>
              <a:pPr algn="just"/>
              <a:r>
                <a:rPr lang="en-US" altLang="zh-CN" sz="2000" b="1"/>
                <a:t>                                 </a:t>
              </a:r>
              <a:endParaRPr lang="zh-CN" altLang="en-US" sz="2000" b="1"/>
            </a:p>
          </p:txBody>
        </p:sp>
        <p:sp>
          <p:nvSpPr>
            <p:cNvPr id="99339" name="Line 229"/>
            <p:cNvSpPr>
              <a:spLocks noChangeShapeType="1"/>
            </p:cNvSpPr>
            <p:nvPr/>
          </p:nvSpPr>
          <p:spPr bwMode="auto">
            <a:xfrm>
              <a:off x="1459" y="1120"/>
              <a:ext cx="1019" cy="7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0" name="Line 230"/>
            <p:cNvSpPr>
              <a:spLocks noChangeShapeType="1"/>
            </p:cNvSpPr>
            <p:nvPr/>
          </p:nvSpPr>
          <p:spPr bwMode="auto">
            <a:xfrm>
              <a:off x="1810" y="1117"/>
              <a:ext cx="678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1" name="Line 231"/>
            <p:cNvSpPr>
              <a:spLocks noChangeShapeType="1"/>
            </p:cNvSpPr>
            <p:nvPr/>
          </p:nvSpPr>
          <p:spPr bwMode="auto">
            <a:xfrm>
              <a:off x="2161" y="1122"/>
              <a:ext cx="337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Text Box 232"/>
            <p:cNvSpPr txBox="1">
              <a:spLocks noChangeArrowheads="1"/>
            </p:cNvSpPr>
            <p:nvPr/>
          </p:nvSpPr>
          <p:spPr bwMode="auto">
            <a:xfrm>
              <a:off x="2528" y="1826"/>
              <a:ext cx="22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=1</a:t>
              </a:r>
            </a:p>
          </p:txBody>
        </p:sp>
        <p:sp>
          <p:nvSpPr>
            <p:cNvPr id="99343" name="Text Box 233"/>
            <p:cNvSpPr txBox="1">
              <a:spLocks noChangeArrowheads="1"/>
            </p:cNvSpPr>
            <p:nvPr/>
          </p:nvSpPr>
          <p:spPr bwMode="auto">
            <a:xfrm>
              <a:off x="2526" y="1541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=2</a:t>
              </a:r>
            </a:p>
          </p:txBody>
        </p:sp>
        <p:sp>
          <p:nvSpPr>
            <p:cNvPr id="99344" name="Text Box 234"/>
            <p:cNvSpPr txBox="1">
              <a:spLocks noChangeArrowheads="1"/>
            </p:cNvSpPr>
            <p:nvPr/>
          </p:nvSpPr>
          <p:spPr bwMode="auto">
            <a:xfrm>
              <a:off x="2526" y="1276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=3</a:t>
              </a:r>
            </a:p>
          </p:txBody>
        </p:sp>
        <p:sp>
          <p:nvSpPr>
            <p:cNvPr id="99345" name="Line 235"/>
            <p:cNvSpPr>
              <a:spLocks noChangeShapeType="1"/>
            </p:cNvSpPr>
            <p:nvPr/>
          </p:nvSpPr>
          <p:spPr bwMode="auto">
            <a:xfrm>
              <a:off x="3984" y="1127"/>
              <a:ext cx="1019" cy="7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6" name="Line 236"/>
            <p:cNvSpPr>
              <a:spLocks noChangeShapeType="1"/>
            </p:cNvSpPr>
            <p:nvPr/>
          </p:nvSpPr>
          <p:spPr bwMode="auto">
            <a:xfrm>
              <a:off x="4335" y="1124"/>
              <a:ext cx="678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7" name="Line 237"/>
            <p:cNvSpPr>
              <a:spLocks noChangeShapeType="1"/>
            </p:cNvSpPr>
            <p:nvPr/>
          </p:nvSpPr>
          <p:spPr bwMode="auto">
            <a:xfrm>
              <a:off x="4686" y="1130"/>
              <a:ext cx="337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8" name="Text Box 238"/>
            <p:cNvSpPr txBox="1">
              <a:spLocks noChangeArrowheads="1"/>
            </p:cNvSpPr>
            <p:nvPr/>
          </p:nvSpPr>
          <p:spPr bwMode="auto">
            <a:xfrm>
              <a:off x="5053" y="1834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=1</a:t>
              </a:r>
            </a:p>
          </p:txBody>
        </p:sp>
        <p:sp>
          <p:nvSpPr>
            <p:cNvPr id="99349" name="Text Box 239"/>
            <p:cNvSpPr txBox="1">
              <a:spLocks noChangeArrowheads="1"/>
            </p:cNvSpPr>
            <p:nvPr/>
          </p:nvSpPr>
          <p:spPr bwMode="auto">
            <a:xfrm>
              <a:off x="5052" y="1548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=2</a:t>
              </a:r>
            </a:p>
          </p:txBody>
        </p:sp>
        <p:sp>
          <p:nvSpPr>
            <p:cNvPr id="99350" name="Text Box 240"/>
            <p:cNvSpPr txBox="1">
              <a:spLocks noChangeArrowheads="1"/>
            </p:cNvSpPr>
            <p:nvPr/>
          </p:nvSpPr>
          <p:spPr bwMode="auto">
            <a:xfrm>
              <a:off x="5052" y="1283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600" b="1" i="1"/>
                <a:t>d</a:t>
              </a:r>
              <a:r>
                <a:rPr lang="en-US" altLang="zh-CN" sz="1600" b="1"/>
                <a:t>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3431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17F4D71-F7E1-4621-AD29-26ECBDC252EA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035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B1D2B00-9FF0-4353-9300-F1FA19A5F4BB}" type="slidenum">
              <a:rPr lang="en-US" altLang="zh-CN" sz="1400" smtClean="0">
                <a:latin typeface="Comic Sans MS" pitchFamily="66" charset="0"/>
              </a:rPr>
              <a:pPr/>
              <a:t>32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0357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320087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/>
              <a:t>       设样本</a:t>
            </a:r>
            <a:r>
              <a:rPr kumimoji="1" lang="en-US" altLang="zh-CN" b="1" i="1" dirty="0"/>
              <a:t>P</a:t>
            </a:r>
            <a:r>
              <a:rPr kumimoji="1" lang="en-US" altLang="zh-CN" b="1" dirty="0"/>
              <a:t>=</a:t>
            </a:r>
            <a:r>
              <a:rPr kumimoji="1" lang="en-US" altLang="zh-CN" b="1" i="1" dirty="0"/>
              <a:t>p</a:t>
            </a:r>
            <a:r>
              <a:rPr kumimoji="1" lang="en-US" altLang="zh-CN" b="1" baseline="-30000" dirty="0"/>
              <a:t>1</a:t>
            </a:r>
            <a:r>
              <a:rPr kumimoji="1" lang="en-US" altLang="zh-CN" b="1" i="1" dirty="0"/>
              <a:t>p</a:t>
            </a:r>
            <a:r>
              <a:rPr kumimoji="1" lang="en-US" altLang="zh-CN" b="1" baseline="-30000" dirty="0"/>
              <a:t>2</a:t>
            </a:r>
            <a:r>
              <a:rPr kumimoji="1" lang="en-US" altLang="zh-CN" b="1" dirty="0"/>
              <a:t>…</a:t>
            </a:r>
            <a:r>
              <a:rPr kumimoji="1" lang="en-US" altLang="zh-CN" b="1" i="1" dirty="0"/>
              <a:t>p</a:t>
            </a:r>
            <a:r>
              <a:rPr kumimoji="1" lang="en-US" altLang="zh-CN" b="1" i="1" baseline="-30000" dirty="0"/>
              <a:t>m</a:t>
            </a:r>
            <a:r>
              <a:rPr kumimoji="1" lang="zh-CN" altLang="en-US" b="1" dirty="0"/>
              <a:t>，文本</a:t>
            </a:r>
            <a:r>
              <a:rPr kumimoji="1" lang="en-US" altLang="zh-CN" b="1" i="1" dirty="0"/>
              <a:t>T</a:t>
            </a:r>
            <a:r>
              <a:rPr kumimoji="1" lang="en-US" altLang="zh-CN" b="1" dirty="0"/>
              <a:t>=</a:t>
            </a:r>
            <a:r>
              <a:rPr kumimoji="1" lang="en-US" altLang="zh-CN" b="1" i="1" dirty="0"/>
              <a:t>t</a:t>
            </a:r>
            <a:r>
              <a:rPr kumimoji="1" lang="en-US" altLang="zh-CN" b="1" baseline="-30000" dirty="0"/>
              <a:t>1</a:t>
            </a:r>
            <a:r>
              <a:rPr kumimoji="1" lang="en-US" altLang="zh-CN" b="1" i="1" dirty="0"/>
              <a:t>t</a:t>
            </a:r>
            <a:r>
              <a:rPr kumimoji="1" lang="en-US" altLang="zh-CN" b="1" baseline="-30000" dirty="0"/>
              <a:t>2</a:t>
            </a:r>
            <a:r>
              <a:rPr kumimoji="1" lang="en-US" altLang="zh-CN" b="1" dirty="0"/>
              <a:t>…</a:t>
            </a:r>
            <a:r>
              <a:rPr kumimoji="1" lang="en-US" altLang="zh-CN" b="1" i="1" dirty="0" err="1"/>
              <a:t>t</a:t>
            </a:r>
            <a:r>
              <a:rPr kumimoji="1" lang="en-US" altLang="zh-CN" b="1" i="1" baseline="-30000" dirty="0" err="1"/>
              <a:t>n</a:t>
            </a:r>
            <a:r>
              <a:rPr kumimoji="1" lang="zh-CN" altLang="en-US" b="1" dirty="0"/>
              <a:t>，对于一个非负整数</a:t>
            </a:r>
            <a:r>
              <a:rPr kumimoji="1" lang="en-US" altLang="zh-CN" b="1" i="1" dirty="0"/>
              <a:t>K</a:t>
            </a:r>
            <a:r>
              <a:rPr kumimoji="1" lang="zh-CN" altLang="en-US" b="1" dirty="0"/>
              <a:t>，样本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在文本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中的</a:t>
            </a:r>
            <a:r>
              <a:rPr kumimoji="1" lang="en-US" altLang="zh-CN" b="1" i="1" dirty="0"/>
              <a:t>K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近似匹配（</a:t>
            </a:r>
            <a:r>
              <a:rPr kumimoji="1" lang="en-US" altLang="zh-CN" b="1" dirty="0"/>
              <a:t>K-approximate Match</a:t>
            </a:r>
            <a:r>
              <a:rPr kumimoji="1" lang="zh-CN" altLang="en-US" b="1" dirty="0"/>
              <a:t>）是指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在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中包含至多</a:t>
            </a:r>
            <a:r>
              <a:rPr kumimoji="1" lang="en-US" altLang="zh-CN" b="1" i="1" dirty="0">
                <a:solidFill>
                  <a:srgbClr val="FF0000"/>
                </a:solidFill>
              </a:rPr>
              <a:t>K</a:t>
            </a:r>
            <a:r>
              <a:rPr kumimoji="1" lang="zh-CN" altLang="en-US" b="1" dirty="0">
                <a:solidFill>
                  <a:srgbClr val="FF0000"/>
                </a:solidFill>
              </a:rPr>
              <a:t>个差别的匹配</a:t>
            </a:r>
            <a:r>
              <a:rPr kumimoji="1" lang="zh-CN" altLang="en-US" b="1" dirty="0"/>
              <a:t>（一般情况下，</a:t>
            </a:r>
            <a:r>
              <a:rPr kumimoji="1" lang="zh-CN" altLang="en-US" b="1" dirty="0">
                <a:solidFill>
                  <a:srgbClr val="FF0000"/>
                </a:solidFill>
              </a:rPr>
              <a:t>假设样本是正确的</a:t>
            </a:r>
            <a:r>
              <a:rPr kumimoji="1" lang="zh-CN" altLang="en-US" b="1" dirty="0"/>
              <a:t>）。注：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差别是指</a:t>
            </a:r>
            <a:r>
              <a:rPr kumimoji="1" lang="zh-CN" altLang="en-US" sz="2000" b="1" dirty="0"/>
              <a:t>所有匹配对应方式下的最小编辑错误总数。</a:t>
            </a:r>
            <a:endParaRPr kumimoji="1" lang="en-US" altLang="zh-CN" b="1" dirty="0"/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/>
              <a:t>这里的差别是指下列三种情况之一：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/>
              <a:t>（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）修改：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与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中对应字符不同；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/>
              <a:t>（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）插入：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中不含有出现在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中的一个字符。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3</a:t>
            </a:r>
            <a:r>
              <a:rPr kumimoji="1" lang="zh-CN" altLang="en-US" b="1" dirty="0" smtClean="0"/>
              <a:t>）</a:t>
            </a:r>
            <a:r>
              <a:rPr kumimoji="1" lang="zh-CN" altLang="en-US" b="1" dirty="0"/>
              <a:t>删去：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中含有一个未出现在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中的字符</a:t>
            </a:r>
            <a:r>
              <a:rPr kumimoji="1" lang="zh-CN" altLang="en-US" b="1" dirty="0" smtClean="0"/>
              <a:t>；</a:t>
            </a:r>
            <a:endParaRPr kumimoji="1" lang="zh-CN" altLang="en-US" b="1" dirty="0"/>
          </a:p>
        </p:txBody>
      </p:sp>
      <p:sp>
        <p:nvSpPr>
          <p:cNvPr id="100358" name="Text Box 26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6.4.2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近似串匹配问题 </a:t>
            </a:r>
          </a:p>
        </p:txBody>
      </p:sp>
    </p:spTree>
    <p:extLst>
      <p:ext uri="{BB962C8B-B14F-4D97-AF65-F5344CB8AC3E}">
        <p14:creationId xmlns:p14="http://schemas.microsoft.com/office/powerpoint/2010/main" val="31842771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438A3B2-103F-4F19-8003-DD54028AC469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137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60E4772-4682-4735-B99B-A674FB69FE12}" type="slidenum">
              <a:rPr lang="en-US" altLang="zh-CN" sz="1400" smtClean="0">
                <a:latin typeface="Comic Sans MS" pitchFamily="66" charset="0"/>
              </a:rPr>
              <a:pPr/>
              <a:t>33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101381" name="Group 3"/>
          <p:cNvGrpSpPr>
            <a:grpSpLocks/>
          </p:cNvGrpSpPr>
          <p:nvPr/>
        </p:nvGrpSpPr>
        <p:grpSpPr bwMode="auto">
          <a:xfrm>
            <a:off x="785813" y="357188"/>
            <a:ext cx="6929437" cy="2857500"/>
            <a:chOff x="1899" y="11931"/>
            <a:chExt cx="6811" cy="2625"/>
          </a:xfrm>
        </p:grpSpPr>
        <p:sp>
          <p:nvSpPr>
            <p:cNvPr id="101385" name="Text Box 4"/>
            <p:cNvSpPr txBox="1">
              <a:spLocks noChangeArrowheads="1"/>
            </p:cNvSpPr>
            <p:nvPr/>
          </p:nvSpPr>
          <p:spPr bwMode="auto">
            <a:xfrm>
              <a:off x="1899" y="11931"/>
              <a:ext cx="6811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 i="1"/>
                <a:t>    T</a:t>
              </a:r>
              <a:r>
                <a:rPr lang="en-US" altLang="zh-CN" sz="2800" b="1"/>
                <a:t>: </a:t>
              </a:r>
              <a:r>
                <a:rPr lang="en-US" altLang="zh-CN" sz="2800" b="1" i="1"/>
                <a:t>a  p  r  o  x  i  o  m  a  l  l  y</a:t>
              </a:r>
              <a:endParaRPr lang="en-US" altLang="zh-CN" sz="2800" b="1"/>
            </a:p>
            <a:p>
              <a:pPr algn="just"/>
              <a:r>
                <a:rPr lang="en-US" altLang="zh-CN" sz="2800" b="1"/>
                <a:t> </a:t>
              </a:r>
            </a:p>
            <a:p>
              <a:pPr algn="just"/>
              <a:r>
                <a:rPr lang="en-US" altLang="zh-CN" sz="2800" b="1" i="1"/>
                <a:t>    P</a:t>
              </a:r>
              <a:r>
                <a:rPr lang="en-US" altLang="zh-CN" sz="2800" b="1"/>
                <a:t>: </a:t>
              </a:r>
              <a:r>
                <a:rPr lang="en-US" altLang="zh-CN" sz="2800" b="1" i="1"/>
                <a:t>a  p  p  r  o  x  i  m  a  t  l  y</a:t>
              </a:r>
              <a:endParaRPr lang="en-US" altLang="zh-CN" sz="2800" b="1"/>
            </a:p>
            <a:p>
              <a:pPr algn="just">
                <a:lnSpc>
                  <a:spcPct val="80000"/>
                </a:lnSpc>
                <a:spcBef>
                  <a:spcPts val="775"/>
                </a:spcBef>
              </a:pPr>
              <a:r>
                <a:rPr lang="en-US" altLang="zh-CN" sz="2800" b="1"/>
                <a:t>      </a:t>
              </a:r>
            </a:p>
            <a:p>
              <a:pPr algn="just">
                <a:lnSpc>
                  <a:spcPct val="80000"/>
                </a:lnSpc>
                <a:spcBef>
                  <a:spcPts val="775"/>
                </a:spcBef>
              </a:pPr>
              <a:r>
                <a:rPr lang="en-US" altLang="zh-CN" sz="2800" b="1"/>
                <a:t>3-</a:t>
              </a:r>
              <a:r>
                <a:rPr lang="zh-CN" altLang="en-US" sz="2800" b="1"/>
                <a:t>近似匹配（①为删去②为插入③为修改）</a:t>
              </a:r>
            </a:p>
          </p:txBody>
        </p:sp>
        <p:sp>
          <p:nvSpPr>
            <p:cNvPr id="101386" name="Line 5"/>
            <p:cNvSpPr>
              <a:spLocks noChangeShapeType="1"/>
            </p:cNvSpPr>
            <p:nvPr/>
          </p:nvSpPr>
          <p:spPr bwMode="auto">
            <a:xfrm>
              <a:off x="3204" y="12449"/>
              <a:ext cx="22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7" name="Line 6"/>
            <p:cNvSpPr>
              <a:spLocks noChangeShapeType="1"/>
            </p:cNvSpPr>
            <p:nvPr/>
          </p:nvSpPr>
          <p:spPr bwMode="auto">
            <a:xfrm>
              <a:off x="5932" y="12435"/>
              <a:ext cx="0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8" name="Line 7"/>
            <p:cNvSpPr>
              <a:spLocks noChangeShapeType="1"/>
            </p:cNvSpPr>
            <p:nvPr/>
          </p:nvSpPr>
          <p:spPr bwMode="auto">
            <a:xfrm>
              <a:off x="4909" y="12426"/>
              <a:ext cx="22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9" name="Text Box 10"/>
            <p:cNvSpPr txBox="1">
              <a:spLocks noChangeArrowheads="1"/>
            </p:cNvSpPr>
            <p:nvPr/>
          </p:nvSpPr>
          <p:spPr bwMode="auto">
            <a:xfrm>
              <a:off x="5972" y="12522"/>
              <a:ext cx="2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/>
                <a:t>③</a:t>
              </a:r>
            </a:p>
          </p:txBody>
        </p:sp>
      </p:grpSp>
      <p:sp>
        <p:nvSpPr>
          <p:cNvPr id="101382" name="Text Box 11"/>
          <p:cNvSpPr txBox="1">
            <a:spLocks noChangeArrowheads="1"/>
          </p:cNvSpPr>
          <p:nvPr/>
        </p:nvSpPr>
        <p:spPr bwMode="auto">
          <a:xfrm>
            <a:off x="327025" y="3143250"/>
            <a:ext cx="82296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b="1"/>
              <a:t>样本</a:t>
            </a:r>
            <a:r>
              <a:rPr kumimoji="1" lang="en-US" altLang="zh-CN" b="1" i="1"/>
              <a:t>P</a:t>
            </a:r>
            <a:r>
              <a:rPr kumimoji="1" lang="zh-CN" altLang="en-US" b="1"/>
              <a:t>和文本</a:t>
            </a:r>
            <a:r>
              <a:rPr kumimoji="1" lang="en-US" altLang="zh-CN" b="1" i="1"/>
              <a:t>T</a:t>
            </a:r>
            <a:r>
              <a:rPr kumimoji="1" lang="zh-CN" altLang="en-US" b="1"/>
              <a:t>为</a:t>
            </a:r>
            <a:r>
              <a:rPr kumimoji="1" lang="en-US" altLang="zh-CN" b="1" i="1"/>
              <a:t>K</a:t>
            </a:r>
            <a:r>
              <a:rPr kumimoji="1" lang="en-US" altLang="zh-CN" b="1"/>
              <a:t>-</a:t>
            </a:r>
            <a:r>
              <a:rPr kumimoji="1" lang="zh-CN" altLang="en-US" b="1"/>
              <a:t>近似匹配包含两层含义：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1</a:t>
            </a:r>
            <a:r>
              <a:rPr kumimoji="1" lang="zh-CN" altLang="en-US" b="1"/>
              <a:t>）二者的差别数至多为</a:t>
            </a:r>
            <a:r>
              <a:rPr kumimoji="1" lang="en-US" altLang="zh-CN" b="1" i="1"/>
              <a:t>K</a:t>
            </a:r>
            <a:r>
              <a:rPr kumimoji="1" lang="zh-CN" altLang="en-US" b="1"/>
              <a:t>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2</a:t>
            </a:r>
            <a:r>
              <a:rPr kumimoji="1" lang="zh-CN" altLang="en-US" b="1"/>
              <a:t>）差别数是指二者在所有匹配对应方式下的最小编辑错误总数。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/>
              <a:t>    </a:t>
            </a:r>
          </a:p>
        </p:txBody>
      </p:sp>
      <p:sp>
        <p:nvSpPr>
          <p:cNvPr id="101383" name="Text Box 9"/>
          <p:cNvSpPr txBox="1">
            <a:spLocks noChangeArrowheads="1"/>
          </p:cNvSpPr>
          <p:nvPr/>
        </p:nvSpPr>
        <p:spPr bwMode="auto">
          <a:xfrm>
            <a:off x="2286000" y="1000125"/>
            <a:ext cx="2143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800" b="1"/>
              <a:t>②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4000500" y="1004888"/>
            <a:ext cx="2143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800" b="1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4713436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A5FC570-A492-4472-BE71-DCBED2A318E1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0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5AB297E-CFF2-48EC-A646-1174D3472C63}" type="slidenum">
              <a:rPr lang="en-US" altLang="zh-CN" sz="1400" smtClean="0">
                <a:latin typeface="Comic Sans MS" pitchFamily="66" charset="0"/>
              </a:rPr>
              <a:pPr/>
              <a:t>34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0357" name="Text Box 28"/>
          <p:cNvSpPr txBox="1">
            <a:spLocks noChangeArrowheads="1"/>
          </p:cNvSpPr>
          <p:nvPr/>
        </p:nvSpPr>
        <p:spPr bwMode="auto">
          <a:xfrm>
            <a:off x="468313" y="333375"/>
            <a:ext cx="8077200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>
                <a:solidFill>
                  <a:srgbClr val="CC0000"/>
                </a:solidFill>
                <a:latin typeface="宋体" charset="-122"/>
              </a:rPr>
              <a:t>证明近似串匹配问题满足最优性原理。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/>
              <a:t>如果样本</a:t>
            </a:r>
            <a:r>
              <a:rPr kumimoji="1" lang="en-US" altLang="zh-CN" b="1" i="1"/>
              <a:t>p</a:t>
            </a:r>
            <a:r>
              <a:rPr kumimoji="1" lang="en-US" altLang="zh-CN" b="1" baseline="-25000"/>
              <a:t>1</a:t>
            </a:r>
            <a:r>
              <a:rPr kumimoji="1" lang="en-US" altLang="zh-CN" b="1" i="1"/>
              <a:t>p</a:t>
            </a:r>
            <a:r>
              <a:rPr kumimoji="1" lang="en-US" altLang="zh-CN" b="1" baseline="-25000"/>
              <a:t>2</a:t>
            </a:r>
            <a:r>
              <a:rPr kumimoji="1" lang="en-US" altLang="zh-CN" b="1"/>
              <a:t>…</a:t>
            </a:r>
            <a:r>
              <a:rPr kumimoji="1" lang="en-US" altLang="zh-CN" b="1" i="1"/>
              <a:t>p</a:t>
            </a:r>
            <a:r>
              <a:rPr kumimoji="1" lang="en-US" altLang="zh-CN" b="1" i="1" baseline="-25000"/>
              <a:t>m</a:t>
            </a:r>
            <a:r>
              <a:rPr kumimoji="1" lang="zh-CN" altLang="en-US" b="1"/>
              <a:t>在文本</a:t>
            </a:r>
            <a:r>
              <a:rPr kumimoji="1" lang="en-US" altLang="zh-CN" b="1" i="1"/>
              <a:t>T</a:t>
            </a:r>
            <a:r>
              <a:rPr kumimoji="1" lang="zh-CN" altLang="en-US" b="1"/>
              <a:t>的某一位置上有最优（差别数最小）的对应关系，则样本</a:t>
            </a:r>
            <a:r>
              <a:rPr kumimoji="1" lang="en-US" altLang="zh-CN" b="1" i="1"/>
              <a:t>P</a:t>
            </a:r>
            <a:r>
              <a:rPr kumimoji="1" lang="zh-CN" altLang="en-US" b="1"/>
              <a:t>的任意一个子串</a:t>
            </a:r>
            <a:r>
              <a:rPr kumimoji="1" lang="en-US" altLang="zh-CN" b="1" i="1"/>
              <a:t>p</a:t>
            </a:r>
            <a:r>
              <a:rPr kumimoji="1" lang="en-US" altLang="zh-CN" b="1" i="1" baseline="-25000"/>
              <a:t>i</a:t>
            </a:r>
            <a:r>
              <a:rPr kumimoji="1" lang="en-US" altLang="zh-CN" b="1"/>
              <a:t>…</a:t>
            </a:r>
            <a:r>
              <a:rPr kumimoji="1" lang="en-US" altLang="zh-CN" b="1" i="1"/>
              <a:t>p</a:t>
            </a:r>
            <a:r>
              <a:rPr kumimoji="1" lang="en-US" altLang="zh-CN" b="1" i="1" baseline="-25000"/>
              <a:t>j</a:t>
            </a:r>
            <a:r>
              <a:rPr kumimoji="1" lang="zh-CN" altLang="en-US" b="1"/>
              <a:t>（</a:t>
            </a:r>
            <a:r>
              <a:rPr kumimoji="1" lang="en-US" altLang="zh-CN" b="1"/>
              <a:t>1≤</a:t>
            </a:r>
            <a:r>
              <a:rPr kumimoji="1" lang="en-US" altLang="zh-CN" b="1" i="1"/>
              <a:t>i</a:t>
            </a:r>
            <a:r>
              <a:rPr kumimoji="1" lang="zh-CN" altLang="en-US" b="1"/>
              <a:t>＜</a:t>
            </a:r>
            <a:r>
              <a:rPr kumimoji="1" lang="en-US" altLang="zh-CN" b="1" i="1"/>
              <a:t>j</a:t>
            </a:r>
            <a:r>
              <a:rPr kumimoji="1" lang="en-US" altLang="zh-CN" b="1"/>
              <a:t>≤</a:t>
            </a:r>
            <a:r>
              <a:rPr kumimoji="1" lang="en-US" altLang="zh-CN" b="1" i="1"/>
              <a:t>m</a:t>
            </a:r>
            <a:r>
              <a:rPr kumimoji="1" lang="zh-CN" altLang="en-US" b="1"/>
              <a:t>）与文本</a:t>
            </a:r>
            <a:r>
              <a:rPr kumimoji="1" lang="en-US" altLang="zh-CN" b="1" i="1"/>
              <a:t>T</a:t>
            </a:r>
            <a:r>
              <a:rPr kumimoji="1" lang="zh-CN" altLang="en-US" b="1"/>
              <a:t>的对应关系也必然是最优的。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>
                <a:solidFill>
                  <a:srgbClr val="FF0000"/>
                </a:solidFill>
              </a:rPr>
              <a:t>动态规划函数：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/>
              <a:t>定义一个代价函数</a:t>
            </a:r>
            <a:r>
              <a:rPr kumimoji="1" lang="en-US" altLang="zh-CN" b="1" i="1">
                <a:solidFill>
                  <a:srgbClr val="FF0000"/>
                </a:solidFill>
              </a:rPr>
              <a:t>D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i</a:t>
            </a:r>
            <a:r>
              <a:rPr kumimoji="1" lang="en-US" altLang="zh-CN" b="1">
                <a:solidFill>
                  <a:srgbClr val="FF0000"/>
                </a:solidFill>
              </a:rPr>
              <a:t>, </a:t>
            </a:r>
            <a:r>
              <a:rPr kumimoji="1" lang="en-US" altLang="zh-CN" b="1" i="1">
                <a:solidFill>
                  <a:srgbClr val="FF0000"/>
                </a:solidFill>
              </a:rPr>
              <a:t>j</a:t>
            </a:r>
            <a:r>
              <a:rPr kumimoji="1" lang="en-US" altLang="zh-CN" b="1">
                <a:solidFill>
                  <a:srgbClr val="FF0000"/>
                </a:solidFill>
              </a:rPr>
              <a:t>)(0≤</a:t>
            </a:r>
            <a:r>
              <a:rPr kumimoji="1" lang="en-US" altLang="zh-CN" b="1" i="1">
                <a:solidFill>
                  <a:srgbClr val="FF0000"/>
                </a:solidFill>
              </a:rPr>
              <a:t>i</a:t>
            </a:r>
            <a:r>
              <a:rPr kumimoji="1" lang="en-US" altLang="zh-CN" b="1">
                <a:solidFill>
                  <a:srgbClr val="FF0000"/>
                </a:solidFill>
              </a:rPr>
              <a:t>≤</a:t>
            </a:r>
            <a:r>
              <a:rPr kumimoji="1" lang="en-US" altLang="zh-CN" b="1" i="1">
                <a:solidFill>
                  <a:srgbClr val="FF0000"/>
                </a:solidFill>
              </a:rPr>
              <a:t>m</a:t>
            </a:r>
            <a:r>
              <a:rPr kumimoji="1" lang="en-US" altLang="zh-CN" b="1">
                <a:solidFill>
                  <a:srgbClr val="FF0000"/>
                </a:solidFill>
              </a:rPr>
              <a:t>,0≤</a:t>
            </a:r>
            <a:r>
              <a:rPr kumimoji="1" lang="en-US" altLang="zh-CN" b="1" i="1">
                <a:solidFill>
                  <a:srgbClr val="FF0000"/>
                </a:solidFill>
              </a:rPr>
              <a:t>j</a:t>
            </a:r>
            <a:r>
              <a:rPr kumimoji="1" lang="en-US" altLang="zh-CN" b="1">
                <a:solidFill>
                  <a:srgbClr val="FF0000"/>
                </a:solidFill>
              </a:rPr>
              <a:t>≤</a:t>
            </a:r>
            <a:r>
              <a:rPr kumimoji="1" lang="en-US" altLang="zh-CN" b="1" i="1">
                <a:solidFill>
                  <a:srgbClr val="FF0000"/>
                </a:solidFill>
              </a:rPr>
              <a:t>n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  <a:r>
              <a:rPr kumimoji="1" lang="zh-CN" altLang="en-US" b="1">
                <a:solidFill>
                  <a:srgbClr val="FF0000"/>
                </a:solidFill>
              </a:rPr>
              <a:t>表示样本前缀子串</a:t>
            </a:r>
            <a:r>
              <a:rPr kumimoji="1" lang="en-US" altLang="zh-CN" b="1" i="1">
                <a:solidFill>
                  <a:srgbClr val="FF0000"/>
                </a:solidFill>
              </a:rPr>
              <a:t>p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en-US" altLang="zh-CN" b="1">
                <a:solidFill>
                  <a:srgbClr val="FF0000"/>
                </a:solidFill>
              </a:rPr>
              <a:t>…</a:t>
            </a:r>
            <a:r>
              <a:rPr kumimoji="1" lang="en-US" altLang="zh-CN" b="1" i="1">
                <a:solidFill>
                  <a:srgbClr val="FF0000"/>
                </a:solidFill>
              </a:rPr>
              <a:t>p</a:t>
            </a:r>
            <a:r>
              <a:rPr kumimoji="1" lang="en-US" altLang="zh-CN" b="1" i="1" baseline="-30000">
                <a:solidFill>
                  <a:srgbClr val="FF0000"/>
                </a:solidFill>
              </a:rPr>
              <a:t>i</a:t>
            </a:r>
            <a:r>
              <a:rPr kumimoji="1" lang="zh-CN" altLang="en-US" b="1">
                <a:solidFill>
                  <a:srgbClr val="FF0000"/>
                </a:solidFill>
              </a:rPr>
              <a:t>与文本前缀子串</a:t>
            </a:r>
            <a:r>
              <a:rPr kumimoji="1" lang="en-US" altLang="zh-CN" b="1" i="1">
                <a:solidFill>
                  <a:srgbClr val="FF0000"/>
                </a:solidFill>
              </a:rPr>
              <a:t>t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en-US" altLang="zh-CN" b="1">
                <a:solidFill>
                  <a:srgbClr val="FF0000"/>
                </a:solidFill>
              </a:rPr>
              <a:t>…</a:t>
            </a:r>
            <a:r>
              <a:rPr kumimoji="1" lang="en-US" altLang="zh-CN" b="1" i="1">
                <a:solidFill>
                  <a:srgbClr val="FF0000"/>
                </a:solidFill>
              </a:rPr>
              <a:t>t</a:t>
            </a:r>
            <a:r>
              <a:rPr kumimoji="1" lang="en-US" altLang="zh-CN" b="1" i="1" baseline="-30000">
                <a:solidFill>
                  <a:srgbClr val="FF0000"/>
                </a:solidFill>
              </a:rPr>
              <a:t>j</a:t>
            </a:r>
            <a:r>
              <a:rPr kumimoji="1" lang="zh-CN" altLang="en-US" b="1">
                <a:solidFill>
                  <a:srgbClr val="FF0000"/>
                </a:solidFill>
              </a:rPr>
              <a:t>之间的最小差别数，</a:t>
            </a:r>
            <a:r>
              <a:rPr kumimoji="1" lang="zh-CN" altLang="en-US" b="1"/>
              <a:t>则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m</a:t>
            </a:r>
            <a:r>
              <a:rPr kumimoji="1" lang="en-US" altLang="zh-CN" b="1"/>
              <a:t>, 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/>
              <a:t>表示样本</a:t>
            </a:r>
            <a:r>
              <a:rPr kumimoji="1" lang="en-US" altLang="zh-CN" b="1" i="1"/>
              <a:t>P</a:t>
            </a:r>
            <a:r>
              <a:rPr kumimoji="1" lang="zh-CN" altLang="en-US" b="1"/>
              <a:t>与文本</a:t>
            </a:r>
            <a:r>
              <a:rPr kumimoji="1" lang="en-US" altLang="zh-CN" b="1" i="1"/>
              <a:t>T</a:t>
            </a:r>
            <a:r>
              <a:rPr kumimoji="1" lang="en-US" altLang="zh-CN" b="1"/>
              <a:t> </a:t>
            </a:r>
            <a:r>
              <a:rPr kumimoji="1" lang="zh-CN" altLang="en-US" b="1"/>
              <a:t>的最小差别数。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/>
              <a:t>        根据近似匹配的定义，容易确定代价函数的初始值：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/>
              <a:t>（</a:t>
            </a:r>
            <a:r>
              <a:rPr kumimoji="1" lang="en-US" altLang="zh-CN" b="1"/>
              <a:t>1</a:t>
            </a:r>
            <a:r>
              <a:rPr kumimoji="1" lang="zh-CN" altLang="en-US" b="1"/>
              <a:t>）</a:t>
            </a:r>
            <a:r>
              <a:rPr kumimoji="1" lang="en-US" altLang="zh-CN" b="1" i="1"/>
              <a:t>D</a:t>
            </a:r>
            <a:r>
              <a:rPr kumimoji="1" lang="en-US" altLang="zh-CN" b="1"/>
              <a:t>(0, </a:t>
            </a:r>
            <a:r>
              <a:rPr kumimoji="1" lang="en-US" altLang="zh-CN" b="1" i="1"/>
              <a:t>j</a:t>
            </a:r>
            <a:r>
              <a:rPr kumimoji="1" lang="en-US" altLang="zh-CN" b="1"/>
              <a:t>)=</a:t>
            </a:r>
            <a:r>
              <a:rPr kumimoji="1" lang="en-US" altLang="zh-CN" b="1" i="1"/>
              <a:t>j</a:t>
            </a:r>
            <a:r>
              <a:rPr kumimoji="1" lang="zh-CN" altLang="en-US" b="1"/>
              <a:t>，因为空样本与文本</a:t>
            </a:r>
            <a:r>
              <a:rPr kumimoji="1" lang="en-US" altLang="zh-CN" b="1" i="1"/>
              <a:t>t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…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有</a:t>
            </a:r>
            <a:r>
              <a:rPr kumimoji="1" lang="en-US" altLang="zh-CN" b="1" i="1"/>
              <a:t>j</a:t>
            </a:r>
            <a:r>
              <a:rPr kumimoji="1" lang="zh-CN" altLang="en-US" b="1"/>
              <a:t>处差别；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/>
              <a:t>（</a:t>
            </a:r>
            <a:r>
              <a:rPr kumimoji="1" lang="en-US" altLang="zh-CN" b="1"/>
              <a:t>2</a:t>
            </a:r>
            <a:r>
              <a:rPr kumimoji="1" lang="zh-CN" altLang="en-US" b="1"/>
              <a:t>）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0)=</a:t>
            </a:r>
            <a:r>
              <a:rPr kumimoji="1" lang="en-US" altLang="zh-CN" b="1" i="1"/>
              <a:t>i</a:t>
            </a:r>
            <a:r>
              <a:rPr kumimoji="1" lang="zh-CN" altLang="en-US" b="1"/>
              <a:t>，因为样本</a:t>
            </a:r>
            <a:r>
              <a:rPr kumimoji="1" lang="en-US" altLang="zh-CN" b="1" i="1"/>
              <a:t>p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…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与空文本有</a:t>
            </a:r>
            <a:r>
              <a:rPr kumimoji="1" lang="en-US" altLang="zh-CN" b="1" i="1"/>
              <a:t>i</a:t>
            </a:r>
            <a:r>
              <a:rPr kumimoji="1" lang="en-US" altLang="zh-CN" b="1"/>
              <a:t> </a:t>
            </a:r>
            <a:r>
              <a:rPr kumimoji="1" lang="zh-CN" altLang="en-US" b="1"/>
              <a:t>处差别。</a:t>
            </a:r>
          </a:p>
        </p:txBody>
      </p:sp>
    </p:spTree>
    <p:extLst>
      <p:ext uri="{BB962C8B-B14F-4D97-AF65-F5344CB8AC3E}">
        <p14:creationId xmlns:p14="http://schemas.microsoft.com/office/powerpoint/2010/main" val="42289542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B8D8FCF-1734-4194-95B3-2071CF28F9D6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342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DFE72A0-67E3-476D-9945-F9864EA7F6A8}" type="slidenum">
              <a:rPr lang="en-US" altLang="zh-CN" sz="1400" smtClean="0">
                <a:latin typeface="Comic Sans MS" pitchFamily="66" charset="0"/>
              </a:rPr>
              <a:pPr/>
              <a:t>35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3429" name="Text Box 7"/>
          <p:cNvSpPr txBox="1">
            <a:spLocks noChangeArrowheads="1"/>
          </p:cNvSpPr>
          <p:nvPr/>
        </p:nvSpPr>
        <p:spPr bwMode="auto">
          <a:xfrm>
            <a:off x="357188" y="476250"/>
            <a:ext cx="864393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当样本</a:t>
            </a:r>
            <a:r>
              <a:rPr kumimoji="1" lang="en-US" altLang="zh-CN" b="1" i="1"/>
              <a:t>p</a:t>
            </a:r>
            <a:r>
              <a:rPr kumimoji="1" lang="en-US" altLang="zh-CN" b="1" baseline="-25000"/>
              <a:t>1</a:t>
            </a:r>
            <a:r>
              <a:rPr kumimoji="1" lang="en-US" altLang="zh-CN" b="1"/>
              <a:t>…</a:t>
            </a:r>
            <a:r>
              <a:rPr kumimoji="1" lang="en-US" altLang="zh-CN" b="1" i="1"/>
              <a:t>p</a:t>
            </a:r>
            <a:r>
              <a:rPr kumimoji="1" lang="en-US" altLang="zh-CN" b="1" i="1" baseline="-25000"/>
              <a:t>i</a:t>
            </a:r>
            <a:r>
              <a:rPr kumimoji="1" lang="zh-CN" altLang="en-US" b="1"/>
              <a:t>与文本</a:t>
            </a:r>
            <a:r>
              <a:rPr kumimoji="1" lang="en-US" altLang="zh-CN" b="1" i="1"/>
              <a:t>t</a:t>
            </a:r>
            <a:r>
              <a:rPr kumimoji="1" lang="en-US" altLang="zh-CN" b="1" baseline="-25000"/>
              <a:t>1</a:t>
            </a:r>
            <a:r>
              <a:rPr kumimoji="1" lang="en-US" altLang="zh-CN" b="1"/>
              <a:t>…</a:t>
            </a:r>
            <a:r>
              <a:rPr kumimoji="1" lang="en-US" altLang="zh-CN" b="1" i="1"/>
              <a:t>t</a:t>
            </a:r>
            <a:r>
              <a:rPr kumimoji="1" lang="en-US" altLang="zh-CN" b="1" i="1" baseline="-25000"/>
              <a:t>j</a:t>
            </a:r>
            <a:r>
              <a:rPr kumimoji="1" lang="zh-CN" altLang="en-US" b="1"/>
              <a:t>对应时，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j</a:t>
            </a:r>
            <a:r>
              <a:rPr kumimoji="1" lang="en-US" altLang="zh-CN" b="1"/>
              <a:t>)</a:t>
            </a:r>
            <a:r>
              <a:rPr kumimoji="1" lang="zh-CN" altLang="en-US" b="1"/>
              <a:t>有四种可能的情况：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1</a:t>
            </a:r>
            <a:r>
              <a:rPr kumimoji="1" lang="zh-CN" altLang="en-US" b="1"/>
              <a:t>）字符</a:t>
            </a:r>
            <a:r>
              <a:rPr kumimoji="1" lang="en-US" altLang="zh-CN" b="1" i="1"/>
              <a:t>p</a:t>
            </a:r>
            <a:r>
              <a:rPr kumimoji="1" lang="en-US" altLang="zh-CN" b="1" i="1" baseline="-25000"/>
              <a:t>i</a:t>
            </a:r>
            <a:r>
              <a:rPr kumimoji="1" lang="zh-CN" altLang="en-US" b="1"/>
              <a:t>与</a:t>
            </a:r>
            <a:r>
              <a:rPr kumimoji="1" lang="en-US" altLang="zh-CN" b="1" i="1"/>
              <a:t>t</a:t>
            </a:r>
            <a:r>
              <a:rPr kumimoji="1" lang="en-US" altLang="zh-CN" b="1" i="1" baseline="-25000"/>
              <a:t>j</a:t>
            </a:r>
            <a:r>
              <a:rPr kumimoji="1" lang="zh-CN" altLang="en-US" b="1"/>
              <a:t>相对应且</a:t>
            </a:r>
            <a:r>
              <a:rPr kumimoji="1" lang="en-US" altLang="zh-CN" b="1" i="1"/>
              <a:t>p</a:t>
            </a:r>
            <a:r>
              <a:rPr kumimoji="1" lang="en-US" altLang="zh-CN" b="1" i="1" baseline="-25000"/>
              <a:t>i</a:t>
            </a:r>
            <a:r>
              <a:rPr kumimoji="1" lang="en-US" altLang="zh-CN" b="1"/>
              <a:t>=</a:t>
            </a:r>
            <a:r>
              <a:rPr kumimoji="1" lang="en-US" altLang="zh-CN" b="1" i="1"/>
              <a:t>t</a:t>
            </a:r>
            <a:r>
              <a:rPr kumimoji="1" lang="en-US" altLang="zh-CN" b="1" i="1" baseline="-25000"/>
              <a:t>j</a:t>
            </a:r>
            <a:r>
              <a:rPr kumimoji="1" lang="zh-CN" altLang="en-US" b="1"/>
              <a:t>，则总差别数为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-1, </a:t>
            </a:r>
            <a:r>
              <a:rPr kumimoji="1" lang="en-US" altLang="zh-CN" b="1" i="1"/>
              <a:t>j</a:t>
            </a:r>
            <a:r>
              <a:rPr kumimoji="1" lang="en-US" altLang="zh-CN" b="1"/>
              <a:t>-1)</a:t>
            </a:r>
            <a:r>
              <a:rPr kumimoji="1" lang="zh-CN" altLang="en-US" b="1"/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2</a:t>
            </a:r>
            <a:r>
              <a:rPr kumimoji="1" lang="zh-CN" altLang="en-US" b="1"/>
              <a:t>）字符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与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相对应且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en-US" altLang="zh-CN" b="1"/>
              <a:t>≠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，则总差别数为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-1, </a:t>
            </a:r>
            <a:r>
              <a:rPr kumimoji="1" lang="en-US" altLang="zh-CN" b="1" i="1"/>
              <a:t>j</a:t>
            </a:r>
            <a:r>
              <a:rPr kumimoji="1" lang="en-US" altLang="zh-CN" b="1"/>
              <a:t>-1)</a:t>
            </a:r>
            <a:r>
              <a:rPr kumimoji="1" lang="zh-CN" altLang="en-US" b="1"/>
              <a:t>＋</a:t>
            </a:r>
            <a:r>
              <a:rPr kumimoji="1" lang="en-US" altLang="zh-CN" b="1"/>
              <a:t>1</a:t>
            </a:r>
            <a:r>
              <a:rPr kumimoji="1" lang="zh-CN" altLang="en-US" b="1"/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3</a:t>
            </a:r>
            <a:r>
              <a:rPr kumimoji="1" lang="zh-CN" altLang="en-US" b="1"/>
              <a:t>）字符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为多余，即字符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对应于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后的空格，则总差别数为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-1, </a:t>
            </a:r>
            <a:r>
              <a:rPr kumimoji="1" lang="en-US" altLang="zh-CN" b="1" i="1"/>
              <a:t>j</a:t>
            </a:r>
            <a:r>
              <a:rPr kumimoji="1" lang="en-US" altLang="zh-CN" b="1"/>
              <a:t>)</a:t>
            </a:r>
            <a:r>
              <a:rPr kumimoji="1" lang="zh-CN" altLang="en-US" b="1"/>
              <a:t>＋</a:t>
            </a:r>
            <a:r>
              <a:rPr kumimoji="1" lang="en-US" altLang="zh-CN" b="1"/>
              <a:t>1</a:t>
            </a:r>
            <a:r>
              <a:rPr kumimoji="1" lang="zh-CN" altLang="en-US" b="1"/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4</a:t>
            </a:r>
            <a:r>
              <a:rPr kumimoji="1" lang="zh-CN" altLang="en-US" b="1"/>
              <a:t>）字符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为多余，即字符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对应于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后的空格，则总差别数为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j</a:t>
            </a:r>
            <a:r>
              <a:rPr kumimoji="1" lang="en-US" altLang="zh-CN" b="1"/>
              <a:t>-1)</a:t>
            </a:r>
            <a:r>
              <a:rPr kumimoji="1" lang="zh-CN" altLang="en-US" b="1"/>
              <a:t>＋</a:t>
            </a:r>
            <a:r>
              <a:rPr kumimoji="1" lang="en-US" altLang="zh-CN" b="1"/>
              <a:t>1</a:t>
            </a:r>
            <a:r>
              <a:rPr kumimoji="1" lang="zh-CN" altLang="en-US" b="1"/>
              <a:t>。</a:t>
            </a:r>
          </a:p>
        </p:txBody>
      </p:sp>
      <p:sp>
        <p:nvSpPr>
          <p:cNvPr id="103430" name="Rectangle 9"/>
          <p:cNvSpPr>
            <a:spLocks noChangeArrowheads="1"/>
          </p:cNvSpPr>
          <p:nvPr/>
        </p:nvSpPr>
        <p:spPr bwMode="auto">
          <a:xfrm>
            <a:off x="2238375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431" name="组合 2"/>
          <p:cNvGrpSpPr>
            <a:grpSpLocks/>
          </p:cNvGrpSpPr>
          <p:nvPr/>
        </p:nvGrpSpPr>
        <p:grpSpPr bwMode="auto">
          <a:xfrm>
            <a:off x="160338" y="4005263"/>
            <a:ext cx="8813800" cy="1846262"/>
            <a:chOff x="160338" y="4005064"/>
            <a:chExt cx="8813800" cy="1846461"/>
          </a:xfrm>
        </p:grpSpPr>
        <p:graphicFrame>
          <p:nvGraphicFramePr>
            <p:cNvPr id="103432" name="Object 8"/>
            <p:cNvGraphicFramePr>
              <a:graphicFrameLocks noChangeAspect="1"/>
            </p:cNvGraphicFramePr>
            <p:nvPr/>
          </p:nvGraphicFramePr>
          <p:xfrm>
            <a:off x="160338" y="4065588"/>
            <a:ext cx="8813800" cy="178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76" name="公式" r:id="rId3" imgW="5067300" imgH="977900" progId="Equation.3">
                    <p:embed/>
                  </p:oleObj>
                </mc:Choice>
                <mc:Fallback>
                  <p:oleObj name="公式" r:id="rId3" imgW="50673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38" y="4065588"/>
                          <a:ext cx="8813800" cy="178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3" name="TextBox 1"/>
            <p:cNvSpPr txBox="1">
              <a:spLocks noChangeArrowheads="1"/>
            </p:cNvSpPr>
            <p:nvPr/>
          </p:nvSpPr>
          <p:spPr bwMode="auto">
            <a:xfrm>
              <a:off x="1835696" y="4005064"/>
              <a:ext cx="79208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</a:rPr>
                <a:t>j</a:t>
              </a:r>
              <a:endParaRPr lang="zh-CN" altLang="en-US" b="1" i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077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88D3747-A9F0-4DCF-BFA6-616FCFF49DAF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445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CBB8DC6-011A-4989-B0B0-93C10C5A3CE4}" type="slidenum">
              <a:rPr lang="en-US" altLang="zh-CN" sz="1400" smtClean="0">
                <a:latin typeface="Comic Sans MS" pitchFamily="66" charset="0"/>
              </a:rPr>
              <a:pPr/>
              <a:t>36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104453" name="Group 461"/>
          <p:cNvGrpSpPr>
            <a:grpSpLocks/>
          </p:cNvGrpSpPr>
          <p:nvPr/>
        </p:nvGrpSpPr>
        <p:grpSpPr bwMode="auto">
          <a:xfrm>
            <a:off x="2430463" y="2566988"/>
            <a:ext cx="4445000" cy="3055937"/>
            <a:chOff x="0" y="0"/>
            <a:chExt cx="1801" cy="3168"/>
          </a:xfrm>
        </p:grpSpPr>
        <p:grpSp>
          <p:nvGrpSpPr>
            <p:cNvPr id="104506" name="Group 160"/>
            <p:cNvGrpSpPr>
              <a:grpSpLocks/>
            </p:cNvGrpSpPr>
            <p:nvPr/>
          </p:nvGrpSpPr>
          <p:grpSpPr bwMode="auto">
            <a:xfrm>
              <a:off x="181" y="0"/>
              <a:ext cx="181" cy="384"/>
              <a:chOff x="181" y="0"/>
              <a:chExt cx="181" cy="384"/>
            </a:xfrm>
          </p:grpSpPr>
          <p:sp>
            <p:nvSpPr>
              <p:cNvPr id="104613" name="Rectangle 6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14" name="Rectangle 159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07" name="Group 162"/>
            <p:cNvGrpSpPr>
              <a:grpSpLocks/>
            </p:cNvGrpSpPr>
            <p:nvPr/>
          </p:nvGrpSpPr>
          <p:grpSpPr bwMode="auto">
            <a:xfrm>
              <a:off x="362" y="0"/>
              <a:ext cx="181" cy="384"/>
              <a:chOff x="362" y="0"/>
              <a:chExt cx="181" cy="384"/>
            </a:xfrm>
          </p:grpSpPr>
          <p:sp>
            <p:nvSpPr>
              <p:cNvPr id="104611" name="Rectangle 7"/>
              <p:cNvSpPr>
                <a:spLocks noChangeArrowheads="1"/>
              </p:cNvSpPr>
              <p:nvPr/>
            </p:nvSpPr>
            <p:spPr bwMode="auto">
              <a:xfrm>
                <a:off x="373" y="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12" name="Rectangle 161"/>
              <p:cNvSpPr>
                <a:spLocks noChangeArrowheads="1"/>
              </p:cNvSpPr>
              <p:nvPr/>
            </p:nvSpPr>
            <p:spPr bwMode="auto">
              <a:xfrm>
                <a:off x="362" y="0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08" name="Rectangle 163"/>
            <p:cNvSpPr>
              <a:spLocks noChangeArrowheads="1"/>
            </p:cNvSpPr>
            <p:nvPr/>
          </p:nvSpPr>
          <p:spPr bwMode="auto">
            <a:xfrm>
              <a:off x="543" y="0"/>
              <a:ext cx="182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09" name="Rectangle 165"/>
            <p:cNvSpPr>
              <a:spLocks noChangeArrowheads="1"/>
            </p:cNvSpPr>
            <p:nvPr/>
          </p:nvSpPr>
          <p:spPr bwMode="auto">
            <a:xfrm>
              <a:off x="725" y="0"/>
              <a:ext cx="181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10" name="Rectangle 167"/>
            <p:cNvSpPr>
              <a:spLocks noChangeArrowheads="1"/>
            </p:cNvSpPr>
            <p:nvPr/>
          </p:nvSpPr>
          <p:spPr bwMode="auto">
            <a:xfrm>
              <a:off x="906" y="0"/>
              <a:ext cx="181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11" name="Rectangle 169"/>
            <p:cNvSpPr>
              <a:spLocks noChangeArrowheads="1"/>
            </p:cNvSpPr>
            <p:nvPr/>
          </p:nvSpPr>
          <p:spPr bwMode="auto">
            <a:xfrm>
              <a:off x="1087" y="0"/>
              <a:ext cx="182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12" name="Group 172"/>
            <p:cNvGrpSpPr>
              <a:grpSpLocks/>
            </p:cNvGrpSpPr>
            <p:nvPr/>
          </p:nvGrpSpPr>
          <p:grpSpPr bwMode="auto">
            <a:xfrm>
              <a:off x="1269" y="0"/>
              <a:ext cx="181" cy="384"/>
              <a:chOff x="1269" y="0"/>
              <a:chExt cx="181" cy="384"/>
            </a:xfrm>
          </p:grpSpPr>
          <p:sp>
            <p:nvSpPr>
              <p:cNvPr id="104609" name="Rectangle 12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10" name="Rectangle 171"/>
              <p:cNvSpPr>
                <a:spLocks noChangeArrowheads="1"/>
              </p:cNvSpPr>
              <p:nvPr/>
            </p:nvSpPr>
            <p:spPr bwMode="auto">
              <a:xfrm>
                <a:off x="1269" y="0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13" name="Rectangle 173"/>
            <p:cNvSpPr>
              <a:spLocks noChangeArrowheads="1"/>
            </p:cNvSpPr>
            <p:nvPr/>
          </p:nvSpPr>
          <p:spPr bwMode="auto">
            <a:xfrm>
              <a:off x="1450" y="0"/>
              <a:ext cx="181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14" name="Rectangle 14"/>
            <p:cNvSpPr>
              <a:spLocks noChangeArrowheads="1"/>
            </p:cNvSpPr>
            <p:nvPr/>
          </p:nvSpPr>
          <p:spPr bwMode="auto">
            <a:xfrm>
              <a:off x="1642" y="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/>
                <a:t> </a:t>
              </a:r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15" name="Rectangle 15"/>
            <p:cNvSpPr>
              <a:spLocks noChangeArrowheads="1"/>
            </p:cNvSpPr>
            <p:nvPr/>
          </p:nvSpPr>
          <p:spPr bwMode="auto">
            <a:xfrm>
              <a:off x="598" y="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h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16" name="Rectangle 16"/>
            <p:cNvSpPr>
              <a:spLocks noChangeArrowheads="1"/>
            </p:cNvSpPr>
            <p:nvPr/>
          </p:nvSpPr>
          <p:spPr bwMode="auto">
            <a:xfrm>
              <a:off x="779" y="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s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17" name="Rectangle 17"/>
            <p:cNvSpPr>
              <a:spLocks noChangeArrowheads="1"/>
            </p:cNvSpPr>
            <p:nvPr/>
          </p:nvSpPr>
          <p:spPr bwMode="auto">
            <a:xfrm>
              <a:off x="960" y="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 dirty="0"/>
                <a:t>p</a:t>
              </a:r>
              <a:endParaRPr kumimoji="1" lang="en-US" altLang="zh-CN" sz="1600" b="1" dirty="0"/>
            </a:p>
            <a:p>
              <a:pPr algn="just"/>
              <a:endParaRPr kumimoji="1" lang="en-US" altLang="zh-CN" sz="1600" b="1" dirty="0"/>
            </a:p>
          </p:txBody>
        </p:sp>
        <p:sp>
          <p:nvSpPr>
            <p:cNvPr id="104518" name="Rectangle 18"/>
            <p:cNvSpPr>
              <a:spLocks noChangeArrowheads="1"/>
            </p:cNvSpPr>
            <p:nvPr/>
          </p:nvSpPr>
          <p:spPr bwMode="auto">
            <a:xfrm>
              <a:off x="1141" y="0"/>
              <a:ext cx="1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p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19" name="Rectangle 19"/>
            <p:cNvSpPr>
              <a:spLocks noChangeArrowheads="1"/>
            </p:cNvSpPr>
            <p:nvPr/>
          </p:nvSpPr>
          <p:spPr bwMode="auto">
            <a:xfrm>
              <a:off x="1514" y="0"/>
              <a:ext cx="1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y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20" name="Rectangle 22"/>
            <p:cNvSpPr>
              <a:spLocks noChangeArrowheads="1"/>
            </p:cNvSpPr>
            <p:nvPr/>
          </p:nvSpPr>
          <p:spPr bwMode="auto">
            <a:xfrm>
              <a:off x="1310" y="0"/>
              <a:ext cx="1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a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grpSp>
          <p:nvGrpSpPr>
            <p:cNvPr id="104521" name="Group 196"/>
            <p:cNvGrpSpPr>
              <a:grpSpLocks/>
            </p:cNvGrpSpPr>
            <p:nvPr/>
          </p:nvGrpSpPr>
          <p:grpSpPr bwMode="auto">
            <a:xfrm>
              <a:off x="0" y="384"/>
              <a:ext cx="181" cy="480"/>
              <a:chOff x="0" y="384"/>
              <a:chExt cx="181" cy="480"/>
            </a:xfrm>
          </p:grpSpPr>
          <p:sp>
            <p:nvSpPr>
              <p:cNvPr id="104607" name="Rectangle 24"/>
              <p:cNvSpPr>
                <a:spLocks noChangeArrowheads="1"/>
              </p:cNvSpPr>
              <p:nvPr/>
            </p:nvSpPr>
            <p:spPr bwMode="auto">
              <a:xfrm>
                <a:off x="11" y="384"/>
                <a:ext cx="15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08" name="Rectangle 195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81" cy="480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22" name="Group 198"/>
            <p:cNvGrpSpPr>
              <a:grpSpLocks/>
            </p:cNvGrpSpPr>
            <p:nvPr/>
          </p:nvGrpSpPr>
          <p:grpSpPr bwMode="auto">
            <a:xfrm>
              <a:off x="181" y="384"/>
              <a:ext cx="181" cy="480"/>
              <a:chOff x="181" y="384"/>
              <a:chExt cx="181" cy="480"/>
            </a:xfrm>
          </p:grpSpPr>
          <p:sp>
            <p:nvSpPr>
              <p:cNvPr id="104605" name="Rectangle 25"/>
              <p:cNvSpPr>
                <a:spLocks noChangeArrowheads="1"/>
              </p:cNvSpPr>
              <p:nvPr/>
            </p:nvSpPr>
            <p:spPr bwMode="auto">
              <a:xfrm>
                <a:off x="192" y="384"/>
                <a:ext cx="159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dirty="0"/>
                  <a:t> </a:t>
                </a:r>
              </a:p>
              <a:p>
                <a:pPr algn="just"/>
                <a:endParaRPr kumimoji="1" lang="en-US" altLang="zh-CN" sz="1600" b="1" dirty="0"/>
              </a:p>
            </p:txBody>
          </p:sp>
          <p:sp>
            <p:nvSpPr>
              <p:cNvPr id="104606" name="Rectangle 197"/>
              <p:cNvSpPr>
                <a:spLocks noChangeArrowheads="1"/>
              </p:cNvSpPr>
              <p:nvPr/>
            </p:nvSpPr>
            <p:spPr bwMode="auto">
              <a:xfrm>
                <a:off x="181" y="384"/>
                <a:ext cx="18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23" name="Rectangle 199"/>
            <p:cNvSpPr>
              <a:spLocks noChangeArrowheads="1"/>
            </p:cNvSpPr>
            <p:nvPr/>
          </p:nvSpPr>
          <p:spPr bwMode="auto">
            <a:xfrm>
              <a:off x="362" y="384"/>
              <a:ext cx="181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4" name="Rectangle 201"/>
            <p:cNvSpPr>
              <a:spLocks noChangeArrowheads="1"/>
            </p:cNvSpPr>
            <p:nvPr/>
          </p:nvSpPr>
          <p:spPr bwMode="auto">
            <a:xfrm>
              <a:off x="543" y="384"/>
              <a:ext cx="1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5" name="Rectangle 203"/>
            <p:cNvSpPr>
              <a:spLocks noChangeArrowheads="1"/>
            </p:cNvSpPr>
            <p:nvPr/>
          </p:nvSpPr>
          <p:spPr bwMode="auto">
            <a:xfrm>
              <a:off x="722" y="380"/>
              <a:ext cx="181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6" name="Rectangle 207"/>
            <p:cNvSpPr>
              <a:spLocks noChangeArrowheads="1"/>
            </p:cNvSpPr>
            <p:nvPr/>
          </p:nvSpPr>
          <p:spPr bwMode="auto">
            <a:xfrm>
              <a:off x="1087" y="384"/>
              <a:ext cx="1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7" name="Rectangle 209"/>
            <p:cNvSpPr>
              <a:spLocks noChangeArrowheads="1"/>
            </p:cNvSpPr>
            <p:nvPr/>
          </p:nvSpPr>
          <p:spPr bwMode="auto">
            <a:xfrm>
              <a:off x="1269" y="384"/>
              <a:ext cx="181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8" name="Rectangle 211"/>
            <p:cNvSpPr>
              <a:spLocks noChangeArrowheads="1"/>
            </p:cNvSpPr>
            <p:nvPr/>
          </p:nvSpPr>
          <p:spPr bwMode="auto">
            <a:xfrm>
              <a:off x="1450" y="384"/>
              <a:ext cx="181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29" name="Group 234"/>
            <p:cNvGrpSpPr>
              <a:grpSpLocks/>
            </p:cNvGrpSpPr>
            <p:nvPr/>
          </p:nvGrpSpPr>
          <p:grpSpPr bwMode="auto">
            <a:xfrm>
              <a:off x="0" y="864"/>
              <a:ext cx="181" cy="384"/>
              <a:chOff x="0" y="864"/>
              <a:chExt cx="181" cy="384"/>
            </a:xfrm>
          </p:grpSpPr>
          <p:sp>
            <p:nvSpPr>
              <p:cNvPr id="104603" name="Rectangle 43"/>
              <p:cNvSpPr>
                <a:spLocks noChangeArrowheads="1"/>
              </p:cNvSpPr>
              <p:nvPr/>
            </p:nvSpPr>
            <p:spPr bwMode="auto">
              <a:xfrm>
                <a:off x="11" y="864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04" name="Rectangle 233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30" name="Rectangle 235"/>
            <p:cNvSpPr>
              <a:spLocks noChangeArrowheads="1"/>
            </p:cNvSpPr>
            <p:nvPr/>
          </p:nvSpPr>
          <p:spPr bwMode="auto">
            <a:xfrm>
              <a:off x="181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1" name="Rectangle 237"/>
            <p:cNvSpPr>
              <a:spLocks noChangeArrowheads="1"/>
            </p:cNvSpPr>
            <p:nvPr/>
          </p:nvSpPr>
          <p:spPr bwMode="auto">
            <a:xfrm>
              <a:off x="362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2" name="Rectangle 239"/>
            <p:cNvSpPr>
              <a:spLocks noChangeArrowheads="1"/>
            </p:cNvSpPr>
            <p:nvPr/>
          </p:nvSpPr>
          <p:spPr bwMode="auto">
            <a:xfrm>
              <a:off x="543" y="864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3" name="Rectangle 241"/>
            <p:cNvSpPr>
              <a:spLocks noChangeArrowheads="1"/>
            </p:cNvSpPr>
            <p:nvPr/>
          </p:nvSpPr>
          <p:spPr bwMode="auto">
            <a:xfrm>
              <a:off x="725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4" name="Rectangle 243"/>
            <p:cNvSpPr>
              <a:spLocks noChangeArrowheads="1"/>
            </p:cNvSpPr>
            <p:nvPr/>
          </p:nvSpPr>
          <p:spPr bwMode="auto">
            <a:xfrm>
              <a:off x="906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5" name="Rectangle 245"/>
            <p:cNvSpPr>
              <a:spLocks noChangeArrowheads="1"/>
            </p:cNvSpPr>
            <p:nvPr/>
          </p:nvSpPr>
          <p:spPr bwMode="auto">
            <a:xfrm>
              <a:off x="1087" y="864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6" name="Rectangle 247"/>
            <p:cNvSpPr>
              <a:spLocks noChangeArrowheads="1"/>
            </p:cNvSpPr>
            <p:nvPr/>
          </p:nvSpPr>
          <p:spPr bwMode="auto">
            <a:xfrm>
              <a:off x="1269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7" name="Rectangle 249"/>
            <p:cNvSpPr>
              <a:spLocks noChangeArrowheads="1"/>
            </p:cNvSpPr>
            <p:nvPr/>
          </p:nvSpPr>
          <p:spPr bwMode="auto">
            <a:xfrm>
              <a:off x="1450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38" name="Group 272"/>
            <p:cNvGrpSpPr>
              <a:grpSpLocks/>
            </p:cNvGrpSpPr>
            <p:nvPr/>
          </p:nvGrpSpPr>
          <p:grpSpPr bwMode="auto">
            <a:xfrm>
              <a:off x="0" y="1248"/>
              <a:ext cx="181" cy="384"/>
              <a:chOff x="0" y="1248"/>
              <a:chExt cx="181" cy="384"/>
            </a:xfrm>
          </p:grpSpPr>
          <p:sp>
            <p:nvSpPr>
              <p:cNvPr id="104601" name="Rectangle 62"/>
              <p:cNvSpPr>
                <a:spLocks noChangeArrowheads="1"/>
              </p:cNvSpPr>
              <p:nvPr/>
            </p:nvSpPr>
            <p:spPr bwMode="auto">
              <a:xfrm>
                <a:off x="11" y="1248"/>
                <a:ext cx="159" cy="38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/>
                  <a:t>h</a:t>
                </a:r>
                <a:endParaRPr kumimoji="1" lang="en-US" altLang="zh-CN" sz="1600" b="1"/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02" name="Rectangle 271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39" name="Group 274"/>
            <p:cNvGrpSpPr>
              <a:grpSpLocks/>
            </p:cNvGrpSpPr>
            <p:nvPr/>
          </p:nvGrpSpPr>
          <p:grpSpPr bwMode="auto">
            <a:xfrm>
              <a:off x="181" y="1248"/>
              <a:ext cx="181" cy="384"/>
              <a:chOff x="181" y="1248"/>
              <a:chExt cx="181" cy="384"/>
            </a:xfrm>
          </p:grpSpPr>
          <p:sp>
            <p:nvSpPr>
              <p:cNvPr id="104599" name="Rectangle 63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1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00" name="Rectangle 273"/>
              <p:cNvSpPr>
                <a:spLocks noChangeArrowheads="1"/>
              </p:cNvSpPr>
              <p:nvPr/>
            </p:nvSpPr>
            <p:spPr bwMode="auto">
              <a:xfrm>
                <a:off x="181" y="1248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40" name="Rectangle 275"/>
            <p:cNvSpPr>
              <a:spLocks noChangeArrowheads="1"/>
            </p:cNvSpPr>
            <p:nvPr/>
          </p:nvSpPr>
          <p:spPr bwMode="auto">
            <a:xfrm>
              <a:off x="362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1" name="Rectangle 277"/>
            <p:cNvSpPr>
              <a:spLocks noChangeArrowheads="1"/>
            </p:cNvSpPr>
            <p:nvPr/>
          </p:nvSpPr>
          <p:spPr bwMode="auto">
            <a:xfrm>
              <a:off x="543" y="1248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2" name="Rectangle 279"/>
            <p:cNvSpPr>
              <a:spLocks noChangeArrowheads="1"/>
            </p:cNvSpPr>
            <p:nvPr/>
          </p:nvSpPr>
          <p:spPr bwMode="auto">
            <a:xfrm>
              <a:off x="725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3" name="Rectangle 281"/>
            <p:cNvSpPr>
              <a:spLocks noChangeArrowheads="1"/>
            </p:cNvSpPr>
            <p:nvPr/>
          </p:nvSpPr>
          <p:spPr bwMode="auto">
            <a:xfrm>
              <a:off x="906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4" name="Rectangle 283"/>
            <p:cNvSpPr>
              <a:spLocks noChangeArrowheads="1"/>
            </p:cNvSpPr>
            <p:nvPr/>
          </p:nvSpPr>
          <p:spPr bwMode="auto">
            <a:xfrm>
              <a:off x="1087" y="1248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5" name="Rectangle 285"/>
            <p:cNvSpPr>
              <a:spLocks noChangeArrowheads="1"/>
            </p:cNvSpPr>
            <p:nvPr/>
          </p:nvSpPr>
          <p:spPr bwMode="auto">
            <a:xfrm>
              <a:off x="1269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6" name="Rectangle 287"/>
            <p:cNvSpPr>
              <a:spLocks noChangeArrowheads="1"/>
            </p:cNvSpPr>
            <p:nvPr/>
          </p:nvSpPr>
          <p:spPr bwMode="auto">
            <a:xfrm>
              <a:off x="1450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47" name="Group 310"/>
            <p:cNvGrpSpPr>
              <a:grpSpLocks/>
            </p:cNvGrpSpPr>
            <p:nvPr/>
          </p:nvGrpSpPr>
          <p:grpSpPr bwMode="auto">
            <a:xfrm>
              <a:off x="0" y="1632"/>
              <a:ext cx="181" cy="384"/>
              <a:chOff x="0" y="1632"/>
              <a:chExt cx="181" cy="384"/>
            </a:xfrm>
          </p:grpSpPr>
          <p:sp>
            <p:nvSpPr>
              <p:cNvPr id="104597" name="Rectangle 81"/>
              <p:cNvSpPr>
                <a:spLocks noChangeArrowheads="1"/>
              </p:cNvSpPr>
              <p:nvPr/>
            </p:nvSpPr>
            <p:spPr bwMode="auto">
              <a:xfrm>
                <a:off x="11" y="1632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 dirty="0"/>
                  <a:t>a</a:t>
                </a:r>
                <a:endParaRPr kumimoji="1" lang="en-US" altLang="zh-CN" sz="1600" b="1" dirty="0"/>
              </a:p>
              <a:p>
                <a:pPr algn="just"/>
                <a:endParaRPr kumimoji="1" lang="en-US" altLang="zh-CN" sz="1600" b="1" dirty="0"/>
              </a:p>
            </p:txBody>
          </p:sp>
          <p:sp>
            <p:nvSpPr>
              <p:cNvPr id="104598" name="Rectangle 309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48" name="Group 312"/>
            <p:cNvGrpSpPr>
              <a:grpSpLocks/>
            </p:cNvGrpSpPr>
            <p:nvPr/>
          </p:nvGrpSpPr>
          <p:grpSpPr bwMode="auto">
            <a:xfrm>
              <a:off x="181" y="1632"/>
              <a:ext cx="181" cy="384"/>
              <a:chOff x="181" y="1632"/>
              <a:chExt cx="181" cy="384"/>
            </a:xfrm>
          </p:grpSpPr>
          <p:sp>
            <p:nvSpPr>
              <p:cNvPr id="104595" name="Rectangle 82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2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96" name="Rectangle 311"/>
              <p:cNvSpPr>
                <a:spLocks noChangeArrowheads="1"/>
              </p:cNvSpPr>
              <p:nvPr/>
            </p:nvSpPr>
            <p:spPr bwMode="auto">
              <a:xfrm>
                <a:off x="181" y="1632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49" name="Rectangle 313"/>
            <p:cNvSpPr>
              <a:spLocks noChangeArrowheads="1"/>
            </p:cNvSpPr>
            <p:nvPr/>
          </p:nvSpPr>
          <p:spPr bwMode="auto">
            <a:xfrm>
              <a:off x="362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0" name="Rectangle 315"/>
            <p:cNvSpPr>
              <a:spLocks noChangeArrowheads="1"/>
            </p:cNvSpPr>
            <p:nvPr/>
          </p:nvSpPr>
          <p:spPr bwMode="auto">
            <a:xfrm>
              <a:off x="543" y="1632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1" name="Rectangle 317"/>
            <p:cNvSpPr>
              <a:spLocks noChangeArrowheads="1"/>
            </p:cNvSpPr>
            <p:nvPr/>
          </p:nvSpPr>
          <p:spPr bwMode="auto">
            <a:xfrm>
              <a:off x="725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2" name="Rectangle 319"/>
            <p:cNvSpPr>
              <a:spLocks noChangeArrowheads="1"/>
            </p:cNvSpPr>
            <p:nvPr/>
          </p:nvSpPr>
          <p:spPr bwMode="auto">
            <a:xfrm>
              <a:off x="906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3" name="Rectangle 321"/>
            <p:cNvSpPr>
              <a:spLocks noChangeArrowheads="1"/>
            </p:cNvSpPr>
            <p:nvPr/>
          </p:nvSpPr>
          <p:spPr bwMode="auto">
            <a:xfrm>
              <a:off x="1087" y="1632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4" name="Rectangle 323"/>
            <p:cNvSpPr>
              <a:spLocks noChangeArrowheads="1"/>
            </p:cNvSpPr>
            <p:nvPr/>
          </p:nvSpPr>
          <p:spPr bwMode="auto">
            <a:xfrm>
              <a:off x="1269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5" name="Rectangle 325"/>
            <p:cNvSpPr>
              <a:spLocks noChangeArrowheads="1"/>
            </p:cNvSpPr>
            <p:nvPr/>
          </p:nvSpPr>
          <p:spPr bwMode="auto">
            <a:xfrm>
              <a:off x="1450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56" name="Group 348"/>
            <p:cNvGrpSpPr>
              <a:grpSpLocks/>
            </p:cNvGrpSpPr>
            <p:nvPr/>
          </p:nvGrpSpPr>
          <p:grpSpPr bwMode="auto">
            <a:xfrm>
              <a:off x="0" y="2016"/>
              <a:ext cx="181" cy="384"/>
              <a:chOff x="0" y="2016"/>
              <a:chExt cx="181" cy="384"/>
            </a:xfrm>
          </p:grpSpPr>
          <p:sp>
            <p:nvSpPr>
              <p:cNvPr id="104593" name="Rectangle 100"/>
              <p:cNvSpPr>
                <a:spLocks noChangeArrowheads="1"/>
              </p:cNvSpPr>
              <p:nvPr/>
            </p:nvSpPr>
            <p:spPr bwMode="auto">
              <a:xfrm>
                <a:off x="11" y="2016"/>
                <a:ext cx="159" cy="38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/>
                  <a:t>p</a:t>
                </a:r>
                <a:endParaRPr kumimoji="1" lang="en-US" altLang="zh-CN" sz="1600" b="1"/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94" name="Rectangle 347"/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57" name="Group 350"/>
            <p:cNvGrpSpPr>
              <a:grpSpLocks/>
            </p:cNvGrpSpPr>
            <p:nvPr/>
          </p:nvGrpSpPr>
          <p:grpSpPr bwMode="auto">
            <a:xfrm>
              <a:off x="181" y="2016"/>
              <a:ext cx="181" cy="384"/>
              <a:chOff x="181" y="2016"/>
              <a:chExt cx="181" cy="384"/>
            </a:xfrm>
          </p:grpSpPr>
          <p:sp>
            <p:nvSpPr>
              <p:cNvPr id="104591" name="Rectangle 101"/>
              <p:cNvSpPr>
                <a:spLocks noChangeArrowheads="1"/>
              </p:cNvSpPr>
              <p:nvPr/>
            </p:nvSpPr>
            <p:spPr bwMode="auto">
              <a:xfrm>
                <a:off x="192" y="2016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3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92" name="Rectangle 349"/>
              <p:cNvSpPr>
                <a:spLocks noChangeArrowheads="1"/>
              </p:cNvSpPr>
              <p:nvPr/>
            </p:nvSpPr>
            <p:spPr bwMode="auto">
              <a:xfrm>
                <a:off x="181" y="2016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58" name="Rectangle 351"/>
            <p:cNvSpPr>
              <a:spLocks noChangeArrowheads="1"/>
            </p:cNvSpPr>
            <p:nvPr/>
          </p:nvSpPr>
          <p:spPr bwMode="auto">
            <a:xfrm>
              <a:off x="362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9" name="Rectangle 353"/>
            <p:cNvSpPr>
              <a:spLocks noChangeArrowheads="1"/>
            </p:cNvSpPr>
            <p:nvPr/>
          </p:nvSpPr>
          <p:spPr bwMode="auto">
            <a:xfrm>
              <a:off x="543" y="2016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0" name="Rectangle 355"/>
            <p:cNvSpPr>
              <a:spLocks noChangeArrowheads="1"/>
            </p:cNvSpPr>
            <p:nvPr/>
          </p:nvSpPr>
          <p:spPr bwMode="auto">
            <a:xfrm>
              <a:off x="725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1" name="Rectangle 357"/>
            <p:cNvSpPr>
              <a:spLocks noChangeArrowheads="1"/>
            </p:cNvSpPr>
            <p:nvPr/>
          </p:nvSpPr>
          <p:spPr bwMode="auto">
            <a:xfrm>
              <a:off x="906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2" name="Rectangle 359"/>
            <p:cNvSpPr>
              <a:spLocks noChangeArrowheads="1"/>
            </p:cNvSpPr>
            <p:nvPr/>
          </p:nvSpPr>
          <p:spPr bwMode="auto">
            <a:xfrm>
              <a:off x="1087" y="2016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3" name="Rectangle 361"/>
            <p:cNvSpPr>
              <a:spLocks noChangeArrowheads="1"/>
            </p:cNvSpPr>
            <p:nvPr/>
          </p:nvSpPr>
          <p:spPr bwMode="auto">
            <a:xfrm>
              <a:off x="1269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4" name="Rectangle 363"/>
            <p:cNvSpPr>
              <a:spLocks noChangeArrowheads="1"/>
            </p:cNvSpPr>
            <p:nvPr/>
          </p:nvSpPr>
          <p:spPr bwMode="auto">
            <a:xfrm>
              <a:off x="1450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65" name="Group 386"/>
            <p:cNvGrpSpPr>
              <a:grpSpLocks/>
            </p:cNvGrpSpPr>
            <p:nvPr/>
          </p:nvGrpSpPr>
          <p:grpSpPr bwMode="auto">
            <a:xfrm>
              <a:off x="0" y="2400"/>
              <a:ext cx="181" cy="384"/>
              <a:chOff x="0" y="2400"/>
              <a:chExt cx="181" cy="384"/>
            </a:xfrm>
          </p:grpSpPr>
          <p:sp>
            <p:nvSpPr>
              <p:cNvPr id="104589" name="Rectangle 119"/>
              <p:cNvSpPr>
                <a:spLocks noChangeArrowheads="1"/>
              </p:cNvSpPr>
              <p:nvPr/>
            </p:nvSpPr>
            <p:spPr bwMode="auto">
              <a:xfrm>
                <a:off x="11" y="240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/>
                  <a:t>p</a:t>
                </a:r>
                <a:endParaRPr kumimoji="1" lang="en-US" altLang="zh-CN" sz="1600" b="1"/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90" name="Rectangle 385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66" name="Group 388"/>
            <p:cNvGrpSpPr>
              <a:grpSpLocks/>
            </p:cNvGrpSpPr>
            <p:nvPr/>
          </p:nvGrpSpPr>
          <p:grpSpPr bwMode="auto">
            <a:xfrm>
              <a:off x="181" y="2400"/>
              <a:ext cx="181" cy="384"/>
              <a:chOff x="181" y="2400"/>
              <a:chExt cx="181" cy="384"/>
            </a:xfrm>
          </p:grpSpPr>
          <p:sp>
            <p:nvSpPr>
              <p:cNvPr id="104587" name="Rectangle 120"/>
              <p:cNvSpPr>
                <a:spLocks noChangeArrowheads="1"/>
              </p:cNvSpPr>
              <p:nvPr/>
            </p:nvSpPr>
            <p:spPr bwMode="auto">
              <a:xfrm>
                <a:off x="192" y="240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4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88" name="Rectangle 387"/>
              <p:cNvSpPr>
                <a:spLocks noChangeArrowheads="1"/>
              </p:cNvSpPr>
              <p:nvPr/>
            </p:nvSpPr>
            <p:spPr bwMode="auto">
              <a:xfrm>
                <a:off x="181" y="2400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67" name="Rectangle 389"/>
            <p:cNvSpPr>
              <a:spLocks noChangeArrowheads="1"/>
            </p:cNvSpPr>
            <p:nvPr/>
          </p:nvSpPr>
          <p:spPr bwMode="auto">
            <a:xfrm>
              <a:off x="362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8" name="Rectangle 391"/>
            <p:cNvSpPr>
              <a:spLocks noChangeArrowheads="1"/>
            </p:cNvSpPr>
            <p:nvPr/>
          </p:nvSpPr>
          <p:spPr bwMode="auto">
            <a:xfrm>
              <a:off x="543" y="2400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9" name="Rectangle 393"/>
            <p:cNvSpPr>
              <a:spLocks noChangeArrowheads="1"/>
            </p:cNvSpPr>
            <p:nvPr/>
          </p:nvSpPr>
          <p:spPr bwMode="auto">
            <a:xfrm>
              <a:off x="725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0" name="Rectangle 395"/>
            <p:cNvSpPr>
              <a:spLocks noChangeArrowheads="1"/>
            </p:cNvSpPr>
            <p:nvPr/>
          </p:nvSpPr>
          <p:spPr bwMode="auto">
            <a:xfrm>
              <a:off x="906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1" name="Rectangle 397"/>
            <p:cNvSpPr>
              <a:spLocks noChangeArrowheads="1"/>
            </p:cNvSpPr>
            <p:nvPr/>
          </p:nvSpPr>
          <p:spPr bwMode="auto">
            <a:xfrm>
              <a:off x="1087" y="2400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2" name="Rectangle 399"/>
            <p:cNvSpPr>
              <a:spLocks noChangeArrowheads="1"/>
            </p:cNvSpPr>
            <p:nvPr/>
          </p:nvSpPr>
          <p:spPr bwMode="auto">
            <a:xfrm>
              <a:off x="1269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3" name="Rectangle 401"/>
            <p:cNvSpPr>
              <a:spLocks noChangeArrowheads="1"/>
            </p:cNvSpPr>
            <p:nvPr/>
          </p:nvSpPr>
          <p:spPr bwMode="auto">
            <a:xfrm>
              <a:off x="1450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74" name="Group 424"/>
            <p:cNvGrpSpPr>
              <a:grpSpLocks/>
            </p:cNvGrpSpPr>
            <p:nvPr/>
          </p:nvGrpSpPr>
          <p:grpSpPr bwMode="auto">
            <a:xfrm>
              <a:off x="0" y="2784"/>
              <a:ext cx="181" cy="384"/>
              <a:chOff x="0" y="2784"/>
              <a:chExt cx="181" cy="384"/>
            </a:xfrm>
          </p:grpSpPr>
          <p:sp>
            <p:nvSpPr>
              <p:cNvPr id="104585" name="Rectangle 138"/>
              <p:cNvSpPr>
                <a:spLocks noChangeArrowheads="1"/>
              </p:cNvSpPr>
              <p:nvPr/>
            </p:nvSpPr>
            <p:spPr bwMode="auto">
              <a:xfrm>
                <a:off x="11" y="2784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/>
                  <a:t>y</a:t>
                </a:r>
                <a:endParaRPr kumimoji="1" lang="en-US" altLang="zh-CN" sz="1600" b="1"/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86" name="Rectangle 423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75" name="Group 426"/>
            <p:cNvGrpSpPr>
              <a:grpSpLocks/>
            </p:cNvGrpSpPr>
            <p:nvPr/>
          </p:nvGrpSpPr>
          <p:grpSpPr bwMode="auto">
            <a:xfrm>
              <a:off x="181" y="2784"/>
              <a:ext cx="181" cy="384"/>
              <a:chOff x="181" y="2784"/>
              <a:chExt cx="181" cy="384"/>
            </a:xfrm>
          </p:grpSpPr>
          <p:sp>
            <p:nvSpPr>
              <p:cNvPr id="104583" name="Rectangle 139"/>
              <p:cNvSpPr>
                <a:spLocks noChangeArrowheads="1"/>
              </p:cNvSpPr>
              <p:nvPr/>
            </p:nvSpPr>
            <p:spPr bwMode="auto">
              <a:xfrm>
                <a:off x="192" y="2784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5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84" name="Rectangle 425"/>
              <p:cNvSpPr>
                <a:spLocks noChangeArrowheads="1"/>
              </p:cNvSpPr>
              <p:nvPr/>
            </p:nvSpPr>
            <p:spPr bwMode="auto">
              <a:xfrm>
                <a:off x="181" y="2784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76" name="Rectangle 427"/>
            <p:cNvSpPr>
              <a:spLocks noChangeArrowheads="1"/>
            </p:cNvSpPr>
            <p:nvPr/>
          </p:nvSpPr>
          <p:spPr bwMode="auto">
            <a:xfrm>
              <a:off x="362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7" name="Rectangle 429"/>
            <p:cNvSpPr>
              <a:spLocks noChangeArrowheads="1"/>
            </p:cNvSpPr>
            <p:nvPr/>
          </p:nvSpPr>
          <p:spPr bwMode="auto">
            <a:xfrm>
              <a:off x="543" y="2784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8" name="Rectangle 431"/>
            <p:cNvSpPr>
              <a:spLocks noChangeArrowheads="1"/>
            </p:cNvSpPr>
            <p:nvPr/>
          </p:nvSpPr>
          <p:spPr bwMode="auto">
            <a:xfrm>
              <a:off x="725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9" name="Rectangle 433"/>
            <p:cNvSpPr>
              <a:spLocks noChangeArrowheads="1"/>
            </p:cNvSpPr>
            <p:nvPr/>
          </p:nvSpPr>
          <p:spPr bwMode="auto">
            <a:xfrm>
              <a:off x="906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80" name="Rectangle 435"/>
            <p:cNvSpPr>
              <a:spLocks noChangeArrowheads="1"/>
            </p:cNvSpPr>
            <p:nvPr/>
          </p:nvSpPr>
          <p:spPr bwMode="auto">
            <a:xfrm>
              <a:off x="1087" y="2784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81" name="Rectangle 437"/>
            <p:cNvSpPr>
              <a:spLocks noChangeArrowheads="1"/>
            </p:cNvSpPr>
            <p:nvPr/>
          </p:nvSpPr>
          <p:spPr bwMode="auto">
            <a:xfrm>
              <a:off x="1269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82" name="Rectangle 439"/>
            <p:cNvSpPr>
              <a:spLocks noChangeArrowheads="1"/>
            </p:cNvSpPr>
            <p:nvPr/>
          </p:nvSpPr>
          <p:spPr bwMode="auto">
            <a:xfrm>
              <a:off x="1450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4454" name="Text Box 2"/>
          <p:cNvSpPr txBox="1">
            <a:spLocks noChangeArrowheads="1"/>
          </p:cNvSpPr>
          <p:nvPr/>
        </p:nvSpPr>
        <p:spPr bwMode="auto">
          <a:xfrm>
            <a:off x="179388" y="981075"/>
            <a:ext cx="871378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 dirty="0">
                <a:latin typeface="宋体" charset="-122"/>
              </a:rPr>
              <a:t>    </a:t>
            </a:r>
            <a:r>
              <a:rPr kumimoji="1" lang="zh-CN" altLang="en-US" b="1" dirty="0">
                <a:latin typeface="宋体" charset="-122"/>
              </a:rPr>
              <a:t>例：已知样本</a:t>
            </a:r>
            <a:r>
              <a:rPr kumimoji="1" lang="en-US" altLang="zh-CN" b="1" i="1" dirty="0"/>
              <a:t>P</a:t>
            </a:r>
            <a:r>
              <a:rPr kumimoji="1" lang="en-US" altLang="zh-CN" b="1" dirty="0"/>
              <a:t>="</a:t>
            </a:r>
            <a:r>
              <a:rPr kumimoji="1" lang="en-US" altLang="zh-CN" b="1" i="1" dirty="0"/>
              <a:t>happy</a:t>
            </a:r>
            <a:r>
              <a:rPr kumimoji="1" lang="en-US" altLang="zh-CN" b="1" dirty="0"/>
              <a:t>"</a:t>
            </a:r>
            <a:r>
              <a:rPr kumimoji="1" lang="zh-CN" altLang="en-US" b="1" dirty="0" smtClean="0">
                <a:latin typeface="宋体" charset="-122"/>
              </a:rPr>
              <a:t>，</a:t>
            </a:r>
            <a:r>
              <a:rPr kumimoji="1" lang="en-US" altLang="zh-CN" b="1" i="1" dirty="0" smtClean="0"/>
              <a:t>T</a:t>
            </a:r>
            <a:r>
              <a:rPr kumimoji="1" lang="en-US" altLang="zh-CN" b="1" dirty="0"/>
              <a:t>="</a:t>
            </a:r>
            <a:r>
              <a:rPr kumimoji="1" lang="en-US" altLang="zh-CN" b="1" i="1" dirty="0" err="1"/>
              <a:t>hsppay</a:t>
            </a:r>
            <a:r>
              <a:rPr kumimoji="1" lang="en-US" altLang="zh-CN" b="1" dirty="0"/>
              <a:t>"</a:t>
            </a:r>
            <a:r>
              <a:rPr kumimoji="1" lang="zh-CN" altLang="en-US" b="1" dirty="0">
                <a:latin typeface="宋体" charset="-122"/>
              </a:rPr>
              <a:t>是一个可能有编辑错误的文本，在</a:t>
            </a:r>
            <a:r>
              <a:rPr kumimoji="1" lang="en-US" altLang="zh-CN" b="1" i="1" dirty="0"/>
              <a:t>T</a:t>
            </a:r>
            <a:r>
              <a:rPr kumimoji="1" lang="zh-CN" altLang="en-US" b="1" dirty="0">
                <a:latin typeface="宋体" charset="-122"/>
              </a:rPr>
              <a:t>中</a:t>
            </a:r>
            <a:r>
              <a:rPr kumimoji="1" lang="zh-CN" altLang="en-US" b="1" dirty="0" smtClean="0">
                <a:latin typeface="宋体" charset="-122"/>
              </a:rPr>
              <a:t>求</a:t>
            </a:r>
            <a:r>
              <a:rPr kumimoji="1" lang="en-US" altLang="zh-CN" b="1" dirty="0" smtClean="0"/>
              <a:t>2-</a:t>
            </a:r>
            <a:r>
              <a:rPr kumimoji="1" lang="zh-CN" altLang="en-US" b="1" dirty="0">
                <a:latin typeface="宋体" charset="-122"/>
              </a:rPr>
              <a:t>近似匹配的过程如下：</a:t>
            </a:r>
            <a:r>
              <a:rPr kumimoji="1" lang="zh-CN" altLang="en-US" b="1" dirty="0"/>
              <a:t> </a:t>
            </a:r>
          </a:p>
        </p:txBody>
      </p:sp>
      <p:sp>
        <p:nvSpPr>
          <p:cNvPr id="104455" name="Rectangle 63"/>
          <p:cNvSpPr>
            <a:spLocks noChangeArrowheads="1"/>
          </p:cNvSpPr>
          <p:nvPr/>
        </p:nvSpPr>
        <p:spPr bwMode="auto">
          <a:xfrm>
            <a:off x="3830638" y="2986088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 dirty="0"/>
              <a:t>1</a:t>
            </a:r>
          </a:p>
          <a:p>
            <a:pPr algn="just"/>
            <a:endParaRPr kumimoji="1" lang="en-US" altLang="zh-CN" sz="1600" b="1" dirty="0"/>
          </a:p>
        </p:txBody>
      </p:sp>
      <p:sp>
        <p:nvSpPr>
          <p:cNvPr id="104456" name="Rectangle 82"/>
          <p:cNvSpPr>
            <a:spLocks noChangeArrowheads="1"/>
          </p:cNvSpPr>
          <p:nvPr/>
        </p:nvSpPr>
        <p:spPr bwMode="auto">
          <a:xfrm>
            <a:off x="4333875" y="2997200"/>
            <a:ext cx="392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57" name="Rectangle 101"/>
          <p:cNvSpPr>
            <a:spLocks noChangeArrowheads="1"/>
          </p:cNvSpPr>
          <p:nvPr/>
        </p:nvSpPr>
        <p:spPr bwMode="auto">
          <a:xfrm>
            <a:off x="4765675" y="2986088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58" name="Rectangle 120"/>
          <p:cNvSpPr>
            <a:spLocks noChangeArrowheads="1"/>
          </p:cNvSpPr>
          <p:nvPr/>
        </p:nvSpPr>
        <p:spPr bwMode="auto">
          <a:xfrm>
            <a:off x="5197475" y="29972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59" name="Rectangle 139"/>
          <p:cNvSpPr>
            <a:spLocks noChangeArrowheads="1"/>
          </p:cNvSpPr>
          <p:nvPr/>
        </p:nvSpPr>
        <p:spPr bwMode="auto">
          <a:xfrm>
            <a:off x="5630863" y="299720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5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0" name="Rectangle 139"/>
          <p:cNvSpPr>
            <a:spLocks noChangeArrowheads="1"/>
          </p:cNvSpPr>
          <p:nvPr/>
        </p:nvSpPr>
        <p:spPr bwMode="auto">
          <a:xfrm>
            <a:off x="6102350" y="2997200"/>
            <a:ext cx="392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6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1" name="Rectangle 63"/>
          <p:cNvSpPr>
            <a:spLocks noChangeArrowheads="1"/>
          </p:cNvSpPr>
          <p:nvPr/>
        </p:nvSpPr>
        <p:spPr bwMode="auto">
          <a:xfrm>
            <a:off x="3397250" y="2986088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0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2" name="Rectangle 63"/>
          <p:cNvSpPr>
            <a:spLocks noChangeArrowheads="1"/>
          </p:cNvSpPr>
          <p:nvPr/>
        </p:nvSpPr>
        <p:spPr bwMode="auto">
          <a:xfrm>
            <a:off x="2894013" y="342900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0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3" name="Rectangle 63"/>
          <p:cNvSpPr>
            <a:spLocks noChangeArrowheads="1"/>
          </p:cNvSpPr>
          <p:nvPr/>
        </p:nvSpPr>
        <p:spPr bwMode="auto">
          <a:xfrm>
            <a:off x="3830638" y="342900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4" name="Rectangle 82"/>
          <p:cNvSpPr>
            <a:spLocks noChangeArrowheads="1"/>
          </p:cNvSpPr>
          <p:nvPr/>
        </p:nvSpPr>
        <p:spPr bwMode="auto">
          <a:xfrm>
            <a:off x="4333875" y="3438525"/>
            <a:ext cx="392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5" name="Rectangle 101"/>
          <p:cNvSpPr>
            <a:spLocks noChangeArrowheads="1"/>
          </p:cNvSpPr>
          <p:nvPr/>
        </p:nvSpPr>
        <p:spPr bwMode="auto">
          <a:xfrm>
            <a:off x="4765675" y="34290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6" name="Rectangle 120"/>
          <p:cNvSpPr>
            <a:spLocks noChangeArrowheads="1"/>
          </p:cNvSpPr>
          <p:nvPr/>
        </p:nvSpPr>
        <p:spPr bwMode="auto">
          <a:xfrm>
            <a:off x="5197475" y="3438525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7" name="Rectangle 139"/>
          <p:cNvSpPr>
            <a:spLocks noChangeArrowheads="1"/>
          </p:cNvSpPr>
          <p:nvPr/>
        </p:nvSpPr>
        <p:spPr bwMode="auto">
          <a:xfrm>
            <a:off x="5630863" y="3438525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5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8" name="Rectangle 139"/>
          <p:cNvSpPr>
            <a:spLocks noChangeArrowheads="1"/>
          </p:cNvSpPr>
          <p:nvPr/>
        </p:nvSpPr>
        <p:spPr bwMode="auto">
          <a:xfrm>
            <a:off x="6102350" y="3438525"/>
            <a:ext cx="392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 dirty="0"/>
              <a:t>6</a:t>
            </a:r>
          </a:p>
          <a:p>
            <a:pPr algn="just"/>
            <a:endParaRPr kumimoji="1" lang="en-US" altLang="zh-CN" sz="1600" b="1" dirty="0"/>
          </a:p>
        </p:txBody>
      </p:sp>
      <p:sp>
        <p:nvSpPr>
          <p:cNvPr id="104469" name="Rectangle 63"/>
          <p:cNvSpPr>
            <a:spLocks noChangeArrowheads="1"/>
          </p:cNvSpPr>
          <p:nvPr/>
        </p:nvSpPr>
        <p:spPr bwMode="auto">
          <a:xfrm>
            <a:off x="3397250" y="34290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0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0" name="Rectangle 63"/>
          <p:cNvSpPr>
            <a:spLocks noChangeArrowheads="1"/>
          </p:cNvSpPr>
          <p:nvPr/>
        </p:nvSpPr>
        <p:spPr bwMode="auto">
          <a:xfrm>
            <a:off x="3397250" y="378936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1" name="Rectangle 82"/>
          <p:cNvSpPr>
            <a:spLocks noChangeArrowheads="1"/>
          </p:cNvSpPr>
          <p:nvPr/>
        </p:nvSpPr>
        <p:spPr bwMode="auto">
          <a:xfrm>
            <a:off x="3397250" y="415925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2" name="Rectangle 101"/>
          <p:cNvSpPr>
            <a:spLocks noChangeArrowheads="1"/>
          </p:cNvSpPr>
          <p:nvPr/>
        </p:nvSpPr>
        <p:spPr bwMode="auto">
          <a:xfrm>
            <a:off x="3397250" y="4529138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3" name="Rectangle 120"/>
          <p:cNvSpPr>
            <a:spLocks noChangeArrowheads="1"/>
          </p:cNvSpPr>
          <p:nvPr/>
        </p:nvSpPr>
        <p:spPr bwMode="auto">
          <a:xfrm>
            <a:off x="3397250" y="490061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4" name="Rectangle 139"/>
          <p:cNvSpPr>
            <a:spLocks noChangeArrowheads="1"/>
          </p:cNvSpPr>
          <p:nvPr/>
        </p:nvSpPr>
        <p:spPr bwMode="auto">
          <a:xfrm>
            <a:off x="3397250" y="52705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5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5" name="Rectangle 63"/>
          <p:cNvSpPr>
            <a:spLocks noChangeArrowheads="1"/>
          </p:cNvSpPr>
          <p:nvPr/>
        </p:nvSpPr>
        <p:spPr bwMode="auto">
          <a:xfrm>
            <a:off x="4262438" y="378936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6" name="Rectangle 82"/>
          <p:cNvSpPr>
            <a:spLocks noChangeArrowheads="1"/>
          </p:cNvSpPr>
          <p:nvPr/>
        </p:nvSpPr>
        <p:spPr bwMode="auto">
          <a:xfrm>
            <a:off x="4765675" y="3798888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7" name="Rectangle 101"/>
          <p:cNvSpPr>
            <a:spLocks noChangeArrowheads="1"/>
          </p:cNvSpPr>
          <p:nvPr/>
        </p:nvSpPr>
        <p:spPr bwMode="auto">
          <a:xfrm>
            <a:off x="5197475" y="378936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8" name="Rectangle 120"/>
          <p:cNvSpPr>
            <a:spLocks noChangeArrowheads="1"/>
          </p:cNvSpPr>
          <p:nvPr/>
        </p:nvSpPr>
        <p:spPr bwMode="auto">
          <a:xfrm>
            <a:off x="5630863" y="3798888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9" name="Rectangle 139"/>
          <p:cNvSpPr>
            <a:spLocks noChangeArrowheads="1"/>
          </p:cNvSpPr>
          <p:nvPr/>
        </p:nvSpPr>
        <p:spPr bwMode="auto">
          <a:xfrm>
            <a:off x="6062663" y="3798888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 dirty="0"/>
              <a:t>5</a:t>
            </a:r>
          </a:p>
          <a:p>
            <a:pPr algn="just"/>
            <a:endParaRPr kumimoji="1" lang="en-US" altLang="zh-CN" sz="1600" b="1" dirty="0"/>
          </a:p>
        </p:txBody>
      </p:sp>
      <p:sp>
        <p:nvSpPr>
          <p:cNvPr id="104480" name="Rectangle 63"/>
          <p:cNvSpPr>
            <a:spLocks noChangeArrowheads="1"/>
          </p:cNvSpPr>
          <p:nvPr/>
        </p:nvSpPr>
        <p:spPr bwMode="auto">
          <a:xfrm>
            <a:off x="3830638" y="378936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0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1" name="Rectangle 63"/>
          <p:cNvSpPr>
            <a:spLocks noChangeArrowheads="1"/>
          </p:cNvSpPr>
          <p:nvPr/>
        </p:nvSpPr>
        <p:spPr bwMode="auto">
          <a:xfrm>
            <a:off x="3830638" y="414972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2" name="Rectangle 82"/>
          <p:cNvSpPr>
            <a:spLocks noChangeArrowheads="1"/>
          </p:cNvSpPr>
          <p:nvPr/>
        </p:nvSpPr>
        <p:spPr bwMode="auto">
          <a:xfrm>
            <a:off x="3830638" y="451961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3" name="Rectangle 101"/>
          <p:cNvSpPr>
            <a:spLocks noChangeArrowheads="1"/>
          </p:cNvSpPr>
          <p:nvPr/>
        </p:nvSpPr>
        <p:spPr bwMode="auto">
          <a:xfrm>
            <a:off x="3830638" y="488950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4" name="Rectangle 120"/>
          <p:cNvSpPr>
            <a:spLocks noChangeArrowheads="1"/>
          </p:cNvSpPr>
          <p:nvPr/>
        </p:nvSpPr>
        <p:spPr bwMode="auto">
          <a:xfrm>
            <a:off x="3830638" y="5259388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5" name="Rectangle 63"/>
          <p:cNvSpPr>
            <a:spLocks noChangeArrowheads="1"/>
          </p:cNvSpPr>
          <p:nvPr/>
        </p:nvSpPr>
        <p:spPr bwMode="auto">
          <a:xfrm>
            <a:off x="4262438" y="414972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6" name="Rectangle 82"/>
          <p:cNvSpPr>
            <a:spLocks noChangeArrowheads="1"/>
          </p:cNvSpPr>
          <p:nvPr/>
        </p:nvSpPr>
        <p:spPr bwMode="auto">
          <a:xfrm>
            <a:off x="4765675" y="415925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7" name="Rectangle 101"/>
          <p:cNvSpPr>
            <a:spLocks noChangeArrowheads="1"/>
          </p:cNvSpPr>
          <p:nvPr/>
        </p:nvSpPr>
        <p:spPr bwMode="auto">
          <a:xfrm>
            <a:off x="5197475" y="4149725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8" name="Rectangle 120"/>
          <p:cNvSpPr>
            <a:spLocks noChangeArrowheads="1"/>
          </p:cNvSpPr>
          <p:nvPr/>
        </p:nvSpPr>
        <p:spPr bwMode="auto">
          <a:xfrm>
            <a:off x="5630863" y="415925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9" name="Rectangle 139"/>
          <p:cNvSpPr>
            <a:spLocks noChangeArrowheads="1"/>
          </p:cNvSpPr>
          <p:nvPr/>
        </p:nvSpPr>
        <p:spPr bwMode="auto">
          <a:xfrm>
            <a:off x="6062663" y="415925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 dirty="0" smtClean="0"/>
              <a:t>4</a:t>
            </a:r>
            <a:endParaRPr kumimoji="1" lang="en-US" altLang="zh-CN" sz="1600" b="1" dirty="0"/>
          </a:p>
          <a:p>
            <a:pPr algn="just"/>
            <a:endParaRPr kumimoji="1" lang="en-US" altLang="zh-CN" sz="1600" b="1" dirty="0"/>
          </a:p>
        </p:txBody>
      </p:sp>
      <p:sp>
        <p:nvSpPr>
          <p:cNvPr id="104490" name="Rectangle 63"/>
          <p:cNvSpPr>
            <a:spLocks noChangeArrowheads="1"/>
          </p:cNvSpPr>
          <p:nvPr/>
        </p:nvSpPr>
        <p:spPr bwMode="auto">
          <a:xfrm>
            <a:off x="4262438" y="4508500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1" name="Rectangle 82"/>
          <p:cNvSpPr>
            <a:spLocks noChangeArrowheads="1"/>
          </p:cNvSpPr>
          <p:nvPr/>
        </p:nvSpPr>
        <p:spPr bwMode="auto">
          <a:xfrm>
            <a:off x="4765675" y="451961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2" name="Rectangle 101"/>
          <p:cNvSpPr>
            <a:spLocks noChangeArrowheads="1"/>
          </p:cNvSpPr>
          <p:nvPr/>
        </p:nvSpPr>
        <p:spPr bwMode="auto">
          <a:xfrm>
            <a:off x="5197475" y="4508500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3" name="Rectangle 120"/>
          <p:cNvSpPr>
            <a:spLocks noChangeArrowheads="1"/>
          </p:cNvSpPr>
          <p:nvPr/>
        </p:nvSpPr>
        <p:spPr bwMode="auto">
          <a:xfrm>
            <a:off x="5630863" y="451961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4" name="Rectangle 139"/>
          <p:cNvSpPr>
            <a:spLocks noChangeArrowheads="1"/>
          </p:cNvSpPr>
          <p:nvPr/>
        </p:nvSpPr>
        <p:spPr bwMode="auto">
          <a:xfrm>
            <a:off x="6062663" y="451961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5" name="Rectangle 63"/>
          <p:cNvSpPr>
            <a:spLocks noChangeArrowheads="1"/>
          </p:cNvSpPr>
          <p:nvPr/>
        </p:nvSpPr>
        <p:spPr bwMode="auto">
          <a:xfrm>
            <a:off x="4262438" y="486886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6" name="Rectangle 82"/>
          <p:cNvSpPr>
            <a:spLocks noChangeArrowheads="1"/>
          </p:cNvSpPr>
          <p:nvPr/>
        </p:nvSpPr>
        <p:spPr bwMode="auto">
          <a:xfrm>
            <a:off x="4765675" y="4879975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7" name="Rectangle 101"/>
          <p:cNvSpPr>
            <a:spLocks noChangeArrowheads="1"/>
          </p:cNvSpPr>
          <p:nvPr/>
        </p:nvSpPr>
        <p:spPr bwMode="auto">
          <a:xfrm>
            <a:off x="5197475" y="486886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8" name="Rectangle 120"/>
          <p:cNvSpPr>
            <a:spLocks noChangeArrowheads="1"/>
          </p:cNvSpPr>
          <p:nvPr/>
        </p:nvSpPr>
        <p:spPr bwMode="auto">
          <a:xfrm>
            <a:off x="5630863" y="487997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9" name="Rectangle 139"/>
          <p:cNvSpPr>
            <a:spLocks noChangeArrowheads="1"/>
          </p:cNvSpPr>
          <p:nvPr/>
        </p:nvSpPr>
        <p:spPr bwMode="auto">
          <a:xfrm>
            <a:off x="6062663" y="487997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0" name="Rectangle 63"/>
          <p:cNvSpPr>
            <a:spLocks noChangeArrowheads="1"/>
          </p:cNvSpPr>
          <p:nvPr/>
        </p:nvSpPr>
        <p:spPr bwMode="auto">
          <a:xfrm>
            <a:off x="4262438" y="522922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1" name="Rectangle 82"/>
          <p:cNvSpPr>
            <a:spLocks noChangeArrowheads="1"/>
          </p:cNvSpPr>
          <p:nvPr/>
        </p:nvSpPr>
        <p:spPr bwMode="auto">
          <a:xfrm>
            <a:off x="4765675" y="5238750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2" name="Rectangle 101"/>
          <p:cNvSpPr>
            <a:spLocks noChangeArrowheads="1"/>
          </p:cNvSpPr>
          <p:nvPr/>
        </p:nvSpPr>
        <p:spPr bwMode="auto">
          <a:xfrm>
            <a:off x="5197475" y="5229225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3" name="Rectangle 120"/>
          <p:cNvSpPr>
            <a:spLocks noChangeArrowheads="1"/>
          </p:cNvSpPr>
          <p:nvPr/>
        </p:nvSpPr>
        <p:spPr bwMode="auto">
          <a:xfrm>
            <a:off x="5630863" y="5238750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4" name="Rectangle 139"/>
          <p:cNvSpPr>
            <a:spLocks noChangeArrowheads="1"/>
          </p:cNvSpPr>
          <p:nvPr/>
        </p:nvSpPr>
        <p:spPr bwMode="auto">
          <a:xfrm>
            <a:off x="6062663" y="5238750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>
                <a:solidFill>
                  <a:srgbClr val="FF0000"/>
                </a:solidFill>
              </a:rPr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69" name="Rectangle 203"/>
          <p:cNvSpPr>
            <a:spLocks noChangeArrowheads="1"/>
          </p:cNvSpPr>
          <p:nvPr/>
        </p:nvSpPr>
        <p:spPr bwMode="auto">
          <a:xfrm>
            <a:off x="4665339" y="2933945"/>
            <a:ext cx="446721" cy="463021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573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AC711EF-DBCB-4594-8D6B-846448309398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547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1F39750-41AE-485E-AFD5-46A871621796}" type="slidenum">
              <a:rPr lang="en-US" altLang="zh-CN" sz="1400" smtClean="0">
                <a:latin typeface="Comic Sans MS" pitchFamily="66" charset="0"/>
              </a:rPr>
              <a:pPr/>
              <a:t>37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105477" name="Group 1027"/>
          <p:cNvGrpSpPr>
            <a:grpSpLocks/>
          </p:cNvGrpSpPr>
          <p:nvPr/>
        </p:nvGrpSpPr>
        <p:grpSpPr bwMode="auto">
          <a:xfrm>
            <a:off x="827088" y="404813"/>
            <a:ext cx="7486650" cy="5400675"/>
            <a:chOff x="1459" y="1434"/>
            <a:chExt cx="7654" cy="5325"/>
          </a:xfrm>
        </p:grpSpPr>
        <p:sp>
          <p:nvSpPr>
            <p:cNvPr id="105479" name="Text Box 1028"/>
            <p:cNvSpPr txBox="1">
              <a:spLocks noChangeArrowheads="1"/>
            </p:cNvSpPr>
            <p:nvPr/>
          </p:nvSpPr>
          <p:spPr bwMode="auto">
            <a:xfrm>
              <a:off x="1459" y="1434"/>
              <a:ext cx="7654" cy="5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775"/>
                </a:spcAft>
              </a:pPr>
              <a:r>
                <a:rPr lang="zh-CN" altLang="en-US" sz="2000" b="1"/>
                <a:t>算法</a:t>
              </a:r>
              <a:r>
                <a:rPr lang="en-US" altLang="zh-CN" sz="2000" b="1"/>
                <a:t>——</a:t>
              </a:r>
              <a:r>
                <a:rPr lang="zh-CN" altLang="en-US" sz="2000" b="1"/>
                <a:t>近似串匹配问题</a:t>
              </a:r>
            </a:p>
            <a:p>
              <a:pPr algn="just">
                <a:lnSpc>
                  <a:spcPct val="90000"/>
                </a:lnSpc>
              </a:pPr>
              <a:r>
                <a:rPr lang="zh-CN" altLang="en-US" sz="2000" b="1"/>
                <a:t>     </a:t>
              </a:r>
              <a:r>
                <a:rPr lang="en-US" altLang="zh-CN" sz="2000" b="1"/>
                <a:t>int ASM(char P[ ], char T[ ], int m, int n, int K)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{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for (j=1; j&lt;=n; j++)   //</a:t>
              </a:r>
              <a:r>
                <a:rPr lang="zh-CN" altLang="en-US" sz="2000" b="1"/>
                <a:t>初始化第</a:t>
              </a:r>
              <a:r>
                <a:rPr lang="en-US" altLang="zh-CN" sz="2000" b="1"/>
                <a:t>0</a:t>
              </a:r>
              <a:r>
                <a:rPr lang="zh-CN" altLang="en-US" sz="2000" b="1"/>
                <a:t>行</a:t>
              </a:r>
            </a:p>
            <a:p>
              <a:pPr algn="just">
                <a:lnSpc>
                  <a:spcPct val="90000"/>
                </a:lnSpc>
              </a:pPr>
              <a:r>
                <a:rPr lang="zh-CN" altLang="en-US" sz="2000" b="1"/>
                <a:t>            </a:t>
              </a:r>
              <a:r>
                <a:rPr lang="en-US" altLang="zh-CN" sz="2000" b="1"/>
                <a:t>D[0][j]=j;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for (i=0; i&lt;=m; i++)   //</a:t>
              </a:r>
              <a:r>
                <a:rPr lang="zh-CN" altLang="en-US" sz="2000" b="1"/>
                <a:t>初始化第</a:t>
              </a:r>
              <a:r>
                <a:rPr lang="en-US" altLang="zh-CN" sz="2000" b="1"/>
                <a:t>0</a:t>
              </a:r>
              <a:r>
                <a:rPr lang="zh-CN" altLang="en-US" sz="2000" b="1"/>
                <a:t>列</a:t>
              </a:r>
            </a:p>
            <a:p>
              <a:pPr algn="just">
                <a:lnSpc>
                  <a:spcPct val="90000"/>
                </a:lnSpc>
              </a:pPr>
              <a:r>
                <a:rPr lang="zh-CN" altLang="en-US" sz="2000" b="1"/>
                <a:t>            </a:t>
              </a:r>
              <a:r>
                <a:rPr lang="en-US" altLang="zh-CN" sz="2000" b="1"/>
                <a:t>D[i][0]=i;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for (j=1; j&lt;=n; j++)    //</a:t>
              </a:r>
              <a:r>
                <a:rPr lang="zh-CN" altLang="en-US" sz="2000" b="1"/>
                <a:t>根据递推式依次计算</a:t>
              </a:r>
              <a:r>
                <a:rPr lang="zh-CN" altLang="en-US" sz="2000" b="1">
                  <a:solidFill>
                    <a:srgbClr val="FF0000"/>
                  </a:solidFill>
                </a:rPr>
                <a:t>每一列</a:t>
              </a:r>
            </a:p>
            <a:p>
              <a:pPr algn="just">
                <a:lnSpc>
                  <a:spcPct val="90000"/>
                </a:lnSpc>
              </a:pPr>
              <a:r>
                <a:rPr lang="zh-CN" altLang="en-US" sz="2000" b="1"/>
                <a:t>        </a:t>
              </a:r>
              <a:r>
                <a:rPr lang="en-US" altLang="zh-CN" sz="2000" b="1"/>
                <a:t>{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for (i=1; i&lt;=m; i++)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{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    if (P[i]= =T[j]) 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        D[i][j]=min(D[i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1][j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1], D[i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1][j]+1, D[i][j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1]+1);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    else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        D[i][j]=min(D[i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1][j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1]+1, D[i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1][j]+1, D[i][j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1]+1);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}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if (D[m][j])&lt;=K) return j;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}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}</a:t>
              </a:r>
            </a:p>
          </p:txBody>
        </p:sp>
        <p:grpSp>
          <p:nvGrpSpPr>
            <p:cNvPr id="105480" name="Group 1029"/>
            <p:cNvGrpSpPr>
              <a:grpSpLocks/>
            </p:cNvGrpSpPr>
            <p:nvPr/>
          </p:nvGrpSpPr>
          <p:grpSpPr bwMode="auto">
            <a:xfrm>
              <a:off x="1461" y="1434"/>
              <a:ext cx="550" cy="864"/>
              <a:chOff x="1519" y="3141"/>
              <a:chExt cx="550" cy="864"/>
            </a:xfrm>
          </p:grpSpPr>
          <p:sp>
            <p:nvSpPr>
              <p:cNvPr id="105481" name="AutoShape 1030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735" name="WordArt 1031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105478" name="Text Box 1032"/>
          <p:cNvSpPr txBox="1">
            <a:spLocks noChangeArrowheads="1"/>
          </p:cNvSpPr>
          <p:nvPr/>
        </p:nvSpPr>
        <p:spPr bwMode="auto">
          <a:xfrm>
            <a:off x="611188" y="59499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算法的时间复杂性为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m</a:t>
            </a:r>
            <a:r>
              <a:rPr kumimoji="1" lang="en-US" altLang="zh-CN" b="1">
                <a:latin typeface="宋体" charset="-122"/>
              </a:rPr>
              <a:t>×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。</a:t>
            </a:r>
            <a:r>
              <a:rPr kumimoji="1"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6184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6E6205F-5366-49F3-956B-D32F7D9CBBA8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96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696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2D83C10-030D-4063-B953-D88D17090D7C}" type="slidenum">
              <a:rPr lang="en-US" altLang="zh-CN" sz="1400" smtClean="0">
                <a:latin typeface="Comic Sans MS" pitchFamily="66" charset="0"/>
              </a:rPr>
              <a:pPr/>
              <a:t>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7848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b="1"/>
              <a:t>       </a:t>
            </a:r>
            <a:r>
              <a:rPr kumimoji="1" lang="zh-CN" altLang="en-US" b="1">
                <a:latin typeface="宋体" charset="-122"/>
              </a:rPr>
              <a:t>在</a:t>
            </a:r>
            <a:r>
              <a:rPr kumimoji="1" lang="en-US" altLang="zh-CN" b="1"/>
              <a:t>0/1</a:t>
            </a:r>
            <a:r>
              <a:rPr kumimoji="1" lang="zh-CN" altLang="en-US" b="1">
                <a:latin typeface="宋体" charset="-122"/>
              </a:rPr>
              <a:t>背包问题中，物品</a:t>
            </a:r>
            <a:r>
              <a:rPr kumimoji="1" lang="en-US" altLang="zh-CN" b="1" i="1"/>
              <a:t>i</a:t>
            </a:r>
            <a:r>
              <a:rPr kumimoji="1" lang="zh-CN" altLang="en-US" b="1">
                <a:latin typeface="宋体" charset="-122"/>
              </a:rPr>
              <a:t>或者被装入背包，或者不被装入背包，设</a:t>
            </a:r>
            <a:r>
              <a:rPr kumimoji="1" lang="en-US" altLang="zh-CN" b="1" i="1"/>
              <a:t>x</a:t>
            </a:r>
            <a:r>
              <a:rPr kumimoji="1" lang="en-US" altLang="zh-CN" b="1" i="1" baseline="-30000"/>
              <a:t>i</a:t>
            </a:r>
            <a:r>
              <a:rPr kumimoji="1" lang="zh-CN" altLang="en-US" b="1">
                <a:latin typeface="宋体" charset="-122"/>
              </a:rPr>
              <a:t>表示物品</a:t>
            </a:r>
            <a:r>
              <a:rPr kumimoji="1" lang="en-US" altLang="zh-CN" b="1" i="1"/>
              <a:t>i</a:t>
            </a:r>
            <a:r>
              <a:rPr kumimoji="1" lang="zh-CN" altLang="en-US" b="1">
                <a:latin typeface="宋体" charset="-122"/>
              </a:rPr>
              <a:t>装入背包的情况，则当</a:t>
            </a:r>
            <a:r>
              <a:rPr kumimoji="1" lang="en-US" altLang="zh-CN" b="1" i="1"/>
              <a:t>x</a:t>
            </a:r>
            <a:r>
              <a:rPr kumimoji="1" lang="en-US" altLang="zh-CN" b="1" i="1" baseline="-30000"/>
              <a:t>i</a:t>
            </a:r>
            <a:r>
              <a:rPr kumimoji="1" lang="en-US" altLang="zh-CN" b="1"/>
              <a:t>=0</a:t>
            </a:r>
            <a:r>
              <a:rPr kumimoji="1" lang="zh-CN" altLang="en-US" b="1">
                <a:latin typeface="宋体" charset="-122"/>
              </a:rPr>
              <a:t>时，表示物品</a:t>
            </a:r>
            <a:r>
              <a:rPr kumimoji="1" lang="en-US" altLang="zh-CN" b="1" i="1"/>
              <a:t>i</a:t>
            </a:r>
            <a:r>
              <a:rPr kumimoji="1" lang="zh-CN" altLang="en-US" b="1">
                <a:latin typeface="宋体" charset="-122"/>
              </a:rPr>
              <a:t>没有被装入背包，</a:t>
            </a:r>
            <a:r>
              <a:rPr kumimoji="1" lang="en-US" altLang="zh-CN" b="1" i="1"/>
              <a:t>x</a:t>
            </a:r>
            <a:r>
              <a:rPr kumimoji="1" lang="en-US" altLang="zh-CN" b="1" i="1" baseline="-30000"/>
              <a:t>i</a:t>
            </a:r>
            <a:r>
              <a:rPr kumimoji="1" lang="en-US" altLang="zh-CN" b="1"/>
              <a:t>=1</a:t>
            </a:r>
            <a:r>
              <a:rPr kumimoji="1" lang="zh-CN" altLang="en-US" b="1">
                <a:latin typeface="宋体" charset="-122"/>
              </a:rPr>
              <a:t>时，表示物品</a:t>
            </a:r>
            <a:r>
              <a:rPr kumimoji="1" lang="en-US" altLang="zh-CN" b="1" i="1"/>
              <a:t>i</a:t>
            </a:r>
            <a:r>
              <a:rPr kumimoji="1" lang="zh-CN" altLang="en-US" b="1">
                <a:latin typeface="宋体" charset="-122"/>
              </a:rPr>
              <a:t>被装入背包。根据问题的要求，有如下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约束条件</a:t>
            </a:r>
            <a:r>
              <a:rPr kumimoji="1" lang="zh-CN" altLang="en-US" b="1">
                <a:latin typeface="宋体" charset="-122"/>
              </a:rPr>
              <a:t>和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目标函数</a:t>
            </a:r>
            <a:r>
              <a:rPr kumimoji="1" lang="zh-CN" altLang="en-US" b="1">
                <a:latin typeface="宋体" charset="-122"/>
              </a:rPr>
              <a:t>：</a:t>
            </a:r>
            <a:r>
              <a:rPr kumimoji="1" lang="zh-CN" altLang="en-US" b="1"/>
              <a:t> </a:t>
            </a:r>
          </a:p>
        </p:txBody>
      </p:sp>
      <p:grpSp>
        <p:nvGrpSpPr>
          <p:cNvPr id="69638" name="Group 46"/>
          <p:cNvGrpSpPr>
            <a:grpSpLocks/>
          </p:cNvGrpSpPr>
          <p:nvPr/>
        </p:nvGrpSpPr>
        <p:grpSpPr bwMode="auto">
          <a:xfrm>
            <a:off x="1906588" y="2882900"/>
            <a:ext cx="5688012" cy="1419225"/>
            <a:chOff x="3445" y="9050"/>
            <a:chExt cx="4114" cy="879"/>
          </a:xfrm>
        </p:grpSpPr>
        <p:graphicFrame>
          <p:nvGraphicFramePr>
            <p:cNvPr id="69644" name="Object 47"/>
            <p:cNvGraphicFramePr>
              <a:graphicFrameLocks noChangeAspect="1"/>
            </p:cNvGraphicFramePr>
            <p:nvPr/>
          </p:nvGraphicFramePr>
          <p:xfrm>
            <a:off x="3445" y="9050"/>
            <a:ext cx="2100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4" name="Equation" r:id="rId3" imgW="1333500" imgH="635000" progId="Equation.3">
                    <p:embed/>
                  </p:oleObj>
                </mc:Choice>
                <mc:Fallback>
                  <p:oleObj name="Equation" r:id="rId3" imgW="1333500" imgH="63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9050"/>
                          <a:ext cx="2100" cy="8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5" name="Text Box 48"/>
            <p:cNvSpPr txBox="1">
              <a:spLocks noChangeArrowheads="1"/>
            </p:cNvSpPr>
            <p:nvPr/>
          </p:nvSpPr>
          <p:spPr bwMode="auto">
            <a:xfrm>
              <a:off x="6519" y="9360"/>
              <a:ext cx="10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/>
                <a:t>（式</a:t>
              </a:r>
              <a:r>
                <a:rPr lang="en-US" altLang="zh-CN" sz="2000" b="1"/>
                <a:t>6.9</a:t>
              </a:r>
              <a:r>
                <a:rPr lang="zh-CN" altLang="en-US" sz="2000" b="1"/>
                <a:t>）</a:t>
              </a:r>
            </a:p>
          </p:txBody>
        </p:sp>
      </p:grpSp>
      <p:grpSp>
        <p:nvGrpSpPr>
          <p:cNvPr id="69639" name="Group 49"/>
          <p:cNvGrpSpPr>
            <a:grpSpLocks/>
          </p:cNvGrpSpPr>
          <p:nvPr/>
        </p:nvGrpSpPr>
        <p:grpSpPr bwMode="auto">
          <a:xfrm>
            <a:off x="2122488" y="4249738"/>
            <a:ext cx="5545137" cy="1041400"/>
            <a:chOff x="3625" y="10416"/>
            <a:chExt cx="3914" cy="680"/>
          </a:xfrm>
        </p:grpSpPr>
        <p:graphicFrame>
          <p:nvGraphicFramePr>
            <p:cNvPr id="69642" name="Object 50"/>
            <p:cNvGraphicFramePr>
              <a:graphicFrameLocks noChangeAspect="1"/>
            </p:cNvGraphicFramePr>
            <p:nvPr/>
          </p:nvGraphicFramePr>
          <p:xfrm>
            <a:off x="3625" y="10416"/>
            <a:ext cx="116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5" name="Equation" r:id="rId5" imgW="736600" imgH="431800" progId="Equation.3">
                    <p:embed/>
                  </p:oleObj>
                </mc:Choice>
                <mc:Fallback>
                  <p:oleObj name="Equation" r:id="rId5" imgW="7366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10416"/>
                          <a:ext cx="1160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3" name="Text Box 51"/>
            <p:cNvSpPr txBox="1">
              <a:spLocks noChangeArrowheads="1"/>
            </p:cNvSpPr>
            <p:nvPr/>
          </p:nvSpPr>
          <p:spPr bwMode="auto">
            <a:xfrm>
              <a:off x="6499" y="10530"/>
              <a:ext cx="10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/>
                <a:t>（式</a:t>
              </a:r>
              <a:r>
                <a:rPr lang="en-US" altLang="zh-CN" sz="2000" b="1"/>
                <a:t>6.10</a:t>
              </a:r>
              <a:r>
                <a:rPr lang="zh-CN" altLang="en-US" sz="2000" b="1"/>
                <a:t>）</a:t>
              </a:r>
            </a:p>
          </p:txBody>
        </p:sp>
      </p:grpSp>
      <p:sp>
        <p:nvSpPr>
          <p:cNvPr id="69640" name="Rectangle 52"/>
          <p:cNvSpPr>
            <a:spLocks noChangeArrowheads="1"/>
          </p:cNvSpPr>
          <p:nvPr/>
        </p:nvSpPr>
        <p:spPr bwMode="auto">
          <a:xfrm>
            <a:off x="466725" y="5402263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/>
              <a:t>于是，问题归结为寻找一个满足约束条件式</a:t>
            </a:r>
            <a:r>
              <a:rPr kumimoji="1" lang="en-US" altLang="zh-CN" b="1"/>
              <a:t>6.9</a:t>
            </a:r>
            <a:r>
              <a:rPr kumimoji="1" lang="zh-CN" altLang="en-US" b="1"/>
              <a:t>，并使目标函数式</a:t>
            </a:r>
            <a:r>
              <a:rPr kumimoji="1" lang="en-US" altLang="zh-CN" b="1"/>
              <a:t>6.10</a:t>
            </a:r>
            <a:r>
              <a:rPr kumimoji="1" lang="zh-CN" altLang="en-US" b="1"/>
              <a:t>达到最大的解向量</a:t>
            </a:r>
            <a:r>
              <a:rPr kumimoji="1" lang="en-US" altLang="zh-CN" b="1" i="1"/>
              <a:t>X</a:t>
            </a:r>
            <a:r>
              <a:rPr kumimoji="1" lang="en-US" altLang="zh-CN" b="1"/>
              <a:t>=(</a:t>
            </a:r>
            <a:r>
              <a:rPr kumimoji="1" lang="en-US" altLang="zh-CN" b="1" i="1"/>
              <a:t>x</a:t>
            </a:r>
            <a:r>
              <a:rPr kumimoji="1" lang="en-US" altLang="zh-CN" b="1" baseline="-25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x</a:t>
            </a:r>
            <a:r>
              <a:rPr kumimoji="1" lang="en-US" altLang="zh-CN" b="1" baseline="-25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x</a:t>
            </a:r>
            <a:r>
              <a:rPr kumimoji="1" lang="en-US" altLang="zh-CN" b="1" i="1" baseline="-25000"/>
              <a:t>n</a:t>
            </a:r>
            <a:r>
              <a:rPr kumimoji="1" lang="en-US" altLang="zh-CN" b="1"/>
              <a:t>)</a:t>
            </a:r>
            <a:r>
              <a:rPr kumimoji="1" lang="zh-CN" altLang="en-US" b="1"/>
              <a:t>。</a:t>
            </a:r>
          </a:p>
        </p:txBody>
      </p:sp>
      <p:sp>
        <p:nvSpPr>
          <p:cNvPr id="69641" name="Text Box 53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6.3.3  0/1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背包问题 </a:t>
            </a:r>
          </a:p>
        </p:txBody>
      </p:sp>
    </p:spTree>
    <p:extLst>
      <p:ext uri="{BB962C8B-B14F-4D97-AF65-F5344CB8AC3E}">
        <p14:creationId xmlns:p14="http://schemas.microsoft.com/office/powerpoint/2010/main" val="4332016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A64D2E5-C9EE-466E-9208-5B3F446637E0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065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06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BC248C4F-911F-49AD-B4EF-D2F7AC6E0F3D}" type="slidenum">
              <a:rPr lang="en-US" altLang="zh-CN" sz="1400" smtClean="0">
                <a:latin typeface="Comic Sans MS" pitchFamily="66" charset="0"/>
              </a:rPr>
              <a:pPr/>
              <a:t>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0661" name="Text Box 53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6.3.3  0/1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背包问题 </a:t>
            </a:r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285750" y="1341438"/>
            <a:ext cx="8247063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200150" indent="-7429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zh-CN" altLang="en-US" sz="3600" b="1"/>
              <a:t>思考：</a:t>
            </a:r>
            <a:endParaRPr kumimoji="1" lang="en-US" altLang="zh-CN" sz="3600" b="1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Tahoma" pitchFamily="34" charset="0"/>
              <a:buAutoNum type="arabicPeriod"/>
            </a:pPr>
            <a:r>
              <a:rPr kumimoji="1" lang="en-US" altLang="zh-CN" sz="3200" b="1"/>
              <a:t>0/1</a:t>
            </a:r>
            <a:r>
              <a:rPr kumimoji="1" lang="zh-CN" altLang="en-US" sz="3200" b="1"/>
              <a:t>背包问题能用什么方法解决？这些方法怎么样？</a:t>
            </a:r>
            <a:endParaRPr kumimoji="1" lang="en-US" altLang="zh-CN" sz="3200" b="1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Tahoma" pitchFamily="34" charset="0"/>
              <a:buAutoNum type="arabicPeriod"/>
            </a:pPr>
            <a:r>
              <a:rPr kumimoji="1" lang="en-US" altLang="zh-CN" sz="3200" b="1"/>
              <a:t>0/1</a:t>
            </a:r>
            <a:r>
              <a:rPr kumimoji="1" lang="zh-CN" altLang="en-US" sz="3200" b="1"/>
              <a:t>背包问题能否用动态规划法解决？</a:t>
            </a:r>
            <a:endParaRPr kumimoji="1" lang="en-US" altLang="zh-CN" sz="3200" b="1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Tahoma" pitchFamily="34" charset="0"/>
              <a:buAutoNum type="arabicPeriod"/>
            </a:pPr>
            <a:r>
              <a:rPr kumimoji="1" lang="en-US" altLang="zh-CN" sz="3200" b="1"/>
              <a:t>0/1</a:t>
            </a:r>
            <a:r>
              <a:rPr kumimoji="1" lang="zh-CN" altLang="en-US" sz="3200" b="1"/>
              <a:t>背包问题如何用动态规划法解决？</a:t>
            </a:r>
            <a:endParaRPr kumimoji="1" lang="en-US" altLang="zh-CN" sz="3200" b="1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Tahoma" pitchFamily="34" charset="0"/>
              <a:buAutoNum type="arabicPeriod"/>
            </a:pPr>
            <a:r>
              <a:rPr kumimoji="1" lang="en-US" altLang="zh-CN" sz="3200" b="1"/>
              <a:t>0/1</a:t>
            </a:r>
            <a:r>
              <a:rPr kumimoji="1" lang="zh-CN" altLang="en-US" sz="3200" b="1"/>
              <a:t>背包问题用动态规划法，与其他方法相比，效率如何，效果如何？</a:t>
            </a:r>
            <a:endParaRPr kumimoji="1" lang="en-US" altLang="zh-CN" sz="3200" b="1"/>
          </a:p>
        </p:txBody>
      </p:sp>
    </p:spTree>
    <p:extLst>
      <p:ext uri="{BB962C8B-B14F-4D97-AF65-F5344CB8AC3E}">
        <p14:creationId xmlns:p14="http://schemas.microsoft.com/office/powerpoint/2010/main" val="1948202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2316163"/>
            <a:ext cx="8686800" cy="37766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600" smtClean="0">
                <a:solidFill>
                  <a:srgbClr val="FF0000"/>
                </a:solidFill>
              </a:rPr>
              <a:t>蛮力法：</a:t>
            </a:r>
            <a:endParaRPr lang="en-US" altLang="zh-CN" sz="260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600" smtClean="0"/>
              <a:t>列出所有物品的组合</a:t>
            </a:r>
            <a:endParaRPr lang="en-US" altLang="zh-CN" sz="260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600" smtClean="0"/>
              <a:t>逐一计算这些物品组合所能获得的价值及所需的容量</a:t>
            </a:r>
            <a:endParaRPr lang="en-US" altLang="zh-CN" sz="260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600" smtClean="0"/>
              <a:t>在不超过背包容量的物品组合中，选择能获得最大价值的物品组合</a:t>
            </a:r>
            <a:endParaRPr lang="en-US" altLang="zh-CN" sz="260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600" smtClean="0"/>
              <a:t>时间复杂度为</a:t>
            </a:r>
            <a:r>
              <a:rPr lang="en-US" altLang="zh-CN" sz="2600" i="1" smtClean="0"/>
              <a:t>O(2</a:t>
            </a:r>
            <a:r>
              <a:rPr lang="en-US" altLang="zh-CN" sz="2600" i="1" baseline="30000" smtClean="0"/>
              <a:t>n</a:t>
            </a:r>
            <a:r>
              <a:rPr lang="en-US" altLang="zh-CN" sz="2600" i="1" smtClean="0"/>
              <a:t>)</a:t>
            </a:r>
            <a:r>
              <a:rPr lang="zh-CN" altLang="en-US" sz="2600" smtClean="0"/>
              <a:t>──效率过低</a:t>
            </a:r>
            <a:endParaRPr lang="en-US" altLang="zh-CN" sz="2600" smtClean="0"/>
          </a:p>
        </p:txBody>
      </p:sp>
      <p:sp>
        <p:nvSpPr>
          <p:cNvPr id="716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F057A68-65CA-49D7-AD7A-857193E34D87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68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16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D971B2D-C1F0-4DAB-8353-B56FDA1AC633}" type="slidenum">
              <a:rPr lang="en-US" altLang="zh-CN" sz="1400" smtClean="0">
                <a:latin typeface="Comic Sans MS" pitchFamily="66" charset="0"/>
              </a:rPr>
              <a:pPr/>
              <a:t>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686" name="Text Box 53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6.3.3  0/1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背包问题 </a:t>
            </a:r>
          </a:p>
        </p:txBody>
      </p:sp>
      <p:sp>
        <p:nvSpPr>
          <p:cNvPr id="71687" name="矩形 7"/>
          <p:cNvSpPr>
            <a:spLocks noChangeArrowheads="1"/>
          </p:cNvSpPr>
          <p:nvPr/>
        </p:nvSpPr>
        <p:spPr bwMode="auto">
          <a:xfrm>
            <a:off x="323850" y="1196975"/>
            <a:ext cx="8496300" cy="1200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534988" indent="-534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Tahoma" pitchFamily="34" charset="0"/>
              <a:buAutoNum type="arabicPeriod"/>
            </a:pPr>
            <a:r>
              <a:rPr kumimoji="1" lang="en-US" altLang="zh-CN" sz="3000" b="1"/>
              <a:t>0/1</a:t>
            </a:r>
            <a:r>
              <a:rPr kumimoji="1" lang="zh-CN" altLang="en-US" sz="3000" b="1"/>
              <a:t>背包问题能用什么方法解决？这些方法怎么样？</a:t>
            </a:r>
            <a:endParaRPr kumimoji="1" lang="en-US" altLang="zh-CN" sz="3000" b="1"/>
          </a:p>
        </p:txBody>
      </p:sp>
    </p:spTree>
    <p:extLst>
      <p:ext uri="{BB962C8B-B14F-4D97-AF65-F5344CB8AC3E}">
        <p14:creationId xmlns:p14="http://schemas.microsoft.com/office/powerpoint/2010/main" val="36383080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879600"/>
            <a:ext cx="8153400" cy="4368800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C00000"/>
                </a:solidFill>
              </a:rPr>
              <a:t>怎样的问题才能用动态规划法解决？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问题必须满足</a:t>
            </a:r>
            <a:r>
              <a:rPr lang="zh-CN" altLang="en-US" dirty="0" smtClean="0">
                <a:solidFill>
                  <a:srgbClr val="FF0000"/>
                </a:solidFill>
              </a:rPr>
              <a:t>最优子结构性质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sz="800" dirty="0" smtClean="0"/>
          </a:p>
          <a:p>
            <a:pPr marL="0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CC0000"/>
                </a:solidFill>
              </a:rPr>
              <a:t>      </a:t>
            </a:r>
            <a:r>
              <a:rPr lang="en-US" altLang="zh-CN" dirty="0">
                <a:solidFill>
                  <a:srgbClr val="CC0000"/>
                </a:solidFill>
              </a:rPr>
              <a:t>(</a:t>
            </a:r>
            <a:r>
              <a:rPr lang="en-US" altLang="zh-CN" dirty="0" smtClean="0">
                <a:solidFill>
                  <a:srgbClr val="CC0000"/>
                </a:solidFill>
              </a:rPr>
              <a:t>1)</a:t>
            </a:r>
            <a:r>
              <a:rPr lang="zh-CN" altLang="en-US" dirty="0" smtClean="0">
                <a:solidFill>
                  <a:srgbClr val="CC0000"/>
                </a:solidFill>
              </a:rPr>
              <a:t>最优子结构性质是什么？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pPr marL="1341438" indent="-1341438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CC0000"/>
                </a:solidFill>
              </a:rPr>
              <a:t>      (2)</a:t>
            </a:r>
            <a:r>
              <a:rPr lang="zh-CN" altLang="en-US" dirty="0" smtClean="0">
                <a:solidFill>
                  <a:srgbClr val="CC0000"/>
                </a:solidFill>
              </a:rPr>
              <a:t>验证</a:t>
            </a:r>
            <a:r>
              <a:rPr lang="en-US" altLang="zh-CN" dirty="0" smtClean="0">
                <a:solidFill>
                  <a:srgbClr val="CC0000"/>
                </a:solidFill>
              </a:rPr>
              <a:t>0/1</a:t>
            </a:r>
            <a:r>
              <a:rPr lang="zh-CN" altLang="en-US" dirty="0" smtClean="0">
                <a:solidFill>
                  <a:srgbClr val="CC0000"/>
                </a:solidFill>
              </a:rPr>
              <a:t>背包问题是否满足最优子      结构性质。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7270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23DC259-8D06-495D-B35C-EA0B9DC9495E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270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27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683A042-18F3-4E53-9B02-27893DC1F09D}" type="slidenum">
              <a:rPr lang="en-US" altLang="zh-CN" sz="1400" smtClean="0">
                <a:latin typeface="Comic Sans MS" pitchFamily="66" charset="0"/>
              </a:rPr>
              <a:pPr/>
              <a:t>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2710" name="Text Box 53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6.3.3  0/1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背包问题 </a:t>
            </a:r>
          </a:p>
        </p:txBody>
      </p:sp>
      <p:sp>
        <p:nvSpPr>
          <p:cNvPr id="72711" name="矩形 7"/>
          <p:cNvSpPr>
            <a:spLocks noChangeArrowheads="1"/>
          </p:cNvSpPr>
          <p:nvPr/>
        </p:nvSpPr>
        <p:spPr bwMode="auto">
          <a:xfrm>
            <a:off x="323850" y="1196975"/>
            <a:ext cx="8496300" cy="6826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</a:pPr>
            <a:r>
              <a:rPr kumimoji="1" lang="en-US" altLang="zh-CN" sz="3200" b="1">
                <a:solidFill>
                  <a:srgbClr val="FF0000"/>
                </a:solidFill>
              </a:rPr>
              <a:t>2.  </a:t>
            </a:r>
            <a:r>
              <a:rPr kumimoji="1" lang="en-US" altLang="zh-CN" sz="3200" b="1"/>
              <a:t>0/1</a:t>
            </a:r>
            <a:r>
              <a:rPr kumimoji="1" lang="zh-CN" altLang="en-US" sz="3200" b="1"/>
              <a:t>背包问题能否用动态规划法解决？</a:t>
            </a:r>
            <a:endParaRPr kumimoji="1" lang="en-US" altLang="zh-CN" sz="3200" b="1"/>
          </a:p>
        </p:txBody>
      </p:sp>
      <p:sp>
        <p:nvSpPr>
          <p:cNvPr id="9" name="右箭头 8"/>
          <p:cNvSpPr/>
          <p:nvPr/>
        </p:nvSpPr>
        <p:spPr bwMode="auto">
          <a:xfrm>
            <a:off x="611560" y="1988840"/>
            <a:ext cx="648072" cy="432048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611560" y="3861048"/>
            <a:ext cx="648072" cy="432048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9045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5740400" y="4340225"/>
            <a:ext cx="2935288" cy="15827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39750" y="4340225"/>
            <a:ext cx="4752975" cy="15827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08625" y="2097088"/>
            <a:ext cx="2016125" cy="15843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92275" y="2133600"/>
            <a:ext cx="3384550" cy="15827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7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507178B-D39E-47F1-AE74-8A915483854E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37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37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2DB6C7E-E39D-4BDC-B354-3958738B03DF}" type="slidenum">
              <a:rPr lang="en-US" altLang="zh-CN" sz="1400" smtClean="0">
                <a:latin typeface="Comic Sans MS" pitchFamily="66" charset="0"/>
              </a:rPr>
              <a:pPr/>
              <a:t>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7589" name="Text Box 53"/>
          <p:cNvSpPr txBox="1">
            <a:spLocks noChangeArrowheads="1"/>
          </p:cNvSpPr>
          <p:nvPr/>
        </p:nvSpPr>
        <p:spPr bwMode="auto">
          <a:xfrm>
            <a:off x="428625" y="357188"/>
            <a:ext cx="84645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CC0000"/>
                </a:solidFill>
              </a:rPr>
              <a:t>(1)</a:t>
            </a:r>
            <a:r>
              <a:rPr kumimoji="1" lang="zh-CN" altLang="en-US" sz="3200" b="1">
                <a:solidFill>
                  <a:srgbClr val="CC0000"/>
                </a:solidFill>
              </a:rPr>
              <a:t>最优子结构：原问题的最优解包含其子问题的最优解。对背包问题而言：</a:t>
            </a:r>
            <a:r>
              <a:rPr kumimoji="1" lang="zh-CN" altLang="en-US" b="1"/>
              <a:t>        </a:t>
            </a:r>
            <a:endParaRPr kumimoji="1" lang="en-US" altLang="zh-CN" b="1"/>
          </a:p>
          <a:p>
            <a:pPr algn="just" eaLnBrk="1" hangingPunct="1">
              <a:spcBef>
                <a:spcPts val="1200"/>
              </a:spcBef>
            </a:pPr>
            <a:r>
              <a:rPr kumimoji="1" lang="zh-CN" altLang="en-US" sz="3200" b="1"/>
              <a:t>如果</a:t>
            </a:r>
            <a:r>
              <a:rPr kumimoji="1" lang="en-US" altLang="zh-CN" sz="3200" b="1"/>
              <a:t>(</a:t>
            </a:r>
            <a:r>
              <a:rPr kumimoji="1" lang="en-US" altLang="zh-CN" sz="3200" b="1" i="1"/>
              <a:t>x</a:t>
            </a:r>
            <a:r>
              <a:rPr kumimoji="1" lang="en-US" altLang="zh-CN" sz="3200" b="1" baseline="-30000"/>
              <a:t>1</a:t>
            </a:r>
            <a:r>
              <a:rPr kumimoji="1" lang="en-US" altLang="zh-CN" sz="3200" b="1"/>
              <a:t>, </a:t>
            </a:r>
            <a:r>
              <a:rPr kumimoji="1" lang="en-US" altLang="zh-CN" sz="3200" b="1" i="1"/>
              <a:t>x</a:t>
            </a:r>
            <a:r>
              <a:rPr kumimoji="1" lang="en-US" altLang="zh-CN" sz="3200" b="1" baseline="-30000"/>
              <a:t>2</a:t>
            </a:r>
            <a:r>
              <a:rPr kumimoji="1" lang="en-US" altLang="zh-CN" sz="3200" b="1"/>
              <a:t>, …, </a:t>
            </a:r>
            <a:r>
              <a:rPr kumimoji="1" lang="en-US" altLang="zh-CN" sz="3200" b="1" i="1"/>
              <a:t>x</a:t>
            </a:r>
            <a:r>
              <a:rPr kumimoji="1" lang="en-US" altLang="zh-CN" sz="3200" b="1" i="1" baseline="-30000"/>
              <a:t>n</a:t>
            </a:r>
            <a:r>
              <a:rPr kumimoji="1" lang="en-US" altLang="zh-CN" sz="3200" b="1"/>
              <a:t>)</a:t>
            </a:r>
            <a:r>
              <a:rPr kumimoji="1" lang="zh-CN" altLang="en-US" sz="3200" b="1"/>
              <a:t>是所给</a:t>
            </a:r>
            <a:r>
              <a:rPr kumimoji="1" lang="en-US" altLang="zh-CN" sz="3200" b="1"/>
              <a:t>0/1</a:t>
            </a:r>
            <a:r>
              <a:rPr kumimoji="1" lang="zh-CN" altLang="en-US" sz="3200" b="1"/>
              <a:t>背包问题的一个最优解，</a:t>
            </a:r>
            <a:endParaRPr kumimoji="1" lang="en-US" altLang="zh-CN" sz="3200" b="1"/>
          </a:p>
          <a:p>
            <a:pPr algn="just" eaLnBrk="1" hangingPunct="1"/>
            <a:endParaRPr kumimoji="1" lang="en-US" altLang="zh-CN" sz="3200" b="1"/>
          </a:p>
          <a:p>
            <a:pPr algn="just" eaLnBrk="1" hangingPunct="1">
              <a:spcBef>
                <a:spcPts val="1800"/>
              </a:spcBef>
            </a:pPr>
            <a:endParaRPr kumimoji="1" lang="en-US" altLang="zh-CN" sz="3200" b="1"/>
          </a:p>
          <a:p>
            <a:pPr algn="just" eaLnBrk="1" hangingPunct="1"/>
            <a:r>
              <a:rPr kumimoji="1" lang="zh-CN" altLang="en-US" sz="3200" b="1"/>
              <a:t>若能证明</a:t>
            </a:r>
            <a:r>
              <a:rPr kumimoji="1" lang="en-US" altLang="zh-CN" sz="3200" b="1"/>
              <a:t>(</a:t>
            </a:r>
            <a:r>
              <a:rPr kumimoji="1" lang="en-US" altLang="zh-CN" sz="3200" b="1" i="1"/>
              <a:t>x</a:t>
            </a:r>
            <a:r>
              <a:rPr kumimoji="1" lang="en-US" altLang="zh-CN" sz="3200" b="1" baseline="-30000"/>
              <a:t>2</a:t>
            </a:r>
            <a:r>
              <a:rPr kumimoji="1" lang="en-US" altLang="zh-CN" sz="3200" b="1"/>
              <a:t>, …, </a:t>
            </a:r>
            <a:r>
              <a:rPr kumimoji="1" lang="en-US" altLang="zh-CN" sz="3200" b="1" i="1"/>
              <a:t>x</a:t>
            </a:r>
            <a:r>
              <a:rPr kumimoji="1" lang="en-US" altLang="zh-CN" sz="3200" b="1" i="1" baseline="-30000"/>
              <a:t>n</a:t>
            </a:r>
            <a:r>
              <a:rPr kumimoji="1" lang="en-US" altLang="zh-CN" sz="3200" b="1"/>
              <a:t>)</a:t>
            </a:r>
            <a:r>
              <a:rPr kumimoji="1" lang="zh-CN" altLang="en-US" sz="3200" b="1"/>
              <a:t>是下面子问题的最优解：</a:t>
            </a:r>
          </a:p>
        </p:txBody>
      </p:sp>
      <p:graphicFrame>
        <p:nvGraphicFramePr>
          <p:cNvPr id="67590" name="Object 54"/>
          <p:cNvGraphicFramePr>
            <a:graphicFrameLocks noChangeAspect="1"/>
          </p:cNvGraphicFramePr>
          <p:nvPr/>
        </p:nvGraphicFramePr>
        <p:xfrm>
          <a:off x="468313" y="4340225"/>
          <a:ext cx="494665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3" imgW="1358310" imgH="634725" progId="Equation.3">
                  <p:embed/>
                </p:oleObj>
              </mc:Choice>
              <mc:Fallback>
                <p:oleObj name="Equation" r:id="rId3" imgW="1358310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340225"/>
                        <a:ext cx="494665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55"/>
          <p:cNvGraphicFramePr>
            <a:graphicFrameLocks noChangeAspect="1"/>
          </p:cNvGraphicFramePr>
          <p:nvPr/>
        </p:nvGraphicFramePr>
        <p:xfrm>
          <a:off x="5734050" y="4411663"/>
          <a:ext cx="30861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公式" r:id="rId5" imgW="723586" imgH="431613" progId="Equation.3">
                  <p:embed/>
                </p:oleObj>
              </mc:Choice>
              <mc:Fallback>
                <p:oleObj name="公式" r:id="rId5" imgW="72358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4411663"/>
                        <a:ext cx="30861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7"/>
          <p:cNvGraphicFramePr>
            <a:graphicFrameLocks noChangeAspect="1"/>
          </p:cNvGraphicFramePr>
          <p:nvPr/>
        </p:nvGraphicFramePr>
        <p:xfrm>
          <a:off x="1687513" y="2060575"/>
          <a:ext cx="338931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7" imgW="1333500" imgH="635000" progId="Equation.3">
                  <p:embed/>
                </p:oleObj>
              </mc:Choice>
              <mc:Fallback>
                <p:oleObj name="Equation" r:id="rId7" imgW="13335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060575"/>
                        <a:ext cx="3389312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0"/>
          <p:cNvGraphicFramePr>
            <a:graphicFrameLocks noChangeAspect="1"/>
          </p:cNvGraphicFramePr>
          <p:nvPr/>
        </p:nvGraphicFramePr>
        <p:xfrm>
          <a:off x="5619750" y="2266950"/>
          <a:ext cx="18319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9" imgW="736600" imgH="431800" progId="Equation.3">
                  <p:embed/>
                </p:oleObj>
              </mc:Choice>
              <mc:Fallback>
                <p:oleObj name="Equation" r:id="rId9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2266950"/>
                        <a:ext cx="183197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8775" y="5876925"/>
            <a:ext cx="7092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则</a:t>
            </a:r>
            <a:r>
              <a:rPr lang="en-US" altLang="zh-CN" sz="3200" b="1">
                <a:solidFill>
                  <a:srgbClr val="FF0000"/>
                </a:solidFill>
              </a:rPr>
              <a:t>0/1</a:t>
            </a:r>
            <a:r>
              <a:rPr lang="zh-CN" altLang="en-US" sz="3200" b="1">
                <a:solidFill>
                  <a:srgbClr val="FF0000"/>
                </a:solidFill>
              </a:rPr>
              <a:t>背包问题具有最优子结构性质。  </a:t>
            </a:r>
          </a:p>
        </p:txBody>
      </p:sp>
    </p:spTree>
    <p:extLst>
      <p:ext uri="{BB962C8B-B14F-4D97-AF65-F5344CB8AC3E}">
        <p14:creationId xmlns:p14="http://schemas.microsoft.com/office/powerpoint/2010/main" val="35630053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  <p:bldP spid="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1763713" y="4652963"/>
            <a:ext cx="5400675" cy="936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967288" y="3429000"/>
            <a:ext cx="3076575" cy="8985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236663" y="3429000"/>
            <a:ext cx="3406775" cy="8985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435600" y="1557338"/>
            <a:ext cx="2608263" cy="131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7088" y="1557338"/>
            <a:ext cx="4392612" cy="131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48F0FE0-7EE4-4395-9F8B-EAC03846632D}" type="datetime1">
              <a:rPr lang="zh-CN" altLang="en-US" sz="1400" smtClean="0">
                <a:latin typeface="Comic Sans MS" pitchFamily="66" charset="0"/>
              </a:rPr>
              <a:pPr/>
              <a:t>2016/4/28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476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47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A38284C-9754-4E49-BD81-AE1E9E04ED26}" type="slidenum">
              <a:rPr lang="en-US" altLang="zh-CN" sz="1400" smtClean="0">
                <a:latin typeface="Comic Sans MS" pitchFamily="66" charset="0"/>
              </a:rPr>
              <a:pPr/>
              <a:t>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0661" name="Text Box 53"/>
          <p:cNvSpPr txBox="1">
            <a:spLocks noChangeArrowheads="1"/>
          </p:cNvSpPr>
          <p:nvPr/>
        </p:nvSpPr>
        <p:spPr bwMode="auto">
          <a:xfrm>
            <a:off x="428625" y="260350"/>
            <a:ext cx="8112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solidFill>
                  <a:srgbClr val="CC0000"/>
                </a:solidFill>
              </a:rPr>
              <a:t>(2)</a:t>
            </a:r>
            <a:r>
              <a:rPr kumimoji="1" lang="zh-CN" altLang="en-US" sz="3200" b="1">
                <a:solidFill>
                  <a:srgbClr val="CC0000"/>
                </a:solidFill>
              </a:rPr>
              <a:t>证明</a:t>
            </a:r>
            <a:r>
              <a:rPr kumimoji="1" lang="en-US" altLang="zh-CN" sz="3200" b="1">
                <a:solidFill>
                  <a:srgbClr val="CC0000"/>
                </a:solidFill>
              </a:rPr>
              <a:t>0/1</a:t>
            </a:r>
            <a:r>
              <a:rPr kumimoji="1" lang="zh-CN" altLang="en-US" sz="3200" b="1">
                <a:solidFill>
                  <a:srgbClr val="CC0000"/>
                </a:solidFill>
              </a:rPr>
              <a:t>背包问题是最优子结构（反证）。</a:t>
            </a:r>
          </a:p>
          <a:p>
            <a:pPr algn="just" eaLnBrk="1" hangingPunct="1"/>
            <a:r>
              <a:rPr kumimoji="1" lang="zh-CN" altLang="en-US" b="1"/>
              <a:t>        设</a:t>
            </a:r>
            <a:r>
              <a:rPr kumimoji="1" lang="en-US" altLang="zh-CN" b="1"/>
              <a:t>(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x</a:t>
            </a:r>
            <a:r>
              <a:rPr kumimoji="1" lang="en-US" altLang="zh-CN" b="1" i="1" baseline="-30000"/>
              <a:t>n</a:t>
            </a:r>
            <a:r>
              <a:rPr kumimoji="1" lang="en-US" altLang="zh-CN" b="1"/>
              <a:t>)</a:t>
            </a:r>
            <a:r>
              <a:rPr kumimoji="1" lang="zh-CN" altLang="en-US" b="1"/>
              <a:t>是所给</a:t>
            </a:r>
            <a:r>
              <a:rPr kumimoji="1" lang="en-US" altLang="zh-CN" b="1"/>
              <a:t>0/1</a:t>
            </a:r>
            <a:r>
              <a:rPr kumimoji="1" lang="zh-CN" altLang="en-US" b="1"/>
              <a:t>背包问题的一个最优解，则</a:t>
            </a:r>
            <a:r>
              <a:rPr kumimoji="1" lang="en-US" altLang="zh-CN" b="1"/>
              <a:t>( 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x</a:t>
            </a:r>
            <a:r>
              <a:rPr kumimoji="1" lang="en-US" altLang="zh-CN" b="1" i="1" baseline="-30000"/>
              <a:t>n</a:t>
            </a:r>
            <a:r>
              <a:rPr kumimoji="1" lang="en-US" altLang="zh-CN" b="1"/>
              <a:t>)</a:t>
            </a:r>
            <a:r>
              <a:rPr kumimoji="1" lang="zh-CN" altLang="en-US" b="1"/>
              <a:t>是下面一个子问题的最优解：</a:t>
            </a:r>
          </a:p>
        </p:txBody>
      </p:sp>
      <p:graphicFrame>
        <p:nvGraphicFramePr>
          <p:cNvPr id="70662" name="Object 54"/>
          <p:cNvGraphicFramePr>
            <a:graphicFrameLocks noChangeAspect="1"/>
          </p:cNvGraphicFramePr>
          <p:nvPr/>
        </p:nvGraphicFramePr>
        <p:xfrm>
          <a:off x="866775" y="1484313"/>
          <a:ext cx="44259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3" imgW="1358310" imgH="634725" progId="Equation.3">
                  <p:embed/>
                </p:oleObj>
              </mc:Choice>
              <mc:Fallback>
                <p:oleObj name="Equation" r:id="rId3" imgW="1358310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484313"/>
                        <a:ext cx="44259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5"/>
          <p:cNvGraphicFramePr>
            <a:graphicFrameLocks noChangeAspect="1"/>
          </p:cNvGraphicFramePr>
          <p:nvPr/>
        </p:nvGraphicFramePr>
        <p:xfrm>
          <a:off x="5435600" y="1701800"/>
          <a:ext cx="2606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5" imgW="723586" imgH="431613" progId="Equation.3">
                  <p:embed/>
                </p:oleObj>
              </mc:Choice>
              <mc:Fallback>
                <p:oleObj name="Equation" r:id="rId5" imgW="72358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01800"/>
                        <a:ext cx="2606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468313" y="2924175"/>
            <a:ext cx="85693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charset="-122"/>
              </a:rPr>
              <a:t>如若不然，设</a:t>
            </a:r>
            <a:r>
              <a:rPr kumimoji="1" lang="en-US" altLang="zh-CN" b="1"/>
              <a:t>(</a:t>
            </a:r>
            <a:r>
              <a:rPr kumimoji="1" lang="en-US" altLang="zh-CN" b="1" i="1"/>
              <a:t>y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y</a:t>
            </a:r>
            <a:r>
              <a:rPr kumimoji="1" lang="en-US" altLang="zh-CN" b="1" i="1" baseline="-30000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是上述子问题的一个最优解，则 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b="1">
              <a:latin typeface="宋体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b="1">
              <a:latin typeface="宋体" charset="-122"/>
            </a:endParaRPr>
          </a:p>
          <a:p>
            <a:pPr eaLnBrk="1" hangingPunct="1"/>
            <a:r>
              <a:rPr kumimoji="1" lang="zh-CN" altLang="en-US" b="1">
                <a:latin typeface="宋体" charset="-122"/>
              </a:rPr>
              <a:t>因此，</a:t>
            </a:r>
            <a:endParaRPr kumimoji="1" lang="en-US" altLang="zh-CN" b="1">
              <a:latin typeface="宋体" charset="-122"/>
            </a:endParaRPr>
          </a:p>
          <a:p>
            <a:pPr eaLnBrk="1" hangingPunct="1"/>
            <a:r>
              <a:rPr kumimoji="1" lang="zh-CN" altLang="en-US" b="1">
                <a:latin typeface="宋体" charset="-122"/>
              </a:rPr>
              <a:t>  </a:t>
            </a:r>
            <a:endParaRPr kumimoji="1" lang="en-US" altLang="zh-CN" b="1">
              <a:latin typeface="宋体" charset="-122"/>
            </a:endParaRPr>
          </a:p>
          <a:p>
            <a:pPr eaLnBrk="1" hangingPunct="1"/>
            <a:r>
              <a:rPr kumimoji="1" lang="zh-CN" altLang="en-US" b="1">
                <a:latin typeface="宋体" charset="-122"/>
              </a:rPr>
              <a:t> </a:t>
            </a:r>
            <a:endParaRPr kumimoji="1" lang="en-US" altLang="zh-CN" b="1">
              <a:latin typeface="宋体" charset="-122"/>
            </a:endParaRPr>
          </a:p>
          <a:p>
            <a:pPr eaLnBrk="1" hangingPunct="1"/>
            <a:r>
              <a:rPr kumimoji="1" lang="zh-CN" altLang="en-US" sz="800" b="1">
                <a:latin typeface="宋体" charset="-122"/>
              </a:rPr>
              <a:t>     </a:t>
            </a:r>
            <a:endParaRPr kumimoji="1" lang="zh-CN" altLang="en-US" b="1">
              <a:latin typeface="宋体" charset="-122"/>
            </a:endParaRPr>
          </a:p>
          <a:p>
            <a:pPr eaLnBrk="1" hangingPunct="1"/>
            <a:r>
              <a:rPr kumimoji="1" lang="zh-CN" altLang="en-US" b="1">
                <a:latin typeface="宋体" charset="-122"/>
              </a:rPr>
              <a:t>这说明</a:t>
            </a:r>
            <a:r>
              <a:rPr kumimoji="1" lang="en-US" altLang="zh-CN" b="1"/>
              <a:t>(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y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y</a:t>
            </a:r>
            <a:r>
              <a:rPr kumimoji="1" lang="en-US" altLang="zh-CN" b="1" i="1" baseline="-30000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是所给</a:t>
            </a:r>
            <a:r>
              <a:rPr kumimoji="1" lang="en-US" altLang="zh-CN" b="1"/>
              <a:t>0/1</a:t>
            </a:r>
            <a:r>
              <a:rPr kumimoji="1" lang="zh-CN" altLang="en-US" b="1">
                <a:latin typeface="宋体" charset="-122"/>
              </a:rPr>
              <a:t>背包问题比</a:t>
            </a:r>
            <a:r>
              <a:rPr kumimoji="1" lang="en-US" altLang="zh-CN" b="1"/>
              <a:t>(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x</a:t>
            </a:r>
            <a:r>
              <a:rPr kumimoji="1" lang="en-US" altLang="zh-CN" b="1" i="1" baseline="-30000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更优的解，从而导致矛盾。</a:t>
            </a:r>
            <a:r>
              <a:rPr kumimoji="1" lang="zh-CN" altLang="en-US" b="1"/>
              <a:t> </a:t>
            </a:r>
          </a:p>
        </p:txBody>
      </p:sp>
      <p:sp>
        <p:nvSpPr>
          <p:cNvPr id="74766" name="Rectangle 58"/>
          <p:cNvSpPr>
            <a:spLocks noChangeArrowheads="1"/>
          </p:cNvSpPr>
          <p:nvPr/>
        </p:nvSpPr>
        <p:spPr bwMode="auto">
          <a:xfrm>
            <a:off x="4071938" y="3241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66" name="Object 57"/>
          <p:cNvGraphicFramePr>
            <a:graphicFrameLocks noChangeAspect="1"/>
          </p:cNvGraphicFramePr>
          <p:nvPr/>
        </p:nvGraphicFramePr>
        <p:xfrm>
          <a:off x="1258888" y="3284538"/>
          <a:ext cx="345757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r:id="rId7" imgW="1002865" imgH="431613" progId="Equation.3">
                  <p:embed/>
                </p:oleObj>
              </mc:Choice>
              <mc:Fallback>
                <p:oleObj r:id="rId7" imgW="100286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3457575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Rectangle 60"/>
          <p:cNvSpPr>
            <a:spLocks noChangeArrowheads="1"/>
          </p:cNvSpPr>
          <p:nvPr/>
        </p:nvSpPr>
        <p:spPr bwMode="auto">
          <a:xfrm>
            <a:off x="4043363" y="3241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68" name="Object 59"/>
          <p:cNvGraphicFramePr>
            <a:graphicFrameLocks noChangeAspect="1"/>
          </p:cNvGraphicFramePr>
          <p:nvPr/>
        </p:nvGraphicFramePr>
        <p:xfrm>
          <a:off x="4930775" y="3357563"/>
          <a:ext cx="3211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r:id="rId9" imgW="1129810" imgH="431613" progId="Equation.3">
                  <p:embed/>
                </p:oleObj>
              </mc:Choice>
              <mc:Fallback>
                <p:oleObj r:id="rId9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357563"/>
                        <a:ext cx="32115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0" name="Rectangle 62"/>
          <p:cNvSpPr>
            <a:spLocks noChangeArrowheads="1"/>
          </p:cNvSpPr>
          <p:nvPr/>
        </p:nvSpPr>
        <p:spPr bwMode="auto">
          <a:xfrm>
            <a:off x="3471863" y="323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Object 61"/>
          <p:cNvGraphicFramePr>
            <a:graphicFrameLocks noChangeAspect="1"/>
          </p:cNvGraphicFramePr>
          <p:nvPr/>
        </p:nvGraphicFramePr>
        <p:xfrm>
          <a:off x="1870075" y="4581525"/>
          <a:ext cx="52228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r:id="rId11" imgW="2260600" imgH="431800" progId="Equation.3">
                  <p:embed/>
                </p:oleObj>
              </mc:Choice>
              <mc:Fallback>
                <p:oleObj r:id="rId11" imgW="2260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581525"/>
                        <a:ext cx="52228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3436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6154</TotalTime>
  <Words>4335</Words>
  <Application>Microsoft Office PowerPoint</Application>
  <PresentationFormat>全屏显示(4:3)</PresentationFormat>
  <Paragraphs>817</Paragraphs>
  <Slides>37</Slides>
  <Notes>5</Notes>
  <HiddenSlides>4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1_凸显</vt:lpstr>
      <vt:lpstr>aniu_ppt</vt:lpstr>
      <vt:lpstr>1_aniu_ppt</vt:lpstr>
      <vt:lpstr>Equation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328</cp:revision>
  <dcterms:created xsi:type="dcterms:W3CDTF">2006-06-21T07:55:46Z</dcterms:created>
  <dcterms:modified xsi:type="dcterms:W3CDTF">2016-04-28T14:58:51Z</dcterms:modified>
</cp:coreProperties>
</file>