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33"/>
  </p:notesMasterIdLst>
  <p:handoutMasterIdLst>
    <p:handoutMasterId r:id="rId34"/>
  </p:handoutMasterIdLst>
  <p:sldIdLst>
    <p:sldId id="647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A50021"/>
    <a:srgbClr val="FF9900"/>
    <a:srgbClr val="FFFF99"/>
    <a:srgbClr val="FFFF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1400" autoAdjust="0"/>
  </p:normalViewPr>
  <p:slideViewPr>
    <p:cSldViewPr>
      <p:cViewPr>
        <p:scale>
          <a:sx n="60" d="100"/>
          <a:sy n="60" d="100"/>
        </p:scale>
        <p:origin x="-7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5D21C96-181C-4352-BEBD-0FCB8D29B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BDC5F067-DF7D-4B8B-9118-5902D88D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2,1,4,7,3,2,6,8</a:t>
            </a:r>
          </a:p>
          <a:p>
            <a:r>
              <a:rPr lang="en-US" altLang="zh-CN" dirty="0" err="1" smtClean="0"/>
              <a:t>Xyzx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zxyz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0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【</a:t>
            </a:r>
            <a:r>
              <a:rPr lang="zh-CN" altLang="en-US" b="1" dirty="0" smtClean="0">
                <a:ea typeface="宋体" charset="-122"/>
              </a:rPr>
              <a:t>首先选出</a:t>
            </a:r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张面值不超过</a:t>
            </a:r>
            <a:r>
              <a:rPr lang="en-US" altLang="zh-CN" b="1" dirty="0" smtClean="0">
                <a:ea typeface="宋体" charset="-122"/>
              </a:rPr>
              <a:t>4</a:t>
            </a:r>
            <a:r>
              <a:rPr lang="zh-CN" altLang="en-US" b="1" dirty="0" smtClean="0">
                <a:ea typeface="宋体" charset="-122"/>
              </a:rPr>
              <a:t>元</a:t>
            </a:r>
            <a:r>
              <a:rPr lang="en-US" altLang="zh-CN" b="1" dirty="0" smtClean="0">
                <a:ea typeface="宋体" charset="-122"/>
              </a:rPr>
              <a:t>6</a:t>
            </a:r>
            <a:r>
              <a:rPr lang="zh-CN" altLang="en-US" b="1" dirty="0" smtClean="0">
                <a:ea typeface="宋体" charset="-122"/>
              </a:rPr>
              <a:t>角的最大面值的货币，即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元</a:t>
            </a:r>
            <a:r>
              <a:rPr lang="zh-CN" altLang="en-US" b="1" dirty="0" smtClean="0">
                <a:ea typeface="宋体" charset="-122"/>
              </a:rPr>
              <a:t>，再选出</a:t>
            </a:r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张面值不超过</a:t>
            </a:r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元</a:t>
            </a:r>
            <a:r>
              <a:rPr lang="en-US" altLang="zh-CN" b="1" dirty="0" smtClean="0">
                <a:ea typeface="宋体" charset="-122"/>
              </a:rPr>
              <a:t>6</a:t>
            </a:r>
            <a:r>
              <a:rPr lang="zh-CN" altLang="en-US" b="1" dirty="0" smtClean="0">
                <a:ea typeface="宋体" charset="-122"/>
              </a:rPr>
              <a:t>角的最大面值的货币，即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元</a:t>
            </a:r>
            <a:r>
              <a:rPr lang="zh-CN" altLang="en-US" b="1" dirty="0" smtClean="0">
                <a:ea typeface="宋体" charset="-122"/>
              </a:rPr>
              <a:t>，再选出</a:t>
            </a:r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张面值不超过</a:t>
            </a:r>
            <a:r>
              <a:rPr lang="en-US" altLang="zh-CN" b="1" dirty="0" smtClean="0">
                <a:ea typeface="宋体" charset="-122"/>
              </a:rPr>
              <a:t>6</a:t>
            </a:r>
            <a:r>
              <a:rPr lang="zh-CN" altLang="en-US" b="1" dirty="0" smtClean="0">
                <a:ea typeface="宋体" charset="-122"/>
              </a:rPr>
              <a:t>角的最大面值的货币，即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角</a:t>
            </a:r>
            <a:r>
              <a:rPr lang="zh-CN" altLang="en-US" b="1" dirty="0" smtClean="0">
                <a:ea typeface="宋体" charset="-122"/>
              </a:rPr>
              <a:t>，再选出</a:t>
            </a:r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张面值不超过</a:t>
            </a:r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角的最大面值的货币，即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角</a:t>
            </a:r>
            <a:r>
              <a:rPr lang="zh-CN" altLang="en-US" b="1" dirty="0" smtClean="0">
                <a:ea typeface="宋体" charset="-122"/>
              </a:rPr>
              <a:t>，总共付出</a:t>
            </a:r>
            <a:r>
              <a:rPr lang="en-US" altLang="zh-CN" b="1" dirty="0" smtClean="0">
                <a:ea typeface="宋体" charset="-122"/>
              </a:rPr>
              <a:t>4</a:t>
            </a:r>
            <a:r>
              <a:rPr lang="zh-CN" altLang="en-US" b="1" dirty="0" smtClean="0">
                <a:ea typeface="宋体" charset="-122"/>
              </a:rPr>
              <a:t>张货币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】</a:t>
            </a:r>
            <a:r>
              <a:rPr lang="zh-CN" altLang="en-US" b="1" dirty="0" smtClean="0">
                <a:ea typeface="宋体" charset="-122"/>
              </a:rPr>
              <a:t>。</a:t>
            </a:r>
            <a:endParaRPr lang="zh-CN" altLang="en-US" dirty="0" smtClean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换言之，贪心法并不是从整体最优考虑，它所做出的选择只是在某种意义上的</a:t>
            </a:r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局部最优</a:t>
            </a:r>
            <a:r>
              <a:rPr lang="zh-CN" altLang="en-US" b="1" dirty="0" smtClean="0">
                <a:ea typeface="宋体" charset="-122"/>
              </a:rPr>
              <a:t>。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AC3F756-63FA-4300-9DFC-58527B214AC5}" type="slidenum">
              <a:rPr lang="en-US" altLang="zh-CN" smtClean="0">
                <a:cs typeface="Tahoma" pitchFamily="34" charset="0"/>
              </a:rPr>
              <a:pPr/>
              <a:t>11</a:t>
            </a:fld>
            <a:endParaRPr lang="en-US" altLang="zh-CN" smtClean="0"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如何找出</a:t>
            </a:r>
            <a:r>
              <a:rPr lang="en-US" altLang="zh-CN" smtClean="0">
                <a:ea typeface="宋体" charset="-122"/>
              </a:rPr>
              <a:t>1/3</a:t>
            </a:r>
            <a:r>
              <a:rPr lang="zh-CN" altLang="en-US" smtClean="0">
                <a:ea typeface="宋体" charset="-122"/>
              </a:rPr>
              <a:t>，什么时候停止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82C8E93-9FEA-4775-93AA-299AA6E27621}" type="slidenum">
              <a:rPr lang="en-US" altLang="zh-CN" smtClean="0">
                <a:cs typeface="Tahoma" pitchFamily="34" charset="0"/>
              </a:rPr>
              <a:pPr/>
              <a:t>13</a:t>
            </a:fld>
            <a:endParaRPr lang="en-US" altLang="zh-CN" smtClean="0"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旅行家问题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0759FC7-7889-4D6D-991C-31CAC1948E35}" type="slidenum">
              <a:rPr lang="en-US" altLang="zh-CN" smtClean="0">
                <a:cs typeface="Tahoma" pitchFamily="34" charset="0"/>
              </a:rPr>
              <a:pPr/>
              <a:t>16</a:t>
            </a:fld>
            <a:endParaRPr lang="en-US" altLang="zh-CN" smtClean="0"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几层循环？如何找最近点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BB9057E-9CE3-4DE7-8A0B-65A96C09C5DA}" type="slidenum">
              <a:rPr lang="en-US" altLang="zh-CN" smtClean="0">
                <a:cs typeface="Tahoma" pitchFamily="34" charset="0"/>
              </a:rPr>
              <a:pPr/>
              <a:t>18</a:t>
            </a:fld>
            <a:endParaRPr lang="en-US" altLang="zh-CN" smtClean="0"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b="1" smtClean="0">
                <a:ea typeface="宋体" charset="-122"/>
              </a:rPr>
              <a:t>① 边</a:t>
            </a:r>
            <a:r>
              <a:rPr lang="en-US" altLang="zh-CN" b="1" smtClean="0">
                <a:ea typeface="宋体" charset="-122"/>
              </a:rPr>
              <a:t>(</a:t>
            </a:r>
            <a:r>
              <a:rPr lang="en-US" altLang="zh-CN" b="1" i="1" smtClean="0">
                <a:ea typeface="宋体" charset="-122"/>
              </a:rPr>
              <a:t>u</a:t>
            </a:r>
            <a:r>
              <a:rPr lang="en-US" altLang="zh-CN" b="1" smtClean="0">
                <a:ea typeface="宋体" charset="-122"/>
              </a:rPr>
              <a:t>, </a:t>
            </a:r>
            <a:r>
              <a:rPr lang="en-US" altLang="zh-CN" b="1" i="1" smtClean="0">
                <a:ea typeface="宋体" charset="-122"/>
              </a:rPr>
              <a:t>v</a:t>
            </a:r>
            <a:r>
              <a:rPr lang="en-US" altLang="zh-CN" b="1" smtClean="0">
                <a:ea typeface="宋体" charset="-122"/>
              </a:rPr>
              <a:t>)</a:t>
            </a:r>
            <a:r>
              <a:rPr lang="zh-CN" altLang="en-US" b="1" smtClean="0">
                <a:ea typeface="宋体" charset="-122"/>
              </a:rPr>
              <a:t>是边集</a:t>
            </a:r>
            <a:r>
              <a:rPr lang="en-US" altLang="zh-CN" b="1" i="1" smtClean="0">
                <a:ea typeface="宋体" charset="-122"/>
              </a:rPr>
              <a:t>E'</a:t>
            </a:r>
            <a:r>
              <a:rPr lang="zh-CN" altLang="en-US" b="1" smtClean="0">
                <a:ea typeface="宋体" charset="-122"/>
              </a:rPr>
              <a:t>中代价最小的边；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b="1" smtClean="0">
                <a:ea typeface="宋体" charset="-122"/>
              </a:rPr>
              <a:t>② 边</a:t>
            </a:r>
            <a:r>
              <a:rPr lang="en-US" altLang="zh-CN" b="1" smtClean="0">
                <a:ea typeface="宋体" charset="-122"/>
              </a:rPr>
              <a:t>(</a:t>
            </a:r>
            <a:r>
              <a:rPr lang="en-US" altLang="zh-CN" b="1" i="1" smtClean="0">
                <a:ea typeface="宋体" charset="-122"/>
              </a:rPr>
              <a:t>u</a:t>
            </a:r>
            <a:r>
              <a:rPr lang="en-US" altLang="zh-CN" b="1" smtClean="0">
                <a:ea typeface="宋体" charset="-122"/>
              </a:rPr>
              <a:t>, </a:t>
            </a:r>
            <a:r>
              <a:rPr lang="en-US" altLang="zh-CN" b="1" i="1" smtClean="0">
                <a:ea typeface="宋体" charset="-122"/>
              </a:rPr>
              <a:t>v</a:t>
            </a:r>
            <a:r>
              <a:rPr lang="en-US" altLang="zh-CN" b="1" smtClean="0">
                <a:ea typeface="宋体" charset="-122"/>
              </a:rPr>
              <a:t>)</a:t>
            </a:r>
            <a:r>
              <a:rPr lang="zh-CN" altLang="en-US" b="1" smtClean="0">
                <a:ea typeface="宋体" charset="-122"/>
              </a:rPr>
              <a:t>加入解集合</a:t>
            </a:r>
            <a:r>
              <a:rPr lang="en-US" altLang="zh-CN" b="1" i="1" smtClean="0">
                <a:ea typeface="宋体" charset="-122"/>
              </a:rPr>
              <a:t>S</a:t>
            </a:r>
            <a:r>
              <a:rPr lang="zh-CN" altLang="en-US" b="1" smtClean="0">
                <a:ea typeface="宋体" charset="-122"/>
              </a:rPr>
              <a:t>后，</a:t>
            </a:r>
            <a:r>
              <a:rPr lang="en-US" altLang="zh-CN" b="1" i="1" smtClean="0">
                <a:ea typeface="宋体" charset="-122"/>
              </a:rPr>
              <a:t>S</a:t>
            </a:r>
            <a:r>
              <a:rPr lang="zh-CN" altLang="en-US" b="1" smtClean="0">
                <a:ea typeface="宋体" charset="-122"/>
              </a:rPr>
              <a:t>中不产生回路；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b="1" smtClean="0">
                <a:ea typeface="宋体" charset="-122"/>
              </a:rPr>
              <a:t>③ 边</a:t>
            </a:r>
            <a:r>
              <a:rPr lang="en-US" altLang="zh-CN" b="1" smtClean="0">
                <a:ea typeface="宋体" charset="-122"/>
              </a:rPr>
              <a:t>(</a:t>
            </a:r>
            <a:r>
              <a:rPr lang="en-US" altLang="zh-CN" b="1" i="1" smtClean="0">
                <a:ea typeface="宋体" charset="-122"/>
              </a:rPr>
              <a:t>u</a:t>
            </a:r>
            <a:r>
              <a:rPr lang="en-US" altLang="zh-CN" b="1" smtClean="0">
                <a:ea typeface="宋体" charset="-122"/>
              </a:rPr>
              <a:t>, </a:t>
            </a:r>
            <a:r>
              <a:rPr lang="en-US" altLang="zh-CN" b="1" i="1" smtClean="0">
                <a:ea typeface="宋体" charset="-122"/>
              </a:rPr>
              <a:t>v</a:t>
            </a:r>
            <a:r>
              <a:rPr lang="en-US" altLang="zh-CN" b="1" smtClean="0">
                <a:ea typeface="宋体" charset="-122"/>
              </a:rPr>
              <a:t>) </a:t>
            </a:r>
            <a:r>
              <a:rPr lang="zh-CN" altLang="en-US" b="1" smtClean="0">
                <a:ea typeface="宋体" charset="-122"/>
              </a:rPr>
              <a:t>加入解集合</a:t>
            </a:r>
            <a:r>
              <a:rPr lang="en-US" altLang="zh-CN" b="1" i="1" smtClean="0">
                <a:ea typeface="宋体" charset="-122"/>
              </a:rPr>
              <a:t>S</a:t>
            </a:r>
            <a:r>
              <a:rPr lang="zh-CN" altLang="en-US" b="1" smtClean="0">
                <a:ea typeface="宋体" charset="-122"/>
              </a:rPr>
              <a:t>后，</a:t>
            </a:r>
            <a:r>
              <a:rPr lang="en-US" altLang="zh-CN" b="1" i="1" smtClean="0">
                <a:ea typeface="宋体" charset="-122"/>
              </a:rPr>
              <a:t>S</a:t>
            </a:r>
            <a:r>
              <a:rPr lang="zh-CN" altLang="en-US" b="1" smtClean="0">
                <a:ea typeface="宋体" charset="-122"/>
              </a:rPr>
              <a:t>中不产生分枝；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51D544C-7CDB-4BB3-B571-0677918C8F1D}" type="slidenum">
              <a:rPr lang="en-US" altLang="zh-CN" smtClean="0">
                <a:cs typeface="Tahoma" pitchFamily="34" charset="0"/>
              </a:rPr>
              <a:pPr/>
              <a:t>21</a:t>
            </a:fld>
            <a:endParaRPr lang="en-US" altLang="zh-CN" smtClean="0"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ea typeface="宋体" charset="-122"/>
              </a:rPr>
              <a:t>例如，图</a:t>
            </a:r>
            <a:r>
              <a:rPr lang="en-US" altLang="zh-CN" b="1" smtClean="0">
                <a:ea typeface="宋体" charset="-122"/>
              </a:rPr>
              <a:t>7.3(a)</a:t>
            </a:r>
            <a:r>
              <a:rPr lang="zh-CN" altLang="en-US" b="1" smtClean="0">
                <a:ea typeface="宋体" charset="-122"/>
              </a:rPr>
              <a:t>所示的图可以只用两种颜色着色，将顶点</a:t>
            </a:r>
            <a:r>
              <a:rPr lang="en-US" altLang="zh-CN" b="1" smtClean="0">
                <a:ea typeface="宋体" charset="-122"/>
              </a:rPr>
              <a:t>1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en-US" altLang="zh-CN" b="1" smtClean="0">
                <a:ea typeface="宋体" charset="-122"/>
              </a:rPr>
              <a:t>3</a:t>
            </a:r>
            <a:r>
              <a:rPr lang="zh-CN" altLang="en-US" b="1" smtClean="0">
                <a:ea typeface="宋体" charset="-122"/>
              </a:rPr>
              <a:t>和</a:t>
            </a:r>
            <a:r>
              <a:rPr lang="en-US" altLang="zh-CN" b="1" smtClean="0">
                <a:ea typeface="宋体" charset="-122"/>
              </a:rPr>
              <a:t>4</a:t>
            </a:r>
            <a:r>
              <a:rPr lang="zh-CN" altLang="en-US" b="1" smtClean="0">
                <a:ea typeface="宋体" charset="-122"/>
              </a:rPr>
              <a:t>着成一种颜色，将顶点</a:t>
            </a:r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和顶点</a:t>
            </a:r>
            <a:r>
              <a:rPr lang="en-US" altLang="zh-CN" b="1" smtClean="0">
                <a:ea typeface="宋体" charset="-122"/>
              </a:rPr>
              <a:t>5</a:t>
            </a:r>
            <a:r>
              <a:rPr lang="zh-CN" altLang="en-US" b="1" smtClean="0">
                <a:ea typeface="宋体" charset="-122"/>
              </a:rPr>
              <a:t>着成另外一种颜色。为简单起见，下面假定</a:t>
            </a:r>
            <a:r>
              <a:rPr lang="en-US" altLang="zh-CN" b="1" i="1" smtClean="0">
                <a:ea typeface="宋体" charset="-122"/>
              </a:rPr>
              <a:t>k</a:t>
            </a:r>
            <a:r>
              <a:rPr lang="zh-CN" altLang="en-US" b="1" smtClean="0">
                <a:ea typeface="宋体" charset="-122"/>
              </a:rPr>
              <a:t>个颜色的集合为</a:t>
            </a:r>
            <a:r>
              <a:rPr lang="en-US" altLang="zh-CN" b="1" smtClean="0">
                <a:ea typeface="宋体" charset="-122"/>
              </a:rPr>
              <a:t>{</a:t>
            </a:r>
            <a:r>
              <a:rPr lang="zh-CN" altLang="en-US" b="1" smtClean="0">
                <a:ea typeface="宋体" charset="-122"/>
              </a:rPr>
              <a:t>颜色</a:t>
            </a:r>
            <a:r>
              <a:rPr lang="en-US" altLang="zh-CN" b="1" smtClean="0">
                <a:ea typeface="宋体" charset="-122"/>
              </a:rPr>
              <a:t>1, </a:t>
            </a:r>
            <a:r>
              <a:rPr lang="zh-CN" altLang="en-US" b="1" smtClean="0">
                <a:ea typeface="宋体" charset="-122"/>
              </a:rPr>
              <a:t>颜色</a:t>
            </a:r>
            <a:r>
              <a:rPr lang="en-US" altLang="zh-CN" b="1" smtClean="0">
                <a:ea typeface="宋体" charset="-122"/>
              </a:rPr>
              <a:t>2, …, </a:t>
            </a:r>
            <a:r>
              <a:rPr lang="zh-CN" altLang="en-US" b="1" smtClean="0">
                <a:ea typeface="宋体" charset="-122"/>
              </a:rPr>
              <a:t>颜色</a:t>
            </a:r>
            <a:r>
              <a:rPr lang="en-US" altLang="zh-CN" b="1" i="1" smtClean="0">
                <a:ea typeface="宋体" charset="-122"/>
              </a:rPr>
              <a:t>k</a:t>
            </a:r>
            <a:r>
              <a:rPr lang="en-US" altLang="zh-CN" b="1" smtClean="0">
                <a:ea typeface="宋体" charset="-122"/>
              </a:rPr>
              <a:t>}</a:t>
            </a:r>
            <a:r>
              <a:rPr lang="zh-CN" altLang="en-US" b="1" smtClean="0">
                <a:ea typeface="宋体" charset="-122"/>
              </a:rPr>
              <a:t>。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287301B-13B1-4AF4-A0FF-35149EFE062B}" type="slidenum">
              <a:rPr lang="en-US" altLang="zh-CN" smtClean="0">
                <a:cs typeface="Tahoma" pitchFamily="34" charset="0"/>
              </a:rPr>
              <a:pPr/>
              <a:t>24</a:t>
            </a:fld>
            <a:endParaRPr lang="en-US" altLang="zh-CN" smtClean="0"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8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591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0D64A4-86E1-454F-BF2A-4BAB779954A7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864254-2446-4F3A-B0A0-6915FD207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4269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1AD0-27ED-4B16-8BE3-111E23288BDF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3D35D9-A1ED-4FEF-9485-22CECB685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750943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D746-5035-4AE0-B345-E348121425A9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DD01754-9317-4F88-81A6-02A408671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831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E99B-FA10-4BD5-ACC3-D1C2BE4A2592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BF3DEED-C0F2-4074-8AE5-A459AC85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0787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28CC-0EC0-422E-8ADA-BE8EFF05974D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512C5D0-9015-463E-9899-5DDE4F82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52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C535-2E29-4D18-A3D4-C16EABB8F12F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37A1A1A-FF82-4088-B49C-765A0913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8994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D580-6960-452B-94F7-6F4A6013BE1D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BD6E6A-8957-40EF-BED3-E2FA85ECF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99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628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99E0-F085-4E16-9B86-BD03A8E81D34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20B45C9-A219-47C9-8B77-A3A949287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95564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3D7C-B990-48D4-A857-35AF3AF12098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CCAE6AA-6245-46D8-9818-22C12AC09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5933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21C7-FA91-47A3-B670-D26D7FD92B3C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E3C60A-B009-43DB-954D-B201831A3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20776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5E2-264D-431F-AD30-61DF24B70E46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C34824-8D04-41CF-A8A5-98F69731F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2366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5DC890-5CE9-4C94-9C2E-7280D6FD33FF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815DC71-9E9C-434B-A682-881D1351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46148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B35C-4E81-4C45-8DEE-14A569995334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664409-E789-4AD8-9177-00ED0C3A3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42109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98A9-8D0B-4651-A484-2EF777B96FFF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1A6F16-BB9C-4361-9B14-F3461002A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36457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ECE2-8A45-4D91-B259-7CD903924A5C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8F19DD-2422-4CD6-B47D-C0DD99C5A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08983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A6F4-F601-4EFB-A973-A34B39676B30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5FBF9EA-2427-492D-A959-5E847FE6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731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708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2EBC-C757-4A55-BFE0-82CE8212704B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34FDA10-4DA8-44AA-B1EC-BFDAF3BA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47988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A6E19-E45D-41F8-BCE5-D621715983FA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3DD5A08-69B6-4F46-B6F1-FC78B263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89951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66953-8134-4E56-AA66-4F5BA842349F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EEEC8-6347-4B63-A42F-835133617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45295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5C3E-3808-406A-B49C-09A434EA2AF2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BC878F-78A8-4DE7-B279-764A1AE57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96112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D9A0-18A1-4DB5-91D4-63D341239086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8F2A8C2-8E5C-4A31-BCCA-D326AF74B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24906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9A33-FE01-4772-90C9-F6056F280C11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5A8F55-A563-4C34-BFB0-388409D6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680108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6C05-1822-4981-86A8-6FACFBE3EE82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73C24DC-0ECF-4DC6-8B15-8007C1EC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78996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14896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4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2695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823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299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5/5/2016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7F40C70-08E4-421B-984F-0047473B2749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5/5/2016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66A8169E-2545-4613-87AB-F6FC876227CB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715" r:id="rId7"/>
    <p:sldLayoutId id="2147484716" r:id="rId8"/>
    <p:sldLayoutId id="2147484689" r:id="rId9"/>
    <p:sldLayoutId id="2147484690" r:id="rId10"/>
    <p:sldLayoutId id="2147484691" r:id="rId11"/>
    <p:sldLayoutId id="2147484717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D778644B-CB4A-4254-9C19-638C0B902F4B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9F408F-E603-41F3-8B73-0FB98E8E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19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7F01BAC4-E485-4921-945D-AE72376E508F}" type="datetime1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89CA8A-2249-44F1-8DC9-D5760BE4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2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AA57540-A868-45F1-875B-C6C5F5B608F2}" type="datetime1">
              <a:rPr lang="zh-CN" altLang="en-US" sz="1400" smtClean="0">
                <a:latin typeface="Comic Sans MS" pitchFamily="66" charset="0"/>
              </a:rPr>
              <a:pPr/>
              <a:t>2016/5/5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120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5949DCC-E572-46BC-BC4B-5B11668FC10E}" type="slidenum">
              <a:rPr lang="en-US" altLang="zh-CN" sz="1400" smtClean="0">
                <a:latin typeface="Comic Sans MS" pitchFamily="66" charset="0"/>
              </a:rPr>
              <a:pPr/>
              <a:t>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51205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64492" y="1133745"/>
            <a:ext cx="6119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 smtClean="0"/>
              <a:t>6.3.3  0/1</a:t>
            </a:r>
            <a:r>
              <a:rPr kumimoji="1" lang="zh-CN" altLang="en-US" sz="3600" b="1" dirty="0" smtClean="0"/>
              <a:t>背包问题</a:t>
            </a:r>
            <a:endParaRPr kumimoji="1" lang="zh-CN" altLang="en-US" sz="3600" b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4492" y="323655"/>
            <a:ext cx="741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上次回顾</a:t>
            </a:r>
            <a:endParaRPr kumimoji="1" lang="zh-CN" altLang="en-US" sz="4800" b="1" dirty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167392"/>
              </p:ext>
            </p:extLst>
          </p:nvPr>
        </p:nvGraphicFramePr>
        <p:xfrm>
          <a:off x="719961" y="1929141"/>
          <a:ext cx="74533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r:id="rId4" imgW="3403600" imgH="482600" progId="Equation.3">
                  <p:embed/>
                </p:oleObj>
              </mc:Choice>
              <mc:Fallback>
                <p:oleObj r:id="rId4" imgW="3403600" imgH="482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61" y="1929141"/>
                        <a:ext cx="74533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40576" y="3023955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/>
              <a:t>6.4.1  </a:t>
            </a:r>
            <a:r>
              <a:rPr kumimoji="1" lang="zh-CN" altLang="en-US" sz="3600" b="1" dirty="0">
                <a:latin typeface="宋体" charset="-122"/>
              </a:rPr>
              <a:t>最优二叉查找树</a:t>
            </a:r>
            <a:r>
              <a:rPr kumimoji="1" lang="zh-CN" altLang="en-US" sz="3600" b="1" dirty="0"/>
              <a:t> </a:t>
            </a:r>
            <a:endParaRPr kumimoji="1" lang="zh-CN" altLang="en-US" sz="3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71627"/>
              </p:ext>
            </p:extLst>
          </p:nvPr>
        </p:nvGraphicFramePr>
        <p:xfrm>
          <a:off x="2501770" y="3805615"/>
          <a:ext cx="5376862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公式" r:id="rId6" imgW="2413000" imgH="1193800" progId="Equation.3">
                  <p:embed/>
                </p:oleObj>
              </mc:Choice>
              <mc:Fallback>
                <p:oleObj name="公式" r:id="rId6" imgW="2413000" imgH="1193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770" y="3805615"/>
                        <a:ext cx="5376862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82175"/>
              </p:ext>
            </p:extLst>
          </p:nvPr>
        </p:nvGraphicFramePr>
        <p:xfrm>
          <a:off x="1006345" y="3667503"/>
          <a:ext cx="1393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公式" r:id="rId8" imgW="571252" imgH="203112" progId="Equation.3">
                  <p:embed/>
                </p:oleObj>
              </mc:Choice>
              <mc:Fallback>
                <p:oleObj name="公式" r:id="rId8" imgW="571252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345" y="3667503"/>
                        <a:ext cx="1393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8815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fld id="{A609C614-F6D9-4B21-AA69-A46B2FF0093A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第7章  贪心法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AAE96CA6-4484-4DFA-88EF-0CA6FD7E58E6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/>
              <a:t>10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7173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7.1.1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贪心法的设计思想 </a:t>
            </a:r>
          </a:p>
        </p:txBody>
      </p:sp>
      <p:sp>
        <p:nvSpPr>
          <p:cNvPr id="7174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200025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7.1.2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贪心法的求解过程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7.1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概  述 </a:t>
            </a:r>
          </a:p>
        </p:txBody>
      </p:sp>
    </p:spTree>
    <p:extLst>
      <p:ext uri="{BB962C8B-B14F-4D97-AF65-F5344CB8AC3E}">
        <p14:creationId xmlns:p14="http://schemas.microsoft.com/office/powerpoint/2010/main" val="27060753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fld id="{8BDA97CF-BBD2-4C3B-BEBC-63BD8A3F67BD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第7章  贪心法</a:t>
            </a: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E30D4969-CBB6-4A1F-A219-99F532BAB566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/>
              <a:t>11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95288" y="1125538"/>
            <a:ext cx="8450262" cy="524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400" b="0">
                <a:latin typeface="Times New Roman" pitchFamily="18" charset="0"/>
                <a:ea typeface="宋体" charset="-122"/>
              </a:rPr>
              <a:t>        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贪心法在解决问题的策略上目光短浅，只根据当前已有的信息就做出选择，而且一旦做出了选择，不管将来有什么结果，这个选择都不会改变。</a:t>
            </a:r>
            <a:endParaRPr kumimoji="1" lang="en-US" altLang="zh-CN" sz="2800"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>
                <a:solidFill>
                  <a:srgbClr val="0070C0"/>
                </a:solidFill>
                <a:latin typeface="Arial" charset="0"/>
                <a:ea typeface="宋体" charset="-122"/>
              </a:rPr>
              <a:t>例：用贪心法求解付款问题。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>
                <a:solidFill>
                  <a:srgbClr val="0070C0"/>
                </a:solidFill>
                <a:latin typeface="Arial" charset="0"/>
                <a:ea typeface="宋体" charset="-122"/>
              </a:rPr>
              <a:t>     假设有面值为</a:t>
            </a:r>
            <a:r>
              <a:rPr kumimoji="1" lang="en-US" altLang="zh-CN" sz="2800">
                <a:solidFill>
                  <a:srgbClr val="0070C0"/>
                </a:solidFill>
                <a:latin typeface="Arial" charset="0"/>
                <a:ea typeface="宋体" charset="-122"/>
              </a:rPr>
              <a:t>3</a:t>
            </a:r>
            <a:r>
              <a:rPr kumimoji="1" lang="zh-CN" altLang="en-US" sz="2800">
                <a:solidFill>
                  <a:srgbClr val="0070C0"/>
                </a:solidFill>
                <a:latin typeface="Arial" charset="0"/>
                <a:ea typeface="宋体" charset="-122"/>
              </a:rPr>
              <a:t>元、</a:t>
            </a:r>
            <a:r>
              <a:rPr kumimoji="1" lang="en-US" altLang="zh-CN" sz="2800">
                <a:solidFill>
                  <a:srgbClr val="0070C0"/>
                </a:solidFill>
                <a:latin typeface="Arial" charset="0"/>
                <a:ea typeface="宋体" charset="-122"/>
              </a:rPr>
              <a:t>1</a:t>
            </a:r>
            <a:r>
              <a:rPr kumimoji="1" lang="zh-CN" altLang="en-US" sz="2800">
                <a:solidFill>
                  <a:srgbClr val="0070C0"/>
                </a:solidFill>
                <a:latin typeface="Arial" charset="0"/>
                <a:ea typeface="宋体" charset="-122"/>
              </a:rPr>
              <a:t>元、</a:t>
            </a:r>
            <a:r>
              <a:rPr kumimoji="1" lang="en-US" altLang="zh-CN" sz="2800">
                <a:solidFill>
                  <a:srgbClr val="0070C0"/>
                </a:solidFill>
                <a:latin typeface="Arial" charset="0"/>
                <a:ea typeface="宋体" charset="-122"/>
              </a:rPr>
              <a:t>8</a:t>
            </a:r>
            <a:r>
              <a:rPr kumimoji="1" lang="zh-CN" altLang="en-US" sz="2800">
                <a:solidFill>
                  <a:srgbClr val="0070C0"/>
                </a:solidFill>
                <a:latin typeface="Arial" charset="0"/>
                <a:ea typeface="宋体" charset="-122"/>
              </a:rPr>
              <a:t>角、</a:t>
            </a:r>
            <a:r>
              <a:rPr kumimoji="1" lang="en-US" altLang="zh-CN" sz="2800">
                <a:solidFill>
                  <a:srgbClr val="0070C0"/>
                </a:solidFill>
                <a:latin typeface="Arial" charset="0"/>
                <a:ea typeface="宋体" charset="-122"/>
              </a:rPr>
              <a:t>5</a:t>
            </a:r>
            <a:r>
              <a:rPr kumimoji="1" lang="zh-CN" altLang="en-US" sz="2800">
                <a:solidFill>
                  <a:srgbClr val="0070C0"/>
                </a:solidFill>
                <a:latin typeface="Arial" charset="0"/>
                <a:ea typeface="宋体" charset="-122"/>
              </a:rPr>
              <a:t>角、</a:t>
            </a:r>
            <a:r>
              <a:rPr kumimoji="1" lang="en-US" altLang="zh-CN" sz="2800">
                <a:solidFill>
                  <a:srgbClr val="0070C0"/>
                </a:solidFill>
                <a:latin typeface="Arial" charset="0"/>
                <a:ea typeface="宋体" charset="-122"/>
              </a:rPr>
              <a:t>1</a:t>
            </a:r>
            <a:r>
              <a:rPr kumimoji="1" lang="zh-CN" altLang="en-US" sz="2800">
                <a:solidFill>
                  <a:srgbClr val="0070C0"/>
                </a:solidFill>
                <a:latin typeface="Arial" charset="0"/>
                <a:ea typeface="宋体" charset="-122"/>
              </a:rPr>
              <a:t>角的货币，需要找给顾客</a:t>
            </a:r>
            <a:r>
              <a:rPr kumimoji="1" lang="en-US" altLang="zh-CN" sz="2800">
                <a:solidFill>
                  <a:srgbClr val="0070C0"/>
                </a:solidFill>
                <a:latin typeface="Arial" charset="0"/>
                <a:ea typeface="宋体" charset="-122"/>
              </a:rPr>
              <a:t>4</a:t>
            </a:r>
            <a:r>
              <a:rPr kumimoji="1" lang="zh-CN" altLang="en-US" sz="2800">
                <a:solidFill>
                  <a:srgbClr val="0070C0"/>
                </a:solidFill>
                <a:latin typeface="Arial" charset="0"/>
                <a:ea typeface="宋体" charset="-122"/>
              </a:rPr>
              <a:t>元</a:t>
            </a:r>
            <a:r>
              <a:rPr kumimoji="1" lang="en-US" altLang="zh-CN" sz="2800">
                <a:solidFill>
                  <a:srgbClr val="0070C0"/>
                </a:solidFill>
                <a:latin typeface="Arial" charset="0"/>
                <a:ea typeface="宋体" charset="-122"/>
              </a:rPr>
              <a:t>6</a:t>
            </a:r>
            <a:r>
              <a:rPr kumimoji="1" lang="zh-CN" altLang="en-US" sz="2800">
                <a:solidFill>
                  <a:srgbClr val="0070C0"/>
                </a:solidFill>
                <a:latin typeface="Arial" charset="0"/>
                <a:ea typeface="宋体" charset="-122"/>
              </a:rPr>
              <a:t>角现金，使付出</a:t>
            </a:r>
            <a:r>
              <a:rPr kumimoji="1" lang="zh-CN" altLang="en-US" sz="280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的货币的数量最少。</a:t>
            </a:r>
            <a:endParaRPr kumimoji="1" lang="en-US" altLang="zh-CN" sz="2800">
              <a:solidFill>
                <a:srgbClr val="0070C0"/>
              </a:solidFill>
              <a:latin typeface="Times New Roman" pitchFamily="18" charset="0"/>
              <a:ea typeface="宋体" charset="-122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800">
                <a:latin typeface="Times New Roman" pitchFamily="18" charset="0"/>
                <a:ea typeface="宋体" charset="-122"/>
              </a:rPr>
              <a:t>        这种局部最优选择并不总能获得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整体最优解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Optimal Solution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），但通常能获得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近似最优解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Near-Optimal Solution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）。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323850" y="260350"/>
            <a:ext cx="6192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7.1.1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贪心法的设计思想 </a:t>
            </a:r>
          </a:p>
        </p:txBody>
      </p:sp>
    </p:spTree>
    <p:extLst>
      <p:ext uri="{BB962C8B-B14F-4D97-AF65-F5344CB8AC3E}">
        <p14:creationId xmlns:p14="http://schemas.microsoft.com/office/powerpoint/2010/main" val="35268586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62950" cy="914400"/>
          </a:xfrm>
        </p:spPr>
        <p:txBody>
          <a:bodyPr/>
          <a:lstStyle/>
          <a:p>
            <a:r>
              <a:rPr lang="en-US" altLang="zh-CN" sz="4000" smtClean="0"/>
              <a:t>7.1.2 </a:t>
            </a:r>
            <a:r>
              <a:rPr lang="zh-CN" altLang="en-US" sz="4000" smtClean="0"/>
              <a:t>一个简单的例子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埃及分数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219200"/>
            <a:ext cx="8435975" cy="50292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 smtClean="0"/>
              <a:t>问题描述：古埃及人只用分子为</a:t>
            </a:r>
            <a:r>
              <a:rPr lang="en-US" altLang="zh-CN" sz="2800" smtClean="0"/>
              <a:t>1</a:t>
            </a:r>
            <a:r>
              <a:rPr lang="zh-CN" altLang="en-US" sz="2800" smtClean="0"/>
              <a:t>的分数，在表示一个真分数时，将其分解为若干个埃及分数之和。</a:t>
            </a:r>
            <a:endParaRPr lang="en-US" altLang="zh-CN" sz="2800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000" smtClean="0">
                <a:solidFill>
                  <a:srgbClr val="00B050"/>
                </a:solidFill>
              </a:rPr>
              <a:t>例如：</a:t>
            </a:r>
            <a:r>
              <a:rPr lang="en-US" altLang="zh-CN" sz="2000" smtClean="0">
                <a:solidFill>
                  <a:srgbClr val="00B050"/>
                </a:solidFill>
              </a:rPr>
              <a:t>7/8=1/8+ 1/8 +…+ 1/8(7</a:t>
            </a:r>
            <a:r>
              <a:rPr lang="zh-CN" altLang="en-US" sz="2000" smtClean="0">
                <a:solidFill>
                  <a:srgbClr val="00B050"/>
                </a:solidFill>
              </a:rPr>
              <a:t>个</a:t>
            </a:r>
            <a:r>
              <a:rPr lang="en-US" altLang="zh-CN" sz="2000" smtClean="0">
                <a:solidFill>
                  <a:srgbClr val="00B050"/>
                </a:solidFill>
              </a:rPr>
              <a:t>1/8)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         7/8=1/4+ 1/4 +1/4 +1/4 + 1/8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埃及分数问题要求把一个真分数表示为最少的埃及分数之和的形式。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【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贪心法解决思路</a:t>
            </a:r>
            <a:r>
              <a:rPr lang="en-US" altLang="zh-CN" sz="2800" smtClean="0">
                <a:latin typeface="楷体" pitchFamily="49" charset="-122"/>
                <a:ea typeface="楷体" pitchFamily="49" charset="-122"/>
              </a:rPr>
              <a:t>】</a:t>
            </a:r>
            <a:r>
              <a:rPr lang="zh-CN" altLang="en-US" sz="2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需要找出该真分数包含的最大埃及分数。</a:t>
            </a:r>
          </a:p>
          <a:p>
            <a:pPr marL="0" indent="0">
              <a:lnSpc>
                <a:spcPct val="150000"/>
              </a:lnSpc>
              <a:buFontTx/>
              <a:buNone/>
            </a:pPr>
            <a:endParaRPr lang="zh-CN" altLang="en-US" sz="2800" smtClean="0"/>
          </a:p>
        </p:txBody>
      </p:sp>
      <p:sp>
        <p:nvSpPr>
          <p:cNvPr id="922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fld id="{BE09D4BB-A16D-47E7-A4B4-1F6FD688CA9F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922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第7章  贪心法</a:t>
            </a:r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33AEBD5D-F6B5-46CE-9279-675CBFA84A27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/>
              <a:t>12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8400" y="4365625"/>
            <a:ext cx="3336925" cy="593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+mn-ea"/>
                <a:ea typeface="+mn-ea"/>
              </a:rPr>
              <a:t>7/8=1/2 + 1/3 + 1/24</a:t>
            </a:r>
            <a:r>
              <a:rPr lang="zh-CN" altLang="en-US" b="1" dirty="0">
                <a:solidFill>
                  <a:srgbClr val="00B050"/>
                </a:solidFill>
                <a:latin typeface="+mn-ea"/>
                <a:ea typeface="+mn-ea"/>
              </a:rPr>
              <a:t>。</a:t>
            </a:r>
            <a:endParaRPr lang="en-US" altLang="zh-CN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201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/>
          <p:cNvSpPr>
            <a:spLocks noGrp="1"/>
          </p:cNvSpPr>
          <p:nvPr>
            <p:ph type="title"/>
          </p:nvPr>
        </p:nvSpPr>
        <p:spPr>
          <a:xfrm>
            <a:off x="146050" y="184150"/>
            <a:ext cx="8964613" cy="914400"/>
          </a:xfrm>
        </p:spPr>
        <p:txBody>
          <a:bodyPr/>
          <a:lstStyle/>
          <a:p>
            <a:r>
              <a:rPr lang="zh-CN" altLang="en-US" sz="3600" smtClean="0"/>
              <a:t>如何找出一个真分数包含的最大埃及分数？</a:t>
            </a:r>
          </a:p>
        </p:txBody>
      </p:sp>
      <p:sp>
        <p:nvSpPr>
          <p:cNvPr id="6" name="内容占位符 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68313" y="2060575"/>
            <a:ext cx="8153400" cy="40433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smtClean="0"/>
              <a:t>设真分数为</a:t>
            </a:r>
            <a:r>
              <a:rPr lang="en-US" altLang="zh-CN" sz="2400" smtClean="0"/>
              <a:t>A/B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</a:t>
            </a:r>
            <a:r>
              <a:rPr lang="zh-CN" altLang="en-US" sz="2400" smtClean="0"/>
              <a:t>除以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的整数部分为</a:t>
            </a:r>
            <a:r>
              <a:rPr lang="en-US" altLang="zh-CN" sz="2400" smtClean="0"/>
              <a:t>C</a:t>
            </a:r>
            <a:r>
              <a:rPr lang="zh-CN" altLang="en-US" sz="2400" smtClean="0"/>
              <a:t>，余数为</a:t>
            </a:r>
            <a:r>
              <a:rPr lang="en-US" altLang="zh-CN" sz="2400" smtClean="0"/>
              <a:t>D</a:t>
            </a:r>
            <a:r>
              <a:rPr lang="zh-CN" altLang="en-US" sz="2400" smtClean="0"/>
              <a:t>，则有下式成立：             </a:t>
            </a:r>
            <a:r>
              <a:rPr lang="en-US" altLang="zh-CN" sz="2400" smtClean="0"/>
              <a:t>B = A × C + D</a:t>
            </a:r>
          </a:p>
          <a:p>
            <a:pPr marL="0" indent="0">
              <a:buFontTx/>
              <a:buNone/>
            </a:pPr>
            <a:r>
              <a:rPr lang="zh-CN" altLang="en-US" sz="2400" smtClean="0"/>
              <a:t>           即：            </a:t>
            </a:r>
            <a:r>
              <a:rPr lang="en-US" altLang="zh-CN" sz="2400" smtClean="0"/>
              <a:t>B/A = C + D/A &lt; C + 1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	 </a:t>
            </a:r>
            <a:r>
              <a:rPr lang="zh-CN" altLang="en-US" sz="2400" smtClean="0"/>
              <a:t>则：            </a:t>
            </a:r>
            <a:r>
              <a:rPr lang="en-US" altLang="zh-CN" sz="2400" smtClean="0"/>
              <a:t>A/B &gt; 1/(C + 1)</a:t>
            </a:r>
          </a:p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1/(C + 1) </a:t>
            </a:r>
            <a:r>
              <a:rPr lang="zh-CN" altLang="en-US" sz="2400" smtClean="0">
                <a:solidFill>
                  <a:srgbClr val="FF0000"/>
                </a:solidFill>
              </a:rPr>
              <a:t>即为真分数</a:t>
            </a:r>
            <a:r>
              <a:rPr lang="en-US" altLang="zh-CN" sz="2400" smtClean="0">
                <a:solidFill>
                  <a:srgbClr val="FF0000"/>
                </a:solidFill>
              </a:rPr>
              <a:t>A/B</a:t>
            </a:r>
            <a:r>
              <a:rPr lang="zh-CN" altLang="en-US" sz="2400" smtClean="0">
                <a:solidFill>
                  <a:srgbClr val="FF0000"/>
                </a:solidFill>
              </a:rPr>
              <a:t>包含的最大埃及分数。</a:t>
            </a:r>
          </a:p>
          <a:p>
            <a:pPr marL="0" indent="0">
              <a:buFontTx/>
              <a:buNone/>
            </a:pPr>
            <a:r>
              <a:rPr lang="zh-CN" altLang="en-US" sz="2400" smtClean="0"/>
              <a:t>设</a:t>
            </a:r>
            <a:r>
              <a:rPr lang="en-US" altLang="zh-CN" sz="2400" smtClean="0"/>
              <a:t>E = C + 1</a:t>
            </a:r>
            <a:r>
              <a:rPr lang="zh-CN" altLang="en-US" sz="2400" smtClean="0"/>
              <a:t>，由于</a:t>
            </a:r>
          </a:p>
          <a:p>
            <a:pPr marL="0" indent="0">
              <a:buFontTx/>
              <a:buNone/>
            </a:pPr>
            <a:r>
              <a:rPr lang="zh-CN" altLang="en-US" sz="2400" smtClean="0"/>
              <a:t>           </a:t>
            </a:r>
            <a:r>
              <a:rPr lang="en-US" altLang="zh-CN" sz="2400" smtClean="0"/>
              <a:t>A/B – 1/E = ((A×E) – B)/(B×E)</a:t>
            </a:r>
          </a:p>
          <a:p>
            <a:pPr marL="0" indent="0">
              <a:buFontTx/>
              <a:buNone/>
            </a:pPr>
            <a:r>
              <a:rPr lang="zh-CN" altLang="en-US" sz="2400" smtClean="0"/>
              <a:t>则真分数减去最大埃及分数后，得到真分数</a:t>
            </a:r>
          </a:p>
          <a:p>
            <a:pPr marL="0" indent="0">
              <a:buFontTx/>
              <a:buNone/>
            </a:pPr>
            <a:r>
              <a:rPr lang="zh-CN" altLang="en-US" sz="2400" smtClean="0"/>
              <a:t>          </a:t>
            </a:r>
            <a:r>
              <a:rPr lang="en-US" altLang="zh-CN" sz="2400" smtClean="0"/>
              <a:t>((A×E) – B)/B×E</a:t>
            </a:r>
          </a:p>
          <a:p>
            <a:pPr marL="0" indent="0">
              <a:buFontTx/>
              <a:buNone/>
            </a:pPr>
            <a:r>
              <a:rPr lang="zh-CN" altLang="en-US" sz="2400" smtClean="0"/>
              <a:t>该真分数可能存在公因子，需要化简。 </a:t>
            </a:r>
          </a:p>
          <a:p>
            <a:pPr marL="0" indent="0">
              <a:buFontTx/>
              <a:buNone/>
            </a:pPr>
            <a:endParaRPr lang="zh-CN" altLang="en-US" sz="2400" smtClean="0"/>
          </a:p>
        </p:txBody>
      </p:sp>
      <p:sp>
        <p:nvSpPr>
          <p:cNvPr id="1024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fld id="{6D3F8AAC-1AB0-4C7C-92BA-0B661EB055F5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024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第7章  贪心法</a:t>
            </a:r>
          </a:p>
        </p:txBody>
      </p:sp>
      <p:sp>
        <p:nvSpPr>
          <p:cNvPr id="102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8C4AAEA9-630C-4862-87E0-6FB646BBFA7C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/>
              <a:t>13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588" y="1196975"/>
            <a:ext cx="3871912" cy="676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ea"/>
                <a:ea typeface="+mn-ea"/>
              </a:rPr>
              <a:t>7/8=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1/2 </a:t>
            </a:r>
            <a:r>
              <a:rPr lang="en-US" altLang="zh-CN" sz="2800" b="1" dirty="0">
                <a:solidFill>
                  <a:srgbClr val="00B050"/>
                </a:solidFill>
                <a:latin typeface="+mn-ea"/>
                <a:ea typeface="+mn-ea"/>
              </a:rPr>
              <a:t>+ 1/3 + 1/24</a:t>
            </a:r>
            <a:r>
              <a:rPr lang="zh-CN" altLang="en-US" sz="2800" b="1" dirty="0">
                <a:solidFill>
                  <a:srgbClr val="00B050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24680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074738"/>
            <a:ext cx="8794750" cy="53070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smtClean="0"/>
              <a:t>void EgyptFraction(int A, int B) {      //  A/B                   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smtClean="0"/>
              <a:t>    int E, R;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smtClean="0"/>
              <a:t>    printf("%d / %d=",A,B);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smtClean="0"/>
              <a:t>    do    {	E = B/A + 1;  	      printf("1/%d+",E);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smtClean="0"/>
              <a:t>		A = A * E - B; 	      B = B * E;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smtClean="0"/>
              <a:t>		R = CommFactor(B, A);        </a:t>
            </a:r>
            <a:endParaRPr lang="zh-CN" altLang="en-US" sz="2000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000" smtClean="0"/>
              <a:t>		</a:t>
            </a:r>
            <a:r>
              <a:rPr lang="en-US" altLang="zh-CN" sz="2000" smtClean="0"/>
              <a:t>if (R &gt; 1) {	A = A/R; B = B/R; }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smtClean="0"/>
              <a:t>	} while (A &gt; 1);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smtClean="0"/>
              <a:t>    cout&lt;&lt;"1/"&lt;&lt;B&lt;&lt;endl;               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smtClean="0"/>
              <a:t>    return;                        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sp>
        <p:nvSpPr>
          <p:cNvPr id="1126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fld id="{EDF6F788-CD3E-4D15-9569-97EDBE54018A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126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第7章  贪心法</a:t>
            </a:r>
          </a:p>
        </p:txBody>
      </p:sp>
      <p:sp>
        <p:nvSpPr>
          <p:cNvPr id="112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5F3A01DB-7BB0-4ADA-B10B-662C45638E5D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/>
              <a:t>14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1270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362950" cy="914400"/>
          </a:xfrm>
        </p:spPr>
        <p:txBody>
          <a:bodyPr/>
          <a:lstStyle/>
          <a:p>
            <a:r>
              <a:rPr lang="en-US" altLang="zh-CN" sz="4000" smtClean="0"/>
              <a:t>7.1.2 </a:t>
            </a:r>
            <a:r>
              <a:rPr lang="zh-CN" altLang="en-US" sz="4000" smtClean="0"/>
              <a:t>一个简单的例子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埃及分数</a:t>
            </a:r>
          </a:p>
        </p:txBody>
      </p:sp>
    </p:spTree>
    <p:extLst>
      <p:ext uri="{BB962C8B-B14F-4D97-AF65-F5344CB8AC3E}">
        <p14:creationId xmlns:p14="http://schemas.microsoft.com/office/powerpoint/2010/main" val="32747659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fld id="{07240430-1284-46C6-9AF2-B3E3912783CD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第7章  贪心法</a:t>
            </a: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28FE8C33-8AF2-4C39-88BD-8705668E0EEF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/>
              <a:t>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2293" name="Text Box 102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28725" y="1852613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7.2.1  TSP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问题 </a:t>
            </a:r>
          </a:p>
        </p:txBody>
      </p:sp>
      <p:sp>
        <p:nvSpPr>
          <p:cNvPr id="12294" name="Text Box 102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28725" y="314325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7.2.2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图着色问题</a:t>
            </a:r>
          </a:p>
        </p:txBody>
      </p:sp>
      <p:sp>
        <p:nvSpPr>
          <p:cNvPr id="12295" name="Text Box 102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28725" y="4587875"/>
            <a:ext cx="4897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7.2.3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最小生成树问题</a:t>
            </a:r>
          </a:p>
        </p:txBody>
      </p:sp>
      <p:sp>
        <p:nvSpPr>
          <p:cNvPr id="12296" name="Text Box 1030"/>
          <p:cNvSpPr txBox="1">
            <a:spLocks noChangeArrowheads="1"/>
          </p:cNvSpPr>
          <p:nvPr/>
        </p:nvSpPr>
        <p:spPr bwMode="auto">
          <a:xfrm>
            <a:off x="323850" y="434975"/>
            <a:ext cx="64087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7.2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图问题中的贪心法 </a:t>
            </a:r>
          </a:p>
        </p:txBody>
      </p:sp>
    </p:spTree>
    <p:extLst>
      <p:ext uri="{BB962C8B-B14F-4D97-AF65-F5344CB8AC3E}">
        <p14:creationId xmlns:p14="http://schemas.microsoft.com/office/powerpoint/2010/main" val="14364674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fld id="{D3242084-6AB5-4D2D-B309-968214493D3B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第7章  贪心法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801A6B01-6088-4A2F-ADCC-1FABBE040E7D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/>
              <a:t>16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11188" y="2636838"/>
            <a:ext cx="79914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宋体" charset="-122"/>
              </a:rPr>
              <a:t>求解</a:t>
            </a:r>
            <a:r>
              <a:rPr kumimoji="1" lang="en-US" altLang="zh-CN" sz="3200">
                <a:latin typeface="Times New Roman" pitchFamily="18" charset="0"/>
                <a:ea typeface="宋体" charset="-122"/>
              </a:rPr>
              <a:t>TSP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问题至少有两种贪心策略是合理的：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3200"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）</a:t>
            </a:r>
            <a:r>
              <a:rPr kumimoji="1" lang="zh-CN" altLang="en-US" sz="320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最近邻点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策略：从任意城市出发，每次在没有到过的城市中选择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与当前城市最近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的一个，直到经过了所有的城市，最后回到出发城市。    </a:t>
            </a:r>
          </a:p>
        </p:txBody>
      </p:sp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7.2.1  TSP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问题 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260350"/>
            <a:ext cx="25336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6824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0B951F44-1DFD-4EDF-BB6E-9EDEE1B580CA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84956670-E644-46F8-B607-8E1E63FACD10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17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14341" name="Group 144"/>
          <p:cNvGrpSpPr>
            <a:grpSpLocks/>
          </p:cNvGrpSpPr>
          <p:nvPr/>
        </p:nvGrpSpPr>
        <p:grpSpPr bwMode="auto">
          <a:xfrm>
            <a:off x="250825" y="717550"/>
            <a:ext cx="8893175" cy="5735638"/>
            <a:chOff x="1511" y="3168"/>
            <a:chExt cx="7765" cy="5106"/>
          </a:xfrm>
        </p:grpSpPr>
        <p:sp>
          <p:nvSpPr>
            <p:cNvPr id="14342" name="Text Box 145"/>
            <p:cNvSpPr txBox="1">
              <a:spLocks noChangeArrowheads="1"/>
            </p:cNvSpPr>
            <p:nvPr/>
          </p:nvSpPr>
          <p:spPr bwMode="auto">
            <a:xfrm>
              <a:off x="1916" y="7494"/>
              <a:ext cx="736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/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(d)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3→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5         (e)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5→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                (f)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2→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</a:t>
              </a:r>
            </a:p>
            <a:p>
              <a:pPr algn="ctr" eaLnBrk="0" hangingPunct="0">
                <a:spcBef>
                  <a:spcPts val="775"/>
                </a:spcBef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最近邻点贪心策略求解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TSP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问题的过程：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cs typeface="Tahoma" pitchFamily="34" charset="0"/>
                </a:rPr>
                <a:t>总代价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ahoma" pitchFamily="34" charset="0"/>
                </a:rPr>
                <a:t>14</a:t>
              </a:r>
              <a:endParaRPr lang="zh-CN" altLang="en-US" sz="20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4343" name="Line 146"/>
            <p:cNvSpPr>
              <a:spLocks noChangeShapeType="1"/>
            </p:cNvSpPr>
            <p:nvPr/>
          </p:nvSpPr>
          <p:spPr bwMode="auto">
            <a:xfrm flipH="1">
              <a:off x="4739" y="5853"/>
              <a:ext cx="54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Text Box 147"/>
            <p:cNvSpPr txBox="1">
              <a:spLocks noChangeArrowheads="1"/>
            </p:cNvSpPr>
            <p:nvPr/>
          </p:nvSpPr>
          <p:spPr bwMode="auto">
            <a:xfrm>
              <a:off x="5219" y="7146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345" name="Text Box 148"/>
            <p:cNvSpPr txBox="1">
              <a:spLocks noChangeArrowheads="1"/>
            </p:cNvSpPr>
            <p:nvPr/>
          </p:nvSpPr>
          <p:spPr bwMode="auto">
            <a:xfrm>
              <a:off x="5259" y="6504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5</a:t>
              </a:r>
            </a:p>
          </p:txBody>
        </p:sp>
        <p:sp>
          <p:nvSpPr>
            <p:cNvPr id="14346" name="Text Box 149"/>
            <p:cNvSpPr txBox="1">
              <a:spLocks noChangeArrowheads="1"/>
            </p:cNvSpPr>
            <p:nvPr/>
          </p:nvSpPr>
          <p:spPr bwMode="auto">
            <a:xfrm>
              <a:off x="5419" y="6036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347" name="Text Box 150"/>
            <p:cNvSpPr txBox="1">
              <a:spLocks noChangeArrowheads="1"/>
            </p:cNvSpPr>
            <p:nvPr/>
          </p:nvSpPr>
          <p:spPr bwMode="auto">
            <a:xfrm>
              <a:off x="4969" y="5955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348" name="Oval 151"/>
            <p:cNvSpPr>
              <a:spLocks noChangeArrowheads="1"/>
            </p:cNvSpPr>
            <p:nvPr/>
          </p:nvSpPr>
          <p:spPr bwMode="auto">
            <a:xfrm>
              <a:off x="5199" y="5613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1</a:t>
              </a:r>
            </a:p>
          </p:txBody>
        </p:sp>
        <p:sp>
          <p:nvSpPr>
            <p:cNvPr id="14349" name="Oval 152"/>
            <p:cNvSpPr>
              <a:spLocks noChangeArrowheads="1"/>
            </p:cNvSpPr>
            <p:nvPr/>
          </p:nvSpPr>
          <p:spPr bwMode="auto">
            <a:xfrm>
              <a:off x="4259" y="612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5</a:t>
              </a:r>
            </a:p>
          </p:txBody>
        </p:sp>
        <p:sp>
          <p:nvSpPr>
            <p:cNvPr id="14350" name="Oval 153"/>
            <p:cNvSpPr>
              <a:spLocks noChangeArrowheads="1"/>
            </p:cNvSpPr>
            <p:nvPr/>
          </p:nvSpPr>
          <p:spPr bwMode="auto">
            <a:xfrm>
              <a:off x="4549" y="6972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4</a:t>
              </a:r>
            </a:p>
          </p:txBody>
        </p:sp>
        <p:sp>
          <p:nvSpPr>
            <p:cNvPr id="14351" name="Oval 154"/>
            <p:cNvSpPr>
              <a:spLocks noChangeArrowheads="1"/>
            </p:cNvSpPr>
            <p:nvPr/>
          </p:nvSpPr>
          <p:spPr bwMode="auto">
            <a:xfrm>
              <a:off x="5699" y="699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3</a:t>
              </a:r>
            </a:p>
          </p:txBody>
        </p:sp>
        <p:sp>
          <p:nvSpPr>
            <p:cNvPr id="14352" name="Oval 155"/>
            <p:cNvSpPr>
              <a:spLocks noChangeArrowheads="1"/>
            </p:cNvSpPr>
            <p:nvPr/>
          </p:nvSpPr>
          <p:spPr bwMode="auto">
            <a:xfrm>
              <a:off x="6107" y="6132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2</a:t>
              </a:r>
            </a:p>
          </p:txBody>
        </p:sp>
        <p:sp>
          <p:nvSpPr>
            <p:cNvPr id="14353" name="Line 156"/>
            <p:cNvSpPr>
              <a:spLocks noChangeShapeType="1"/>
            </p:cNvSpPr>
            <p:nvPr/>
          </p:nvSpPr>
          <p:spPr bwMode="auto">
            <a:xfrm>
              <a:off x="4849" y="7122"/>
              <a:ext cx="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57"/>
            <p:cNvSpPr>
              <a:spLocks noChangeShapeType="1"/>
            </p:cNvSpPr>
            <p:nvPr/>
          </p:nvSpPr>
          <p:spPr bwMode="auto">
            <a:xfrm flipH="1" flipV="1">
              <a:off x="4529" y="6303"/>
              <a:ext cx="1250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58"/>
            <p:cNvSpPr>
              <a:spLocks noChangeShapeType="1"/>
            </p:cNvSpPr>
            <p:nvPr/>
          </p:nvSpPr>
          <p:spPr bwMode="auto">
            <a:xfrm>
              <a:off x="4559" y="6246"/>
              <a:ext cx="1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59"/>
            <p:cNvSpPr>
              <a:spLocks noChangeShapeType="1"/>
            </p:cNvSpPr>
            <p:nvPr/>
          </p:nvSpPr>
          <p:spPr bwMode="auto">
            <a:xfrm flipH="1">
              <a:off x="7229" y="5874"/>
              <a:ext cx="54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Text Box 160"/>
            <p:cNvSpPr txBox="1">
              <a:spLocks noChangeArrowheads="1"/>
            </p:cNvSpPr>
            <p:nvPr/>
          </p:nvSpPr>
          <p:spPr bwMode="auto">
            <a:xfrm>
              <a:off x="7709" y="7167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358" name="Text Box 161"/>
            <p:cNvSpPr txBox="1">
              <a:spLocks noChangeArrowheads="1"/>
            </p:cNvSpPr>
            <p:nvPr/>
          </p:nvSpPr>
          <p:spPr bwMode="auto">
            <a:xfrm>
              <a:off x="7749" y="6525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5</a:t>
              </a:r>
            </a:p>
          </p:txBody>
        </p:sp>
        <p:sp>
          <p:nvSpPr>
            <p:cNvPr id="14359" name="Text Box 162"/>
            <p:cNvSpPr txBox="1">
              <a:spLocks noChangeArrowheads="1"/>
            </p:cNvSpPr>
            <p:nvPr/>
          </p:nvSpPr>
          <p:spPr bwMode="auto">
            <a:xfrm>
              <a:off x="7909" y="6057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360" name="Text Box 163"/>
            <p:cNvSpPr txBox="1">
              <a:spLocks noChangeArrowheads="1"/>
            </p:cNvSpPr>
            <p:nvPr/>
          </p:nvSpPr>
          <p:spPr bwMode="auto">
            <a:xfrm>
              <a:off x="7459" y="5976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361" name="Oval 164"/>
            <p:cNvSpPr>
              <a:spLocks noChangeArrowheads="1"/>
            </p:cNvSpPr>
            <p:nvPr/>
          </p:nvSpPr>
          <p:spPr bwMode="auto">
            <a:xfrm>
              <a:off x="7689" y="5634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1</a:t>
              </a:r>
            </a:p>
          </p:txBody>
        </p:sp>
        <p:sp>
          <p:nvSpPr>
            <p:cNvPr id="14362" name="Oval 165"/>
            <p:cNvSpPr>
              <a:spLocks noChangeArrowheads="1"/>
            </p:cNvSpPr>
            <p:nvPr/>
          </p:nvSpPr>
          <p:spPr bwMode="auto">
            <a:xfrm>
              <a:off x="6749" y="6144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5</a:t>
              </a:r>
            </a:p>
          </p:txBody>
        </p:sp>
        <p:sp>
          <p:nvSpPr>
            <p:cNvPr id="14363" name="Oval 166"/>
            <p:cNvSpPr>
              <a:spLocks noChangeArrowheads="1"/>
            </p:cNvSpPr>
            <p:nvPr/>
          </p:nvSpPr>
          <p:spPr bwMode="auto">
            <a:xfrm>
              <a:off x="7042" y="6993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4</a:t>
              </a:r>
            </a:p>
          </p:txBody>
        </p:sp>
        <p:sp>
          <p:nvSpPr>
            <p:cNvPr id="14364" name="Oval 167"/>
            <p:cNvSpPr>
              <a:spLocks noChangeArrowheads="1"/>
            </p:cNvSpPr>
            <p:nvPr/>
          </p:nvSpPr>
          <p:spPr bwMode="auto">
            <a:xfrm>
              <a:off x="8189" y="7011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3</a:t>
              </a:r>
            </a:p>
          </p:txBody>
        </p:sp>
        <p:sp>
          <p:nvSpPr>
            <p:cNvPr id="14365" name="Oval 168"/>
            <p:cNvSpPr>
              <a:spLocks noChangeArrowheads="1"/>
            </p:cNvSpPr>
            <p:nvPr/>
          </p:nvSpPr>
          <p:spPr bwMode="auto">
            <a:xfrm>
              <a:off x="8599" y="6162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2</a:t>
              </a:r>
            </a:p>
          </p:txBody>
        </p:sp>
        <p:sp>
          <p:nvSpPr>
            <p:cNvPr id="14366" name="Line 169"/>
            <p:cNvSpPr>
              <a:spLocks noChangeShapeType="1"/>
            </p:cNvSpPr>
            <p:nvPr/>
          </p:nvSpPr>
          <p:spPr bwMode="auto">
            <a:xfrm>
              <a:off x="7339" y="7143"/>
              <a:ext cx="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170"/>
            <p:cNvSpPr>
              <a:spLocks noChangeShapeType="1"/>
            </p:cNvSpPr>
            <p:nvPr/>
          </p:nvSpPr>
          <p:spPr bwMode="auto">
            <a:xfrm flipH="1" flipV="1">
              <a:off x="7019" y="6324"/>
              <a:ext cx="1250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171"/>
            <p:cNvSpPr>
              <a:spLocks noChangeShapeType="1"/>
            </p:cNvSpPr>
            <p:nvPr/>
          </p:nvSpPr>
          <p:spPr bwMode="auto">
            <a:xfrm>
              <a:off x="7029" y="6276"/>
              <a:ext cx="1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172"/>
            <p:cNvSpPr>
              <a:spLocks noChangeShapeType="1"/>
            </p:cNvSpPr>
            <p:nvPr/>
          </p:nvSpPr>
          <p:spPr bwMode="auto">
            <a:xfrm>
              <a:off x="7959" y="5835"/>
              <a:ext cx="670" cy="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Text Box 173"/>
            <p:cNvSpPr txBox="1">
              <a:spLocks noChangeArrowheads="1"/>
            </p:cNvSpPr>
            <p:nvPr/>
          </p:nvSpPr>
          <p:spPr bwMode="auto">
            <a:xfrm>
              <a:off x="8299" y="5838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14371" name="Line 174"/>
            <p:cNvSpPr>
              <a:spLocks noChangeShapeType="1"/>
            </p:cNvSpPr>
            <p:nvPr/>
          </p:nvSpPr>
          <p:spPr bwMode="auto">
            <a:xfrm flipH="1">
              <a:off x="2249" y="5820"/>
              <a:ext cx="54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Text Box 175"/>
            <p:cNvSpPr txBox="1">
              <a:spLocks noChangeArrowheads="1"/>
            </p:cNvSpPr>
            <p:nvPr/>
          </p:nvSpPr>
          <p:spPr bwMode="auto">
            <a:xfrm>
              <a:off x="2729" y="7113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373" name="Text Box 176"/>
            <p:cNvSpPr txBox="1">
              <a:spLocks noChangeArrowheads="1"/>
            </p:cNvSpPr>
            <p:nvPr/>
          </p:nvSpPr>
          <p:spPr bwMode="auto">
            <a:xfrm>
              <a:off x="2769" y="6471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5</a:t>
              </a:r>
            </a:p>
          </p:txBody>
        </p:sp>
        <p:sp>
          <p:nvSpPr>
            <p:cNvPr id="14374" name="Text Box 177"/>
            <p:cNvSpPr txBox="1">
              <a:spLocks noChangeArrowheads="1"/>
            </p:cNvSpPr>
            <p:nvPr/>
          </p:nvSpPr>
          <p:spPr bwMode="auto">
            <a:xfrm>
              <a:off x="2929" y="6003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375" name="Text Box 178"/>
            <p:cNvSpPr txBox="1">
              <a:spLocks noChangeArrowheads="1"/>
            </p:cNvSpPr>
            <p:nvPr/>
          </p:nvSpPr>
          <p:spPr bwMode="auto">
            <a:xfrm>
              <a:off x="2479" y="5922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376" name="Oval 179"/>
            <p:cNvSpPr>
              <a:spLocks noChangeArrowheads="1"/>
            </p:cNvSpPr>
            <p:nvPr/>
          </p:nvSpPr>
          <p:spPr bwMode="auto">
            <a:xfrm>
              <a:off x="2709" y="558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1</a:t>
              </a:r>
            </a:p>
          </p:txBody>
        </p:sp>
        <p:sp>
          <p:nvSpPr>
            <p:cNvPr id="14377" name="Oval 180"/>
            <p:cNvSpPr>
              <a:spLocks noChangeArrowheads="1"/>
            </p:cNvSpPr>
            <p:nvPr/>
          </p:nvSpPr>
          <p:spPr bwMode="auto">
            <a:xfrm>
              <a:off x="1769" y="609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5</a:t>
              </a:r>
            </a:p>
          </p:txBody>
        </p:sp>
        <p:sp>
          <p:nvSpPr>
            <p:cNvPr id="14378" name="Oval 181"/>
            <p:cNvSpPr>
              <a:spLocks noChangeArrowheads="1"/>
            </p:cNvSpPr>
            <p:nvPr/>
          </p:nvSpPr>
          <p:spPr bwMode="auto">
            <a:xfrm>
              <a:off x="2059" y="6939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4</a:t>
              </a:r>
            </a:p>
          </p:txBody>
        </p:sp>
        <p:sp>
          <p:nvSpPr>
            <p:cNvPr id="14379" name="Oval 182"/>
            <p:cNvSpPr>
              <a:spLocks noChangeArrowheads="1"/>
            </p:cNvSpPr>
            <p:nvPr/>
          </p:nvSpPr>
          <p:spPr bwMode="auto">
            <a:xfrm>
              <a:off x="3209" y="696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3</a:t>
              </a:r>
            </a:p>
          </p:txBody>
        </p:sp>
        <p:sp>
          <p:nvSpPr>
            <p:cNvPr id="14380" name="Oval 183"/>
            <p:cNvSpPr>
              <a:spLocks noChangeArrowheads="1"/>
            </p:cNvSpPr>
            <p:nvPr/>
          </p:nvSpPr>
          <p:spPr bwMode="auto">
            <a:xfrm>
              <a:off x="3619" y="6117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2</a:t>
              </a:r>
            </a:p>
          </p:txBody>
        </p:sp>
        <p:sp>
          <p:nvSpPr>
            <p:cNvPr id="14381" name="Line 184"/>
            <p:cNvSpPr>
              <a:spLocks noChangeShapeType="1"/>
            </p:cNvSpPr>
            <p:nvPr/>
          </p:nvSpPr>
          <p:spPr bwMode="auto">
            <a:xfrm>
              <a:off x="2349" y="7089"/>
              <a:ext cx="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185"/>
            <p:cNvSpPr>
              <a:spLocks noChangeShapeType="1"/>
            </p:cNvSpPr>
            <p:nvPr/>
          </p:nvSpPr>
          <p:spPr bwMode="auto">
            <a:xfrm flipH="1" flipV="1">
              <a:off x="2039" y="6270"/>
              <a:ext cx="1250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186"/>
            <p:cNvSpPr>
              <a:spLocks noChangeShapeType="1"/>
            </p:cNvSpPr>
            <p:nvPr/>
          </p:nvSpPr>
          <p:spPr bwMode="auto">
            <a:xfrm flipV="1">
              <a:off x="3409" y="6399"/>
              <a:ext cx="310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Text Box 187"/>
            <p:cNvSpPr txBox="1">
              <a:spLocks noChangeArrowheads="1"/>
            </p:cNvSpPr>
            <p:nvPr/>
          </p:nvSpPr>
          <p:spPr bwMode="auto">
            <a:xfrm>
              <a:off x="3629" y="6621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7</a:t>
              </a:r>
            </a:p>
          </p:txBody>
        </p:sp>
        <p:sp>
          <p:nvSpPr>
            <p:cNvPr id="14385" name="Line 188"/>
            <p:cNvSpPr>
              <a:spLocks noChangeShapeType="1"/>
            </p:cNvSpPr>
            <p:nvPr/>
          </p:nvSpPr>
          <p:spPr bwMode="auto">
            <a:xfrm flipH="1">
              <a:off x="4529" y="3453"/>
              <a:ext cx="720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189"/>
            <p:cNvSpPr>
              <a:spLocks noChangeShapeType="1"/>
            </p:cNvSpPr>
            <p:nvPr/>
          </p:nvSpPr>
          <p:spPr bwMode="auto">
            <a:xfrm flipH="1">
              <a:off x="4769" y="3510"/>
              <a:ext cx="54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190"/>
            <p:cNvSpPr>
              <a:spLocks noChangeShapeType="1"/>
            </p:cNvSpPr>
            <p:nvPr/>
          </p:nvSpPr>
          <p:spPr bwMode="auto">
            <a:xfrm flipH="1" flipV="1">
              <a:off x="5459" y="3465"/>
              <a:ext cx="700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191"/>
            <p:cNvSpPr>
              <a:spLocks noChangeShapeType="1"/>
            </p:cNvSpPr>
            <p:nvPr/>
          </p:nvSpPr>
          <p:spPr bwMode="auto">
            <a:xfrm flipH="1" flipV="1">
              <a:off x="5399" y="3501"/>
              <a:ext cx="450" cy="11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Text Box 192"/>
            <p:cNvSpPr txBox="1">
              <a:spLocks noChangeArrowheads="1"/>
            </p:cNvSpPr>
            <p:nvPr/>
          </p:nvSpPr>
          <p:spPr bwMode="auto">
            <a:xfrm>
              <a:off x="5799" y="3462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14390" name="Text Box 193"/>
            <p:cNvSpPr txBox="1">
              <a:spLocks noChangeArrowheads="1"/>
            </p:cNvSpPr>
            <p:nvPr/>
          </p:nvSpPr>
          <p:spPr bwMode="auto">
            <a:xfrm>
              <a:off x="4719" y="3432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6</a:t>
              </a:r>
            </a:p>
          </p:txBody>
        </p:sp>
        <p:sp>
          <p:nvSpPr>
            <p:cNvPr id="14391" name="Text Box 194"/>
            <p:cNvSpPr txBox="1">
              <a:spLocks noChangeArrowheads="1"/>
            </p:cNvSpPr>
            <p:nvPr/>
          </p:nvSpPr>
          <p:spPr bwMode="auto">
            <a:xfrm>
              <a:off x="5639" y="3861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14392" name="Text Box 195"/>
            <p:cNvSpPr txBox="1">
              <a:spLocks noChangeArrowheads="1"/>
            </p:cNvSpPr>
            <p:nvPr/>
          </p:nvSpPr>
          <p:spPr bwMode="auto">
            <a:xfrm>
              <a:off x="4899" y="3861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393" name="Oval 196"/>
            <p:cNvSpPr>
              <a:spLocks noChangeArrowheads="1"/>
            </p:cNvSpPr>
            <p:nvPr/>
          </p:nvSpPr>
          <p:spPr bwMode="auto">
            <a:xfrm>
              <a:off x="5229" y="327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1</a:t>
              </a:r>
            </a:p>
          </p:txBody>
        </p:sp>
        <p:sp>
          <p:nvSpPr>
            <p:cNvPr id="14394" name="Oval 197"/>
            <p:cNvSpPr>
              <a:spLocks noChangeArrowheads="1"/>
            </p:cNvSpPr>
            <p:nvPr/>
          </p:nvSpPr>
          <p:spPr bwMode="auto">
            <a:xfrm>
              <a:off x="4292" y="3777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5</a:t>
              </a:r>
            </a:p>
          </p:txBody>
        </p:sp>
        <p:sp>
          <p:nvSpPr>
            <p:cNvPr id="14395" name="Oval 198"/>
            <p:cNvSpPr>
              <a:spLocks noChangeArrowheads="1"/>
            </p:cNvSpPr>
            <p:nvPr/>
          </p:nvSpPr>
          <p:spPr bwMode="auto">
            <a:xfrm>
              <a:off x="4579" y="4629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4</a:t>
              </a:r>
            </a:p>
          </p:txBody>
        </p:sp>
        <p:sp>
          <p:nvSpPr>
            <p:cNvPr id="14396" name="Oval 199"/>
            <p:cNvSpPr>
              <a:spLocks noChangeArrowheads="1"/>
            </p:cNvSpPr>
            <p:nvPr/>
          </p:nvSpPr>
          <p:spPr bwMode="auto">
            <a:xfrm>
              <a:off x="5726" y="4668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3</a:t>
              </a:r>
            </a:p>
          </p:txBody>
        </p:sp>
        <p:sp>
          <p:nvSpPr>
            <p:cNvPr id="14397" name="Oval 200"/>
            <p:cNvSpPr>
              <a:spLocks noChangeArrowheads="1"/>
            </p:cNvSpPr>
            <p:nvPr/>
          </p:nvSpPr>
          <p:spPr bwMode="auto">
            <a:xfrm>
              <a:off x="6129" y="3849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2</a:t>
              </a:r>
            </a:p>
          </p:txBody>
        </p:sp>
        <p:sp>
          <p:nvSpPr>
            <p:cNvPr id="14398" name="Line 201"/>
            <p:cNvSpPr>
              <a:spLocks noChangeShapeType="1"/>
            </p:cNvSpPr>
            <p:nvPr/>
          </p:nvSpPr>
          <p:spPr bwMode="auto">
            <a:xfrm flipH="1">
              <a:off x="7259" y="3591"/>
              <a:ext cx="54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Text Box 202"/>
            <p:cNvSpPr txBox="1">
              <a:spLocks noChangeArrowheads="1"/>
            </p:cNvSpPr>
            <p:nvPr/>
          </p:nvSpPr>
          <p:spPr bwMode="auto">
            <a:xfrm>
              <a:off x="7739" y="4884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400" name="Text Box 203"/>
            <p:cNvSpPr txBox="1">
              <a:spLocks noChangeArrowheads="1"/>
            </p:cNvSpPr>
            <p:nvPr/>
          </p:nvSpPr>
          <p:spPr bwMode="auto">
            <a:xfrm>
              <a:off x="6809" y="4332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14401" name="Text Box 204"/>
            <p:cNvSpPr txBox="1">
              <a:spLocks noChangeArrowheads="1"/>
            </p:cNvSpPr>
            <p:nvPr/>
          </p:nvSpPr>
          <p:spPr bwMode="auto">
            <a:xfrm>
              <a:off x="7899" y="4203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14402" name="Text Box 205"/>
            <p:cNvSpPr txBox="1">
              <a:spLocks noChangeArrowheads="1"/>
            </p:cNvSpPr>
            <p:nvPr/>
          </p:nvSpPr>
          <p:spPr bwMode="auto">
            <a:xfrm>
              <a:off x="7389" y="3942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4403" name="Oval 206"/>
            <p:cNvSpPr>
              <a:spLocks noChangeArrowheads="1"/>
            </p:cNvSpPr>
            <p:nvPr/>
          </p:nvSpPr>
          <p:spPr bwMode="auto">
            <a:xfrm>
              <a:off x="7716" y="3351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1</a:t>
              </a:r>
            </a:p>
          </p:txBody>
        </p:sp>
        <p:sp>
          <p:nvSpPr>
            <p:cNvPr id="14404" name="Oval 207"/>
            <p:cNvSpPr>
              <a:spLocks noChangeArrowheads="1"/>
            </p:cNvSpPr>
            <p:nvPr/>
          </p:nvSpPr>
          <p:spPr bwMode="auto">
            <a:xfrm>
              <a:off x="6779" y="3861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5</a:t>
              </a:r>
            </a:p>
          </p:txBody>
        </p:sp>
        <p:sp>
          <p:nvSpPr>
            <p:cNvPr id="14405" name="Oval 208"/>
            <p:cNvSpPr>
              <a:spLocks noChangeArrowheads="1"/>
            </p:cNvSpPr>
            <p:nvPr/>
          </p:nvSpPr>
          <p:spPr bwMode="auto">
            <a:xfrm>
              <a:off x="7069" y="471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4</a:t>
              </a:r>
            </a:p>
          </p:txBody>
        </p:sp>
        <p:sp>
          <p:nvSpPr>
            <p:cNvPr id="14406" name="Oval 209"/>
            <p:cNvSpPr>
              <a:spLocks noChangeArrowheads="1"/>
            </p:cNvSpPr>
            <p:nvPr/>
          </p:nvSpPr>
          <p:spPr bwMode="auto">
            <a:xfrm>
              <a:off x="8219" y="4728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3</a:t>
              </a:r>
            </a:p>
          </p:txBody>
        </p:sp>
        <p:sp>
          <p:nvSpPr>
            <p:cNvPr id="14407" name="Oval 210"/>
            <p:cNvSpPr>
              <a:spLocks noChangeArrowheads="1"/>
            </p:cNvSpPr>
            <p:nvPr/>
          </p:nvSpPr>
          <p:spPr bwMode="auto">
            <a:xfrm>
              <a:off x="8619" y="393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2</a:t>
              </a:r>
            </a:p>
          </p:txBody>
        </p:sp>
        <p:sp>
          <p:nvSpPr>
            <p:cNvPr id="14408" name="Line 211"/>
            <p:cNvSpPr>
              <a:spLocks noChangeShapeType="1"/>
            </p:cNvSpPr>
            <p:nvPr/>
          </p:nvSpPr>
          <p:spPr bwMode="auto">
            <a:xfrm>
              <a:off x="7349" y="4860"/>
              <a:ext cx="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212"/>
            <p:cNvSpPr>
              <a:spLocks noChangeShapeType="1"/>
            </p:cNvSpPr>
            <p:nvPr/>
          </p:nvSpPr>
          <p:spPr bwMode="auto">
            <a:xfrm flipV="1">
              <a:off x="7339" y="4122"/>
              <a:ext cx="128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Line 213"/>
            <p:cNvSpPr>
              <a:spLocks noChangeShapeType="1"/>
            </p:cNvSpPr>
            <p:nvPr/>
          </p:nvSpPr>
          <p:spPr bwMode="auto">
            <a:xfrm flipH="1" flipV="1">
              <a:off x="6969" y="4101"/>
              <a:ext cx="180" cy="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11" name="Group 214"/>
            <p:cNvGrpSpPr>
              <a:grpSpLocks/>
            </p:cNvGrpSpPr>
            <p:nvPr/>
          </p:nvGrpSpPr>
          <p:grpSpPr bwMode="auto">
            <a:xfrm>
              <a:off x="1511" y="3168"/>
              <a:ext cx="2650" cy="1989"/>
              <a:chOff x="2529" y="3021"/>
              <a:chExt cx="2650" cy="1989"/>
            </a:xfrm>
          </p:grpSpPr>
          <p:sp>
            <p:nvSpPr>
              <p:cNvPr id="14413" name="Text Box 215"/>
              <p:cNvSpPr txBox="1">
                <a:spLocks noChangeArrowheads="1"/>
              </p:cNvSpPr>
              <p:nvPr/>
            </p:nvSpPr>
            <p:spPr bwMode="auto">
              <a:xfrm>
                <a:off x="2529" y="3021"/>
                <a:ext cx="2650" cy="1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eaLnBrk="0" hangingPunct="0"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eaLnBrk="0" hangingPunct="0"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eaLnBrk="0" hangingPunct="0"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eaLnBrk="0" hangingPunct="0"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 eaLnBrk="0" hangingPunct="0"/>
                <a:endParaRPr lang="en-US" altLang="zh-CN" sz="2000">
                  <a:latin typeface="Times New Roman" pitchFamily="18" charset="0"/>
                  <a:cs typeface="Tahoma" pitchFamily="34" charset="0"/>
                </a:endParaRPr>
              </a:p>
              <a:p>
                <a:pPr algn="just" eaLnBrk="0" hangingPunct="0"/>
                <a:endParaRPr lang="en-US" altLang="zh-CN" sz="2000">
                  <a:latin typeface="Times New Roman" pitchFamily="18" charset="0"/>
                  <a:cs typeface="Tahoma" pitchFamily="34" charset="0"/>
                </a:endParaRPr>
              </a:p>
              <a:p>
                <a:pPr algn="just" eaLnBrk="0" hangingPunct="0"/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C=</a:t>
                </a:r>
              </a:p>
              <a:p>
                <a:pPr algn="just" eaLnBrk="0" hangingPunct="0"/>
                <a:endParaRPr lang="en-US" altLang="zh-CN" sz="2000">
                  <a:latin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14414" name="AutoShape 216"/>
              <p:cNvSpPr>
                <a:spLocks noChangeArrowheads="1"/>
              </p:cNvSpPr>
              <p:nvPr/>
            </p:nvSpPr>
            <p:spPr bwMode="auto">
              <a:xfrm>
                <a:off x="3139" y="3201"/>
                <a:ext cx="1680" cy="1671"/>
              </a:xfrm>
              <a:prstGeom prst="bracketPair">
                <a:avLst>
                  <a:gd name="adj" fmla="val 5866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0"/>
              <a:lstStyle/>
              <a:p>
                <a:pPr algn="just" eaLnBrk="0" hangingPunct="0">
                  <a:lnSpc>
                    <a:spcPct val="110000"/>
                  </a:lnSpc>
                </a:pPr>
                <a:r>
                  <a:rPr lang="en-US" altLang="zh-CN" sz="2000" b="1">
                    <a:cs typeface="Tahoma" pitchFamily="34" charset="0"/>
                  </a:rPr>
                  <a:t>∞   3    3    2    6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en-US" altLang="zh-CN" sz="2000" b="1">
                    <a:cs typeface="Tahoma" pitchFamily="34" charset="0"/>
                  </a:rPr>
                  <a:t>3   ∞    7    3    2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en-US" altLang="zh-CN" sz="2000" b="1">
                    <a:cs typeface="Tahoma" pitchFamily="34" charset="0"/>
                  </a:rPr>
                  <a:t>3    7    ∞   2    5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en-US" altLang="zh-CN" sz="2000" b="1">
                    <a:cs typeface="Tahoma" pitchFamily="34" charset="0"/>
                  </a:rPr>
                  <a:t>2    3     2   ∞   3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en-US" altLang="zh-CN" sz="2000" b="1">
                    <a:cs typeface="Tahoma" pitchFamily="34" charset="0"/>
                  </a:rPr>
                  <a:t>6    2     5    3  ∞</a:t>
                </a:r>
              </a:p>
            </p:txBody>
          </p:sp>
        </p:grpSp>
        <p:sp>
          <p:nvSpPr>
            <p:cNvPr id="14412" name="Text Box 217"/>
            <p:cNvSpPr txBox="1">
              <a:spLocks noChangeArrowheads="1"/>
            </p:cNvSpPr>
            <p:nvPr/>
          </p:nvSpPr>
          <p:spPr bwMode="auto">
            <a:xfrm>
              <a:off x="2031" y="5160"/>
              <a:ext cx="694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/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(a) 5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城市的代价矩阵 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(b)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1→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4          (c)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4→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5891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04788" y="836613"/>
            <a:ext cx="8939212" cy="60975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smtClean="0"/>
              <a:t>int TSP1(int arc[n][n], int w){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int edgeCount = 0, TSPLength = 0;	int min, u, v;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int flag[n] = {0};                    </a:t>
            </a:r>
            <a:endParaRPr lang="zh-CN" altLang="en-US" sz="2000" smtClean="0"/>
          </a:p>
          <a:p>
            <a:pPr marL="0" indent="0">
              <a:buFontTx/>
              <a:buNone/>
            </a:pPr>
            <a:r>
              <a:rPr lang="en-US" altLang="zh-CN" sz="2000" smtClean="0"/>
              <a:t>    u = w; flag[w] = 1;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while (edgeCount &lt; n-1){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    min  = 100;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    for (int j = 0; j &lt; n; j++)</a:t>
            </a:r>
            <a:endParaRPr lang="zh-CN" altLang="en-US" sz="2000" smtClean="0"/>
          </a:p>
          <a:p>
            <a:pPr marL="0" indent="0">
              <a:buFontTx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if ((flag[j] == 0) &amp;&amp; (arc[u][j] != 0) &amp;&amp; (arc[u][j] &lt; min)) {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	v = j;	min = arc[u][j];}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TSPLength += arc[u][v];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flag[v] = 1; 	edgeCount++;           </a:t>
            </a:r>
            <a:r>
              <a:rPr lang="zh-CN" altLang="en-US" sz="2000" smtClean="0"/>
              <a:t>		</a:t>
            </a:r>
            <a:endParaRPr lang="en-US" altLang="zh-CN" sz="2000" smtClean="0"/>
          </a:p>
          <a:p>
            <a:pPr marL="0" indent="0">
              <a:buFontTx/>
              <a:buNone/>
            </a:pPr>
            <a:r>
              <a:rPr lang="en-US" altLang="zh-CN" sz="2000" smtClean="0"/>
              <a:t>                  //</a:t>
            </a:r>
            <a:r>
              <a:rPr lang="zh-CN" altLang="en-US" sz="2000" smtClean="0"/>
              <a:t>输出经过的路径</a:t>
            </a:r>
          </a:p>
          <a:p>
            <a:pPr marL="0" indent="0">
              <a:buFontTx/>
              <a:buNone/>
            </a:pPr>
            <a:r>
              <a:rPr lang="zh-CN" altLang="en-US" sz="2000" smtClean="0"/>
              <a:t>		</a:t>
            </a:r>
            <a:r>
              <a:rPr lang="en-US" altLang="zh-CN" sz="2000" smtClean="0"/>
              <a:t>u = v;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      }	//</a:t>
            </a:r>
            <a:r>
              <a:rPr lang="zh-CN" altLang="en-US" sz="2000" smtClean="0"/>
              <a:t>输出最后的回边</a:t>
            </a:r>
          </a:p>
          <a:p>
            <a:pPr marL="0" indent="0">
              <a:buFontTx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return (TSPLength + arc[v][0]);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sp>
        <p:nvSpPr>
          <p:cNvPr id="1536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57C9899C-DC90-49BC-88C9-5710623E7B00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1536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153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4A7DA3A2-F868-4DDF-9056-A29661BAD1A8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18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15366" name="Text Box 15"/>
          <p:cNvSpPr txBox="1">
            <a:spLocks noChangeArrowheads="1"/>
          </p:cNvSpPr>
          <p:nvPr/>
        </p:nvSpPr>
        <p:spPr bwMode="auto">
          <a:xfrm>
            <a:off x="323850" y="115888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7.2.1  TSP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问题 </a:t>
            </a:r>
          </a:p>
        </p:txBody>
      </p:sp>
    </p:spTree>
    <p:extLst>
      <p:ext uri="{BB962C8B-B14F-4D97-AF65-F5344CB8AC3E}">
        <p14:creationId xmlns:p14="http://schemas.microsoft.com/office/powerpoint/2010/main" val="3971156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DAF66D0F-F649-4095-BD78-E43EDF8B7C07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8506CAFE-D62B-4180-89D5-69E2D15BD02B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54025" y="1557338"/>
            <a:ext cx="826135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        </a:t>
            </a:r>
            <a:r>
              <a:rPr kumimoji="1" lang="zh-CN" altLang="en-US" sz="2600">
                <a:latin typeface="Times New Roman" pitchFamily="18" charset="0"/>
                <a:cs typeface="Tahoma" pitchFamily="34" charset="0"/>
              </a:rPr>
              <a:t>算法</a:t>
            </a: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7.1</a:t>
            </a:r>
            <a:r>
              <a:rPr kumimoji="1" lang="zh-CN" altLang="en-US" sz="2600">
                <a:latin typeface="Times New Roman" pitchFamily="18" charset="0"/>
                <a:cs typeface="Tahoma" pitchFamily="34" charset="0"/>
              </a:rPr>
              <a:t>的时间性能为</a:t>
            </a:r>
            <a:r>
              <a:rPr kumimoji="1" lang="en-US" altLang="zh-CN" sz="26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O</a:t>
            </a:r>
            <a:r>
              <a:rPr kumimoji="1" lang="en-US" altLang="zh-CN" sz="26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(</a:t>
            </a:r>
            <a:r>
              <a:rPr kumimoji="1" lang="en-US" altLang="zh-CN" sz="26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600" baseline="300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6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600">
                <a:latin typeface="Times New Roman" pitchFamily="18" charset="0"/>
                <a:cs typeface="Tahoma" pitchFamily="34" charset="0"/>
              </a:rPr>
              <a:t>，因为共进行</a:t>
            </a: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n-1</a:t>
            </a:r>
            <a:r>
              <a:rPr kumimoji="1" lang="zh-CN" altLang="en-US" sz="2600">
                <a:latin typeface="Times New Roman" pitchFamily="18" charset="0"/>
                <a:cs typeface="Tahoma" pitchFamily="34" charset="0"/>
              </a:rPr>
              <a:t>次贪心选择，每一次选择都需要查找满足贪心条件的最短边。</a:t>
            </a:r>
            <a:endParaRPr kumimoji="1" lang="en-US" altLang="zh-CN" sz="2600">
              <a:latin typeface="Times New Roman" pitchFamily="18" charset="0"/>
              <a:cs typeface="Tahoma" pitchFamily="34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endParaRPr kumimoji="1" lang="zh-CN" altLang="en-US" sz="2600">
              <a:latin typeface="Times New Roman" pitchFamily="18" charset="0"/>
              <a:cs typeface="Tahoma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600">
                <a:latin typeface="宋体" charset="-122"/>
                <a:cs typeface="Tahoma" pitchFamily="34" charset="0"/>
              </a:rPr>
              <a:t>    </a:t>
            </a:r>
            <a:r>
              <a:rPr kumimoji="1" lang="zh-CN" altLang="en-US" sz="2600">
                <a:solidFill>
                  <a:srgbClr val="FF3300"/>
                </a:solidFill>
                <a:latin typeface="宋体" charset="-122"/>
                <a:cs typeface="Tahoma" pitchFamily="34" charset="0"/>
              </a:rPr>
              <a:t>用最近邻点贪心策略求解</a:t>
            </a:r>
            <a:r>
              <a:rPr kumimoji="1" lang="en-US" altLang="zh-CN" sz="2600">
                <a:solidFill>
                  <a:srgbClr val="FF3300"/>
                </a:solidFill>
                <a:latin typeface="Times New Roman" pitchFamily="18" charset="0"/>
                <a:cs typeface="Tahoma" pitchFamily="34" charset="0"/>
              </a:rPr>
              <a:t>TSP</a:t>
            </a:r>
            <a:r>
              <a:rPr kumimoji="1" lang="zh-CN" altLang="en-US" sz="2600">
                <a:solidFill>
                  <a:srgbClr val="FF3300"/>
                </a:solidFill>
                <a:latin typeface="宋体" charset="-122"/>
                <a:cs typeface="Tahoma" pitchFamily="34" charset="0"/>
              </a:rPr>
              <a:t>问题所得的结果不一定是最优解</a:t>
            </a:r>
            <a:r>
              <a:rPr kumimoji="1" lang="zh-CN" altLang="en-US" sz="2600">
                <a:latin typeface="宋体" charset="-122"/>
                <a:cs typeface="Tahoma" pitchFamily="34" charset="0"/>
              </a:rPr>
              <a:t>，图</a:t>
            </a: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7.1(a)</a:t>
            </a:r>
            <a:r>
              <a:rPr kumimoji="1" lang="zh-CN" altLang="en-US" sz="2600">
                <a:latin typeface="宋体" charset="-122"/>
                <a:cs typeface="Tahoma" pitchFamily="34" charset="0"/>
              </a:rPr>
              <a:t>中从城市</a:t>
            </a: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600">
                <a:latin typeface="宋体" charset="-122"/>
                <a:cs typeface="Tahoma" pitchFamily="34" charset="0"/>
              </a:rPr>
              <a:t>出发的最优解是</a:t>
            </a: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600">
                <a:latin typeface="宋体" charset="-122"/>
                <a:cs typeface="Tahoma" pitchFamily="34" charset="0"/>
              </a:rPr>
              <a:t>→</a:t>
            </a: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600">
                <a:latin typeface="宋体" charset="-122"/>
                <a:cs typeface="Tahoma" pitchFamily="34" charset="0"/>
              </a:rPr>
              <a:t>→</a:t>
            </a: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5</a:t>
            </a:r>
            <a:r>
              <a:rPr kumimoji="1" lang="en-US" altLang="zh-CN" sz="2600">
                <a:latin typeface="宋体" charset="-122"/>
                <a:cs typeface="Tahoma" pitchFamily="34" charset="0"/>
              </a:rPr>
              <a:t>→</a:t>
            </a: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4</a:t>
            </a:r>
            <a:r>
              <a:rPr kumimoji="1" lang="en-US" altLang="zh-CN" sz="2600">
                <a:latin typeface="宋体" charset="-122"/>
                <a:cs typeface="Tahoma" pitchFamily="34" charset="0"/>
              </a:rPr>
              <a:t>→</a:t>
            </a: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3</a:t>
            </a:r>
            <a:r>
              <a:rPr kumimoji="1" lang="en-US" altLang="zh-CN" sz="2600">
                <a:latin typeface="宋体" charset="-122"/>
                <a:cs typeface="Tahoma" pitchFamily="34" charset="0"/>
              </a:rPr>
              <a:t>→</a:t>
            </a: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600">
                <a:latin typeface="宋体" charset="-122"/>
                <a:cs typeface="Tahoma" pitchFamily="34" charset="0"/>
              </a:rPr>
              <a:t>，总代价只有</a:t>
            </a:r>
            <a:r>
              <a:rPr kumimoji="1" lang="en-US" altLang="zh-CN" sz="2600">
                <a:latin typeface="Times New Roman" pitchFamily="18" charset="0"/>
                <a:cs typeface="Tahoma" pitchFamily="34" charset="0"/>
              </a:rPr>
              <a:t>13</a:t>
            </a:r>
            <a:r>
              <a:rPr kumimoji="1" lang="zh-CN" altLang="en-US" sz="2600">
                <a:latin typeface="宋体" charset="-122"/>
                <a:cs typeface="Tahoma" pitchFamily="34" charset="0"/>
              </a:rPr>
              <a:t>。</a:t>
            </a:r>
            <a:endParaRPr kumimoji="1" lang="en-US" altLang="zh-CN" sz="2600">
              <a:latin typeface="宋体" charset="-122"/>
              <a:cs typeface="Tahoma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600">
                <a:latin typeface="宋体" charset="-122"/>
                <a:cs typeface="Tahoma" pitchFamily="34" charset="0"/>
              </a:rPr>
              <a:t>    </a:t>
            </a:r>
            <a:endParaRPr kumimoji="1" lang="en-US" altLang="zh-CN" sz="2600">
              <a:latin typeface="Arial" charset="0"/>
              <a:cs typeface="Tahoma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kumimoji="1" lang="zh-CN" altLang="en-US" sz="2600">
              <a:latin typeface="Arial" charset="0"/>
              <a:cs typeface="Tahoma" pitchFamily="34" charset="0"/>
            </a:endParaRPr>
          </a:p>
        </p:txBody>
      </p:sp>
      <p:sp>
        <p:nvSpPr>
          <p:cNvPr id="16390" name="Text Box 15"/>
          <p:cNvSpPr txBox="1">
            <a:spLocks noChangeArrowheads="1"/>
          </p:cNvSpPr>
          <p:nvPr/>
        </p:nvSpPr>
        <p:spPr bwMode="auto">
          <a:xfrm>
            <a:off x="323850" y="363538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7.2.1  TSP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问题 </a:t>
            </a:r>
          </a:p>
        </p:txBody>
      </p:sp>
    </p:spTree>
    <p:extLst>
      <p:ext uri="{BB962C8B-B14F-4D97-AF65-F5344CB8AC3E}">
        <p14:creationId xmlns:p14="http://schemas.microsoft.com/office/powerpoint/2010/main" val="3089322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17F4D71-F7E1-4621-AD29-26ECBDC252EA}" type="datetime1">
              <a:rPr lang="zh-CN" altLang="en-US" sz="1400" smtClean="0">
                <a:latin typeface="Comic Sans MS" pitchFamily="66" charset="0"/>
              </a:rPr>
              <a:pPr/>
              <a:t>2016/5/5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035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B1D2B00-9FF0-4353-9300-F1FA19A5F4BB}" type="slidenum">
              <a:rPr lang="en-US" altLang="zh-CN" sz="1400" smtClean="0">
                <a:latin typeface="Comic Sans MS" pitchFamily="66" charset="0"/>
              </a:rPr>
              <a:pPr/>
              <a:t>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0357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320087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/>
              <a:t>       设样本</a:t>
            </a:r>
            <a:r>
              <a:rPr kumimoji="1" lang="en-US" altLang="zh-CN" b="1" i="1" dirty="0"/>
              <a:t>P</a:t>
            </a:r>
            <a:r>
              <a:rPr kumimoji="1" lang="en-US" altLang="zh-CN" b="1" dirty="0"/>
              <a:t>=</a:t>
            </a:r>
            <a:r>
              <a:rPr kumimoji="1" lang="en-US" altLang="zh-CN" b="1" i="1" dirty="0"/>
              <a:t>p</a:t>
            </a:r>
            <a:r>
              <a:rPr kumimoji="1" lang="en-US" altLang="zh-CN" b="1" baseline="-30000" dirty="0"/>
              <a:t>1</a:t>
            </a:r>
            <a:r>
              <a:rPr kumimoji="1" lang="en-US" altLang="zh-CN" b="1" i="1" dirty="0"/>
              <a:t>p</a:t>
            </a:r>
            <a:r>
              <a:rPr kumimoji="1" lang="en-US" altLang="zh-CN" b="1" baseline="-30000" dirty="0"/>
              <a:t>2</a:t>
            </a:r>
            <a:r>
              <a:rPr kumimoji="1" lang="en-US" altLang="zh-CN" b="1" dirty="0"/>
              <a:t>…</a:t>
            </a:r>
            <a:r>
              <a:rPr kumimoji="1" lang="en-US" altLang="zh-CN" b="1" i="1" dirty="0"/>
              <a:t>p</a:t>
            </a:r>
            <a:r>
              <a:rPr kumimoji="1" lang="en-US" altLang="zh-CN" b="1" i="1" baseline="-30000" dirty="0"/>
              <a:t>m</a:t>
            </a:r>
            <a:r>
              <a:rPr kumimoji="1" lang="zh-CN" altLang="en-US" b="1" dirty="0"/>
              <a:t>，文本</a:t>
            </a:r>
            <a:r>
              <a:rPr kumimoji="1" lang="en-US" altLang="zh-CN" b="1" i="1" dirty="0"/>
              <a:t>T</a:t>
            </a:r>
            <a:r>
              <a:rPr kumimoji="1" lang="en-US" altLang="zh-CN" b="1" dirty="0"/>
              <a:t>=</a:t>
            </a:r>
            <a:r>
              <a:rPr kumimoji="1" lang="en-US" altLang="zh-CN" b="1" i="1" dirty="0"/>
              <a:t>t</a:t>
            </a:r>
            <a:r>
              <a:rPr kumimoji="1" lang="en-US" altLang="zh-CN" b="1" baseline="-30000" dirty="0"/>
              <a:t>1</a:t>
            </a:r>
            <a:r>
              <a:rPr kumimoji="1" lang="en-US" altLang="zh-CN" b="1" i="1" dirty="0"/>
              <a:t>t</a:t>
            </a:r>
            <a:r>
              <a:rPr kumimoji="1" lang="en-US" altLang="zh-CN" b="1" baseline="-30000" dirty="0"/>
              <a:t>2</a:t>
            </a:r>
            <a:r>
              <a:rPr kumimoji="1" lang="en-US" altLang="zh-CN" b="1" dirty="0"/>
              <a:t>…</a:t>
            </a:r>
            <a:r>
              <a:rPr kumimoji="1" lang="en-US" altLang="zh-CN" b="1" i="1" dirty="0" err="1"/>
              <a:t>t</a:t>
            </a:r>
            <a:r>
              <a:rPr kumimoji="1" lang="en-US" altLang="zh-CN" b="1" i="1" baseline="-30000" dirty="0" err="1"/>
              <a:t>n</a:t>
            </a:r>
            <a:r>
              <a:rPr kumimoji="1" lang="zh-CN" altLang="en-US" b="1" dirty="0"/>
              <a:t>，对于一个非负整数</a:t>
            </a:r>
            <a:r>
              <a:rPr kumimoji="1" lang="en-US" altLang="zh-CN" b="1" i="1" dirty="0"/>
              <a:t>K</a:t>
            </a:r>
            <a:r>
              <a:rPr kumimoji="1" lang="zh-CN" altLang="en-US" b="1" dirty="0"/>
              <a:t>，样本</a:t>
            </a:r>
            <a:r>
              <a:rPr kumimoji="1" lang="en-US" altLang="zh-CN" b="1" i="1" dirty="0"/>
              <a:t>P</a:t>
            </a:r>
            <a:r>
              <a:rPr kumimoji="1" lang="zh-CN" altLang="en-US" b="1" dirty="0"/>
              <a:t>在文本</a:t>
            </a:r>
            <a:r>
              <a:rPr kumimoji="1" lang="en-US" altLang="zh-CN" b="1" i="1" dirty="0"/>
              <a:t>T</a:t>
            </a:r>
            <a:r>
              <a:rPr kumimoji="1" lang="zh-CN" altLang="en-US" b="1" dirty="0"/>
              <a:t>中的</a:t>
            </a:r>
            <a:r>
              <a:rPr kumimoji="1" lang="en-US" altLang="zh-CN" b="1" i="1" dirty="0"/>
              <a:t>K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近似匹配（</a:t>
            </a:r>
            <a:r>
              <a:rPr kumimoji="1" lang="en-US" altLang="zh-CN" b="1" dirty="0"/>
              <a:t>K-approximate Match</a:t>
            </a:r>
            <a:r>
              <a:rPr kumimoji="1" lang="zh-CN" altLang="en-US" b="1" dirty="0"/>
              <a:t>）是指</a:t>
            </a:r>
            <a:r>
              <a:rPr kumimoji="1" lang="en-US" altLang="zh-CN" b="1" i="1" dirty="0"/>
              <a:t>P</a:t>
            </a:r>
            <a:r>
              <a:rPr kumimoji="1" lang="zh-CN" altLang="en-US" b="1" dirty="0"/>
              <a:t>在</a:t>
            </a:r>
            <a:r>
              <a:rPr kumimoji="1" lang="en-US" altLang="zh-CN" b="1" i="1" dirty="0"/>
              <a:t>T</a:t>
            </a:r>
            <a:r>
              <a:rPr kumimoji="1" lang="zh-CN" altLang="en-US" b="1" dirty="0"/>
              <a:t>中包含至多</a:t>
            </a:r>
            <a:r>
              <a:rPr kumimoji="1" lang="en-US" altLang="zh-CN" b="1" i="1" dirty="0">
                <a:solidFill>
                  <a:srgbClr val="FF0000"/>
                </a:solidFill>
              </a:rPr>
              <a:t>K</a:t>
            </a:r>
            <a:r>
              <a:rPr kumimoji="1" lang="zh-CN" altLang="en-US" b="1" dirty="0">
                <a:solidFill>
                  <a:srgbClr val="FF0000"/>
                </a:solidFill>
              </a:rPr>
              <a:t>个差别的匹配</a:t>
            </a:r>
            <a:r>
              <a:rPr kumimoji="1" lang="zh-CN" altLang="en-US" b="1" dirty="0"/>
              <a:t>（一般情况下，</a:t>
            </a:r>
            <a:r>
              <a:rPr kumimoji="1" lang="zh-CN" altLang="en-US" b="1" dirty="0">
                <a:solidFill>
                  <a:srgbClr val="FF0000"/>
                </a:solidFill>
              </a:rPr>
              <a:t>假设样本是正确的</a:t>
            </a:r>
            <a:r>
              <a:rPr kumimoji="1" lang="zh-CN" altLang="en-US" b="1" dirty="0"/>
              <a:t>）。注：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差别是指</a:t>
            </a:r>
            <a:r>
              <a:rPr kumimoji="1" lang="zh-CN" altLang="en-US" sz="2000" b="1" dirty="0"/>
              <a:t>所有匹配对应方式下的最小编辑错误总数。</a:t>
            </a:r>
            <a:endParaRPr kumimoji="1" lang="en-US" altLang="zh-CN" b="1" dirty="0"/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/>
              <a:t>这里的差别是指下列三种情况之一：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/>
              <a:t>（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）</a:t>
            </a:r>
            <a:r>
              <a:rPr kumimoji="1" lang="zh-CN" altLang="en-US" b="1" dirty="0">
                <a:solidFill>
                  <a:srgbClr val="FF0000"/>
                </a:solidFill>
              </a:rPr>
              <a:t>修改：</a:t>
            </a:r>
            <a:r>
              <a:rPr kumimoji="1" lang="en-US" altLang="zh-CN" b="1" i="1" dirty="0"/>
              <a:t>P</a:t>
            </a:r>
            <a:r>
              <a:rPr kumimoji="1" lang="zh-CN" altLang="en-US" b="1" dirty="0"/>
              <a:t>与</a:t>
            </a:r>
            <a:r>
              <a:rPr kumimoji="1" lang="en-US" altLang="zh-CN" b="1" i="1" dirty="0"/>
              <a:t>T</a:t>
            </a:r>
            <a:r>
              <a:rPr kumimoji="1" lang="zh-CN" altLang="en-US" b="1" dirty="0"/>
              <a:t>中对应字符不同；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/>
              <a:t>（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）</a:t>
            </a:r>
            <a:r>
              <a:rPr kumimoji="1" lang="zh-CN" altLang="en-US" b="1" dirty="0">
                <a:solidFill>
                  <a:srgbClr val="FF0000"/>
                </a:solidFill>
              </a:rPr>
              <a:t>插入：</a:t>
            </a:r>
            <a:r>
              <a:rPr kumimoji="1" lang="en-US" altLang="zh-CN" b="1" i="1" dirty="0"/>
              <a:t>T</a:t>
            </a:r>
            <a:r>
              <a:rPr kumimoji="1" lang="zh-CN" altLang="en-US" b="1" dirty="0"/>
              <a:t>中不含有出现在</a:t>
            </a:r>
            <a:r>
              <a:rPr kumimoji="1" lang="en-US" altLang="zh-CN" b="1" i="1" dirty="0"/>
              <a:t>P</a:t>
            </a:r>
            <a:r>
              <a:rPr kumimoji="1" lang="zh-CN" altLang="en-US" b="1" dirty="0"/>
              <a:t>中的一个字符。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 dirty="0" smtClean="0"/>
              <a:t>（</a:t>
            </a:r>
            <a:r>
              <a:rPr kumimoji="1" lang="en-US" altLang="zh-CN" b="1" dirty="0" smtClean="0"/>
              <a:t>3</a:t>
            </a:r>
            <a:r>
              <a:rPr kumimoji="1" lang="zh-CN" altLang="en-US" b="1" dirty="0" smtClean="0"/>
              <a:t>）</a:t>
            </a:r>
            <a:r>
              <a:rPr kumimoji="1" lang="zh-CN" altLang="en-US" b="1" dirty="0">
                <a:solidFill>
                  <a:srgbClr val="FF0000"/>
                </a:solidFill>
              </a:rPr>
              <a:t>删去：</a:t>
            </a:r>
            <a:r>
              <a:rPr kumimoji="1" lang="en-US" altLang="zh-CN" b="1" i="1" dirty="0"/>
              <a:t>T</a:t>
            </a:r>
            <a:r>
              <a:rPr kumimoji="1" lang="zh-CN" altLang="en-US" b="1" dirty="0"/>
              <a:t>中含有一个未出现在</a:t>
            </a:r>
            <a:r>
              <a:rPr kumimoji="1" lang="en-US" altLang="zh-CN" b="1" i="1" dirty="0"/>
              <a:t>P</a:t>
            </a:r>
            <a:r>
              <a:rPr kumimoji="1" lang="zh-CN" altLang="en-US" b="1" dirty="0"/>
              <a:t>中的字符</a:t>
            </a:r>
            <a:r>
              <a:rPr kumimoji="1" lang="zh-CN" altLang="en-US" b="1" dirty="0" smtClean="0"/>
              <a:t>；</a:t>
            </a:r>
            <a:endParaRPr kumimoji="1" lang="zh-CN" altLang="en-US" b="1" dirty="0"/>
          </a:p>
        </p:txBody>
      </p:sp>
      <p:sp>
        <p:nvSpPr>
          <p:cNvPr id="100358" name="Text Box 26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6.4.2  </a:t>
            </a:r>
            <a:r>
              <a:rPr kumimoji="1" lang="zh-CN" altLang="en-US" sz="44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近似串匹配问题 </a:t>
            </a:r>
          </a:p>
        </p:txBody>
      </p:sp>
    </p:spTree>
    <p:extLst>
      <p:ext uri="{BB962C8B-B14F-4D97-AF65-F5344CB8AC3E}">
        <p14:creationId xmlns:p14="http://schemas.microsoft.com/office/powerpoint/2010/main" val="31842771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D6D0BBC0-01D6-4811-A1DA-7B5C7C555FB8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1741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AB59D44B-F30F-484B-9245-F78914986189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20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17413" name="Text Box 68"/>
          <p:cNvSpPr txBox="1">
            <a:spLocks noChangeArrowheads="1"/>
          </p:cNvSpPr>
          <p:nvPr/>
        </p:nvSpPr>
        <p:spPr bwMode="auto">
          <a:xfrm>
            <a:off x="611188" y="857250"/>
            <a:ext cx="81534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（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）</a:t>
            </a: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  <a:cs typeface="Tahoma" pitchFamily="34" charset="0"/>
              </a:rPr>
              <a:t>最短链接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策略：每次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在整个图的范围内选择最短边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加入到解集合中，但是，要保证加入解集合中的边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最终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形成一个回路。因此，当从剩余边集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E'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中选择一条边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u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v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加入解集合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中，应满足以下条件：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① 边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u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v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是边集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E'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中代价最小的边；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② 边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u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v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加入解集合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后，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中不产生回路；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③ 边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u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v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) 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加入解集合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后，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中不产生分枝；</a:t>
            </a:r>
          </a:p>
        </p:txBody>
      </p:sp>
    </p:spTree>
    <p:extLst>
      <p:ext uri="{BB962C8B-B14F-4D97-AF65-F5344CB8AC3E}">
        <p14:creationId xmlns:p14="http://schemas.microsoft.com/office/powerpoint/2010/main" val="20376896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D255E75D-818E-42F0-BB44-5E70F2B6D4BB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1843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E1E837D0-F3F1-40F6-894A-30BAE39A112F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21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18437" name="Group 71"/>
          <p:cNvGrpSpPr>
            <a:grpSpLocks/>
          </p:cNvGrpSpPr>
          <p:nvPr/>
        </p:nvGrpSpPr>
        <p:grpSpPr bwMode="auto">
          <a:xfrm>
            <a:off x="611188" y="931863"/>
            <a:ext cx="8064500" cy="5305425"/>
            <a:chOff x="1421" y="5055"/>
            <a:chExt cx="7598" cy="4941"/>
          </a:xfrm>
        </p:grpSpPr>
        <p:sp>
          <p:nvSpPr>
            <p:cNvPr id="18438" name="Line 72"/>
            <p:cNvSpPr>
              <a:spLocks noChangeShapeType="1"/>
            </p:cNvSpPr>
            <p:nvPr/>
          </p:nvSpPr>
          <p:spPr bwMode="auto">
            <a:xfrm flipH="1">
              <a:off x="4679" y="5397"/>
              <a:ext cx="54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Text Box 73"/>
            <p:cNvSpPr txBox="1">
              <a:spLocks noChangeArrowheads="1"/>
            </p:cNvSpPr>
            <p:nvPr/>
          </p:nvSpPr>
          <p:spPr bwMode="auto">
            <a:xfrm>
              <a:off x="4809" y="5748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40" name="Oval 74"/>
            <p:cNvSpPr>
              <a:spLocks noChangeArrowheads="1"/>
            </p:cNvSpPr>
            <p:nvPr/>
          </p:nvSpPr>
          <p:spPr bwMode="auto">
            <a:xfrm>
              <a:off x="5139" y="5187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1</a:t>
              </a:r>
            </a:p>
          </p:txBody>
        </p:sp>
        <p:sp>
          <p:nvSpPr>
            <p:cNvPr id="18441" name="Oval 75"/>
            <p:cNvSpPr>
              <a:spLocks noChangeArrowheads="1"/>
            </p:cNvSpPr>
            <p:nvPr/>
          </p:nvSpPr>
          <p:spPr bwMode="auto">
            <a:xfrm>
              <a:off x="4209" y="5709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5</a:t>
              </a:r>
            </a:p>
          </p:txBody>
        </p:sp>
        <p:sp>
          <p:nvSpPr>
            <p:cNvPr id="18442" name="Oval 76"/>
            <p:cNvSpPr>
              <a:spLocks noChangeArrowheads="1"/>
            </p:cNvSpPr>
            <p:nvPr/>
          </p:nvSpPr>
          <p:spPr bwMode="auto">
            <a:xfrm>
              <a:off x="4489" y="6516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4</a:t>
              </a:r>
            </a:p>
          </p:txBody>
        </p:sp>
        <p:sp>
          <p:nvSpPr>
            <p:cNvPr id="18443" name="Oval 77"/>
            <p:cNvSpPr>
              <a:spLocks noChangeArrowheads="1"/>
            </p:cNvSpPr>
            <p:nvPr/>
          </p:nvSpPr>
          <p:spPr bwMode="auto">
            <a:xfrm>
              <a:off x="5639" y="6513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3</a:t>
              </a:r>
            </a:p>
          </p:txBody>
        </p:sp>
        <p:sp>
          <p:nvSpPr>
            <p:cNvPr id="18444" name="Oval 78"/>
            <p:cNvSpPr>
              <a:spLocks noChangeArrowheads="1"/>
            </p:cNvSpPr>
            <p:nvPr/>
          </p:nvSpPr>
          <p:spPr bwMode="auto">
            <a:xfrm>
              <a:off x="6039" y="5736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2</a:t>
              </a:r>
            </a:p>
          </p:txBody>
        </p:sp>
        <p:sp>
          <p:nvSpPr>
            <p:cNvPr id="18445" name="Line 79"/>
            <p:cNvSpPr>
              <a:spLocks noChangeShapeType="1"/>
            </p:cNvSpPr>
            <p:nvPr/>
          </p:nvSpPr>
          <p:spPr bwMode="auto">
            <a:xfrm flipH="1">
              <a:off x="7169" y="5460"/>
              <a:ext cx="560" cy="1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Text Box 80"/>
            <p:cNvSpPr txBox="1">
              <a:spLocks noChangeArrowheads="1"/>
            </p:cNvSpPr>
            <p:nvPr/>
          </p:nvSpPr>
          <p:spPr bwMode="auto">
            <a:xfrm>
              <a:off x="7359" y="5538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47" name="Oval 81"/>
            <p:cNvSpPr>
              <a:spLocks noChangeArrowheads="1"/>
            </p:cNvSpPr>
            <p:nvPr/>
          </p:nvSpPr>
          <p:spPr bwMode="auto">
            <a:xfrm>
              <a:off x="7639" y="519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1</a:t>
              </a:r>
            </a:p>
          </p:txBody>
        </p:sp>
        <p:sp>
          <p:nvSpPr>
            <p:cNvPr id="18448" name="Oval 82"/>
            <p:cNvSpPr>
              <a:spLocks noChangeArrowheads="1"/>
            </p:cNvSpPr>
            <p:nvPr/>
          </p:nvSpPr>
          <p:spPr bwMode="auto">
            <a:xfrm>
              <a:off x="6689" y="5721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5</a:t>
              </a:r>
            </a:p>
          </p:txBody>
        </p:sp>
        <p:sp>
          <p:nvSpPr>
            <p:cNvPr id="18449" name="Oval 83"/>
            <p:cNvSpPr>
              <a:spLocks noChangeArrowheads="1"/>
            </p:cNvSpPr>
            <p:nvPr/>
          </p:nvSpPr>
          <p:spPr bwMode="auto">
            <a:xfrm>
              <a:off x="6979" y="6597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4</a:t>
              </a:r>
            </a:p>
          </p:txBody>
        </p:sp>
        <p:sp>
          <p:nvSpPr>
            <p:cNvPr id="18450" name="Oval 84"/>
            <p:cNvSpPr>
              <a:spLocks noChangeArrowheads="1"/>
            </p:cNvSpPr>
            <p:nvPr/>
          </p:nvSpPr>
          <p:spPr bwMode="auto">
            <a:xfrm>
              <a:off x="8129" y="6588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3</a:t>
              </a:r>
            </a:p>
          </p:txBody>
        </p:sp>
        <p:sp>
          <p:nvSpPr>
            <p:cNvPr id="18451" name="Oval 85"/>
            <p:cNvSpPr>
              <a:spLocks noChangeArrowheads="1"/>
            </p:cNvSpPr>
            <p:nvPr/>
          </p:nvSpPr>
          <p:spPr bwMode="auto">
            <a:xfrm>
              <a:off x="8489" y="5721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2</a:t>
              </a:r>
            </a:p>
          </p:txBody>
        </p:sp>
        <p:sp>
          <p:nvSpPr>
            <p:cNvPr id="18452" name="Line 86"/>
            <p:cNvSpPr>
              <a:spLocks noChangeShapeType="1"/>
            </p:cNvSpPr>
            <p:nvPr/>
          </p:nvSpPr>
          <p:spPr bwMode="auto">
            <a:xfrm>
              <a:off x="6979" y="5859"/>
              <a:ext cx="15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Text Box 87"/>
            <p:cNvSpPr txBox="1">
              <a:spLocks noChangeArrowheads="1"/>
            </p:cNvSpPr>
            <p:nvPr/>
          </p:nvSpPr>
          <p:spPr bwMode="auto">
            <a:xfrm>
              <a:off x="1421" y="5055"/>
              <a:ext cx="2650" cy="1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/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  <a:p>
              <a:pPr algn="just" eaLnBrk="0" hangingPunct="0"/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C=</a:t>
              </a:r>
            </a:p>
            <a:p>
              <a:pPr algn="just" eaLnBrk="0" hangingPunct="0"/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8454" name="AutoShape 88"/>
            <p:cNvSpPr>
              <a:spLocks noChangeArrowheads="1"/>
            </p:cNvSpPr>
            <p:nvPr/>
          </p:nvSpPr>
          <p:spPr bwMode="auto">
            <a:xfrm>
              <a:off x="2031" y="5235"/>
              <a:ext cx="1680" cy="1581"/>
            </a:xfrm>
            <a:prstGeom prst="bracketPair">
              <a:avLst>
                <a:gd name="adj" fmla="val 586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000" b="1">
                  <a:cs typeface="Tahoma" pitchFamily="34" charset="0"/>
                </a:rPr>
                <a:t>∞  3   3   2   6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000" b="1">
                  <a:cs typeface="Tahoma" pitchFamily="34" charset="0"/>
                </a:rPr>
                <a:t>3  ∞   7   3   2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000" b="1">
                  <a:cs typeface="Tahoma" pitchFamily="34" charset="0"/>
                </a:rPr>
                <a:t>3   7   ∞  2   5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000" b="1">
                  <a:cs typeface="Tahoma" pitchFamily="34" charset="0"/>
                </a:rPr>
                <a:t>2   3    2  ∞  3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000" b="1">
                  <a:cs typeface="Tahoma" pitchFamily="34" charset="0"/>
                </a:rPr>
                <a:t>6   2    5   3  ∞</a:t>
              </a:r>
            </a:p>
          </p:txBody>
        </p:sp>
        <p:sp>
          <p:nvSpPr>
            <p:cNvPr id="18455" name="Text Box 89"/>
            <p:cNvSpPr txBox="1">
              <a:spLocks noChangeArrowheads="1"/>
            </p:cNvSpPr>
            <p:nvPr/>
          </p:nvSpPr>
          <p:spPr bwMode="auto">
            <a:xfrm>
              <a:off x="1911" y="6927"/>
              <a:ext cx="694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/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(a) 5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城市的代价矩阵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(b)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1→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4          (c)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5→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56" name="Text Box 90"/>
            <p:cNvSpPr txBox="1">
              <a:spLocks noChangeArrowheads="1"/>
            </p:cNvSpPr>
            <p:nvPr/>
          </p:nvSpPr>
          <p:spPr bwMode="auto">
            <a:xfrm>
              <a:off x="8179" y="5628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57" name="Text Box 91"/>
            <p:cNvSpPr txBox="1">
              <a:spLocks noChangeArrowheads="1"/>
            </p:cNvSpPr>
            <p:nvPr/>
          </p:nvSpPr>
          <p:spPr bwMode="auto">
            <a:xfrm>
              <a:off x="2069" y="9216"/>
              <a:ext cx="695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/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(d)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4→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        (e)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3→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5      (f)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回到出发城市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</a:t>
              </a:r>
            </a:p>
            <a:p>
              <a:pPr algn="ctr" eaLnBrk="0" hangingPunct="0">
                <a:spcBef>
                  <a:spcPts val="775"/>
                </a:spcBef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最短链接贪心策略求解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TSP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问题的过程</a:t>
              </a:r>
            </a:p>
          </p:txBody>
        </p:sp>
        <p:sp>
          <p:nvSpPr>
            <p:cNvPr id="18458" name="Line 92"/>
            <p:cNvSpPr>
              <a:spLocks noChangeShapeType="1"/>
            </p:cNvSpPr>
            <p:nvPr/>
          </p:nvSpPr>
          <p:spPr bwMode="auto">
            <a:xfrm flipH="1">
              <a:off x="4639" y="7623"/>
              <a:ext cx="54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Text Box 93"/>
            <p:cNvSpPr txBox="1">
              <a:spLocks noChangeArrowheads="1"/>
            </p:cNvSpPr>
            <p:nvPr/>
          </p:nvSpPr>
          <p:spPr bwMode="auto">
            <a:xfrm>
              <a:off x="5119" y="8916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60" name="Text Box 94"/>
            <p:cNvSpPr txBox="1">
              <a:spLocks noChangeArrowheads="1"/>
            </p:cNvSpPr>
            <p:nvPr/>
          </p:nvSpPr>
          <p:spPr bwMode="auto">
            <a:xfrm>
              <a:off x="5319" y="7806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61" name="Text Box 95"/>
            <p:cNvSpPr txBox="1">
              <a:spLocks noChangeArrowheads="1"/>
            </p:cNvSpPr>
            <p:nvPr/>
          </p:nvSpPr>
          <p:spPr bwMode="auto">
            <a:xfrm>
              <a:off x="4869" y="7725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62" name="Oval 96"/>
            <p:cNvSpPr>
              <a:spLocks noChangeArrowheads="1"/>
            </p:cNvSpPr>
            <p:nvPr/>
          </p:nvSpPr>
          <p:spPr bwMode="auto">
            <a:xfrm>
              <a:off x="5099" y="7383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1</a:t>
              </a:r>
            </a:p>
          </p:txBody>
        </p:sp>
        <p:sp>
          <p:nvSpPr>
            <p:cNvPr id="18463" name="Oval 97"/>
            <p:cNvSpPr>
              <a:spLocks noChangeArrowheads="1"/>
            </p:cNvSpPr>
            <p:nvPr/>
          </p:nvSpPr>
          <p:spPr bwMode="auto">
            <a:xfrm>
              <a:off x="4159" y="7893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5</a:t>
              </a:r>
            </a:p>
          </p:txBody>
        </p:sp>
        <p:sp>
          <p:nvSpPr>
            <p:cNvPr id="18464" name="Oval 98"/>
            <p:cNvSpPr>
              <a:spLocks noChangeArrowheads="1"/>
            </p:cNvSpPr>
            <p:nvPr/>
          </p:nvSpPr>
          <p:spPr bwMode="auto">
            <a:xfrm>
              <a:off x="4449" y="8742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4</a:t>
              </a:r>
            </a:p>
          </p:txBody>
        </p:sp>
        <p:sp>
          <p:nvSpPr>
            <p:cNvPr id="18465" name="Oval 99"/>
            <p:cNvSpPr>
              <a:spLocks noChangeArrowheads="1"/>
            </p:cNvSpPr>
            <p:nvPr/>
          </p:nvSpPr>
          <p:spPr bwMode="auto">
            <a:xfrm>
              <a:off x="5603" y="873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3</a:t>
              </a:r>
            </a:p>
          </p:txBody>
        </p:sp>
        <p:sp>
          <p:nvSpPr>
            <p:cNvPr id="18466" name="Oval 100"/>
            <p:cNvSpPr>
              <a:spLocks noChangeArrowheads="1"/>
            </p:cNvSpPr>
            <p:nvPr/>
          </p:nvSpPr>
          <p:spPr bwMode="auto">
            <a:xfrm>
              <a:off x="5999" y="7878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2</a:t>
              </a:r>
            </a:p>
          </p:txBody>
        </p:sp>
        <p:sp>
          <p:nvSpPr>
            <p:cNvPr id="18467" name="Line 101"/>
            <p:cNvSpPr>
              <a:spLocks noChangeShapeType="1"/>
            </p:cNvSpPr>
            <p:nvPr/>
          </p:nvSpPr>
          <p:spPr bwMode="auto">
            <a:xfrm>
              <a:off x="4729" y="8892"/>
              <a:ext cx="8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102"/>
            <p:cNvSpPr>
              <a:spLocks noChangeShapeType="1"/>
            </p:cNvSpPr>
            <p:nvPr/>
          </p:nvSpPr>
          <p:spPr bwMode="auto">
            <a:xfrm>
              <a:off x="4439" y="7995"/>
              <a:ext cx="1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103"/>
            <p:cNvSpPr>
              <a:spLocks noChangeShapeType="1"/>
            </p:cNvSpPr>
            <p:nvPr/>
          </p:nvSpPr>
          <p:spPr bwMode="auto">
            <a:xfrm flipH="1">
              <a:off x="7129" y="7632"/>
              <a:ext cx="54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Text Box 104"/>
            <p:cNvSpPr txBox="1">
              <a:spLocks noChangeArrowheads="1"/>
            </p:cNvSpPr>
            <p:nvPr/>
          </p:nvSpPr>
          <p:spPr bwMode="auto">
            <a:xfrm>
              <a:off x="7609" y="8925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71" name="Text Box 105"/>
            <p:cNvSpPr txBox="1">
              <a:spLocks noChangeArrowheads="1"/>
            </p:cNvSpPr>
            <p:nvPr/>
          </p:nvSpPr>
          <p:spPr bwMode="auto">
            <a:xfrm>
              <a:off x="7809" y="7815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72" name="Text Box 106"/>
            <p:cNvSpPr txBox="1">
              <a:spLocks noChangeArrowheads="1"/>
            </p:cNvSpPr>
            <p:nvPr/>
          </p:nvSpPr>
          <p:spPr bwMode="auto">
            <a:xfrm>
              <a:off x="7359" y="7734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73" name="Oval 107"/>
            <p:cNvSpPr>
              <a:spLocks noChangeArrowheads="1"/>
            </p:cNvSpPr>
            <p:nvPr/>
          </p:nvSpPr>
          <p:spPr bwMode="auto">
            <a:xfrm>
              <a:off x="7592" y="7392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1</a:t>
              </a:r>
            </a:p>
          </p:txBody>
        </p:sp>
        <p:sp>
          <p:nvSpPr>
            <p:cNvPr id="18474" name="Oval 108"/>
            <p:cNvSpPr>
              <a:spLocks noChangeArrowheads="1"/>
            </p:cNvSpPr>
            <p:nvPr/>
          </p:nvSpPr>
          <p:spPr bwMode="auto">
            <a:xfrm>
              <a:off x="6649" y="7902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5</a:t>
              </a:r>
            </a:p>
          </p:txBody>
        </p:sp>
        <p:sp>
          <p:nvSpPr>
            <p:cNvPr id="18475" name="Oval 109"/>
            <p:cNvSpPr>
              <a:spLocks noChangeArrowheads="1"/>
            </p:cNvSpPr>
            <p:nvPr/>
          </p:nvSpPr>
          <p:spPr bwMode="auto">
            <a:xfrm>
              <a:off x="6939" y="8748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4</a:t>
              </a:r>
            </a:p>
          </p:txBody>
        </p:sp>
        <p:sp>
          <p:nvSpPr>
            <p:cNvPr id="18476" name="Oval 110"/>
            <p:cNvSpPr>
              <a:spLocks noChangeArrowheads="1"/>
            </p:cNvSpPr>
            <p:nvPr/>
          </p:nvSpPr>
          <p:spPr bwMode="auto">
            <a:xfrm>
              <a:off x="8089" y="8751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3</a:t>
              </a:r>
            </a:p>
          </p:txBody>
        </p:sp>
        <p:sp>
          <p:nvSpPr>
            <p:cNvPr id="18477" name="Oval 111"/>
            <p:cNvSpPr>
              <a:spLocks noChangeArrowheads="1"/>
            </p:cNvSpPr>
            <p:nvPr/>
          </p:nvSpPr>
          <p:spPr bwMode="auto">
            <a:xfrm>
              <a:off x="8489" y="7899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2</a:t>
              </a:r>
            </a:p>
          </p:txBody>
        </p:sp>
        <p:sp>
          <p:nvSpPr>
            <p:cNvPr id="18478" name="Line 112"/>
            <p:cNvSpPr>
              <a:spLocks noChangeShapeType="1"/>
            </p:cNvSpPr>
            <p:nvPr/>
          </p:nvSpPr>
          <p:spPr bwMode="auto">
            <a:xfrm>
              <a:off x="7219" y="8901"/>
              <a:ext cx="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113"/>
            <p:cNvSpPr>
              <a:spLocks noChangeShapeType="1"/>
            </p:cNvSpPr>
            <p:nvPr/>
          </p:nvSpPr>
          <p:spPr bwMode="auto">
            <a:xfrm>
              <a:off x="6929" y="8004"/>
              <a:ext cx="1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114"/>
            <p:cNvSpPr>
              <a:spLocks noChangeShapeType="1"/>
            </p:cNvSpPr>
            <p:nvPr/>
          </p:nvSpPr>
          <p:spPr bwMode="auto">
            <a:xfrm flipH="1">
              <a:off x="2149" y="7590"/>
              <a:ext cx="54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Text Box 115"/>
            <p:cNvSpPr txBox="1">
              <a:spLocks noChangeArrowheads="1"/>
            </p:cNvSpPr>
            <p:nvPr/>
          </p:nvSpPr>
          <p:spPr bwMode="auto">
            <a:xfrm>
              <a:off x="2629" y="8883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82" name="Text Box 116"/>
            <p:cNvSpPr txBox="1">
              <a:spLocks noChangeArrowheads="1"/>
            </p:cNvSpPr>
            <p:nvPr/>
          </p:nvSpPr>
          <p:spPr bwMode="auto">
            <a:xfrm>
              <a:off x="2829" y="7773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83" name="Text Box 117"/>
            <p:cNvSpPr txBox="1">
              <a:spLocks noChangeArrowheads="1"/>
            </p:cNvSpPr>
            <p:nvPr/>
          </p:nvSpPr>
          <p:spPr bwMode="auto">
            <a:xfrm>
              <a:off x="2379" y="7692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8484" name="Oval 118"/>
            <p:cNvSpPr>
              <a:spLocks noChangeArrowheads="1"/>
            </p:cNvSpPr>
            <p:nvPr/>
          </p:nvSpPr>
          <p:spPr bwMode="auto">
            <a:xfrm>
              <a:off x="2609" y="735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1</a:t>
              </a:r>
            </a:p>
          </p:txBody>
        </p:sp>
        <p:sp>
          <p:nvSpPr>
            <p:cNvPr id="18485" name="Oval 119"/>
            <p:cNvSpPr>
              <a:spLocks noChangeArrowheads="1"/>
            </p:cNvSpPr>
            <p:nvPr/>
          </p:nvSpPr>
          <p:spPr bwMode="auto">
            <a:xfrm>
              <a:off x="1669" y="7860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5</a:t>
              </a:r>
            </a:p>
          </p:txBody>
        </p:sp>
        <p:sp>
          <p:nvSpPr>
            <p:cNvPr id="18486" name="Oval 120"/>
            <p:cNvSpPr>
              <a:spLocks noChangeArrowheads="1"/>
            </p:cNvSpPr>
            <p:nvPr/>
          </p:nvSpPr>
          <p:spPr bwMode="auto">
            <a:xfrm>
              <a:off x="1959" y="8709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4</a:t>
              </a:r>
            </a:p>
          </p:txBody>
        </p:sp>
        <p:sp>
          <p:nvSpPr>
            <p:cNvPr id="18487" name="Oval 121"/>
            <p:cNvSpPr>
              <a:spLocks noChangeArrowheads="1"/>
            </p:cNvSpPr>
            <p:nvPr/>
          </p:nvSpPr>
          <p:spPr bwMode="auto">
            <a:xfrm>
              <a:off x="3109" y="8697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3</a:t>
              </a:r>
            </a:p>
          </p:txBody>
        </p:sp>
        <p:sp>
          <p:nvSpPr>
            <p:cNvPr id="18488" name="Oval 122"/>
            <p:cNvSpPr>
              <a:spLocks noChangeArrowheads="1"/>
            </p:cNvSpPr>
            <p:nvPr/>
          </p:nvSpPr>
          <p:spPr bwMode="auto">
            <a:xfrm>
              <a:off x="3499" y="7866"/>
              <a:ext cx="283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2</a:t>
              </a:r>
            </a:p>
          </p:txBody>
        </p:sp>
        <p:sp>
          <p:nvSpPr>
            <p:cNvPr id="18489" name="Line 123"/>
            <p:cNvSpPr>
              <a:spLocks noChangeShapeType="1"/>
            </p:cNvSpPr>
            <p:nvPr/>
          </p:nvSpPr>
          <p:spPr bwMode="auto">
            <a:xfrm>
              <a:off x="2239" y="8859"/>
              <a:ext cx="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Line 124"/>
            <p:cNvSpPr>
              <a:spLocks noChangeShapeType="1"/>
            </p:cNvSpPr>
            <p:nvPr/>
          </p:nvSpPr>
          <p:spPr bwMode="auto">
            <a:xfrm>
              <a:off x="1969" y="7989"/>
              <a:ext cx="15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Line 125"/>
            <p:cNvSpPr>
              <a:spLocks noChangeShapeType="1"/>
            </p:cNvSpPr>
            <p:nvPr/>
          </p:nvSpPr>
          <p:spPr bwMode="auto">
            <a:xfrm>
              <a:off x="4439" y="8028"/>
              <a:ext cx="117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Text Box 126"/>
            <p:cNvSpPr txBox="1">
              <a:spLocks noChangeArrowheads="1"/>
            </p:cNvSpPr>
            <p:nvPr/>
          </p:nvSpPr>
          <p:spPr bwMode="auto">
            <a:xfrm>
              <a:off x="5199" y="8334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5</a:t>
              </a:r>
            </a:p>
          </p:txBody>
        </p:sp>
        <p:sp>
          <p:nvSpPr>
            <p:cNvPr id="18493" name="Line 127"/>
            <p:cNvSpPr>
              <a:spLocks noChangeShapeType="1"/>
            </p:cNvSpPr>
            <p:nvPr/>
          </p:nvSpPr>
          <p:spPr bwMode="auto">
            <a:xfrm>
              <a:off x="7869" y="7566"/>
              <a:ext cx="650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Text Box 128"/>
            <p:cNvSpPr txBox="1">
              <a:spLocks noChangeArrowheads="1"/>
            </p:cNvSpPr>
            <p:nvPr/>
          </p:nvSpPr>
          <p:spPr bwMode="auto">
            <a:xfrm>
              <a:off x="8199" y="7554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18495" name="Line 129"/>
            <p:cNvSpPr>
              <a:spLocks noChangeShapeType="1"/>
            </p:cNvSpPr>
            <p:nvPr/>
          </p:nvSpPr>
          <p:spPr bwMode="auto">
            <a:xfrm>
              <a:off x="6919" y="8046"/>
              <a:ext cx="1190" cy="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Text Box 130"/>
            <p:cNvSpPr txBox="1">
              <a:spLocks noChangeArrowheads="1"/>
            </p:cNvSpPr>
            <p:nvPr/>
          </p:nvSpPr>
          <p:spPr bwMode="auto">
            <a:xfrm>
              <a:off x="7699" y="8352"/>
              <a:ext cx="15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2924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2A6EFE53-0288-49FA-9C0C-E0F9DBDAA159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1945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652E5137-BCFF-42E5-B49B-A6BA3290448F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22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19461" name="Group 1026"/>
          <p:cNvGrpSpPr>
            <a:grpSpLocks/>
          </p:cNvGrpSpPr>
          <p:nvPr/>
        </p:nvGrpSpPr>
        <p:grpSpPr bwMode="auto">
          <a:xfrm>
            <a:off x="828675" y="2203450"/>
            <a:ext cx="7704138" cy="3600450"/>
            <a:chOff x="1561" y="8999"/>
            <a:chExt cx="7662" cy="2542"/>
          </a:xfrm>
        </p:grpSpPr>
        <p:sp>
          <p:nvSpPr>
            <p:cNvPr id="19463" name="Text Box 1027"/>
            <p:cNvSpPr txBox="1">
              <a:spLocks noChangeArrowheads="1"/>
            </p:cNvSpPr>
            <p:nvPr/>
          </p:nvSpPr>
          <p:spPr bwMode="auto">
            <a:xfrm>
              <a:off x="1569" y="9000"/>
              <a:ext cx="7654" cy="25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0" hangingPunct="0">
                <a:spcAft>
                  <a:spcPts val="775"/>
                </a:spcAft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算法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7.2——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最短链接策略求解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TSP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问题</a:t>
              </a:r>
            </a:p>
            <a:p>
              <a:pPr algn="ctr" eaLnBrk="0" hangingPunct="0">
                <a:spcAft>
                  <a:spcPts val="775"/>
                </a:spcAft>
              </a:pPr>
              <a:endParaRPr lang="zh-CN" altLang="en-US" sz="2200">
                <a:latin typeface="Times New Roman" pitchFamily="18" charset="0"/>
                <a:cs typeface="Tahoma" pitchFamily="34" charset="0"/>
              </a:endParaRPr>
            </a:p>
            <a:p>
              <a:pPr algn="just" eaLnBrk="0" hangingPunct="0"/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    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1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P={ };     </a:t>
              </a:r>
            </a:p>
            <a:p>
              <a:pPr algn="just" eaLnBrk="0" hangingPunct="0"/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    2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E</a:t>
              </a:r>
              <a:r>
                <a:rPr lang="en-US" altLang="zh-CN" sz="2200" i="1">
                  <a:latin typeface="Times New Roman" pitchFamily="18" charset="0"/>
                  <a:cs typeface="Tahoma" pitchFamily="34" charset="0"/>
                </a:rPr>
                <a:t>'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=E;     //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候选集合，初始时为图中所有边</a:t>
              </a:r>
            </a:p>
            <a:p>
              <a:pPr algn="just" eaLnBrk="0" hangingPunct="0"/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    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3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．循环直到集合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P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中包含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n</a:t>
              </a:r>
              <a:r>
                <a:rPr lang="en-US" altLang="zh-CN" sz="2200">
                  <a:latin typeface="宋体" charset="-122"/>
                  <a:cs typeface="Tahoma" pitchFamily="34" charset="0"/>
                </a:rPr>
                <a:t>-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1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条边</a:t>
              </a:r>
            </a:p>
            <a:p>
              <a:pPr algn="just" eaLnBrk="0" hangingPunct="0"/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          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3.1 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在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E</a:t>
              </a:r>
              <a:r>
                <a:rPr lang="en-US" altLang="zh-CN" sz="2200" i="1">
                  <a:latin typeface="Times New Roman" pitchFamily="18" charset="0"/>
                  <a:cs typeface="Tahoma" pitchFamily="34" charset="0"/>
                </a:rPr>
                <a:t>'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中选取最短边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(u, v);</a:t>
              </a:r>
            </a:p>
            <a:p>
              <a:pPr algn="just" eaLnBrk="0" hangingPunct="0"/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          3.2  E</a:t>
              </a:r>
              <a:r>
                <a:rPr lang="en-US" altLang="zh-CN" sz="2200" i="1">
                  <a:latin typeface="Times New Roman" pitchFamily="18" charset="0"/>
                  <a:cs typeface="Tahoma" pitchFamily="34" charset="0"/>
                </a:rPr>
                <a:t>'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=E</a:t>
              </a:r>
              <a:r>
                <a:rPr lang="en-US" altLang="zh-CN" sz="2200" i="1">
                  <a:latin typeface="Times New Roman" pitchFamily="18" charset="0"/>
                  <a:cs typeface="Tahoma" pitchFamily="34" charset="0"/>
                </a:rPr>
                <a:t>'</a:t>
              </a:r>
              <a:r>
                <a:rPr lang="en-US" altLang="zh-CN" sz="2200">
                  <a:latin typeface="宋体" charset="-122"/>
                  <a:cs typeface="Tahoma" pitchFamily="34" charset="0"/>
                </a:rPr>
                <a:t>-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{(u, v)};</a:t>
              </a:r>
            </a:p>
            <a:p>
              <a:pPr algn="just" eaLnBrk="0" hangingPunct="0"/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          3.3 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如果 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(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顶点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u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和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v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在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P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中不连通 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and 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不产生分枝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) </a:t>
              </a:r>
            </a:p>
            <a:p>
              <a:pPr algn="just" eaLnBrk="0" hangingPunct="0"/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                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则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P=P+{(u, v)};</a:t>
              </a:r>
            </a:p>
          </p:txBody>
        </p:sp>
        <p:grpSp>
          <p:nvGrpSpPr>
            <p:cNvPr id="19464" name="Group 1028"/>
            <p:cNvGrpSpPr>
              <a:grpSpLocks/>
            </p:cNvGrpSpPr>
            <p:nvPr/>
          </p:nvGrpSpPr>
          <p:grpSpPr bwMode="auto">
            <a:xfrm>
              <a:off x="1561" y="8999"/>
              <a:ext cx="540" cy="813"/>
              <a:chOff x="1711" y="5088"/>
              <a:chExt cx="540" cy="813"/>
            </a:xfrm>
          </p:grpSpPr>
          <p:sp>
            <p:nvSpPr>
              <p:cNvPr id="19465" name="AutoShape 1029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cs typeface="Tahoma" pitchFamily="34" charset="0"/>
                </a:endParaRPr>
              </a:p>
            </p:txBody>
          </p:sp>
          <p:sp>
            <p:nvSpPr>
              <p:cNvPr id="19466" name="WordArt 1030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1660" y="5281"/>
                <a:ext cx="495" cy="1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/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  <p:sp>
        <p:nvSpPr>
          <p:cNvPr id="19462" name="Text Box 1032"/>
          <p:cNvSpPr txBox="1">
            <a:spLocks noChangeArrowheads="1"/>
          </p:cNvSpPr>
          <p:nvPr/>
        </p:nvSpPr>
        <p:spPr bwMode="auto">
          <a:xfrm>
            <a:off x="323850" y="692150"/>
            <a:ext cx="8458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charset="-122"/>
                <a:cs typeface="Tahoma" pitchFamily="34" charset="0"/>
              </a:rPr>
              <a:t>    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设图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G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有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个顶点，边上的代价存储在二维数组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w[n][n]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中，集合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E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'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是候选集合即存储所有未选取的边，集合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存储经过的边，最短链接策略求解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TSP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问题的算法如下：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4264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AD12DCD2-1E18-4B6F-92DB-238B1645C8F8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DDEC67F5-356F-48D8-A1A8-64636038C0A4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23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755650" y="1071563"/>
            <a:ext cx="7704138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400">
                <a:latin typeface="宋体" charset="-122"/>
                <a:cs typeface="Tahoma" pitchFamily="34" charset="0"/>
              </a:rPr>
              <a:t>    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在算法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7.2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中，如果操作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“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在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E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'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中选取最短边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(u, v)”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用顺序查找，则算法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7.2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的时间性能是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O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800" baseline="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，如果采用堆排序的方法将集合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E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'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中的边建立堆，则选取最短边的操作可以是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O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(log</a:t>
            </a:r>
            <a:r>
              <a:rPr kumimoji="1" lang="en-US" altLang="zh-CN" sz="2800" baseline="-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，对于两个顶点是否连通以及是否会产生分枝，可以用并查集的操作将其时间性能提高到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O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，此时算法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7.2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的时间性能为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O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log</a:t>
            </a:r>
            <a:r>
              <a:rPr kumimoji="1" lang="en-US" altLang="zh-CN" sz="2800" baseline="-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。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6930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fld id="{90A7A0AF-24F5-48D2-9B12-32D8BEFA0AA2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第7章  贪心法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BEF478AC-9634-4335-AE29-F942C910D922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/>
              <a:t>24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23850" y="1341438"/>
            <a:ext cx="84455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>
                <a:latin typeface="宋体" charset="-122"/>
                <a:ea typeface="宋体" charset="-122"/>
              </a:rPr>
              <a:t>    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给定无向连通图</a:t>
            </a:r>
            <a:r>
              <a:rPr kumimoji="1" lang="en-US" altLang="zh-CN" sz="3200" i="1">
                <a:latin typeface="Times New Roman" pitchFamily="18" charset="0"/>
                <a:ea typeface="宋体" charset="-122"/>
              </a:rPr>
              <a:t>G</a:t>
            </a:r>
            <a:r>
              <a:rPr kumimoji="1" lang="en-US" altLang="zh-CN" sz="3200">
                <a:latin typeface="Times New Roman" pitchFamily="18" charset="0"/>
                <a:ea typeface="宋体" charset="-122"/>
              </a:rPr>
              <a:t>=(</a:t>
            </a:r>
            <a:r>
              <a:rPr kumimoji="1" lang="en-US" altLang="zh-CN" sz="3200" i="1">
                <a:latin typeface="Times New Roman" pitchFamily="18" charset="0"/>
                <a:ea typeface="宋体" charset="-122"/>
              </a:rPr>
              <a:t>V</a:t>
            </a:r>
            <a:r>
              <a:rPr kumimoji="1" lang="en-US" altLang="zh-CN" sz="3200">
                <a:latin typeface="Times New Roman" pitchFamily="18" charset="0"/>
                <a:ea typeface="宋体" charset="-122"/>
              </a:rPr>
              <a:t>, </a:t>
            </a:r>
            <a:r>
              <a:rPr kumimoji="1" lang="en-US" altLang="zh-CN" sz="3200" i="1">
                <a:latin typeface="Times New Roman" pitchFamily="18" charset="0"/>
                <a:ea typeface="宋体" charset="-122"/>
              </a:rPr>
              <a:t>E</a:t>
            </a:r>
            <a:r>
              <a:rPr kumimoji="1" lang="en-US" altLang="zh-CN" sz="3200">
                <a:latin typeface="Times New Roman" pitchFamily="18" charset="0"/>
                <a:ea typeface="宋体" charset="-122"/>
              </a:rPr>
              <a:t>)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，求图</a:t>
            </a:r>
            <a:r>
              <a:rPr kumimoji="1" lang="en-US" altLang="zh-CN" sz="3200" i="1">
                <a:latin typeface="Times New Roman" pitchFamily="18" charset="0"/>
                <a:ea typeface="宋体" charset="-122"/>
              </a:rPr>
              <a:t>G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的最小色数</a:t>
            </a:r>
            <a:r>
              <a:rPr kumimoji="1" lang="en-US" altLang="zh-CN" sz="3200" i="1">
                <a:latin typeface="Times New Roman" pitchFamily="18" charset="0"/>
                <a:ea typeface="宋体" charset="-122"/>
              </a:rPr>
              <a:t>k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，使得用</a:t>
            </a:r>
            <a:r>
              <a:rPr kumimoji="1" lang="en-US" altLang="zh-CN" sz="3200" i="1">
                <a:latin typeface="Times New Roman" pitchFamily="18" charset="0"/>
                <a:ea typeface="宋体" charset="-122"/>
              </a:rPr>
              <a:t>k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种颜色对</a:t>
            </a:r>
            <a:r>
              <a:rPr kumimoji="1" lang="en-US" altLang="zh-CN" sz="3200" i="1">
                <a:latin typeface="Times New Roman" pitchFamily="18" charset="0"/>
                <a:ea typeface="宋体" charset="-122"/>
              </a:rPr>
              <a:t>G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中的顶点着色，可使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任意两个相邻顶点着色不同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。</a:t>
            </a:r>
          </a:p>
        </p:txBody>
      </p:sp>
      <p:sp>
        <p:nvSpPr>
          <p:cNvPr id="21510" name="Text Box 56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7.2.2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图着色问题 </a:t>
            </a:r>
          </a:p>
        </p:txBody>
      </p:sp>
      <p:grpSp>
        <p:nvGrpSpPr>
          <p:cNvPr id="21511" name="Group 28"/>
          <p:cNvGrpSpPr>
            <a:grpSpLocks/>
          </p:cNvGrpSpPr>
          <p:nvPr/>
        </p:nvGrpSpPr>
        <p:grpSpPr bwMode="auto">
          <a:xfrm>
            <a:off x="1978025" y="3490913"/>
            <a:ext cx="4681538" cy="1924050"/>
            <a:chOff x="1292" y="2205"/>
            <a:chExt cx="2465" cy="1212"/>
          </a:xfrm>
        </p:grpSpPr>
        <p:sp>
          <p:nvSpPr>
            <p:cNvPr id="21512" name="Oval 5"/>
            <p:cNvSpPr>
              <a:spLocks noChangeArrowheads="1"/>
            </p:cNvSpPr>
            <p:nvPr/>
          </p:nvSpPr>
          <p:spPr bwMode="auto">
            <a:xfrm>
              <a:off x="1292" y="2642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1513" name="Oval 6"/>
            <p:cNvSpPr>
              <a:spLocks noChangeArrowheads="1"/>
            </p:cNvSpPr>
            <p:nvPr/>
          </p:nvSpPr>
          <p:spPr bwMode="auto">
            <a:xfrm>
              <a:off x="2082" y="2652"/>
              <a:ext cx="234" cy="2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1541" y="2777"/>
              <a:ext cx="5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Oval 18"/>
            <p:cNvSpPr>
              <a:spLocks noChangeArrowheads="1"/>
            </p:cNvSpPr>
            <p:nvPr/>
          </p:nvSpPr>
          <p:spPr bwMode="auto">
            <a:xfrm>
              <a:off x="2821" y="2205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21516" name="Oval 19"/>
            <p:cNvSpPr>
              <a:spLocks noChangeArrowheads="1"/>
            </p:cNvSpPr>
            <p:nvPr/>
          </p:nvSpPr>
          <p:spPr bwMode="auto">
            <a:xfrm>
              <a:off x="2799" y="3157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21517" name="Oval 20"/>
            <p:cNvSpPr>
              <a:spLocks noChangeArrowheads="1"/>
            </p:cNvSpPr>
            <p:nvPr/>
          </p:nvSpPr>
          <p:spPr bwMode="auto">
            <a:xfrm>
              <a:off x="3523" y="2699"/>
              <a:ext cx="234" cy="2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21518" name="Line 21"/>
            <p:cNvSpPr>
              <a:spLocks noChangeShapeType="1"/>
            </p:cNvSpPr>
            <p:nvPr/>
          </p:nvSpPr>
          <p:spPr bwMode="auto">
            <a:xfrm flipV="1">
              <a:off x="2309" y="2377"/>
              <a:ext cx="519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22"/>
            <p:cNvSpPr>
              <a:spLocks noChangeShapeType="1"/>
            </p:cNvSpPr>
            <p:nvPr/>
          </p:nvSpPr>
          <p:spPr bwMode="auto">
            <a:xfrm>
              <a:off x="2309" y="2855"/>
              <a:ext cx="505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23"/>
            <p:cNvSpPr>
              <a:spLocks noChangeShapeType="1"/>
            </p:cNvSpPr>
            <p:nvPr/>
          </p:nvSpPr>
          <p:spPr bwMode="auto">
            <a:xfrm flipV="1">
              <a:off x="3033" y="2941"/>
              <a:ext cx="541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24"/>
            <p:cNvSpPr>
              <a:spLocks noChangeShapeType="1"/>
            </p:cNvSpPr>
            <p:nvPr/>
          </p:nvSpPr>
          <p:spPr bwMode="auto">
            <a:xfrm flipH="1" flipV="1">
              <a:off x="3055" y="2361"/>
              <a:ext cx="512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4531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554FD178-B84A-430E-913F-0C2EBA5F4F06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253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AAE2CCEF-4D9F-4DCF-9140-9AA499867BBE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25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2533" name="Rectangle 1199"/>
          <p:cNvSpPr>
            <a:spLocks noChangeArrowheads="1"/>
          </p:cNvSpPr>
          <p:nvPr/>
        </p:nvSpPr>
        <p:spPr bwMode="auto">
          <a:xfrm>
            <a:off x="206516" y="765175"/>
            <a:ext cx="8640959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latin typeface="Arial" charset="0"/>
                <a:cs typeface="Tahoma" pitchFamily="34" charset="0"/>
              </a:rPr>
              <a:t>贪心策略</a:t>
            </a:r>
            <a:r>
              <a:rPr kumimoji="1" lang="zh-CN" altLang="en-US" sz="2800" b="1" dirty="0" smtClean="0">
                <a:latin typeface="Arial" charset="0"/>
                <a:cs typeface="Tahoma" pitchFamily="34" charset="0"/>
              </a:rPr>
              <a:t>：</a:t>
            </a:r>
            <a:endParaRPr kumimoji="1" lang="en-US" altLang="zh-CN" sz="2800" b="1" dirty="0" smtClean="0">
              <a:latin typeface="Arial" charset="0"/>
              <a:cs typeface="Tahoma" pitchFamily="34" charset="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latin typeface="Arial" charset="0"/>
                <a:cs typeface="Tahoma" pitchFamily="34" charset="0"/>
              </a:rPr>
              <a:t>选择</a:t>
            </a:r>
            <a:r>
              <a:rPr kumimoji="1" lang="zh-CN" altLang="en-US" sz="2800" b="1" dirty="0">
                <a:latin typeface="Arial" charset="0"/>
                <a:cs typeface="Tahoma" pitchFamily="34" charset="0"/>
              </a:rPr>
              <a:t>一种</a:t>
            </a:r>
            <a:r>
              <a:rPr kumimoji="1" lang="zh-CN" altLang="en-US" sz="2800" b="1" dirty="0" smtClean="0">
                <a:latin typeface="Arial" charset="0"/>
                <a:cs typeface="Tahoma" pitchFamily="34" charset="0"/>
              </a:rPr>
              <a:t>颜色；</a:t>
            </a:r>
            <a:endParaRPr kumimoji="1" lang="en-US" altLang="zh-CN" sz="2800" b="1" dirty="0" smtClean="0">
              <a:latin typeface="Arial" charset="0"/>
              <a:cs typeface="Tahoma" pitchFamily="34" charset="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latin typeface="Arial" charset="0"/>
                <a:cs typeface="Tahoma" pitchFamily="34" charset="0"/>
              </a:rPr>
              <a:t>以</a:t>
            </a:r>
            <a:r>
              <a:rPr kumimoji="1" lang="zh-CN" altLang="en-US" sz="2800" b="1" dirty="0">
                <a:latin typeface="Arial" charset="0"/>
                <a:cs typeface="Tahoma" pitchFamily="34" charset="0"/>
              </a:rPr>
              <a:t>任意顶点作为开始顶点，依次考察图中的未被着色的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charset="0"/>
                <a:cs typeface="Tahoma" pitchFamily="34" charset="0"/>
              </a:rPr>
              <a:t>每个顶点</a:t>
            </a:r>
            <a:r>
              <a:rPr kumimoji="1" lang="zh-CN" altLang="en-US" sz="2800" b="1" dirty="0">
                <a:latin typeface="Arial" charset="0"/>
                <a:cs typeface="Tahoma" pitchFamily="34" charset="0"/>
              </a:rPr>
              <a:t>，如果一个顶点可以用颜色</a:t>
            </a:r>
            <a:r>
              <a:rPr kumimoji="1" lang="en-US" altLang="zh-CN" sz="2800" b="1" dirty="0">
                <a:latin typeface="Arial" charset="0"/>
                <a:cs typeface="Tahoma" pitchFamily="34" charset="0"/>
              </a:rPr>
              <a:t>1</a:t>
            </a:r>
            <a:r>
              <a:rPr kumimoji="1" lang="zh-CN" altLang="en-US" sz="2800" b="1" dirty="0">
                <a:latin typeface="Arial" charset="0"/>
                <a:cs typeface="Tahoma" pitchFamily="34" charset="0"/>
              </a:rPr>
              <a:t>着色，换言之，该顶点的邻接点都还未被着色，则用颜色</a:t>
            </a:r>
            <a:r>
              <a:rPr kumimoji="1" lang="en-US" altLang="zh-CN" sz="2800" b="1" dirty="0">
                <a:latin typeface="Arial" charset="0"/>
                <a:cs typeface="Tahoma" pitchFamily="34" charset="0"/>
              </a:rPr>
              <a:t>1</a:t>
            </a:r>
            <a:r>
              <a:rPr kumimoji="1" lang="zh-CN" altLang="en-US" sz="2800" b="1" dirty="0">
                <a:latin typeface="Arial" charset="0"/>
                <a:cs typeface="Tahoma" pitchFamily="34" charset="0"/>
              </a:rPr>
              <a:t>为该顶点</a:t>
            </a:r>
            <a:r>
              <a:rPr kumimoji="1" lang="zh-CN" altLang="en-US" sz="2800" b="1" dirty="0" smtClean="0">
                <a:latin typeface="Arial" charset="0"/>
                <a:cs typeface="Tahoma" pitchFamily="34" charset="0"/>
              </a:rPr>
              <a:t>着色；</a:t>
            </a:r>
            <a:endParaRPr kumimoji="1" lang="en-US" altLang="zh-CN" sz="2800" b="1" dirty="0" smtClean="0">
              <a:latin typeface="Arial" charset="0"/>
              <a:cs typeface="Tahoma" pitchFamily="34" charset="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latin typeface="Arial" charset="0"/>
                <a:cs typeface="Tahoma" pitchFamily="34" charset="0"/>
              </a:rPr>
              <a:t>当</a:t>
            </a:r>
            <a:r>
              <a:rPr kumimoji="1" lang="zh-CN" altLang="en-US" sz="2800" b="1" dirty="0">
                <a:latin typeface="Arial" charset="0"/>
                <a:cs typeface="Tahoma" pitchFamily="34" charset="0"/>
              </a:rPr>
              <a:t>没有顶点能以这种颜色着色时，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charset="0"/>
                <a:cs typeface="Tahoma" pitchFamily="34" charset="0"/>
              </a:rPr>
              <a:t>选择颜色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charset="0"/>
                <a:cs typeface="Tahoma" pitchFamily="34" charset="0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charset="0"/>
                <a:cs typeface="Tahoma" pitchFamily="34" charset="0"/>
              </a:rPr>
              <a:t>和一个未被着色的顶点作为开始顶点</a:t>
            </a:r>
            <a:r>
              <a:rPr kumimoji="1" lang="zh-CN" altLang="en-US" sz="2800" b="1" dirty="0">
                <a:latin typeface="Arial" charset="0"/>
                <a:cs typeface="Tahoma" pitchFamily="34" charset="0"/>
              </a:rPr>
              <a:t>，用第二种颜色为尽可能多的顶点</a:t>
            </a:r>
            <a:r>
              <a:rPr kumimoji="1" lang="zh-CN" altLang="en-US" sz="2800" b="1" dirty="0" smtClean="0">
                <a:latin typeface="Arial" charset="0"/>
                <a:cs typeface="Tahoma" pitchFamily="34" charset="0"/>
              </a:rPr>
              <a:t>着色；</a:t>
            </a:r>
            <a:endParaRPr kumimoji="1" lang="en-US" altLang="zh-CN" sz="2800" b="1" dirty="0" smtClean="0">
              <a:latin typeface="Arial" charset="0"/>
              <a:cs typeface="Tahoma" pitchFamily="34" charset="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latin typeface="Arial" charset="0"/>
                <a:cs typeface="Tahoma" pitchFamily="34" charset="0"/>
              </a:rPr>
              <a:t>如果</a:t>
            </a:r>
            <a:r>
              <a:rPr kumimoji="1" lang="zh-CN" altLang="en-US" sz="2800" b="1" dirty="0">
                <a:latin typeface="Arial" charset="0"/>
                <a:cs typeface="Tahoma" pitchFamily="34" charset="0"/>
              </a:rPr>
              <a:t>还有未着色的顶点，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charset="0"/>
                <a:cs typeface="Tahoma" pitchFamily="34" charset="0"/>
              </a:rPr>
              <a:t>则选取颜色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charset="0"/>
                <a:cs typeface="Tahoma" pitchFamily="34" charset="0"/>
              </a:rPr>
              <a:t>3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charset="0"/>
                <a:cs typeface="Tahoma" pitchFamily="34" charset="0"/>
              </a:rPr>
              <a:t>并为尽可能多的顶点着色，依此类推</a:t>
            </a:r>
            <a:r>
              <a:rPr kumimoji="1" lang="zh-CN" altLang="en-US" sz="2800" b="1" dirty="0">
                <a:latin typeface="Arial" charset="0"/>
                <a:cs typeface="Tahoma" pitchFamily="34" charset="0"/>
              </a:rPr>
              <a:t>。  </a:t>
            </a:r>
          </a:p>
        </p:txBody>
      </p:sp>
    </p:spTree>
    <p:extLst>
      <p:ext uri="{BB962C8B-B14F-4D97-AF65-F5344CB8AC3E}">
        <p14:creationId xmlns:p14="http://schemas.microsoft.com/office/powerpoint/2010/main" val="26019255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8DC5D723-1746-4DDB-813B-22A7C9C8BEAA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355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DF102BEC-BC6D-4BFE-8840-5D67D9665875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26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3557" name="Rectangle 1199"/>
          <p:cNvSpPr>
            <a:spLocks noChangeArrowheads="1"/>
          </p:cNvSpPr>
          <p:nvPr/>
        </p:nvSpPr>
        <p:spPr bwMode="auto">
          <a:xfrm>
            <a:off x="357188" y="357188"/>
            <a:ext cx="3857625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>
                <a:latin typeface="Arial" charset="0"/>
                <a:cs typeface="Tahoma" pitchFamily="34" charset="0"/>
              </a:rPr>
              <a:t>如果考虑的顶点顺序是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1,2,3,4,5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，则顶点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1,3,4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被着颜色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1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，顶点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2,5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被着颜色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2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，得到最优解。</a:t>
            </a:r>
          </a:p>
        </p:txBody>
      </p:sp>
      <p:grpSp>
        <p:nvGrpSpPr>
          <p:cNvPr id="2" name="Group 1222"/>
          <p:cNvGrpSpPr>
            <a:grpSpLocks/>
          </p:cNvGrpSpPr>
          <p:nvPr/>
        </p:nvGrpSpPr>
        <p:grpSpPr bwMode="auto">
          <a:xfrm>
            <a:off x="4214813" y="2643188"/>
            <a:ext cx="4562475" cy="1924050"/>
            <a:chOff x="3058" y="2640"/>
            <a:chExt cx="2465" cy="1212"/>
          </a:xfrm>
        </p:grpSpPr>
        <p:sp>
          <p:nvSpPr>
            <p:cNvPr id="23572" name="Oval 1202"/>
            <p:cNvSpPr>
              <a:spLocks noChangeArrowheads="1"/>
            </p:cNvSpPr>
            <p:nvPr/>
          </p:nvSpPr>
          <p:spPr bwMode="auto">
            <a:xfrm>
              <a:off x="4587" y="2640"/>
              <a:ext cx="234" cy="2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cs typeface="Tahoma" pitchFamily="34" charset="0"/>
                </a:rPr>
                <a:t>3</a:t>
              </a:r>
            </a:p>
          </p:txBody>
        </p:sp>
        <p:sp>
          <p:nvSpPr>
            <p:cNvPr id="23573" name="Oval 1203"/>
            <p:cNvSpPr>
              <a:spLocks noChangeArrowheads="1"/>
            </p:cNvSpPr>
            <p:nvPr/>
          </p:nvSpPr>
          <p:spPr bwMode="auto">
            <a:xfrm>
              <a:off x="4565" y="3592"/>
              <a:ext cx="234" cy="2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cs typeface="Tahoma" pitchFamily="34" charset="0"/>
                </a:rPr>
                <a:t>4</a:t>
              </a:r>
            </a:p>
          </p:txBody>
        </p:sp>
        <p:sp>
          <p:nvSpPr>
            <p:cNvPr id="23574" name="Oval 1204"/>
            <p:cNvSpPr>
              <a:spLocks noChangeArrowheads="1"/>
            </p:cNvSpPr>
            <p:nvPr/>
          </p:nvSpPr>
          <p:spPr bwMode="auto">
            <a:xfrm>
              <a:off x="5289" y="3134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cs typeface="Tahoma" pitchFamily="34" charset="0"/>
                </a:rPr>
                <a:t>5</a:t>
              </a:r>
            </a:p>
          </p:txBody>
        </p:sp>
        <p:sp>
          <p:nvSpPr>
            <p:cNvPr id="23575" name="Line 1206"/>
            <p:cNvSpPr>
              <a:spLocks noChangeShapeType="1"/>
            </p:cNvSpPr>
            <p:nvPr/>
          </p:nvSpPr>
          <p:spPr bwMode="auto">
            <a:xfrm flipV="1">
              <a:off x="4075" y="2812"/>
              <a:ext cx="519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1207"/>
            <p:cNvSpPr>
              <a:spLocks noChangeShapeType="1"/>
            </p:cNvSpPr>
            <p:nvPr/>
          </p:nvSpPr>
          <p:spPr bwMode="auto">
            <a:xfrm>
              <a:off x="4075" y="3290"/>
              <a:ext cx="504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1208"/>
            <p:cNvSpPr>
              <a:spLocks noChangeShapeType="1"/>
            </p:cNvSpPr>
            <p:nvPr/>
          </p:nvSpPr>
          <p:spPr bwMode="auto">
            <a:xfrm flipV="1">
              <a:off x="4799" y="3376"/>
              <a:ext cx="541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1209"/>
            <p:cNvSpPr>
              <a:spLocks noChangeShapeType="1"/>
            </p:cNvSpPr>
            <p:nvPr/>
          </p:nvSpPr>
          <p:spPr bwMode="auto">
            <a:xfrm flipH="1" flipV="1">
              <a:off x="4821" y="2796"/>
              <a:ext cx="512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Oval 1210"/>
            <p:cNvSpPr>
              <a:spLocks noChangeArrowheads="1"/>
            </p:cNvSpPr>
            <p:nvPr/>
          </p:nvSpPr>
          <p:spPr bwMode="auto">
            <a:xfrm>
              <a:off x="3058" y="3077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cs typeface="Tahoma" pitchFamily="34" charset="0"/>
                </a:rPr>
                <a:t>1</a:t>
              </a:r>
            </a:p>
          </p:txBody>
        </p:sp>
        <p:sp>
          <p:nvSpPr>
            <p:cNvPr id="23580" name="Oval 1211"/>
            <p:cNvSpPr>
              <a:spLocks noChangeArrowheads="1"/>
            </p:cNvSpPr>
            <p:nvPr/>
          </p:nvSpPr>
          <p:spPr bwMode="auto">
            <a:xfrm>
              <a:off x="3848" y="3087"/>
              <a:ext cx="234" cy="26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cs typeface="Tahoma" pitchFamily="34" charset="0"/>
                </a:rPr>
                <a:t>2</a:t>
              </a:r>
            </a:p>
          </p:txBody>
        </p:sp>
        <p:sp>
          <p:nvSpPr>
            <p:cNvPr id="23581" name="Line 1212"/>
            <p:cNvSpPr>
              <a:spLocks noChangeShapeType="1"/>
            </p:cNvSpPr>
            <p:nvPr/>
          </p:nvSpPr>
          <p:spPr bwMode="auto">
            <a:xfrm>
              <a:off x="3307" y="3212"/>
              <a:ext cx="5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21"/>
          <p:cNvGrpSpPr>
            <a:grpSpLocks/>
          </p:cNvGrpSpPr>
          <p:nvPr/>
        </p:nvGrpSpPr>
        <p:grpSpPr bwMode="auto">
          <a:xfrm>
            <a:off x="4357688" y="357188"/>
            <a:ext cx="4464050" cy="2016125"/>
            <a:chOff x="249" y="2614"/>
            <a:chExt cx="2465" cy="1212"/>
          </a:xfrm>
        </p:grpSpPr>
        <p:sp>
          <p:nvSpPr>
            <p:cNvPr id="23562" name="Oval 1200"/>
            <p:cNvSpPr>
              <a:spLocks noChangeArrowheads="1"/>
            </p:cNvSpPr>
            <p:nvPr/>
          </p:nvSpPr>
          <p:spPr bwMode="auto">
            <a:xfrm>
              <a:off x="249" y="3051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cs typeface="Tahoma" pitchFamily="34" charset="0"/>
                </a:rPr>
                <a:t>1</a:t>
              </a:r>
            </a:p>
          </p:txBody>
        </p:sp>
        <p:sp>
          <p:nvSpPr>
            <p:cNvPr id="23563" name="Oval 1201"/>
            <p:cNvSpPr>
              <a:spLocks noChangeArrowheads="1"/>
            </p:cNvSpPr>
            <p:nvPr/>
          </p:nvSpPr>
          <p:spPr bwMode="auto">
            <a:xfrm>
              <a:off x="1039" y="3061"/>
              <a:ext cx="234" cy="2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cs typeface="Tahoma" pitchFamily="34" charset="0"/>
                </a:rPr>
                <a:t>2</a:t>
              </a:r>
            </a:p>
          </p:txBody>
        </p:sp>
        <p:sp>
          <p:nvSpPr>
            <p:cNvPr id="23564" name="Line 1205"/>
            <p:cNvSpPr>
              <a:spLocks noChangeShapeType="1"/>
            </p:cNvSpPr>
            <p:nvPr/>
          </p:nvSpPr>
          <p:spPr bwMode="auto">
            <a:xfrm>
              <a:off x="498" y="3186"/>
              <a:ext cx="5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Oval 1213"/>
            <p:cNvSpPr>
              <a:spLocks noChangeArrowheads="1"/>
            </p:cNvSpPr>
            <p:nvPr/>
          </p:nvSpPr>
          <p:spPr bwMode="auto">
            <a:xfrm>
              <a:off x="1778" y="2614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cs typeface="Tahoma" pitchFamily="34" charset="0"/>
                </a:rPr>
                <a:t>3</a:t>
              </a:r>
            </a:p>
          </p:txBody>
        </p:sp>
        <p:sp>
          <p:nvSpPr>
            <p:cNvPr id="23566" name="Oval 1214"/>
            <p:cNvSpPr>
              <a:spLocks noChangeArrowheads="1"/>
            </p:cNvSpPr>
            <p:nvPr/>
          </p:nvSpPr>
          <p:spPr bwMode="auto">
            <a:xfrm>
              <a:off x="1756" y="3566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cs typeface="Tahoma" pitchFamily="34" charset="0"/>
                </a:rPr>
                <a:t>4</a:t>
              </a:r>
            </a:p>
          </p:txBody>
        </p:sp>
        <p:sp>
          <p:nvSpPr>
            <p:cNvPr id="23567" name="Oval 1215"/>
            <p:cNvSpPr>
              <a:spLocks noChangeArrowheads="1"/>
            </p:cNvSpPr>
            <p:nvPr/>
          </p:nvSpPr>
          <p:spPr bwMode="auto">
            <a:xfrm>
              <a:off x="2480" y="3108"/>
              <a:ext cx="234" cy="2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>
                  <a:cs typeface="Tahoma" pitchFamily="34" charset="0"/>
                </a:rPr>
                <a:t>5</a:t>
              </a:r>
            </a:p>
          </p:txBody>
        </p:sp>
        <p:sp>
          <p:nvSpPr>
            <p:cNvPr id="23568" name="Line 1216"/>
            <p:cNvSpPr>
              <a:spLocks noChangeShapeType="1"/>
            </p:cNvSpPr>
            <p:nvPr/>
          </p:nvSpPr>
          <p:spPr bwMode="auto">
            <a:xfrm flipV="1">
              <a:off x="1266" y="2786"/>
              <a:ext cx="519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217"/>
            <p:cNvSpPr>
              <a:spLocks noChangeShapeType="1"/>
            </p:cNvSpPr>
            <p:nvPr/>
          </p:nvSpPr>
          <p:spPr bwMode="auto">
            <a:xfrm>
              <a:off x="1266" y="3264"/>
              <a:ext cx="505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1218"/>
            <p:cNvSpPr>
              <a:spLocks noChangeShapeType="1"/>
            </p:cNvSpPr>
            <p:nvPr/>
          </p:nvSpPr>
          <p:spPr bwMode="auto">
            <a:xfrm flipV="1">
              <a:off x="1990" y="3350"/>
              <a:ext cx="541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219"/>
            <p:cNvSpPr>
              <a:spLocks noChangeShapeType="1"/>
            </p:cNvSpPr>
            <p:nvPr/>
          </p:nvSpPr>
          <p:spPr bwMode="auto">
            <a:xfrm flipH="1" flipV="1">
              <a:off x="2012" y="2770"/>
              <a:ext cx="512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Rectangle 1199"/>
          <p:cNvSpPr>
            <a:spLocks noChangeArrowheads="1"/>
          </p:cNvSpPr>
          <p:nvPr/>
        </p:nvSpPr>
        <p:spPr bwMode="auto">
          <a:xfrm>
            <a:off x="214313" y="2571750"/>
            <a:ext cx="40005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>
                <a:latin typeface="Arial" charset="0"/>
                <a:cs typeface="Tahoma" pitchFamily="34" charset="0"/>
              </a:rPr>
              <a:t>如果考虑的顶点顺序是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1,5,2,3,4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，则顶点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1,5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被着颜色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1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，顶点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2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被着颜色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2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，顶点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3,4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被着颜色</a:t>
            </a:r>
            <a:r>
              <a:rPr kumimoji="1" lang="en-US" altLang="zh-CN" b="1">
                <a:latin typeface="Arial" charset="0"/>
                <a:cs typeface="Tahoma" pitchFamily="34" charset="0"/>
              </a:rPr>
              <a:t>3</a:t>
            </a:r>
            <a:r>
              <a:rPr kumimoji="1" lang="zh-CN" altLang="en-US" b="1">
                <a:latin typeface="Arial" charset="0"/>
                <a:cs typeface="Tahoma" pitchFamily="34" charset="0"/>
              </a:rPr>
              <a:t>，得到近似解。</a:t>
            </a:r>
          </a:p>
        </p:txBody>
      </p:sp>
      <p:sp>
        <p:nvSpPr>
          <p:cNvPr id="29" name="Rectangle 1199"/>
          <p:cNvSpPr>
            <a:spLocks noChangeArrowheads="1"/>
          </p:cNvSpPr>
          <p:nvPr/>
        </p:nvSpPr>
        <p:spPr bwMode="auto">
          <a:xfrm>
            <a:off x="500063" y="5000625"/>
            <a:ext cx="8429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Arial" charset="0"/>
                <a:cs typeface="Tahoma" pitchFamily="34" charset="0"/>
              </a:rPr>
              <a:t>因此，贪心法求解图着色问题可能，但不能保证找到一个最优解。</a:t>
            </a:r>
          </a:p>
        </p:txBody>
      </p:sp>
    </p:spTree>
    <p:extLst>
      <p:ext uri="{BB962C8B-B14F-4D97-AF65-F5344CB8AC3E}">
        <p14:creationId xmlns:p14="http://schemas.microsoft.com/office/powerpoint/2010/main" val="35354447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71380FB3-C27D-479E-8908-3C5FBD35BF88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457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A44D7953-777F-4EE4-86B7-CFA845594D8C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27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285750" y="1628775"/>
            <a:ext cx="8858250" cy="4608513"/>
            <a:chOff x="1451" y="1263"/>
            <a:chExt cx="7662" cy="3480"/>
          </a:xfrm>
        </p:grpSpPr>
        <p:sp>
          <p:nvSpPr>
            <p:cNvPr id="24583" name="Text Box 10"/>
            <p:cNvSpPr txBox="1">
              <a:spLocks noChangeArrowheads="1"/>
            </p:cNvSpPr>
            <p:nvPr/>
          </p:nvSpPr>
          <p:spPr bwMode="auto">
            <a:xfrm>
              <a:off x="1459" y="1264"/>
              <a:ext cx="7654" cy="34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0" hangingPunct="0">
                <a:spcAft>
                  <a:spcPts val="775"/>
                </a:spcAft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算法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7.3——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图着色问题</a:t>
              </a:r>
              <a:endParaRPr lang="zh-CN" altLang="en-US" sz="2200">
                <a:latin typeface="Times New Roman" pitchFamily="18" charset="0"/>
                <a:cs typeface="Tahoma" pitchFamily="34" charset="0"/>
              </a:endParaRP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    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1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color[1]=1;  //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顶点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1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着颜色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1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    2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for (i=2; i&lt;=n; i++)  //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其他所有顶点置未着色状态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              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color[i]=0;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    3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k=0;    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    4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．循环直到所有顶点均着色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          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4.1  k++;  //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取下一个颜色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          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4.2  for (i=2; i&lt;=n; i++)   //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用颜色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k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为尽量多的顶点着色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                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4.2.1  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若顶点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i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已着色，则转步骤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4.2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，考虑下一个顶点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;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                4.2.2  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若图中与顶点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i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邻接的顶点着色与顶点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i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着颜色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k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不冲突，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                            则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color[i]=k;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    5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．输出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k;</a:t>
              </a:r>
            </a:p>
          </p:txBody>
        </p:sp>
        <p:grpSp>
          <p:nvGrpSpPr>
            <p:cNvPr id="24584" name="Group 11"/>
            <p:cNvGrpSpPr>
              <a:grpSpLocks/>
            </p:cNvGrpSpPr>
            <p:nvPr/>
          </p:nvGrpSpPr>
          <p:grpSpPr bwMode="auto">
            <a:xfrm>
              <a:off x="1451" y="1263"/>
              <a:ext cx="540" cy="813"/>
              <a:chOff x="1711" y="5088"/>
              <a:chExt cx="540" cy="813"/>
            </a:xfrm>
          </p:grpSpPr>
          <p:sp>
            <p:nvSpPr>
              <p:cNvPr id="24585" name="AutoShape 12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cs typeface="Tahoma" pitchFamily="34" charset="0"/>
                </a:endParaRPr>
              </a:p>
            </p:txBody>
          </p:sp>
          <p:sp>
            <p:nvSpPr>
              <p:cNvPr id="24586" name="WordArt 13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1660" y="5281"/>
                <a:ext cx="495" cy="1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/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  <p:sp>
        <p:nvSpPr>
          <p:cNvPr id="24582" name="Text Box 15"/>
          <p:cNvSpPr txBox="1">
            <a:spLocks noChangeArrowheads="1"/>
          </p:cNvSpPr>
          <p:nvPr/>
        </p:nvSpPr>
        <p:spPr bwMode="auto">
          <a:xfrm>
            <a:off x="539750" y="549275"/>
            <a:ext cx="7704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charset="-122"/>
                <a:cs typeface="Tahoma" pitchFamily="34" charset="0"/>
              </a:rPr>
              <a:t>    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设数组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color[n]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表示顶点的着色情况，贪心法求解图着色问题的算法如下：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7490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73D5E546-8F66-403F-994D-626ECA905DB6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560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C0E50CDB-5758-4C56-971F-AB29318A143A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28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25605" name="Group 90"/>
          <p:cNvGrpSpPr>
            <a:grpSpLocks/>
          </p:cNvGrpSpPr>
          <p:nvPr/>
        </p:nvGrpSpPr>
        <p:grpSpPr bwMode="auto">
          <a:xfrm>
            <a:off x="1571625" y="2714625"/>
            <a:ext cx="5976938" cy="2773363"/>
            <a:chOff x="2031" y="1603"/>
            <a:chExt cx="4283" cy="2006"/>
          </a:xfrm>
        </p:grpSpPr>
        <p:sp>
          <p:nvSpPr>
            <p:cNvPr id="25608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1</a:t>
              </a:r>
            </a:p>
          </p:txBody>
        </p:sp>
        <p:sp>
          <p:nvSpPr>
            <p:cNvPr id="25609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5</a:t>
              </a:r>
            </a:p>
          </p:txBody>
        </p:sp>
        <p:sp>
          <p:nvSpPr>
            <p:cNvPr id="25610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3</a:t>
              </a:r>
            </a:p>
          </p:txBody>
        </p:sp>
        <p:sp>
          <p:nvSpPr>
            <p:cNvPr id="25611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7</a:t>
              </a:r>
            </a:p>
          </p:txBody>
        </p:sp>
        <p:sp>
          <p:nvSpPr>
            <p:cNvPr id="25612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2</a:t>
              </a:r>
            </a:p>
          </p:txBody>
        </p:sp>
        <p:sp>
          <p:nvSpPr>
            <p:cNvPr id="25613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6</a:t>
              </a:r>
            </a:p>
          </p:txBody>
        </p:sp>
        <p:sp>
          <p:nvSpPr>
            <p:cNvPr id="25614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4</a:t>
              </a:r>
            </a:p>
          </p:txBody>
        </p:sp>
        <p:sp>
          <p:nvSpPr>
            <p:cNvPr id="25615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>
                  <a:cs typeface="Tahoma" pitchFamily="34" charset="0"/>
                </a:rPr>
                <a:t>8</a:t>
              </a:r>
            </a:p>
          </p:txBody>
        </p:sp>
        <p:sp>
          <p:nvSpPr>
            <p:cNvPr id="25616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Text Box 111"/>
            <p:cNvSpPr txBox="1">
              <a:spLocks noChangeArrowheads="1"/>
            </p:cNvSpPr>
            <p:nvPr/>
          </p:nvSpPr>
          <p:spPr bwMode="auto">
            <a:xfrm>
              <a:off x="2889" y="3348"/>
              <a:ext cx="256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eaLnBrk="0" hangingPunct="0"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0" hangingPunct="0"/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图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7.4 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具有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8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个顶点的双向图</a:t>
              </a:r>
            </a:p>
          </p:txBody>
        </p:sp>
      </p:grpSp>
      <p:sp>
        <p:nvSpPr>
          <p:cNvPr id="25606" name="Text Box 113"/>
          <p:cNvSpPr txBox="1">
            <a:spLocks noChangeArrowheads="1"/>
          </p:cNvSpPr>
          <p:nvPr/>
        </p:nvSpPr>
        <p:spPr bwMode="auto">
          <a:xfrm>
            <a:off x="611188" y="357188"/>
            <a:ext cx="81375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charset="-122"/>
                <a:cs typeface="Tahoma" pitchFamily="34" charset="0"/>
              </a:rPr>
              <a:t>   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考虑一个具有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个顶点的无向图，顶点的编号从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到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，当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i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是奇数时，顶点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i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与除了顶点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i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+1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之外的其他所有编号为偶数的顶点邻接，当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i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是偶数时，顶点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i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与除了顶点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i</a:t>
            </a:r>
            <a:r>
              <a:rPr kumimoji="1" lang="en-US" altLang="zh-CN" sz="2800">
                <a:latin typeface="宋体" charset="-122"/>
                <a:cs typeface="Tahoma" pitchFamily="34" charset="0"/>
              </a:rPr>
              <a:t>-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之外的其他所有编号为奇数的顶点邻接，这样的图称为双向图（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Bipartite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）。</a:t>
            </a:r>
            <a:endParaRPr kumimoji="1" lang="zh-CN" altLang="en-US" sz="280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25607" name="Text Box 113"/>
          <p:cNvSpPr txBox="1">
            <a:spLocks noChangeArrowheads="1"/>
          </p:cNvSpPr>
          <p:nvPr/>
        </p:nvSpPr>
        <p:spPr bwMode="auto">
          <a:xfrm>
            <a:off x="1571625" y="5643563"/>
            <a:ext cx="6384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双向图只用两种颜色就可以完成着色。</a:t>
            </a:r>
          </a:p>
        </p:txBody>
      </p:sp>
    </p:spTree>
    <p:extLst>
      <p:ext uri="{BB962C8B-B14F-4D97-AF65-F5344CB8AC3E}">
        <p14:creationId xmlns:p14="http://schemas.microsoft.com/office/powerpoint/2010/main" val="20875237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022350"/>
            <a:ext cx="8507413" cy="52260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smtClean="0"/>
              <a:t>void ColorGraph(){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     int k = 0;	int flag = 1;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     while (flag == 1)	{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	k++; flag = 0;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	for (int i = 0; i &lt; N; i++){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		if (color[i] == 0) {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			color[i] = k;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			if (!Ok(i)) {	color[i] = 0; flag = 1;}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		}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	}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     }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  <p:sp>
        <p:nvSpPr>
          <p:cNvPr id="26627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42399C42-51F3-4DD3-8037-C438EAB9E3DA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662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第7章  贪心法</a:t>
            </a:r>
          </a:p>
        </p:txBody>
      </p:sp>
      <p:sp>
        <p:nvSpPr>
          <p:cNvPr id="2662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BCF6C48A-0C6C-459B-82D4-09365E876BDA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/>
              <a:t>29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6630" name="Text Box 56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7.2.2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图着色问题 </a:t>
            </a:r>
          </a:p>
        </p:txBody>
      </p:sp>
    </p:spTree>
    <p:extLst>
      <p:ext uri="{BB962C8B-B14F-4D97-AF65-F5344CB8AC3E}">
        <p14:creationId xmlns:p14="http://schemas.microsoft.com/office/powerpoint/2010/main" val="28373282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438A3B2-103F-4F19-8003-DD54028AC469}" type="datetime1">
              <a:rPr lang="zh-CN" altLang="en-US" sz="1400" smtClean="0">
                <a:latin typeface="Comic Sans MS" pitchFamily="66" charset="0"/>
              </a:rPr>
              <a:pPr/>
              <a:t>2016/5/5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137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60E4772-4682-4735-B99B-A674FB69FE12}" type="slidenum">
              <a:rPr lang="en-US" altLang="zh-CN" sz="1400" smtClean="0">
                <a:latin typeface="Comic Sans MS" pitchFamily="66" charset="0"/>
              </a:rPr>
              <a:pPr/>
              <a:t>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1385" name="Text Box 4"/>
          <p:cNvSpPr txBox="1">
            <a:spLocks noChangeArrowheads="1"/>
          </p:cNvSpPr>
          <p:nvPr/>
        </p:nvSpPr>
        <p:spPr bwMode="auto">
          <a:xfrm>
            <a:off x="785813" y="1448780"/>
            <a:ext cx="692943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sz="2800" b="1" i="1" dirty="0"/>
              <a:t>    T</a:t>
            </a:r>
            <a:r>
              <a:rPr lang="en-US" altLang="zh-CN" sz="2800" b="1" dirty="0"/>
              <a:t>: </a:t>
            </a:r>
            <a:r>
              <a:rPr lang="en-US" altLang="zh-CN" sz="2800" b="1" i="1" dirty="0"/>
              <a:t>a  p  r  o  x  </a:t>
            </a:r>
            <a:r>
              <a:rPr lang="en-US" altLang="zh-CN" sz="2800" b="1" i="1" dirty="0" err="1"/>
              <a:t>i</a:t>
            </a:r>
            <a:r>
              <a:rPr lang="en-US" altLang="zh-CN" sz="2800" b="1" i="1" dirty="0"/>
              <a:t>  o  m  a  l  </a:t>
            </a:r>
            <a:r>
              <a:rPr lang="en-US" altLang="zh-CN" sz="2800" b="1" i="1" dirty="0" err="1"/>
              <a:t>l</a:t>
            </a:r>
            <a:r>
              <a:rPr lang="en-US" altLang="zh-CN" sz="2800" b="1" i="1" dirty="0"/>
              <a:t>  y</a:t>
            </a:r>
            <a:endParaRPr lang="en-US" altLang="zh-CN" sz="2800" b="1" dirty="0"/>
          </a:p>
          <a:p>
            <a:pPr algn="just"/>
            <a:r>
              <a:rPr lang="en-US" altLang="zh-CN" sz="2800" b="1" dirty="0"/>
              <a:t> </a:t>
            </a:r>
          </a:p>
          <a:p>
            <a:pPr algn="just"/>
            <a:r>
              <a:rPr lang="en-US" altLang="zh-CN" sz="2800" b="1" i="1" dirty="0"/>
              <a:t>    P</a:t>
            </a:r>
            <a:r>
              <a:rPr lang="en-US" altLang="zh-CN" sz="2800" b="1" dirty="0"/>
              <a:t>: </a:t>
            </a:r>
            <a:r>
              <a:rPr lang="en-US" altLang="zh-CN" sz="2800" b="1" i="1" dirty="0"/>
              <a:t>a  p  </a:t>
            </a:r>
            <a:r>
              <a:rPr lang="en-US" altLang="zh-CN" sz="2800" b="1" i="1" dirty="0" err="1"/>
              <a:t>p</a:t>
            </a:r>
            <a:r>
              <a:rPr lang="en-US" altLang="zh-CN" sz="2800" b="1" i="1" dirty="0"/>
              <a:t>  r  o  x  </a:t>
            </a:r>
            <a:r>
              <a:rPr lang="en-US" altLang="zh-CN" sz="2800" b="1" i="1" dirty="0" err="1"/>
              <a:t>i</a:t>
            </a:r>
            <a:r>
              <a:rPr lang="en-US" altLang="zh-CN" sz="2800" b="1" i="1" dirty="0"/>
              <a:t>  m  a  t  l  y</a:t>
            </a:r>
            <a:endParaRPr lang="en-US" altLang="zh-CN" sz="2800" b="1" dirty="0"/>
          </a:p>
          <a:p>
            <a:pPr algn="just">
              <a:lnSpc>
                <a:spcPct val="80000"/>
              </a:lnSpc>
              <a:spcBef>
                <a:spcPts val="775"/>
              </a:spcBef>
            </a:pPr>
            <a:r>
              <a:rPr lang="en-US" altLang="zh-CN" sz="2800" b="1" dirty="0"/>
              <a:t>      </a:t>
            </a:r>
          </a:p>
        </p:txBody>
      </p:sp>
      <p:sp>
        <p:nvSpPr>
          <p:cNvPr id="101386" name="Line 5"/>
          <p:cNvSpPr>
            <a:spLocks noChangeShapeType="1"/>
          </p:cNvSpPr>
          <p:nvPr/>
        </p:nvSpPr>
        <p:spPr bwMode="auto">
          <a:xfrm>
            <a:off x="2113506" y="2012660"/>
            <a:ext cx="223826" cy="4898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7" name="Line 6"/>
          <p:cNvSpPr>
            <a:spLocks noChangeShapeType="1"/>
          </p:cNvSpPr>
          <p:nvPr/>
        </p:nvSpPr>
        <p:spPr bwMode="auto">
          <a:xfrm>
            <a:off x="4888943" y="1997420"/>
            <a:ext cx="0" cy="3820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8" name="Line 7"/>
          <p:cNvSpPr>
            <a:spLocks noChangeShapeType="1"/>
          </p:cNvSpPr>
          <p:nvPr/>
        </p:nvSpPr>
        <p:spPr bwMode="auto">
          <a:xfrm>
            <a:off x="3848154" y="1987623"/>
            <a:ext cx="223826" cy="4898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9" name="Text Box 10"/>
          <p:cNvSpPr txBox="1">
            <a:spLocks noChangeArrowheads="1"/>
          </p:cNvSpPr>
          <p:nvPr/>
        </p:nvSpPr>
        <p:spPr bwMode="auto">
          <a:xfrm>
            <a:off x="4929639" y="2092126"/>
            <a:ext cx="213652" cy="2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800" b="1"/>
              <a:t>③</a:t>
            </a:r>
          </a:p>
        </p:txBody>
      </p:sp>
      <p:sp>
        <p:nvSpPr>
          <p:cNvPr id="101383" name="Text Box 9"/>
          <p:cNvSpPr txBox="1">
            <a:spLocks noChangeArrowheads="1"/>
          </p:cNvSpPr>
          <p:nvPr/>
        </p:nvSpPr>
        <p:spPr bwMode="auto">
          <a:xfrm>
            <a:off x="2286000" y="2091717"/>
            <a:ext cx="2143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800" b="1"/>
              <a:t>②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4000500" y="2096480"/>
            <a:ext cx="2143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800" b="1"/>
              <a:t>①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6.4.2  </a:t>
            </a:r>
            <a:r>
              <a:rPr kumimoji="1" lang="zh-CN" altLang="en-US" sz="44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近似串匹配问题 </a:t>
            </a:r>
          </a:p>
        </p:txBody>
      </p:sp>
      <p:sp>
        <p:nvSpPr>
          <p:cNvPr id="2" name="矩形 1"/>
          <p:cNvSpPr/>
          <p:nvPr/>
        </p:nvSpPr>
        <p:spPr>
          <a:xfrm>
            <a:off x="1574988" y="3383995"/>
            <a:ext cx="615309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775"/>
              </a:spcBef>
            </a:pPr>
            <a:r>
              <a:rPr lang="zh-CN" altLang="en-US" sz="2800" b="1" dirty="0"/>
              <a:t>②为</a:t>
            </a:r>
            <a:r>
              <a:rPr lang="zh-CN" altLang="en-US" sz="2800" b="1" dirty="0" smtClean="0"/>
              <a:t>插入</a:t>
            </a:r>
            <a:endParaRPr lang="en-US" altLang="zh-CN" sz="2800" b="1" dirty="0" smtClean="0"/>
          </a:p>
          <a:p>
            <a:pPr algn="just">
              <a:lnSpc>
                <a:spcPct val="150000"/>
              </a:lnSpc>
              <a:spcBef>
                <a:spcPts val="775"/>
              </a:spcBef>
            </a:pPr>
            <a:r>
              <a:rPr lang="zh-CN" altLang="en-US" sz="2800" b="1" dirty="0"/>
              <a:t>①为</a:t>
            </a:r>
            <a:r>
              <a:rPr lang="zh-CN" altLang="en-US" sz="2800" b="1" dirty="0" smtClean="0"/>
              <a:t>删去</a:t>
            </a:r>
            <a:endParaRPr lang="en-US" altLang="zh-CN" sz="2800" b="1" dirty="0" smtClean="0"/>
          </a:p>
          <a:p>
            <a:pPr algn="just">
              <a:lnSpc>
                <a:spcPct val="150000"/>
              </a:lnSpc>
              <a:spcBef>
                <a:spcPts val="775"/>
              </a:spcBef>
            </a:pPr>
            <a:r>
              <a:rPr lang="zh-CN" altLang="en-US" sz="2800" b="1" dirty="0"/>
              <a:t>③为修改</a:t>
            </a:r>
            <a:endParaRPr lang="en-US" altLang="zh-CN" sz="2800" b="1" dirty="0" smtClean="0"/>
          </a:p>
          <a:p>
            <a:pPr algn="just">
              <a:lnSpc>
                <a:spcPct val="150000"/>
              </a:lnSpc>
              <a:spcBef>
                <a:spcPts val="775"/>
              </a:spcBef>
            </a:pPr>
            <a:r>
              <a:rPr lang="en-US" altLang="zh-CN" sz="2800" b="1" dirty="0" smtClean="0"/>
              <a:t>3-</a:t>
            </a:r>
            <a:r>
              <a:rPr lang="zh-CN" altLang="en-US" sz="2800" b="1" dirty="0"/>
              <a:t>近似</a:t>
            </a:r>
            <a:r>
              <a:rPr lang="zh-CN" altLang="en-US" sz="2800" b="1" dirty="0" smtClean="0"/>
              <a:t>匹配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13436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nimBg="1"/>
      <p:bldP spid="101387" grpId="0" animBg="1"/>
      <p:bldP spid="101388" grpId="0" animBg="1"/>
      <p:bldP spid="101389" grpId="0"/>
      <p:bldP spid="101383" grpId="0"/>
      <p:bldP spid="1013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A5FC570-A492-4472-BE71-DCBED2A318E1}" type="datetime1">
              <a:rPr lang="zh-CN" altLang="en-US" sz="1400" smtClean="0">
                <a:latin typeface="Comic Sans MS" pitchFamily="66" charset="0"/>
              </a:rPr>
              <a:pPr/>
              <a:t>2016/5/5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240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5AB297E-CFF2-48EC-A646-1174D3472C63}" type="slidenum">
              <a:rPr lang="en-US" altLang="zh-CN" sz="1400" smtClean="0">
                <a:latin typeface="Comic Sans MS" pitchFamily="66" charset="0"/>
              </a:rPr>
              <a:pPr/>
              <a:t>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0357" name="Text Box 28"/>
          <p:cNvSpPr txBox="1">
            <a:spLocks noChangeArrowheads="1"/>
          </p:cNvSpPr>
          <p:nvPr/>
        </p:nvSpPr>
        <p:spPr bwMode="auto">
          <a:xfrm>
            <a:off x="468312" y="566616"/>
            <a:ext cx="8514177" cy="560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 b="1" dirty="0">
                <a:solidFill>
                  <a:srgbClr val="CC0000"/>
                </a:solidFill>
                <a:latin typeface="宋体" charset="-122"/>
              </a:rPr>
              <a:t>证明近似串匹配问题满足最优性原理。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</a:rPr>
              <a:t>动态规划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函数：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 b="1" dirty="0" smtClean="0"/>
              <a:t>       定义</a:t>
            </a:r>
            <a:r>
              <a:rPr kumimoji="1" lang="zh-CN" altLang="en-US" sz="2800" b="1" dirty="0"/>
              <a:t>一个代价函数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D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800" b="1" i="1" dirty="0" err="1">
                <a:solidFill>
                  <a:srgbClr val="FF0000"/>
                </a:solidFill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,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j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)(0≤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≤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,0≤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j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≤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n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表示样本前缀子串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p</a:t>
            </a:r>
            <a:r>
              <a:rPr kumimoji="1" lang="en-US" altLang="zh-CN" sz="2800" b="1" baseline="-30000" dirty="0">
                <a:solidFill>
                  <a:srgbClr val="FF0000"/>
                </a:solidFill>
              </a:rPr>
              <a:t>1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…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p</a:t>
            </a:r>
            <a:r>
              <a:rPr kumimoji="1" lang="en-US" altLang="zh-CN" sz="2800" b="1" i="1" baseline="-30000" dirty="0">
                <a:solidFill>
                  <a:srgbClr val="FF0000"/>
                </a:solidFill>
              </a:rPr>
              <a:t>i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与文本前缀子串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t</a:t>
            </a:r>
            <a:r>
              <a:rPr kumimoji="1" lang="en-US" altLang="zh-CN" sz="2800" b="1" baseline="-30000" dirty="0">
                <a:solidFill>
                  <a:srgbClr val="FF0000"/>
                </a:solidFill>
              </a:rPr>
              <a:t>1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…</a:t>
            </a:r>
            <a:r>
              <a:rPr kumimoji="1" lang="en-US" altLang="zh-CN" sz="2800" b="1" i="1" dirty="0" err="1">
                <a:solidFill>
                  <a:srgbClr val="FF0000"/>
                </a:solidFill>
              </a:rPr>
              <a:t>t</a:t>
            </a:r>
            <a:r>
              <a:rPr kumimoji="1" lang="en-US" altLang="zh-CN" sz="2800" b="1" i="1" baseline="-30000" dirty="0" err="1">
                <a:solidFill>
                  <a:srgbClr val="FF0000"/>
                </a:solidFill>
              </a:rPr>
              <a:t>j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之间的最小差别数，</a:t>
            </a:r>
            <a:r>
              <a:rPr kumimoji="1" lang="zh-CN" altLang="en-US" sz="2800" b="1" dirty="0"/>
              <a:t>则</a:t>
            </a:r>
            <a:r>
              <a:rPr kumimoji="1" lang="en-US" altLang="zh-CN" sz="2800" b="1" i="1" dirty="0"/>
              <a:t>D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m</a:t>
            </a:r>
            <a:r>
              <a:rPr kumimoji="1" lang="en-US" altLang="zh-CN" sz="2800" b="1" dirty="0"/>
              <a:t>, </a:t>
            </a:r>
            <a:r>
              <a:rPr kumimoji="1" lang="en-US" altLang="zh-CN" sz="2800" b="1" i="1" dirty="0"/>
              <a:t>n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/>
              <a:t>表示样本</a:t>
            </a:r>
            <a:r>
              <a:rPr kumimoji="1" lang="en-US" altLang="zh-CN" sz="2800" b="1" i="1" dirty="0"/>
              <a:t>P</a:t>
            </a:r>
            <a:r>
              <a:rPr kumimoji="1" lang="zh-CN" altLang="en-US" sz="2800" b="1" dirty="0"/>
              <a:t>与文本</a:t>
            </a:r>
            <a:r>
              <a:rPr kumimoji="1" lang="en-US" altLang="zh-CN" sz="2800" b="1" i="1" dirty="0"/>
              <a:t>T</a:t>
            </a:r>
            <a:r>
              <a:rPr kumimoji="1" lang="en-US" altLang="zh-CN" sz="2800" b="1" dirty="0"/>
              <a:t> </a:t>
            </a:r>
            <a:r>
              <a:rPr kumimoji="1" lang="zh-CN" altLang="en-US" sz="2800" b="1" dirty="0"/>
              <a:t>的最小差别数。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 b="1" dirty="0"/>
              <a:t>        根据近似匹配的定义，容易确定代价函数的初始值：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 b="1" dirty="0"/>
              <a:t>（</a:t>
            </a:r>
            <a:r>
              <a:rPr kumimoji="1" lang="en-US" altLang="zh-CN" sz="2800" b="1" dirty="0"/>
              <a:t>1</a:t>
            </a:r>
            <a:r>
              <a:rPr kumimoji="1" lang="zh-CN" altLang="en-US" sz="2800" b="1" dirty="0"/>
              <a:t>）</a:t>
            </a:r>
            <a:r>
              <a:rPr kumimoji="1" lang="en-US" altLang="zh-CN" sz="2800" b="1" i="1" dirty="0"/>
              <a:t>D</a:t>
            </a:r>
            <a:r>
              <a:rPr kumimoji="1" lang="en-US" altLang="zh-CN" sz="2800" b="1" dirty="0"/>
              <a:t>(0, </a:t>
            </a:r>
            <a:r>
              <a:rPr kumimoji="1" lang="en-US" altLang="zh-CN" sz="2800" b="1" i="1" dirty="0"/>
              <a:t>j</a:t>
            </a:r>
            <a:r>
              <a:rPr kumimoji="1" lang="en-US" altLang="zh-CN" sz="2800" b="1" dirty="0"/>
              <a:t>)=</a:t>
            </a:r>
            <a:r>
              <a:rPr kumimoji="1" lang="en-US" altLang="zh-CN" sz="2800" b="1" i="1" dirty="0"/>
              <a:t>j</a:t>
            </a:r>
            <a:r>
              <a:rPr kumimoji="1" lang="zh-CN" altLang="en-US" sz="2800" b="1" dirty="0"/>
              <a:t>，因为空样本与文本</a:t>
            </a:r>
            <a:r>
              <a:rPr kumimoji="1" lang="en-US" altLang="zh-CN" sz="2800" b="1" i="1" dirty="0"/>
              <a:t>t</a:t>
            </a:r>
            <a:r>
              <a:rPr kumimoji="1" lang="en-US" altLang="zh-CN" sz="2800" b="1" baseline="-30000" dirty="0"/>
              <a:t>1</a:t>
            </a:r>
            <a:r>
              <a:rPr kumimoji="1" lang="en-US" altLang="zh-CN" sz="2800" b="1" dirty="0"/>
              <a:t>…</a:t>
            </a:r>
            <a:r>
              <a:rPr kumimoji="1" lang="en-US" altLang="zh-CN" sz="2800" b="1" i="1" dirty="0" err="1"/>
              <a:t>t</a:t>
            </a:r>
            <a:r>
              <a:rPr kumimoji="1" lang="en-US" altLang="zh-CN" sz="2800" b="1" i="1" baseline="-30000" dirty="0" err="1"/>
              <a:t>j</a:t>
            </a:r>
            <a:r>
              <a:rPr kumimoji="1" lang="zh-CN" altLang="en-US" sz="2800" b="1" dirty="0"/>
              <a:t>有</a:t>
            </a:r>
            <a:r>
              <a:rPr kumimoji="1" lang="en-US" altLang="zh-CN" sz="2800" b="1" i="1" dirty="0"/>
              <a:t>j</a:t>
            </a:r>
            <a:r>
              <a:rPr kumimoji="1" lang="zh-CN" altLang="en-US" sz="2800" b="1" dirty="0"/>
              <a:t>处差别；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 b="1" dirty="0"/>
              <a:t>（</a:t>
            </a:r>
            <a:r>
              <a:rPr kumimoji="1" lang="en-US" altLang="zh-CN" sz="2800" b="1" dirty="0"/>
              <a:t>2</a:t>
            </a:r>
            <a:r>
              <a:rPr kumimoji="1" lang="zh-CN" altLang="en-US" sz="2800" b="1" dirty="0"/>
              <a:t>）</a:t>
            </a:r>
            <a:r>
              <a:rPr kumimoji="1" lang="en-US" altLang="zh-CN" sz="2800" b="1" i="1" dirty="0"/>
              <a:t>D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 err="1"/>
              <a:t>i</a:t>
            </a:r>
            <a:r>
              <a:rPr kumimoji="1" lang="en-US" altLang="zh-CN" sz="2800" b="1" dirty="0"/>
              <a:t>, 0)=</a:t>
            </a:r>
            <a:r>
              <a:rPr kumimoji="1" lang="en-US" altLang="zh-CN" sz="2800" b="1" i="1" dirty="0" err="1"/>
              <a:t>i</a:t>
            </a:r>
            <a:r>
              <a:rPr kumimoji="1" lang="zh-CN" altLang="en-US" sz="2800" b="1" dirty="0"/>
              <a:t>，因为样本</a:t>
            </a:r>
            <a:r>
              <a:rPr kumimoji="1" lang="en-US" altLang="zh-CN" sz="2800" b="1" i="1" dirty="0"/>
              <a:t>p</a:t>
            </a:r>
            <a:r>
              <a:rPr kumimoji="1" lang="en-US" altLang="zh-CN" sz="2800" b="1" baseline="-30000" dirty="0"/>
              <a:t>1</a:t>
            </a:r>
            <a:r>
              <a:rPr kumimoji="1" lang="en-US" altLang="zh-CN" sz="2800" b="1" dirty="0"/>
              <a:t>…</a:t>
            </a:r>
            <a:r>
              <a:rPr kumimoji="1" lang="en-US" altLang="zh-CN" sz="2800" b="1" i="1" dirty="0"/>
              <a:t>p</a:t>
            </a:r>
            <a:r>
              <a:rPr kumimoji="1" lang="en-US" altLang="zh-CN" sz="2800" b="1" i="1" baseline="-30000" dirty="0"/>
              <a:t>i</a:t>
            </a:r>
            <a:r>
              <a:rPr kumimoji="1" lang="zh-CN" altLang="en-US" sz="2800" b="1" dirty="0"/>
              <a:t>与空文本有</a:t>
            </a:r>
            <a:r>
              <a:rPr kumimoji="1" lang="en-US" altLang="zh-CN" sz="2800" b="1" i="1" dirty="0" err="1"/>
              <a:t>i</a:t>
            </a:r>
            <a:r>
              <a:rPr kumimoji="1" lang="en-US" altLang="zh-CN" sz="2800" b="1" dirty="0"/>
              <a:t> </a:t>
            </a:r>
            <a:r>
              <a:rPr kumimoji="1" lang="zh-CN" altLang="en-US" sz="2800" b="1" dirty="0"/>
              <a:t>处差别。</a:t>
            </a:r>
          </a:p>
        </p:txBody>
      </p:sp>
    </p:spTree>
    <p:extLst>
      <p:ext uri="{BB962C8B-B14F-4D97-AF65-F5344CB8AC3E}">
        <p14:creationId xmlns:p14="http://schemas.microsoft.com/office/powerpoint/2010/main" val="42289542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B8D8FCF-1734-4194-95B3-2071CF28F9D6}" type="datetime1">
              <a:rPr lang="zh-CN" altLang="en-US" sz="1400" smtClean="0">
                <a:latin typeface="Comic Sans MS" pitchFamily="66" charset="0"/>
              </a:rPr>
              <a:pPr/>
              <a:t>2016/5/5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342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DFE72A0-67E3-476D-9945-F9864EA7F6A8}" type="slidenum">
              <a:rPr lang="en-US" altLang="zh-CN" sz="1400" smtClean="0">
                <a:latin typeface="Comic Sans MS" pitchFamily="66" charset="0"/>
              </a:rPr>
              <a:pPr/>
              <a:t>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3429" name="Text Box 7"/>
          <p:cNvSpPr txBox="1">
            <a:spLocks noChangeArrowheads="1"/>
          </p:cNvSpPr>
          <p:nvPr/>
        </p:nvSpPr>
        <p:spPr bwMode="auto">
          <a:xfrm>
            <a:off x="357188" y="476250"/>
            <a:ext cx="8643937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b="1"/>
              <a:t>当样本</a:t>
            </a:r>
            <a:r>
              <a:rPr kumimoji="1" lang="en-US" altLang="zh-CN" b="1" i="1"/>
              <a:t>p</a:t>
            </a:r>
            <a:r>
              <a:rPr kumimoji="1" lang="en-US" altLang="zh-CN" b="1" baseline="-25000"/>
              <a:t>1</a:t>
            </a:r>
            <a:r>
              <a:rPr kumimoji="1" lang="en-US" altLang="zh-CN" b="1"/>
              <a:t>…</a:t>
            </a:r>
            <a:r>
              <a:rPr kumimoji="1" lang="en-US" altLang="zh-CN" b="1" i="1"/>
              <a:t>p</a:t>
            </a:r>
            <a:r>
              <a:rPr kumimoji="1" lang="en-US" altLang="zh-CN" b="1" i="1" baseline="-25000"/>
              <a:t>i</a:t>
            </a:r>
            <a:r>
              <a:rPr kumimoji="1" lang="zh-CN" altLang="en-US" b="1"/>
              <a:t>与文本</a:t>
            </a:r>
            <a:r>
              <a:rPr kumimoji="1" lang="en-US" altLang="zh-CN" b="1" i="1"/>
              <a:t>t</a:t>
            </a:r>
            <a:r>
              <a:rPr kumimoji="1" lang="en-US" altLang="zh-CN" b="1" baseline="-25000"/>
              <a:t>1</a:t>
            </a:r>
            <a:r>
              <a:rPr kumimoji="1" lang="en-US" altLang="zh-CN" b="1"/>
              <a:t>…</a:t>
            </a:r>
            <a:r>
              <a:rPr kumimoji="1" lang="en-US" altLang="zh-CN" b="1" i="1"/>
              <a:t>t</a:t>
            </a:r>
            <a:r>
              <a:rPr kumimoji="1" lang="en-US" altLang="zh-CN" b="1" i="1" baseline="-25000"/>
              <a:t>j</a:t>
            </a:r>
            <a:r>
              <a:rPr kumimoji="1" lang="zh-CN" altLang="en-US" b="1"/>
              <a:t>对应时，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, </a:t>
            </a:r>
            <a:r>
              <a:rPr kumimoji="1" lang="en-US" altLang="zh-CN" b="1" i="1"/>
              <a:t>j</a:t>
            </a:r>
            <a:r>
              <a:rPr kumimoji="1" lang="en-US" altLang="zh-CN" b="1"/>
              <a:t>)</a:t>
            </a:r>
            <a:r>
              <a:rPr kumimoji="1" lang="zh-CN" altLang="en-US" b="1"/>
              <a:t>有四种可能的情况：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b="1"/>
              <a:t>（</a:t>
            </a:r>
            <a:r>
              <a:rPr kumimoji="1" lang="en-US" altLang="zh-CN" b="1"/>
              <a:t>1</a:t>
            </a:r>
            <a:r>
              <a:rPr kumimoji="1" lang="zh-CN" altLang="en-US" b="1"/>
              <a:t>）字符</a:t>
            </a:r>
            <a:r>
              <a:rPr kumimoji="1" lang="en-US" altLang="zh-CN" b="1" i="1"/>
              <a:t>p</a:t>
            </a:r>
            <a:r>
              <a:rPr kumimoji="1" lang="en-US" altLang="zh-CN" b="1" i="1" baseline="-25000"/>
              <a:t>i</a:t>
            </a:r>
            <a:r>
              <a:rPr kumimoji="1" lang="zh-CN" altLang="en-US" b="1"/>
              <a:t>与</a:t>
            </a:r>
            <a:r>
              <a:rPr kumimoji="1" lang="en-US" altLang="zh-CN" b="1" i="1"/>
              <a:t>t</a:t>
            </a:r>
            <a:r>
              <a:rPr kumimoji="1" lang="en-US" altLang="zh-CN" b="1" i="1" baseline="-25000"/>
              <a:t>j</a:t>
            </a:r>
            <a:r>
              <a:rPr kumimoji="1" lang="zh-CN" altLang="en-US" b="1"/>
              <a:t>相对应且</a:t>
            </a:r>
            <a:r>
              <a:rPr kumimoji="1" lang="en-US" altLang="zh-CN" b="1" i="1"/>
              <a:t>p</a:t>
            </a:r>
            <a:r>
              <a:rPr kumimoji="1" lang="en-US" altLang="zh-CN" b="1" i="1" baseline="-25000"/>
              <a:t>i</a:t>
            </a:r>
            <a:r>
              <a:rPr kumimoji="1" lang="en-US" altLang="zh-CN" b="1"/>
              <a:t>=</a:t>
            </a:r>
            <a:r>
              <a:rPr kumimoji="1" lang="en-US" altLang="zh-CN" b="1" i="1"/>
              <a:t>t</a:t>
            </a:r>
            <a:r>
              <a:rPr kumimoji="1" lang="en-US" altLang="zh-CN" b="1" i="1" baseline="-25000"/>
              <a:t>j</a:t>
            </a:r>
            <a:r>
              <a:rPr kumimoji="1" lang="zh-CN" altLang="en-US" b="1"/>
              <a:t>，则总差别数为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-1, </a:t>
            </a:r>
            <a:r>
              <a:rPr kumimoji="1" lang="en-US" altLang="zh-CN" b="1" i="1"/>
              <a:t>j</a:t>
            </a:r>
            <a:r>
              <a:rPr kumimoji="1" lang="en-US" altLang="zh-CN" b="1"/>
              <a:t>-1)</a:t>
            </a:r>
            <a:r>
              <a:rPr kumimoji="1" lang="zh-CN" altLang="en-US" b="1"/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b="1"/>
              <a:t>（</a:t>
            </a:r>
            <a:r>
              <a:rPr kumimoji="1" lang="en-US" altLang="zh-CN" b="1"/>
              <a:t>2</a:t>
            </a:r>
            <a:r>
              <a:rPr kumimoji="1" lang="zh-CN" altLang="en-US" b="1"/>
              <a:t>）字符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zh-CN" altLang="en-US" b="1"/>
              <a:t>与</a:t>
            </a:r>
            <a:r>
              <a:rPr kumimoji="1" lang="en-US" altLang="zh-CN" b="1" i="1"/>
              <a:t>t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相对应且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en-US" altLang="zh-CN" b="1"/>
              <a:t>≠</a:t>
            </a:r>
            <a:r>
              <a:rPr kumimoji="1" lang="en-US" altLang="zh-CN" b="1" i="1"/>
              <a:t>t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，则总差别数为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-1, </a:t>
            </a:r>
            <a:r>
              <a:rPr kumimoji="1" lang="en-US" altLang="zh-CN" b="1" i="1"/>
              <a:t>j</a:t>
            </a:r>
            <a:r>
              <a:rPr kumimoji="1" lang="en-US" altLang="zh-CN" b="1"/>
              <a:t>-1)</a:t>
            </a:r>
            <a:r>
              <a:rPr kumimoji="1" lang="zh-CN" altLang="en-US" b="1"/>
              <a:t>＋</a:t>
            </a:r>
            <a:r>
              <a:rPr kumimoji="1" lang="en-US" altLang="zh-CN" b="1"/>
              <a:t>1</a:t>
            </a:r>
            <a:r>
              <a:rPr kumimoji="1" lang="zh-CN" altLang="en-US" b="1"/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b="1"/>
              <a:t>（</a:t>
            </a:r>
            <a:r>
              <a:rPr kumimoji="1" lang="en-US" altLang="zh-CN" b="1"/>
              <a:t>3</a:t>
            </a:r>
            <a:r>
              <a:rPr kumimoji="1" lang="zh-CN" altLang="en-US" b="1"/>
              <a:t>）字符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zh-CN" altLang="en-US" b="1"/>
              <a:t>为多余，即字符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zh-CN" altLang="en-US" b="1"/>
              <a:t>对应于</a:t>
            </a:r>
            <a:r>
              <a:rPr kumimoji="1" lang="en-US" altLang="zh-CN" b="1" i="1"/>
              <a:t>t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后的空格，则总差别数为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-1, </a:t>
            </a:r>
            <a:r>
              <a:rPr kumimoji="1" lang="en-US" altLang="zh-CN" b="1" i="1"/>
              <a:t>j</a:t>
            </a:r>
            <a:r>
              <a:rPr kumimoji="1" lang="en-US" altLang="zh-CN" b="1"/>
              <a:t>)</a:t>
            </a:r>
            <a:r>
              <a:rPr kumimoji="1" lang="zh-CN" altLang="en-US" b="1"/>
              <a:t>＋</a:t>
            </a:r>
            <a:r>
              <a:rPr kumimoji="1" lang="en-US" altLang="zh-CN" b="1"/>
              <a:t>1</a:t>
            </a:r>
            <a:r>
              <a:rPr kumimoji="1" lang="zh-CN" altLang="en-US" b="1"/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b="1"/>
              <a:t>（</a:t>
            </a:r>
            <a:r>
              <a:rPr kumimoji="1" lang="en-US" altLang="zh-CN" b="1"/>
              <a:t>4</a:t>
            </a:r>
            <a:r>
              <a:rPr kumimoji="1" lang="zh-CN" altLang="en-US" b="1"/>
              <a:t>）字符</a:t>
            </a:r>
            <a:r>
              <a:rPr kumimoji="1" lang="en-US" altLang="zh-CN" b="1" i="1"/>
              <a:t>t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为多余，即字符</a:t>
            </a:r>
            <a:r>
              <a:rPr kumimoji="1" lang="en-US" altLang="zh-CN" b="1" i="1"/>
              <a:t>t</a:t>
            </a:r>
            <a:r>
              <a:rPr kumimoji="1" lang="en-US" altLang="zh-CN" b="1" i="1" baseline="-30000"/>
              <a:t>j</a:t>
            </a:r>
            <a:r>
              <a:rPr kumimoji="1" lang="zh-CN" altLang="en-US" b="1"/>
              <a:t>对应于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zh-CN" altLang="en-US" b="1"/>
              <a:t>后的空格，则总差别数为</a:t>
            </a:r>
            <a:r>
              <a:rPr kumimoji="1" lang="en-US" altLang="zh-CN" b="1" i="1"/>
              <a:t>D</a:t>
            </a:r>
            <a:r>
              <a:rPr kumimoji="1" lang="en-US" altLang="zh-CN" b="1"/>
              <a:t>(</a:t>
            </a:r>
            <a:r>
              <a:rPr kumimoji="1" lang="en-US" altLang="zh-CN" b="1" i="1"/>
              <a:t>i</a:t>
            </a:r>
            <a:r>
              <a:rPr kumimoji="1" lang="en-US" altLang="zh-CN" b="1"/>
              <a:t>, </a:t>
            </a:r>
            <a:r>
              <a:rPr kumimoji="1" lang="en-US" altLang="zh-CN" b="1" i="1"/>
              <a:t>j</a:t>
            </a:r>
            <a:r>
              <a:rPr kumimoji="1" lang="en-US" altLang="zh-CN" b="1"/>
              <a:t>-1)</a:t>
            </a:r>
            <a:r>
              <a:rPr kumimoji="1" lang="zh-CN" altLang="en-US" b="1"/>
              <a:t>＋</a:t>
            </a:r>
            <a:r>
              <a:rPr kumimoji="1" lang="en-US" altLang="zh-CN" b="1"/>
              <a:t>1</a:t>
            </a:r>
            <a:r>
              <a:rPr kumimoji="1" lang="zh-CN" altLang="en-US" b="1"/>
              <a:t>。</a:t>
            </a:r>
          </a:p>
        </p:txBody>
      </p:sp>
      <p:sp>
        <p:nvSpPr>
          <p:cNvPr id="103430" name="Rectangle 9"/>
          <p:cNvSpPr>
            <a:spLocks noChangeArrowheads="1"/>
          </p:cNvSpPr>
          <p:nvPr/>
        </p:nvSpPr>
        <p:spPr bwMode="auto">
          <a:xfrm>
            <a:off x="2238375" y="2976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431" name="组合 2"/>
          <p:cNvGrpSpPr>
            <a:grpSpLocks/>
          </p:cNvGrpSpPr>
          <p:nvPr/>
        </p:nvGrpSpPr>
        <p:grpSpPr bwMode="auto">
          <a:xfrm>
            <a:off x="160338" y="4005263"/>
            <a:ext cx="8813800" cy="1846262"/>
            <a:chOff x="160338" y="4005064"/>
            <a:chExt cx="8813800" cy="1846461"/>
          </a:xfrm>
        </p:grpSpPr>
        <p:graphicFrame>
          <p:nvGraphicFramePr>
            <p:cNvPr id="103432" name="Object 8"/>
            <p:cNvGraphicFramePr>
              <a:graphicFrameLocks noChangeAspect="1"/>
            </p:cNvGraphicFramePr>
            <p:nvPr/>
          </p:nvGraphicFramePr>
          <p:xfrm>
            <a:off x="160338" y="4065588"/>
            <a:ext cx="8813800" cy="178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0" name="公式" r:id="rId3" imgW="5067300" imgH="977900" progId="Equation.3">
                    <p:embed/>
                  </p:oleObj>
                </mc:Choice>
                <mc:Fallback>
                  <p:oleObj name="公式" r:id="rId3" imgW="50673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38" y="4065588"/>
                          <a:ext cx="8813800" cy="1785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3" name="TextBox 1"/>
            <p:cNvSpPr txBox="1">
              <a:spLocks noChangeArrowheads="1"/>
            </p:cNvSpPr>
            <p:nvPr/>
          </p:nvSpPr>
          <p:spPr bwMode="auto">
            <a:xfrm>
              <a:off x="1835696" y="4005064"/>
              <a:ext cx="79208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</a:rPr>
                <a:t>j</a:t>
              </a:r>
              <a:endParaRPr lang="zh-CN" altLang="en-US" b="1" i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077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88D3747-A9F0-4DCF-BFA6-616FCFF49DAF}" type="datetime1">
              <a:rPr lang="zh-CN" altLang="en-US" sz="1400" smtClean="0">
                <a:latin typeface="Comic Sans MS" pitchFamily="66" charset="0"/>
              </a:rPr>
              <a:pPr/>
              <a:t>2016/5/5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445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CBB8DC6-011A-4989-B0B0-93C10C5A3CE4}" type="slidenum">
              <a:rPr lang="en-US" altLang="zh-CN" sz="1400" smtClean="0">
                <a:latin typeface="Comic Sans MS" pitchFamily="66" charset="0"/>
              </a:rPr>
              <a:pPr/>
              <a:t>6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104453" name="Group 461"/>
          <p:cNvGrpSpPr>
            <a:grpSpLocks/>
          </p:cNvGrpSpPr>
          <p:nvPr/>
        </p:nvGrpSpPr>
        <p:grpSpPr bwMode="auto">
          <a:xfrm>
            <a:off x="2430463" y="2566988"/>
            <a:ext cx="4445000" cy="3055937"/>
            <a:chOff x="0" y="0"/>
            <a:chExt cx="1801" cy="3168"/>
          </a:xfrm>
        </p:grpSpPr>
        <p:grpSp>
          <p:nvGrpSpPr>
            <p:cNvPr id="104506" name="Group 160"/>
            <p:cNvGrpSpPr>
              <a:grpSpLocks/>
            </p:cNvGrpSpPr>
            <p:nvPr/>
          </p:nvGrpSpPr>
          <p:grpSpPr bwMode="auto">
            <a:xfrm>
              <a:off x="181" y="0"/>
              <a:ext cx="181" cy="384"/>
              <a:chOff x="181" y="0"/>
              <a:chExt cx="181" cy="384"/>
            </a:xfrm>
          </p:grpSpPr>
          <p:sp>
            <p:nvSpPr>
              <p:cNvPr id="104613" name="Rectangle 6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14" name="Rectangle 159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07" name="Group 162"/>
            <p:cNvGrpSpPr>
              <a:grpSpLocks/>
            </p:cNvGrpSpPr>
            <p:nvPr/>
          </p:nvGrpSpPr>
          <p:grpSpPr bwMode="auto">
            <a:xfrm>
              <a:off x="362" y="0"/>
              <a:ext cx="181" cy="384"/>
              <a:chOff x="362" y="0"/>
              <a:chExt cx="181" cy="384"/>
            </a:xfrm>
          </p:grpSpPr>
          <p:sp>
            <p:nvSpPr>
              <p:cNvPr id="104611" name="Rectangle 7"/>
              <p:cNvSpPr>
                <a:spLocks noChangeArrowheads="1"/>
              </p:cNvSpPr>
              <p:nvPr/>
            </p:nvSpPr>
            <p:spPr bwMode="auto">
              <a:xfrm>
                <a:off x="373" y="0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12" name="Rectangle 161"/>
              <p:cNvSpPr>
                <a:spLocks noChangeArrowheads="1"/>
              </p:cNvSpPr>
              <p:nvPr/>
            </p:nvSpPr>
            <p:spPr bwMode="auto">
              <a:xfrm>
                <a:off x="362" y="0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08" name="Rectangle 163"/>
            <p:cNvSpPr>
              <a:spLocks noChangeArrowheads="1"/>
            </p:cNvSpPr>
            <p:nvPr/>
          </p:nvSpPr>
          <p:spPr bwMode="auto">
            <a:xfrm>
              <a:off x="543" y="0"/>
              <a:ext cx="182" cy="384"/>
            </a:xfrm>
            <a:prstGeom prst="rect">
              <a:avLst/>
            </a:prstGeom>
            <a:noFill/>
            <a:ln w="7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09" name="Rectangle 165"/>
            <p:cNvSpPr>
              <a:spLocks noChangeArrowheads="1"/>
            </p:cNvSpPr>
            <p:nvPr/>
          </p:nvSpPr>
          <p:spPr bwMode="auto">
            <a:xfrm>
              <a:off x="725" y="0"/>
              <a:ext cx="181" cy="384"/>
            </a:xfrm>
            <a:prstGeom prst="rect">
              <a:avLst/>
            </a:prstGeom>
            <a:noFill/>
            <a:ln w="7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10" name="Rectangle 167"/>
            <p:cNvSpPr>
              <a:spLocks noChangeArrowheads="1"/>
            </p:cNvSpPr>
            <p:nvPr/>
          </p:nvSpPr>
          <p:spPr bwMode="auto">
            <a:xfrm>
              <a:off x="906" y="0"/>
              <a:ext cx="181" cy="384"/>
            </a:xfrm>
            <a:prstGeom prst="rect">
              <a:avLst/>
            </a:prstGeom>
            <a:noFill/>
            <a:ln w="7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11" name="Rectangle 169"/>
            <p:cNvSpPr>
              <a:spLocks noChangeArrowheads="1"/>
            </p:cNvSpPr>
            <p:nvPr/>
          </p:nvSpPr>
          <p:spPr bwMode="auto">
            <a:xfrm>
              <a:off x="1087" y="0"/>
              <a:ext cx="182" cy="384"/>
            </a:xfrm>
            <a:prstGeom prst="rect">
              <a:avLst/>
            </a:prstGeom>
            <a:noFill/>
            <a:ln w="7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12" name="Group 172"/>
            <p:cNvGrpSpPr>
              <a:grpSpLocks/>
            </p:cNvGrpSpPr>
            <p:nvPr/>
          </p:nvGrpSpPr>
          <p:grpSpPr bwMode="auto">
            <a:xfrm>
              <a:off x="1269" y="0"/>
              <a:ext cx="181" cy="384"/>
              <a:chOff x="1269" y="0"/>
              <a:chExt cx="181" cy="384"/>
            </a:xfrm>
          </p:grpSpPr>
          <p:sp>
            <p:nvSpPr>
              <p:cNvPr id="104609" name="Rectangle 12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10" name="Rectangle 171"/>
              <p:cNvSpPr>
                <a:spLocks noChangeArrowheads="1"/>
              </p:cNvSpPr>
              <p:nvPr/>
            </p:nvSpPr>
            <p:spPr bwMode="auto">
              <a:xfrm>
                <a:off x="1269" y="0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13" name="Rectangle 173"/>
            <p:cNvSpPr>
              <a:spLocks noChangeArrowheads="1"/>
            </p:cNvSpPr>
            <p:nvPr/>
          </p:nvSpPr>
          <p:spPr bwMode="auto">
            <a:xfrm>
              <a:off x="1450" y="0"/>
              <a:ext cx="181" cy="384"/>
            </a:xfrm>
            <a:prstGeom prst="rect">
              <a:avLst/>
            </a:prstGeom>
            <a:noFill/>
            <a:ln w="7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14" name="Rectangle 14"/>
            <p:cNvSpPr>
              <a:spLocks noChangeArrowheads="1"/>
            </p:cNvSpPr>
            <p:nvPr/>
          </p:nvSpPr>
          <p:spPr bwMode="auto">
            <a:xfrm>
              <a:off x="1642" y="0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/>
                <a:t> </a:t>
              </a:r>
            </a:p>
            <a:p>
              <a:pPr algn="just"/>
              <a:endParaRPr kumimoji="1" lang="en-US" altLang="zh-CN" sz="1600" b="1"/>
            </a:p>
          </p:txBody>
        </p:sp>
        <p:sp>
          <p:nvSpPr>
            <p:cNvPr id="104515" name="Rectangle 15"/>
            <p:cNvSpPr>
              <a:spLocks noChangeArrowheads="1"/>
            </p:cNvSpPr>
            <p:nvPr/>
          </p:nvSpPr>
          <p:spPr bwMode="auto">
            <a:xfrm>
              <a:off x="598" y="0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/>
                <a:t>h</a:t>
              </a:r>
              <a:endParaRPr kumimoji="1" lang="en-US" altLang="zh-CN" sz="1600" b="1"/>
            </a:p>
            <a:p>
              <a:pPr algn="just"/>
              <a:endParaRPr kumimoji="1" lang="en-US" altLang="zh-CN" sz="1600" b="1"/>
            </a:p>
          </p:txBody>
        </p:sp>
        <p:sp>
          <p:nvSpPr>
            <p:cNvPr id="104516" name="Rectangle 16"/>
            <p:cNvSpPr>
              <a:spLocks noChangeArrowheads="1"/>
            </p:cNvSpPr>
            <p:nvPr/>
          </p:nvSpPr>
          <p:spPr bwMode="auto">
            <a:xfrm>
              <a:off x="779" y="0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/>
                <a:t>s</a:t>
              </a:r>
              <a:endParaRPr kumimoji="1" lang="en-US" altLang="zh-CN" sz="1600" b="1"/>
            </a:p>
            <a:p>
              <a:pPr algn="just"/>
              <a:endParaRPr kumimoji="1" lang="en-US" altLang="zh-CN" sz="1600" b="1"/>
            </a:p>
          </p:txBody>
        </p:sp>
        <p:sp>
          <p:nvSpPr>
            <p:cNvPr id="104517" name="Rectangle 17"/>
            <p:cNvSpPr>
              <a:spLocks noChangeArrowheads="1"/>
            </p:cNvSpPr>
            <p:nvPr/>
          </p:nvSpPr>
          <p:spPr bwMode="auto">
            <a:xfrm>
              <a:off x="960" y="0"/>
              <a:ext cx="1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 dirty="0"/>
                <a:t>p</a:t>
              </a:r>
              <a:endParaRPr kumimoji="1" lang="en-US" altLang="zh-CN" sz="1600" b="1" dirty="0"/>
            </a:p>
            <a:p>
              <a:pPr algn="just"/>
              <a:endParaRPr kumimoji="1" lang="en-US" altLang="zh-CN" sz="1600" b="1" dirty="0"/>
            </a:p>
          </p:txBody>
        </p:sp>
        <p:sp>
          <p:nvSpPr>
            <p:cNvPr id="104518" name="Rectangle 18"/>
            <p:cNvSpPr>
              <a:spLocks noChangeArrowheads="1"/>
            </p:cNvSpPr>
            <p:nvPr/>
          </p:nvSpPr>
          <p:spPr bwMode="auto">
            <a:xfrm>
              <a:off x="1141" y="0"/>
              <a:ext cx="16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/>
                <a:t>p</a:t>
              </a:r>
              <a:endParaRPr kumimoji="1" lang="en-US" altLang="zh-CN" sz="1600" b="1"/>
            </a:p>
            <a:p>
              <a:pPr algn="just"/>
              <a:endParaRPr kumimoji="1" lang="en-US" altLang="zh-CN" sz="1600" b="1"/>
            </a:p>
          </p:txBody>
        </p:sp>
        <p:sp>
          <p:nvSpPr>
            <p:cNvPr id="104519" name="Rectangle 19"/>
            <p:cNvSpPr>
              <a:spLocks noChangeArrowheads="1"/>
            </p:cNvSpPr>
            <p:nvPr/>
          </p:nvSpPr>
          <p:spPr bwMode="auto">
            <a:xfrm>
              <a:off x="1514" y="0"/>
              <a:ext cx="16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/>
                <a:t>y</a:t>
              </a:r>
              <a:endParaRPr kumimoji="1" lang="en-US" altLang="zh-CN" sz="1600" b="1"/>
            </a:p>
            <a:p>
              <a:pPr algn="just"/>
              <a:endParaRPr kumimoji="1" lang="en-US" altLang="zh-CN" sz="1600" b="1"/>
            </a:p>
          </p:txBody>
        </p:sp>
        <p:sp>
          <p:nvSpPr>
            <p:cNvPr id="104520" name="Rectangle 22"/>
            <p:cNvSpPr>
              <a:spLocks noChangeArrowheads="1"/>
            </p:cNvSpPr>
            <p:nvPr/>
          </p:nvSpPr>
          <p:spPr bwMode="auto">
            <a:xfrm>
              <a:off x="1310" y="0"/>
              <a:ext cx="16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 i="1"/>
                <a:t>a</a:t>
              </a:r>
              <a:endParaRPr kumimoji="1" lang="en-US" altLang="zh-CN" sz="1600" b="1"/>
            </a:p>
            <a:p>
              <a:pPr algn="just"/>
              <a:endParaRPr kumimoji="1" lang="en-US" altLang="zh-CN" sz="1600" b="1"/>
            </a:p>
          </p:txBody>
        </p:sp>
        <p:grpSp>
          <p:nvGrpSpPr>
            <p:cNvPr id="104521" name="Group 196"/>
            <p:cNvGrpSpPr>
              <a:grpSpLocks/>
            </p:cNvGrpSpPr>
            <p:nvPr/>
          </p:nvGrpSpPr>
          <p:grpSpPr bwMode="auto">
            <a:xfrm>
              <a:off x="0" y="384"/>
              <a:ext cx="181" cy="480"/>
              <a:chOff x="0" y="384"/>
              <a:chExt cx="181" cy="480"/>
            </a:xfrm>
          </p:grpSpPr>
          <p:sp>
            <p:nvSpPr>
              <p:cNvPr id="104607" name="Rectangle 24"/>
              <p:cNvSpPr>
                <a:spLocks noChangeArrowheads="1"/>
              </p:cNvSpPr>
              <p:nvPr/>
            </p:nvSpPr>
            <p:spPr bwMode="auto">
              <a:xfrm>
                <a:off x="11" y="384"/>
                <a:ext cx="15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08" name="Rectangle 195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81" cy="480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22" name="Group 198"/>
            <p:cNvGrpSpPr>
              <a:grpSpLocks/>
            </p:cNvGrpSpPr>
            <p:nvPr/>
          </p:nvGrpSpPr>
          <p:grpSpPr bwMode="auto">
            <a:xfrm>
              <a:off x="181" y="384"/>
              <a:ext cx="181" cy="480"/>
              <a:chOff x="181" y="384"/>
              <a:chExt cx="181" cy="480"/>
            </a:xfrm>
          </p:grpSpPr>
          <p:sp>
            <p:nvSpPr>
              <p:cNvPr id="104605" name="Rectangle 25"/>
              <p:cNvSpPr>
                <a:spLocks noChangeArrowheads="1"/>
              </p:cNvSpPr>
              <p:nvPr/>
            </p:nvSpPr>
            <p:spPr bwMode="auto">
              <a:xfrm>
                <a:off x="192" y="384"/>
                <a:ext cx="159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dirty="0"/>
                  <a:t> </a:t>
                </a:r>
              </a:p>
              <a:p>
                <a:pPr algn="just"/>
                <a:endParaRPr kumimoji="1" lang="en-US" altLang="zh-CN" sz="1600" b="1" dirty="0"/>
              </a:p>
            </p:txBody>
          </p:sp>
          <p:sp>
            <p:nvSpPr>
              <p:cNvPr id="104606" name="Rectangle 197"/>
              <p:cNvSpPr>
                <a:spLocks noChangeArrowheads="1"/>
              </p:cNvSpPr>
              <p:nvPr/>
            </p:nvSpPr>
            <p:spPr bwMode="auto">
              <a:xfrm>
                <a:off x="181" y="384"/>
                <a:ext cx="18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23" name="Rectangle 199"/>
            <p:cNvSpPr>
              <a:spLocks noChangeArrowheads="1"/>
            </p:cNvSpPr>
            <p:nvPr/>
          </p:nvSpPr>
          <p:spPr bwMode="auto">
            <a:xfrm>
              <a:off x="362" y="384"/>
              <a:ext cx="181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24" name="Rectangle 201"/>
            <p:cNvSpPr>
              <a:spLocks noChangeArrowheads="1"/>
            </p:cNvSpPr>
            <p:nvPr/>
          </p:nvSpPr>
          <p:spPr bwMode="auto">
            <a:xfrm>
              <a:off x="543" y="384"/>
              <a:ext cx="1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25" name="Rectangle 203"/>
            <p:cNvSpPr>
              <a:spLocks noChangeArrowheads="1"/>
            </p:cNvSpPr>
            <p:nvPr/>
          </p:nvSpPr>
          <p:spPr bwMode="auto">
            <a:xfrm>
              <a:off x="722" y="380"/>
              <a:ext cx="181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26" name="Rectangle 207"/>
            <p:cNvSpPr>
              <a:spLocks noChangeArrowheads="1"/>
            </p:cNvSpPr>
            <p:nvPr/>
          </p:nvSpPr>
          <p:spPr bwMode="auto">
            <a:xfrm>
              <a:off x="1087" y="384"/>
              <a:ext cx="1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27" name="Rectangle 209"/>
            <p:cNvSpPr>
              <a:spLocks noChangeArrowheads="1"/>
            </p:cNvSpPr>
            <p:nvPr/>
          </p:nvSpPr>
          <p:spPr bwMode="auto">
            <a:xfrm>
              <a:off x="1269" y="384"/>
              <a:ext cx="181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28" name="Rectangle 211"/>
            <p:cNvSpPr>
              <a:spLocks noChangeArrowheads="1"/>
            </p:cNvSpPr>
            <p:nvPr/>
          </p:nvSpPr>
          <p:spPr bwMode="auto">
            <a:xfrm>
              <a:off x="1450" y="384"/>
              <a:ext cx="181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29" name="Group 234"/>
            <p:cNvGrpSpPr>
              <a:grpSpLocks/>
            </p:cNvGrpSpPr>
            <p:nvPr/>
          </p:nvGrpSpPr>
          <p:grpSpPr bwMode="auto">
            <a:xfrm>
              <a:off x="0" y="864"/>
              <a:ext cx="181" cy="384"/>
              <a:chOff x="0" y="864"/>
              <a:chExt cx="181" cy="384"/>
            </a:xfrm>
          </p:grpSpPr>
          <p:sp>
            <p:nvSpPr>
              <p:cNvPr id="104603" name="Rectangle 43"/>
              <p:cNvSpPr>
                <a:spLocks noChangeArrowheads="1"/>
              </p:cNvSpPr>
              <p:nvPr/>
            </p:nvSpPr>
            <p:spPr bwMode="auto">
              <a:xfrm>
                <a:off x="11" y="864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 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04" name="Rectangle 233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30" name="Rectangle 235"/>
            <p:cNvSpPr>
              <a:spLocks noChangeArrowheads="1"/>
            </p:cNvSpPr>
            <p:nvPr/>
          </p:nvSpPr>
          <p:spPr bwMode="auto">
            <a:xfrm>
              <a:off x="181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1" name="Rectangle 237"/>
            <p:cNvSpPr>
              <a:spLocks noChangeArrowheads="1"/>
            </p:cNvSpPr>
            <p:nvPr/>
          </p:nvSpPr>
          <p:spPr bwMode="auto">
            <a:xfrm>
              <a:off x="362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2" name="Rectangle 239"/>
            <p:cNvSpPr>
              <a:spLocks noChangeArrowheads="1"/>
            </p:cNvSpPr>
            <p:nvPr/>
          </p:nvSpPr>
          <p:spPr bwMode="auto">
            <a:xfrm>
              <a:off x="543" y="864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3" name="Rectangle 241"/>
            <p:cNvSpPr>
              <a:spLocks noChangeArrowheads="1"/>
            </p:cNvSpPr>
            <p:nvPr/>
          </p:nvSpPr>
          <p:spPr bwMode="auto">
            <a:xfrm>
              <a:off x="725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4" name="Rectangle 243"/>
            <p:cNvSpPr>
              <a:spLocks noChangeArrowheads="1"/>
            </p:cNvSpPr>
            <p:nvPr/>
          </p:nvSpPr>
          <p:spPr bwMode="auto">
            <a:xfrm>
              <a:off x="906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5" name="Rectangle 245"/>
            <p:cNvSpPr>
              <a:spLocks noChangeArrowheads="1"/>
            </p:cNvSpPr>
            <p:nvPr/>
          </p:nvSpPr>
          <p:spPr bwMode="auto">
            <a:xfrm>
              <a:off x="1087" y="864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6" name="Rectangle 247"/>
            <p:cNvSpPr>
              <a:spLocks noChangeArrowheads="1"/>
            </p:cNvSpPr>
            <p:nvPr/>
          </p:nvSpPr>
          <p:spPr bwMode="auto">
            <a:xfrm>
              <a:off x="1269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37" name="Rectangle 249"/>
            <p:cNvSpPr>
              <a:spLocks noChangeArrowheads="1"/>
            </p:cNvSpPr>
            <p:nvPr/>
          </p:nvSpPr>
          <p:spPr bwMode="auto">
            <a:xfrm>
              <a:off x="1450" y="86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38" name="Group 272"/>
            <p:cNvGrpSpPr>
              <a:grpSpLocks/>
            </p:cNvGrpSpPr>
            <p:nvPr/>
          </p:nvGrpSpPr>
          <p:grpSpPr bwMode="auto">
            <a:xfrm>
              <a:off x="0" y="1248"/>
              <a:ext cx="181" cy="384"/>
              <a:chOff x="0" y="1248"/>
              <a:chExt cx="181" cy="384"/>
            </a:xfrm>
          </p:grpSpPr>
          <p:sp>
            <p:nvSpPr>
              <p:cNvPr id="104601" name="Rectangle 62"/>
              <p:cNvSpPr>
                <a:spLocks noChangeArrowheads="1"/>
              </p:cNvSpPr>
              <p:nvPr/>
            </p:nvSpPr>
            <p:spPr bwMode="auto">
              <a:xfrm>
                <a:off x="11" y="1248"/>
                <a:ext cx="159" cy="38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i="1"/>
                  <a:t>h</a:t>
                </a:r>
                <a:endParaRPr kumimoji="1" lang="en-US" altLang="zh-CN" sz="1600" b="1"/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02" name="Rectangle 271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39" name="Group 274"/>
            <p:cNvGrpSpPr>
              <a:grpSpLocks/>
            </p:cNvGrpSpPr>
            <p:nvPr/>
          </p:nvGrpSpPr>
          <p:grpSpPr bwMode="auto">
            <a:xfrm>
              <a:off x="181" y="1248"/>
              <a:ext cx="181" cy="384"/>
              <a:chOff x="181" y="1248"/>
              <a:chExt cx="181" cy="384"/>
            </a:xfrm>
          </p:grpSpPr>
          <p:sp>
            <p:nvSpPr>
              <p:cNvPr id="104599" name="Rectangle 63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1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600" name="Rectangle 273"/>
              <p:cNvSpPr>
                <a:spLocks noChangeArrowheads="1"/>
              </p:cNvSpPr>
              <p:nvPr/>
            </p:nvSpPr>
            <p:spPr bwMode="auto">
              <a:xfrm>
                <a:off x="181" y="1248"/>
                <a:ext cx="18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40" name="Rectangle 275"/>
            <p:cNvSpPr>
              <a:spLocks noChangeArrowheads="1"/>
            </p:cNvSpPr>
            <p:nvPr/>
          </p:nvSpPr>
          <p:spPr bwMode="auto">
            <a:xfrm>
              <a:off x="362" y="1248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1" name="Rectangle 277"/>
            <p:cNvSpPr>
              <a:spLocks noChangeArrowheads="1"/>
            </p:cNvSpPr>
            <p:nvPr/>
          </p:nvSpPr>
          <p:spPr bwMode="auto">
            <a:xfrm>
              <a:off x="543" y="1248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2" name="Rectangle 279"/>
            <p:cNvSpPr>
              <a:spLocks noChangeArrowheads="1"/>
            </p:cNvSpPr>
            <p:nvPr/>
          </p:nvSpPr>
          <p:spPr bwMode="auto">
            <a:xfrm>
              <a:off x="725" y="1248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3" name="Rectangle 281"/>
            <p:cNvSpPr>
              <a:spLocks noChangeArrowheads="1"/>
            </p:cNvSpPr>
            <p:nvPr/>
          </p:nvSpPr>
          <p:spPr bwMode="auto">
            <a:xfrm>
              <a:off x="906" y="1248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4" name="Rectangle 283"/>
            <p:cNvSpPr>
              <a:spLocks noChangeArrowheads="1"/>
            </p:cNvSpPr>
            <p:nvPr/>
          </p:nvSpPr>
          <p:spPr bwMode="auto">
            <a:xfrm>
              <a:off x="1087" y="1248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5" name="Rectangle 285"/>
            <p:cNvSpPr>
              <a:spLocks noChangeArrowheads="1"/>
            </p:cNvSpPr>
            <p:nvPr/>
          </p:nvSpPr>
          <p:spPr bwMode="auto">
            <a:xfrm>
              <a:off x="1269" y="1248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46" name="Rectangle 287"/>
            <p:cNvSpPr>
              <a:spLocks noChangeArrowheads="1"/>
            </p:cNvSpPr>
            <p:nvPr/>
          </p:nvSpPr>
          <p:spPr bwMode="auto">
            <a:xfrm>
              <a:off x="1450" y="1248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47" name="Group 310"/>
            <p:cNvGrpSpPr>
              <a:grpSpLocks/>
            </p:cNvGrpSpPr>
            <p:nvPr/>
          </p:nvGrpSpPr>
          <p:grpSpPr bwMode="auto">
            <a:xfrm>
              <a:off x="0" y="1632"/>
              <a:ext cx="181" cy="384"/>
              <a:chOff x="0" y="1632"/>
              <a:chExt cx="181" cy="384"/>
            </a:xfrm>
          </p:grpSpPr>
          <p:sp>
            <p:nvSpPr>
              <p:cNvPr id="104597" name="Rectangle 81"/>
              <p:cNvSpPr>
                <a:spLocks noChangeArrowheads="1"/>
              </p:cNvSpPr>
              <p:nvPr/>
            </p:nvSpPr>
            <p:spPr bwMode="auto">
              <a:xfrm>
                <a:off x="11" y="1632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i="1" dirty="0"/>
                  <a:t>a</a:t>
                </a:r>
                <a:endParaRPr kumimoji="1" lang="en-US" altLang="zh-CN" sz="1600" b="1" dirty="0"/>
              </a:p>
              <a:p>
                <a:pPr algn="just"/>
                <a:endParaRPr kumimoji="1" lang="en-US" altLang="zh-CN" sz="1600" b="1" dirty="0"/>
              </a:p>
            </p:txBody>
          </p:sp>
          <p:sp>
            <p:nvSpPr>
              <p:cNvPr id="104598" name="Rectangle 309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48" name="Group 312"/>
            <p:cNvGrpSpPr>
              <a:grpSpLocks/>
            </p:cNvGrpSpPr>
            <p:nvPr/>
          </p:nvGrpSpPr>
          <p:grpSpPr bwMode="auto">
            <a:xfrm>
              <a:off x="181" y="1632"/>
              <a:ext cx="181" cy="384"/>
              <a:chOff x="181" y="1632"/>
              <a:chExt cx="181" cy="384"/>
            </a:xfrm>
          </p:grpSpPr>
          <p:sp>
            <p:nvSpPr>
              <p:cNvPr id="104595" name="Rectangle 82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2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96" name="Rectangle 311"/>
              <p:cNvSpPr>
                <a:spLocks noChangeArrowheads="1"/>
              </p:cNvSpPr>
              <p:nvPr/>
            </p:nvSpPr>
            <p:spPr bwMode="auto">
              <a:xfrm>
                <a:off x="181" y="1632"/>
                <a:ext cx="18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49" name="Rectangle 313"/>
            <p:cNvSpPr>
              <a:spLocks noChangeArrowheads="1"/>
            </p:cNvSpPr>
            <p:nvPr/>
          </p:nvSpPr>
          <p:spPr bwMode="auto">
            <a:xfrm>
              <a:off x="362" y="1632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0" name="Rectangle 315"/>
            <p:cNvSpPr>
              <a:spLocks noChangeArrowheads="1"/>
            </p:cNvSpPr>
            <p:nvPr/>
          </p:nvSpPr>
          <p:spPr bwMode="auto">
            <a:xfrm>
              <a:off x="543" y="1632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1" name="Rectangle 317"/>
            <p:cNvSpPr>
              <a:spLocks noChangeArrowheads="1"/>
            </p:cNvSpPr>
            <p:nvPr/>
          </p:nvSpPr>
          <p:spPr bwMode="auto">
            <a:xfrm>
              <a:off x="725" y="1632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2" name="Rectangle 319"/>
            <p:cNvSpPr>
              <a:spLocks noChangeArrowheads="1"/>
            </p:cNvSpPr>
            <p:nvPr/>
          </p:nvSpPr>
          <p:spPr bwMode="auto">
            <a:xfrm>
              <a:off x="906" y="1632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3" name="Rectangle 321"/>
            <p:cNvSpPr>
              <a:spLocks noChangeArrowheads="1"/>
            </p:cNvSpPr>
            <p:nvPr/>
          </p:nvSpPr>
          <p:spPr bwMode="auto">
            <a:xfrm>
              <a:off x="1087" y="1632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4" name="Rectangle 323"/>
            <p:cNvSpPr>
              <a:spLocks noChangeArrowheads="1"/>
            </p:cNvSpPr>
            <p:nvPr/>
          </p:nvSpPr>
          <p:spPr bwMode="auto">
            <a:xfrm>
              <a:off x="1269" y="1632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5" name="Rectangle 325"/>
            <p:cNvSpPr>
              <a:spLocks noChangeArrowheads="1"/>
            </p:cNvSpPr>
            <p:nvPr/>
          </p:nvSpPr>
          <p:spPr bwMode="auto">
            <a:xfrm>
              <a:off x="1450" y="1632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56" name="Group 348"/>
            <p:cNvGrpSpPr>
              <a:grpSpLocks/>
            </p:cNvGrpSpPr>
            <p:nvPr/>
          </p:nvGrpSpPr>
          <p:grpSpPr bwMode="auto">
            <a:xfrm>
              <a:off x="0" y="2016"/>
              <a:ext cx="181" cy="384"/>
              <a:chOff x="0" y="2016"/>
              <a:chExt cx="181" cy="384"/>
            </a:xfrm>
          </p:grpSpPr>
          <p:sp>
            <p:nvSpPr>
              <p:cNvPr id="104593" name="Rectangle 100"/>
              <p:cNvSpPr>
                <a:spLocks noChangeArrowheads="1"/>
              </p:cNvSpPr>
              <p:nvPr/>
            </p:nvSpPr>
            <p:spPr bwMode="auto">
              <a:xfrm>
                <a:off x="11" y="2016"/>
                <a:ext cx="159" cy="38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i="1"/>
                  <a:t>p</a:t>
                </a:r>
                <a:endParaRPr kumimoji="1" lang="en-US" altLang="zh-CN" sz="1600" b="1"/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94" name="Rectangle 347"/>
              <p:cNvSpPr>
                <a:spLocks noChangeArrowheads="1"/>
              </p:cNvSpPr>
              <p:nvPr/>
            </p:nvSpPr>
            <p:spPr bwMode="auto">
              <a:xfrm>
                <a:off x="0" y="2016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57" name="Group 350"/>
            <p:cNvGrpSpPr>
              <a:grpSpLocks/>
            </p:cNvGrpSpPr>
            <p:nvPr/>
          </p:nvGrpSpPr>
          <p:grpSpPr bwMode="auto">
            <a:xfrm>
              <a:off x="181" y="2016"/>
              <a:ext cx="181" cy="384"/>
              <a:chOff x="181" y="2016"/>
              <a:chExt cx="181" cy="384"/>
            </a:xfrm>
          </p:grpSpPr>
          <p:sp>
            <p:nvSpPr>
              <p:cNvPr id="104591" name="Rectangle 101"/>
              <p:cNvSpPr>
                <a:spLocks noChangeArrowheads="1"/>
              </p:cNvSpPr>
              <p:nvPr/>
            </p:nvSpPr>
            <p:spPr bwMode="auto">
              <a:xfrm>
                <a:off x="192" y="2016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3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92" name="Rectangle 349"/>
              <p:cNvSpPr>
                <a:spLocks noChangeArrowheads="1"/>
              </p:cNvSpPr>
              <p:nvPr/>
            </p:nvSpPr>
            <p:spPr bwMode="auto">
              <a:xfrm>
                <a:off x="181" y="2016"/>
                <a:ext cx="18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58" name="Rectangle 351"/>
            <p:cNvSpPr>
              <a:spLocks noChangeArrowheads="1"/>
            </p:cNvSpPr>
            <p:nvPr/>
          </p:nvSpPr>
          <p:spPr bwMode="auto">
            <a:xfrm>
              <a:off x="362" y="2016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59" name="Rectangle 353"/>
            <p:cNvSpPr>
              <a:spLocks noChangeArrowheads="1"/>
            </p:cNvSpPr>
            <p:nvPr/>
          </p:nvSpPr>
          <p:spPr bwMode="auto">
            <a:xfrm>
              <a:off x="543" y="2016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0" name="Rectangle 355"/>
            <p:cNvSpPr>
              <a:spLocks noChangeArrowheads="1"/>
            </p:cNvSpPr>
            <p:nvPr/>
          </p:nvSpPr>
          <p:spPr bwMode="auto">
            <a:xfrm>
              <a:off x="725" y="2016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1" name="Rectangle 357"/>
            <p:cNvSpPr>
              <a:spLocks noChangeArrowheads="1"/>
            </p:cNvSpPr>
            <p:nvPr/>
          </p:nvSpPr>
          <p:spPr bwMode="auto">
            <a:xfrm>
              <a:off x="906" y="2016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2" name="Rectangle 359"/>
            <p:cNvSpPr>
              <a:spLocks noChangeArrowheads="1"/>
            </p:cNvSpPr>
            <p:nvPr/>
          </p:nvSpPr>
          <p:spPr bwMode="auto">
            <a:xfrm>
              <a:off x="1087" y="2016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3" name="Rectangle 361"/>
            <p:cNvSpPr>
              <a:spLocks noChangeArrowheads="1"/>
            </p:cNvSpPr>
            <p:nvPr/>
          </p:nvSpPr>
          <p:spPr bwMode="auto">
            <a:xfrm>
              <a:off x="1269" y="2016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4" name="Rectangle 363"/>
            <p:cNvSpPr>
              <a:spLocks noChangeArrowheads="1"/>
            </p:cNvSpPr>
            <p:nvPr/>
          </p:nvSpPr>
          <p:spPr bwMode="auto">
            <a:xfrm>
              <a:off x="1450" y="2016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65" name="Group 386"/>
            <p:cNvGrpSpPr>
              <a:grpSpLocks/>
            </p:cNvGrpSpPr>
            <p:nvPr/>
          </p:nvGrpSpPr>
          <p:grpSpPr bwMode="auto">
            <a:xfrm>
              <a:off x="0" y="2400"/>
              <a:ext cx="181" cy="384"/>
              <a:chOff x="0" y="2400"/>
              <a:chExt cx="181" cy="384"/>
            </a:xfrm>
          </p:grpSpPr>
          <p:sp>
            <p:nvSpPr>
              <p:cNvPr id="104589" name="Rectangle 119"/>
              <p:cNvSpPr>
                <a:spLocks noChangeArrowheads="1"/>
              </p:cNvSpPr>
              <p:nvPr/>
            </p:nvSpPr>
            <p:spPr bwMode="auto">
              <a:xfrm>
                <a:off x="11" y="2400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i="1"/>
                  <a:t>p</a:t>
                </a:r>
                <a:endParaRPr kumimoji="1" lang="en-US" altLang="zh-CN" sz="1600" b="1"/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90" name="Rectangle 385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66" name="Group 388"/>
            <p:cNvGrpSpPr>
              <a:grpSpLocks/>
            </p:cNvGrpSpPr>
            <p:nvPr/>
          </p:nvGrpSpPr>
          <p:grpSpPr bwMode="auto">
            <a:xfrm>
              <a:off x="181" y="2400"/>
              <a:ext cx="181" cy="384"/>
              <a:chOff x="181" y="2400"/>
              <a:chExt cx="181" cy="384"/>
            </a:xfrm>
          </p:grpSpPr>
          <p:sp>
            <p:nvSpPr>
              <p:cNvPr id="104587" name="Rectangle 120"/>
              <p:cNvSpPr>
                <a:spLocks noChangeArrowheads="1"/>
              </p:cNvSpPr>
              <p:nvPr/>
            </p:nvSpPr>
            <p:spPr bwMode="auto">
              <a:xfrm>
                <a:off x="192" y="2400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4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88" name="Rectangle 387"/>
              <p:cNvSpPr>
                <a:spLocks noChangeArrowheads="1"/>
              </p:cNvSpPr>
              <p:nvPr/>
            </p:nvSpPr>
            <p:spPr bwMode="auto">
              <a:xfrm>
                <a:off x="181" y="2400"/>
                <a:ext cx="18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67" name="Rectangle 389"/>
            <p:cNvSpPr>
              <a:spLocks noChangeArrowheads="1"/>
            </p:cNvSpPr>
            <p:nvPr/>
          </p:nvSpPr>
          <p:spPr bwMode="auto">
            <a:xfrm>
              <a:off x="362" y="2400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8" name="Rectangle 391"/>
            <p:cNvSpPr>
              <a:spLocks noChangeArrowheads="1"/>
            </p:cNvSpPr>
            <p:nvPr/>
          </p:nvSpPr>
          <p:spPr bwMode="auto">
            <a:xfrm>
              <a:off x="543" y="2400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69" name="Rectangle 393"/>
            <p:cNvSpPr>
              <a:spLocks noChangeArrowheads="1"/>
            </p:cNvSpPr>
            <p:nvPr/>
          </p:nvSpPr>
          <p:spPr bwMode="auto">
            <a:xfrm>
              <a:off x="725" y="2400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0" name="Rectangle 395"/>
            <p:cNvSpPr>
              <a:spLocks noChangeArrowheads="1"/>
            </p:cNvSpPr>
            <p:nvPr/>
          </p:nvSpPr>
          <p:spPr bwMode="auto">
            <a:xfrm>
              <a:off x="906" y="2400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1" name="Rectangle 397"/>
            <p:cNvSpPr>
              <a:spLocks noChangeArrowheads="1"/>
            </p:cNvSpPr>
            <p:nvPr/>
          </p:nvSpPr>
          <p:spPr bwMode="auto">
            <a:xfrm>
              <a:off x="1087" y="2400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2" name="Rectangle 399"/>
            <p:cNvSpPr>
              <a:spLocks noChangeArrowheads="1"/>
            </p:cNvSpPr>
            <p:nvPr/>
          </p:nvSpPr>
          <p:spPr bwMode="auto">
            <a:xfrm>
              <a:off x="1269" y="2400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3" name="Rectangle 401"/>
            <p:cNvSpPr>
              <a:spLocks noChangeArrowheads="1"/>
            </p:cNvSpPr>
            <p:nvPr/>
          </p:nvSpPr>
          <p:spPr bwMode="auto">
            <a:xfrm>
              <a:off x="1450" y="2400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574" name="Group 424"/>
            <p:cNvGrpSpPr>
              <a:grpSpLocks/>
            </p:cNvGrpSpPr>
            <p:nvPr/>
          </p:nvGrpSpPr>
          <p:grpSpPr bwMode="auto">
            <a:xfrm>
              <a:off x="0" y="2784"/>
              <a:ext cx="181" cy="384"/>
              <a:chOff x="0" y="2784"/>
              <a:chExt cx="181" cy="384"/>
            </a:xfrm>
          </p:grpSpPr>
          <p:sp>
            <p:nvSpPr>
              <p:cNvPr id="104585" name="Rectangle 138"/>
              <p:cNvSpPr>
                <a:spLocks noChangeArrowheads="1"/>
              </p:cNvSpPr>
              <p:nvPr/>
            </p:nvSpPr>
            <p:spPr bwMode="auto">
              <a:xfrm>
                <a:off x="11" y="2784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 i="1"/>
                  <a:t>y</a:t>
                </a:r>
                <a:endParaRPr kumimoji="1" lang="en-US" altLang="zh-CN" sz="1600" b="1"/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86" name="Rectangle 423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181" cy="384"/>
              </a:xfrm>
              <a:prstGeom prst="rect">
                <a:avLst/>
              </a:prstGeom>
              <a:noFill/>
              <a:ln w="7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575" name="Group 426"/>
            <p:cNvGrpSpPr>
              <a:grpSpLocks/>
            </p:cNvGrpSpPr>
            <p:nvPr/>
          </p:nvGrpSpPr>
          <p:grpSpPr bwMode="auto">
            <a:xfrm>
              <a:off x="181" y="2784"/>
              <a:ext cx="181" cy="384"/>
              <a:chOff x="181" y="2784"/>
              <a:chExt cx="181" cy="384"/>
            </a:xfrm>
          </p:grpSpPr>
          <p:sp>
            <p:nvSpPr>
              <p:cNvPr id="104583" name="Rectangle 139"/>
              <p:cNvSpPr>
                <a:spLocks noChangeArrowheads="1"/>
              </p:cNvSpPr>
              <p:nvPr/>
            </p:nvSpPr>
            <p:spPr bwMode="auto">
              <a:xfrm>
                <a:off x="192" y="2784"/>
                <a:ext cx="1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/>
                  <a:t>5</a:t>
                </a:r>
              </a:p>
              <a:p>
                <a:pPr algn="just"/>
                <a:endParaRPr kumimoji="1" lang="en-US" altLang="zh-CN" sz="1600" b="1"/>
              </a:p>
            </p:txBody>
          </p:sp>
          <p:sp>
            <p:nvSpPr>
              <p:cNvPr id="104584" name="Rectangle 425"/>
              <p:cNvSpPr>
                <a:spLocks noChangeArrowheads="1"/>
              </p:cNvSpPr>
              <p:nvPr/>
            </p:nvSpPr>
            <p:spPr bwMode="auto">
              <a:xfrm>
                <a:off x="181" y="2784"/>
                <a:ext cx="18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76" name="Rectangle 427"/>
            <p:cNvSpPr>
              <a:spLocks noChangeArrowheads="1"/>
            </p:cNvSpPr>
            <p:nvPr/>
          </p:nvSpPr>
          <p:spPr bwMode="auto">
            <a:xfrm>
              <a:off x="362" y="278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7" name="Rectangle 429"/>
            <p:cNvSpPr>
              <a:spLocks noChangeArrowheads="1"/>
            </p:cNvSpPr>
            <p:nvPr/>
          </p:nvSpPr>
          <p:spPr bwMode="auto">
            <a:xfrm>
              <a:off x="543" y="2784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8" name="Rectangle 431"/>
            <p:cNvSpPr>
              <a:spLocks noChangeArrowheads="1"/>
            </p:cNvSpPr>
            <p:nvPr/>
          </p:nvSpPr>
          <p:spPr bwMode="auto">
            <a:xfrm>
              <a:off x="725" y="278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79" name="Rectangle 433"/>
            <p:cNvSpPr>
              <a:spLocks noChangeArrowheads="1"/>
            </p:cNvSpPr>
            <p:nvPr/>
          </p:nvSpPr>
          <p:spPr bwMode="auto">
            <a:xfrm>
              <a:off x="906" y="278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80" name="Rectangle 435"/>
            <p:cNvSpPr>
              <a:spLocks noChangeArrowheads="1"/>
            </p:cNvSpPr>
            <p:nvPr/>
          </p:nvSpPr>
          <p:spPr bwMode="auto">
            <a:xfrm>
              <a:off x="1087" y="2784"/>
              <a:ext cx="18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81" name="Rectangle 437"/>
            <p:cNvSpPr>
              <a:spLocks noChangeArrowheads="1"/>
            </p:cNvSpPr>
            <p:nvPr/>
          </p:nvSpPr>
          <p:spPr bwMode="auto">
            <a:xfrm>
              <a:off x="1269" y="278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82" name="Rectangle 439"/>
            <p:cNvSpPr>
              <a:spLocks noChangeArrowheads="1"/>
            </p:cNvSpPr>
            <p:nvPr/>
          </p:nvSpPr>
          <p:spPr bwMode="auto">
            <a:xfrm>
              <a:off x="1450" y="2784"/>
              <a:ext cx="18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4454" name="Text Box 2"/>
          <p:cNvSpPr txBox="1">
            <a:spLocks noChangeArrowheads="1"/>
          </p:cNvSpPr>
          <p:nvPr/>
        </p:nvSpPr>
        <p:spPr bwMode="auto">
          <a:xfrm>
            <a:off x="179388" y="981075"/>
            <a:ext cx="871378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 dirty="0">
                <a:latin typeface="宋体" charset="-122"/>
              </a:rPr>
              <a:t>    </a:t>
            </a:r>
            <a:r>
              <a:rPr kumimoji="1" lang="zh-CN" altLang="en-US" b="1" dirty="0">
                <a:latin typeface="宋体" charset="-122"/>
              </a:rPr>
              <a:t>例：已知样本</a:t>
            </a:r>
            <a:r>
              <a:rPr kumimoji="1" lang="en-US" altLang="zh-CN" b="1" i="1" dirty="0"/>
              <a:t>P</a:t>
            </a:r>
            <a:r>
              <a:rPr kumimoji="1" lang="en-US" altLang="zh-CN" b="1" dirty="0"/>
              <a:t>="</a:t>
            </a:r>
            <a:r>
              <a:rPr kumimoji="1" lang="en-US" altLang="zh-CN" b="1" i="1" dirty="0"/>
              <a:t>happy</a:t>
            </a:r>
            <a:r>
              <a:rPr kumimoji="1" lang="en-US" altLang="zh-CN" b="1" dirty="0"/>
              <a:t>"</a:t>
            </a:r>
            <a:r>
              <a:rPr kumimoji="1" lang="zh-CN" altLang="en-US" b="1" dirty="0" smtClean="0">
                <a:latin typeface="宋体" charset="-122"/>
              </a:rPr>
              <a:t>，</a:t>
            </a:r>
            <a:r>
              <a:rPr kumimoji="1" lang="en-US" altLang="zh-CN" b="1" i="1" dirty="0" smtClean="0"/>
              <a:t>T</a:t>
            </a:r>
            <a:r>
              <a:rPr kumimoji="1" lang="en-US" altLang="zh-CN" b="1" dirty="0"/>
              <a:t>="</a:t>
            </a:r>
            <a:r>
              <a:rPr kumimoji="1" lang="en-US" altLang="zh-CN" b="1" i="1" dirty="0" err="1"/>
              <a:t>hsppay</a:t>
            </a:r>
            <a:r>
              <a:rPr kumimoji="1" lang="en-US" altLang="zh-CN" b="1" dirty="0"/>
              <a:t>"</a:t>
            </a:r>
            <a:r>
              <a:rPr kumimoji="1" lang="zh-CN" altLang="en-US" b="1" dirty="0">
                <a:latin typeface="宋体" charset="-122"/>
              </a:rPr>
              <a:t>是一个可能有编辑错误的文本，在</a:t>
            </a:r>
            <a:r>
              <a:rPr kumimoji="1" lang="en-US" altLang="zh-CN" b="1" i="1" dirty="0"/>
              <a:t>T</a:t>
            </a:r>
            <a:r>
              <a:rPr kumimoji="1" lang="zh-CN" altLang="en-US" b="1" dirty="0">
                <a:latin typeface="宋体" charset="-122"/>
              </a:rPr>
              <a:t>中</a:t>
            </a:r>
            <a:r>
              <a:rPr kumimoji="1" lang="zh-CN" altLang="en-US" b="1" dirty="0" smtClean="0">
                <a:latin typeface="宋体" charset="-122"/>
              </a:rPr>
              <a:t>求</a:t>
            </a:r>
            <a:r>
              <a:rPr kumimoji="1" lang="en-US" altLang="zh-CN" b="1" dirty="0" smtClean="0"/>
              <a:t>2-</a:t>
            </a:r>
            <a:r>
              <a:rPr kumimoji="1" lang="zh-CN" altLang="en-US" b="1" dirty="0">
                <a:latin typeface="宋体" charset="-122"/>
              </a:rPr>
              <a:t>近似匹配的过程如下：</a:t>
            </a:r>
            <a:r>
              <a:rPr kumimoji="1" lang="zh-CN" altLang="en-US" b="1" dirty="0"/>
              <a:t> </a:t>
            </a:r>
          </a:p>
        </p:txBody>
      </p:sp>
      <p:sp>
        <p:nvSpPr>
          <p:cNvPr id="104455" name="Rectangle 63"/>
          <p:cNvSpPr>
            <a:spLocks noChangeArrowheads="1"/>
          </p:cNvSpPr>
          <p:nvPr/>
        </p:nvSpPr>
        <p:spPr bwMode="auto">
          <a:xfrm>
            <a:off x="3830638" y="2986088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 dirty="0"/>
              <a:t>1</a:t>
            </a:r>
          </a:p>
          <a:p>
            <a:pPr algn="just"/>
            <a:endParaRPr kumimoji="1" lang="en-US" altLang="zh-CN" sz="1600" b="1" dirty="0"/>
          </a:p>
        </p:txBody>
      </p:sp>
      <p:sp>
        <p:nvSpPr>
          <p:cNvPr id="104456" name="Rectangle 82"/>
          <p:cNvSpPr>
            <a:spLocks noChangeArrowheads="1"/>
          </p:cNvSpPr>
          <p:nvPr/>
        </p:nvSpPr>
        <p:spPr bwMode="auto">
          <a:xfrm>
            <a:off x="4333875" y="2997200"/>
            <a:ext cx="392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57" name="Rectangle 101"/>
          <p:cNvSpPr>
            <a:spLocks noChangeArrowheads="1"/>
          </p:cNvSpPr>
          <p:nvPr/>
        </p:nvSpPr>
        <p:spPr bwMode="auto">
          <a:xfrm>
            <a:off x="4765675" y="2986088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58" name="Rectangle 120"/>
          <p:cNvSpPr>
            <a:spLocks noChangeArrowheads="1"/>
          </p:cNvSpPr>
          <p:nvPr/>
        </p:nvSpPr>
        <p:spPr bwMode="auto">
          <a:xfrm>
            <a:off x="5197475" y="299720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59" name="Rectangle 139"/>
          <p:cNvSpPr>
            <a:spLocks noChangeArrowheads="1"/>
          </p:cNvSpPr>
          <p:nvPr/>
        </p:nvSpPr>
        <p:spPr bwMode="auto">
          <a:xfrm>
            <a:off x="5630863" y="299720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5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0" name="Rectangle 139"/>
          <p:cNvSpPr>
            <a:spLocks noChangeArrowheads="1"/>
          </p:cNvSpPr>
          <p:nvPr/>
        </p:nvSpPr>
        <p:spPr bwMode="auto">
          <a:xfrm>
            <a:off x="6102350" y="2997200"/>
            <a:ext cx="392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6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1" name="Rectangle 63"/>
          <p:cNvSpPr>
            <a:spLocks noChangeArrowheads="1"/>
          </p:cNvSpPr>
          <p:nvPr/>
        </p:nvSpPr>
        <p:spPr bwMode="auto">
          <a:xfrm>
            <a:off x="3397250" y="2986088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0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2" name="Rectangle 63"/>
          <p:cNvSpPr>
            <a:spLocks noChangeArrowheads="1"/>
          </p:cNvSpPr>
          <p:nvPr/>
        </p:nvSpPr>
        <p:spPr bwMode="auto">
          <a:xfrm>
            <a:off x="2894013" y="342900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0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3" name="Rectangle 63"/>
          <p:cNvSpPr>
            <a:spLocks noChangeArrowheads="1"/>
          </p:cNvSpPr>
          <p:nvPr/>
        </p:nvSpPr>
        <p:spPr bwMode="auto">
          <a:xfrm>
            <a:off x="3830638" y="342900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4" name="Rectangle 82"/>
          <p:cNvSpPr>
            <a:spLocks noChangeArrowheads="1"/>
          </p:cNvSpPr>
          <p:nvPr/>
        </p:nvSpPr>
        <p:spPr bwMode="auto">
          <a:xfrm>
            <a:off x="4333875" y="3438525"/>
            <a:ext cx="392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5" name="Rectangle 101"/>
          <p:cNvSpPr>
            <a:spLocks noChangeArrowheads="1"/>
          </p:cNvSpPr>
          <p:nvPr/>
        </p:nvSpPr>
        <p:spPr bwMode="auto">
          <a:xfrm>
            <a:off x="4765675" y="342900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6" name="Rectangle 120"/>
          <p:cNvSpPr>
            <a:spLocks noChangeArrowheads="1"/>
          </p:cNvSpPr>
          <p:nvPr/>
        </p:nvSpPr>
        <p:spPr bwMode="auto">
          <a:xfrm>
            <a:off x="5197475" y="3438525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7" name="Rectangle 139"/>
          <p:cNvSpPr>
            <a:spLocks noChangeArrowheads="1"/>
          </p:cNvSpPr>
          <p:nvPr/>
        </p:nvSpPr>
        <p:spPr bwMode="auto">
          <a:xfrm>
            <a:off x="5630863" y="3438525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5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68" name="Rectangle 139"/>
          <p:cNvSpPr>
            <a:spLocks noChangeArrowheads="1"/>
          </p:cNvSpPr>
          <p:nvPr/>
        </p:nvSpPr>
        <p:spPr bwMode="auto">
          <a:xfrm>
            <a:off x="6102350" y="3438525"/>
            <a:ext cx="392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 dirty="0"/>
              <a:t>6</a:t>
            </a:r>
          </a:p>
          <a:p>
            <a:pPr algn="just"/>
            <a:endParaRPr kumimoji="1" lang="en-US" altLang="zh-CN" sz="1600" b="1" dirty="0"/>
          </a:p>
        </p:txBody>
      </p:sp>
      <p:sp>
        <p:nvSpPr>
          <p:cNvPr id="104469" name="Rectangle 63"/>
          <p:cNvSpPr>
            <a:spLocks noChangeArrowheads="1"/>
          </p:cNvSpPr>
          <p:nvPr/>
        </p:nvSpPr>
        <p:spPr bwMode="auto">
          <a:xfrm>
            <a:off x="3397250" y="342900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0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0" name="Rectangle 63"/>
          <p:cNvSpPr>
            <a:spLocks noChangeArrowheads="1"/>
          </p:cNvSpPr>
          <p:nvPr/>
        </p:nvSpPr>
        <p:spPr bwMode="auto">
          <a:xfrm>
            <a:off x="3397250" y="378936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1" name="Rectangle 82"/>
          <p:cNvSpPr>
            <a:spLocks noChangeArrowheads="1"/>
          </p:cNvSpPr>
          <p:nvPr/>
        </p:nvSpPr>
        <p:spPr bwMode="auto">
          <a:xfrm>
            <a:off x="3397250" y="415925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2" name="Rectangle 101"/>
          <p:cNvSpPr>
            <a:spLocks noChangeArrowheads="1"/>
          </p:cNvSpPr>
          <p:nvPr/>
        </p:nvSpPr>
        <p:spPr bwMode="auto">
          <a:xfrm>
            <a:off x="3397250" y="4529138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3" name="Rectangle 120"/>
          <p:cNvSpPr>
            <a:spLocks noChangeArrowheads="1"/>
          </p:cNvSpPr>
          <p:nvPr/>
        </p:nvSpPr>
        <p:spPr bwMode="auto">
          <a:xfrm>
            <a:off x="3397250" y="490061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4" name="Rectangle 139"/>
          <p:cNvSpPr>
            <a:spLocks noChangeArrowheads="1"/>
          </p:cNvSpPr>
          <p:nvPr/>
        </p:nvSpPr>
        <p:spPr bwMode="auto">
          <a:xfrm>
            <a:off x="3397250" y="527050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5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5" name="Rectangle 63"/>
          <p:cNvSpPr>
            <a:spLocks noChangeArrowheads="1"/>
          </p:cNvSpPr>
          <p:nvPr/>
        </p:nvSpPr>
        <p:spPr bwMode="auto">
          <a:xfrm>
            <a:off x="4262438" y="378936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6" name="Rectangle 82"/>
          <p:cNvSpPr>
            <a:spLocks noChangeArrowheads="1"/>
          </p:cNvSpPr>
          <p:nvPr/>
        </p:nvSpPr>
        <p:spPr bwMode="auto">
          <a:xfrm>
            <a:off x="4765675" y="3798888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7" name="Rectangle 101"/>
          <p:cNvSpPr>
            <a:spLocks noChangeArrowheads="1"/>
          </p:cNvSpPr>
          <p:nvPr/>
        </p:nvSpPr>
        <p:spPr bwMode="auto">
          <a:xfrm>
            <a:off x="5197475" y="378936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8" name="Rectangle 120"/>
          <p:cNvSpPr>
            <a:spLocks noChangeArrowheads="1"/>
          </p:cNvSpPr>
          <p:nvPr/>
        </p:nvSpPr>
        <p:spPr bwMode="auto">
          <a:xfrm>
            <a:off x="5630863" y="3798888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79" name="Rectangle 139"/>
          <p:cNvSpPr>
            <a:spLocks noChangeArrowheads="1"/>
          </p:cNvSpPr>
          <p:nvPr/>
        </p:nvSpPr>
        <p:spPr bwMode="auto">
          <a:xfrm>
            <a:off x="6062663" y="3798888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 dirty="0"/>
              <a:t>5</a:t>
            </a:r>
          </a:p>
          <a:p>
            <a:pPr algn="just"/>
            <a:endParaRPr kumimoji="1" lang="en-US" altLang="zh-CN" sz="1600" b="1" dirty="0"/>
          </a:p>
        </p:txBody>
      </p:sp>
      <p:sp>
        <p:nvSpPr>
          <p:cNvPr id="104480" name="Rectangle 63"/>
          <p:cNvSpPr>
            <a:spLocks noChangeArrowheads="1"/>
          </p:cNvSpPr>
          <p:nvPr/>
        </p:nvSpPr>
        <p:spPr bwMode="auto">
          <a:xfrm>
            <a:off x="3830638" y="378936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0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1" name="Rectangle 63"/>
          <p:cNvSpPr>
            <a:spLocks noChangeArrowheads="1"/>
          </p:cNvSpPr>
          <p:nvPr/>
        </p:nvSpPr>
        <p:spPr bwMode="auto">
          <a:xfrm>
            <a:off x="3830638" y="4149725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2" name="Rectangle 82"/>
          <p:cNvSpPr>
            <a:spLocks noChangeArrowheads="1"/>
          </p:cNvSpPr>
          <p:nvPr/>
        </p:nvSpPr>
        <p:spPr bwMode="auto">
          <a:xfrm>
            <a:off x="3830638" y="451961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3" name="Rectangle 101"/>
          <p:cNvSpPr>
            <a:spLocks noChangeArrowheads="1"/>
          </p:cNvSpPr>
          <p:nvPr/>
        </p:nvSpPr>
        <p:spPr bwMode="auto">
          <a:xfrm>
            <a:off x="3830638" y="488950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4" name="Rectangle 120"/>
          <p:cNvSpPr>
            <a:spLocks noChangeArrowheads="1"/>
          </p:cNvSpPr>
          <p:nvPr/>
        </p:nvSpPr>
        <p:spPr bwMode="auto">
          <a:xfrm>
            <a:off x="3830638" y="5259388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5" name="Rectangle 63"/>
          <p:cNvSpPr>
            <a:spLocks noChangeArrowheads="1"/>
          </p:cNvSpPr>
          <p:nvPr/>
        </p:nvSpPr>
        <p:spPr bwMode="auto">
          <a:xfrm>
            <a:off x="4262438" y="4149725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6" name="Rectangle 82"/>
          <p:cNvSpPr>
            <a:spLocks noChangeArrowheads="1"/>
          </p:cNvSpPr>
          <p:nvPr/>
        </p:nvSpPr>
        <p:spPr bwMode="auto">
          <a:xfrm>
            <a:off x="4765675" y="415925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7" name="Rectangle 101"/>
          <p:cNvSpPr>
            <a:spLocks noChangeArrowheads="1"/>
          </p:cNvSpPr>
          <p:nvPr/>
        </p:nvSpPr>
        <p:spPr bwMode="auto">
          <a:xfrm>
            <a:off x="5197475" y="4149725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8" name="Rectangle 120"/>
          <p:cNvSpPr>
            <a:spLocks noChangeArrowheads="1"/>
          </p:cNvSpPr>
          <p:nvPr/>
        </p:nvSpPr>
        <p:spPr bwMode="auto">
          <a:xfrm>
            <a:off x="5630863" y="415925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89" name="Rectangle 139"/>
          <p:cNvSpPr>
            <a:spLocks noChangeArrowheads="1"/>
          </p:cNvSpPr>
          <p:nvPr/>
        </p:nvSpPr>
        <p:spPr bwMode="auto">
          <a:xfrm>
            <a:off x="6062663" y="415925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 dirty="0" smtClean="0"/>
              <a:t>4</a:t>
            </a:r>
            <a:endParaRPr kumimoji="1" lang="en-US" altLang="zh-CN" sz="1600" b="1" dirty="0"/>
          </a:p>
          <a:p>
            <a:pPr algn="just"/>
            <a:endParaRPr kumimoji="1" lang="en-US" altLang="zh-CN" sz="1600" b="1" dirty="0"/>
          </a:p>
        </p:txBody>
      </p:sp>
      <p:sp>
        <p:nvSpPr>
          <p:cNvPr id="104490" name="Rectangle 63"/>
          <p:cNvSpPr>
            <a:spLocks noChangeArrowheads="1"/>
          </p:cNvSpPr>
          <p:nvPr/>
        </p:nvSpPr>
        <p:spPr bwMode="auto">
          <a:xfrm>
            <a:off x="4262438" y="4508500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1" name="Rectangle 82"/>
          <p:cNvSpPr>
            <a:spLocks noChangeArrowheads="1"/>
          </p:cNvSpPr>
          <p:nvPr/>
        </p:nvSpPr>
        <p:spPr bwMode="auto">
          <a:xfrm>
            <a:off x="4765675" y="451961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2" name="Rectangle 101"/>
          <p:cNvSpPr>
            <a:spLocks noChangeArrowheads="1"/>
          </p:cNvSpPr>
          <p:nvPr/>
        </p:nvSpPr>
        <p:spPr bwMode="auto">
          <a:xfrm>
            <a:off x="5197475" y="4508500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3" name="Rectangle 120"/>
          <p:cNvSpPr>
            <a:spLocks noChangeArrowheads="1"/>
          </p:cNvSpPr>
          <p:nvPr/>
        </p:nvSpPr>
        <p:spPr bwMode="auto">
          <a:xfrm>
            <a:off x="5630863" y="451961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4" name="Rectangle 139"/>
          <p:cNvSpPr>
            <a:spLocks noChangeArrowheads="1"/>
          </p:cNvSpPr>
          <p:nvPr/>
        </p:nvSpPr>
        <p:spPr bwMode="auto">
          <a:xfrm>
            <a:off x="6062663" y="451961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5" name="Rectangle 63"/>
          <p:cNvSpPr>
            <a:spLocks noChangeArrowheads="1"/>
          </p:cNvSpPr>
          <p:nvPr/>
        </p:nvSpPr>
        <p:spPr bwMode="auto">
          <a:xfrm>
            <a:off x="4262438" y="4868863"/>
            <a:ext cx="39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6" name="Rectangle 82"/>
          <p:cNvSpPr>
            <a:spLocks noChangeArrowheads="1"/>
          </p:cNvSpPr>
          <p:nvPr/>
        </p:nvSpPr>
        <p:spPr bwMode="auto">
          <a:xfrm>
            <a:off x="4765675" y="4879975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7" name="Rectangle 101"/>
          <p:cNvSpPr>
            <a:spLocks noChangeArrowheads="1"/>
          </p:cNvSpPr>
          <p:nvPr/>
        </p:nvSpPr>
        <p:spPr bwMode="auto">
          <a:xfrm>
            <a:off x="5197475" y="486886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1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8" name="Rectangle 120"/>
          <p:cNvSpPr>
            <a:spLocks noChangeArrowheads="1"/>
          </p:cNvSpPr>
          <p:nvPr/>
        </p:nvSpPr>
        <p:spPr bwMode="auto">
          <a:xfrm>
            <a:off x="5630863" y="4879975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499" name="Rectangle 139"/>
          <p:cNvSpPr>
            <a:spLocks noChangeArrowheads="1"/>
          </p:cNvSpPr>
          <p:nvPr/>
        </p:nvSpPr>
        <p:spPr bwMode="auto">
          <a:xfrm>
            <a:off x="6062663" y="4879975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500" name="Rectangle 63"/>
          <p:cNvSpPr>
            <a:spLocks noChangeArrowheads="1"/>
          </p:cNvSpPr>
          <p:nvPr/>
        </p:nvSpPr>
        <p:spPr bwMode="auto">
          <a:xfrm>
            <a:off x="4262438" y="5229225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4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501" name="Rectangle 82"/>
          <p:cNvSpPr>
            <a:spLocks noChangeArrowheads="1"/>
          </p:cNvSpPr>
          <p:nvPr/>
        </p:nvSpPr>
        <p:spPr bwMode="auto">
          <a:xfrm>
            <a:off x="4765675" y="5238750"/>
            <a:ext cx="393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3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502" name="Rectangle 101"/>
          <p:cNvSpPr>
            <a:spLocks noChangeArrowheads="1"/>
          </p:cNvSpPr>
          <p:nvPr/>
        </p:nvSpPr>
        <p:spPr bwMode="auto">
          <a:xfrm>
            <a:off x="5197475" y="5229225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503" name="Rectangle 120"/>
          <p:cNvSpPr>
            <a:spLocks noChangeArrowheads="1"/>
          </p:cNvSpPr>
          <p:nvPr/>
        </p:nvSpPr>
        <p:spPr bwMode="auto">
          <a:xfrm>
            <a:off x="5630863" y="5238750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/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04504" name="Rectangle 139"/>
          <p:cNvSpPr>
            <a:spLocks noChangeArrowheads="1"/>
          </p:cNvSpPr>
          <p:nvPr/>
        </p:nvSpPr>
        <p:spPr bwMode="auto">
          <a:xfrm>
            <a:off x="6062663" y="5238750"/>
            <a:ext cx="3921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600" b="1">
                <a:solidFill>
                  <a:srgbClr val="FF0000"/>
                </a:solidFill>
              </a:rPr>
              <a:t>2</a:t>
            </a:r>
          </a:p>
          <a:p>
            <a:pPr algn="just"/>
            <a:endParaRPr kumimoji="1" lang="en-US" altLang="zh-CN" sz="1600" b="1"/>
          </a:p>
        </p:txBody>
      </p:sp>
      <p:sp>
        <p:nvSpPr>
          <p:cNvPr id="169" name="Rectangle 203"/>
          <p:cNvSpPr>
            <a:spLocks noChangeArrowheads="1"/>
          </p:cNvSpPr>
          <p:nvPr/>
        </p:nvSpPr>
        <p:spPr bwMode="auto">
          <a:xfrm>
            <a:off x="4665339" y="2933945"/>
            <a:ext cx="446721" cy="463021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573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AC711EF-DBCB-4594-8D6B-846448309398}" type="datetime1">
              <a:rPr lang="zh-CN" altLang="en-US" sz="1400" smtClean="0">
                <a:latin typeface="Comic Sans MS" pitchFamily="66" charset="0"/>
              </a:rPr>
              <a:pPr/>
              <a:t>2016/5/5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547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1F39750-41AE-485E-AFD5-46A871621796}" type="slidenum">
              <a:rPr lang="en-US" altLang="zh-CN" sz="1400" smtClean="0">
                <a:latin typeface="Comic Sans MS" pitchFamily="66" charset="0"/>
              </a:rPr>
              <a:pPr/>
              <a:t>7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105477" name="Group 1027"/>
          <p:cNvGrpSpPr>
            <a:grpSpLocks/>
          </p:cNvGrpSpPr>
          <p:nvPr/>
        </p:nvGrpSpPr>
        <p:grpSpPr bwMode="auto">
          <a:xfrm>
            <a:off x="827088" y="404813"/>
            <a:ext cx="7486650" cy="5400675"/>
            <a:chOff x="1459" y="1434"/>
            <a:chExt cx="7654" cy="5325"/>
          </a:xfrm>
        </p:grpSpPr>
        <p:sp>
          <p:nvSpPr>
            <p:cNvPr id="105479" name="Text Box 1028"/>
            <p:cNvSpPr txBox="1">
              <a:spLocks noChangeArrowheads="1"/>
            </p:cNvSpPr>
            <p:nvPr/>
          </p:nvSpPr>
          <p:spPr bwMode="auto">
            <a:xfrm>
              <a:off x="1459" y="1434"/>
              <a:ext cx="7654" cy="53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775"/>
                </a:spcAft>
              </a:pPr>
              <a:r>
                <a:rPr lang="zh-CN" altLang="en-US" sz="2000" b="1"/>
                <a:t>算法</a:t>
              </a:r>
              <a:r>
                <a:rPr lang="en-US" altLang="zh-CN" sz="2000" b="1"/>
                <a:t>——</a:t>
              </a:r>
              <a:r>
                <a:rPr lang="zh-CN" altLang="en-US" sz="2000" b="1"/>
                <a:t>近似串匹配问题</a:t>
              </a:r>
            </a:p>
            <a:p>
              <a:pPr algn="just">
                <a:lnSpc>
                  <a:spcPct val="90000"/>
                </a:lnSpc>
              </a:pPr>
              <a:r>
                <a:rPr lang="zh-CN" altLang="en-US" sz="2000" b="1"/>
                <a:t>     </a:t>
              </a:r>
              <a:r>
                <a:rPr lang="en-US" altLang="zh-CN" sz="2000" b="1"/>
                <a:t>int ASM(char P[ ], char T[ ], int m, int n, int K)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{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for (j=1; j&lt;=n; j++)   //</a:t>
              </a:r>
              <a:r>
                <a:rPr lang="zh-CN" altLang="en-US" sz="2000" b="1"/>
                <a:t>初始化第</a:t>
              </a:r>
              <a:r>
                <a:rPr lang="en-US" altLang="zh-CN" sz="2000" b="1"/>
                <a:t>0</a:t>
              </a:r>
              <a:r>
                <a:rPr lang="zh-CN" altLang="en-US" sz="2000" b="1"/>
                <a:t>行</a:t>
              </a:r>
            </a:p>
            <a:p>
              <a:pPr algn="just">
                <a:lnSpc>
                  <a:spcPct val="90000"/>
                </a:lnSpc>
              </a:pPr>
              <a:r>
                <a:rPr lang="zh-CN" altLang="en-US" sz="2000" b="1"/>
                <a:t>            </a:t>
              </a:r>
              <a:r>
                <a:rPr lang="en-US" altLang="zh-CN" sz="2000" b="1"/>
                <a:t>D[0][j]=j;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for (i=0; i&lt;=m; i++)   //</a:t>
              </a:r>
              <a:r>
                <a:rPr lang="zh-CN" altLang="en-US" sz="2000" b="1"/>
                <a:t>初始化第</a:t>
              </a:r>
              <a:r>
                <a:rPr lang="en-US" altLang="zh-CN" sz="2000" b="1"/>
                <a:t>0</a:t>
              </a:r>
              <a:r>
                <a:rPr lang="zh-CN" altLang="en-US" sz="2000" b="1"/>
                <a:t>列</a:t>
              </a:r>
            </a:p>
            <a:p>
              <a:pPr algn="just">
                <a:lnSpc>
                  <a:spcPct val="90000"/>
                </a:lnSpc>
              </a:pPr>
              <a:r>
                <a:rPr lang="zh-CN" altLang="en-US" sz="2000" b="1"/>
                <a:t>            </a:t>
              </a:r>
              <a:r>
                <a:rPr lang="en-US" altLang="zh-CN" sz="2000" b="1"/>
                <a:t>D[i][0]=i;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for (j=1; j&lt;=n; j++)    //</a:t>
              </a:r>
              <a:r>
                <a:rPr lang="zh-CN" altLang="en-US" sz="2000" b="1"/>
                <a:t>根据递推式依次计算</a:t>
              </a:r>
              <a:r>
                <a:rPr lang="zh-CN" altLang="en-US" sz="2000" b="1">
                  <a:solidFill>
                    <a:srgbClr val="FF0000"/>
                  </a:solidFill>
                </a:rPr>
                <a:t>每一列</a:t>
              </a:r>
            </a:p>
            <a:p>
              <a:pPr algn="just">
                <a:lnSpc>
                  <a:spcPct val="90000"/>
                </a:lnSpc>
              </a:pPr>
              <a:r>
                <a:rPr lang="zh-CN" altLang="en-US" sz="2000" b="1"/>
                <a:t>        </a:t>
              </a:r>
              <a:r>
                <a:rPr lang="en-US" altLang="zh-CN" sz="2000" b="1"/>
                <a:t>{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for (i=1; i&lt;=m; i++)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{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    if (P[i]= =T[j]) 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        D[i][j]=min(D[i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1][j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1], D[i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1][j]+1, D[i][j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1]+1);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    else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        D[i][j]=min(D[i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1][j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1]+1, D[i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1][j]+1, D[i][j</a:t>
              </a:r>
              <a:r>
                <a:rPr lang="en-US" altLang="zh-CN" sz="2000" b="1">
                  <a:latin typeface="宋体" charset="-122"/>
                </a:rPr>
                <a:t>-</a:t>
              </a:r>
              <a:r>
                <a:rPr lang="en-US" altLang="zh-CN" sz="2000" b="1"/>
                <a:t>1]+1);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}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   if (D[m][j])&lt;=K) return j;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     }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2000" b="1"/>
                <a:t>    }</a:t>
              </a:r>
            </a:p>
          </p:txBody>
        </p:sp>
        <p:grpSp>
          <p:nvGrpSpPr>
            <p:cNvPr id="105480" name="Group 1029"/>
            <p:cNvGrpSpPr>
              <a:grpSpLocks/>
            </p:cNvGrpSpPr>
            <p:nvPr/>
          </p:nvGrpSpPr>
          <p:grpSpPr bwMode="auto">
            <a:xfrm>
              <a:off x="1461" y="1434"/>
              <a:ext cx="550" cy="864"/>
              <a:chOff x="1519" y="3141"/>
              <a:chExt cx="550" cy="864"/>
            </a:xfrm>
          </p:grpSpPr>
          <p:sp>
            <p:nvSpPr>
              <p:cNvPr id="105481" name="AutoShape 1030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735" name="WordArt 1031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  <p:sp>
        <p:nvSpPr>
          <p:cNvPr id="105478" name="Text Box 1032"/>
          <p:cNvSpPr txBox="1">
            <a:spLocks noChangeArrowheads="1"/>
          </p:cNvSpPr>
          <p:nvPr/>
        </p:nvSpPr>
        <p:spPr bwMode="auto">
          <a:xfrm>
            <a:off x="611188" y="59499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b="1">
                <a:latin typeface="宋体" charset="-122"/>
              </a:rPr>
              <a:t>算法的时间复杂性为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m</a:t>
            </a:r>
            <a:r>
              <a:rPr kumimoji="1" lang="en-US" altLang="zh-CN" b="1">
                <a:latin typeface="宋体" charset="-122"/>
              </a:rPr>
              <a:t>×</a:t>
            </a:r>
            <a:r>
              <a:rPr kumimoji="1" lang="en-US" altLang="zh-CN" b="1" i="1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charset="-122"/>
              </a:rPr>
              <a:t>。</a:t>
            </a:r>
            <a:r>
              <a:rPr kumimoji="1" lang="zh-CN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61844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  贪心法 </a:t>
            </a:r>
            <a:endParaRPr kumimoji="1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42092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fld id="{21312335-BCB4-4AD1-A1C9-BA2B895FE374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/>
              <a:t>2016/5/5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第7章  贪心法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65E635CB-CCA0-41A7-8E87-183584F1801E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/>
              <a:t>9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6149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7.1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概  述 </a:t>
            </a:r>
          </a:p>
        </p:txBody>
      </p:sp>
      <p:sp>
        <p:nvSpPr>
          <p:cNvPr id="6150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1985963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7.2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图问题中的贪心法</a:t>
            </a:r>
          </a:p>
        </p:txBody>
      </p:sp>
      <p:sp>
        <p:nvSpPr>
          <p:cNvPr id="6151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2701925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7.3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组合问题中的贪心法</a:t>
            </a: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323850" y="260350"/>
            <a:ext cx="54895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7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章  贪心法</a:t>
            </a:r>
            <a:r>
              <a:rPr kumimoji="1" lang="zh-CN" altLang="en-US" sz="480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9949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6172</TotalTime>
  <Words>2903</Words>
  <Application>Microsoft Office PowerPoint</Application>
  <PresentationFormat>全屏显示(4:3)</PresentationFormat>
  <Paragraphs>490</Paragraphs>
  <Slides>29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1_凸显</vt:lpstr>
      <vt:lpstr>aniu_ppt</vt:lpstr>
      <vt:lpstr>1_aniu_ppt</vt:lpstr>
      <vt:lpstr>Microsoft 公式 3.0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第7章  贪心法 </vt:lpstr>
      <vt:lpstr>PowerPoint 演示文稿</vt:lpstr>
      <vt:lpstr>PowerPoint 演示文稿</vt:lpstr>
      <vt:lpstr>PowerPoint 演示文稿</vt:lpstr>
      <vt:lpstr>7.1.2 一个简单的例子——埃及分数</vt:lpstr>
      <vt:lpstr>如何找出一个真分数包含的最大埃及分数？</vt:lpstr>
      <vt:lpstr>7.1.2 一个简单的例子——埃及分数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331</cp:revision>
  <dcterms:created xsi:type="dcterms:W3CDTF">2006-06-21T07:55:46Z</dcterms:created>
  <dcterms:modified xsi:type="dcterms:W3CDTF">2016-05-05T14:58:28Z</dcterms:modified>
</cp:coreProperties>
</file>