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40"/>
  </p:notesMasterIdLst>
  <p:handoutMasterIdLst>
    <p:handoutMasterId r:id="rId41"/>
  </p:handoutMasterIdLst>
  <p:sldIdLst>
    <p:sldId id="722" r:id="rId4"/>
    <p:sldId id="720" r:id="rId5"/>
    <p:sldId id="723" r:id="rId6"/>
    <p:sldId id="725" r:id="rId7"/>
    <p:sldId id="726" r:id="rId8"/>
    <p:sldId id="727" r:id="rId9"/>
    <p:sldId id="728" r:id="rId10"/>
    <p:sldId id="729" r:id="rId11"/>
    <p:sldId id="730" r:id="rId12"/>
    <p:sldId id="731" r:id="rId13"/>
    <p:sldId id="732" r:id="rId14"/>
    <p:sldId id="733" r:id="rId15"/>
    <p:sldId id="735" r:id="rId16"/>
    <p:sldId id="736" r:id="rId17"/>
    <p:sldId id="737" r:id="rId18"/>
    <p:sldId id="757" r:id="rId19"/>
    <p:sldId id="758" r:id="rId20"/>
    <p:sldId id="738" r:id="rId21"/>
    <p:sldId id="739" r:id="rId22"/>
    <p:sldId id="740" r:id="rId23"/>
    <p:sldId id="741" r:id="rId24"/>
    <p:sldId id="742" r:id="rId25"/>
    <p:sldId id="743" r:id="rId26"/>
    <p:sldId id="744" r:id="rId27"/>
    <p:sldId id="745" r:id="rId28"/>
    <p:sldId id="746" r:id="rId29"/>
    <p:sldId id="747" r:id="rId30"/>
    <p:sldId id="748" r:id="rId31"/>
    <p:sldId id="749" r:id="rId32"/>
    <p:sldId id="750" r:id="rId33"/>
    <p:sldId id="751" r:id="rId34"/>
    <p:sldId id="752" r:id="rId35"/>
    <p:sldId id="753" r:id="rId36"/>
    <p:sldId id="754" r:id="rId37"/>
    <p:sldId id="755" r:id="rId38"/>
    <p:sldId id="756" r:id="rId3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A50021"/>
    <a:srgbClr val="FF9900"/>
    <a:srgbClr val="FFFF99"/>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F810A809-B5B8-4CF9-95B7-CB20F15B0189}" type="slidenum">
              <a:rPr lang="en-US" altLang="zh-CN" smtClean="0">
                <a:cs typeface="Tahoma" pitchFamily="34" charset="0"/>
              </a:rPr>
              <a:pPr eaLnBrk="1" hangingPunct="1">
                <a:spcBef>
                  <a:spcPct val="0"/>
                </a:spcBef>
              </a:pPr>
              <a:t>5</a:t>
            </a:fld>
            <a:endParaRPr lang="en-US" altLang="zh-CN" smtClean="0">
              <a:cs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D789B72D-FD09-479C-8F44-9B01F2208F33}" type="slidenum">
              <a:rPr lang="en-US" altLang="zh-CN" smtClean="0">
                <a:cs typeface="Tahoma" pitchFamily="34" charset="0"/>
              </a:rPr>
              <a:pPr eaLnBrk="1" hangingPunct="1">
                <a:spcBef>
                  <a:spcPct val="0"/>
                </a:spcBef>
              </a:pPr>
              <a:t>19</a:t>
            </a:fld>
            <a:endParaRPr lang="en-US" altLang="zh-CN" smtClean="0">
              <a:cs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时间复杂性</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27427C6C-F926-4CB0-85D5-5048F678F348}" type="slidenum">
              <a:rPr lang="en-US" altLang="zh-CN" sz="1200" smtClean="0"/>
              <a:pPr eaLnBrk="1" hangingPunct="1"/>
              <a:t>24</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20000"/>
              </a:lnSpc>
            </a:pPr>
            <a:r>
              <a:rPr lang="zh-CN" altLang="en-US" b="1" smtClean="0">
                <a:ea typeface="宋体" charset="-122"/>
              </a:rPr>
              <a:t>由于活动占用资源的时间没有限制，因此，后一种贪心选择更为合理，</a:t>
            </a:r>
            <a:r>
              <a:rPr lang="zh-CN" altLang="en-US" b="1" smtClean="0">
                <a:solidFill>
                  <a:srgbClr val="FF0000"/>
                </a:solidFill>
                <a:ea typeface="宋体" charset="-122"/>
              </a:rPr>
              <a:t>这种策略可以为未安排的活动留下尽可能多的时间</a:t>
            </a:r>
            <a:r>
              <a:rPr lang="zh-CN" altLang="en-US" b="1" smtClean="0">
                <a:ea typeface="宋体" charset="-122"/>
              </a:rPr>
              <a:t>。</a:t>
            </a:r>
          </a:p>
          <a:p>
            <a:pPr algn="just" eaLnBrk="1" hangingPunct="1">
              <a:lnSpc>
                <a:spcPct val="120000"/>
              </a:lnSpc>
            </a:pPr>
            <a:r>
              <a:rPr lang="zh-CN" altLang="en-US" b="1" smtClean="0">
                <a:ea typeface="宋体" charset="-122"/>
              </a:rPr>
              <a:t>       为了在每一次贪心选择时快速查找具有最早结束时间的相容活动，先把</a:t>
            </a:r>
            <a:r>
              <a:rPr lang="en-US" altLang="zh-CN" b="1" i="1" smtClean="0">
                <a:ea typeface="楷体_GB2312" pitchFamily="49" charset="-122"/>
              </a:rPr>
              <a:t>n</a:t>
            </a:r>
            <a:r>
              <a:rPr lang="zh-CN" altLang="en-US" b="1" smtClean="0">
                <a:ea typeface="宋体" charset="-122"/>
              </a:rPr>
              <a:t>个活动按结束时间非减序排列。这样，</a:t>
            </a:r>
            <a:r>
              <a:rPr lang="zh-CN" altLang="en-US" b="1" smtClean="0">
                <a:solidFill>
                  <a:srgbClr val="FF0000"/>
                </a:solidFill>
                <a:ea typeface="宋体" charset="-122"/>
              </a:rPr>
              <a:t>贪心选择时取当前活动集合中结束时间最早的活动就归结为取当前活动集合中排在最前面的活动。</a:t>
            </a:r>
            <a:endParaRPr lang="zh-CN" altLang="en-US" smtClean="0">
              <a:ea typeface="宋体" charset="-122"/>
            </a:endParaRPr>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12508A21-5A6A-4B33-AA7D-80DDC9934861}" type="slidenum">
              <a:rPr lang="en-US" altLang="zh-CN" sz="1200" smtClean="0"/>
              <a:pPr eaLnBrk="1" hangingPunct="1"/>
              <a:t>26</a:t>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时间复杂性</a:t>
            </a: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33C70BD6-D6F9-4607-8229-555490A7FA63}" type="slidenum">
              <a:rPr lang="en-US" altLang="zh-CN" sz="1200" smtClean="0"/>
              <a:pPr eaLnBrk="1" hangingPunct="1"/>
              <a:t>29</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28C90D61-B7EA-4032-ACC9-F7C78102B73F}" type="slidenum">
              <a:rPr lang="en-US" altLang="zh-CN" sz="1200" smtClean="0"/>
              <a:pPr eaLnBrk="1" hangingPunct="1"/>
              <a:t>32</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2016/5/10</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2016/5/10</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2016/5/10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2016/5/10</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45C6ABA2-2A9A-4204-92C3-2DA64EDBE556}" type="datetime1">
              <a:rPr lang="zh-CN" altLang="en-US"/>
              <a:pPr>
                <a:defRPr/>
              </a:pPr>
              <a:t>2016/5/10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en-US" altLang="zh-CN"/>
              <a:t>第7章  贪心法</a:t>
            </a:r>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9AB2AE96-29F7-474F-961A-BE62CBC8FE8C}" type="slidenum">
              <a:rPr lang="en-US" altLang="zh-CN"/>
              <a:pPr>
                <a:defRPr/>
              </a:pPr>
              <a:t>‹#›</a:t>
            </a:fld>
            <a:endParaRPr lang="en-US" altLang="zh-CN"/>
          </a:p>
        </p:txBody>
      </p:sp>
    </p:spTree>
    <p:extLst>
      <p:ext uri="{BB962C8B-B14F-4D97-AF65-F5344CB8AC3E}">
        <p14:creationId xmlns:p14="http://schemas.microsoft.com/office/powerpoint/2010/main" val="3224471361"/>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2016/5/10</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2016/5/10</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2016/5/10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2016/5/10</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2016/5/10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2016/5/10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2016/5/10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5/10/2016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5/10/2016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2016/5/10</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 id="2147484722"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2016/5/10</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161510" y="1219200"/>
            <a:ext cx="8820980" cy="5029200"/>
          </a:xfrm>
        </p:spPr>
        <p:txBody>
          <a:bodyPr/>
          <a:lstStyle/>
          <a:p>
            <a:pPr>
              <a:lnSpc>
                <a:spcPct val="150000"/>
              </a:lnSpc>
            </a:pPr>
            <a:r>
              <a:rPr lang="zh-CN" altLang="en-US" sz="3000" dirty="0" smtClean="0">
                <a:latin typeface="华文新魏" pitchFamily="2" charset="-122"/>
                <a:ea typeface="华文新魏" pitchFamily="2" charset="-122"/>
              </a:rPr>
              <a:t>只</a:t>
            </a:r>
            <a:r>
              <a:rPr lang="zh-CN" altLang="en-US" sz="3000" dirty="0">
                <a:latin typeface="华文新魏" pitchFamily="2" charset="-122"/>
                <a:ea typeface="华文新魏" pitchFamily="2" charset="-122"/>
              </a:rPr>
              <a:t>在乎眼前利益（</a:t>
            </a:r>
            <a:r>
              <a:rPr lang="zh-CN" altLang="en-US" sz="3000" dirty="0">
                <a:solidFill>
                  <a:srgbClr val="FF0000"/>
                </a:solidFill>
                <a:latin typeface="华文新魏" pitchFamily="2" charset="-122"/>
                <a:ea typeface="华文新魏" pitchFamily="2" charset="-122"/>
              </a:rPr>
              <a:t>只依据当前所具备的信息就作出决策</a:t>
            </a:r>
            <a:r>
              <a:rPr lang="zh-CN" altLang="en-US" sz="3000" dirty="0">
                <a:latin typeface="华文新魏" pitchFamily="2" charset="-122"/>
                <a:ea typeface="华文新魏" pitchFamily="2" charset="-122"/>
              </a:rPr>
              <a:t>），目光不够远大（</a:t>
            </a:r>
            <a:r>
              <a:rPr lang="zh-CN" altLang="en-US" sz="3000" dirty="0">
                <a:solidFill>
                  <a:srgbClr val="FF0000"/>
                </a:solidFill>
                <a:latin typeface="华文新魏" pitchFamily="2" charset="-122"/>
                <a:ea typeface="华文新魏" pitchFamily="2" charset="-122"/>
              </a:rPr>
              <a:t>考虑问题不够全面</a:t>
            </a:r>
            <a:r>
              <a:rPr lang="zh-CN" altLang="en-US" sz="3000" dirty="0">
                <a:latin typeface="华文新魏" pitchFamily="2" charset="-122"/>
                <a:ea typeface="华文新魏" pitchFamily="2" charset="-122"/>
              </a:rPr>
              <a:t>），因此会“吃亏”（</a:t>
            </a:r>
            <a:r>
              <a:rPr lang="zh-CN" altLang="en-US" sz="3000" dirty="0">
                <a:solidFill>
                  <a:srgbClr val="FF0000"/>
                </a:solidFill>
                <a:latin typeface="华文新魏" pitchFamily="2" charset="-122"/>
                <a:ea typeface="华文新魏" pitchFamily="2" charset="-122"/>
              </a:rPr>
              <a:t>得到的可能并不是最优解</a:t>
            </a:r>
            <a:r>
              <a:rPr lang="zh-CN" altLang="en-US" sz="3000" dirty="0">
                <a:latin typeface="华文新魏" pitchFamily="2" charset="-122"/>
                <a:ea typeface="华文新魏" pitchFamily="2" charset="-122"/>
              </a:rPr>
              <a:t>）</a:t>
            </a:r>
            <a:endParaRPr lang="en-US" altLang="zh-CN" sz="3000" dirty="0">
              <a:latin typeface="华文新魏" pitchFamily="2" charset="-122"/>
              <a:ea typeface="华文新魏" pitchFamily="2" charset="-122"/>
            </a:endParaRPr>
          </a:p>
          <a:p>
            <a:pPr>
              <a:lnSpc>
                <a:spcPct val="150000"/>
              </a:lnSpc>
            </a:pPr>
            <a:r>
              <a:rPr lang="zh-CN" altLang="en-US" sz="3000" dirty="0">
                <a:latin typeface="华文新魏" pitchFamily="2" charset="-122"/>
                <a:ea typeface="华文新魏" pitchFamily="2" charset="-122"/>
              </a:rPr>
              <a:t>往往都是</a:t>
            </a:r>
            <a:r>
              <a:rPr lang="zh-CN" altLang="en-US" sz="3000" dirty="0">
                <a:solidFill>
                  <a:srgbClr val="FF0000"/>
                </a:solidFill>
                <a:latin typeface="华文新魏" pitchFamily="2" charset="-122"/>
                <a:ea typeface="华文新魏" pitchFamily="2" charset="-122"/>
              </a:rPr>
              <a:t>分步骤</a:t>
            </a:r>
            <a:r>
              <a:rPr lang="zh-CN" altLang="en-US" sz="3000" dirty="0">
                <a:latin typeface="华文新魏" pitchFamily="2" charset="-122"/>
                <a:ea typeface="华文新魏" pitchFamily="2" charset="-122"/>
              </a:rPr>
              <a:t>进行的；</a:t>
            </a:r>
            <a:endParaRPr lang="en-US" altLang="zh-CN" sz="3000" dirty="0">
              <a:latin typeface="华文新魏" pitchFamily="2" charset="-122"/>
              <a:ea typeface="华文新魏" pitchFamily="2" charset="-122"/>
            </a:endParaRPr>
          </a:p>
          <a:p>
            <a:pPr>
              <a:lnSpc>
                <a:spcPct val="150000"/>
              </a:lnSpc>
            </a:pPr>
            <a:r>
              <a:rPr lang="zh-CN" altLang="en-US" sz="3000" dirty="0">
                <a:latin typeface="华文新魏" pitchFamily="2" charset="-122"/>
                <a:ea typeface="华文新魏" pitchFamily="2" charset="-122"/>
              </a:rPr>
              <a:t>每一步选择一个</a:t>
            </a:r>
            <a:r>
              <a:rPr lang="zh-CN" altLang="en-US" sz="3000" dirty="0">
                <a:solidFill>
                  <a:srgbClr val="FF0000"/>
                </a:solidFill>
                <a:latin typeface="华文新魏" pitchFamily="2" charset="-122"/>
                <a:ea typeface="华文新魏" pitchFamily="2" charset="-122"/>
              </a:rPr>
              <a:t>当前认为最好的决策</a:t>
            </a:r>
            <a:r>
              <a:rPr lang="zh-CN" altLang="en-US" sz="3000" dirty="0">
                <a:latin typeface="华文新魏" pitchFamily="2" charset="-122"/>
                <a:ea typeface="华文新魏" pitchFamily="2" charset="-122"/>
              </a:rPr>
              <a:t>；</a:t>
            </a:r>
            <a:endParaRPr lang="en-US" altLang="zh-CN" sz="3000" dirty="0">
              <a:latin typeface="华文新魏" pitchFamily="2" charset="-122"/>
              <a:ea typeface="华文新魏" pitchFamily="2" charset="-122"/>
            </a:endParaRPr>
          </a:p>
          <a:p>
            <a:pPr>
              <a:lnSpc>
                <a:spcPct val="150000"/>
              </a:lnSpc>
            </a:pPr>
            <a:r>
              <a:rPr lang="zh-CN" altLang="en-US" sz="3000" dirty="0">
                <a:latin typeface="华文新魏" pitchFamily="2" charset="-122"/>
                <a:ea typeface="华文新魏" pitchFamily="2" charset="-122"/>
              </a:rPr>
              <a:t>对于同一个问题贪心法也可能会有不同的实现策略。</a:t>
            </a:r>
          </a:p>
          <a:p>
            <a:pPr>
              <a:lnSpc>
                <a:spcPct val="150000"/>
              </a:lnSpc>
            </a:pPr>
            <a:endParaRPr lang="en-US" altLang="zh-CN" sz="3000" dirty="0" smtClean="0"/>
          </a:p>
          <a:p>
            <a:pPr>
              <a:lnSpc>
                <a:spcPct val="150000"/>
              </a:lnSpc>
            </a:pPr>
            <a:endParaRPr lang="zh-CN" altLang="en-US" sz="3000" dirty="0"/>
          </a:p>
        </p:txBody>
      </p:sp>
      <p:sp>
        <p:nvSpPr>
          <p:cNvPr id="2" name="日期占位符 1"/>
          <p:cNvSpPr>
            <a:spLocks noGrp="1"/>
          </p:cNvSpPr>
          <p:nvPr>
            <p:ph type="dt" sz="half" idx="10"/>
          </p:nvPr>
        </p:nvSpPr>
        <p:spPr/>
        <p:txBody>
          <a:bodyPr/>
          <a:lstStyle/>
          <a:p>
            <a:pPr>
              <a:defRPr/>
            </a:pPr>
            <a:fld id="{A631D580-6960-452B-94F7-6F4A6013BE1D}" type="datetime1">
              <a:rPr lang="zh-CN" altLang="en-US" smtClean="0"/>
              <a:pPr>
                <a:defRPr/>
              </a:pPr>
              <a:t>2016/5/10</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5</a:t>
            </a:r>
            <a:r>
              <a:rPr lang="zh-CN" altLang="en-US" smtClean="0"/>
              <a:t>章 减治法</a:t>
            </a:r>
            <a:endParaRPr lang="en-US" altLang="zh-CN" dirty="0"/>
          </a:p>
        </p:txBody>
      </p:sp>
      <p:sp>
        <p:nvSpPr>
          <p:cNvPr id="4" name="灯片编号占位符 3"/>
          <p:cNvSpPr>
            <a:spLocks noGrp="1"/>
          </p:cNvSpPr>
          <p:nvPr>
            <p:ph type="sldNum" sz="quarter" idx="12"/>
          </p:nvPr>
        </p:nvSpPr>
        <p:spPr/>
        <p:txBody>
          <a:bodyPr/>
          <a:lstStyle/>
          <a:p>
            <a:pPr>
              <a:defRPr/>
            </a:pPr>
            <a:r>
              <a:rPr lang="en-US" altLang="zh-CN" smtClean="0"/>
              <a:t>Page </a:t>
            </a:r>
            <a:fld id="{4EBD6E6A-8957-40EF-BED3-E2FA85ECF394}" type="slidenum">
              <a:rPr lang="en-US" altLang="zh-CN" smtClean="0"/>
              <a:pPr>
                <a:defRPr/>
              </a:pPr>
              <a:t>1</a:t>
            </a:fld>
            <a:endParaRPr lang="en-US" altLang="zh-CN"/>
          </a:p>
        </p:txBody>
      </p:sp>
      <p:sp>
        <p:nvSpPr>
          <p:cNvPr id="5" name="Text Box 5"/>
          <p:cNvSpPr txBox="1">
            <a:spLocks noChangeArrowheads="1"/>
          </p:cNvSpPr>
          <p:nvPr/>
        </p:nvSpPr>
        <p:spPr bwMode="auto">
          <a:xfrm>
            <a:off x="764492" y="323655"/>
            <a:ext cx="741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800" b="1" dirty="0" smtClean="0">
                <a:solidFill>
                  <a:schemeClr val="tx2"/>
                </a:solidFill>
                <a:latin typeface="华文行楷" pitchFamily="2" charset="-122"/>
                <a:ea typeface="华文行楷" pitchFamily="2" charset="-122"/>
              </a:rPr>
              <a:t>上次回顾</a:t>
            </a:r>
            <a:endParaRPr kumimoji="1" lang="zh-CN" altLang="en-US" sz="4800" b="1" dirty="0">
              <a:solidFill>
                <a:schemeClr val="tx2"/>
              </a:solidFill>
              <a:latin typeface="华文行楷" pitchFamily="2" charset="-122"/>
              <a:ea typeface="华文行楷" pitchFamily="2" charset="-122"/>
            </a:endParaRPr>
          </a:p>
        </p:txBody>
      </p:sp>
    </p:spTree>
    <p:extLst>
      <p:ext uri="{BB962C8B-B14F-4D97-AF65-F5344CB8AC3E}">
        <p14:creationId xmlns:p14="http://schemas.microsoft.com/office/powerpoint/2010/main" val="25937452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07E1B89-9E28-4156-93E5-494A6465651A}"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68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64DC334-7570-4DC7-B825-D4178C9D0171}" type="slidenum">
              <a:rPr lang="en-US" altLang="zh-CN" sz="1400" b="0" smtClean="0">
                <a:latin typeface="Comic Sans MS" pitchFamily="66" charset="0"/>
                <a:cs typeface="Tahoma" pitchFamily="34" charset="0"/>
              </a:rPr>
              <a:pPr>
                <a:spcBef>
                  <a:spcPct val="0"/>
                </a:spcBef>
                <a:buClrTx/>
                <a:buSzTx/>
                <a:buFontTx/>
                <a:buNone/>
              </a:pPr>
              <a:t>10</a:t>
            </a:fld>
            <a:endParaRPr lang="en-US" altLang="zh-CN" sz="1400" b="0" smtClean="0">
              <a:latin typeface="Comic Sans MS" pitchFamily="66" charset="0"/>
              <a:cs typeface="Tahoma" pitchFamily="34" charset="0"/>
            </a:endParaRPr>
          </a:p>
        </p:txBody>
      </p:sp>
      <p:graphicFrame>
        <p:nvGraphicFramePr>
          <p:cNvPr id="160" name="表格 159"/>
          <p:cNvGraphicFramePr>
            <a:graphicFrameLocks noGrp="1"/>
          </p:cNvGraphicFramePr>
          <p:nvPr/>
        </p:nvGraphicFramePr>
        <p:xfrm>
          <a:off x="1928813" y="4786313"/>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b="1" dirty="0" smtClean="0"/>
                        <a:t>1(A)</a:t>
                      </a:r>
                      <a:endParaRPr lang="zh-CN" altLang="en-US" sz="1800" b="1" dirty="0"/>
                    </a:p>
                  </a:txBody>
                  <a:tcPr marT="45733" marB="45733" anchor="ctr"/>
                </a:tc>
                <a:tc>
                  <a:txBody>
                    <a:bodyPr/>
                    <a:lstStyle/>
                    <a:p>
                      <a:pPr algn="ctr"/>
                      <a:r>
                        <a:rPr lang="en-US" altLang="zh-CN" sz="1800" b="1" dirty="0" smtClean="0"/>
                        <a:t>2(B)</a:t>
                      </a:r>
                      <a:endParaRPr lang="zh-CN" altLang="en-US" sz="1800" b="1" dirty="0"/>
                    </a:p>
                  </a:txBody>
                  <a:tcPr marT="45733" marB="45733" anchor="ctr"/>
                </a:tc>
                <a:tc>
                  <a:txBody>
                    <a:bodyPr/>
                    <a:lstStyle/>
                    <a:p>
                      <a:pPr algn="ctr"/>
                      <a:r>
                        <a:rPr lang="en-US" altLang="zh-CN" sz="1800" b="1" dirty="0" smtClean="0"/>
                        <a:t>3(C)</a:t>
                      </a:r>
                      <a:endParaRPr lang="zh-CN" altLang="en-US" sz="1800" b="1" dirty="0"/>
                    </a:p>
                  </a:txBody>
                  <a:tcPr marT="45733" marB="45733" anchor="ctr"/>
                </a:tc>
                <a:tc>
                  <a:txBody>
                    <a:bodyPr/>
                    <a:lstStyle/>
                    <a:p>
                      <a:pPr algn="ctr"/>
                      <a:r>
                        <a:rPr lang="en-US" altLang="zh-CN" sz="1800" b="1" dirty="0" smtClean="0"/>
                        <a:t>4(D)</a:t>
                      </a:r>
                      <a:endParaRPr lang="zh-CN" altLang="en-US" sz="1800" b="1" dirty="0"/>
                    </a:p>
                  </a:txBody>
                  <a:tcPr marT="45733" marB="45733" anchor="ctr"/>
                </a:tc>
                <a:tc>
                  <a:txBody>
                    <a:bodyPr/>
                    <a:lstStyle/>
                    <a:p>
                      <a:pPr algn="ctr"/>
                      <a:r>
                        <a:rPr lang="en-US" altLang="zh-CN" sz="1800" b="1" dirty="0" smtClean="0"/>
                        <a:t>5(E)</a:t>
                      </a:r>
                      <a:endParaRPr lang="zh-CN" altLang="en-US" sz="1800" b="1" dirty="0"/>
                    </a:p>
                  </a:txBody>
                  <a:tcPr marT="45733" marB="45733" anchor="ctr"/>
                </a:tc>
                <a:tc>
                  <a:txBody>
                    <a:bodyPr/>
                    <a:lstStyle/>
                    <a:p>
                      <a:pPr algn="ctr"/>
                      <a:r>
                        <a:rPr lang="en-US" altLang="zh-CN" sz="1800" b="1" dirty="0" smtClean="0"/>
                        <a:t>6(F)</a:t>
                      </a:r>
                      <a:endParaRPr lang="zh-CN" altLang="en-US" sz="1800" b="1"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r>
            </a:tbl>
          </a:graphicData>
        </a:graphic>
      </p:graphicFrame>
      <p:sp>
        <p:nvSpPr>
          <p:cNvPr id="36899" name="TextBox 160"/>
          <p:cNvSpPr txBox="1">
            <a:spLocks noChangeArrowheads="1"/>
          </p:cNvSpPr>
          <p:nvPr/>
        </p:nvSpPr>
        <p:spPr bwMode="auto">
          <a:xfrm>
            <a:off x="714375" y="50720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36900" name="TextBox 161"/>
          <p:cNvSpPr txBox="1">
            <a:spLocks noChangeArrowheads="1"/>
          </p:cNvSpPr>
          <p:nvPr/>
        </p:nvSpPr>
        <p:spPr bwMode="auto">
          <a:xfrm>
            <a:off x="714375" y="542925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
        <p:nvSpPr>
          <p:cNvPr id="163" name="TextBox 162"/>
          <p:cNvSpPr txBox="1">
            <a:spLocks noChangeArrowheads="1"/>
          </p:cNvSpPr>
          <p:nvPr/>
        </p:nvSpPr>
        <p:spPr bwMode="auto">
          <a:xfrm>
            <a:off x="314325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12</a:t>
            </a:r>
            <a:endParaRPr lang="zh-CN" altLang="en-US" sz="2800">
              <a:solidFill>
                <a:schemeClr val="tx2"/>
              </a:solidFill>
              <a:latin typeface="Times New Roman" pitchFamily="18" charset="0"/>
              <a:cs typeface="Tahoma" pitchFamily="34" charset="0"/>
            </a:endParaRPr>
          </a:p>
        </p:txBody>
      </p:sp>
      <p:sp>
        <p:nvSpPr>
          <p:cNvPr id="168" name="TextBox 167"/>
          <p:cNvSpPr txBox="1">
            <a:spLocks noChangeArrowheads="1"/>
          </p:cNvSpPr>
          <p:nvPr/>
        </p:nvSpPr>
        <p:spPr bwMode="auto">
          <a:xfrm>
            <a:off x="3214688" y="54292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E</a:t>
            </a:r>
            <a:endParaRPr lang="zh-CN" altLang="en-US" sz="2800">
              <a:solidFill>
                <a:schemeClr val="tx2"/>
              </a:solidFill>
              <a:latin typeface="Times New Roman" pitchFamily="18" charset="0"/>
              <a:cs typeface="Tahoma" pitchFamily="34" charset="0"/>
            </a:endParaRPr>
          </a:p>
        </p:txBody>
      </p:sp>
      <p:pic>
        <p:nvPicPr>
          <p:cNvPr id="369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14313"/>
            <a:ext cx="435768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36904" name="椭圆 170"/>
          <p:cNvSpPr>
            <a:spLocks noChangeArrowheads="1"/>
          </p:cNvSpPr>
          <p:nvPr/>
        </p:nvSpPr>
        <p:spPr bwMode="auto">
          <a:xfrm>
            <a:off x="5572125" y="114300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6905" name="椭圆 170"/>
          <p:cNvSpPr>
            <a:spLocks noChangeArrowheads="1"/>
          </p:cNvSpPr>
          <p:nvPr/>
        </p:nvSpPr>
        <p:spPr bwMode="auto">
          <a:xfrm>
            <a:off x="3143250" y="2714625"/>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6906" name="椭圆 170"/>
          <p:cNvSpPr>
            <a:spLocks noChangeArrowheads="1"/>
          </p:cNvSpPr>
          <p:nvPr/>
        </p:nvSpPr>
        <p:spPr bwMode="auto">
          <a:xfrm>
            <a:off x="4000500" y="1571625"/>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6907" name="椭圆 170"/>
          <p:cNvSpPr>
            <a:spLocks noChangeArrowheads="1"/>
          </p:cNvSpPr>
          <p:nvPr/>
        </p:nvSpPr>
        <p:spPr bwMode="auto">
          <a:xfrm>
            <a:off x="4857750" y="2786063"/>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6908" name="椭圆 170"/>
          <p:cNvSpPr>
            <a:spLocks noChangeArrowheads="1"/>
          </p:cNvSpPr>
          <p:nvPr/>
        </p:nvSpPr>
        <p:spPr bwMode="auto">
          <a:xfrm>
            <a:off x="2428875" y="114300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4892784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grpId="1" nodeType="clickEffect">
                                  <p:stCondLst>
                                    <p:cond delay="0"/>
                                  </p:stCondLst>
                                  <p:childTnLst>
                                    <p:animClr clrSpc="rgb" dir="cw">
                                      <p:cBhvr override="childStyle">
                                        <p:cTn id="14" dur="2000" fill="hold"/>
                                        <p:tgtEl>
                                          <p:spTgt spid="163"/>
                                        </p:tgtEl>
                                        <p:attrNameLst>
                                          <p:attrName>style.color</p:attrName>
                                        </p:attrNameLst>
                                      </p:cBhvr>
                                      <p:to>
                                        <a:schemeClr val="accent2"/>
                                      </p:to>
                                    </p:animClr>
                                  </p:childTnLst>
                                </p:cTn>
                              </p:par>
                              <p:par>
                                <p:cTn id="15" presetID="3" presetClass="emph" presetSubtype="2" fill="hold" grpId="1" nodeType="withEffect">
                                  <p:stCondLst>
                                    <p:cond delay="0"/>
                                  </p:stCondLst>
                                  <p:childTnLst>
                                    <p:animClr clrSpc="rgb" dir="cw">
                                      <p:cBhvr override="childStyle">
                                        <p:cTn id="16" dur="2000" fill="hold"/>
                                        <p:tgtEl>
                                          <p:spTgt spid="16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3" grpId="1"/>
      <p:bldP spid="168" grpId="0"/>
      <p:bldP spid="16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0ADF0DF-6739-4653-BB05-A2AFDD138263}"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78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83C1138-C34A-4D0B-9C21-C81F5849FD6D}" type="slidenum">
              <a:rPr lang="en-US" altLang="zh-CN" sz="1400" b="0" smtClean="0">
                <a:latin typeface="Comic Sans MS" pitchFamily="66" charset="0"/>
                <a:cs typeface="Tahoma" pitchFamily="34" charset="0"/>
              </a:rPr>
              <a:pPr>
                <a:spcBef>
                  <a:spcPct val="0"/>
                </a:spcBef>
                <a:buClrTx/>
                <a:buSzTx/>
                <a:buFontTx/>
                <a:buNone/>
              </a:pPr>
              <a:t>11</a:t>
            </a:fld>
            <a:endParaRPr lang="en-US" altLang="zh-CN" sz="1400" b="0" smtClean="0">
              <a:latin typeface="Comic Sans MS" pitchFamily="66" charset="0"/>
              <a:cs typeface="Tahoma" pitchFamily="34" charset="0"/>
            </a:endParaRPr>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500063"/>
            <a:ext cx="4429125" cy="515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37894" name="椭圆 170"/>
          <p:cNvSpPr>
            <a:spLocks noChangeArrowheads="1"/>
          </p:cNvSpPr>
          <p:nvPr/>
        </p:nvSpPr>
        <p:spPr bwMode="auto">
          <a:xfrm>
            <a:off x="2286000" y="171450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7895" name="椭圆 170"/>
          <p:cNvSpPr>
            <a:spLocks noChangeArrowheads="1"/>
          </p:cNvSpPr>
          <p:nvPr/>
        </p:nvSpPr>
        <p:spPr bwMode="auto">
          <a:xfrm>
            <a:off x="3071813" y="350043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7896" name="椭圆 170"/>
          <p:cNvSpPr>
            <a:spLocks noChangeArrowheads="1"/>
          </p:cNvSpPr>
          <p:nvPr/>
        </p:nvSpPr>
        <p:spPr bwMode="auto">
          <a:xfrm>
            <a:off x="4071938" y="2143125"/>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7897" name="椭圆 170"/>
          <p:cNvSpPr>
            <a:spLocks noChangeArrowheads="1"/>
          </p:cNvSpPr>
          <p:nvPr/>
        </p:nvSpPr>
        <p:spPr bwMode="auto">
          <a:xfrm>
            <a:off x="5000625" y="350043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7898" name="椭圆 170"/>
          <p:cNvSpPr>
            <a:spLocks noChangeArrowheads="1"/>
          </p:cNvSpPr>
          <p:nvPr/>
        </p:nvSpPr>
        <p:spPr bwMode="auto">
          <a:xfrm>
            <a:off x="5929313" y="1643063"/>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7899" name="椭圆 170"/>
          <p:cNvSpPr>
            <a:spLocks noChangeArrowheads="1"/>
          </p:cNvSpPr>
          <p:nvPr/>
        </p:nvSpPr>
        <p:spPr bwMode="auto">
          <a:xfrm>
            <a:off x="4071938" y="57150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133291194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818DAEC-B622-4B6E-911C-668445682BD8}"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89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787D4F1-1AFA-411F-AC7D-73319A42C3BB}" type="slidenum">
              <a:rPr lang="en-US" altLang="zh-CN" sz="1400" b="0" smtClean="0">
                <a:latin typeface="Comic Sans MS" pitchFamily="66" charset="0"/>
                <a:cs typeface="Tahoma" pitchFamily="34" charset="0"/>
              </a:rPr>
              <a:pPr>
                <a:spcBef>
                  <a:spcPct val="0"/>
                </a:spcBef>
                <a:buClrTx/>
                <a:buSzTx/>
                <a:buFontTx/>
                <a:buNone/>
              </a:pPr>
              <a:t>12</a:t>
            </a:fld>
            <a:endParaRPr lang="en-US" altLang="zh-CN" sz="1400" b="0" smtClean="0">
              <a:latin typeface="Comic Sans MS" pitchFamily="66" charset="0"/>
              <a:cs typeface="Tahoma" pitchFamily="34" charset="0"/>
            </a:endParaRPr>
          </a:p>
        </p:txBody>
      </p:sp>
      <p:sp>
        <p:nvSpPr>
          <p:cNvPr id="38917" name="Text Box 2"/>
          <p:cNvSpPr txBox="1">
            <a:spLocks noChangeArrowheads="1"/>
          </p:cNvSpPr>
          <p:nvPr/>
        </p:nvSpPr>
        <p:spPr bwMode="auto">
          <a:xfrm>
            <a:off x="611188" y="4048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设图</a:t>
            </a:r>
            <a:r>
              <a:rPr kumimoji="1" lang="en-US" altLang="zh-CN" sz="2400">
                <a:latin typeface="Times New Roman" pitchFamily="18" charset="0"/>
                <a:cs typeface="Tahoma" pitchFamily="34" charset="0"/>
              </a:rPr>
              <a:t>G</a:t>
            </a:r>
            <a:r>
              <a:rPr kumimoji="1" lang="zh-CN" altLang="en-US" sz="2400">
                <a:latin typeface="宋体" charset="-122"/>
                <a:cs typeface="Tahoma" pitchFamily="34" charset="0"/>
              </a:rPr>
              <a:t>中顶点的编号为</a:t>
            </a:r>
            <a:r>
              <a:rPr kumimoji="1" lang="en-US" altLang="zh-CN" sz="2400">
                <a:latin typeface="Times New Roman" pitchFamily="18" charset="0"/>
                <a:cs typeface="Tahoma" pitchFamily="34" charset="0"/>
              </a:rPr>
              <a:t>0</a:t>
            </a: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Prim</a:t>
            </a:r>
            <a:r>
              <a:rPr kumimoji="1" lang="zh-CN" altLang="en-US" sz="2400">
                <a:latin typeface="宋体" charset="-122"/>
                <a:cs typeface="Tahoma" pitchFamily="34" charset="0"/>
              </a:rPr>
              <a:t>算法如下：</a:t>
            </a:r>
            <a:r>
              <a:rPr kumimoji="1" lang="zh-CN" altLang="en-US" sz="2400">
                <a:latin typeface="Times New Roman" pitchFamily="18" charset="0"/>
                <a:cs typeface="Tahoma" pitchFamily="34" charset="0"/>
              </a:rPr>
              <a:t> </a:t>
            </a:r>
          </a:p>
        </p:txBody>
      </p:sp>
      <p:grpSp>
        <p:nvGrpSpPr>
          <p:cNvPr id="38918" name="Group 3"/>
          <p:cNvGrpSpPr>
            <a:grpSpLocks/>
          </p:cNvGrpSpPr>
          <p:nvPr/>
        </p:nvGrpSpPr>
        <p:grpSpPr bwMode="auto">
          <a:xfrm>
            <a:off x="901700" y="915988"/>
            <a:ext cx="7416800" cy="3024187"/>
            <a:chOff x="1599" y="10572"/>
            <a:chExt cx="7654" cy="2871"/>
          </a:xfrm>
        </p:grpSpPr>
        <p:sp>
          <p:nvSpPr>
            <p:cNvPr id="38920" name="Text Box 4"/>
            <p:cNvSpPr txBox="1">
              <a:spLocks noChangeArrowheads="1"/>
            </p:cNvSpPr>
            <p:nvPr/>
          </p:nvSpPr>
          <p:spPr bwMode="auto">
            <a:xfrm>
              <a:off x="1599" y="10572"/>
              <a:ext cx="7654" cy="2871"/>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15000"/>
                </a:lnSpc>
                <a:spcBef>
                  <a:spcPct val="0"/>
                </a:spcBef>
                <a:spcAft>
                  <a:spcPts val="775"/>
                </a:spcAft>
                <a:buClrTx/>
                <a:buSzTx/>
                <a:buFontTx/>
                <a:buNone/>
              </a:pPr>
              <a:r>
                <a:rPr lang="zh-CN" altLang="en-US" sz="2000">
                  <a:latin typeface="Times New Roman" pitchFamily="18" charset="0"/>
                  <a:cs typeface="Tahoma" pitchFamily="34" charset="0"/>
                </a:rPr>
                <a:t>算法</a:t>
              </a:r>
              <a:r>
                <a:rPr lang="en-US" altLang="zh-CN" sz="2000">
                  <a:latin typeface="Times New Roman" pitchFamily="18" charset="0"/>
                  <a:cs typeface="Tahoma" pitchFamily="34" charset="0"/>
                </a:rPr>
                <a:t>7.4——Prim</a:t>
              </a:r>
              <a:r>
                <a:rPr lang="zh-CN" altLang="en-US" sz="2000">
                  <a:latin typeface="Times New Roman" pitchFamily="18" charset="0"/>
                  <a:cs typeface="Tahoma" pitchFamily="34" charset="0"/>
                </a:rPr>
                <a:t>算法</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1. </a:t>
              </a:r>
              <a:r>
                <a:rPr lang="zh-CN" altLang="en-US" sz="2000">
                  <a:latin typeface="Times New Roman" pitchFamily="18" charset="0"/>
                  <a:cs typeface="Tahoma" pitchFamily="34" charset="0"/>
                </a:rPr>
                <a:t>初始化两个辅助数组</a:t>
              </a:r>
              <a:r>
                <a:rPr lang="en-US" altLang="zh-CN" sz="2000">
                  <a:latin typeface="Times New Roman" pitchFamily="18" charset="0"/>
                  <a:cs typeface="Tahoma" pitchFamily="34" charset="0"/>
                </a:rPr>
                <a:t>lowcost</a:t>
              </a:r>
              <a:r>
                <a:rPr lang="zh-CN" altLang="en-US" sz="2000">
                  <a:latin typeface="Times New Roman" pitchFamily="18" charset="0"/>
                  <a:cs typeface="Tahoma" pitchFamily="34" charset="0"/>
                </a:rPr>
                <a:t>和</a:t>
              </a:r>
              <a:r>
                <a:rPr lang="en-US" altLang="zh-CN" sz="2000">
                  <a:latin typeface="Times New Roman" pitchFamily="18" charset="0"/>
                  <a:cs typeface="Tahoma" pitchFamily="34" charset="0"/>
                </a:rPr>
                <a:t>adjvex</a:t>
              </a:r>
              <a:r>
                <a:rPr lang="zh-CN" altLang="en-US" sz="2000">
                  <a:latin typeface="Times New Roman" pitchFamily="18" charset="0"/>
                  <a:cs typeface="Tahoma" pitchFamily="34" charset="0"/>
                </a:rPr>
                <a:t>；</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 U={u</a:t>
              </a:r>
              <a:r>
                <a:rPr lang="en-US" altLang="zh-CN" sz="2000" baseline="-25000">
                  <a:latin typeface="Times New Roman" pitchFamily="18" charset="0"/>
                  <a:cs typeface="Tahoma" pitchFamily="34" charset="0"/>
                </a:rPr>
                <a:t>0</a:t>
              </a:r>
              <a:r>
                <a:rPr lang="en-US" altLang="zh-CN" sz="2000">
                  <a:latin typeface="Times New Roman" pitchFamily="18" charset="0"/>
                  <a:cs typeface="Tahoma" pitchFamily="34" charset="0"/>
                </a:rPr>
                <a:t>}; </a:t>
              </a:r>
              <a:r>
                <a:rPr lang="zh-CN" altLang="en-US" sz="2000">
                  <a:latin typeface="Times New Roman" pitchFamily="18" charset="0"/>
                  <a:cs typeface="Tahoma" pitchFamily="34" charset="0"/>
                </a:rPr>
                <a:t>输出顶点</a:t>
              </a:r>
              <a:r>
                <a:rPr lang="en-US" altLang="zh-CN" sz="2000">
                  <a:latin typeface="Times New Roman" pitchFamily="18" charset="0"/>
                  <a:cs typeface="Tahoma" pitchFamily="34" charset="0"/>
                </a:rPr>
                <a:t>u</a:t>
              </a:r>
              <a:r>
                <a:rPr lang="en-US" altLang="zh-CN" sz="2000" baseline="-25000">
                  <a:latin typeface="Times New Roman" pitchFamily="18" charset="0"/>
                  <a:cs typeface="Tahoma" pitchFamily="34" charset="0"/>
                </a:rPr>
                <a:t>0</a:t>
              </a:r>
              <a:r>
                <a:rPr lang="en-US" altLang="zh-CN" sz="2000">
                  <a:latin typeface="Times New Roman" pitchFamily="18" charset="0"/>
                  <a:cs typeface="Tahoma" pitchFamily="34" charset="0"/>
                </a:rPr>
                <a:t>;    //</a:t>
              </a:r>
              <a:r>
                <a:rPr lang="zh-CN" altLang="en-US" sz="2000">
                  <a:latin typeface="Times New Roman" pitchFamily="18" charset="0"/>
                  <a:cs typeface="Tahoma" pitchFamily="34" charset="0"/>
                </a:rPr>
                <a:t>将顶点</a:t>
              </a:r>
              <a:r>
                <a:rPr lang="en-US" altLang="zh-CN" sz="2000">
                  <a:latin typeface="Times New Roman" pitchFamily="18" charset="0"/>
                  <a:cs typeface="Tahoma" pitchFamily="34" charset="0"/>
                </a:rPr>
                <a:t>u</a:t>
              </a:r>
              <a:r>
                <a:rPr lang="en-US" altLang="zh-CN" sz="2000" baseline="-25000">
                  <a:latin typeface="Times New Roman" pitchFamily="18" charset="0"/>
                  <a:cs typeface="Tahoma" pitchFamily="34" charset="0"/>
                </a:rPr>
                <a:t>0</a:t>
              </a:r>
              <a:r>
                <a:rPr lang="zh-CN" altLang="en-US" sz="2000">
                  <a:latin typeface="Times New Roman" pitchFamily="18" charset="0"/>
                  <a:cs typeface="Tahoma" pitchFamily="34" charset="0"/>
                </a:rPr>
                <a:t>加入生成树中</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3. </a:t>
              </a:r>
              <a:r>
                <a:rPr lang="zh-CN" altLang="en-US" sz="2000">
                  <a:latin typeface="Times New Roman" pitchFamily="18" charset="0"/>
                  <a:cs typeface="Tahoma" pitchFamily="34" charset="0"/>
                </a:rPr>
                <a:t>重复执行下列操作</a:t>
              </a:r>
              <a:r>
                <a:rPr lang="en-US" altLang="zh-CN" sz="2000">
                  <a:latin typeface="Times New Roman" pitchFamily="18" charset="0"/>
                  <a:cs typeface="Tahoma" pitchFamily="34" charset="0"/>
                </a:rPr>
                <a:t>n-1</a:t>
              </a:r>
              <a:r>
                <a:rPr lang="zh-CN" altLang="en-US" sz="2000">
                  <a:latin typeface="Times New Roman" pitchFamily="18" charset="0"/>
                  <a:cs typeface="Tahoma" pitchFamily="34" charset="0"/>
                </a:rPr>
                <a:t>次</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3.1 </a:t>
              </a:r>
              <a:r>
                <a:rPr lang="zh-CN" altLang="en-US" sz="2000">
                  <a:latin typeface="Times New Roman" pitchFamily="18" charset="0"/>
                  <a:cs typeface="Tahoma" pitchFamily="34" charset="0"/>
                </a:rPr>
                <a:t>在</a:t>
              </a:r>
              <a:r>
                <a:rPr lang="en-US" altLang="zh-CN" sz="2000">
                  <a:latin typeface="Times New Roman" pitchFamily="18" charset="0"/>
                  <a:cs typeface="Tahoma" pitchFamily="34" charset="0"/>
                </a:rPr>
                <a:t>lowcost</a:t>
              </a:r>
              <a:r>
                <a:rPr lang="zh-CN" altLang="en-US" sz="2000">
                  <a:latin typeface="Times New Roman" pitchFamily="18" charset="0"/>
                  <a:cs typeface="Tahoma" pitchFamily="34" charset="0"/>
                </a:rPr>
                <a:t>中选取最短边，取</a:t>
              </a:r>
              <a:r>
                <a:rPr lang="en-US" altLang="zh-CN" sz="2000">
                  <a:latin typeface="Times New Roman" pitchFamily="18" charset="0"/>
                  <a:cs typeface="Tahoma" pitchFamily="34" charset="0"/>
                </a:rPr>
                <a:t>adjvex</a:t>
              </a:r>
              <a:r>
                <a:rPr lang="zh-CN" altLang="en-US" sz="2000">
                  <a:latin typeface="Times New Roman" pitchFamily="18" charset="0"/>
                  <a:cs typeface="Tahoma" pitchFamily="34" charset="0"/>
                </a:rPr>
                <a:t>中对应的顶点序号</a:t>
              </a:r>
              <a:r>
                <a:rPr lang="en-US" altLang="zh-CN" sz="2000">
                  <a:latin typeface="Times New Roman" pitchFamily="18" charset="0"/>
                  <a:cs typeface="Tahoma" pitchFamily="34" charset="0"/>
                </a:rPr>
                <a:t>k</a:t>
              </a:r>
              <a:r>
                <a:rPr lang="zh-CN" altLang="en-US" sz="2000">
                  <a:latin typeface="Times New Roman" pitchFamily="18" charset="0"/>
                  <a:cs typeface="Tahoma" pitchFamily="34" charset="0"/>
                </a:rPr>
                <a:t>；</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3.2 </a:t>
              </a:r>
              <a:r>
                <a:rPr lang="zh-CN" altLang="en-US" sz="2000">
                  <a:latin typeface="Times New Roman" pitchFamily="18" charset="0"/>
                  <a:cs typeface="Tahoma" pitchFamily="34" charset="0"/>
                </a:rPr>
                <a:t>输出顶点</a:t>
              </a:r>
              <a:r>
                <a:rPr lang="en-US" altLang="zh-CN" sz="2000">
                  <a:latin typeface="Times New Roman" pitchFamily="18" charset="0"/>
                  <a:cs typeface="Tahoma" pitchFamily="34" charset="0"/>
                </a:rPr>
                <a:t>k</a:t>
              </a:r>
              <a:r>
                <a:rPr lang="zh-CN" altLang="en-US" sz="2000">
                  <a:latin typeface="Times New Roman" pitchFamily="18" charset="0"/>
                  <a:cs typeface="Tahoma" pitchFamily="34" charset="0"/>
                </a:rPr>
                <a:t>和对应的权值；</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3.3 U=U+{k}</a:t>
              </a:r>
              <a:r>
                <a:rPr lang="zh-CN" altLang="en-US" sz="2000">
                  <a:latin typeface="Times New Roman" pitchFamily="18" charset="0"/>
                  <a:cs typeface="Tahoma" pitchFamily="34" charset="0"/>
                </a:rPr>
                <a:t>；</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3.4 </a:t>
              </a:r>
              <a:r>
                <a:rPr lang="zh-CN" altLang="en-US" sz="2000">
                  <a:latin typeface="Times New Roman" pitchFamily="18" charset="0"/>
                  <a:cs typeface="Tahoma" pitchFamily="34" charset="0"/>
                </a:rPr>
                <a:t>调整数组</a:t>
              </a:r>
              <a:r>
                <a:rPr lang="en-US" altLang="zh-CN" sz="2000">
                  <a:latin typeface="Times New Roman" pitchFamily="18" charset="0"/>
                  <a:cs typeface="Tahoma" pitchFamily="34" charset="0"/>
                </a:rPr>
                <a:t>lowcost</a:t>
              </a:r>
              <a:r>
                <a:rPr lang="zh-CN" altLang="en-US" sz="2000">
                  <a:latin typeface="Times New Roman" pitchFamily="18" charset="0"/>
                  <a:cs typeface="Tahoma" pitchFamily="34" charset="0"/>
                </a:rPr>
                <a:t>和</a:t>
              </a:r>
              <a:r>
                <a:rPr lang="en-US" altLang="zh-CN" sz="2000">
                  <a:latin typeface="Times New Roman" pitchFamily="18" charset="0"/>
                  <a:cs typeface="Tahoma" pitchFamily="34" charset="0"/>
                </a:rPr>
                <a:t>adjvex</a:t>
              </a:r>
              <a:r>
                <a:rPr lang="zh-CN" altLang="en-US" sz="2000">
                  <a:latin typeface="Times New Roman" pitchFamily="18" charset="0"/>
                  <a:cs typeface="Tahoma" pitchFamily="34" charset="0"/>
                </a:rPr>
                <a:t>；</a:t>
              </a:r>
            </a:p>
          </p:txBody>
        </p:sp>
        <p:grpSp>
          <p:nvGrpSpPr>
            <p:cNvPr id="38921" name="Group 5"/>
            <p:cNvGrpSpPr>
              <a:grpSpLocks/>
            </p:cNvGrpSpPr>
            <p:nvPr/>
          </p:nvGrpSpPr>
          <p:grpSpPr bwMode="auto">
            <a:xfrm>
              <a:off x="1601" y="10572"/>
              <a:ext cx="540" cy="813"/>
              <a:chOff x="1711" y="5088"/>
              <a:chExt cx="540" cy="813"/>
            </a:xfrm>
          </p:grpSpPr>
          <p:sp>
            <p:nvSpPr>
              <p:cNvPr id="38922" name="AutoShape 6"/>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8923" name="WordArt 7"/>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38919" name="Text Box 8"/>
          <p:cNvSpPr txBox="1">
            <a:spLocks noChangeArrowheads="1"/>
          </p:cNvSpPr>
          <p:nvPr/>
        </p:nvSpPr>
        <p:spPr bwMode="auto">
          <a:xfrm>
            <a:off x="612775" y="4227513"/>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宋体" charset="-122"/>
                <a:cs typeface="Tahoma" pitchFamily="34" charset="0"/>
              </a:rPr>
              <a:t>设连通网中有</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个顶点，则第一个进行初始化的循环语句需要执行</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次，第二个循环共执行</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次，内嵌两个循环，其一是在长度为</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的数组中求最小值，需要执行</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次，其二是调整辅助数组，需要执行</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次，所以，</a:t>
            </a:r>
            <a:r>
              <a:rPr kumimoji="1" lang="en-US" altLang="zh-CN" sz="2400">
                <a:latin typeface="Times New Roman" pitchFamily="18" charset="0"/>
                <a:cs typeface="Tahoma" pitchFamily="34" charset="0"/>
              </a:rPr>
              <a:t>Prim</a:t>
            </a:r>
            <a:r>
              <a:rPr kumimoji="1" lang="zh-CN" altLang="en-US" sz="2400">
                <a:latin typeface="宋体" charset="-122"/>
                <a:cs typeface="Tahoma" pitchFamily="34" charset="0"/>
              </a:rPr>
              <a:t>算法的时间复杂度为</a:t>
            </a:r>
            <a:r>
              <a:rPr kumimoji="1" lang="en-US" altLang="zh-CN" sz="2400" i="1">
                <a:latin typeface="Times New Roman" pitchFamily="18" charset="0"/>
                <a:cs typeface="Tahoma" pitchFamily="34" charset="0"/>
              </a:rPr>
              <a:t>O</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baseline="30000">
                <a:latin typeface="Times New Roman" pitchFamily="18" charset="0"/>
                <a:cs typeface="Tahoma" pitchFamily="34" charset="0"/>
              </a:rPr>
              <a:t>2</a:t>
            </a:r>
            <a:r>
              <a:rPr kumimoji="1" lang="en-US" altLang="zh-CN" sz="2400">
                <a:latin typeface="宋体" charset="-122"/>
                <a:cs typeface="Tahoma" pitchFamily="34" charset="0"/>
              </a:rPr>
              <a:t>)</a:t>
            </a:r>
            <a:r>
              <a:rPr kumimoji="1" lang="zh-CN" altLang="en-US" sz="2400">
                <a:latin typeface="宋体" charset="-122"/>
                <a:cs typeface="Tahoma" pitchFamily="34" charset="0"/>
              </a:rPr>
              <a:t>。</a:t>
            </a: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3378364198"/>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180A087-876D-429A-8602-1D1B3AFA8CE7}"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09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第6章 图</a:t>
            </a:r>
          </a:p>
        </p:txBody>
      </p:sp>
      <p:sp>
        <p:nvSpPr>
          <p:cNvPr id="409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29008B8-96B3-4FDB-821B-EDA3523EBC4A}" type="slidenum">
              <a:rPr lang="en-US" altLang="zh-CN" sz="1400" b="0" smtClean="0">
                <a:latin typeface="Comic Sans MS" pitchFamily="66" charset="0"/>
                <a:cs typeface="Tahoma" pitchFamily="34" charset="0"/>
              </a:rPr>
              <a:pPr>
                <a:spcBef>
                  <a:spcPct val="0"/>
                </a:spcBef>
                <a:buClrTx/>
                <a:buSzTx/>
                <a:buFontTx/>
                <a:buNone/>
              </a:pPr>
              <a:t>13</a:t>
            </a:fld>
            <a:endParaRPr lang="en-US" altLang="zh-CN" sz="1400" b="0" smtClean="0">
              <a:latin typeface="Comic Sans MS" pitchFamily="66" charset="0"/>
              <a:cs typeface="Tahoma" pitchFamily="34" charset="0"/>
            </a:endParaRPr>
          </a:p>
        </p:txBody>
      </p:sp>
      <p:sp>
        <p:nvSpPr>
          <p:cNvPr id="82947" name="Line 3"/>
          <p:cNvSpPr>
            <a:spLocks noChangeShapeType="1"/>
          </p:cNvSpPr>
          <p:nvPr/>
        </p:nvSpPr>
        <p:spPr bwMode="auto">
          <a:xfrm flipH="1">
            <a:off x="1303338" y="3340100"/>
            <a:ext cx="661987" cy="554038"/>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48" name="Line 4"/>
          <p:cNvSpPr>
            <a:spLocks noChangeShapeType="1"/>
          </p:cNvSpPr>
          <p:nvPr/>
        </p:nvSpPr>
        <p:spPr bwMode="auto">
          <a:xfrm>
            <a:off x="1182688" y="4291013"/>
            <a:ext cx="309562" cy="617537"/>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49" name="Line 5"/>
          <p:cNvSpPr>
            <a:spLocks noChangeShapeType="1"/>
          </p:cNvSpPr>
          <p:nvPr/>
        </p:nvSpPr>
        <p:spPr bwMode="auto">
          <a:xfrm flipH="1">
            <a:off x="2938463" y="4276725"/>
            <a:ext cx="284162" cy="644525"/>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0" name="Line 6"/>
          <p:cNvSpPr>
            <a:spLocks noChangeShapeType="1"/>
          </p:cNvSpPr>
          <p:nvPr/>
        </p:nvSpPr>
        <p:spPr bwMode="auto">
          <a:xfrm>
            <a:off x="1870075" y="5173663"/>
            <a:ext cx="663575" cy="0"/>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1" name="Line 7"/>
          <p:cNvSpPr>
            <a:spLocks noChangeShapeType="1"/>
          </p:cNvSpPr>
          <p:nvPr/>
        </p:nvSpPr>
        <p:spPr bwMode="auto">
          <a:xfrm flipH="1">
            <a:off x="2249488" y="3560763"/>
            <a:ext cx="15875" cy="425450"/>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2" name="Line 8"/>
          <p:cNvSpPr>
            <a:spLocks noChangeShapeType="1"/>
          </p:cNvSpPr>
          <p:nvPr/>
        </p:nvSpPr>
        <p:spPr bwMode="auto">
          <a:xfrm flipH="1">
            <a:off x="1681163" y="4435475"/>
            <a:ext cx="379412" cy="552450"/>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3" name="Line 9"/>
          <p:cNvSpPr>
            <a:spLocks noChangeShapeType="1"/>
          </p:cNvSpPr>
          <p:nvPr/>
        </p:nvSpPr>
        <p:spPr bwMode="auto">
          <a:xfrm>
            <a:off x="2438400" y="4448175"/>
            <a:ext cx="284163" cy="460375"/>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4" name="Line 10"/>
          <p:cNvSpPr>
            <a:spLocks noChangeShapeType="1"/>
          </p:cNvSpPr>
          <p:nvPr/>
        </p:nvSpPr>
        <p:spPr bwMode="auto">
          <a:xfrm>
            <a:off x="1398588" y="4078288"/>
            <a:ext cx="566737" cy="92075"/>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5" name="Line 11"/>
          <p:cNvSpPr>
            <a:spLocks noChangeShapeType="1"/>
          </p:cNvSpPr>
          <p:nvPr/>
        </p:nvSpPr>
        <p:spPr bwMode="auto">
          <a:xfrm>
            <a:off x="2530475" y="3403600"/>
            <a:ext cx="566738" cy="461963"/>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6" name="Line 12"/>
          <p:cNvSpPr>
            <a:spLocks noChangeShapeType="1"/>
          </p:cNvSpPr>
          <p:nvPr/>
        </p:nvSpPr>
        <p:spPr bwMode="auto">
          <a:xfrm flipH="1">
            <a:off x="2435225" y="4049713"/>
            <a:ext cx="566738" cy="92075"/>
          </a:xfrm>
          <a:prstGeom prst="line">
            <a:avLst/>
          </a:prstGeom>
          <a:noFill/>
          <a:ln w="28575" cap="rnd">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57" name="Oval 13"/>
          <p:cNvSpPr>
            <a:spLocks noChangeArrowheads="1"/>
          </p:cNvSpPr>
          <p:nvPr/>
        </p:nvSpPr>
        <p:spPr bwMode="auto">
          <a:xfrm>
            <a:off x="1962150" y="3957638"/>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V2</a:t>
            </a:r>
          </a:p>
        </p:txBody>
      </p:sp>
      <p:sp>
        <p:nvSpPr>
          <p:cNvPr id="82958" name="Oval 14"/>
          <p:cNvSpPr>
            <a:spLocks noChangeArrowheads="1"/>
          </p:cNvSpPr>
          <p:nvPr/>
        </p:nvSpPr>
        <p:spPr bwMode="auto">
          <a:xfrm>
            <a:off x="1962150" y="3035300"/>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V0</a:t>
            </a:r>
          </a:p>
        </p:txBody>
      </p:sp>
      <p:sp>
        <p:nvSpPr>
          <p:cNvPr id="82959" name="Oval 15"/>
          <p:cNvSpPr>
            <a:spLocks noChangeArrowheads="1"/>
          </p:cNvSpPr>
          <p:nvPr/>
        </p:nvSpPr>
        <p:spPr bwMode="auto">
          <a:xfrm>
            <a:off x="3001963" y="3773488"/>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V3</a:t>
            </a:r>
          </a:p>
        </p:txBody>
      </p:sp>
      <p:sp>
        <p:nvSpPr>
          <p:cNvPr id="82960" name="Oval 16"/>
          <p:cNvSpPr>
            <a:spLocks noChangeArrowheads="1"/>
          </p:cNvSpPr>
          <p:nvPr/>
        </p:nvSpPr>
        <p:spPr bwMode="auto">
          <a:xfrm>
            <a:off x="2530475" y="4879975"/>
            <a:ext cx="566738"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V5</a:t>
            </a:r>
          </a:p>
        </p:txBody>
      </p:sp>
      <p:sp>
        <p:nvSpPr>
          <p:cNvPr id="82961" name="Oval 17"/>
          <p:cNvSpPr>
            <a:spLocks noChangeArrowheads="1"/>
          </p:cNvSpPr>
          <p:nvPr/>
        </p:nvSpPr>
        <p:spPr bwMode="auto">
          <a:xfrm>
            <a:off x="1300163" y="4879975"/>
            <a:ext cx="566737"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V4</a:t>
            </a:r>
          </a:p>
        </p:txBody>
      </p:sp>
      <p:sp>
        <p:nvSpPr>
          <p:cNvPr id="82962" name="Oval 18"/>
          <p:cNvSpPr>
            <a:spLocks noChangeArrowheads="1"/>
          </p:cNvSpPr>
          <p:nvPr/>
        </p:nvSpPr>
        <p:spPr bwMode="auto">
          <a:xfrm>
            <a:off x="827088" y="3773488"/>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V1</a:t>
            </a:r>
          </a:p>
        </p:txBody>
      </p:sp>
      <p:sp>
        <p:nvSpPr>
          <p:cNvPr id="82963" name="Text Box 19"/>
          <p:cNvSpPr txBox="1">
            <a:spLocks noChangeArrowheads="1"/>
          </p:cNvSpPr>
          <p:nvPr/>
        </p:nvSpPr>
        <p:spPr bwMode="auto">
          <a:xfrm>
            <a:off x="968375" y="4425950"/>
            <a:ext cx="379413"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3</a:t>
            </a:r>
          </a:p>
        </p:txBody>
      </p:sp>
      <p:sp>
        <p:nvSpPr>
          <p:cNvPr id="82964" name="Text Box 20"/>
          <p:cNvSpPr txBox="1">
            <a:spLocks noChangeArrowheads="1"/>
          </p:cNvSpPr>
          <p:nvPr/>
        </p:nvSpPr>
        <p:spPr bwMode="auto">
          <a:xfrm>
            <a:off x="1263650" y="3057525"/>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6</a:t>
            </a:r>
          </a:p>
        </p:txBody>
      </p:sp>
      <p:sp>
        <p:nvSpPr>
          <p:cNvPr id="82965" name="Text Box 21"/>
          <p:cNvSpPr txBox="1">
            <a:spLocks noChangeArrowheads="1"/>
          </p:cNvSpPr>
          <p:nvPr/>
        </p:nvSpPr>
        <p:spPr bwMode="auto">
          <a:xfrm>
            <a:off x="2682875" y="3121025"/>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5</a:t>
            </a:r>
          </a:p>
        </p:txBody>
      </p:sp>
      <p:sp>
        <p:nvSpPr>
          <p:cNvPr id="82966" name="Text Box 22"/>
          <p:cNvSpPr txBox="1">
            <a:spLocks noChangeArrowheads="1"/>
          </p:cNvSpPr>
          <p:nvPr/>
        </p:nvSpPr>
        <p:spPr bwMode="auto">
          <a:xfrm>
            <a:off x="3057525" y="4497388"/>
            <a:ext cx="379413"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2</a:t>
            </a:r>
          </a:p>
        </p:txBody>
      </p:sp>
      <p:sp>
        <p:nvSpPr>
          <p:cNvPr id="82967" name="Text Box 23"/>
          <p:cNvSpPr txBox="1">
            <a:spLocks noChangeArrowheads="1"/>
          </p:cNvSpPr>
          <p:nvPr/>
        </p:nvSpPr>
        <p:spPr bwMode="auto">
          <a:xfrm>
            <a:off x="1887538" y="3463925"/>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1</a:t>
            </a:r>
          </a:p>
        </p:txBody>
      </p:sp>
      <p:sp>
        <p:nvSpPr>
          <p:cNvPr id="82968" name="Text Box 24"/>
          <p:cNvSpPr txBox="1">
            <a:spLocks noChangeArrowheads="1"/>
          </p:cNvSpPr>
          <p:nvPr/>
        </p:nvSpPr>
        <p:spPr bwMode="auto">
          <a:xfrm>
            <a:off x="1547813" y="4325938"/>
            <a:ext cx="377825" cy="458787"/>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6</a:t>
            </a:r>
          </a:p>
        </p:txBody>
      </p:sp>
      <p:sp>
        <p:nvSpPr>
          <p:cNvPr id="82969" name="Text Box 25"/>
          <p:cNvSpPr txBox="1">
            <a:spLocks noChangeArrowheads="1"/>
          </p:cNvSpPr>
          <p:nvPr/>
        </p:nvSpPr>
        <p:spPr bwMode="auto">
          <a:xfrm>
            <a:off x="2481263" y="3633788"/>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5</a:t>
            </a:r>
          </a:p>
        </p:txBody>
      </p:sp>
      <p:sp>
        <p:nvSpPr>
          <p:cNvPr id="82970" name="Text Box 26"/>
          <p:cNvSpPr txBox="1">
            <a:spLocks noChangeArrowheads="1"/>
          </p:cNvSpPr>
          <p:nvPr/>
        </p:nvSpPr>
        <p:spPr bwMode="auto">
          <a:xfrm>
            <a:off x="1547813" y="3675063"/>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5</a:t>
            </a:r>
          </a:p>
        </p:txBody>
      </p:sp>
      <p:sp>
        <p:nvSpPr>
          <p:cNvPr id="82971" name="Text Box 27"/>
          <p:cNvSpPr txBox="1">
            <a:spLocks noChangeArrowheads="1"/>
          </p:cNvSpPr>
          <p:nvPr/>
        </p:nvSpPr>
        <p:spPr bwMode="auto">
          <a:xfrm>
            <a:off x="2535238" y="4327525"/>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4</a:t>
            </a:r>
          </a:p>
        </p:txBody>
      </p:sp>
      <p:sp>
        <p:nvSpPr>
          <p:cNvPr id="82972" name="Text Box 28"/>
          <p:cNvSpPr txBox="1">
            <a:spLocks noChangeArrowheads="1"/>
          </p:cNvSpPr>
          <p:nvPr/>
        </p:nvSpPr>
        <p:spPr bwMode="auto">
          <a:xfrm>
            <a:off x="2020888" y="4689475"/>
            <a:ext cx="377825" cy="457200"/>
          </a:xfrm>
          <a:prstGeom prst="rect">
            <a:avLst/>
          </a:prstGeom>
          <a:noFill/>
          <a:ln w="12700" cap="rnd">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Bef>
                <a:spcPct val="50000"/>
              </a:spcBef>
              <a:defRPr/>
            </a:pPr>
            <a:r>
              <a:rPr kumimoji="1" lang="en-US" altLang="zh-CN" smtClean="0">
                <a:effectLst>
                  <a:outerShdw blurRad="38100" dist="38100" dir="2700000" algn="tl">
                    <a:srgbClr val="C0C0C0"/>
                  </a:outerShdw>
                </a:effectLst>
                <a:latin typeface="黑体" pitchFamily="49" charset="-122"/>
                <a:ea typeface="黑体" pitchFamily="49" charset="-122"/>
              </a:rPr>
              <a:t>6</a:t>
            </a:r>
          </a:p>
        </p:txBody>
      </p:sp>
      <p:sp>
        <p:nvSpPr>
          <p:cNvPr id="82973" name="Rectangle 29"/>
          <p:cNvSpPr>
            <a:spLocks noChangeArrowheads="1"/>
          </p:cNvSpPr>
          <p:nvPr/>
        </p:nvSpPr>
        <p:spPr bwMode="auto">
          <a:xfrm>
            <a:off x="979488" y="2425700"/>
            <a:ext cx="2895600" cy="381000"/>
          </a:xfrm>
          <a:prstGeom prst="rect">
            <a:avLst/>
          </a:prstGeom>
          <a:solidFill>
            <a:schemeClr val="folHlink"/>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4" name="Line 30"/>
          <p:cNvSpPr>
            <a:spLocks noChangeShapeType="1"/>
          </p:cNvSpPr>
          <p:nvPr/>
        </p:nvSpPr>
        <p:spPr bwMode="auto">
          <a:xfrm>
            <a:off x="14366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5" name="Line 31"/>
          <p:cNvSpPr>
            <a:spLocks noChangeShapeType="1"/>
          </p:cNvSpPr>
          <p:nvPr/>
        </p:nvSpPr>
        <p:spPr bwMode="auto">
          <a:xfrm>
            <a:off x="18938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6" name="Line 32"/>
          <p:cNvSpPr>
            <a:spLocks noChangeShapeType="1"/>
          </p:cNvSpPr>
          <p:nvPr/>
        </p:nvSpPr>
        <p:spPr bwMode="auto">
          <a:xfrm>
            <a:off x="23510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7" name="Line 33"/>
          <p:cNvSpPr>
            <a:spLocks noChangeShapeType="1"/>
          </p:cNvSpPr>
          <p:nvPr/>
        </p:nvSpPr>
        <p:spPr bwMode="auto">
          <a:xfrm>
            <a:off x="27320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8" name="Line 34"/>
          <p:cNvSpPr>
            <a:spLocks noChangeShapeType="1"/>
          </p:cNvSpPr>
          <p:nvPr/>
        </p:nvSpPr>
        <p:spPr bwMode="auto">
          <a:xfrm>
            <a:off x="31130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79" name="Line 35"/>
          <p:cNvSpPr>
            <a:spLocks noChangeShapeType="1"/>
          </p:cNvSpPr>
          <p:nvPr/>
        </p:nvSpPr>
        <p:spPr bwMode="auto">
          <a:xfrm>
            <a:off x="3494088" y="2425700"/>
            <a:ext cx="0"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80" name="Text Box 36"/>
          <p:cNvSpPr txBox="1">
            <a:spLocks noChangeArrowheads="1"/>
          </p:cNvSpPr>
          <p:nvPr/>
        </p:nvSpPr>
        <p:spPr bwMode="auto">
          <a:xfrm>
            <a:off x="323850" y="2012950"/>
            <a:ext cx="3173413" cy="396875"/>
          </a:xfrm>
          <a:prstGeom prst="rect">
            <a:avLst/>
          </a:prstGeom>
          <a:noFill/>
          <a:ln w="9525">
            <a:noFill/>
            <a:miter lim="800000"/>
            <a:headEnd/>
            <a:tailEnd/>
          </a:ln>
          <a:effectLst/>
        </p:spPr>
        <p:txBody>
          <a:bodyPr wrap="none">
            <a:spAutoFit/>
          </a:bodyPr>
          <a:lstStyle/>
          <a:p>
            <a:pPr>
              <a:spcBef>
                <a:spcPct val="50000"/>
              </a:spcBef>
              <a:defRPr/>
            </a:pPr>
            <a:r>
              <a:rPr kumimoji="1" lang="zh-CN" altLang="en-US" sz="2000">
                <a:solidFill>
                  <a:srgbClr val="3A47C6"/>
                </a:solidFill>
                <a:effectLst>
                  <a:outerShdw blurRad="38100" dist="38100" dir="2700000" algn="tl">
                    <a:srgbClr val="C0C0C0"/>
                  </a:outerShdw>
                </a:effectLst>
                <a:latin typeface="Arial" charset="0"/>
                <a:ea typeface="宋体" pitchFamily="2" charset="-122"/>
              </a:rPr>
              <a:t>下标：</a:t>
            </a:r>
            <a:r>
              <a:rPr kumimoji="1" lang="en-US" altLang="zh-CN" sz="2000">
                <a:solidFill>
                  <a:srgbClr val="3A47C6"/>
                </a:solidFill>
                <a:effectLst>
                  <a:outerShdw blurRad="38100" dist="38100" dir="2700000" algn="tl">
                    <a:srgbClr val="C0C0C0"/>
                  </a:outerShdw>
                </a:effectLst>
                <a:latin typeface="Times New Roman" charset="0"/>
                <a:ea typeface="宋体" pitchFamily="2" charset="-122"/>
              </a:rPr>
              <a:t>0    1     2     3    4    5 </a:t>
            </a:r>
          </a:p>
        </p:txBody>
      </p:sp>
      <p:sp>
        <p:nvSpPr>
          <p:cNvPr id="82981" name="Text Box 37"/>
          <p:cNvSpPr txBox="1">
            <a:spLocks noChangeArrowheads="1"/>
          </p:cNvSpPr>
          <p:nvPr/>
        </p:nvSpPr>
        <p:spPr bwMode="auto">
          <a:xfrm>
            <a:off x="369888" y="1968500"/>
            <a:ext cx="658812" cy="914400"/>
          </a:xfrm>
          <a:prstGeom prst="rect">
            <a:avLst/>
          </a:prstGeom>
          <a:noFill/>
          <a:ln w="9525">
            <a:noFill/>
            <a:miter lim="800000"/>
            <a:headEnd/>
            <a:tailEnd/>
          </a:ln>
          <a:effectLst/>
        </p:spPr>
        <p:txBody>
          <a:bodyPr wrap="none">
            <a:spAutoFit/>
          </a:bodyPr>
          <a:lstStyle/>
          <a:p>
            <a:pPr>
              <a:spcBef>
                <a:spcPct val="50000"/>
              </a:spcBef>
              <a:defRPr/>
            </a:pPr>
            <a:endParaRPr kumimoji="1" lang="en-US" altLang="zh-CN" sz="1800">
              <a:effectLst>
                <a:outerShdw blurRad="38100" dist="38100" dir="2700000" algn="tl">
                  <a:srgbClr val="C0C0C0"/>
                </a:outerShdw>
              </a:effectLst>
              <a:latin typeface="Times New Roman" charset="0"/>
              <a:ea typeface="宋体" pitchFamily="2" charset="-122"/>
            </a:endParaRPr>
          </a:p>
          <a:p>
            <a:pPr>
              <a:spcBef>
                <a:spcPct val="50000"/>
              </a:spcBef>
              <a:defRPr/>
            </a:pPr>
            <a:r>
              <a:rPr kumimoji="1" lang="en-US" altLang="zh-CN">
                <a:effectLst>
                  <a:outerShdw blurRad="38100" dist="38100" dir="2700000" algn="tl">
                    <a:srgbClr val="C0C0C0"/>
                  </a:outerShdw>
                </a:effectLst>
                <a:latin typeface="Times New Roman" charset="0"/>
                <a:ea typeface="宋体" pitchFamily="2" charset="-122"/>
              </a:rPr>
              <a:t>sets</a:t>
            </a:r>
          </a:p>
        </p:txBody>
      </p:sp>
      <p:sp>
        <p:nvSpPr>
          <p:cNvPr id="82982" name="Line 38"/>
          <p:cNvSpPr>
            <a:spLocks noChangeShapeType="1"/>
          </p:cNvSpPr>
          <p:nvPr/>
        </p:nvSpPr>
        <p:spPr bwMode="auto">
          <a:xfrm>
            <a:off x="7134225" y="3630613"/>
            <a:ext cx="1588" cy="423862"/>
          </a:xfrm>
          <a:prstGeom prst="line">
            <a:avLst/>
          </a:prstGeom>
          <a:noFill/>
          <a:ln w="57150" cap="rnd">
            <a:solidFill>
              <a:schemeClr val="tx2"/>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83" name="Oval 39"/>
          <p:cNvSpPr>
            <a:spLocks noChangeArrowheads="1"/>
          </p:cNvSpPr>
          <p:nvPr/>
        </p:nvSpPr>
        <p:spPr bwMode="auto">
          <a:xfrm>
            <a:off x="6846888" y="4025900"/>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V2</a:t>
            </a:r>
          </a:p>
        </p:txBody>
      </p:sp>
      <p:sp>
        <p:nvSpPr>
          <p:cNvPr id="82984" name="Oval 40"/>
          <p:cNvSpPr>
            <a:spLocks noChangeArrowheads="1"/>
          </p:cNvSpPr>
          <p:nvPr/>
        </p:nvSpPr>
        <p:spPr bwMode="auto">
          <a:xfrm>
            <a:off x="6846888" y="3103563"/>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V0</a:t>
            </a:r>
          </a:p>
        </p:txBody>
      </p:sp>
      <p:sp>
        <p:nvSpPr>
          <p:cNvPr id="82985" name="Oval 41"/>
          <p:cNvSpPr>
            <a:spLocks noChangeArrowheads="1"/>
          </p:cNvSpPr>
          <p:nvPr/>
        </p:nvSpPr>
        <p:spPr bwMode="auto">
          <a:xfrm>
            <a:off x="7886700" y="3841750"/>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V3</a:t>
            </a:r>
          </a:p>
        </p:txBody>
      </p:sp>
      <p:sp>
        <p:nvSpPr>
          <p:cNvPr id="82986" name="Oval 42"/>
          <p:cNvSpPr>
            <a:spLocks noChangeArrowheads="1"/>
          </p:cNvSpPr>
          <p:nvPr/>
        </p:nvSpPr>
        <p:spPr bwMode="auto">
          <a:xfrm>
            <a:off x="7415213" y="4948238"/>
            <a:ext cx="566737"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V5</a:t>
            </a:r>
          </a:p>
        </p:txBody>
      </p:sp>
      <p:sp>
        <p:nvSpPr>
          <p:cNvPr id="82987" name="Oval 43"/>
          <p:cNvSpPr>
            <a:spLocks noChangeArrowheads="1"/>
          </p:cNvSpPr>
          <p:nvPr/>
        </p:nvSpPr>
        <p:spPr bwMode="auto">
          <a:xfrm>
            <a:off x="6184900" y="4948238"/>
            <a:ext cx="566738"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V4</a:t>
            </a:r>
          </a:p>
        </p:txBody>
      </p:sp>
      <p:sp>
        <p:nvSpPr>
          <p:cNvPr id="82988" name="Oval 44"/>
          <p:cNvSpPr>
            <a:spLocks noChangeArrowheads="1"/>
          </p:cNvSpPr>
          <p:nvPr/>
        </p:nvSpPr>
        <p:spPr bwMode="auto">
          <a:xfrm>
            <a:off x="5711825" y="3841750"/>
            <a:ext cx="568325" cy="517525"/>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anchor="ctr"/>
          <a:lstStyle/>
          <a:p>
            <a:pPr algn="ctr" eaLnBrk="0" hangingPunct="0">
              <a:defRPr/>
            </a:pPr>
            <a:r>
              <a:rPr kumimoji="1" lang="en-US" altLang="zh-CN" sz="2000">
                <a:solidFill>
                  <a:srgbClr val="FFFF66"/>
                </a:solidFill>
                <a:effectLst>
                  <a:outerShdw blurRad="38100" dist="38100" dir="2700000" algn="tl">
                    <a:srgbClr val="000000"/>
                  </a:outerShdw>
                </a:effectLst>
                <a:latin typeface="Arial" charset="0"/>
                <a:ea typeface="隶书" pitchFamily="49" charset="-122"/>
              </a:rPr>
              <a:t>V1</a:t>
            </a:r>
          </a:p>
        </p:txBody>
      </p:sp>
      <p:sp>
        <p:nvSpPr>
          <p:cNvPr id="82989" name="Rectangle 45"/>
          <p:cNvSpPr>
            <a:spLocks noChangeArrowheads="1"/>
          </p:cNvSpPr>
          <p:nvPr/>
        </p:nvSpPr>
        <p:spPr bwMode="auto">
          <a:xfrm>
            <a:off x="5937250" y="2481263"/>
            <a:ext cx="2895600" cy="381000"/>
          </a:xfrm>
          <a:prstGeom prst="rect">
            <a:avLst/>
          </a:prstGeom>
          <a:solidFill>
            <a:schemeClr val="folHlink"/>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0" name="Line 46"/>
          <p:cNvSpPr>
            <a:spLocks noChangeShapeType="1"/>
          </p:cNvSpPr>
          <p:nvPr/>
        </p:nvSpPr>
        <p:spPr bwMode="auto">
          <a:xfrm>
            <a:off x="63214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1" name="Line 47"/>
          <p:cNvSpPr>
            <a:spLocks noChangeShapeType="1"/>
          </p:cNvSpPr>
          <p:nvPr/>
        </p:nvSpPr>
        <p:spPr bwMode="auto">
          <a:xfrm>
            <a:off x="67786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2" name="Line 48"/>
          <p:cNvSpPr>
            <a:spLocks noChangeShapeType="1"/>
          </p:cNvSpPr>
          <p:nvPr/>
        </p:nvSpPr>
        <p:spPr bwMode="auto">
          <a:xfrm>
            <a:off x="72358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3" name="Line 49"/>
          <p:cNvSpPr>
            <a:spLocks noChangeShapeType="1"/>
          </p:cNvSpPr>
          <p:nvPr/>
        </p:nvSpPr>
        <p:spPr bwMode="auto">
          <a:xfrm>
            <a:off x="76168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4" name="Line 50"/>
          <p:cNvSpPr>
            <a:spLocks noChangeShapeType="1"/>
          </p:cNvSpPr>
          <p:nvPr/>
        </p:nvSpPr>
        <p:spPr bwMode="auto">
          <a:xfrm>
            <a:off x="79978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5" name="Line 51"/>
          <p:cNvSpPr>
            <a:spLocks noChangeShapeType="1"/>
          </p:cNvSpPr>
          <p:nvPr/>
        </p:nvSpPr>
        <p:spPr bwMode="auto">
          <a:xfrm>
            <a:off x="8378825" y="2493963"/>
            <a:ext cx="1588" cy="3810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2996" name="Text Box 52"/>
          <p:cNvSpPr txBox="1">
            <a:spLocks noChangeArrowheads="1"/>
          </p:cNvSpPr>
          <p:nvPr/>
        </p:nvSpPr>
        <p:spPr bwMode="auto">
          <a:xfrm>
            <a:off x="5254625" y="2036763"/>
            <a:ext cx="658813" cy="914400"/>
          </a:xfrm>
          <a:prstGeom prst="rect">
            <a:avLst/>
          </a:prstGeom>
          <a:noFill/>
          <a:ln w="9525">
            <a:noFill/>
            <a:miter lim="800000"/>
            <a:headEnd/>
            <a:tailEnd/>
          </a:ln>
          <a:effectLst/>
        </p:spPr>
        <p:txBody>
          <a:bodyPr wrap="none">
            <a:spAutoFit/>
          </a:bodyPr>
          <a:lstStyle/>
          <a:p>
            <a:pPr>
              <a:spcBef>
                <a:spcPct val="50000"/>
              </a:spcBef>
              <a:defRPr/>
            </a:pPr>
            <a:endParaRPr kumimoji="1" lang="en-US" altLang="zh-CN" sz="1800">
              <a:effectLst>
                <a:outerShdw blurRad="38100" dist="38100" dir="2700000" algn="tl">
                  <a:srgbClr val="C0C0C0"/>
                </a:outerShdw>
              </a:effectLst>
              <a:latin typeface="Times New Roman" charset="0"/>
              <a:ea typeface="宋体" pitchFamily="2" charset="-122"/>
            </a:endParaRPr>
          </a:p>
          <a:p>
            <a:pPr>
              <a:spcBef>
                <a:spcPct val="50000"/>
              </a:spcBef>
              <a:defRPr/>
            </a:pPr>
            <a:r>
              <a:rPr kumimoji="1" lang="en-US" altLang="zh-CN">
                <a:effectLst>
                  <a:outerShdw blurRad="38100" dist="38100" dir="2700000" algn="tl">
                    <a:srgbClr val="C0C0C0"/>
                  </a:outerShdw>
                </a:effectLst>
                <a:latin typeface="Times New Roman" charset="0"/>
                <a:ea typeface="宋体" pitchFamily="2" charset="-122"/>
              </a:rPr>
              <a:t>sets</a:t>
            </a:r>
          </a:p>
        </p:txBody>
      </p:sp>
      <p:sp>
        <p:nvSpPr>
          <p:cNvPr id="82997" name="Text Box 53"/>
          <p:cNvSpPr txBox="1">
            <a:spLocks noChangeArrowheads="1"/>
          </p:cNvSpPr>
          <p:nvPr/>
        </p:nvSpPr>
        <p:spPr bwMode="auto">
          <a:xfrm>
            <a:off x="7223125" y="3560763"/>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1</a:t>
            </a:r>
          </a:p>
        </p:txBody>
      </p:sp>
      <p:sp>
        <p:nvSpPr>
          <p:cNvPr id="82998" name="Text Box 54"/>
          <p:cNvSpPr txBox="1">
            <a:spLocks noChangeArrowheads="1"/>
          </p:cNvSpPr>
          <p:nvPr/>
        </p:nvSpPr>
        <p:spPr bwMode="auto">
          <a:xfrm>
            <a:off x="687387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2999" name="Line 55"/>
          <p:cNvSpPr>
            <a:spLocks noChangeShapeType="1"/>
          </p:cNvSpPr>
          <p:nvPr/>
        </p:nvSpPr>
        <p:spPr bwMode="auto">
          <a:xfrm flipH="1">
            <a:off x="7813675" y="4330700"/>
            <a:ext cx="252413" cy="671513"/>
          </a:xfrm>
          <a:prstGeom prst="line">
            <a:avLst/>
          </a:prstGeom>
          <a:noFill/>
          <a:ln w="57150">
            <a:solidFill>
              <a:schemeClr val="tx2"/>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3000" name="Text Box 56"/>
          <p:cNvSpPr txBox="1">
            <a:spLocks noChangeArrowheads="1"/>
          </p:cNvSpPr>
          <p:nvPr/>
        </p:nvSpPr>
        <p:spPr bwMode="auto">
          <a:xfrm>
            <a:off x="804862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3</a:t>
            </a:r>
          </a:p>
        </p:txBody>
      </p:sp>
      <p:sp>
        <p:nvSpPr>
          <p:cNvPr id="83001" name="Line 57"/>
          <p:cNvSpPr>
            <a:spLocks noChangeShapeType="1"/>
          </p:cNvSpPr>
          <p:nvPr/>
        </p:nvSpPr>
        <p:spPr bwMode="auto">
          <a:xfrm>
            <a:off x="6072188" y="4329113"/>
            <a:ext cx="261937" cy="652462"/>
          </a:xfrm>
          <a:prstGeom prst="line">
            <a:avLst/>
          </a:prstGeom>
          <a:noFill/>
          <a:ln w="57150">
            <a:solidFill>
              <a:schemeClr val="tx2"/>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3002" name="Text Box 58"/>
          <p:cNvSpPr txBox="1">
            <a:spLocks noChangeArrowheads="1"/>
          </p:cNvSpPr>
          <p:nvPr/>
        </p:nvSpPr>
        <p:spPr bwMode="auto">
          <a:xfrm>
            <a:off x="7666038" y="240823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4</a:t>
            </a:r>
          </a:p>
        </p:txBody>
      </p:sp>
      <p:sp>
        <p:nvSpPr>
          <p:cNvPr id="83003" name="Line 59"/>
          <p:cNvSpPr>
            <a:spLocks noChangeShapeType="1"/>
          </p:cNvSpPr>
          <p:nvPr/>
        </p:nvSpPr>
        <p:spPr bwMode="auto">
          <a:xfrm>
            <a:off x="7227888" y="4483100"/>
            <a:ext cx="304800" cy="533400"/>
          </a:xfrm>
          <a:prstGeom prst="line">
            <a:avLst/>
          </a:prstGeom>
          <a:noFill/>
          <a:ln w="57150">
            <a:solidFill>
              <a:schemeClr val="tx2"/>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3004" name="Text Box 60"/>
          <p:cNvSpPr txBox="1">
            <a:spLocks noChangeArrowheads="1"/>
          </p:cNvSpPr>
          <p:nvPr/>
        </p:nvSpPr>
        <p:spPr bwMode="auto">
          <a:xfrm>
            <a:off x="6008688" y="240823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3005" name="Text Box 61"/>
          <p:cNvSpPr txBox="1">
            <a:spLocks noChangeArrowheads="1"/>
          </p:cNvSpPr>
          <p:nvPr/>
        </p:nvSpPr>
        <p:spPr bwMode="auto">
          <a:xfrm>
            <a:off x="7666038"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1</a:t>
            </a:r>
          </a:p>
        </p:txBody>
      </p:sp>
      <p:sp>
        <p:nvSpPr>
          <p:cNvPr id="83006" name="Line 62"/>
          <p:cNvSpPr>
            <a:spLocks noChangeShapeType="1"/>
          </p:cNvSpPr>
          <p:nvPr/>
        </p:nvSpPr>
        <p:spPr bwMode="auto">
          <a:xfrm>
            <a:off x="6237288" y="4178300"/>
            <a:ext cx="609600" cy="76200"/>
          </a:xfrm>
          <a:prstGeom prst="line">
            <a:avLst/>
          </a:prstGeom>
          <a:noFill/>
          <a:ln w="57150">
            <a:solidFill>
              <a:schemeClr val="tx2"/>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3007" name="Text Box 63"/>
          <p:cNvSpPr txBox="1">
            <a:spLocks noChangeArrowheads="1"/>
          </p:cNvSpPr>
          <p:nvPr/>
        </p:nvSpPr>
        <p:spPr bwMode="auto">
          <a:xfrm>
            <a:off x="6442075" y="240823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1</a:t>
            </a:r>
          </a:p>
        </p:txBody>
      </p:sp>
      <p:sp>
        <p:nvSpPr>
          <p:cNvPr id="83008" name="Text Box 64"/>
          <p:cNvSpPr txBox="1">
            <a:spLocks noChangeArrowheads="1"/>
          </p:cNvSpPr>
          <p:nvPr/>
        </p:nvSpPr>
        <p:spPr bwMode="auto">
          <a:xfrm>
            <a:off x="6873875" y="240823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2</a:t>
            </a:r>
          </a:p>
        </p:txBody>
      </p:sp>
      <p:sp>
        <p:nvSpPr>
          <p:cNvPr id="83009" name="Text Box 65"/>
          <p:cNvSpPr txBox="1">
            <a:spLocks noChangeArrowheads="1"/>
          </p:cNvSpPr>
          <p:nvPr/>
        </p:nvSpPr>
        <p:spPr bwMode="auto">
          <a:xfrm>
            <a:off x="7305675" y="240823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3</a:t>
            </a:r>
          </a:p>
        </p:txBody>
      </p:sp>
      <p:sp>
        <p:nvSpPr>
          <p:cNvPr id="83010" name="Text Box 66"/>
          <p:cNvSpPr txBox="1">
            <a:spLocks noChangeArrowheads="1"/>
          </p:cNvSpPr>
          <p:nvPr/>
        </p:nvSpPr>
        <p:spPr bwMode="auto">
          <a:xfrm>
            <a:off x="8026400"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5</a:t>
            </a:r>
          </a:p>
        </p:txBody>
      </p:sp>
      <p:sp>
        <p:nvSpPr>
          <p:cNvPr id="83011" name="Text Box 67"/>
          <p:cNvSpPr txBox="1">
            <a:spLocks noChangeArrowheads="1"/>
          </p:cNvSpPr>
          <p:nvPr/>
        </p:nvSpPr>
        <p:spPr bwMode="auto">
          <a:xfrm>
            <a:off x="8026400" y="4425950"/>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2</a:t>
            </a:r>
          </a:p>
        </p:txBody>
      </p:sp>
      <p:sp>
        <p:nvSpPr>
          <p:cNvPr id="83012" name="Text Box 68"/>
          <p:cNvSpPr txBox="1">
            <a:spLocks noChangeArrowheads="1"/>
          </p:cNvSpPr>
          <p:nvPr/>
        </p:nvSpPr>
        <p:spPr bwMode="auto">
          <a:xfrm>
            <a:off x="5865813" y="4497388"/>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3</a:t>
            </a:r>
          </a:p>
        </p:txBody>
      </p:sp>
      <p:sp>
        <p:nvSpPr>
          <p:cNvPr id="83013" name="Text Box 69"/>
          <p:cNvSpPr txBox="1">
            <a:spLocks noChangeArrowheads="1"/>
          </p:cNvSpPr>
          <p:nvPr/>
        </p:nvSpPr>
        <p:spPr bwMode="auto">
          <a:xfrm>
            <a:off x="7018338" y="4641850"/>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4</a:t>
            </a:r>
          </a:p>
        </p:txBody>
      </p:sp>
      <p:sp>
        <p:nvSpPr>
          <p:cNvPr id="83014" name="Text Box 70"/>
          <p:cNvSpPr txBox="1">
            <a:spLocks noChangeArrowheads="1"/>
          </p:cNvSpPr>
          <p:nvPr/>
        </p:nvSpPr>
        <p:spPr bwMode="auto">
          <a:xfrm>
            <a:off x="6442075" y="3776663"/>
            <a:ext cx="33655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5</a:t>
            </a:r>
          </a:p>
        </p:txBody>
      </p:sp>
      <p:sp>
        <p:nvSpPr>
          <p:cNvPr id="83016" name="Text Box 72"/>
          <p:cNvSpPr txBox="1">
            <a:spLocks noChangeArrowheads="1"/>
          </p:cNvSpPr>
          <p:nvPr/>
        </p:nvSpPr>
        <p:spPr bwMode="auto">
          <a:xfrm>
            <a:off x="2792413"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4</a:t>
            </a:r>
          </a:p>
        </p:txBody>
      </p:sp>
      <p:sp>
        <p:nvSpPr>
          <p:cNvPr id="83017" name="Text Box 73"/>
          <p:cNvSpPr txBox="1">
            <a:spLocks noChangeArrowheads="1"/>
          </p:cNvSpPr>
          <p:nvPr/>
        </p:nvSpPr>
        <p:spPr bwMode="auto">
          <a:xfrm>
            <a:off x="1135063"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3018" name="Text Box 74"/>
          <p:cNvSpPr txBox="1">
            <a:spLocks noChangeArrowheads="1"/>
          </p:cNvSpPr>
          <p:nvPr/>
        </p:nvSpPr>
        <p:spPr bwMode="auto">
          <a:xfrm>
            <a:off x="1568450"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1</a:t>
            </a:r>
          </a:p>
        </p:txBody>
      </p:sp>
      <p:sp>
        <p:nvSpPr>
          <p:cNvPr id="83019" name="Text Box 75"/>
          <p:cNvSpPr txBox="1">
            <a:spLocks noChangeArrowheads="1"/>
          </p:cNvSpPr>
          <p:nvPr/>
        </p:nvSpPr>
        <p:spPr bwMode="auto">
          <a:xfrm>
            <a:off x="2000250"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2</a:t>
            </a:r>
          </a:p>
        </p:txBody>
      </p:sp>
      <p:sp>
        <p:nvSpPr>
          <p:cNvPr id="83020" name="Text Box 76"/>
          <p:cNvSpPr txBox="1">
            <a:spLocks noChangeArrowheads="1"/>
          </p:cNvSpPr>
          <p:nvPr/>
        </p:nvSpPr>
        <p:spPr bwMode="auto">
          <a:xfrm>
            <a:off x="2432050"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3</a:t>
            </a:r>
          </a:p>
        </p:txBody>
      </p:sp>
      <p:sp>
        <p:nvSpPr>
          <p:cNvPr id="83021" name="Text Box 77"/>
          <p:cNvSpPr txBox="1">
            <a:spLocks noChangeArrowheads="1"/>
          </p:cNvSpPr>
          <p:nvPr/>
        </p:nvSpPr>
        <p:spPr bwMode="auto">
          <a:xfrm>
            <a:off x="315277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5</a:t>
            </a:r>
          </a:p>
        </p:txBody>
      </p:sp>
      <p:sp>
        <p:nvSpPr>
          <p:cNvPr id="83022" name="Text Box 78"/>
          <p:cNvSpPr txBox="1">
            <a:spLocks noChangeArrowheads="1"/>
          </p:cNvSpPr>
          <p:nvPr/>
        </p:nvSpPr>
        <p:spPr bwMode="auto">
          <a:xfrm>
            <a:off x="5221288" y="2049463"/>
            <a:ext cx="3173412" cy="396875"/>
          </a:xfrm>
          <a:prstGeom prst="rect">
            <a:avLst/>
          </a:prstGeom>
          <a:noFill/>
          <a:ln w="9525">
            <a:noFill/>
            <a:miter lim="800000"/>
            <a:headEnd/>
            <a:tailEnd/>
          </a:ln>
          <a:effectLst/>
        </p:spPr>
        <p:txBody>
          <a:bodyPr wrap="none">
            <a:spAutoFit/>
          </a:bodyPr>
          <a:lstStyle/>
          <a:p>
            <a:pPr>
              <a:spcBef>
                <a:spcPct val="50000"/>
              </a:spcBef>
              <a:defRPr/>
            </a:pPr>
            <a:r>
              <a:rPr kumimoji="1" lang="zh-CN" altLang="en-US" sz="2000">
                <a:solidFill>
                  <a:srgbClr val="3A47C6"/>
                </a:solidFill>
                <a:effectLst>
                  <a:outerShdw blurRad="38100" dist="38100" dir="2700000" algn="tl">
                    <a:srgbClr val="C0C0C0"/>
                  </a:outerShdw>
                </a:effectLst>
                <a:latin typeface="Arial" charset="0"/>
                <a:ea typeface="宋体" pitchFamily="2" charset="-122"/>
              </a:rPr>
              <a:t>下标：</a:t>
            </a:r>
            <a:r>
              <a:rPr kumimoji="1" lang="en-US" altLang="zh-CN" sz="2000">
                <a:solidFill>
                  <a:srgbClr val="3A47C6"/>
                </a:solidFill>
                <a:effectLst>
                  <a:outerShdw blurRad="38100" dist="38100" dir="2700000" algn="tl">
                    <a:srgbClr val="C0C0C0"/>
                  </a:outerShdw>
                </a:effectLst>
                <a:latin typeface="Times New Roman" charset="0"/>
                <a:ea typeface="宋体" pitchFamily="2" charset="-122"/>
              </a:rPr>
              <a:t>0    1     2     3    4    5 </a:t>
            </a:r>
          </a:p>
        </p:txBody>
      </p:sp>
      <p:sp>
        <p:nvSpPr>
          <p:cNvPr id="83023" name="Text Box 79"/>
          <p:cNvSpPr txBox="1">
            <a:spLocks noChangeArrowheads="1"/>
          </p:cNvSpPr>
          <p:nvPr/>
        </p:nvSpPr>
        <p:spPr bwMode="auto">
          <a:xfrm>
            <a:off x="7666038"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3024" name="Text Box 80"/>
          <p:cNvSpPr txBox="1">
            <a:spLocks noChangeArrowheads="1"/>
          </p:cNvSpPr>
          <p:nvPr/>
        </p:nvSpPr>
        <p:spPr bwMode="auto">
          <a:xfrm>
            <a:off x="730567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3025" name="Text Box 81"/>
          <p:cNvSpPr txBox="1">
            <a:spLocks noChangeArrowheads="1"/>
          </p:cNvSpPr>
          <p:nvPr/>
        </p:nvSpPr>
        <p:spPr bwMode="auto">
          <a:xfrm>
            <a:off x="804862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
        <p:nvSpPr>
          <p:cNvPr id="83026" name="Text Box 82"/>
          <p:cNvSpPr txBox="1">
            <a:spLocks noChangeArrowheads="1"/>
          </p:cNvSpPr>
          <p:nvPr/>
        </p:nvSpPr>
        <p:spPr bwMode="auto">
          <a:xfrm>
            <a:off x="6442075" y="2409825"/>
            <a:ext cx="336550" cy="457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mtClean="0">
                <a:effectLst>
                  <a:outerShdw blurRad="38100" dist="38100" dir="2700000" algn="tl">
                    <a:srgbClr val="C0C0C0"/>
                  </a:outerShdw>
                </a:effectLst>
              </a:rPr>
              <a:t>0</a:t>
            </a:r>
          </a:p>
        </p:txBody>
      </p:sp>
    </p:spTree>
    <p:extLst>
      <p:ext uri="{BB962C8B-B14F-4D97-AF65-F5344CB8AC3E}">
        <p14:creationId xmlns:p14="http://schemas.microsoft.com/office/powerpoint/2010/main" val="41148130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82"/>
                                        </p:tgtEl>
                                        <p:attrNameLst>
                                          <p:attrName>style.visibility</p:attrName>
                                        </p:attrNameLst>
                                      </p:cBhvr>
                                      <p:to>
                                        <p:strVal val="visible"/>
                                      </p:to>
                                    </p:set>
                                    <p:animEffect transition="in" filter="dissolve">
                                      <p:cBhvr>
                                        <p:cTn id="7" dur="500"/>
                                        <p:tgtEl>
                                          <p:spTgt spid="8298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2997"/>
                                        </p:tgtEl>
                                        <p:attrNameLst>
                                          <p:attrName>style.visibility</p:attrName>
                                        </p:attrNameLst>
                                      </p:cBhvr>
                                      <p:to>
                                        <p:strVal val="visible"/>
                                      </p:to>
                                    </p:set>
                                    <p:animEffect transition="in" filter="dissolve">
                                      <p:cBhvr>
                                        <p:cTn id="11" dur="500"/>
                                        <p:tgtEl>
                                          <p:spTgt spid="82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grpId="0" nodeType="clickEffect">
                                  <p:stCondLst>
                                    <p:cond delay="0"/>
                                  </p:stCondLst>
                                  <p:childTnLst>
                                    <p:animEffect transition="out" filter="dissolve">
                                      <p:cBhvr>
                                        <p:cTn id="15" dur="500"/>
                                        <p:tgtEl>
                                          <p:spTgt spid="83008"/>
                                        </p:tgtEl>
                                      </p:cBhvr>
                                    </p:animEffect>
                                    <p:set>
                                      <p:cBhvr>
                                        <p:cTn id="16" dur="1" fill="hold">
                                          <p:stCondLst>
                                            <p:cond delay="499"/>
                                          </p:stCondLst>
                                        </p:cTn>
                                        <p:tgtEl>
                                          <p:spTgt spid="83008"/>
                                        </p:tgtEl>
                                        <p:attrNameLst>
                                          <p:attrName>style.visibility</p:attrName>
                                        </p:attrNameLst>
                                      </p:cBhvr>
                                      <p:to>
                                        <p:strVal val="hidden"/>
                                      </p:to>
                                    </p:se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82998"/>
                                        </p:tgtEl>
                                        <p:attrNameLst>
                                          <p:attrName>style.visibility</p:attrName>
                                        </p:attrNameLst>
                                      </p:cBhvr>
                                      <p:to>
                                        <p:strVal val="visible"/>
                                      </p:to>
                                    </p:set>
                                    <p:animEffect transition="in" filter="dissolve">
                                      <p:cBhvr>
                                        <p:cTn id="20" dur="500"/>
                                        <p:tgtEl>
                                          <p:spTgt spid="829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82999"/>
                                        </p:tgtEl>
                                        <p:attrNameLst>
                                          <p:attrName>style.visibility</p:attrName>
                                        </p:attrNameLst>
                                      </p:cBhvr>
                                      <p:to>
                                        <p:strVal val="visible"/>
                                      </p:to>
                                    </p:set>
                                    <p:animEffect transition="in" filter="dissolve">
                                      <p:cBhvr>
                                        <p:cTn id="25" dur="500"/>
                                        <p:tgtEl>
                                          <p:spTgt spid="8299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83011"/>
                                        </p:tgtEl>
                                        <p:attrNameLst>
                                          <p:attrName>style.visibility</p:attrName>
                                        </p:attrNameLst>
                                      </p:cBhvr>
                                      <p:to>
                                        <p:strVal val="visible"/>
                                      </p:to>
                                    </p:set>
                                    <p:animEffect transition="in" filter="dissolve">
                                      <p:cBhvr>
                                        <p:cTn id="29" dur="500"/>
                                        <p:tgtEl>
                                          <p:spTgt spid="830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grpId="0" nodeType="clickEffect">
                                  <p:stCondLst>
                                    <p:cond delay="0"/>
                                  </p:stCondLst>
                                  <p:childTnLst>
                                    <p:animEffect transition="out" filter="dissolve">
                                      <p:cBhvr>
                                        <p:cTn id="33" dur="500"/>
                                        <p:tgtEl>
                                          <p:spTgt spid="83010"/>
                                        </p:tgtEl>
                                      </p:cBhvr>
                                    </p:animEffect>
                                    <p:set>
                                      <p:cBhvr>
                                        <p:cTn id="34" dur="1" fill="hold">
                                          <p:stCondLst>
                                            <p:cond delay="499"/>
                                          </p:stCondLst>
                                        </p:cTn>
                                        <p:tgtEl>
                                          <p:spTgt spid="83010"/>
                                        </p:tgtEl>
                                        <p:attrNameLst>
                                          <p:attrName>style.visibility</p:attrName>
                                        </p:attrNameLst>
                                      </p:cBhvr>
                                      <p:to>
                                        <p:strVal val="hidden"/>
                                      </p:to>
                                    </p:se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83000"/>
                                        </p:tgtEl>
                                        <p:attrNameLst>
                                          <p:attrName>style.visibility</p:attrName>
                                        </p:attrNameLst>
                                      </p:cBhvr>
                                      <p:to>
                                        <p:strVal val="visible"/>
                                      </p:to>
                                    </p:set>
                                    <p:animEffect transition="in" filter="dissolve">
                                      <p:cBhvr>
                                        <p:cTn id="38" dur="500"/>
                                        <p:tgtEl>
                                          <p:spTgt spid="830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83001"/>
                                        </p:tgtEl>
                                        <p:attrNameLst>
                                          <p:attrName>style.visibility</p:attrName>
                                        </p:attrNameLst>
                                      </p:cBhvr>
                                      <p:to>
                                        <p:strVal val="visible"/>
                                      </p:to>
                                    </p:set>
                                    <p:animEffect transition="in" filter="dissolve">
                                      <p:cBhvr>
                                        <p:cTn id="43" dur="500"/>
                                        <p:tgtEl>
                                          <p:spTgt spid="83001"/>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83012"/>
                                        </p:tgtEl>
                                        <p:attrNameLst>
                                          <p:attrName>style.visibility</p:attrName>
                                        </p:attrNameLst>
                                      </p:cBhvr>
                                      <p:to>
                                        <p:strVal val="visible"/>
                                      </p:to>
                                    </p:set>
                                    <p:animEffect transition="in" filter="dissolve">
                                      <p:cBhvr>
                                        <p:cTn id="47" dur="500"/>
                                        <p:tgtEl>
                                          <p:spTgt spid="83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grpId="0" nodeType="clickEffect">
                                  <p:stCondLst>
                                    <p:cond delay="0"/>
                                  </p:stCondLst>
                                  <p:childTnLst>
                                    <p:animEffect transition="out" filter="dissolve">
                                      <p:cBhvr>
                                        <p:cTn id="51" dur="500"/>
                                        <p:tgtEl>
                                          <p:spTgt spid="83002"/>
                                        </p:tgtEl>
                                      </p:cBhvr>
                                    </p:animEffect>
                                    <p:set>
                                      <p:cBhvr>
                                        <p:cTn id="52" dur="1" fill="hold">
                                          <p:stCondLst>
                                            <p:cond delay="499"/>
                                          </p:stCondLst>
                                        </p:cTn>
                                        <p:tgtEl>
                                          <p:spTgt spid="83002"/>
                                        </p:tgtEl>
                                        <p:attrNameLst>
                                          <p:attrName>style.visibility</p:attrName>
                                        </p:attrNameLst>
                                      </p:cBhvr>
                                      <p:to>
                                        <p:strVal val="hidden"/>
                                      </p:to>
                                    </p:se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83005"/>
                                        </p:tgtEl>
                                        <p:attrNameLst>
                                          <p:attrName>style.visibility</p:attrName>
                                        </p:attrNameLst>
                                      </p:cBhvr>
                                      <p:to>
                                        <p:strVal val="visible"/>
                                      </p:to>
                                    </p:set>
                                    <p:animEffect transition="in" filter="dissolve">
                                      <p:cBhvr>
                                        <p:cTn id="56" dur="500"/>
                                        <p:tgtEl>
                                          <p:spTgt spid="830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83003"/>
                                        </p:tgtEl>
                                        <p:attrNameLst>
                                          <p:attrName>style.visibility</p:attrName>
                                        </p:attrNameLst>
                                      </p:cBhvr>
                                      <p:to>
                                        <p:strVal val="visible"/>
                                      </p:to>
                                    </p:set>
                                    <p:animEffect transition="in" filter="dissolve">
                                      <p:cBhvr>
                                        <p:cTn id="61" dur="500"/>
                                        <p:tgtEl>
                                          <p:spTgt spid="83003"/>
                                        </p:tgtEl>
                                      </p:cBhvr>
                                    </p:animEffect>
                                  </p:childTnLst>
                                </p:cTn>
                              </p:par>
                            </p:childTnLst>
                          </p:cTn>
                        </p:par>
                        <p:par>
                          <p:cTn id="62" fill="hold" nodeType="afterGroup">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3013"/>
                                        </p:tgtEl>
                                        <p:attrNameLst>
                                          <p:attrName>style.visibility</p:attrName>
                                        </p:attrNameLst>
                                      </p:cBhvr>
                                      <p:to>
                                        <p:strVal val="visible"/>
                                      </p:to>
                                    </p:set>
                                    <p:animEffect transition="in" filter="dissolve">
                                      <p:cBhvr>
                                        <p:cTn id="65" dur="500"/>
                                        <p:tgtEl>
                                          <p:spTgt spid="830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xit" presetSubtype="0" fill="hold" grpId="1" nodeType="clickEffect">
                                  <p:stCondLst>
                                    <p:cond delay="0"/>
                                  </p:stCondLst>
                                  <p:childTnLst>
                                    <p:animEffect transition="out" filter="dissolve">
                                      <p:cBhvr>
                                        <p:cTn id="69" dur="500"/>
                                        <p:tgtEl>
                                          <p:spTgt spid="83000"/>
                                        </p:tgtEl>
                                      </p:cBhvr>
                                    </p:animEffect>
                                    <p:set>
                                      <p:cBhvr>
                                        <p:cTn id="70" dur="1" fill="hold">
                                          <p:stCondLst>
                                            <p:cond delay="499"/>
                                          </p:stCondLst>
                                        </p:cTn>
                                        <p:tgtEl>
                                          <p:spTgt spid="83000"/>
                                        </p:tgtEl>
                                        <p:attrNameLst>
                                          <p:attrName>style.visibility</p:attrName>
                                        </p:attrNameLst>
                                      </p:cBhvr>
                                      <p:to>
                                        <p:strVal val="hidden"/>
                                      </p:to>
                                    </p:se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83025"/>
                                        </p:tgtEl>
                                        <p:attrNameLst>
                                          <p:attrName>style.visibility</p:attrName>
                                        </p:attrNameLst>
                                      </p:cBhvr>
                                      <p:to>
                                        <p:strVal val="visible"/>
                                      </p:to>
                                    </p:set>
                                    <p:animEffect transition="in" filter="dissolve">
                                      <p:cBhvr>
                                        <p:cTn id="74" dur="500"/>
                                        <p:tgtEl>
                                          <p:spTgt spid="830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grpId="0" nodeType="clickEffect">
                                  <p:stCondLst>
                                    <p:cond delay="0"/>
                                  </p:stCondLst>
                                  <p:childTnLst>
                                    <p:animEffect transition="out" filter="dissolve">
                                      <p:cBhvr>
                                        <p:cTn id="78" dur="500"/>
                                        <p:tgtEl>
                                          <p:spTgt spid="83009"/>
                                        </p:tgtEl>
                                      </p:cBhvr>
                                    </p:animEffect>
                                    <p:set>
                                      <p:cBhvr>
                                        <p:cTn id="79" dur="1" fill="hold">
                                          <p:stCondLst>
                                            <p:cond delay="499"/>
                                          </p:stCondLst>
                                        </p:cTn>
                                        <p:tgtEl>
                                          <p:spTgt spid="83009"/>
                                        </p:tgtEl>
                                        <p:attrNameLst>
                                          <p:attrName>style.visibility</p:attrName>
                                        </p:attrNameLst>
                                      </p:cBhvr>
                                      <p:to>
                                        <p:strVal val="hidden"/>
                                      </p:to>
                                    </p:set>
                                  </p:childTnLst>
                                </p:cTn>
                              </p:par>
                            </p:childTnLst>
                          </p:cTn>
                        </p:par>
                        <p:par>
                          <p:cTn id="80" fill="hold" nodeType="afterGroup">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83024"/>
                                        </p:tgtEl>
                                        <p:attrNameLst>
                                          <p:attrName>style.visibility</p:attrName>
                                        </p:attrNameLst>
                                      </p:cBhvr>
                                      <p:to>
                                        <p:strVal val="visible"/>
                                      </p:to>
                                    </p:set>
                                    <p:animEffect transition="in" filter="dissolve">
                                      <p:cBhvr>
                                        <p:cTn id="83" dur="500"/>
                                        <p:tgtEl>
                                          <p:spTgt spid="8302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83006"/>
                                        </p:tgtEl>
                                        <p:attrNameLst>
                                          <p:attrName>style.visibility</p:attrName>
                                        </p:attrNameLst>
                                      </p:cBhvr>
                                      <p:to>
                                        <p:strVal val="visible"/>
                                      </p:to>
                                    </p:set>
                                    <p:animEffect transition="in" filter="dissolve">
                                      <p:cBhvr>
                                        <p:cTn id="88" dur="500"/>
                                        <p:tgtEl>
                                          <p:spTgt spid="83006"/>
                                        </p:tgtEl>
                                      </p:cBhvr>
                                    </p:animEffect>
                                  </p:childTnLst>
                                </p:cTn>
                              </p:par>
                            </p:childTnLst>
                          </p:cTn>
                        </p:par>
                        <p:par>
                          <p:cTn id="89" fill="hold" nodeType="afterGroup">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83014"/>
                                        </p:tgtEl>
                                        <p:attrNameLst>
                                          <p:attrName>style.visibility</p:attrName>
                                        </p:attrNameLst>
                                      </p:cBhvr>
                                      <p:to>
                                        <p:strVal val="visible"/>
                                      </p:to>
                                    </p:set>
                                    <p:animEffect transition="in" filter="dissolve">
                                      <p:cBhvr>
                                        <p:cTn id="92" dur="500"/>
                                        <p:tgtEl>
                                          <p:spTgt spid="8301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xit" presetSubtype="0" fill="hold" grpId="1" nodeType="clickEffect">
                                  <p:stCondLst>
                                    <p:cond delay="0"/>
                                  </p:stCondLst>
                                  <p:childTnLst>
                                    <p:animEffect transition="out" filter="dissolve">
                                      <p:cBhvr>
                                        <p:cTn id="96" dur="500"/>
                                        <p:tgtEl>
                                          <p:spTgt spid="83005"/>
                                        </p:tgtEl>
                                      </p:cBhvr>
                                    </p:animEffect>
                                    <p:set>
                                      <p:cBhvr>
                                        <p:cTn id="97" dur="1" fill="hold">
                                          <p:stCondLst>
                                            <p:cond delay="499"/>
                                          </p:stCondLst>
                                        </p:cTn>
                                        <p:tgtEl>
                                          <p:spTgt spid="83005"/>
                                        </p:tgtEl>
                                        <p:attrNameLst>
                                          <p:attrName>style.visibility</p:attrName>
                                        </p:attrNameLst>
                                      </p:cBhvr>
                                      <p:to>
                                        <p:strVal val="hidden"/>
                                      </p:to>
                                    </p:set>
                                  </p:childTnLst>
                                </p:cTn>
                              </p:par>
                            </p:childTnLst>
                          </p:cTn>
                        </p:par>
                        <p:par>
                          <p:cTn id="98" fill="hold" nodeType="afterGroup">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83023"/>
                                        </p:tgtEl>
                                        <p:attrNameLst>
                                          <p:attrName>style.visibility</p:attrName>
                                        </p:attrNameLst>
                                      </p:cBhvr>
                                      <p:to>
                                        <p:strVal val="visible"/>
                                      </p:to>
                                    </p:set>
                                    <p:animEffect transition="in" filter="dissolve">
                                      <p:cBhvr>
                                        <p:cTn id="101" dur="500"/>
                                        <p:tgtEl>
                                          <p:spTgt spid="8302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xit" presetSubtype="0" fill="hold" grpId="0" nodeType="clickEffect">
                                  <p:stCondLst>
                                    <p:cond delay="0"/>
                                  </p:stCondLst>
                                  <p:childTnLst>
                                    <p:animEffect transition="out" filter="dissolve">
                                      <p:cBhvr>
                                        <p:cTn id="105" dur="500"/>
                                        <p:tgtEl>
                                          <p:spTgt spid="83007"/>
                                        </p:tgtEl>
                                      </p:cBhvr>
                                    </p:animEffect>
                                    <p:set>
                                      <p:cBhvr>
                                        <p:cTn id="106" dur="1" fill="hold">
                                          <p:stCondLst>
                                            <p:cond delay="499"/>
                                          </p:stCondLst>
                                        </p:cTn>
                                        <p:tgtEl>
                                          <p:spTgt spid="83007"/>
                                        </p:tgtEl>
                                        <p:attrNameLst>
                                          <p:attrName>style.visibility</p:attrName>
                                        </p:attrNameLst>
                                      </p:cBhvr>
                                      <p:to>
                                        <p:strVal val="hidden"/>
                                      </p:to>
                                    </p:set>
                                  </p:childTnLst>
                                </p:cTn>
                              </p:par>
                            </p:childTnLst>
                          </p:cTn>
                        </p:par>
                        <p:par>
                          <p:cTn id="107" fill="hold" nodeType="afterGroup">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83026"/>
                                        </p:tgtEl>
                                        <p:attrNameLst>
                                          <p:attrName>style.visibility</p:attrName>
                                        </p:attrNameLst>
                                      </p:cBhvr>
                                      <p:to>
                                        <p:strVal val="visible"/>
                                      </p:to>
                                    </p:set>
                                    <p:animEffect transition="in" filter="dissolve">
                                      <p:cBhvr>
                                        <p:cTn id="110" dur="500"/>
                                        <p:tgtEl>
                                          <p:spTgt spid="8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7" grpId="0"/>
      <p:bldP spid="82998" grpId="0"/>
      <p:bldP spid="83000" grpId="0"/>
      <p:bldP spid="83000" grpId="1"/>
      <p:bldP spid="83002" grpId="0"/>
      <p:bldP spid="83005" grpId="0"/>
      <p:bldP spid="83005" grpId="1"/>
      <p:bldP spid="83007" grpId="0"/>
      <p:bldP spid="83008" grpId="0"/>
      <p:bldP spid="83009" grpId="0"/>
      <p:bldP spid="83010" grpId="0"/>
      <p:bldP spid="83011" grpId="0" autoUpdateAnimBg="0"/>
      <p:bldP spid="83012" grpId="0" autoUpdateAnimBg="0"/>
      <p:bldP spid="83013" grpId="0" autoUpdateAnimBg="0"/>
      <p:bldP spid="83014" grpId="0" autoUpdateAnimBg="0"/>
      <p:bldP spid="83023" grpId="0"/>
      <p:bldP spid="83024" grpId="0"/>
      <p:bldP spid="83025" grpId="0"/>
      <p:bldP spid="830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8477637-527D-49FA-8B8F-907AFEEFA2C1}"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19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684E75E-B6DC-4CC9-B3A5-D46EFECA45AE}" type="slidenum">
              <a:rPr lang="en-US" altLang="zh-CN" sz="1400" b="0" smtClean="0">
                <a:latin typeface="Comic Sans MS" pitchFamily="66" charset="0"/>
                <a:cs typeface="Tahoma" pitchFamily="34" charset="0"/>
              </a:rPr>
              <a:pPr>
                <a:spcBef>
                  <a:spcPct val="0"/>
                </a:spcBef>
                <a:buClrTx/>
                <a:buSzTx/>
                <a:buFontTx/>
                <a:buNone/>
              </a:pPr>
              <a:t>14</a:t>
            </a:fld>
            <a:endParaRPr lang="en-US" altLang="zh-CN" sz="1400" b="0" smtClean="0">
              <a:latin typeface="Comic Sans MS" pitchFamily="66" charset="0"/>
              <a:cs typeface="Tahoma" pitchFamily="34" charset="0"/>
            </a:endParaRPr>
          </a:p>
        </p:txBody>
      </p:sp>
      <p:grpSp>
        <p:nvGrpSpPr>
          <p:cNvPr id="41989" name="Group 2"/>
          <p:cNvGrpSpPr>
            <a:grpSpLocks/>
          </p:cNvGrpSpPr>
          <p:nvPr/>
        </p:nvGrpSpPr>
        <p:grpSpPr bwMode="auto">
          <a:xfrm>
            <a:off x="142875" y="214313"/>
            <a:ext cx="9001125" cy="6357937"/>
            <a:chOff x="1495" y="8148"/>
            <a:chExt cx="7518" cy="5215"/>
          </a:xfrm>
        </p:grpSpPr>
        <p:grpSp>
          <p:nvGrpSpPr>
            <p:cNvPr id="41992" name="Group 3"/>
            <p:cNvGrpSpPr>
              <a:grpSpLocks/>
            </p:cNvGrpSpPr>
            <p:nvPr/>
          </p:nvGrpSpPr>
          <p:grpSpPr bwMode="auto">
            <a:xfrm>
              <a:off x="1495" y="8148"/>
              <a:ext cx="7518" cy="2390"/>
              <a:chOff x="1495" y="8148"/>
              <a:chExt cx="7518" cy="2390"/>
            </a:xfrm>
          </p:grpSpPr>
          <p:sp>
            <p:nvSpPr>
              <p:cNvPr id="42037" name="Text Box 4"/>
              <p:cNvSpPr txBox="1">
                <a:spLocks noChangeArrowheads="1"/>
              </p:cNvSpPr>
              <p:nvPr/>
            </p:nvSpPr>
            <p:spPr bwMode="auto">
              <a:xfrm>
                <a:off x="5652" y="8305"/>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12</a:t>
                </a:r>
              </a:p>
            </p:txBody>
          </p:sp>
          <p:sp>
            <p:nvSpPr>
              <p:cNvPr id="42038" name="Text Box 5"/>
              <p:cNvSpPr txBox="1">
                <a:spLocks noChangeArrowheads="1"/>
              </p:cNvSpPr>
              <p:nvPr/>
            </p:nvSpPr>
            <p:spPr bwMode="auto">
              <a:xfrm>
                <a:off x="8214" y="831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12</a:t>
                </a:r>
              </a:p>
            </p:txBody>
          </p:sp>
          <p:sp>
            <p:nvSpPr>
              <p:cNvPr id="42039" name="Freeform 7"/>
              <p:cNvSpPr>
                <a:spLocks/>
              </p:cNvSpPr>
              <p:nvPr/>
            </p:nvSpPr>
            <p:spPr bwMode="auto">
              <a:xfrm>
                <a:off x="7876" y="8373"/>
                <a:ext cx="630" cy="465"/>
              </a:xfrm>
              <a:custGeom>
                <a:avLst/>
                <a:gdLst>
                  <a:gd name="T0" fmla="*/ 0 w 630"/>
                  <a:gd name="T1" fmla="*/ 0 h 465"/>
                  <a:gd name="T2" fmla="*/ 630 w 630"/>
                  <a:gd name="T3" fmla="*/ 465 h 465"/>
                  <a:gd name="T4" fmla="*/ 0 60000 65536"/>
                  <a:gd name="T5" fmla="*/ 0 60000 65536"/>
                  <a:gd name="T6" fmla="*/ 0 w 630"/>
                  <a:gd name="T7" fmla="*/ 0 h 465"/>
                  <a:gd name="T8" fmla="*/ 630 w 630"/>
                  <a:gd name="T9" fmla="*/ 465 h 465"/>
                </a:gdLst>
                <a:ahLst/>
                <a:cxnLst>
                  <a:cxn ang="T4">
                    <a:pos x="T0" y="T1"/>
                  </a:cxn>
                  <a:cxn ang="T5">
                    <a:pos x="T2" y="T3"/>
                  </a:cxn>
                </a:cxnLst>
                <a:rect l="T6" t="T7" r="T8" b="T9"/>
                <a:pathLst>
                  <a:path w="630" h="465">
                    <a:moveTo>
                      <a:pt x="0" y="0"/>
                    </a:moveTo>
                    <a:lnTo>
                      <a:pt x="630" y="46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40" name="Oval 8"/>
              <p:cNvSpPr>
                <a:spLocks noChangeArrowheads="1"/>
              </p:cNvSpPr>
              <p:nvPr/>
            </p:nvSpPr>
            <p:spPr bwMode="auto">
              <a:xfrm>
                <a:off x="2425" y="814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41" name="Text Box 9"/>
              <p:cNvSpPr txBox="1">
                <a:spLocks noChangeArrowheads="1"/>
              </p:cNvSpPr>
              <p:nvPr/>
            </p:nvSpPr>
            <p:spPr bwMode="auto">
              <a:xfrm>
                <a:off x="2800" y="929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25</a:t>
                </a:r>
              </a:p>
            </p:txBody>
          </p:sp>
          <p:sp>
            <p:nvSpPr>
              <p:cNvPr id="42042" name="Text Box 10"/>
              <p:cNvSpPr txBox="1">
                <a:spLocks noChangeArrowheads="1"/>
              </p:cNvSpPr>
              <p:nvPr/>
            </p:nvSpPr>
            <p:spPr bwMode="auto">
              <a:xfrm>
                <a:off x="3025" y="827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12</a:t>
                </a:r>
              </a:p>
            </p:txBody>
          </p:sp>
          <p:sp>
            <p:nvSpPr>
              <p:cNvPr id="42043" name="Text Box 11"/>
              <p:cNvSpPr txBox="1">
                <a:spLocks noChangeArrowheads="1"/>
              </p:cNvSpPr>
              <p:nvPr/>
            </p:nvSpPr>
            <p:spPr bwMode="auto">
              <a:xfrm>
                <a:off x="1915" y="827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34</a:t>
                </a:r>
              </a:p>
            </p:txBody>
          </p:sp>
          <p:sp>
            <p:nvSpPr>
              <p:cNvPr id="42044" name="Text Box 12"/>
              <p:cNvSpPr txBox="1">
                <a:spLocks noChangeArrowheads="1"/>
              </p:cNvSpPr>
              <p:nvPr/>
            </p:nvSpPr>
            <p:spPr bwMode="auto">
              <a:xfrm>
                <a:off x="2080" y="867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19</a:t>
                </a:r>
              </a:p>
            </p:txBody>
          </p:sp>
          <p:sp>
            <p:nvSpPr>
              <p:cNvPr id="42045" name="Text Box 13"/>
              <p:cNvSpPr txBox="1">
                <a:spLocks noChangeArrowheads="1"/>
              </p:cNvSpPr>
              <p:nvPr/>
            </p:nvSpPr>
            <p:spPr bwMode="auto">
              <a:xfrm>
                <a:off x="2830" y="867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26</a:t>
                </a:r>
              </a:p>
            </p:txBody>
          </p:sp>
          <p:sp>
            <p:nvSpPr>
              <p:cNvPr id="42046" name="Text Box 14"/>
              <p:cNvSpPr txBox="1">
                <a:spLocks noChangeArrowheads="1"/>
              </p:cNvSpPr>
              <p:nvPr/>
            </p:nvSpPr>
            <p:spPr bwMode="auto">
              <a:xfrm>
                <a:off x="1600" y="917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46</a:t>
                </a:r>
              </a:p>
            </p:txBody>
          </p:sp>
          <p:sp>
            <p:nvSpPr>
              <p:cNvPr id="42047" name="Text Box 15"/>
              <p:cNvSpPr txBox="1">
                <a:spLocks noChangeArrowheads="1"/>
              </p:cNvSpPr>
              <p:nvPr/>
            </p:nvSpPr>
            <p:spPr bwMode="auto">
              <a:xfrm>
                <a:off x="3250" y="9284"/>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38</a:t>
                </a:r>
              </a:p>
            </p:txBody>
          </p:sp>
          <p:sp>
            <p:nvSpPr>
              <p:cNvPr id="42048" name="Text Box 16"/>
              <p:cNvSpPr txBox="1">
                <a:spLocks noChangeArrowheads="1"/>
              </p:cNvSpPr>
              <p:nvPr/>
            </p:nvSpPr>
            <p:spPr bwMode="auto">
              <a:xfrm>
                <a:off x="2095" y="926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25</a:t>
                </a:r>
              </a:p>
            </p:txBody>
          </p:sp>
          <p:sp>
            <p:nvSpPr>
              <p:cNvPr id="42049" name="Freeform 17"/>
              <p:cNvSpPr>
                <a:spLocks/>
              </p:cNvSpPr>
              <p:nvPr/>
            </p:nvSpPr>
            <p:spPr bwMode="auto">
              <a:xfrm>
                <a:off x="2162" y="9247"/>
                <a:ext cx="286" cy="511"/>
              </a:xfrm>
              <a:custGeom>
                <a:avLst/>
                <a:gdLst>
                  <a:gd name="T0" fmla="*/ 286 w 286"/>
                  <a:gd name="T1" fmla="*/ 0 h 511"/>
                  <a:gd name="T2" fmla="*/ 0 w 286"/>
                  <a:gd name="T3" fmla="*/ 511 h 511"/>
                  <a:gd name="T4" fmla="*/ 0 60000 65536"/>
                  <a:gd name="T5" fmla="*/ 0 60000 65536"/>
                  <a:gd name="T6" fmla="*/ 0 w 286"/>
                  <a:gd name="T7" fmla="*/ 0 h 511"/>
                  <a:gd name="T8" fmla="*/ 286 w 286"/>
                  <a:gd name="T9" fmla="*/ 511 h 511"/>
                </a:gdLst>
                <a:ahLst/>
                <a:cxnLst>
                  <a:cxn ang="T4">
                    <a:pos x="T0" y="T1"/>
                  </a:cxn>
                  <a:cxn ang="T5">
                    <a:pos x="T2" y="T3"/>
                  </a:cxn>
                </a:cxnLst>
                <a:rect l="T6" t="T7" r="T8" b="T9"/>
                <a:pathLst>
                  <a:path w="286" h="511">
                    <a:moveTo>
                      <a:pt x="286" y="0"/>
                    </a:moveTo>
                    <a:lnTo>
                      <a:pt x="0" y="5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0" name="Freeform 18"/>
              <p:cNvSpPr>
                <a:spLocks/>
              </p:cNvSpPr>
              <p:nvPr/>
            </p:nvSpPr>
            <p:spPr bwMode="auto">
              <a:xfrm>
                <a:off x="2686" y="8894"/>
                <a:ext cx="603" cy="248"/>
              </a:xfrm>
              <a:custGeom>
                <a:avLst/>
                <a:gdLst>
                  <a:gd name="T0" fmla="*/ 603 w 603"/>
                  <a:gd name="T1" fmla="*/ 0 h 248"/>
                  <a:gd name="T2" fmla="*/ 0 w 603"/>
                  <a:gd name="T3" fmla="*/ 248 h 248"/>
                  <a:gd name="T4" fmla="*/ 0 60000 65536"/>
                  <a:gd name="T5" fmla="*/ 0 60000 65536"/>
                  <a:gd name="T6" fmla="*/ 0 w 603"/>
                  <a:gd name="T7" fmla="*/ 0 h 248"/>
                  <a:gd name="T8" fmla="*/ 603 w 603"/>
                  <a:gd name="T9" fmla="*/ 248 h 248"/>
                </a:gdLst>
                <a:ahLst/>
                <a:cxnLst>
                  <a:cxn ang="T4">
                    <a:pos x="T0" y="T1"/>
                  </a:cxn>
                  <a:cxn ang="T5">
                    <a:pos x="T2" y="T3"/>
                  </a:cxn>
                </a:cxnLst>
                <a:rect l="T6" t="T7" r="T8" b="T9"/>
                <a:pathLst>
                  <a:path w="603" h="248">
                    <a:moveTo>
                      <a:pt x="603" y="0"/>
                    </a:moveTo>
                    <a:lnTo>
                      <a:pt x="0" y="24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1" name="Freeform 19"/>
              <p:cNvSpPr>
                <a:spLocks/>
              </p:cNvSpPr>
              <p:nvPr/>
            </p:nvSpPr>
            <p:spPr bwMode="auto">
              <a:xfrm>
                <a:off x="2693" y="8355"/>
                <a:ext cx="638" cy="423"/>
              </a:xfrm>
              <a:custGeom>
                <a:avLst/>
                <a:gdLst>
                  <a:gd name="T0" fmla="*/ 0 w 589"/>
                  <a:gd name="T1" fmla="*/ 0 h 422"/>
                  <a:gd name="T2" fmla="*/ 1951 w 589"/>
                  <a:gd name="T3" fmla="*/ 437 h 422"/>
                  <a:gd name="T4" fmla="*/ 0 60000 65536"/>
                  <a:gd name="T5" fmla="*/ 0 60000 65536"/>
                  <a:gd name="T6" fmla="*/ 0 w 589"/>
                  <a:gd name="T7" fmla="*/ 0 h 422"/>
                  <a:gd name="T8" fmla="*/ 589 w 589"/>
                  <a:gd name="T9" fmla="*/ 422 h 422"/>
                </a:gdLst>
                <a:ahLst/>
                <a:cxnLst>
                  <a:cxn ang="T4">
                    <a:pos x="T0" y="T1"/>
                  </a:cxn>
                  <a:cxn ang="T5">
                    <a:pos x="T2" y="T3"/>
                  </a:cxn>
                </a:cxnLst>
                <a:rect l="T6" t="T7" r="T8" b="T9"/>
                <a:pathLst>
                  <a:path w="589" h="422">
                    <a:moveTo>
                      <a:pt x="0" y="0"/>
                    </a:moveTo>
                    <a:lnTo>
                      <a:pt x="589" y="42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2" name="Freeform 20"/>
              <p:cNvSpPr>
                <a:spLocks/>
              </p:cNvSpPr>
              <p:nvPr/>
            </p:nvSpPr>
            <p:spPr bwMode="auto">
              <a:xfrm>
                <a:off x="1771" y="8859"/>
                <a:ext cx="630" cy="255"/>
              </a:xfrm>
              <a:custGeom>
                <a:avLst/>
                <a:gdLst>
                  <a:gd name="T0" fmla="*/ 630 w 630"/>
                  <a:gd name="T1" fmla="*/ 255 h 255"/>
                  <a:gd name="T2" fmla="*/ 0 w 630"/>
                  <a:gd name="T3" fmla="*/ 0 h 255"/>
                  <a:gd name="T4" fmla="*/ 0 60000 65536"/>
                  <a:gd name="T5" fmla="*/ 0 60000 65536"/>
                  <a:gd name="T6" fmla="*/ 0 w 630"/>
                  <a:gd name="T7" fmla="*/ 0 h 255"/>
                  <a:gd name="T8" fmla="*/ 630 w 630"/>
                  <a:gd name="T9" fmla="*/ 255 h 255"/>
                </a:gdLst>
                <a:ahLst/>
                <a:cxnLst>
                  <a:cxn ang="T4">
                    <a:pos x="T0" y="T1"/>
                  </a:cxn>
                  <a:cxn ang="T5">
                    <a:pos x="T2" y="T3"/>
                  </a:cxn>
                </a:cxnLst>
                <a:rect l="T6" t="T7" r="T8" b="T9"/>
                <a:pathLst>
                  <a:path w="630" h="255">
                    <a:moveTo>
                      <a:pt x="630" y="255"/>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3" name="Text Box 21"/>
              <p:cNvSpPr txBox="1">
                <a:spLocks noChangeArrowheads="1"/>
              </p:cNvSpPr>
              <p:nvPr/>
            </p:nvSpPr>
            <p:spPr bwMode="auto">
              <a:xfrm>
                <a:off x="2503" y="10226"/>
                <a:ext cx="65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104000"/>
                  </a:lnSpc>
                  <a:spcBef>
                    <a:spcPct val="0"/>
                  </a:spcBef>
                  <a:buClrTx/>
                  <a:buSzTx/>
                  <a:buFontTx/>
                  <a:buNone/>
                </a:pPr>
                <a:r>
                  <a:rPr lang="en-US" altLang="zh-CN" sz="1600">
                    <a:latin typeface="Times New Roman" pitchFamily="18" charset="0"/>
                    <a:cs typeface="Tahoma" pitchFamily="34" charset="0"/>
                  </a:rPr>
                  <a:t>(a)                                                    (b)                                                       (c)</a:t>
                </a:r>
              </a:p>
            </p:txBody>
          </p:sp>
          <p:sp>
            <p:nvSpPr>
              <p:cNvPr id="42054" name="Freeform 22"/>
              <p:cNvSpPr>
                <a:spLocks/>
              </p:cNvSpPr>
              <p:nvPr/>
            </p:nvSpPr>
            <p:spPr bwMode="auto">
              <a:xfrm>
                <a:off x="1771" y="8349"/>
                <a:ext cx="656" cy="420"/>
              </a:xfrm>
              <a:custGeom>
                <a:avLst/>
                <a:gdLst>
                  <a:gd name="T0" fmla="*/ 238 w 705"/>
                  <a:gd name="T1" fmla="*/ 0 h 411"/>
                  <a:gd name="T2" fmla="*/ 0 w 705"/>
                  <a:gd name="T3" fmla="*/ 568 h 411"/>
                  <a:gd name="T4" fmla="*/ 0 60000 65536"/>
                  <a:gd name="T5" fmla="*/ 0 60000 65536"/>
                  <a:gd name="T6" fmla="*/ 0 w 705"/>
                  <a:gd name="T7" fmla="*/ 0 h 411"/>
                  <a:gd name="T8" fmla="*/ 705 w 705"/>
                  <a:gd name="T9" fmla="*/ 411 h 411"/>
                </a:gdLst>
                <a:ahLst/>
                <a:cxnLst>
                  <a:cxn ang="T4">
                    <a:pos x="T0" y="T1"/>
                  </a:cxn>
                  <a:cxn ang="T5">
                    <a:pos x="T2" y="T3"/>
                  </a:cxn>
                </a:cxnLst>
                <a:rect l="T6" t="T7" r="T8" b="T9"/>
                <a:pathLst>
                  <a:path w="705" h="411">
                    <a:moveTo>
                      <a:pt x="705" y="0"/>
                    </a:moveTo>
                    <a:lnTo>
                      <a:pt x="0" y="4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5" name="Freeform 23"/>
              <p:cNvSpPr>
                <a:spLocks/>
              </p:cNvSpPr>
              <p:nvPr/>
            </p:nvSpPr>
            <p:spPr bwMode="auto">
              <a:xfrm>
                <a:off x="2631" y="9248"/>
                <a:ext cx="283" cy="522"/>
              </a:xfrm>
              <a:custGeom>
                <a:avLst/>
                <a:gdLst>
                  <a:gd name="T0" fmla="*/ 283 w 283"/>
                  <a:gd name="T1" fmla="*/ 522 h 522"/>
                  <a:gd name="T2" fmla="*/ 0 w 283"/>
                  <a:gd name="T3" fmla="*/ 0 h 522"/>
                  <a:gd name="T4" fmla="*/ 0 60000 65536"/>
                  <a:gd name="T5" fmla="*/ 0 60000 65536"/>
                  <a:gd name="T6" fmla="*/ 0 w 283"/>
                  <a:gd name="T7" fmla="*/ 0 h 522"/>
                  <a:gd name="T8" fmla="*/ 283 w 283"/>
                  <a:gd name="T9" fmla="*/ 522 h 522"/>
                </a:gdLst>
                <a:ahLst/>
                <a:cxnLst>
                  <a:cxn ang="T4">
                    <a:pos x="T0" y="T1"/>
                  </a:cxn>
                  <a:cxn ang="T5">
                    <a:pos x="T2" y="T3"/>
                  </a:cxn>
                </a:cxnLst>
                <a:rect l="T6" t="T7" r="T8" b="T9"/>
                <a:pathLst>
                  <a:path w="283" h="522">
                    <a:moveTo>
                      <a:pt x="283" y="52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6" name="Freeform 24"/>
              <p:cNvSpPr>
                <a:spLocks/>
              </p:cNvSpPr>
              <p:nvPr/>
            </p:nvSpPr>
            <p:spPr bwMode="auto">
              <a:xfrm>
                <a:off x="3064" y="8992"/>
                <a:ext cx="312" cy="828"/>
              </a:xfrm>
              <a:custGeom>
                <a:avLst/>
                <a:gdLst>
                  <a:gd name="T0" fmla="*/ 312 w 312"/>
                  <a:gd name="T1" fmla="*/ 0 h 828"/>
                  <a:gd name="T2" fmla="*/ 0 w 312"/>
                  <a:gd name="T3" fmla="*/ 828 h 828"/>
                  <a:gd name="T4" fmla="*/ 0 60000 65536"/>
                  <a:gd name="T5" fmla="*/ 0 60000 65536"/>
                  <a:gd name="T6" fmla="*/ 0 w 312"/>
                  <a:gd name="T7" fmla="*/ 0 h 828"/>
                  <a:gd name="T8" fmla="*/ 312 w 312"/>
                  <a:gd name="T9" fmla="*/ 828 h 828"/>
                </a:gdLst>
                <a:ahLst/>
                <a:cxnLst>
                  <a:cxn ang="T4">
                    <a:pos x="T0" y="T1"/>
                  </a:cxn>
                  <a:cxn ang="T5">
                    <a:pos x="T2" y="T3"/>
                  </a:cxn>
                </a:cxnLst>
                <a:rect l="T6" t="T7" r="T8" b="T9"/>
                <a:pathLst>
                  <a:path w="312" h="828">
                    <a:moveTo>
                      <a:pt x="312" y="0"/>
                    </a:moveTo>
                    <a:lnTo>
                      <a:pt x="0" y="82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7" name="Freeform 25"/>
              <p:cNvSpPr>
                <a:spLocks/>
              </p:cNvSpPr>
              <p:nvPr/>
            </p:nvSpPr>
            <p:spPr bwMode="auto">
              <a:xfrm>
                <a:off x="2210" y="9927"/>
                <a:ext cx="596" cy="1"/>
              </a:xfrm>
              <a:custGeom>
                <a:avLst/>
                <a:gdLst>
                  <a:gd name="T0" fmla="*/ 596 w 596"/>
                  <a:gd name="T1" fmla="*/ 0 h 1"/>
                  <a:gd name="T2" fmla="*/ 0 w 596"/>
                  <a:gd name="T3" fmla="*/ 0 h 1"/>
                  <a:gd name="T4" fmla="*/ 0 60000 65536"/>
                  <a:gd name="T5" fmla="*/ 0 60000 65536"/>
                  <a:gd name="T6" fmla="*/ 0 w 596"/>
                  <a:gd name="T7" fmla="*/ 0 h 1"/>
                  <a:gd name="T8" fmla="*/ 596 w 596"/>
                  <a:gd name="T9" fmla="*/ 1 h 1"/>
                </a:gdLst>
                <a:ahLst/>
                <a:cxnLst>
                  <a:cxn ang="T4">
                    <a:pos x="T0" y="T1"/>
                  </a:cxn>
                  <a:cxn ang="T5">
                    <a:pos x="T2" y="T3"/>
                  </a:cxn>
                </a:cxnLst>
                <a:rect l="T6" t="T7" r="T8" b="T9"/>
                <a:pathLst>
                  <a:path w="596" h="1">
                    <a:moveTo>
                      <a:pt x="596"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8" name="Freeform 26"/>
              <p:cNvSpPr>
                <a:spLocks/>
              </p:cNvSpPr>
              <p:nvPr/>
            </p:nvSpPr>
            <p:spPr bwMode="auto">
              <a:xfrm>
                <a:off x="1707" y="8970"/>
                <a:ext cx="286" cy="803"/>
              </a:xfrm>
              <a:custGeom>
                <a:avLst/>
                <a:gdLst>
                  <a:gd name="T0" fmla="*/ 0 w 286"/>
                  <a:gd name="T1" fmla="*/ 0 h 803"/>
                  <a:gd name="T2" fmla="*/ 286 w 286"/>
                  <a:gd name="T3" fmla="*/ 803 h 803"/>
                  <a:gd name="T4" fmla="*/ 0 60000 65536"/>
                  <a:gd name="T5" fmla="*/ 0 60000 65536"/>
                  <a:gd name="T6" fmla="*/ 0 w 286"/>
                  <a:gd name="T7" fmla="*/ 0 h 803"/>
                  <a:gd name="T8" fmla="*/ 286 w 286"/>
                  <a:gd name="T9" fmla="*/ 803 h 803"/>
                </a:gdLst>
                <a:ahLst/>
                <a:cxnLst>
                  <a:cxn ang="T4">
                    <a:pos x="T0" y="T1"/>
                  </a:cxn>
                  <a:cxn ang="T5">
                    <a:pos x="T2" y="T3"/>
                  </a:cxn>
                </a:cxnLst>
                <a:rect l="T6" t="T7" r="T8" b="T9"/>
                <a:pathLst>
                  <a:path w="286" h="803">
                    <a:moveTo>
                      <a:pt x="0" y="0"/>
                    </a:moveTo>
                    <a:lnTo>
                      <a:pt x="286" y="80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9" name="Freeform 27"/>
              <p:cNvSpPr>
                <a:spLocks/>
              </p:cNvSpPr>
              <p:nvPr/>
            </p:nvSpPr>
            <p:spPr bwMode="auto">
              <a:xfrm>
                <a:off x="7388" y="9990"/>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0" name="Freeform 28"/>
              <p:cNvSpPr>
                <a:spLocks/>
              </p:cNvSpPr>
              <p:nvPr/>
            </p:nvSpPr>
            <p:spPr bwMode="auto">
              <a:xfrm>
                <a:off x="5311" y="8373"/>
                <a:ext cx="647" cy="432"/>
              </a:xfrm>
              <a:custGeom>
                <a:avLst/>
                <a:gdLst>
                  <a:gd name="T0" fmla="*/ 0 w 647"/>
                  <a:gd name="T1" fmla="*/ 0 h 432"/>
                  <a:gd name="T2" fmla="*/ 647 w 647"/>
                  <a:gd name="T3" fmla="*/ 432 h 432"/>
                  <a:gd name="T4" fmla="*/ 0 60000 65536"/>
                  <a:gd name="T5" fmla="*/ 0 60000 65536"/>
                  <a:gd name="T6" fmla="*/ 0 w 647"/>
                  <a:gd name="T7" fmla="*/ 0 h 432"/>
                  <a:gd name="T8" fmla="*/ 647 w 647"/>
                  <a:gd name="T9" fmla="*/ 432 h 432"/>
                </a:gdLst>
                <a:ahLst/>
                <a:cxnLst>
                  <a:cxn ang="T4">
                    <a:pos x="T0" y="T1"/>
                  </a:cxn>
                  <a:cxn ang="T5">
                    <a:pos x="T2" y="T3"/>
                  </a:cxn>
                </a:cxnLst>
                <a:rect l="T6" t="T7" r="T8" b="T9"/>
                <a:pathLst>
                  <a:path w="647" h="432">
                    <a:moveTo>
                      <a:pt x="0" y="0"/>
                    </a:moveTo>
                    <a:lnTo>
                      <a:pt x="647" y="4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1" name="Text Box 29"/>
              <p:cNvSpPr txBox="1">
                <a:spLocks noChangeArrowheads="1"/>
              </p:cNvSpPr>
              <p:nvPr/>
            </p:nvSpPr>
            <p:spPr bwMode="auto">
              <a:xfrm>
                <a:off x="2442" y="9699"/>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p>
            </p:txBody>
          </p:sp>
          <p:sp>
            <p:nvSpPr>
              <p:cNvPr id="42062" name="Text Box 30"/>
              <p:cNvSpPr txBox="1">
                <a:spLocks noChangeArrowheads="1"/>
              </p:cNvSpPr>
              <p:nvPr/>
            </p:nvSpPr>
            <p:spPr bwMode="auto">
              <a:xfrm>
                <a:off x="7602" y="9759"/>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p>
            </p:txBody>
          </p:sp>
          <p:sp>
            <p:nvSpPr>
              <p:cNvPr id="42063" name="Oval 31"/>
              <p:cNvSpPr>
                <a:spLocks noChangeArrowheads="1"/>
              </p:cNvSpPr>
              <p:nvPr/>
            </p:nvSpPr>
            <p:spPr bwMode="auto">
              <a:xfrm>
                <a:off x="5015" y="818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64" name="Oval 32"/>
              <p:cNvSpPr>
                <a:spLocks noChangeArrowheads="1"/>
              </p:cNvSpPr>
              <p:nvPr/>
            </p:nvSpPr>
            <p:spPr bwMode="auto">
              <a:xfrm>
                <a:off x="7585" y="818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65" name="Oval 33"/>
              <p:cNvSpPr>
                <a:spLocks noChangeArrowheads="1"/>
              </p:cNvSpPr>
              <p:nvPr/>
            </p:nvSpPr>
            <p:spPr bwMode="auto">
              <a:xfrm>
                <a:off x="1495" y="869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66" name="Oval 34"/>
              <p:cNvSpPr>
                <a:spLocks noChangeArrowheads="1"/>
              </p:cNvSpPr>
              <p:nvPr/>
            </p:nvSpPr>
            <p:spPr bwMode="auto">
              <a:xfrm>
                <a:off x="4195" y="875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67" name="Oval 35"/>
              <p:cNvSpPr>
                <a:spLocks noChangeArrowheads="1"/>
              </p:cNvSpPr>
              <p:nvPr/>
            </p:nvSpPr>
            <p:spPr bwMode="auto">
              <a:xfrm>
                <a:off x="6745" y="878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68" name="Oval 36"/>
              <p:cNvSpPr>
                <a:spLocks noChangeArrowheads="1"/>
              </p:cNvSpPr>
              <p:nvPr/>
            </p:nvSpPr>
            <p:spPr bwMode="auto">
              <a:xfrm>
                <a:off x="2385" y="899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69" name="Oval 37"/>
              <p:cNvSpPr>
                <a:spLocks noChangeArrowheads="1"/>
              </p:cNvSpPr>
              <p:nvPr/>
            </p:nvSpPr>
            <p:spPr bwMode="auto">
              <a:xfrm>
                <a:off x="5015" y="9096"/>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70" name="Oval 38"/>
              <p:cNvSpPr>
                <a:spLocks noChangeArrowheads="1"/>
              </p:cNvSpPr>
              <p:nvPr/>
            </p:nvSpPr>
            <p:spPr bwMode="auto">
              <a:xfrm>
                <a:off x="7575" y="9135"/>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71" name="Oval 39"/>
              <p:cNvSpPr>
                <a:spLocks noChangeArrowheads="1"/>
              </p:cNvSpPr>
              <p:nvPr/>
            </p:nvSpPr>
            <p:spPr bwMode="auto">
              <a:xfrm>
                <a:off x="1955" y="973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72" name="Oval 40"/>
              <p:cNvSpPr>
                <a:spLocks noChangeArrowheads="1"/>
              </p:cNvSpPr>
              <p:nvPr/>
            </p:nvSpPr>
            <p:spPr bwMode="auto">
              <a:xfrm>
                <a:off x="4575" y="9786"/>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73" name="Oval 41"/>
              <p:cNvSpPr>
                <a:spLocks noChangeArrowheads="1"/>
              </p:cNvSpPr>
              <p:nvPr/>
            </p:nvSpPr>
            <p:spPr bwMode="auto">
              <a:xfrm>
                <a:off x="7105" y="9849"/>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74" name="Oval 42"/>
              <p:cNvSpPr>
                <a:spLocks noChangeArrowheads="1"/>
              </p:cNvSpPr>
              <p:nvPr/>
            </p:nvSpPr>
            <p:spPr bwMode="auto">
              <a:xfrm>
                <a:off x="3285" y="872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75" name="Oval 43"/>
              <p:cNvSpPr>
                <a:spLocks noChangeArrowheads="1"/>
              </p:cNvSpPr>
              <p:nvPr/>
            </p:nvSpPr>
            <p:spPr bwMode="auto">
              <a:xfrm>
                <a:off x="5875" y="878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76" name="Oval 44"/>
              <p:cNvSpPr>
                <a:spLocks noChangeArrowheads="1"/>
              </p:cNvSpPr>
              <p:nvPr/>
            </p:nvSpPr>
            <p:spPr bwMode="auto">
              <a:xfrm>
                <a:off x="8415" y="881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77" name="Oval 45"/>
              <p:cNvSpPr>
                <a:spLocks noChangeArrowheads="1"/>
              </p:cNvSpPr>
              <p:nvPr/>
            </p:nvSpPr>
            <p:spPr bwMode="auto">
              <a:xfrm>
                <a:off x="2825" y="977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sp>
            <p:nvSpPr>
              <p:cNvPr id="42078" name="Oval 46"/>
              <p:cNvSpPr>
                <a:spLocks noChangeArrowheads="1"/>
              </p:cNvSpPr>
              <p:nvPr/>
            </p:nvSpPr>
            <p:spPr bwMode="auto">
              <a:xfrm>
                <a:off x="5405" y="980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sp>
            <p:nvSpPr>
              <p:cNvPr id="42079" name="Oval 47"/>
              <p:cNvSpPr>
                <a:spLocks noChangeArrowheads="1"/>
              </p:cNvSpPr>
              <p:nvPr/>
            </p:nvSpPr>
            <p:spPr bwMode="auto">
              <a:xfrm>
                <a:off x="8025" y="986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grpSp>
        <p:grpSp>
          <p:nvGrpSpPr>
            <p:cNvPr id="41993" name="Group 48"/>
            <p:cNvGrpSpPr>
              <a:grpSpLocks/>
            </p:cNvGrpSpPr>
            <p:nvPr/>
          </p:nvGrpSpPr>
          <p:grpSpPr bwMode="auto">
            <a:xfrm>
              <a:off x="1615" y="10710"/>
              <a:ext cx="7245" cy="2653"/>
              <a:chOff x="1635" y="10790"/>
              <a:chExt cx="7245" cy="2653"/>
            </a:xfrm>
          </p:grpSpPr>
          <p:sp>
            <p:nvSpPr>
              <p:cNvPr id="41994" name="Text Box 49"/>
              <p:cNvSpPr txBox="1">
                <a:spLocks noChangeArrowheads="1"/>
              </p:cNvSpPr>
              <p:nvPr/>
            </p:nvSpPr>
            <p:spPr bwMode="auto">
              <a:xfrm>
                <a:off x="1635" y="12812"/>
                <a:ext cx="7245"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  (d)                                                                        (e)                                                    (f)</a:t>
                </a:r>
              </a:p>
              <a:p>
                <a:pPr algn="just">
                  <a:spcBef>
                    <a:spcPts val="300"/>
                  </a:spcBef>
                  <a:buClrTx/>
                  <a:buSzTx/>
                  <a:buFontTx/>
                  <a:buNone/>
                </a:pPr>
                <a:r>
                  <a:rPr lang="en-US" altLang="zh-CN" sz="1600">
                    <a:latin typeface="Times New Roman" pitchFamily="18" charset="0"/>
                    <a:cs typeface="Tahoma" pitchFamily="34" charset="0"/>
                  </a:rPr>
                  <a:t>                                                   Kruskal</a:t>
                </a:r>
                <a:r>
                  <a:rPr lang="zh-CN" altLang="en-US" sz="1600">
                    <a:latin typeface="Times New Roman" pitchFamily="18" charset="0"/>
                    <a:cs typeface="Tahoma" pitchFamily="34" charset="0"/>
                  </a:rPr>
                  <a:t>方法构造最小生成树的过程</a:t>
                </a:r>
              </a:p>
            </p:txBody>
          </p:sp>
          <p:sp>
            <p:nvSpPr>
              <p:cNvPr id="41995" name="Text Box 50"/>
              <p:cNvSpPr txBox="1">
                <a:spLocks noChangeArrowheads="1"/>
              </p:cNvSpPr>
              <p:nvPr/>
            </p:nvSpPr>
            <p:spPr bwMode="auto">
              <a:xfrm>
                <a:off x="3195" y="10928"/>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12</a:t>
                </a:r>
              </a:p>
            </p:txBody>
          </p:sp>
          <p:sp>
            <p:nvSpPr>
              <p:cNvPr id="41996" name="Text Box 51"/>
              <p:cNvSpPr txBox="1">
                <a:spLocks noChangeArrowheads="1"/>
              </p:cNvSpPr>
              <p:nvPr/>
            </p:nvSpPr>
            <p:spPr bwMode="auto">
              <a:xfrm>
                <a:off x="2250" y="11358"/>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19</a:t>
                </a:r>
              </a:p>
            </p:txBody>
          </p:sp>
          <p:sp>
            <p:nvSpPr>
              <p:cNvPr id="41997" name="Freeform 52"/>
              <p:cNvSpPr>
                <a:spLocks/>
              </p:cNvSpPr>
              <p:nvPr/>
            </p:nvSpPr>
            <p:spPr bwMode="auto">
              <a:xfrm>
                <a:off x="2846" y="10967"/>
                <a:ext cx="630" cy="480"/>
              </a:xfrm>
              <a:custGeom>
                <a:avLst/>
                <a:gdLst>
                  <a:gd name="T0" fmla="*/ 0 w 630"/>
                  <a:gd name="T1" fmla="*/ 0 h 480"/>
                  <a:gd name="T2" fmla="*/ 630 w 630"/>
                  <a:gd name="T3" fmla="*/ 480 h 480"/>
                  <a:gd name="T4" fmla="*/ 0 60000 65536"/>
                  <a:gd name="T5" fmla="*/ 0 60000 65536"/>
                  <a:gd name="T6" fmla="*/ 0 w 630"/>
                  <a:gd name="T7" fmla="*/ 0 h 480"/>
                  <a:gd name="T8" fmla="*/ 630 w 630"/>
                  <a:gd name="T9" fmla="*/ 480 h 480"/>
                </a:gdLst>
                <a:ahLst/>
                <a:cxnLst>
                  <a:cxn ang="T4">
                    <a:pos x="T0" y="T1"/>
                  </a:cxn>
                  <a:cxn ang="T5">
                    <a:pos x="T2" y="T3"/>
                  </a:cxn>
                </a:cxnLst>
                <a:rect l="T6" t="T7" r="T8" b="T9"/>
                <a:pathLst>
                  <a:path w="630" h="480">
                    <a:moveTo>
                      <a:pt x="0" y="0"/>
                    </a:moveTo>
                    <a:lnTo>
                      <a:pt x="630" y="48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8" name="Freeform 53"/>
              <p:cNvSpPr>
                <a:spLocks/>
              </p:cNvSpPr>
              <p:nvPr/>
            </p:nvSpPr>
            <p:spPr bwMode="auto">
              <a:xfrm>
                <a:off x="1941" y="11542"/>
                <a:ext cx="630" cy="255"/>
              </a:xfrm>
              <a:custGeom>
                <a:avLst/>
                <a:gdLst>
                  <a:gd name="T0" fmla="*/ 630 w 630"/>
                  <a:gd name="T1" fmla="*/ 255 h 255"/>
                  <a:gd name="T2" fmla="*/ 0 w 630"/>
                  <a:gd name="T3" fmla="*/ 0 h 255"/>
                  <a:gd name="T4" fmla="*/ 0 60000 65536"/>
                  <a:gd name="T5" fmla="*/ 0 60000 65536"/>
                  <a:gd name="T6" fmla="*/ 0 w 630"/>
                  <a:gd name="T7" fmla="*/ 0 h 255"/>
                  <a:gd name="T8" fmla="*/ 630 w 630"/>
                  <a:gd name="T9" fmla="*/ 255 h 255"/>
                </a:gdLst>
                <a:ahLst/>
                <a:cxnLst>
                  <a:cxn ang="T4">
                    <a:pos x="T0" y="T1"/>
                  </a:cxn>
                  <a:cxn ang="T5">
                    <a:pos x="T2" y="T3"/>
                  </a:cxn>
                </a:cxnLst>
                <a:rect l="T6" t="T7" r="T8" b="T9"/>
                <a:pathLst>
                  <a:path w="630" h="255">
                    <a:moveTo>
                      <a:pt x="630" y="25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9" name="Text Box 54"/>
              <p:cNvSpPr txBox="1">
                <a:spLocks noChangeArrowheads="1"/>
              </p:cNvSpPr>
              <p:nvPr/>
            </p:nvSpPr>
            <p:spPr bwMode="auto">
              <a:xfrm>
                <a:off x="5700" y="1198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25</a:t>
                </a:r>
              </a:p>
            </p:txBody>
          </p:sp>
          <p:sp>
            <p:nvSpPr>
              <p:cNvPr id="42000" name="Text Box 55"/>
              <p:cNvSpPr txBox="1">
                <a:spLocks noChangeArrowheads="1"/>
              </p:cNvSpPr>
              <p:nvPr/>
            </p:nvSpPr>
            <p:spPr bwMode="auto">
              <a:xfrm>
                <a:off x="5850" y="1092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12</a:t>
                </a:r>
              </a:p>
            </p:txBody>
          </p:sp>
          <p:sp>
            <p:nvSpPr>
              <p:cNvPr id="42001" name="Text Box 56"/>
              <p:cNvSpPr txBox="1">
                <a:spLocks noChangeArrowheads="1"/>
              </p:cNvSpPr>
              <p:nvPr/>
            </p:nvSpPr>
            <p:spPr bwMode="auto">
              <a:xfrm>
                <a:off x="4905" y="1135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19</a:t>
                </a:r>
              </a:p>
            </p:txBody>
          </p:sp>
          <p:sp>
            <p:nvSpPr>
              <p:cNvPr id="42002" name="Freeform 57"/>
              <p:cNvSpPr>
                <a:spLocks/>
              </p:cNvSpPr>
              <p:nvPr/>
            </p:nvSpPr>
            <p:spPr bwMode="auto">
              <a:xfrm>
                <a:off x="5511" y="10997"/>
                <a:ext cx="625" cy="455"/>
              </a:xfrm>
              <a:custGeom>
                <a:avLst/>
                <a:gdLst>
                  <a:gd name="T0" fmla="*/ 0 w 625"/>
                  <a:gd name="T1" fmla="*/ 0 h 455"/>
                  <a:gd name="T2" fmla="*/ 625 w 625"/>
                  <a:gd name="T3" fmla="*/ 455 h 455"/>
                  <a:gd name="T4" fmla="*/ 0 60000 65536"/>
                  <a:gd name="T5" fmla="*/ 0 60000 65536"/>
                  <a:gd name="T6" fmla="*/ 0 w 625"/>
                  <a:gd name="T7" fmla="*/ 0 h 455"/>
                  <a:gd name="T8" fmla="*/ 625 w 625"/>
                  <a:gd name="T9" fmla="*/ 455 h 455"/>
                </a:gdLst>
                <a:ahLst/>
                <a:cxnLst>
                  <a:cxn ang="T4">
                    <a:pos x="T0" y="T1"/>
                  </a:cxn>
                  <a:cxn ang="T5">
                    <a:pos x="T2" y="T3"/>
                  </a:cxn>
                </a:cxnLst>
                <a:rect l="T6" t="T7" r="T8" b="T9"/>
                <a:pathLst>
                  <a:path w="625" h="455">
                    <a:moveTo>
                      <a:pt x="0" y="0"/>
                    </a:moveTo>
                    <a:lnTo>
                      <a:pt x="625" y="45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3" name="Freeform 58"/>
              <p:cNvSpPr>
                <a:spLocks/>
              </p:cNvSpPr>
              <p:nvPr/>
            </p:nvSpPr>
            <p:spPr bwMode="auto">
              <a:xfrm>
                <a:off x="4596" y="11540"/>
                <a:ext cx="630" cy="255"/>
              </a:xfrm>
              <a:custGeom>
                <a:avLst/>
                <a:gdLst>
                  <a:gd name="T0" fmla="*/ 630 w 630"/>
                  <a:gd name="T1" fmla="*/ 255 h 255"/>
                  <a:gd name="T2" fmla="*/ 0 w 630"/>
                  <a:gd name="T3" fmla="*/ 0 h 255"/>
                  <a:gd name="T4" fmla="*/ 0 60000 65536"/>
                  <a:gd name="T5" fmla="*/ 0 60000 65536"/>
                  <a:gd name="T6" fmla="*/ 0 w 630"/>
                  <a:gd name="T7" fmla="*/ 0 h 255"/>
                  <a:gd name="T8" fmla="*/ 630 w 630"/>
                  <a:gd name="T9" fmla="*/ 255 h 255"/>
                </a:gdLst>
                <a:ahLst/>
                <a:cxnLst>
                  <a:cxn ang="T4">
                    <a:pos x="T0" y="T1"/>
                  </a:cxn>
                  <a:cxn ang="T5">
                    <a:pos x="T2" y="T3"/>
                  </a:cxn>
                </a:cxnLst>
                <a:rect l="T6" t="T7" r="T8" b="T9"/>
                <a:pathLst>
                  <a:path w="630" h="255">
                    <a:moveTo>
                      <a:pt x="630" y="25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4" name="Freeform 59"/>
              <p:cNvSpPr>
                <a:spLocks/>
              </p:cNvSpPr>
              <p:nvPr/>
            </p:nvSpPr>
            <p:spPr bwMode="auto">
              <a:xfrm>
                <a:off x="5025" y="12564"/>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5" name="Text Box 60"/>
              <p:cNvSpPr txBox="1">
                <a:spLocks noChangeArrowheads="1"/>
              </p:cNvSpPr>
              <p:nvPr/>
            </p:nvSpPr>
            <p:spPr bwMode="auto">
              <a:xfrm>
                <a:off x="8109" y="1196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25</a:t>
                </a:r>
              </a:p>
            </p:txBody>
          </p:sp>
          <p:sp>
            <p:nvSpPr>
              <p:cNvPr id="42006" name="Text Box 61"/>
              <p:cNvSpPr txBox="1">
                <a:spLocks noChangeArrowheads="1"/>
              </p:cNvSpPr>
              <p:nvPr/>
            </p:nvSpPr>
            <p:spPr bwMode="auto">
              <a:xfrm>
                <a:off x="8334" y="1091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12</a:t>
                </a:r>
              </a:p>
            </p:txBody>
          </p:sp>
          <p:sp>
            <p:nvSpPr>
              <p:cNvPr id="42007" name="Text Box 62"/>
              <p:cNvSpPr txBox="1">
                <a:spLocks noChangeArrowheads="1"/>
              </p:cNvSpPr>
              <p:nvPr/>
            </p:nvSpPr>
            <p:spPr bwMode="auto">
              <a:xfrm>
                <a:off x="7389" y="1134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19</a:t>
                </a:r>
              </a:p>
            </p:txBody>
          </p:sp>
          <p:sp>
            <p:nvSpPr>
              <p:cNvPr id="42008" name="Text Box 63"/>
              <p:cNvSpPr txBox="1">
                <a:spLocks noChangeArrowheads="1"/>
              </p:cNvSpPr>
              <p:nvPr/>
            </p:nvSpPr>
            <p:spPr bwMode="auto">
              <a:xfrm>
                <a:off x="8139" y="1134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600">
                    <a:latin typeface="Times New Roman" pitchFamily="18" charset="0"/>
                    <a:cs typeface="Tahoma" pitchFamily="34" charset="0"/>
                  </a:rPr>
                  <a:t>26</a:t>
                </a:r>
              </a:p>
            </p:txBody>
          </p:sp>
          <p:sp>
            <p:nvSpPr>
              <p:cNvPr id="42009" name="Freeform 64"/>
              <p:cNvSpPr>
                <a:spLocks/>
              </p:cNvSpPr>
              <p:nvPr/>
            </p:nvSpPr>
            <p:spPr bwMode="auto">
              <a:xfrm>
                <a:off x="7995" y="11565"/>
                <a:ext cx="581" cy="232"/>
              </a:xfrm>
              <a:custGeom>
                <a:avLst/>
                <a:gdLst>
                  <a:gd name="T0" fmla="*/ 581 w 581"/>
                  <a:gd name="T1" fmla="*/ 0 h 232"/>
                  <a:gd name="T2" fmla="*/ 0 w 581"/>
                  <a:gd name="T3" fmla="*/ 232 h 232"/>
                  <a:gd name="T4" fmla="*/ 0 60000 65536"/>
                  <a:gd name="T5" fmla="*/ 0 60000 65536"/>
                  <a:gd name="T6" fmla="*/ 0 w 581"/>
                  <a:gd name="T7" fmla="*/ 0 h 232"/>
                  <a:gd name="T8" fmla="*/ 581 w 581"/>
                  <a:gd name="T9" fmla="*/ 232 h 232"/>
                </a:gdLst>
                <a:ahLst/>
                <a:cxnLst>
                  <a:cxn ang="T4">
                    <a:pos x="T0" y="T1"/>
                  </a:cxn>
                  <a:cxn ang="T5">
                    <a:pos x="T2" y="T3"/>
                  </a:cxn>
                </a:cxnLst>
                <a:rect l="T6" t="T7" r="T8" b="T9"/>
                <a:pathLst>
                  <a:path w="581" h="232">
                    <a:moveTo>
                      <a:pt x="581" y="0"/>
                    </a:moveTo>
                    <a:lnTo>
                      <a:pt x="0" y="2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0" name="Freeform 65"/>
              <p:cNvSpPr>
                <a:spLocks/>
              </p:cNvSpPr>
              <p:nvPr/>
            </p:nvSpPr>
            <p:spPr bwMode="auto">
              <a:xfrm>
                <a:off x="7976" y="10997"/>
                <a:ext cx="651" cy="416"/>
              </a:xfrm>
              <a:custGeom>
                <a:avLst/>
                <a:gdLst>
                  <a:gd name="T0" fmla="*/ 0 w 651"/>
                  <a:gd name="T1" fmla="*/ 0 h 416"/>
                  <a:gd name="T2" fmla="*/ 651 w 651"/>
                  <a:gd name="T3" fmla="*/ 416 h 416"/>
                  <a:gd name="T4" fmla="*/ 0 60000 65536"/>
                  <a:gd name="T5" fmla="*/ 0 60000 65536"/>
                  <a:gd name="T6" fmla="*/ 0 w 651"/>
                  <a:gd name="T7" fmla="*/ 0 h 416"/>
                  <a:gd name="T8" fmla="*/ 651 w 651"/>
                  <a:gd name="T9" fmla="*/ 416 h 416"/>
                </a:gdLst>
                <a:ahLst/>
                <a:cxnLst>
                  <a:cxn ang="T4">
                    <a:pos x="T0" y="T1"/>
                  </a:cxn>
                  <a:cxn ang="T5">
                    <a:pos x="T2" y="T3"/>
                  </a:cxn>
                </a:cxnLst>
                <a:rect l="T6" t="T7" r="T8" b="T9"/>
                <a:pathLst>
                  <a:path w="651" h="416">
                    <a:moveTo>
                      <a:pt x="0" y="0"/>
                    </a:moveTo>
                    <a:lnTo>
                      <a:pt x="651" y="416"/>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1" name="Freeform 66"/>
              <p:cNvSpPr>
                <a:spLocks/>
              </p:cNvSpPr>
              <p:nvPr/>
            </p:nvSpPr>
            <p:spPr bwMode="auto">
              <a:xfrm>
                <a:off x="7093" y="11527"/>
                <a:ext cx="630" cy="255"/>
              </a:xfrm>
              <a:custGeom>
                <a:avLst/>
                <a:gdLst>
                  <a:gd name="T0" fmla="*/ 630 w 630"/>
                  <a:gd name="T1" fmla="*/ 255 h 255"/>
                  <a:gd name="T2" fmla="*/ 0 w 630"/>
                  <a:gd name="T3" fmla="*/ 0 h 255"/>
                  <a:gd name="T4" fmla="*/ 0 60000 65536"/>
                  <a:gd name="T5" fmla="*/ 0 60000 65536"/>
                  <a:gd name="T6" fmla="*/ 0 w 630"/>
                  <a:gd name="T7" fmla="*/ 0 h 255"/>
                  <a:gd name="T8" fmla="*/ 630 w 630"/>
                  <a:gd name="T9" fmla="*/ 255 h 255"/>
                </a:gdLst>
                <a:ahLst/>
                <a:cxnLst>
                  <a:cxn ang="T4">
                    <a:pos x="T0" y="T1"/>
                  </a:cxn>
                  <a:cxn ang="T5">
                    <a:pos x="T2" y="T3"/>
                  </a:cxn>
                </a:cxnLst>
                <a:rect l="T6" t="T7" r="T8" b="T9"/>
                <a:pathLst>
                  <a:path w="630" h="255">
                    <a:moveTo>
                      <a:pt x="630" y="25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2" name="Freeform 67"/>
              <p:cNvSpPr>
                <a:spLocks/>
              </p:cNvSpPr>
              <p:nvPr/>
            </p:nvSpPr>
            <p:spPr bwMode="auto">
              <a:xfrm>
                <a:off x="7509" y="12551"/>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3" name="Freeform 68"/>
              <p:cNvSpPr>
                <a:spLocks/>
              </p:cNvSpPr>
              <p:nvPr/>
            </p:nvSpPr>
            <p:spPr bwMode="auto">
              <a:xfrm>
                <a:off x="2370" y="12566"/>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4" name="Freeform 69"/>
              <p:cNvSpPr>
                <a:spLocks/>
              </p:cNvSpPr>
              <p:nvPr/>
            </p:nvSpPr>
            <p:spPr bwMode="auto">
              <a:xfrm>
                <a:off x="7914" y="11916"/>
                <a:ext cx="291" cy="556"/>
              </a:xfrm>
              <a:custGeom>
                <a:avLst/>
                <a:gdLst>
                  <a:gd name="T0" fmla="*/ 291 w 291"/>
                  <a:gd name="T1" fmla="*/ 556 h 556"/>
                  <a:gd name="T2" fmla="*/ 0 w 291"/>
                  <a:gd name="T3" fmla="*/ 0 h 556"/>
                  <a:gd name="T4" fmla="*/ 0 60000 65536"/>
                  <a:gd name="T5" fmla="*/ 0 60000 65536"/>
                  <a:gd name="T6" fmla="*/ 0 w 291"/>
                  <a:gd name="T7" fmla="*/ 0 h 556"/>
                  <a:gd name="T8" fmla="*/ 291 w 291"/>
                  <a:gd name="T9" fmla="*/ 556 h 556"/>
                </a:gdLst>
                <a:ahLst/>
                <a:cxnLst>
                  <a:cxn ang="T4">
                    <a:pos x="T0" y="T1"/>
                  </a:cxn>
                  <a:cxn ang="T5">
                    <a:pos x="T2" y="T3"/>
                  </a:cxn>
                </a:cxnLst>
                <a:rect l="T6" t="T7" r="T8" b="T9"/>
                <a:pathLst>
                  <a:path w="291" h="556">
                    <a:moveTo>
                      <a:pt x="291" y="556"/>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5" name="Freeform 70"/>
              <p:cNvSpPr>
                <a:spLocks/>
              </p:cNvSpPr>
              <p:nvPr/>
            </p:nvSpPr>
            <p:spPr bwMode="auto">
              <a:xfrm>
                <a:off x="5430" y="11929"/>
                <a:ext cx="291" cy="556"/>
              </a:xfrm>
              <a:custGeom>
                <a:avLst/>
                <a:gdLst>
                  <a:gd name="T0" fmla="*/ 291 w 291"/>
                  <a:gd name="T1" fmla="*/ 556 h 556"/>
                  <a:gd name="T2" fmla="*/ 0 w 291"/>
                  <a:gd name="T3" fmla="*/ 0 h 556"/>
                  <a:gd name="T4" fmla="*/ 0 60000 65536"/>
                  <a:gd name="T5" fmla="*/ 0 60000 65536"/>
                  <a:gd name="T6" fmla="*/ 0 w 291"/>
                  <a:gd name="T7" fmla="*/ 0 h 556"/>
                  <a:gd name="T8" fmla="*/ 291 w 291"/>
                  <a:gd name="T9" fmla="*/ 556 h 556"/>
                </a:gdLst>
                <a:ahLst/>
                <a:cxnLst>
                  <a:cxn ang="T4">
                    <a:pos x="T0" y="T1"/>
                  </a:cxn>
                  <a:cxn ang="T5">
                    <a:pos x="T2" y="T3"/>
                  </a:cxn>
                </a:cxnLst>
                <a:rect l="T6" t="T7" r="T8" b="T9"/>
                <a:pathLst>
                  <a:path w="291" h="556">
                    <a:moveTo>
                      <a:pt x="291" y="556"/>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6" name="Text Box 71"/>
              <p:cNvSpPr txBox="1">
                <a:spLocks noChangeArrowheads="1"/>
              </p:cNvSpPr>
              <p:nvPr/>
            </p:nvSpPr>
            <p:spPr bwMode="auto">
              <a:xfrm>
                <a:off x="2572" y="12321"/>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p>
            </p:txBody>
          </p:sp>
          <p:sp>
            <p:nvSpPr>
              <p:cNvPr id="42017" name="Text Box 72"/>
              <p:cNvSpPr txBox="1">
                <a:spLocks noChangeArrowheads="1"/>
              </p:cNvSpPr>
              <p:nvPr/>
            </p:nvSpPr>
            <p:spPr bwMode="auto">
              <a:xfrm>
                <a:off x="5258" y="12351"/>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p>
            </p:txBody>
          </p:sp>
          <p:sp>
            <p:nvSpPr>
              <p:cNvPr id="42018" name="Text Box 73"/>
              <p:cNvSpPr txBox="1">
                <a:spLocks noChangeArrowheads="1"/>
              </p:cNvSpPr>
              <p:nvPr/>
            </p:nvSpPr>
            <p:spPr bwMode="auto">
              <a:xfrm>
                <a:off x="7702" y="12336"/>
                <a:ext cx="2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72000"/>
                  </a:lnSpc>
                  <a:spcBef>
                    <a:spcPct val="0"/>
                  </a:spcBef>
                  <a:buClrTx/>
                  <a:buSzTx/>
                  <a:buFontTx/>
                  <a:buNone/>
                </a:pPr>
                <a:r>
                  <a:rPr lang="en-US" altLang="zh-CN" sz="1600">
                    <a:latin typeface="Times New Roman" pitchFamily="18" charset="0"/>
                    <a:cs typeface="Tahoma" pitchFamily="34" charset="0"/>
                  </a:rPr>
                  <a:t>17</a:t>
                </a:r>
              </a:p>
            </p:txBody>
          </p:sp>
          <p:sp>
            <p:nvSpPr>
              <p:cNvPr id="42019" name="Oval 74"/>
              <p:cNvSpPr>
                <a:spLocks noChangeArrowheads="1"/>
              </p:cNvSpPr>
              <p:nvPr/>
            </p:nvSpPr>
            <p:spPr bwMode="auto">
              <a:xfrm>
                <a:off x="7675" y="10829"/>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20" name="Oval 75"/>
              <p:cNvSpPr>
                <a:spLocks noChangeArrowheads="1"/>
              </p:cNvSpPr>
              <p:nvPr/>
            </p:nvSpPr>
            <p:spPr bwMode="auto">
              <a:xfrm>
                <a:off x="5245" y="1080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21" name="Oval 76"/>
              <p:cNvSpPr>
                <a:spLocks noChangeArrowheads="1"/>
              </p:cNvSpPr>
              <p:nvPr/>
            </p:nvSpPr>
            <p:spPr bwMode="auto">
              <a:xfrm>
                <a:off x="2555" y="10790"/>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B</a:t>
                </a:r>
              </a:p>
            </p:txBody>
          </p:sp>
          <p:sp>
            <p:nvSpPr>
              <p:cNvPr id="42022" name="Oval 77"/>
              <p:cNvSpPr>
                <a:spLocks noChangeArrowheads="1"/>
              </p:cNvSpPr>
              <p:nvPr/>
            </p:nvSpPr>
            <p:spPr bwMode="auto">
              <a:xfrm>
                <a:off x="6795" y="11409"/>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23" name="Oval 78"/>
              <p:cNvSpPr>
                <a:spLocks noChangeArrowheads="1"/>
              </p:cNvSpPr>
              <p:nvPr/>
            </p:nvSpPr>
            <p:spPr bwMode="auto">
              <a:xfrm>
                <a:off x="1675" y="1135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24" name="Oval 79"/>
              <p:cNvSpPr>
                <a:spLocks noChangeArrowheads="1"/>
              </p:cNvSpPr>
              <p:nvPr/>
            </p:nvSpPr>
            <p:spPr bwMode="auto">
              <a:xfrm>
                <a:off x="4305" y="1142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A</a:t>
                </a:r>
              </a:p>
            </p:txBody>
          </p:sp>
          <p:sp>
            <p:nvSpPr>
              <p:cNvPr id="42025" name="Oval 80"/>
              <p:cNvSpPr>
                <a:spLocks noChangeArrowheads="1"/>
              </p:cNvSpPr>
              <p:nvPr/>
            </p:nvSpPr>
            <p:spPr bwMode="auto">
              <a:xfrm>
                <a:off x="7715" y="1166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26" name="Oval 81"/>
              <p:cNvSpPr>
                <a:spLocks noChangeArrowheads="1"/>
              </p:cNvSpPr>
              <p:nvPr/>
            </p:nvSpPr>
            <p:spPr bwMode="auto">
              <a:xfrm>
                <a:off x="5215" y="1166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27" name="Oval 82"/>
              <p:cNvSpPr>
                <a:spLocks noChangeArrowheads="1"/>
              </p:cNvSpPr>
              <p:nvPr/>
            </p:nvSpPr>
            <p:spPr bwMode="auto">
              <a:xfrm>
                <a:off x="2525" y="11745"/>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F</a:t>
                </a:r>
              </a:p>
            </p:txBody>
          </p:sp>
          <p:sp>
            <p:nvSpPr>
              <p:cNvPr id="42028" name="Oval 83"/>
              <p:cNvSpPr>
                <a:spLocks noChangeArrowheads="1"/>
              </p:cNvSpPr>
              <p:nvPr/>
            </p:nvSpPr>
            <p:spPr bwMode="auto">
              <a:xfrm>
                <a:off x="7215" y="1243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29" name="Oval 84"/>
              <p:cNvSpPr>
                <a:spLocks noChangeArrowheads="1"/>
              </p:cNvSpPr>
              <p:nvPr/>
            </p:nvSpPr>
            <p:spPr bwMode="auto">
              <a:xfrm>
                <a:off x="4735" y="12456"/>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30" name="Oval 85"/>
              <p:cNvSpPr>
                <a:spLocks noChangeArrowheads="1"/>
              </p:cNvSpPr>
              <p:nvPr/>
            </p:nvSpPr>
            <p:spPr bwMode="auto">
              <a:xfrm>
                <a:off x="2085" y="12456"/>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C</a:t>
                </a:r>
              </a:p>
            </p:txBody>
          </p:sp>
          <p:sp>
            <p:nvSpPr>
              <p:cNvPr id="42031" name="Oval 86"/>
              <p:cNvSpPr>
                <a:spLocks noChangeArrowheads="1"/>
              </p:cNvSpPr>
              <p:nvPr/>
            </p:nvSpPr>
            <p:spPr bwMode="auto">
              <a:xfrm>
                <a:off x="3425" y="1138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32" name="Oval 87"/>
              <p:cNvSpPr>
                <a:spLocks noChangeArrowheads="1"/>
              </p:cNvSpPr>
              <p:nvPr/>
            </p:nvSpPr>
            <p:spPr bwMode="auto">
              <a:xfrm>
                <a:off x="8565" y="1138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33" name="Oval 88"/>
              <p:cNvSpPr>
                <a:spLocks noChangeArrowheads="1"/>
              </p:cNvSpPr>
              <p:nvPr/>
            </p:nvSpPr>
            <p:spPr bwMode="auto">
              <a:xfrm>
                <a:off x="6085" y="11406"/>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E</a:t>
                </a:r>
              </a:p>
            </p:txBody>
          </p:sp>
          <p:sp>
            <p:nvSpPr>
              <p:cNvPr id="42034" name="Oval 89"/>
              <p:cNvSpPr>
                <a:spLocks noChangeArrowheads="1"/>
              </p:cNvSpPr>
              <p:nvPr/>
            </p:nvSpPr>
            <p:spPr bwMode="auto">
              <a:xfrm>
                <a:off x="8135" y="1244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sp>
            <p:nvSpPr>
              <p:cNvPr id="42035" name="Oval 90"/>
              <p:cNvSpPr>
                <a:spLocks noChangeArrowheads="1"/>
              </p:cNvSpPr>
              <p:nvPr/>
            </p:nvSpPr>
            <p:spPr bwMode="auto">
              <a:xfrm>
                <a:off x="5645" y="1246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sp>
            <p:nvSpPr>
              <p:cNvPr id="42036" name="Oval 91"/>
              <p:cNvSpPr>
                <a:spLocks noChangeArrowheads="1"/>
              </p:cNvSpPr>
              <p:nvPr/>
            </p:nvSpPr>
            <p:spPr bwMode="auto">
              <a:xfrm>
                <a:off x="2995" y="12488"/>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600" i="1">
                    <a:latin typeface="Times New Roman" pitchFamily="18" charset="0"/>
                    <a:cs typeface="Tahoma" pitchFamily="34" charset="0"/>
                  </a:rPr>
                  <a:t>D</a:t>
                </a:r>
              </a:p>
            </p:txBody>
          </p:sp>
        </p:grpSp>
      </p:grpSp>
      <p:sp>
        <p:nvSpPr>
          <p:cNvPr id="94" name="矩形 93"/>
          <p:cNvSpPr>
            <a:spLocks noChangeArrowheads="1"/>
          </p:cNvSpPr>
          <p:nvPr/>
        </p:nvSpPr>
        <p:spPr bwMode="auto">
          <a:xfrm>
            <a:off x="3094038" y="115888"/>
            <a:ext cx="5824537" cy="3049587"/>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95" name="矩形 94"/>
          <p:cNvSpPr>
            <a:spLocks noChangeArrowheads="1"/>
          </p:cNvSpPr>
          <p:nvPr/>
        </p:nvSpPr>
        <p:spPr bwMode="auto">
          <a:xfrm>
            <a:off x="311150" y="3309938"/>
            <a:ext cx="8607425" cy="2709862"/>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2333339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94"/>
                                        </p:tgtEl>
                                      </p:cBhvr>
                                    </p:animEffect>
                                    <p:set>
                                      <p:cBhvr>
                                        <p:cTn id="7" dur="1" fill="hold">
                                          <p:stCondLst>
                                            <p:cond delay="499"/>
                                          </p:stCondLst>
                                        </p:cTn>
                                        <p:tgtEl>
                                          <p:spTgt spid="9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95"/>
                                        </p:tgtEl>
                                      </p:cBhvr>
                                    </p:animEffect>
                                    <p:set>
                                      <p:cBhvr>
                                        <p:cTn id="12"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A5E74D9-D97B-4FBB-A435-413FB9751794}"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30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568D4A96-1A53-489E-9740-B4AB92049107}" type="slidenum">
              <a:rPr lang="en-US" altLang="zh-CN" sz="1400" b="0" smtClean="0">
                <a:latin typeface="Comic Sans MS" pitchFamily="66" charset="0"/>
                <a:cs typeface="Tahoma" pitchFamily="34" charset="0"/>
              </a:rPr>
              <a:pPr>
                <a:spcBef>
                  <a:spcPct val="0"/>
                </a:spcBef>
                <a:buClrTx/>
                <a:buSzTx/>
                <a:buFontTx/>
                <a:buNone/>
              </a:pPr>
              <a:t>15</a:t>
            </a:fld>
            <a:endParaRPr lang="en-US" altLang="zh-CN" sz="1400" b="0" smtClean="0">
              <a:latin typeface="Comic Sans MS" pitchFamily="66" charset="0"/>
              <a:cs typeface="Tahoma" pitchFamily="34" charset="0"/>
            </a:endParaRPr>
          </a:p>
        </p:txBody>
      </p:sp>
      <p:grpSp>
        <p:nvGrpSpPr>
          <p:cNvPr id="43013" name="Group 2"/>
          <p:cNvGrpSpPr>
            <a:grpSpLocks/>
          </p:cNvGrpSpPr>
          <p:nvPr/>
        </p:nvGrpSpPr>
        <p:grpSpPr bwMode="auto">
          <a:xfrm>
            <a:off x="714375" y="357188"/>
            <a:ext cx="7429500" cy="3214687"/>
            <a:chOff x="1671" y="8726"/>
            <a:chExt cx="7662" cy="2618"/>
          </a:xfrm>
        </p:grpSpPr>
        <p:sp>
          <p:nvSpPr>
            <p:cNvPr id="43015" name="Text Box 3"/>
            <p:cNvSpPr txBox="1">
              <a:spLocks noChangeArrowheads="1"/>
            </p:cNvSpPr>
            <p:nvPr/>
          </p:nvSpPr>
          <p:spPr bwMode="auto">
            <a:xfrm>
              <a:off x="1679" y="8739"/>
              <a:ext cx="7654" cy="2605"/>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15000"/>
                </a:lnSpc>
                <a:spcBef>
                  <a:spcPct val="0"/>
                </a:spcBef>
                <a:spcAft>
                  <a:spcPts val="775"/>
                </a:spcAft>
                <a:buClrTx/>
                <a:buSzTx/>
                <a:buFontTx/>
                <a:buNone/>
              </a:pPr>
              <a:r>
                <a:rPr lang="zh-CN" altLang="en-US" sz="2000">
                  <a:latin typeface="Times New Roman" pitchFamily="18" charset="0"/>
                  <a:cs typeface="Tahoma" pitchFamily="34" charset="0"/>
                </a:rPr>
                <a:t>算法</a:t>
              </a:r>
              <a:r>
                <a:rPr lang="en-US" altLang="zh-CN" sz="2000">
                  <a:latin typeface="Times New Roman" pitchFamily="18" charset="0"/>
                  <a:cs typeface="Tahoma" pitchFamily="34" charset="0"/>
                </a:rPr>
                <a:t>7.5——Kruskal</a:t>
              </a:r>
              <a:r>
                <a:rPr lang="zh-CN" altLang="en-US" sz="2000">
                  <a:latin typeface="Times New Roman" pitchFamily="18" charset="0"/>
                  <a:cs typeface="Tahoma" pitchFamily="34" charset="0"/>
                </a:rPr>
                <a:t>算法</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1. </a:t>
              </a:r>
              <a:r>
                <a:rPr lang="zh-CN" altLang="en-US" sz="2000">
                  <a:latin typeface="Times New Roman" pitchFamily="18" charset="0"/>
                  <a:cs typeface="Tahoma" pitchFamily="34" charset="0"/>
                </a:rPr>
                <a:t>初始化：</a:t>
              </a:r>
              <a:r>
                <a:rPr lang="en-US" altLang="zh-CN" sz="2000">
                  <a:latin typeface="Times New Roman" pitchFamily="18" charset="0"/>
                  <a:cs typeface="Tahoma" pitchFamily="34" charset="0"/>
                </a:rPr>
                <a:t>U=V</a:t>
              </a: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TE={ }</a:t>
              </a:r>
              <a:r>
                <a:rPr lang="zh-CN" altLang="en-US" sz="2000">
                  <a:latin typeface="Times New Roman" pitchFamily="18" charset="0"/>
                  <a:cs typeface="Tahoma" pitchFamily="34" charset="0"/>
                </a:rPr>
                <a:t>； </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 </a:t>
              </a:r>
              <a:r>
                <a:rPr lang="zh-CN" altLang="en-US" sz="2000">
                  <a:latin typeface="Times New Roman" pitchFamily="18" charset="0"/>
                  <a:cs typeface="Tahoma" pitchFamily="34" charset="0"/>
                </a:rPr>
                <a:t>循环直到</a:t>
              </a:r>
              <a:r>
                <a:rPr lang="en-US" altLang="zh-CN" sz="2000">
                  <a:latin typeface="Times New Roman" pitchFamily="18" charset="0"/>
                  <a:cs typeface="Tahoma" pitchFamily="34" charset="0"/>
                </a:rPr>
                <a:t>T</a:t>
              </a:r>
              <a:r>
                <a:rPr lang="zh-CN" altLang="en-US" sz="2000">
                  <a:latin typeface="Times New Roman" pitchFamily="18" charset="0"/>
                  <a:cs typeface="Tahoma" pitchFamily="34" charset="0"/>
                </a:rPr>
                <a:t>中的连通分量个数为</a:t>
              </a:r>
              <a:r>
                <a:rPr lang="en-US" altLang="zh-CN" sz="2000">
                  <a:latin typeface="Times New Roman" pitchFamily="18" charset="0"/>
                  <a:cs typeface="Tahoma" pitchFamily="34" charset="0"/>
                </a:rPr>
                <a:t>1  </a:t>
              </a:r>
            </a:p>
            <a:p>
              <a:pPr algn="just">
                <a:lnSpc>
                  <a:spcPct val="115000"/>
                </a:lnSpc>
                <a:spcBef>
                  <a:spcPct val="0"/>
                </a:spcBef>
                <a:buClrTx/>
                <a:buSzTx/>
                <a:buFontTx/>
                <a:buNone/>
              </a:pPr>
              <a:r>
                <a:rPr lang="en-US" altLang="zh-CN" sz="2000">
                  <a:latin typeface="Times New Roman" pitchFamily="18" charset="0"/>
                  <a:cs typeface="Tahoma" pitchFamily="34" charset="0"/>
                </a:rPr>
                <a:t>          2.1 </a:t>
              </a:r>
              <a:r>
                <a:rPr lang="zh-CN" altLang="en-US" sz="2000">
                  <a:latin typeface="Times New Roman" pitchFamily="18" charset="0"/>
                  <a:cs typeface="Tahoma" pitchFamily="34" charset="0"/>
                </a:rPr>
                <a:t>在</a:t>
              </a:r>
              <a:r>
                <a:rPr lang="en-US" altLang="zh-CN" sz="2000">
                  <a:latin typeface="Times New Roman" pitchFamily="18" charset="0"/>
                  <a:cs typeface="Tahoma" pitchFamily="34" charset="0"/>
                </a:rPr>
                <a:t>E</a:t>
              </a:r>
              <a:r>
                <a:rPr lang="zh-CN" altLang="en-US" sz="2000">
                  <a:latin typeface="Times New Roman" pitchFamily="18" charset="0"/>
                  <a:cs typeface="Tahoma" pitchFamily="34" charset="0"/>
                </a:rPr>
                <a:t>中寻找最短边</a:t>
              </a:r>
              <a:r>
                <a:rPr lang="en-US" altLang="zh-CN" sz="2000">
                  <a:latin typeface="宋体" charset="-122"/>
                  <a:cs typeface="Tahoma" pitchFamily="34" charset="0"/>
                </a:rPr>
                <a:t>(</a:t>
              </a:r>
              <a:r>
                <a:rPr lang="en-US" altLang="zh-CN" sz="2000">
                  <a:latin typeface="Times New Roman" pitchFamily="18" charset="0"/>
                  <a:cs typeface="Tahoma" pitchFamily="34" charset="0"/>
                </a:rPr>
                <a:t>u</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v</a:t>
              </a:r>
              <a:r>
                <a:rPr lang="en-US" altLang="zh-CN" sz="2000">
                  <a:latin typeface="宋体" charset="-122"/>
                  <a:cs typeface="Tahoma" pitchFamily="34" charset="0"/>
                </a:rPr>
                <a:t>)</a:t>
              </a:r>
              <a:r>
                <a:rPr lang="en-US" altLang="zh-CN" sz="2000">
                  <a:latin typeface="Times New Roman" pitchFamily="18" charset="0"/>
                  <a:cs typeface="Tahoma" pitchFamily="34" charset="0"/>
                </a:rPr>
                <a:t>;</a:t>
              </a:r>
            </a:p>
            <a:p>
              <a:pPr algn="just">
                <a:lnSpc>
                  <a:spcPct val="115000"/>
                </a:lnSpc>
                <a:spcBef>
                  <a:spcPct val="0"/>
                </a:spcBef>
                <a:buClrTx/>
                <a:buSzTx/>
                <a:buFontTx/>
                <a:buNone/>
              </a:pPr>
              <a:r>
                <a:rPr lang="en-US" altLang="zh-CN" sz="2000">
                  <a:latin typeface="Times New Roman" pitchFamily="18" charset="0"/>
                  <a:cs typeface="Tahoma" pitchFamily="34" charset="0"/>
                </a:rPr>
                <a:t>          2.2 </a:t>
              </a:r>
              <a:r>
                <a:rPr lang="zh-CN" altLang="en-US" sz="2000">
                  <a:latin typeface="Times New Roman" pitchFamily="18" charset="0"/>
                  <a:cs typeface="Tahoma" pitchFamily="34" charset="0"/>
                </a:rPr>
                <a:t>如果顶点</a:t>
              </a:r>
              <a:r>
                <a:rPr lang="en-US" altLang="zh-CN" sz="2000">
                  <a:latin typeface="Times New Roman" pitchFamily="18" charset="0"/>
                  <a:cs typeface="Tahoma" pitchFamily="34" charset="0"/>
                </a:rPr>
                <a:t>u</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v</a:t>
              </a:r>
              <a:r>
                <a:rPr lang="zh-CN" altLang="en-US" sz="2000">
                  <a:latin typeface="Times New Roman" pitchFamily="18" charset="0"/>
                  <a:cs typeface="Tahoma" pitchFamily="34" charset="0"/>
                </a:rPr>
                <a:t>位于</a:t>
              </a:r>
              <a:r>
                <a:rPr lang="en-US" altLang="zh-CN" sz="2000">
                  <a:latin typeface="Times New Roman" pitchFamily="18" charset="0"/>
                  <a:cs typeface="Tahoma" pitchFamily="34" charset="0"/>
                </a:rPr>
                <a:t>T</a:t>
              </a:r>
              <a:r>
                <a:rPr lang="zh-CN" altLang="en-US" sz="2000">
                  <a:latin typeface="Times New Roman" pitchFamily="18" charset="0"/>
                  <a:cs typeface="Tahoma" pitchFamily="34" charset="0"/>
                </a:rPr>
                <a:t>的两个不同连通分量，则</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2.2.1 </a:t>
              </a:r>
              <a:r>
                <a:rPr lang="zh-CN" altLang="en-US" sz="2000">
                  <a:latin typeface="Times New Roman" pitchFamily="18" charset="0"/>
                  <a:cs typeface="Tahoma" pitchFamily="34" charset="0"/>
                </a:rPr>
                <a:t>将边</a:t>
              </a:r>
              <a:r>
                <a:rPr lang="en-US" altLang="zh-CN" sz="2000">
                  <a:latin typeface="宋体" charset="-122"/>
                  <a:cs typeface="Tahoma" pitchFamily="34" charset="0"/>
                </a:rPr>
                <a:t>(</a:t>
              </a:r>
              <a:r>
                <a:rPr lang="en-US" altLang="zh-CN" sz="2000">
                  <a:latin typeface="Times New Roman" pitchFamily="18" charset="0"/>
                  <a:cs typeface="Tahoma" pitchFamily="34" charset="0"/>
                </a:rPr>
                <a:t>u</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v</a:t>
              </a:r>
              <a:r>
                <a:rPr lang="en-US" altLang="zh-CN" sz="2000">
                  <a:latin typeface="宋体" charset="-122"/>
                  <a:cs typeface="Tahoma" pitchFamily="34" charset="0"/>
                </a:rPr>
                <a:t>)</a:t>
              </a:r>
              <a:r>
                <a:rPr lang="zh-CN" altLang="en-US" sz="2000">
                  <a:latin typeface="Times New Roman" pitchFamily="18" charset="0"/>
                  <a:cs typeface="Tahoma" pitchFamily="34" charset="0"/>
                </a:rPr>
                <a:t>并入</a:t>
              </a:r>
              <a:r>
                <a:rPr lang="en-US" altLang="zh-CN" sz="2000">
                  <a:latin typeface="Times New Roman" pitchFamily="18" charset="0"/>
                  <a:cs typeface="Tahoma" pitchFamily="34" charset="0"/>
                </a:rPr>
                <a:t>TE</a:t>
              </a:r>
              <a:r>
                <a:rPr lang="zh-CN" altLang="en-US" sz="2000">
                  <a:latin typeface="Times New Roman" pitchFamily="18" charset="0"/>
                  <a:cs typeface="Tahoma" pitchFamily="34" charset="0"/>
                </a:rPr>
                <a:t>；</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2.2.2 </a:t>
              </a:r>
              <a:r>
                <a:rPr lang="zh-CN" altLang="en-US" sz="2000">
                  <a:latin typeface="Times New Roman" pitchFamily="18" charset="0"/>
                  <a:cs typeface="Tahoma" pitchFamily="34" charset="0"/>
                </a:rPr>
                <a:t>将这两个连通分量合为一个；</a:t>
              </a:r>
            </a:p>
            <a:p>
              <a:pPr algn="just">
                <a:lnSpc>
                  <a:spcPct val="115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2.3  E=E-{</a:t>
              </a:r>
              <a:r>
                <a:rPr lang="en-US" altLang="zh-CN" sz="2000">
                  <a:latin typeface="宋体" charset="-122"/>
                  <a:cs typeface="Tahoma" pitchFamily="34" charset="0"/>
                </a:rPr>
                <a:t>(</a:t>
              </a:r>
              <a:r>
                <a:rPr lang="en-US" altLang="zh-CN" sz="2000">
                  <a:latin typeface="Times New Roman" pitchFamily="18" charset="0"/>
                  <a:cs typeface="Tahoma" pitchFamily="34" charset="0"/>
                </a:rPr>
                <a:t>u</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v</a:t>
              </a:r>
              <a:r>
                <a:rPr lang="en-US" altLang="zh-CN" sz="2000">
                  <a:latin typeface="宋体" charset="-122"/>
                  <a:cs typeface="Tahoma" pitchFamily="34" charset="0"/>
                </a:rPr>
                <a:t>)</a:t>
              </a:r>
              <a:r>
                <a:rPr lang="en-US" altLang="zh-CN" sz="2000">
                  <a:latin typeface="Times New Roman" pitchFamily="18" charset="0"/>
                  <a:cs typeface="Tahoma" pitchFamily="34" charset="0"/>
                </a:rPr>
                <a:t>}</a:t>
              </a:r>
              <a:r>
                <a:rPr lang="zh-CN" altLang="en-US" sz="2000">
                  <a:latin typeface="Times New Roman" pitchFamily="18" charset="0"/>
                  <a:cs typeface="Tahoma" pitchFamily="34" charset="0"/>
                </a:rPr>
                <a:t>；</a:t>
              </a:r>
            </a:p>
          </p:txBody>
        </p:sp>
        <p:grpSp>
          <p:nvGrpSpPr>
            <p:cNvPr id="43016" name="Group 4"/>
            <p:cNvGrpSpPr>
              <a:grpSpLocks/>
            </p:cNvGrpSpPr>
            <p:nvPr/>
          </p:nvGrpSpPr>
          <p:grpSpPr bwMode="auto">
            <a:xfrm>
              <a:off x="1671" y="8726"/>
              <a:ext cx="540" cy="813"/>
              <a:chOff x="1711" y="5088"/>
              <a:chExt cx="540" cy="813"/>
            </a:xfrm>
          </p:grpSpPr>
          <p:sp>
            <p:nvSpPr>
              <p:cNvPr id="43017" name="AutoShape 5"/>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3018"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43014" name="Text Box 7"/>
          <p:cNvSpPr txBox="1">
            <a:spLocks noChangeArrowheads="1"/>
          </p:cNvSpPr>
          <p:nvPr/>
        </p:nvSpPr>
        <p:spPr bwMode="auto">
          <a:xfrm>
            <a:off x="515938" y="4071938"/>
            <a:ext cx="8077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Times New Roman" pitchFamily="18" charset="0"/>
                <a:cs typeface="Tahoma" pitchFamily="34" charset="0"/>
              </a:rPr>
              <a:t>        Kruskal</a:t>
            </a:r>
            <a:r>
              <a:rPr kumimoji="1" lang="zh-CN" altLang="en-US" sz="2400">
                <a:latin typeface="宋体" charset="-122"/>
                <a:cs typeface="Tahoma" pitchFamily="34" charset="0"/>
              </a:rPr>
              <a:t>算法为了提高每次贪心选择时查找最短边的效率，可以先将图</a:t>
            </a:r>
            <a:r>
              <a:rPr kumimoji="1" lang="en-US" altLang="zh-CN" sz="2400">
                <a:latin typeface="Times New Roman" pitchFamily="18" charset="0"/>
                <a:cs typeface="Tahoma" pitchFamily="34" charset="0"/>
              </a:rPr>
              <a:t>G</a:t>
            </a:r>
            <a:r>
              <a:rPr kumimoji="1" lang="zh-CN" altLang="en-US" sz="2400">
                <a:latin typeface="宋体" charset="-122"/>
                <a:cs typeface="Tahoma" pitchFamily="34" charset="0"/>
              </a:rPr>
              <a:t>中的边按代价从小到大排序，则这个操作的时间复杂度为</a:t>
            </a:r>
            <a:r>
              <a:rPr kumimoji="1" lang="en-US" altLang="zh-CN" sz="2400" i="1">
                <a:latin typeface="Times New Roman" pitchFamily="18" charset="0"/>
                <a:cs typeface="Tahoma" pitchFamily="34" charset="0"/>
              </a:rPr>
              <a:t>O</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e</a:t>
            </a:r>
            <a:r>
              <a:rPr kumimoji="1" lang="en-US" altLang="zh-CN" sz="2400">
                <a:latin typeface="Times New Roman" pitchFamily="18" charset="0"/>
                <a:cs typeface="Tahoma" pitchFamily="34" charset="0"/>
              </a:rPr>
              <a:t>log</a:t>
            </a:r>
            <a:r>
              <a:rPr kumimoji="1" lang="en-US" altLang="zh-CN" sz="2400" baseline="-30000">
                <a:latin typeface="Times New Roman" pitchFamily="18" charset="0"/>
                <a:cs typeface="Tahoma" pitchFamily="34" charset="0"/>
              </a:rPr>
              <a:t>2</a:t>
            </a:r>
            <a:r>
              <a:rPr kumimoji="1" lang="en-US" altLang="zh-CN" sz="2400" i="1">
                <a:latin typeface="Times New Roman" pitchFamily="18" charset="0"/>
                <a:cs typeface="Tahoma" pitchFamily="34" charset="0"/>
              </a:rPr>
              <a:t>e</a:t>
            </a:r>
            <a:r>
              <a:rPr kumimoji="1" lang="en-US" altLang="zh-CN" sz="2400">
                <a:latin typeface="Times New Roman" pitchFamily="18" charset="0"/>
                <a:cs typeface="Tahoma" pitchFamily="34" charset="0"/>
              </a:rPr>
              <a:t>)</a:t>
            </a:r>
            <a:r>
              <a:rPr kumimoji="1" lang="zh-CN" altLang="en-US" sz="2400">
                <a:latin typeface="宋体" charset="-122"/>
                <a:cs typeface="Tahoma" pitchFamily="34" charset="0"/>
              </a:rPr>
              <a:t>，其中</a:t>
            </a:r>
            <a:r>
              <a:rPr kumimoji="1" lang="en-US" altLang="zh-CN" sz="2400" i="1">
                <a:latin typeface="Times New Roman" pitchFamily="18" charset="0"/>
                <a:cs typeface="Tahoma" pitchFamily="34" charset="0"/>
              </a:rPr>
              <a:t>e</a:t>
            </a:r>
            <a:r>
              <a:rPr kumimoji="1" lang="zh-CN" altLang="en-US" sz="2400">
                <a:latin typeface="宋体" charset="-122"/>
                <a:cs typeface="Tahoma" pitchFamily="34" charset="0"/>
              </a:rPr>
              <a:t>为无向连通网中边的个数。所以，</a:t>
            </a:r>
            <a:r>
              <a:rPr kumimoji="1" lang="en-US" altLang="zh-CN" sz="2400">
                <a:latin typeface="Times New Roman" pitchFamily="18" charset="0"/>
                <a:cs typeface="Tahoma" pitchFamily="34" charset="0"/>
              </a:rPr>
              <a:t>Kruskal</a:t>
            </a:r>
            <a:r>
              <a:rPr kumimoji="1" lang="zh-CN" altLang="en-US" sz="2400">
                <a:latin typeface="宋体" charset="-122"/>
                <a:cs typeface="Tahoma" pitchFamily="34" charset="0"/>
              </a:rPr>
              <a:t>算法的时间性能是</a:t>
            </a:r>
            <a:r>
              <a:rPr kumimoji="1" lang="en-US" altLang="zh-CN" sz="2400" i="1">
                <a:solidFill>
                  <a:srgbClr val="FF0000"/>
                </a:solidFill>
                <a:latin typeface="Times New Roman" pitchFamily="18" charset="0"/>
                <a:cs typeface="Tahoma" pitchFamily="34" charset="0"/>
              </a:rPr>
              <a:t>O</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e</a:t>
            </a:r>
            <a:r>
              <a:rPr kumimoji="1" lang="en-US" altLang="zh-CN" sz="2400">
                <a:solidFill>
                  <a:srgbClr val="FF0000"/>
                </a:solidFill>
                <a:latin typeface="Times New Roman" pitchFamily="18" charset="0"/>
                <a:cs typeface="Tahoma" pitchFamily="34" charset="0"/>
              </a:rPr>
              <a:t>log</a:t>
            </a:r>
            <a:r>
              <a:rPr kumimoji="1" lang="en-US" altLang="zh-CN" sz="2400" baseline="-30000">
                <a:solidFill>
                  <a:srgbClr val="FF0000"/>
                </a:solidFill>
                <a:latin typeface="Times New Roman" pitchFamily="18" charset="0"/>
                <a:cs typeface="Tahoma" pitchFamily="34" charset="0"/>
              </a:rPr>
              <a:t>2</a:t>
            </a:r>
            <a:r>
              <a:rPr kumimoji="1" lang="en-US" altLang="zh-CN" sz="2400" i="1">
                <a:solidFill>
                  <a:srgbClr val="FF0000"/>
                </a:solidFill>
                <a:latin typeface="Times New Roman" pitchFamily="18" charset="0"/>
                <a:cs typeface="Tahoma" pitchFamily="34" charset="0"/>
              </a:rPr>
              <a:t>e+n</a:t>
            </a:r>
            <a:r>
              <a:rPr kumimoji="1" lang="en-US" altLang="zh-CN" sz="2400">
                <a:solidFill>
                  <a:srgbClr val="FF0000"/>
                </a:solidFill>
                <a:latin typeface="Times New Roman" pitchFamily="18" charset="0"/>
                <a:cs typeface="Tahoma" pitchFamily="34" charset="0"/>
              </a:rPr>
              <a:t>)</a:t>
            </a:r>
            <a:r>
              <a:rPr kumimoji="1" lang="zh-CN" altLang="en-US" sz="2400">
                <a:latin typeface="宋体" charset="-122"/>
                <a:cs typeface="Tahoma" pitchFamily="34" charset="0"/>
              </a:rPr>
              <a:t>。</a:t>
            </a: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4256840813"/>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95C7FE4-D60C-4E13-8217-82224A8E9214}"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296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297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CAAA1B69-E30F-449A-AD9B-89143CFDA602}" type="slidenum">
              <a:rPr lang="en-US" altLang="zh-CN" sz="1400" b="0" smtClean="0">
                <a:latin typeface="Comic Sans MS" pitchFamily="66" charset="0"/>
                <a:cs typeface="Tahoma" pitchFamily="34" charset="0"/>
              </a:rPr>
              <a:pPr>
                <a:spcBef>
                  <a:spcPct val="0"/>
                </a:spcBef>
                <a:buClrTx/>
                <a:buSzTx/>
                <a:buFontTx/>
                <a:buNone/>
              </a:pPr>
              <a:t>16</a:t>
            </a:fld>
            <a:endParaRPr lang="en-US" altLang="zh-CN" sz="1400" b="0" smtClean="0">
              <a:latin typeface="Comic Sans MS" pitchFamily="66" charset="0"/>
              <a:cs typeface="Tahoma" pitchFamily="34" charset="0"/>
            </a:endParaRPr>
          </a:p>
        </p:txBody>
      </p:sp>
      <p:sp>
        <p:nvSpPr>
          <p:cNvPr id="29701" name="Rectangle 3" descr="Rectangle: Click to edit Master text styles&#10;Second level&#10;Third level&#10;Fourth level&#10;Fifth level"/>
          <p:cNvSpPr>
            <a:spLocks noGrp="1" noChangeArrowheads="1"/>
          </p:cNvSpPr>
          <p:nvPr>
            <p:ph type="body" idx="1"/>
          </p:nvPr>
        </p:nvSpPr>
        <p:spPr>
          <a:xfrm>
            <a:off x="468313" y="765175"/>
            <a:ext cx="8207375" cy="4968875"/>
          </a:xfrm>
        </p:spPr>
        <p:txBody>
          <a:bodyPr/>
          <a:lstStyle/>
          <a:p>
            <a:pPr marL="0" indent="0" eaLnBrk="1" hangingPunct="1">
              <a:lnSpc>
                <a:spcPct val="120000"/>
              </a:lnSpc>
              <a:buClr>
                <a:schemeClr val="tx1"/>
              </a:buClr>
              <a:buFontTx/>
              <a:buNone/>
            </a:pPr>
            <a:r>
              <a:rPr lang="zh-CN" altLang="en-US" sz="3000" smtClean="0"/>
              <a:t>最小生成树问题至少有两种合理的贪心策略：</a:t>
            </a:r>
          </a:p>
          <a:p>
            <a:pPr marL="0" indent="0" eaLnBrk="1" hangingPunct="1">
              <a:lnSpc>
                <a:spcPct val="120000"/>
              </a:lnSpc>
              <a:buClr>
                <a:schemeClr val="tx1"/>
              </a:buClr>
              <a:buFontTx/>
              <a:buNone/>
            </a:pPr>
            <a:r>
              <a:rPr lang="zh-CN" altLang="en-US" sz="3000" smtClean="0"/>
              <a:t>（</a:t>
            </a:r>
            <a:r>
              <a:rPr lang="en-US" altLang="zh-CN" sz="3000" smtClean="0"/>
              <a:t>1</a:t>
            </a:r>
            <a:r>
              <a:rPr lang="zh-CN" altLang="en-US" sz="3000" smtClean="0"/>
              <a:t>）</a:t>
            </a:r>
            <a:r>
              <a:rPr lang="zh-CN" altLang="en-US" sz="3000" smtClean="0">
                <a:solidFill>
                  <a:srgbClr val="FF3300"/>
                </a:solidFill>
              </a:rPr>
              <a:t>最近顶点</a:t>
            </a:r>
            <a:r>
              <a:rPr lang="zh-CN" altLang="en-US" sz="3000" smtClean="0"/>
              <a:t>策略：任选一个顶点，并以此建立起生成树，每一步的贪心选择是</a:t>
            </a:r>
            <a:r>
              <a:rPr lang="zh-CN" altLang="en-US" sz="3000" smtClean="0">
                <a:solidFill>
                  <a:srgbClr val="FF0000"/>
                </a:solidFill>
              </a:rPr>
              <a:t>简单地把不在生成树中的最近顶点添加到生成树中</a:t>
            </a:r>
            <a:r>
              <a:rPr lang="zh-CN" altLang="en-US" sz="3000" smtClean="0"/>
              <a:t>。</a:t>
            </a:r>
          </a:p>
          <a:p>
            <a:pPr marL="0" indent="0" eaLnBrk="1" hangingPunct="1">
              <a:lnSpc>
                <a:spcPct val="120000"/>
              </a:lnSpc>
              <a:buClr>
                <a:schemeClr val="tx1"/>
              </a:buClr>
              <a:buFontTx/>
              <a:buNone/>
            </a:pPr>
            <a:r>
              <a:rPr lang="zh-CN" altLang="en-US" sz="3000" smtClean="0"/>
              <a:t>      </a:t>
            </a:r>
            <a:r>
              <a:rPr lang="en-US" altLang="zh-CN" sz="3000" smtClean="0"/>
              <a:t>Prim</a:t>
            </a:r>
            <a:r>
              <a:rPr lang="zh-CN" altLang="en-US" sz="3000" smtClean="0"/>
              <a:t>算法就应用了这个贪心策略，它使生成树以一种自然的方式生长，即</a:t>
            </a:r>
            <a:r>
              <a:rPr lang="zh-CN" altLang="en-US" sz="3000" smtClean="0">
                <a:solidFill>
                  <a:srgbClr val="FF0000"/>
                </a:solidFill>
              </a:rPr>
              <a:t>从任意顶点开始，每一步为这棵树添加一个分枝，直到生成树中包含全部顶点。   </a:t>
            </a:r>
          </a:p>
        </p:txBody>
      </p:sp>
    </p:spTree>
    <p:extLst>
      <p:ext uri="{BB962C8B-B14F-4D97-AF65-F5344CB8AC3E}">
        <p14:creationId xmlns:p14="http://schemas.microsoft.com/office/powerpoint/2010/main" val="404847927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2B578CF9-9F03-42DB-A8A3-93194D13ADB1}"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99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F526DE2-A81E-4554-AC16-B72D3D9A728E}" type="slidenum">
              <a:rPr lang="en-US" altLang="zh-CN" sz="1400" b="0" smtClean="0">
                <a:latin typeface="Comic Sans MS" pitchFamily="66" charset="0"/>
                <a:cs typeface="Tahoma" pitchFamily="34" charset="0"/>
              </a:rPr>
              <a:pPr>
                <a:spcBef>
                  <a:spcPct val="0"/>
                </a:spcBef>
                <a:buClrTx/>
                <a:buSzTx/>
                <a:buFontTx/>
                <a:buNone/>
              </a:pPr>
              <a:t>17</a:t>
            </a:fld>
            <a:endParaRPr lang="en-US" altLang="zh-CN" sz="1400" b="0" smtClean="0">
              <a:latin typeface="Comic Sans MS" pitchFamily="66" charset="0"/>
              <a:cs typeface="Tahoma" pitchFamily="34" charset="0"/>
            </a:endParaRPr>
          </a:p>
        </p:txBody>
      </p:sp>
      <p:sp>
        <p:nvSpPr>
          <p:cNvPr id="39941" name="Text Box 2"/>
          <p:cNvSpPr txBox="1">
            <a:spLocks noChangeArrowheads="1"/>
          </p:cNvSpPr>
          <p:nvPr/>
        </p:nvSpPr>
        <p:spPr bwMode="auto">
          <a:xfrm>
            <a:off x="609600" y="966788"/>
            <a:ext cx="80772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zh-CN" altLang="en-US" sz="2800">
                <a:latin typeface="Times New Roman" pitchFamily="18" charset="0"/>
                <a:cs typeface="Tahoma" pitchFamily="34" charset="0"/>
              </a:rPr>
              <a:t>（</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a:t>
            </a:r>
            <a:r>
              <a:rPr kumimoji="1" lang="zh-CN" altLang="en-US" sz="2800">
                <a:solidFill>
                  <a:srgbClr val="FF3300"/>
                </a:solidFill>
                <a:latin typeface="Times New Roman" pitchFamily="18" charset="0"/>
                <a:cs typeface="Tahoma" pitchFamily="34" charset="0"/>
              </a:rPr>
              <a:t>最短边</a:t>
            </a:r>
            <a:r>
              <a:rPr kumimoji="1" lang="zh-CN" altLang="en-US" sz="2800">
                <a:latin typeface="Times New Roman" pitchFamily="18" charset="0"/>
                <a:cs typeface="Tahoma" pitchFamily="34" charset="0"/>
              </a:rPr>
              <a:t>策略：设</a:t>
            </a:r>
            <a:r>
              <a:rPr kumimoji="1" lang="en-US" altLang="zh-CN" sz="2800" i="1">
                <a:latin typeface="Times New Roman" pitchFamily="18" charset="0"/>
                <a:cs typeface="Tahoma" pitchFamily="34" charset="0"/>
              </a:rPr>
              <a:t>G</a:t>
            </a:r>
            <a:r>
              <a:rPr kumimoji="1" lang="en-US" altLang="zh-CN" sz="2800">
                <a:latin typeface="Times New Roman" pitchFamily="18" charset="0"/>
                <a:cs typeface="Tahoma" pitchFamily="34" charset="0"/>
              </a:rPr>
              <a: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V</a:t>
            </a:r>
            <a:r>
              <a:rPr kumimoji="1" lang="zh-CN" altLang="en-US" sz="2800">
                <a:latin typeface="Times New Roman" pitchFamily="18" charset="0"/>
                <a:cs typeface="Tahoma" pitchFamily="34" charset="0"/>
              </a:rPr>
              <a:t>，</a:t>
            </a:r>
            <a:r>
              <a:rPr kumimoji="1" lang="en-US" altLang="zh-CN" sz="2800" i="1">
                <a:latin typeface="Times New Roman" pitchFamily="18" charset="0"/>
                <a:cs typeface="Tahoma" pitchFamily="34" charset="0"/>
              </a:rPr>
              <a:t>E</a:t>
            </a:r>
            <a:r>
              <a:rPr kumimoji="1" lang="en-US" altLang="zh-CN" sz="2800">
                <a:latin typeface="宋体" charset="-122"/>
                <a:cs typeface="Tahoma" pitchFamily="34" charset="0"/>
              </a:rPr>
              <a:t>)</a:t>
            </a:r>
            <a:r>
              <a:rPr kumimoji="1" lang="zh-CN" altLang="en-US" sz="2800">
                <a:latin typeface="Times New Roman" pitchFamily="18" charset="0"/>
                <a:cs typeface="Tahoma" pitchFamily="34" charset="0"/>
              </a:rPr>
              <a:t>是一个无向连通网，令</a:t>
            </a:r>
            <a:r>
              <a:rPr kumimoji="1" lang="en-US" altLang="zh-CN" sz="2800" i="1">
                <a:latin typeface="Times New Roman" pitchFamily="18" charset="0"/>
                <a:cs typeface="Tahoma" pitchFamily="34" charset="0"/>
              </a:rPr>
              <a:t>T</a:t>
            </a:r>
            <a:r>
              <a:rPr kumimoji="1" lang="en-US" altLang="zh-CN" sz="2800">
                <a:latin typeface="Times New Roman" pitchFamily="18" charset="0"/>
                <a:cs typeface="Tahoma" pitchFamily="34" charset="0"/>
              </a:rPr>
              <a: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U</a:t>
            </a:r>
            <a:r>
              <a:rPr kumimoji="1" lang="zh-CN" altLang="en-US" sz="2800">
                <a:latin typeface="Times New Roman" pitchFamily="18" charset="0"/>
                <a:cs typeface="Tahoma" pitchFamily="34" charset="0"/>
              </a:rPr>
              <a:t>，</a:t>
            </a:r>
            <a:r>
              <a:rPr kumimoji="1" lang="en-US" altLang="zh-CN" sz="2800" i="1">
                <a:latin typeface="Times New Roman" pitchFamily="18" charset="0"/>
                <a:cs typeface="Tahoma" pitchFamily="34" charset="0"/>
              </a:rPr>
              <a:t>TE</a:t>
            </a:r>
            <a:r>
              <a:rPr kumimoji="1" lang="en-US" altLang="zh-CN" sz="2800">
                <a:latin typeface="宋体" charset="-122"/>
                <a:cs typeface="Tahoma" pitchFamily="34" charset="0"/>
              </a:rPr>
              <a:t>)</a:t>
            </a:r>
            <a:r>
              <a:rPr kumimoji="1" lang="zh-CN" altLang="en-US" sz="2800">
                <a:latin typeface="Times New Roman" pitchFamily="18" charset="0"/>
                <a:cs typeface="Tahoma" pitchFamily="34" charset="0"/>
              </a:rPr>
              <a:t>是</a:t>
            </a:r>
            <a:r>
              <a:rPr kumimoji="1" lang="en-US" altLang="zh-CN" sz="2800" i="1">
                <a:latin typeface="Times New Roman" pitchFamily="18" charset="0"/>
                <a:cs typeface="Tahoma" pitchFamily="34" charset="0"/>
              </a:rPr>
              <a:t>G</a:t>
            </a:r>
            <a:r>
              <a:rPr kumimoji="1" lang="zh-CN" altLang="en-US" sz="2800">
                <a:latin typeface="Times New Roman" pitchFamily="18" charset="0"/>
                <a:cs typeface="Tahoma" pitchFamily="34" charset="0"/>
              </a:rPr>
              <a:t>的最小生成树。最短边策略从</a:t>
            </a:r>
            <a:r>
              <a:rPr kumimoji="1" lang="en-US" altLang="zh-CN" sz="2800" i="1">
                <a:latin typeface="Times New Roman" pitchFamily="18" charset="0"/>
                <a:cs typeface="Tahoma" pitchFamily="34" charset="0"/>
              </a:rPr>
              <a:t>TE</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开始，每一次贪心选择都是在边集</a:t>
            </a:r>
            <a:r>
              <a:rPr kumimoji="1" lang="en-US" altLang="zh-CN" sz="2800" i="1">
                <a:latin typeface="Times New Roman" pitchFamily="18" charset="0"/>
                <a:cs typeface="Tahoma" pitchFamily="34" charset="0"/>
              </a:rPr>
              <a:t>E</a:t>
            </a:r>
            <a:r>
              <a:rPr kumimoji="1" lang="zh-CN" altLang="en-US" sz="2800">
                <a:latin typeface="Times New Roman" pitchFamily="18" charset="0"/>
                <a:cs typeface="Tahoma" pitchFamily="34" charset="0"/>
              </a:rPr>
              <a:t>中选取最短边</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u</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v</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，如果边</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u</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v</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加入集合</a:t>
            </a:r>
            <a:r>
              <a:rPr kumimoji="1" lang="en-US" altLang="zh-CN" sz="2800" i="1">
                <a:latin typeface="Times New Roman" pitchFamily="18" charset="0"/>
                <a:cs typeface="Tahoma" pitchFamily="34" charset="0"/>
              </a:rPr>
              <a:t>TE</a:t>
            </a:r>
            <a:r>
              <a:rPr kumimoji="1" lang="zh-CN" altLang="en-US" sz="2800">
                <a:latin typeface="Times New Roman" pitchFamily="18" charset="0"/>
                <a:cs typeface="Tahoma" pitchFamily="34" charset="0"/>
              </a:rPr>
              <a:t>中不产生回路，则将边</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u</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v</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加入边集</a:t>
            </a:r>
            <a:r>
              <a:rPr kumimoji="1" lang="en-US" altLang="zh-CN" sz="2800" i="1">
                <a:latin typeface="Times New Roman" pitchFamily="18" charset="0"/>
                <a:cs typeface="Tahoma" pitchFamily="34" charset="0"/>
              </a:rPr>
              <a:t>TE</a:t>
            </a:r>
            <a:r>
              <a:rPr kumimoji="1" lang="zh-CN" altLang="en-US" sz="2800">
                <a:latin typeface="Times New Roman" pitchFamily="18" charset="0"/>
                <a:cs typeface="Tahoma" pitchFamily="34" charset="0"/>
              </a:rPr>
              <a:t>中，并将它在集合</a:t>
            </a:r>
            <a:r>
              <a:rPr kumimoji="1" lang="en-US" altLang="zh-CN" sz="2800" i="1">
                <a:latin typeface="Times New Roman" pitchFamily="18" charset="0"/>
                <a:cs typeface="Tahoma" pitchFamily="34" charset="0"/>
              </a:rPr>
              <a:t>E</a:t>
            </a:r>
            <a:r>
              <a:rPr kumimoji="1" lang="zh-CN" altLang="en-US" sz="2800">
                <a:latin typeface="Times New Roman" pitchFamily="18" charset="0"/>
                <a:cs typeface="Tahoma" pitchFamily="34" charset="0"/>
              </a:rPr>
              <a:t>中删去。</a:t>
            </a:r>
          </a:p>
          <a:p>
            <a:pPr algn="just" eaLnBrk="1" hangingPunct="1">
              <a:spcBef>
                <a:spcPct val="50000"/>
              </a:spcBef>
              <a:buClrTx/>
              <a:buSzTx/>
              <a:buFontTx/>
              <a:buNone/>
            </a:pPr>
            <a:r>
              <a:rPr kumimoji="1" lang="zh-CN" altLang="en-US" sz="2800">
                <a:latin typeface="Times New Roman" pitchFamily="18" charset="0"/>
                <a:cs typeface="Tahoma" pitchFamily="34" charset="0"/>
              </a:rPr>
              <a:t>        </a:t>
            </a:r>
            <a:r>
              <a:rPr kumimoji="1" lang="en-US" altLang="zh-CN" sz="2800">
                <a:latin typeface="Times New Roman" pitchFamily="18" charset="0"/>
                <a:cs typeface="Tahoma" pitchFamily="34" charset="0"/>
              </a:rPr>
              <a:t>Kruskal</a:t>
            </a:r>
            <a:r>
              <a:rPr kumimoji="1" lang="zh-CN" altLang="en-US" sz="2800">
                <a:latin typeface="Times New Roman" pitchFamily="18" charset="0"/>
                <a:cs typeface="Tahoma" pitchFamily="34" charset="0"/>
              </a:rPr>
              <a:t>算法就应用了这个贪心策略，</a:t>
            </a:r>
            <a:r>
              <a:rPr kumimoji="1" lang="zh-CN" altLang="en-US" sz="2800">
                <a:solidFill>
                  <a:srgbClr val="FF0000"/>
                </a:solidFill>
                <a:latin typeface="Times New Roman" pitchFamily="18" charset="0"/>
                <a:cs typeface="Tahoma" pitchFamily="34" charset="0"/>
              </a:rPr>
              <a:t>它使生成树以一种随意的方式生长，先让森林中的树木随意生长，每生长一次就将两棵树合并，到最后合并成一棵树。</a:t>
            </a:r>
          </a:p>
          <a:p>
            <a:pPr eaLnBrk="1" hangingPunct="1">
              <a:spcBef>
                <a:spcPct val="50000"/>
              </a:spcBef>
              <a:buClrTx/>
              <a:buSzTx/>
              <a:buFontTx/>
              <a:buNone/>
            </a:pPr>
            <a:r>
              <a:rPr kumimoji="1" lang="zh-CN" altLang="en-US" sz="2800">
                <a:latin typeface="Times New Roman" pitchFamily="18" charset="0"/>
                <a:cs typeface="Tahoma" pitchFamily="34" charset="0"/>
              </a:rPr>
              <a:t>        </a:t>
            </a:r>
          </a:p>
        </p:txBody>
      </p:sp>
    </p:spTree>
    <p:extLst>
      <p:ext uri="{BB962C8B-B14F-4D97-AF65-F5344CB8AC3E}">
        <p14:creationId xmlns:p14="http://schemas.microsoft.com/office/powerpoint/2010/main" val="2580000837"/>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4ED829A8-EBA3-4075-B0AC-2A1DB4B024B0}" type="datetime1">
              <a:rPr lang="zh-CN" altLang="en-US" sz="1400" b="0" smtClean="0">
                <a:latin typeface="Comic Sans MS" pitchFamily="66" charset="0"/>
                <a:ea typeface="宋体" charset="-122"/>
              </a:rPr>
              <a:pPr>
                <a:spcBef>
                  <a:spcPct val="0"/>
                </a:spcBef>
                <a:buClrTx/>
                <a:buSzTx/>
                <a:buFontTx/>
                <a:buNone/>
              </a:pPr>
              <a:t>2016/5/10</a:t>
            </a:fld>
            <a:endParaRPr lang="en-US" altLang="zh-CN" sz="1400" b="0" smtClean="0">
              <a:latin typeface="Comic Sans MS" pitchFamily="66" charset="0"/>
              <a:ea typeface="宋体" charset="-122"/>
            </a:endParaRPr>
          </a:p>
        </p:txBody>
      </p:sp>
      <p:sp>
        <p:nvSpPr>
          <p:cNvPr id="440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D9467BE9-41ED-413C-A834-63CACCD2999D}" type="slidenum">
              <a:rPr lang="en-US" altLang="zh-CN" sz="1400" b="0" smtClean="0">
                <a:latin typeface="Comic Sans MS" pitchFamily="66" charset="0"/>
                <a:ea typeface="宋体" charset="-122"/>
              </a:rPr>
              <a:pPr>
                <a:spcBef>
                  <a:spcPct val="0"/>
                </a:spcBef>
                <a:buClrTx/>
                <a:buSzTx/>
                <a:buFontTx/>
                <a:buNone/>
              </a:pPr>
              <a:t>18</a:t>
            </a:fld>
            <a:endParaRPr lang="en-US" altLang="zh-CN" sz="1400" b="0" smtClean="0">
              <a:latin typeface="Comic Sans MS" pitchFamily="66" charset="0"/>
              <a:ea typeface="宋体" charset="-122"/>
            </a:endParaRPr>
          </a:p>
        </p:txBody>
      </p:sp>
      <p:sp>
        <p:nvSpPr>
          <p:cNvPr id="44037" name="Text Box 3">
            <a:hlinkClick r:id="" action="ppaction://hlinkshowjump?jump=nextslide"/>
          </p:cNvPr>
          <p:cNvSpPr txBox="1">
            <a:spLocks noChangeArrowheads="1"/>
          </p:cNvSpPr>
          <p:nvPr/>
        </p:nvSpPr>
        <p:spPr bwMode="auto">
          <a:xfrm>
            <a:off x="539750" y="1323975"/>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7.3.1  </a:t>
            </a:r>
            <a:r>
              <a:rPr kumimoji="1" lang="zh-CN" altLang="en-US" sz="3600">
                <a:latin typeface="Times New Roman" pitchFamily="18" charset="0"/>
                <a:ea typeface="宋体" charset="-122"/>
              </a:rPr>
              <a:t>背包问题 </a:t>
            </a:r>
          </a:p>
        </p:txBody>
      </p:sp>
      <p:sp>
        <p:nvSpPr>
          <p:cNvPr id="44038" name="Text Box 4">
            <a:hlinkClick r:id="" action="ppaction://noaction"/>
          </p:cNvPr>
          <p:cNvSpPr txBox="1">
            <a:spLocks noChangeArrowheads="1"/>
          </p:cNvSpPr>
          <p:nvPr/>
        </p:nvSpPr>
        <p:spPr bwMode="auto">
          <a:xfrm>
            <a:off x="539750" y="2416175"/>
            <a:ext cx="464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7.3.2  </a:t>
            </a:r>
            <a:r>
              <a:rPr kumimoji="1" lang="zh-CN" altLang="en-US" sz="3600">
                <a:latin typeface="Times New Roman" pitchFamily="18" charset="0"/>
                <a:ea typeface="宋体" charset="-122"/>
              </a:rPr>
              <a:t>活动安排问题</a:t>
            </a:r>
          </a:p>
        </p:txBody>
      </p:sp>
      <p:sp>
        <p:nvSpPr>
          <p:cNvPr id="44039" name="Text Box 5">
            <a:hlinkClick r:id="" action="ppaction://noaction"/>
          </p:cNvPr>
          <p:cNvSpPr txBox="1">
            <a:spLocks noChangeArrowheads="1"/>
          </p:cNvSpPr>
          <p:nvPr/>
        </p:nvSpPr>
        <p:spPr bwMode="auto">
          <a:xfrm>
            <a:off x="539750" y="3508375"/>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7.3.3  </a:t>
            </a:r>
            <a:r>
              <a:rPr kumimoji="1" lang="zh-CN" altLang="en-US" sz="3600">
                <a:latin typeface="Times New Roman" pitchFamily="18" charset="0"/>
                <a:ea typeface="宋体" charset="-122"/>
              </a:rPr>
              <a:t>多机调度问题</a:t>
            </a:r>
          </a:p>
        </p:txBody>
      </p:sp>
      <p:sp>
        <p:nvSpPr>
          <p:cNvPr id="44040" name="Text Box 6"/>
          <p:cNvSpPr txBox="1">
            <a:spLocks noChangeArrowheads="1"/>
          </p:cNvSpPr>
          <p:nvPr/>
        </p:nvSpPr>
        <p:spPr bwMode="auto">
          <a:xfrm>
            <a:off x="323850" y="260350"/>
            <a:ext cx="7056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7.3  </a:t>
            </a:r>
            <a:r>
              <a:rPr kumimoji="1" lang="zh-CN" altLang="en-US" sz="4400">
                <a:solidFill>
                  <a:schemeClr val="tx2"/>
                </a:solidFill>
                <a:latin typeface="华文行楷" pitchFamily="2" charset="-122"/>
                <a:ea typeface="华文行楷" pitchFamily="2" charset="-122"/>
              </a:rPr>
              <a:t>组合问题中的贪心法 </a:t>
            </a:r>
          </a:p>
        </p:txBody>
      </p:sp>
    </p:spTree>
    <p:extLst>
      <p:ext uri="{BB962C8B-B14F-4D97-AF65-F5344CB8AC3E}">
        <p14:creationId xmlns:p14="http://schemas.microsoft.com/office/powerpoint/2010/main" val="4262582092"/>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88AD3726-726B-4AB3-AAEF-94F09A34333C}" type="datetime1">
              <a:rPr lang="zh-CN" altLang="en-US" sz="1400" b="0" smtClean="0">
                <a:latin typeface="Comic Sans MS" pitchFamily="66" charset="0"/>
                <a:ea typeface="宋体" charset="-122"/>
              </a:rPr>
              <a:pPr>
                <a:spcBef>
                  <a:spcPct val="0"/>
                </a:spcBef>
                <a:buClrTx/>
                <a:buSzTx/>
                <a:buFontTx/>
                <a:buNone/>
              </a:pPr>
              <a:t>2016/5/10</a:t>
            </a:fld>
            <a:endParaRPr lang="en-US" altLang="zh-CN" sz="1400" b="0" smtClean="0">
              <a:latin typeface="Comic Sans MS" pitchFamily="66" charset="0"/>
              <a:ea typeface="宋体" charset="-122"/>
            </a:endParaRPr>
          </a:p>
        </p:txBody>
      </p:sp>
      <p:sp>
        <p:nvSpPr>
          <p:cNvPr id="450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450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0DF13DE6-EAD6-4715-8B28-012AAB935224}" type="slidenum">
              <a:rPr lang="en-US" altLang="zh-CN" sz="1400" b="0" smtClean="0">
                <a:latin typeface="Comic Sans MS" pitchFamily="66" charset="0"/>
                <a:ea typeface="宋体" charset="-122"/>
              </a:rPr>
              <a:pPr>
                <a:spcBef>
                  <a:spcPct val="0"/>
                </a:spcBef>
                <a:buClrTx/>
                <a:buSzTx/>
                <a:buFontTx/>
                <a:buNone/>
              </a:pPr>
              <a:t>19</a:t>
            </a:fld>
            <a:endParaRPr lang="en-US" altLang="zh-CN" sz="1400" b="0" smtClean="0">
              <a:latin typeface="Comic Sans MS" pitchFamily="66" charset="0"/>
              <a:ea typeface="宋体" charset="-122"/>
            </a:endParaRPr>
          </a:p>
        </p:txBody>
      </p:sp>
      <p:sp>
        <p:nvSpPr>
          <p:cNvPr id="45061" name="Text Box 5"/>
          <p:cNvSpPr txBox="1">
            <a:spLocks noChangeArrowheads="1"/>
          </p:cNvSpPr>
          <p:nvPr/>
        </p:nvSpPr>
        <p:spPr bwMode="auto">
          <a:xfrm>
            <a:off x="395288" y="1200150"/>
            <a:ext cx="820896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200000"/>
              </a:lnSpc>
              <a:spcBef>
                <a:spcPct val="50000"/>
              </a:spcBef>
              <a:buClrTx/>
              <a:buSzTx/>
              <a:buFontTx/>
              <a:buNone/>
            </a:pPr>
            <a:r>
              <a:rPr kumimoji="1" lang="en-US" altLang="zh-CN" sz="3200">
                <a:latin typeface="Times New Roman" pitchFamily="18" charset="0"/>
                <a:ea typeface="宋体" charset="-122"/>
              </a:rPr>
              <a:t>        </a:t>
            </a:r>
            <a:r>
              <a:rPr kumimoji="1" lang="zh-CN" altLang="en-US" sz="3200">
                <a:latin typeface="Times New Roman" pitchFamily="18" charset="0"/>
                <a:ea typeface="宋体" charset="-122"/>
              </a:rPr>
              <a:t>给定</a:t>
            </a:r>
            <a:r>
              <a:rPr kumimoji="1" lang="en-US" altLang="zh-CN" sz="3200" i="1">
                <a:latin typeface="Times New Roman" pitchFamily="18" charset="0"/>
                <a:ea typeface="宋体" charset="-122"/>
              </a:rPr>
              <a:t>n</a:t>
            </a:r>
            <a:r>
              <a:rPr kumimoji="1" lang="zh-CN" altLang="en-US" sz="3200">
                <a:latin typeface="Times New Roman" pitchFamily="18" charset="0"/>
                <a:ea typeface="宋体" charset="-122"/>
              </a:rPr>
              <a:t>种物品和一个容量为</a:t>
            </a:r>
            <a:r>
              <a:rPr kumimoji="1" lang="en-US" altLang="zh-CN" sz="3200" i="1">
                <a:latin typeface="Times New Roman" pitchFamily="18" charset="0"/>
                <a:ea typeface="宋体" charset="-122"/>
              </a:rPr>
              <a:t>C</a:t>
            </a:r>
            <a:r>
              <a:rPr kumimoji="1" lang="zh-CN" altLang="en-US" sz="3200">
                <a:latin typeface="Times New Roman" pitchFamily="18" charset="0"/>
                <a:ea typeface="宋体" charset="-122"/>
              </a:rPr>
              <a:t>的背包，物品</a:t>
            </a:r>
            <a:r>
              <a:rPr kumimoji="1" lang="en-US" altLang="zh-CN" sz="3200" i="1">
                <a:latin typeface="Times New Roman" pitchFamily="18" charset="0"/>
                <a:ea typeface="宋体" charset="-122"/>
              </a:rPr>
              <a:t>i</a:t>
            </a:r>
            <a:r>
              <a:rPr kumimoji="1" lang="zh-CN" altLang="en-US" sz="3200">
                <a:latin typeface="Times New Roman" pitchFamily="18" charset="0"/>
                <a:ea typeface="宋体" charset="-122"/>
              </a:rPr>
              <a:t>的重量是</a:t>
            </a:r>
            <a:r>
              <a:rPr kumimoji="1" lang="en-US" altLang="zh-CN" sz="3200" i="1">
                <a:latin typeface="Times New Roman" pitchFamily="18" charset="0"/>
                <a:ea typeface="宋体" charset="-122"/>
              </a:rPr>
              <a:t>w</a:t>
            </a:r>
            <a:r>
              <a:rPr kumimoji="1" lang="en-US" altLang="zh-CN" sz="3200" i="1" baseline="-30000">
                <a:latin typeface="Times New Roman" pitchFamily="18" charset="0"/>
                <a:ea typeface="宋体" charset="-122"/>
              </a:rPr>
              <a:t>i</a:t>
            </a:r>
            <a:r>
              <a:rPr kumimoji="1" lang="zh-CN" altLang="en-US" sz="3200">
                <a:latin typeface="Times New Roman" pitchFamily="18" charset="0"/>
                <a:ea typeface="宋体" charset="-122"/>
              </a:rPr>
              <a:t>，其价值为</a:t>
            </a:r>
            <a:r>
              <a:rPr kumimoji="1" lang="en-US" altLang="zh-CN" sz="3200" i="1">
                <a:latin typeface="Times New Roman" pitchFamily="18" charset="0"/>
                <a:ea typeface="宋体" charset="-122"/>
              </a:rPr>
              <a:t>v</a:t>
            </a:r>
            <a:r>
              <a:rPr kumimoji="1" lang="en-US" altLang="zh-CN" sz="3200" i="1" baseline="-30000">
                <a:latin typeface="Times New Roman" pitchFamily="18" charset="0"/>
                <a:ea typeface="宋体" charset="-122"/>
              </a:rPr>
              <a:t>i</a:t>
            </a:r>
            <a:r>
              <a:rPr kumimoji="1" lang="zh-CN" altLang="en-US" sz="3200">
                <a:latin typeface="Times New Roman" pitchFamily="18" charset="0"/>
                <a:ea typeface="宋体" charset="-122"/>
              </a:rPr>
              <a:t>，背包问题是如何选择装入背包的物品，使得装入背包中物品的总价值最大</a:t>
            </a:r>
            <a:r>
              <a:rPr kumimoji="1" lang="en-US" altLang="zh-CN" sz="3200">
                <a:latin typeface="Times New Roman" pitchFamily="18" charset="0"/>
                <a:ea typeface="宋体" charset="-122"/>
              </a:rPr>
              <a:t>? </a:t>
            </a:r>
          </a:p>
          <a:p>
            <a:pPr algn="just" eaLnBrk="1" hangingPunct="1">
              <a:lnSpc>
                <a:spcPct val="200000"/>
              </a:lnSpc>
              <a:spcBef>
                <a:spcPct val="50000"/>
              </a:spcBef>
              <a:buClrTx/>
              <a:buSzTx/>
              <a:buFontTx/>
              <a:buNone/>
            </a:pPr>
            <a:r>
              <a:rPr kumimoji="1" lang="en-US" altLang="zh-CN" sz="2800">
                <a:latin typeface="宋体" charset="-122"/>
                <a:ea typeface="宋体" charset="-122"/>
              </a:rPr>
              <a:t>    </a:t>
            </a:r>
            <a:endParaRPr kumimoji="1" lang="en-US" altLang="zh-CN" sz="2800">
              <a:latin typeface="Times New Roman" pitchFamily="18" charset="0"/>
              <a:ea typeface="宋体" charset="-122"/>
            </a:endParaRPr>
          </a:p>
        </p:txBody>
      </p:sp>
      <p:sp>
        <p:nvSpPr>
          <p:cNvPr id="45062" name="Text Box 72"/>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7.3.1  </a:t>
            </a:r>
            <a:r>
              <a:rPr kumimoji="1" lang="zh-CN" altLang="en-US" sz="4400">
                <a:solidFill>
                  <a:schemeClr val="tx2"/>
                </a:solidFill>
                <a:latin typeface="华文行楷" pitchFamily="2" charset="-122"/>
                <a:ea typeface="华文行楷" pitchFamily="2" charset="-122"/>
              </a:rPr>
              <a:t>背包问题 </a:t>
            </a:r>
          </a:p>
        </p:txBody>
      </p:sp>
    </p:spTree>
    <p:extLst>
      <p:ext uri="{BB962C8B-B14F-4D97-AF65-F5344CB8AC3E}">
        <p14:creationId xmlns:p14="http://schemas.microsoft.com/office/powerpoint/2010/main" val="403714769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fld id="{73D5E546-8F66-403F-994D-626ECA905DB6}" type="datetime1">
              <a:rPr lang="zh-CN" altLang="en-US" sz="1400" b="0" smtClean="0">
                <a:latin typeface="Comic Sans MS" pitchFamily="66" charset="0"/>
                <a:cs typeface="Tahoma" pitchFamily="34" charset="0"/>
              </a:rPr>
              <a:pPr/>
              <a:t>2016/5/10</a:t>
            </a:fld>
            <a:endParaRPr lang="en-US" altLang="zh-CN" sz="1400" b="0" smtClean="0">
              <a:latin typeface="Comic Sans MS" pitchFamily="66" charset="0"/>
              <a:cs typeface="Tahoma" pitchFamily="34" charset="0"/>
            </a:endParaRPr>
          </a:p>
        </p:txBody>
      </p:sp>
      <p:sp>
        <p:nvSpPr>
          <p:cNvPr id="2560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r>
              <a:rPr lang="en-US" altLang="zh-CN" sz="1400" b="0" smtClean="0">
                <a:latin typeface="Comic Sans MS" pitchFamily="66" charset="0"/>
                <a:cs typeface="Tahoma" pitchFamily="34" charset="0"/>
              </a:rPr>
              <a:t>第7章  贪心法</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r>
              <a:rPr lang="en-US" altLang="zh-CN" sz="1400" b="0" smtClean="0">
                <a:latin typeface="Comic Sans MS" pitchFamily="66" charset="0"/>
                <a:cs typeface="Tahoma" pitchFamily="34" charset="0"/>
              </a:rPr>
              <a:t>Page </a:t>
            </a:r>
            <a:fld id="{C0E50CDB-5758-4C56-971F-AB29318A143A}" type="slidenum">
              <a:rPr lang="en-US" altLang="zh-CN" sz="1400" b="0" smtClean="0">
                <a:latin typeface="Comic Sans MS" pitchFamily="66" charset="0"/>
                <a:cs typeface="Tahoma" pitchFamily="34" charset="0"/>
              </a:rPr>
              <a:pPr/>
              <a:t>2</a:t>
            </a:fld>
            <a:endParaRPr lang="en-US" altLang="zh-CN" sz="1400" b="0" smtClean="0">
              <a:latin typeface="Comic Sans MS" pitchFamily="66" charset="0"/>
              <a:cs typeface="Tahoma" pitchFamily="34" charset="0"/>
            </a:endParaRPr>
          </a:p>
        </p:txBody>
      </p:sp>
      <p:grpSp>
        <p:nvGrpSpPr>
          <p:cNvPr id="25605" name="Group 90"/>
          <p:cNvGrpSpPr>
            <a:grpSpLocks/>
          </p:cNvGrpSpPr>
          <p:nvPr/>
        </p:nvGrpSpPr>
        <p:grpSpPr bwMode="auto">
          <a:xfrm>
            <a:off x="2501770" y="2714625"/>
            <a:ext cx="5976938" cy="2773363"/>
            <a:chOff x="2031" y="1603"/>
            <a:chExt cx="4283" cy="2006"/>
          </a:xfrm>
        </p:grpSpPr>
        <p:sp>
          <p:nvSpPr>
            <p:cNvPr id="25608" name="Oval 91"/>
            <p:cNvSpPr>
              <a:spLocks noChangeArrowheads="1"/>
            </p:cNvSpPr>
            <p:nvPr/>
          </p:nvSpPr>
          <p:spPr bwMode="auto">
            <a:xfrm>
              <a:off x="2031" y="1608"/>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1</a:t>
              </a:r>
            </a:p>
          </p:txBody>
        </p:sp>
        <p:sp>
          <p:nvSpPr>
            <p:cNvPr id="25609" name="Oval 92"/>
            <p:cNvSpPr>
              <a:spLocks noChangeArrowheads="1"/>
            </p:cNvSpPr>
            <p:nvPr/>
          </p:nvSpPr>
          <p:spPr bwMode="auto">
            <a:xfrm>
              <a:off x="4621" y="1605"/>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5</a:t>
              </a:r>
            </a:p>
          </p:txBody>
        </p:sp>
        <p:sp>
          <p:nvSpPr>
            <p:cNvPr id="25610" name="Oval 93"/>
            <p:cNvSpPr>
              <a:spLocks noChangeArrowheads="1"/>
            </p:cNvSpPr>
            <p:nvPr/>
          </p:nvSpPr>
          <p:spPr bwMode="auto">
            <a:xfrm>
              <a:off x="3278" y="1603"/>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3</a:t>
              </a:r>
            </a:p>
          </p:txBody>
        </p:sp>
        <p:sp>
          <p:nvSpPr>
            <p:cNvPr id="25611" name="Oval 94"/>
            <p:cNvSpPr>
              <a:spLocks noChangeArrowheads="1"/>
            </p:cNvSpPr>
            <p:nvPr/>
          </p:nvSpPr>
          <p:spPr bwMode="auto">
            <a:xfrm>
              <a:off x="6002" y="1608"/>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7</a:t>
              </a:r>
            </a:p>
          </p:txBody>
        </p:sp>
        <p:sp>
          <p:nvSpPr>
            <p:cNvPr id="25612" name="Oval 95"/>
            <p:cNvSpPr>
              <a:spLocks noChangeArrowheads="1"/>
            </p:cNvSpPr>
            <p:nvPr/>
          </p:nvSpPr>
          <p:spPr bwMode="auto">
            <a:xfrm>
              <a:off x="2031" y="2838"/>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2</a:t>
              </a:r>
            </a:p>
          </p:txBody>
        </p:sp>
        <p:sp>
          <p:nvSpPr>
            <p:cNvPr id="25613" name="Oval 96"/>
            <p:cNvSpPr>
              <a:spLocks noChangeArrowheads="1"/>
            </p:cNvSpPr>
            <p:nvPr/>
          </p:nvSpPr>
          <p:spPr bwMode="auto">
            <a:xfrm>
              <a:off x="4621" y="2835"/>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6</a:t>
              </a:r>
            </a:p>
          </p:txBody>
        </p:sp>
        <p:sp>
          <p:nvSpPr>
            <p:cNvPr id="25614" name="Oval 97"/>
            <p:cNvSpPr>
              <a:spLocks noChangeArrowheads="1"/>
            </p:cNvSpPr>
            <p:nvPr/>
          </p:nvSpPr>
          <p:spPr bwMode="auto">
            <a:xfrm>
              <a:off x="3278" y="2833"/>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4</a:t>
              </a:r>
            </a:p>
          </p:txBody>
        </p:sp>
        <p:sp>
          <p:nvSpPr>
            <p:cNvPr id="25615" name="Oval 98"/>
            <p:cNvSpPr>
              <a:spLocks noChangeArrowheads="1"/>
            </p:cNvSpPr>
            <p:nvPr/>
          </p:nvSpPr>
          <p:spPr bwMode="auto">
            <a:xfrm>
              <a:off x="6002" y="2838"/>
              <a:ext cx="312"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3200" tIns="0" rIns="0" bIns="0"/>
            <a:lstStyle/>
            <a:p>
              <a:pPr algn="just" eaLnBrk="0" hangingPunct="0">
                <a:lnSpc>
                  <a:spcPct val="80000"/>
                </a:lnSpc>
              </a:pPr>
              <a:r>
                <a:rPr lang="en-US" altLang="zh-CN" sz="2000" b="1">
                  <a:cs typeface="Tahoma" pitchFamily="34" charset="0"/>
                </a:rPr>
                <a:t>8</a:t>
              </a:r>
            </a:p>
          </p:txBody>
        </p:sp>
        <p:sp>
          <p:nvSpPr>
            <p:cNvPr id="25616" name="Line 99"/>
            <p:cNvSpPr>
              <a:spLocks noChangeShapeType="1"/>
            </p:cNvSpPr>
            <p:nvPr/>
          </p:nvSpPr>
          <p:spPr bwMode="auto">
            <a:xfrm>
              <a:off x="2279" y="1881"/>
              <a:ext cx="1040" cy="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Line 100"/>
            <p:cNvSpPr>
              <a:spLocks noChangeShapeType="1"/>
            </p:cNvSpPr>
            <p:nvPr/>
          </p:nvSpPr>
          <p:spPr bwMode="auto">
            <a:xfrm>
              <a:off x="2309" y="1842"/>
              <a:ext cx="2360" cy="10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101"/>
            <p:cNvSpPr>
              <a:spLocks noChangeShapeType="1"/>
            </p:cNvSpPr>
            <p:nvPr/>
          </p:nvSpPr>
          <p:spPr bwMode="auto">
            <a:xfrm>
              <a:off x="2339" y="1800"/>
              <a:ext cx="3700" cy="10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102"/>
            <p:cNvSpPr>
              <a:spLocks noChangeShapeType="1"/>
            </p:cNvSpPr>
            <p:nvPr/>
          </p:nvSpPr>
          <p:spPr bwMode="auto">
            <a:xfrm flipH="1">
              <a:off x="2239" y="1851"/>
              <a:ext cx="1080" cy="9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103"/>
            <p:cNvSpPr>
              <a:spLocks noChangeShapeType="1"/>
            </p:cNvSpPr>
            <p:nvPr/>
          </p:nvSpPr>
          <p:spPr bwMode="auto">
            <a:xfrm>
              <a:off x="3489" y="1881"/>
              <a:ext cx="1270" cy="9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104"/>
            <p:cNvSpPr>
              <a:spLocks noChangeShapeType="1"/>
            </p:cNvSpPr>
            <p:nvPr/>
          </p:nvSpPr>
          <p:spPr bwMode="auto">
            <a:xfrm>
              <a:off x="3569" y="1830"/>
              <a:ext cx="2520" cy="10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105"/>
            <p:cNvSpPr>
              <a:spLocks noChangeShapeType="1"/>
            </p:cNvSpPr>
            <p:nvPr/>
          </p:nvSpPr>
          <p:spPr bwMode="auto">
            <a:xfrm flipV="1">
              <a:off x="2309" y="1842"/>
              <a:ext cx="2350" cy="10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106"/>
            <p:cNvSpPr>
              <a:spLocks noChangeShapeType="1"/>
            </p:cNvSpPr>
            <p:nvPr/>
          </p:nvSpPr>
          <p:spPr bwMode="auto">
            <a:xfrm flipV="1">
              <a:off x="2329" y="1830"/>
              <a:ext cx="3700" cy="1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107"/>
            <p:cNvSpPr>
              <a:spLocks noChangeShapeType="1"/>
            </p:cNvSpPr>
            <p:nvPr/>
          </p:nvSpPr>
          <p:spPr bwMode="auto">
            <a:xfrm flipH="1">
              <a:off x="3489" y="1881"/>
              <a:ext cx="1230"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Line 108"/>
            <p:cNvSpPr>
              <a:spLocks noChangeShapeType="1"/>
            </p:cNvSpPr>
            <p:nvPr/>
          </p:nvSpPr>
          <p:spPr bwMode="auto">
            <a:xfrm>
              <a:off x="4869" y="1860"/>
              <a:ext cx="1280" cy="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6" name="Line 109"/>
            <p:cNvSpPr>
              <a:spLocks noChangeShapeType="1"/>
            </p:cNvSpPr>
            <p:nvPr/>
          </p:nvSpPr>
          <p:spPr bwMode="auto">
            <a:xfrm flipH="1">
              <a:off x="4849" y="1878"/>
              <a:ext cx="1240" cy="9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Line 110"/>
            <p:cNvSpPr>
              <a:spLocks noChangeShapeType="1"/>
            </p:cNvSpPr>
            <p:nvPr/>
          </p:nvSpPr>
          <p:spPr bwMode="auto">
            <a:xfrm flipH="1">
              <a:off x="3579" y="1869"/>
              <a:ext cx="2470" cy="10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Text Box 111"/>
            <p:cNvSpPr txBox="1">
              <a:spLocks noChangeArrowheads="1"/>
            </p:cNvSpPr>
            <p:nvPr/>
          </p:nvSpPr>
          <p:spPr bwMode="auto">
            <a:xfrm>
              <a:off x="2889" y="3348"/>
              <a:ext cx="25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pPr algn="just" eaLnBrk="0" hangingPunct="0"/>
              <a:r>
                <a:rPr lang="zh-CN" altLang="en-US" sz="2000">
                  <a:latin typeface="Times New Roman" pitchFamily="18" charset="0"/>
                  <a:cs typeface="Tahoma" pitchFamily="34" charset="0"/>
                </a:rPr>
                <a:t>图</a:t>
              </a:r>
              <a:r>
                <a:rPr lang="en-US" altLang="zh-CN" sz="2000">
                  <a:latin typeface="Times New Roman" pitchFamily="18" charset="0"/>
                  <a:cs typeface="Tahoma" pitchFamily="34" charset="0"/>
                </a:rPr>
                <a:t>7.4  </a:t>
              </a:r>
              <a:r>
                <a:rPr lang="zh-CN" altLang="en-US" sz="2000">
                  <a:latin typeface="Times New Roman" pitchFamily="18" charset="0"/>
                  <a:cs typeface="Tahoma" pitchFamily="34" charset="0"/>
                </a:rPr>
                <a:t>具有</a:t>
              </a:r>
              <a:r>
                <a:rPr lang="en-US" altLang="zh-CN" sz="2000">
                  <a:latin typeface="Times New Roman" pitchFamily="18" charset="0"/>
                  <a:cs typeface="Tahoma" pitchFamily="34" charset="0"/>
                </a:rPr>
                <a:t>8</a:t>
              </a:r>
              <a:r>
                <a:rPr lang="zh-CN" altLang="en-US" sz="2000">
                  <a:latin typeface="Times New Roman" pitchFamily="18" charset="0"/>
                  <a:cs typeface="Tahoma" pitchFamily="34" charset="0"/>
                </a:rPr>
                <a:t>个顶点的双向图</a:t>
              </a:r>
            </a:p>
          </p:txBody>
        </p:sp>
      </p:grpSp>
      <p:sp>
        <p:nvSpPr>
          <p:cNvPr id="25606" name="Text Box 113"/>
          <p:cNvSpPr txBox="1">
            <a:spLocks noChangeArrowheads="1"/>
          </p:cNvSpPr>
          <p:nvPr/>
        </p:nvSpPr>
        <p:spPr bwMode="auto">
          <a:xfrm>
            <a:off x="386535" y="357188"/>
            <a:ext cx="8137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pPr>
              <a:lnSpc>
                <a:spcPct val="150000"/>
              </a:lnSpc>
              <a:spcBef>
                <a:spcPct val="50000"/>
              </a:spcBef>
            </a:pPr>
            <a:r>
              <a:rPr kumimoji="1" lang="en-US" altLang="zh-CN" sz="2000" dirty="0">
                <a:latin typeface="宋体" charset="-122"/>
                <a:cs typeface="Tahoma" pitchFamily="34" charset="0"/>
              </a:rPr>
              <a:t>   </a:t>
            </a:r>
            <a:r>
              <a:rPr kumimoji="1" lang="zh-CN" altLang="en-US" sz="2400" dirty="0">
                <a:latin typeface="宋体" charset="-122"/>
                <a:cs typeface="Tahoma" pitchFamily="34" charset="0"/>
              </a:rPr>
              <a:t>考虑一个具有</a:t>
            </a:r>
            <a:r>
              <a:rPr kumimoji="1" lang="en-US" altLang="zh-CN" sz="2400" dirty="0">
                <a:latin typeface="Times New Roman" pitchFamily="18" charset="0"/>
                <a:cs typeface="Tahoma" pitchFamily="34" charset="0"/>
              </a:rPr>
              <a:t>2</a:t>
            </a:r>
            <a:r>
              <a:rPr kumimoji="1" lang="en-US" altLang="zh-CN" sz="2400" i="1" dirty="0">
                <a:latin typeface="Times New Roman" pitchFamily="18" charset="0"/>
                <a:cs typeface="Tahoma" pitchFamily="34" charset="0"/>
              </a:rPr>
              <a:t>n</a:t>
            </a:r>
            <a:r>
              <a:rPr kumimoji="1" lang="zh-CN" altLang="en-US" sz="2400" dirty="0">
                <a:latin typeface="宋体" charset="-122"/>
                <a:cs typeface="Tahoma" pitchFamily="34" charset="0"/>
              </a:rPr>
              <a:t>个顶点的无向图，顶点的编号从</a:t>
            </a:r>
            <a:r>
              <a:rPr kumimoji="1" lang="en-US" altLang="zh-CN" sz="2400" dirty="0">
                <a:latin typeface="Times New Roman" pitchFamily="18" charset="0"/>
                <a:cs typeface="Tahoma" pitchFamily="34" charset="0"/>
              </a:rPr>
              <a:t>1</a:t>
            </a:r>
            <a:r>
              <a:rPr kumimoji="1" lang="zh-CN" altLang="en-US" sz="2400" dirty="0">
                <a:latin typeface="宋体" charset="-122"/>
                <a:cs typeface="Tahoma" pitchFamily="34" charset="0"/>
              </a:rPr>
              <a:t>到</a:t>
            </a:r>
            <a:r>
              <a:rPr kumimoji="1" lang="en-US" altLang="zh-CN" sz="2400" dirty="0">
                <a:latin typeface="Times New Roman" pitchFamily="18" charset="0"/>
                <a:cs typeface="Tahoma" pitchFamily="34" charset="0"/>
              </a:rPr>
              <a:t>2</a:t>
            </a:r>
            <a:r>
              <a:rPr kumimoji="1" lang="en-US" altLang="zh-CN" sz="2400" i="1" dirty="0">
                <a:latin typeface="Times New Roman" pitchFamily="18" charset="0"/>
                <a:cs typeface="Tahoma" pitchFamily="34" charset="0"/>
              </a:rPr>
              <a:t>n</a:t>
            </a:r>
            <a:r>
              <a:rPr kumimoji="1" lang="zh-CN" altLang="en-US" sz="2400" dirty="0">
                <a:latin typeface="宋体" charset="-122"/>
                <a:cs typeface="Tahoma" pitchFamily="34" charset="0"/>
              </a:rPr>
              <a:t>，当</a:t>
            </a:r>
            <a:r>
              <a:rPr kumimoji="1" lang="en-US" altLang="zh-CN" sz="2400" i="1" dirty="0" err="1">
                <a:latin typeface="Times New Roman" pitchFamily="18" charset="0"/>
                <a:cs typeface="Tahoma" pitchFamily="34" charset="0"/>
              </a:rPr>
              <a:t>i</a:t>
            </a:r>
            <a:r>
              <a:rPr kumimoji="1" lang="zh-CN" altLang="en-US" sz="2400" dirty="0">
                <a:latin typeface="宋体" charset="-122"/>
                <a:cs typeface="Tahoma" pitchFamily="34" charset="0"/>
              </a:rPr>
              <a:t>是奇数时，顶点</a:t>
            </a:r>
            <a:r>
              <a:rPr kumimoji="1" lang="en-US" altLang="zh-CN" sz="2400" i="1" dirty="0" err="1">
                <a:latin typeface="Times New Roman" pitchFamily="18" charset="0"/>
                <a:cs typeface="Tahoma" pitchFamily="34" charset="0"/>
              </a:rPr>
              <a:t>i</a:t>
            </a:r>
            <a:r>
              <a:rPr kumimoji="1" lang="zh-CN" altLang="en-US" sz="2400" dirty="0">
                <a:latin typeface="宋体" charset="-122"/>
                <a:cs typeface="Tahoma" pitchFamily="34" charset="0"/>
              </a:rPr>
              <a:t>与除了顶点</a:t>
            </a:r>
            <a:r>
              <a:rPr kumimoji="1" lang="en-US" altLang="zh-CN" sz="2400" i="1" dirty="0">
                <a:latin typeface="Times New Roman" pitchFamily="18" charset="0"/>
                <a:cs typeface="Tahoma" pitchFamily="34" charset="0"/>
              </a:rPr>
              <a:t>i</a:t>
            </a:r>
            <a:r>
              <a:rPr kumimoji="1" lang="en-US" altLang="zh-CN" sz="2400" dirty="0">
                <a:latin typeface="Times New Roman" pitchFamily="18" charset="0"/>
                <a:cs typeface="Tahoma" pitchFamily="34" charset="0"/>
              </a:rPr>
              <a:t>+1</a:t>
            </a:r>
            <a:r>
              <a:rPr kumimoji="1" lang="zh-CN" altLang="en-US" sz="2400" dirty="0">
                <a:latin typeface="宋体" charset="-122"/>
                <a:cs typeface="Tahoma" pitchFamily="34" charset="0"/>
              </a:rPr>
              <a:t>之外的其他所有编号为偶数的顶点邻接，当</a:t>
            </a:r>
            <a:r>
              <a:rPr kumimoji="1" lang="en-US" altLang="zh-CN" sz="2400" i="1" dirty="0" err="1">
                <a:latin typeface="Times New Roman" pitchFamily="18" charset="0"/>
                <a:cs typeface="Tahoma" pitchFamily="34" charset="0"/>
              </a:rPr>
              <a:t>i</a:t>
            </a:r>
            <a:r>
              <a:rPr kumimoji="1" lang="zh-CN" altLang="en-US" sz="2400" dirty="0">
                <a:latin typeface="宋体" charset="-122"/>
                <a:cs typeface="Tahoma" pitchFamily="34" charset="0"/>
              </a:rPr>
              <a:t>是偶数时，顶点</a:t>
            </a:r>
            <a:r>
              <a:rPr kumimoji="1" lang="en-US" altLang="zh-CN" sz="2400" i="1" dirty="0" err="1">
                <a:latin typeface="Times New Roman" pitchFamily="18" charset="0"/>
                <a:cs typeface="Tahoma" pitchFamily="34" charset="0"/>
              </a:rPr>
              <a:t>i</a:t>
            </a:r>
            <a:r>
              <a:rPr kumimoji="1" lang="zh-CN" altLang="en-US" sz="2400" dirty="0">
                <a:latin typeface="宋体" charset="-122"/>
                <a:cs typeface="Tahoma" pitchFamily="34" charset="0"/>
              </a:rPr>
              <a:t>与除了顶点</a:t>
            </a:r>
            <a:r>
              <a:rPr kumimoji="1" lang="en-US" altLang="zh-CN" sz="2400" i="1" dirty="0">
                <a:latin typeface="Times New Roman" pitchFamily="18" charset="0"/>
                <a:cs typeface="Tahoma" pitchFamily="34" charset="0"/>
              </a:rPr>
              <a:t>i</a:t>
            </a:r>
            <a:r>
              <a:rPr kumimoji="1" lang="en-US" altLang="zh-CN" sz="2400" dirty="0">
                <a:latin typeface="宋体" charset="-122"/>
                <a:cs typeface="Tahoma" pitchFamily="34" charset="0"/>
              </a:rPr>
              <a:t>-</a:t>
            </a:r>
            <a:r>
              <a:rPr kumimoji="1" lang="en-US" altLang="zh-CN" sz="2400" dirty="0">
                <a:latin typeface="Times New Roman" pitchFamily="18" charset="0"/>
                <a:cs typeface="Tahoma" pitchFamily="34" charset="0"/>
              </a:rPr>
              <a:t>1</a:t>
            </a:r>
            <a:r>
              <a:rPr kumimoji="1" lang="zh-CN" altLang="en-US" sz="2400" dirty="0">
                <a:latin typeface="宋体" charset="-122"/>
                <a:cs typeface="Tahoma" pitchFamily="34" charset="0"/>
              </a:rPr>
              <a:t>之外的其他所有编号为奇数的顶点邻接，这样的图称为双向图（</a:t>
            </a:r>
            <a:r>
              <a:rPr kumimoji="1" lang="en-US" altLang="zh-CN" sz="2400" dirty="0">
                <a:latin typeface="Times New Roman" pitchFamily="18" charset="0"/>
                <a:cs typeface="Tahoma" pitchFamily="34" charset="0"/>
              </a:rPr>
              <a:t>Bipartite</a:t>
            </a:r>
            <a:r>
              <a:rPr kumimoji="1" lang="zh-CN" altLang="en-US" sz="2400" dirty="0">
                <a:latin typeface="宋体" charset="-122"/>
                <a:cs typeface="Tahoma" pitchFamily="34" charset="0"/>
              </a:rPr>
              <a:t>）。</a:t>
            </a:r>
            <a:endParaRPr kumimoji="1" lang="zh-CN" altLang="en-US" sz="2400" dirty="0">
              <a:latin typeface="Times New Roman" pitchFamily="18" charset="0"/>
              <a:cs typeface="Tahoma" pitchFamily="34" charset="0"/>
            </a:endParaRPr>
          </a:p>
        </p:txBody>
      </p:sp>
      <p:sp>
        <p:nvSpPr>
          <p:cNvPr id="25607" name="Text Box 113"/>
          <p:cNvSpPr txBox="1">
            <a:spLocks noChangeArrowheads="1"/>
          </p:cNvSpPr>
          <p:nvPr/>
        </p:nvSpPr>
        <p:spPr bwMode="auto">
          <a:xfrm>
            <a:off x="1571625" y="5643563"/>
            <a:ext cx="6384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400" b="1">
                <a:solidFill>
                  <a:schemeClr val="tx1"/>
                </a:solidFill>
                <a:latin typeface="Tahoma" pitchFamily="34" charset="0"/>
                <a:ea typeface="宋体" charset="-122"/>
              </a:defRPr>
            </a:lvl1pPr>
            <a:lvl2pPr>
              <a:defRPr sz="2800" b="1">
                <a:solidFill>
                  <a:srgbClr val="08228E"/>
                </a:solidFill>
                <a:latin typeface="Tahoma" pitchFamily="34" charset="0"/>
                <a:ea typeface="宋体" charset="-122"/>
              </a:defRPr>
            </a:lvl2pPr>
            <a:lvl3pPr>
              <a:defRPr sz="2400" b="1">
                <a:solidFill>
                  <a:schemeClr val="tx1"/>
                </a:solidFill>
                <a:latin typeface="Tahoma" pitchFamily="34" charset="0"/>
                <a:ea typeface="宋体" charset="-122"/>
              </a:defRPr>
            </a:lvl3pPr>
            <a:lvl4pPr>
              <a:defRPr sz="2000" b="1">
                <a:solidFill>
                  <a:schemeClr val="tx1"/>
                </a:solidFill>
                <a:latin typeface="Tahoma" pitchFamily="34" charset="0"/>
                <a:ea typeface="宋体" charset="-122"/>
              </a:defRPr>
            </a:lvl4pPr>
            <a:lvl5pPr>
              <a:defRPr sz="2000" b="1">
                <a:solidFill>
                  <a:schemeClr val="tx1"/>
                </a:solidFill>
                <a:latin typeface="Tahoma" pitchFamily="34" charset="0"/>
                <a:ea typeface="宋体" charset="-122"/>
              </a:defRPr>
            </a:lvl5pPr>
            <a:lvl6pPr eaLnBrk="0" hangingPunct="0">
              <a:defRPr sz="2000" b="1">
                <a:solidFill>
                  <a:schemeClr val="tx1"/>
                </a:solidFill>
                <a:latin typeface="Tahoma" pitchFamily="34" charset="0"/>
                <a:ea typeface="宋体" charset="-122"/>
              </a:defRPr>
            </a:lvl6pPr>
            <a:lvl7pPr eaLnBrk="0" hangingPunct="0">
              <a:defRPr sz="2000" b="1">
                <a:solidFill>
                  <a:schemeClr val="tx1"/>
                </a:solidFill>
                <a:latin typeface="Tahoma" pitchFamily="34" charset="0"/>
                <a:ea typeface="宋体" charset="-122"/>
              </a:defRPr>
            </a:lvl7pPr>
            <a:lvl8pPr eaLnBrk="0" hangingPunct="0">
              <a:defRPr sz="2000" b="1">
                <a:solidFill>
                  <a:schemeClr val="tx1"/>
                </a:solidFill>
                <a:latin typeface="Tahoma" pitchFamily="34" charset="0"/>
                <a:ea typeface="宋体" charset="-122"/>
              </a:defRPr>
            </a:lvl8pPr>
            <a:lvl9pPr eaLnBrk="0" hangingPunct="0">
              <a:defRPr sz="2000" b="1">
                <a:solidFill>
                  <a:schemeClr val="tx1"/>
                </a:solidFill>
                <a:latin typeface="Tahoma" pitchFamily="34" charset="0"/>
                <a:ea typeface="宋体" charset="-122"/>
              </a:defRPr>
            </a:lvl9pPr>
          </a:lstStyle>
          <a:p>
            <a:pPr>
              <a:spcBef>
                <a:spcPct val="50000"/>
              </a:spcBef>
            </a:pPr>
            <a:r>
              <a:rPr kumimoji="1" lang="zh-CN" altLang="en-US" sz="2800" dirty="0">
                <a:solidFill>
                  <a:srgbClr val="FF0000"/>
                </a:solidFill>
                <a:latin typeface="Times New Roman" pitchFamily="18" charset="0"/>
                <a:cs typeface="Tahoma" pitchFamily="34" charset="0"/>
              </a:rPr>
              <a:t>双向图只用两种颜色就可以完成着色。</a:t>
            </a:r>
          </a:p>
        </p:txBody>
      </p:sp>
    </p:spTree>
    <p:extLst>
      <p:ext uri="{BB962C8B-B14F-4D97-AF65-F5344CB8AC3E}">
        <p14:creationId xmlns:p14="http://schemas.microsoft.com/office/powerpoint/2010/main" val="2087523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randombar(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randombar(horizontal)">
                                      <p:cBhvr>
                                        <p:cTn id="1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AEAA2D7-6667-4BF1-A072-EF3B2C5A85C9}"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608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60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17A3ACF-0579-43B0-822D-37246E76D4EF}" type="slidenum">
              <a:rPr lang="en-US" altLang="zh-CN" sz="1400" b="0" smtClean="0">
                <a:latin typeface="Comic Sans MS" pitchFamily="66" charset="0"/>
                <a:cs typeface="Tahoma" pitchFamily="34" charset="0"/>
              </a:rPr>
              <a:pPr>
                <a:spcBef>
                  <a:spcPct val="0"/>
                </a:spcBef>
                <a:buClrTx/>
                <a:buSzTx/>
                <a:buFontTx/>
                <a:buNone/>
              </a:pPr>
              <a:t>20</a:t>
            </a:fld>
            <a:endParaRPr lang="en-US" altLang="zh-CN" sz="1400" b="0" smtClean="0">
              <a:latin typeface="Comic Sans MS" pitchFamily="66" charset="0"/>
              <a:cs typeface="Tahoma" pitchFamily="34" charset="0"/>
            </a:endParaRPr>
          </a:p>
        </p:txBody>
      </p:sp>
      <p:sp>
        <p:nvSpPr>
          <p:cNvPr id="46085" name="Text Box 65"/>
          <p:cNvSpPr txBox="1">
            <a:spLocks noChangeArrowheads="1"/>
          </p:cNvSpPr>
          <p:nvPr/>
        </p:nvSpPr>
        <p:spPr bwMode="auto">
          <a:xfrm>
            <a:off x="611188" y="4868863"/>
            <a:ext cx="7848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        </a:t>
            </a:r>
            <a:r>
              <a:rPr kumimoji="1" lang="zh-CN" altLang="en-US" sz="2800">
                <a:latin typeface="Times New Roman" pitchFamily="18" charset="0"/>
                <a:cs typeface="Tahoma" pitchFamily="34" charset="0"/>
              </a:rPr>
              <a:t>于是，背包问题归结为寻找一个满足约束条件式</a:t>
            </a:r>
            <a:r>
              <a:rPr kumimoji="1" lang="en-US" altLang="zh-CN" sz="2800">
                <a:latin typeface="Times New Roman" pitchFamily="18" charset="0"/>
                <a:cs typeface="Tahoma" pitchFamily="34" charset="0"/>
              </a:rPr>
              <a:t>7.1</a:t>
            </a:r>
            <a:r>
              <a:rPr kumimoji="1" lang="zh-CN" altLang="en-US" sz="2800">
                <a:latin typeface="Times New Roman" pitchFamily="18" charset="0"/>
                <a:cs typeface="Tahoma" pitchFamily="34" charset="0"/>
              </a:rPr>
              <a:t>，并使目标函数式</a:t>
            </a:r>
            <a:r>
              <a:rPr kumimoji="1" lang="en-US" altLang="zh-CN" sz="2800">
                <a:latin typeface="Times New Roman" pitchFamily="18" charset="0"/>
                <a:cs typeface="Tahoma" pitchFamily="34" charset="0"/>
              </a:rPr>
              <a:t>7.2</a:t>
            </a:r>
            <a:r>
              <a:rPr kumimoji="1" lang="zh-CN" altLang="en-US" sz="2800">
                <a:latin typeface="Times New Roman" pitchFamily="18" charset="0"/>
                <a:cs typeface="Tahoma" pitchFamily="34" charset="0"/>
              </a:rPr>
              <a:t>达到最大的解向量</a:t>
            </a:r>
            <a:r>
              <a:rPr kumimoji="1" lang="en-US" altLang="zh-CN" sz="2800" i="1">
                <a:latin typeface="Times New Roman" pitchFamily="18" charset="0"/>
                <a:cs typeface="Tahoma" pitchFamily="34" charset="0"/>
              </a:rPr>
              <a:t>X</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x</a:t>
            </a:r>
            <a:r>
              <a:rPr kumimoji="1" lang="en-US" altLang="zh-CN" sz="2800" baseline="-30000">
                <a:latin typeface="Times New Roman" pitchFamily="18" charset="0"/>
                <a:cs typeface="Tahoma" pitchFamily="34" charset="0"/>
              </a:rPr>
              <a:t>1</a:t>
            </a:r>
            <a:r>
              <a:rPr kumimoji="1" lang="en-US" altLang="zh-CN" sz="2800">
                <a:latin typeface="Times New Roman" pitchFamily="18" charset="0"/>
                <a:cs typeface="Tahoma" pitchFamily="34" charset="0"/>
              </a:rPr>
              <a:t>, </a:t>
            </a:r>
            <a:r>
              <a:rPr kumimoji="1" lang="en-US" altLang="zh-CN" sz="2800" i="1">
                <a:latin typeface="Times New Roman" pitchFamily="18" charset="0"/>
                <a:cs typeface="Tahoma" pitchFamily="34" charset="0"/>
              </a:rPr>
              <a:t>x</a:t>
            </a:r>
            <a:r>
              <a:rPr kumimoji="1" lang="en-US" altLang="zh-CN" sz="2800" baseline="-30000">
                <a:latin typeface="Times New Roman" pitchFamily="18" charset="0"/>
                <a:cs typeface="Tahoma" pitchFamily="34" charset="0"/>
              </a:rPr>
              <a:t>2</a:t>
            </a:r>
            <a:r>
              <a:rPr kumimoji="1" lang="en-US" altLang="zh-CN" sz="2800">
                <a:latin typeface="Times New Roman" pitchFamily="18" charset="0"/>
                <a:cs typeface="Tahoma" pitchFamily="34" charset="0"/>
              </a:rPr>
              <a:t>, …, </a:t>
            </a:r>
            <a:r>
              <a:rPr kumimoji="1" lang="en-US" altLang="zh-CN" sz="2800" i="1">
                <a:latin typeface="Times New Roman" pitchFamily="18" charset="0"/>
                <a:cs typeface="Tahoma" pitchFamily="34" charset="0"/>
              </a:rPr>
              <a:t>x</a:t>
            </a:r>
            <a:r>
              <a:rPr kumimoji="1" lang="en-US" altLang="zh-CN" sz="2800" i="1" baseline="-30000">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a:t>
            </a:r>
            <a:endParaRPr kumimoji="1" lang="zh-CN" altLang="en-US" sz="2400">
              <a:latin typeface="Times New Roman" pitchFamily="18" charset="0"/>
              <a:cs typeface="Tahoma" pitchFamily="34" charset="0"/>
            </a:endParaRPr>
          </a:p>
        </p:txBody>
      </p:sp>
      <p:sp>
        <p:nvSpPr>
          <p:cNvPr id="46086" name="Rectangle 69"/>
          <p:cNvSpPr>
            <a:spLocks noChangeArrowheads="1"/>
          </p:cNvSpPr>
          <p:nvPr/>
        </p:nvSpPr>
        <p:spPr bwMode="auto">
          <a:xfrm>
            <a:off x="468313" y="692150"/>
            <a:ext cx="82073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50000"/>
              </a:spcBef>
              <a:buClrTx/>
              <a:buSzTx/>
              <a:buFontTx/>
              <a:buNone/>
            </a:pPr>
            <a:r>
              <a:rPr kumimoji="1" lang="zh-CN" altLang="en-US" sz="2800">
                <a:latin typeface="Times New Roman" pitchFamily="18" charset="0"/>
                <a:cs typeface="Tahoma" pitchFamily="34" charset="0"/>
              </a:rPr>
              <a:t>设</a:t>
            </a:r>
            <a:r>
              <a:rPr kumimoji="1" lang="en-US" altLang="zh-CN" sz="2800" i="1">
                <a:latin typeface="Times New Roman" pitchFamily="18" charset="0"/>
                <a:cs typeface="Tahoma" pitchFamily="34" charset="0"/>
              </a:rPr>
              <a:t>x</a:t>
            </a:r>
            <a:r>
              <a:rPr kumimoji="1" lang="en-US" altLang="zh-CN" sz="2800" i="1" baseline="-25000">
                <a:latin typeface="Times New Roman" pitchFamily="18" charset="0"/>
                <a:cs typeface="Tahoma" pitchFamily="34" charset="0"/>
              </a:rPr>
              <a:t>i</a:t>
            </a:r>
            <a:r>
              <a:rPr kumimoji="1" lang="zh-CN" altLang="en-US" sz="2800">
                <a:latin typeface="Times New Roman" pitchFamily="18" charset="0"/>
                <a:cs typeface="Tahoma" pitchFamily="34" charset="0"/>
              </a:rPr>
              <a:t>表示物品</a:t>
            </a:r>
            <a:r>
              <a:rPr kumimoji="1" lang="en-US" altLang="zh-CN" sz="2800" i="1">
                <a:latin typeface="Times New Roman" pitchFamily="18" charset="0"/>
                <a:cs typeface="Tahoma" pitchFamily="34" charset="0"/>
              </a:rPr>
              <a:t>i</a:t>
            </a:r>
            <a:r>
              <a:rPr kumimoji="1" lang="zh-CN" altLang="en-US" sz="2800">
                <a:latin typeface="Times New Roman" pitchFamily="18" charset="0"/>
                <a:cs typeface="Tahoma" pitchFamily="34" charset="0"/>
              </a:rPr>
              <a:t>装入背包的情况，根据问题的要求，有如下约束条件和目标函数： </a:t>
            </a:r>
          </a:p>
        </p:txBody>
      </p:sp>
      <p:grpSp>
        <p:nvGrpSpPr>
          <p:cNvPr id="46087" name="Group 70"/>
          <p:cNvGrpSpPr>
            <a:grpSpLocks/>
          </p:cNvGrpSpPr>
          <p:nvPr/>
        </p:nvGrpSpPr>
        <p:grpSpPr bwMode="auto">
          <a:xfrm>
            <a:off x="1282700" y="1817688"/>
            <a:ext cx="6624638" cy="1404937"/>
            <a:chOff x="2696" y="3821"/>
            <a:chExt cx="5513" cy="915"/>
          </a:xfrm>
        </p:grpSpPr>
        <p:graphicFrame>
          <p:nvGraphicFramePr>
            <p:cNvPr id="46091" name="Object 1"/>
            <p:cNvGraphicFramePr>
              <a:graphicFrameLocks noChangeAspect="1"/>
            </p:cNvGraphicFramePr>
            <p:nvPr/>
          </p:nvGraphicFramePr>
          <p:xfrm>
            <a:off x="2696" y="3821"/>
            <a:ext cx="2841" cy="915"/>
          </p:xfrm>
          <a:graphic>
            <a:graphicData uri="http://schemas.openxmlformats.org/presentationml/2006/ole">
              <mc:AlternateContent xmlns:mc="http://schemas.openxmlformats.org/markup-compatibility/2006">
                <mc:Choice xmlns:v="urn:schemas-microsoft-com:vml" Requires="v">
                  <p:oleObj spid="_x0000_s80902" name="公式" r:id="rId3" imgW="1803240" imgH="660240" progId="Equation.3">
                    <p:embed/>
                  </p:oleObj>
                </mc:Choice>
                <mc:Fallback>
                  <p:oleObj name="公式" r:id="rId3" imgW="180324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3821"/>
                          <a:ext cx="2841"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2" name="Text Box 72"/>
            <p:cNvSpPr txBox="1">
              <a:spLocks noChangeArrowheads="1"/>
            </p:cNvSpPr>
            <p:nvPr/>
          </p:nvSpPr>
          <p:spPr bwMode="auto">
            <a:xfrm>
              <a:off x="7239" y="4182"/>
              <a:ext cx="97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000">
                  <a:latin typeface="Times New Roman" pitchFamily="18" charset="0"/>
                  <a:cs typeface="Tahoma" pitchFamily="34" charset="0"/>
                </a:rPr>
                <a:t>（式</a:t>
              </a:r>
              <a:r>
                <a:rPr lang="en-US" altLang="zh-CN" sz="2000">
                  <a:latin typeface="Times New Roman" pitchFamily="18" charset="0"/>
                  <a:cs typeface="Tahoma" pitchFamily="34" charset="0"/>
                </a:rPr>
                <a:t>7.1</a:t>
              </a:r>
              <a:r>
                <a:rPr lang="zh-CN" altLang="en-US" sz="2000">
                  <a:latin typeface="Times New Roman" pitchFamily="18" charset="0"/>
                  <a:cs typeface="Tahoma" pitchFamily="34" charset="0"/>
                </a:rPr>
                <a:t>）</a:t>
              </a:r>
            </a:p>
          </p:txBody>
        </p:sp>
      </p:grpSp>
      <p:grpSp>
        <p:nvGrpSpPr>
          <p:cNvPr id="46088" name="Group 73"/>
          <p:cNvGrpSpPr>
            <a:grpSpLocks/>
          </p:cNvGrpSpPr>
          <p:nvPr/>
        </p:nvGrpSpPr>
        <p:grpSpPr bwMode="auto">
          <a:xfrm>
            <a:off x="1835150" y="3429000"/>
            <a:ext cx="6119813" cy="977900"/>
            <a:chOff x="3225" y="5226"/>
            <a:chExt cx="5024" cy="680"/>
          </a:xfrm>
        </p:grpSpPr>
        <p:graphicFrame>
          <p:nvGraphicFramePr>
            <p:cNvPr id="46089" name="Object 0"/>
            <p:cNvGraphicFramePr>
              <a:graphicFrameLocks noChangeAspect="1"/>
            </p:cNvGraphicFramePr>
            <p:nvPr/>
          </p:nvGraphicFramePr>
          <p:xfrm>
            <a:off x="3225" y="5226"/>
            <a:ext cx="1160" cy="680"/>
          </p:xfrm>
          <a:graphic>
            <a:graphicData uri="http://schemas.openxmlformats.org/presentationml/2006/ole">
              <mc:AlternateContent xmlns:mc="http://schemas.openxmlformats.org/markup-compatibility/2006">
                <mc:Choice xmlns:v="urn:schemas-microsoft-com:vml" Requires="v">
                  <p:oleObj spid="_x0000_s80903" name="Equation" r:id="rId5" imgW="736600" imgH="431800" progId="Equation.3">
                    <p:embed/>
                  </p:oleObj>
                </mc:Choice>
                <mc:Fallback>
                  <p:oleObj name="Equation" r:id="rId5" imgW="736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5" y="5226"/>
                          <a:ext cx="11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Text Box 75"/>
            <p:cNvSpPr txBox="1">
              <a:spLocks noChangeArrowheads="1"/>
            </p:cNvSpPr>
            <p:nvPr/>
          </p:nvSpPr>
          <p:spPr bwMode="auto">
            <a:xfrm>
              <a:off x="7279" y="5373"/>
              <a:ext cx="97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000">
                  <a:latin typeface="Times New Roman" pitchFamily="18" charset="0"/>
                  <a:cs typeface="Tahoma" pitchFamily="34" charset="0"/>
                </a:rPr>
                <a:t>（式</a:t>
              </a:r>
              <a:r>
                <a:rPr lang="en-US" altLang="zh-CN" sz="2000">
                  <a:latin typeface="Times New Roman" pitchFamily="18" charset="0"/>
                  <a:cs typeface="Tahoma" pitchFamily="34" charset="0"/>
                </a:rPr>
                <a:t>7.2</a:t>
              </a:r>
              <a:r>
                <a:rPr lang="zh-CN" altLang="en-US" sz="2000">
                  <a:latin typeface="Times New Roman" pitchFamily="18" charset="0"/>
                  <a:cs typeface="Tahoma" pitchFamily="34" charset="0"/>
                </a:rPr>
                <a:t>）</a:t>
              </a:r>
            </a:p>
          </p:txBody>
        </p:sp>
      </p:grpSp>
    </p:spTree>
    <p:extLst>
      <p:ext uri="{BB962C8B-B14F-4D97-AF65-F5344CB8AC3E}">
        <p14:creationId xmlns:p14="http://schemas.microsoft.com/office/powerpoint/2010/main" val="389578588"/>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A31F016-96E3-45C0-91FE-B9BFA0E4CD78}"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7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71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4BE0C0D-2116-4CDB-83FA-EBFE97FC25CB}" type="slidenum">
              <a:rPr lang="en-US" altLang="zh-CN" sz="1400" b="0" smtClean="0">
                <a:latin typeface="Comic Sans MS" pitchFamily="66" charset="0"/>
                <a:cs typeface="Tahoma" pitchFamily="34" charset="0"/>
              </a:rPr>
              <a:pPr>
                <a:spcBef>
                  <a:spcPct val="0"/>
                </a:spcBef>
                <a:buClrTx/>
                <a:buSzTx/>
                <a:buFontTx/>
                <a:buNone/>
              </a:pPr>
              <a:t>21</a:t>
            </a:fld>
            <a:endParaRPr lang="en-US" altLang="zh-CN" sz="1400" b="0" smtClean="0">
              <a:latin typeface="Comic Sans MS" pitchFamily="66" charset="0"/>
              <a:cs typeface="Tahoma" pitchFamily="34" charset="0"/>
            </a:endParaRPr>
          </a:p>
        </p:txBody>
      </p:sp>
      <p:sp>
        <p:nvSpPr>
          <p:cNvPr id="50181" name="Rectangle 4"/>
          <p:cNvSpPr>
            <a:spLocks noChangeArrowheads="1"/>
          </p:cNvSpPr>
          <p:nvPr/>
        </p:nvSpPr>
        <p:spPr bwMode="auto">
          <a:xfrm>
            <a:off x="323850" y="476250"/>
            <a:ext cx="8351838"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a:latin typeface="Arial" charset="0"/>
                <a:cs typeface="Tahoma" pitchFamily="34" charset="0"/>
              </a:rPr>
              <a:t>至少有</a:t>
            </a:r>
            <a:r>
              <a:rPr kumimoji="1" lang="zh-CN" altLang="en-US" sz="2800">
                <a:solidFill>
                  <a:srgbClr val="FF0000"/>
                </a:solidFill>
                <a:latin typeface="Arial" charset="0"/>
                <a:cs typeface="Tahoma" pitchFamily="34" charset="0"/>
              </a:rPr>
              <a:t>三种看似合理的贪心策略</a:t>
            </a:r>
            <a:r>
              <a:rPr kumimoji="1" lang="zh-CN" altLang="en-US" sz="2800">
                <a:latin typeface="Arial" charset="0"/>
                <a:cs typeface="Tahoma" pitchFamily="34" charset="0"/>
              </a:rPr>
              <a:t>： </a:t>
            </a:r>
          </a:p>
          <a:p>
            <a:pPr eaLnBrk="1" hangingPunct="1">
              <a:spcBef>
                <a:spcPct val="0"/>
              </a:spcBef>
              <a:buClrTx/>
              <a:buSzTx/>
              <a:buFontTx/>
              <a:buNone/>
            </a:pPr>
            <a:r>
              <a:rPr kumimoji="1" lang="zh-CN" altLang="en-US" sz="2800">
                <a:latin typeface="Arial" charset="0"/>
                <a:cs typeface="Tahoma" pitchFamily="34" charset="0"/>
              </a:rPr>
              <a:t>   （</a:t>
            </a:r>
            <a:r>
              <a:rPr kumimoji="1" lang="en-US" altLang="zh-CN" sz="2800">
                <a:latin typeface="Arial" charset="0"/>
                <a:cs typeface="Tahoma" pitchFamily="34" charset="0"/>
              </a:rPr>
              <a:t>1</a:t>
            </a:r>
            <a:r>
              <a:rPr kumimoji="1" lang="zh-CN" altLang="en-US" sz="2800">
                <a:latin typeface="Arial" charset="0"/>
                <a:cs typeface="Tahoma" pitchFamily="34" charset="0"/>
              </a:rPr>
              <a:t>）选择</a:t>
            </a:r>
            <a:r>
              <a:rPr kumimoji="1" lang="zh-CN" altLang="en-US" sz="2800">
                <a:solidFill>
                  <a:srgbClr val="FF3300"/>
                </a:solidFill>
                <a:latin typeface="Arial" charset="0"/>
                <a:cs typeface="Tahoma" pitchFamily="34" charset="0"/>
              </a:rPr>
              <a:t>价值最大</a:t>
            </a:r>
            <a:r>
              <a:rPr kumimoji="1" lang="zh-CN" altLang="en-US" sz="2800">
                <a:latin typeface="Arial" charset="0"/>
                <a:cs typeface="Tahoma" pitchFamily="34" charset="0"/>
              </a:rPr>
              <a:t>的物品，因为这可以尽可能快地增加背包的总价值。但是，虽然每一步选择获得了背包价值的极大增长，但背包容量却可能消耗得太快，使得装入背包的物品个数减少，从而不能保证目标函数达到最大。</a:t>
            </a:r>
          </a:p>
          <a:p>
            <a:pPr eaLnBrk="1" hangingPunct="1">
              <a:spcBef>
                <a:spcPct val="0"/>
              </a:spcBef>
              <a:buClrTx/>
              <a:buSzTx/>
              <a:buFontTx/>
              <a:buNone/>
            </a:pPr>
            <a:r>
              <a:rPr kumimoji="1" lang="zh-CN" altLang="en-US" sz="2800">
                <a:latin typeface="Arial" charset="0"/>
                <a:cs typeface="Tahoma" pitchFamily="34" charset="0"/>
              </a:rPr>
              <a:t>   （</a:t>
            </a:r>
            <a:r>
              <a:rPr kumimoji="1" lang="en-US" altLang="zh-CN" sz="2800">
                <a:latin typeface="Arial" charset="0"/>
                <a:cs typeface="Tahoma" pitchFamily="34" charset="0"/>
              </a:rPr>
              <a:t>2</a:t>
            </a:r>
            <a:r>
              <a:rPr kumimoji="1" lang="zh-CN" altLang="en-US" sz="2800">
                <a:latin typeface="Arial" charset="0"/>
                <a:cs typeface="Tahoma" pitchFamily="34" charset="0"/>
              </a:rPr>
              <a:t>）选择</a:t>
            </a:r>
            <a:r>
              <a:rPr kumimoji="1" lang="zh-CN" altLang="en-US" sz="2800">
                <a:solidFill>
                  <a:srgbClr val="FF3300"/>
                </a:solidFill>
                <a:latin typeface="Arial" charset="0"/>
                <a:cs typeface="Tahoma" pitchFamily="34" charset="0"/>
              </a:rPr>
              <a:t>重量最轻</a:t>
            </a:r>
            <a:r>
              <a:rPr kumimoji="1" lang="zh-CN" altLang="en-US" sz="2800">
                <a:latin typeface="Arial" charset="0"/>
                <a:cs typeface="Tahoma" pitchFamily="34" charset="0"/>
              </a:rPr>
              <a:t>的物品，因为这可以装入尽可能多的物品，从而增加背包的总价值。但是，虽然每一步选择使背包的容量消耗得慢了，但背包的价值却没能保证迅速增长，从而不能保证目标函数达到最大。</a:t>
            </a:r>
          </a:p>
          <a:p>
            <a:pPr eaLnBrk="1" hangingPunct="1">
              <a:spcBef>
                <a:spcPct val="0"/>
              </a:spcBef>
              <a:buClrTx/>
              <a:buSzTx/>
              <a:buFontTx/>
              <a:buNone/>
            </a:pPr>
            <a:r>
              <a:rPr kumimoji="1" lang="zh-CN" altLang="en-US" sz="2800">
                <a:latin typeface="Arial" charset="0"/>
                <a:cs typeface="Tahoma" pitchFamily="34" charset="0"/>
              </a:rPr>
              <a:t>  （</a:t>
            </a:r>
            <a:r>
              <a:rPr kumimoji="1" lang="en-US" altLang="zh-CN" sz="2800">
                <a:latin typeface="Arial" charset="0"/>
                <a:cs typeface="Tahoma" pitchFamily="34" charset="0"/>
              </a:rPr>
              <a:t>3</a:t>
            </a:r>
            <a:r>
              <a:rPr kumimoji="1" lang="zh-CN" altLang="en-US" sz="2800">
                <a:latin typeface="Arial" charset="0"/>
                <a:cs typeface="Tahoma" pitchFamily="34" charset="0"/>
              </a:rPr>
              <a:t>）选择</a:t>
            </a:r>
            <a:r>
              <a:rPr kumimoji="1" lang="zh-CN" altLang="en-US" sz="2800">
                <a:solidFill>
                  <a:srgbClr val="FF3300"/>
                </a:solidFill>
                <a:latin typeface="Arial" charset="0"/>
                <a:cs typeface="Tahoma" pitchFamily="34" charset="0"/>
              </a:rPr>
              <a:t>单位重量价值最大</a:t>
            </a:r>
            <a:r>
              <a:rPr kumimoji="1" lang="zh-CN" altLang="en-US" sz="2800">
                <a:latin typeface="Arial" charset="0"/>
                <a:cs typeface="Tahoma" pitchFamily="34" charset="0"/>
              </a:rPr>
              <a:t>的物品，在背包价值增长和背包容量消耗两者之间寻找平衡。</a:t>
            </a:r>
          </a:p>
        </p:txBody>
      </p:sp>
    </p:spTree>
    <p:extLst>
      <p:ext uri="{BB962C8B-B14F-4D97-AF65-F5344CB8AC3E}">
        <p14:creationId xmlns:p14="http://schemas.microsoft.com/office/powerpoint/2010/main" val="16715167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0C3ACA1-682A-474D-A635-7DAEAD89CC73}"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8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81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B988D614-6084-4DEF-B6F7-4646F8A2099E}" type="slidenum">
              <a:rPr lang="en-US" altLang="zh-CN" sz="1400" b="0" smtClean="0">
                <a:latin typeface="Comic Sans MS" pitchFamily="66" charset="0"/>
                <a:cs typeface="Tahoma" pitchFamily="34" charset="0"/>
              </a:rPr>
              <a:pPr>
                <a:spcBef>
                  <a:spcPct val="0"/>
                </a:spcBef>
                <a:buClrTx/>
                <a:buSzTx/>
                <a:buFontTx/>
                <a:buNone/>
              </a:pPr>
              <a:t>22</a:t>
            </a:fld>
            <a:endParaRPr lang="en-US" altLang="zh-CN" sz="1400" b="0" smtClean="0">
              <a:latin typeface="Comic Sans MS" pitchFamily="66" charset="0"/>
              <a:cs typeface="Tahoma" pitchFamily="34" charset="0"/>
            </a:endParaRPr>
          </a:p>
        </p:txBody>
      </p:sp>
      <p:sp>
        <p:nvSpPr>
          <p:cNvPr id="48133" name="Text Box 13"/>
          <p:cNvSpPr txBox="1">
            <a:spLocks noChangeArrowheads="1"/>
          </p:cNvSpPr>
          <p:nvPr/>
        </p:nvSpPr>
        <p:spPr bwMode="auto">
          <a:xfrm>
            <a:off x="911225" y="4508500"/>
            <a:ext cx="82327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AutoNum type="arabicPlain" startAt="60"/>
            </a:pPr>
            <a:r>
              <a:rPr lang="en-US" altLang="zh-CN" sz="2000">
                <a:latin typeface="Times New Roman" pitchFamily="18" charset="0"/>
                <a:cs typeface="Tahoma" pitchFamily="34" charset="0"/>
              </a:rPr>
              <a:t> 120       50      </a:t>
            </a:r>
            <a:r>
              <a:rPr lang="zh-CN" altLang="en-US" sz="2000">
                <a:latin typeface="Times New Roman" pitchFamily="18" charset="0"/>
                <a:cs typeface="Tahoma" pitchFamily="34" charset="0"/>
              </a:rPr>
              <a:t>背包                 </a:t>
            </a:r>
            <a:r>
              <a:rPr lang="en-US" altLang="zh-CN" sz="2000">
                <a:latin typeface="Times New Roman" pitchFamily="18" charset="0"/>
                <a:cs typeface="Tahoma" pitchFamily="34" charset="0"/>
              </a:rPr>
              <a:t>180                     190                     200</a:t>
            </a:r>
          </a:p>
          <a:p>
            <a:pPr algn="just">
              <a:spcBef>
                <a:spcPct val="0"/>
              </a:spcBef>
              <a:buClrTx/>
              <a:buSzTx/>
              <a:buFontTx/>
              <a:buNone/>
            </a:pPr>
            <a:endParaRPr lang="en-US" altLang="zh-CN" sz="2000">
              <a:latin typeface="Times New Roman" pitchFamily="18" charset="0"/>
              <a:cs typeface="Tahoma" pitchFamily="34" charset="0"/>
            </a:endParaRPr>
          </a:p>
          <a:p>
            <a:pPr algn="just">
              <a:spcBef>
                <a:spcPct val="0"/>
              </a:spcBef>
              <a:buClrTx/>
              <a:buSzTx/>
              <a:buFontTx/>
              <a:buNone/>
            </a:pPr>
            <a:r>
              <a:rPr lang="en-US" altLang="zh-CN" sz="2000">
                <a:latin typeface="Times New Roman" pitchFamily="18" charset="0"/>
                <a:cs typeface="Tahoma" pitchFamily="34" charset="0"/>
              </a:rPr>
              <a:t>(a) </a:t>
            </a:r>
            <a:r>
              <a:rPr lang="zh-CN" altLang="en-US" sz="2000">
                <a:latin typeface="Times New Roman" pitchFamily="18" charset="0"/>
                <a:cs typeface="Tahoma" pitchFamily="34" charset="0"/>
              </a:rPr>
              <a:t>三个物品及背包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贪心策略</a:t>
            </a:r>
            <a:r>
              <a:rPr lang="en-US" altLang="zh-CN" sz="2000">
                <a:latin typeface="Times New Roman" pitchFamily="18" charset="0"/>
                <a:cs typeface="Tahoma" pitchFamily="34" charset="0"/>
              </a:rPr>
              <a:t>1     (c) </a:t>
            </a:r>
            <a:r>
              <a:rPr lang="zh-CN" altLang="en-US" sz="2000">
                <a:latin typeface="Times New Roman" pitchFamily="18" charset="0"/>
                <a:cs typeface="Tahoma" pitchFamily="34" charset="0"/>
              </a:rPr>
              <a:t>贪心策略</a:t>
            </a:r>
            <a:r>
              <a:rPr lang="en-US" altLang="zh-CN" sz="2000">
                <a:latin typeface="Times New Roman" pitchFamily="18" charset="0"/>
                <a:cs typeface="Tahoma" pitchFamily="34" charset="0"/>
              </a:rPr>
              <a:t>2   (d) </a:t>
            </a:r>
            <a:r>
              <a:rPr lang="zh-CN" altLang="en-US" sz="2000">
                <a:latin typeface="Times New Roman" pitchFamily="18" charset="0"/>
                <a:cs typeface="Tahoma" pitchFamily="34" charset="0"/>
              </a:rPr>
              <a:t>贪心策略</a:t>
            </a:r>
            <a:r>
              <a:rPr lang="en-US" altLang="zh-CN" sz="2000">
                <a:latin typeface="Times New Roman" pitchFamily="18" charset="0"/>
                <a:cs typeface="Tahoma" pitchFamily="34" charset="0"/>
              </a:rPr>
              <a:t>3</a:t>
            </a:r>
          </a:p>
        </p:txBody>
      </p:sp>
      <p:grpSp>
        <p:nvGrpSpPr>
          <p:cNvPr id="48134" name="Group 19"/>
          <p:cNvGrpSpPr>
            <a:grpSpLocks/>
          </p:cNvGrpSpPr>
          <p:nvPr/>
        </p:nvGrpSpPr>
        <p:grpSpPr bwMode="auto">
          <a:xfrm>
            <a:off x="755650" y="2420938"/>
            <a:ext cx="7653338" cy="1906587"/>
            <a:chOff x="476" y="1525"/>
            <a:chExt cx="4821" cy="1201"/>
          </a:xfrm>
        </p:grpSpPr>
        <p:sp>
          <p:nvSpPr>
            <p:cNvPr id="48136" name="Text Box 5"/>
            <p:cNvSpPr txBox="1">
              <a:spLocks noChangeArrowheads="1"/>
            </p:cNvSpPr>
            <p:nvPr/>
          </p:nvSpPr>
          <p:spPr bwMode="auto">
            <a:xfrm>
              <a:off x="1847" y="1525"/>
              <a:ext cx="351" cy="1198"/>
            </a:xfrm>
            <a:prstGeom prst="rect">
              <a:avLst/>
            </a:prstGeom>
            <a:solidFill>
              <a:srgbClr val="C0C0C0"/>
            </a:solidFill>
            <a:ln w="9525">
              <a:solidFill>
                <a:srgbClr val="000000"/>
              </a:solidFill>
              <a:miter lim="800000"/>
              <a:headEnd/>
              <a:tailEnd/>
            </a:ln>
          </p:spPr>
          <p:txBody>
            <a:bodyPr lIns="10800"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r>
                <a:rPr lang="en-US" altLang="zh-CN" sz="2400">
                  <a:latin typeface="Times New Roman" pitchFamily="18" charset="0"/>
                  <a:cs typeface="Tahoma" pitchFamily="34" charset="0"/>
                </a:rPr>
                <a:t> 50</a:t>
              </a:r>
            </a:p>
          </p:txBody>
        </p:sp>
        <p:sp>
          <p:nvSpPr>
            <p:cNvPr id="48137" name="Text Box 6"/>
            <p:cNvSpPr txBox="1">
              <a:spLocks noChangeArrowheads="1"/>
            </p:cNvSpPr>
            <p:nvPr/>
          </p:nvSpPr>
          <p:spPr bwMode="auto">
            <a:xfrm>
              <a:off x="932" y="2005"/>
              <a:ext cx="350" cy="7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r>
                <a:rPr lang="en-US" altLang="zh-CN" sz="2400">
                  <a:latin typeface="Times New Roman" pitchFamily="18" charset="0"/>
                  <a:cs typeface="Tahoma" pitchFamily="34" charset="0"/>
                </a:rPr>
                <a:t> 30</a:t>
              </a:r>
            </a:p>
          </p:txBody>
        </p:sp>
        <p:sp>
          <p:nvSpPr>
            <p:cNvPr id="48138" name="Text Box 7"/>
            <p:cNvSpPr txBox="1">
              <a:spLocks noChangeArrowheads="1"/>
            </p:cNvSpPr>
            <p:nvPr/>
          </p:nvSpPr>
          <p:spPr bwMode="auto">
            <a:xfrm>
              <a:off x="1391" y="2481"/>
              <a:ext cx="350" cy="2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10</a:t>
              </a:r>
            </a:p>
          </p:txBody>
        </p:sp>
        <p:sp>
          <p:nvSpPr>
            <p:cNvPr id="48139" name="Text Box 8"/>
            <p:cNvSpPr txBox="1">
              <a:spLocks noChangeArrowheads="1"/>
            </p:cNvSpPr>
            <p:nvPr/>
          </p:nvSpPr>
          <p:spPr bwMode="auto">
            <a:xfrm>
              <a:off x="476" y="2243"/>
              <a:ext cx="350" cy="4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tIns="72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20</a:t>
              </a:r>
            </a:p>
          </p:txBody>
        </p:sp>
        <p:sp>
          <p:nvSpPr>
            <p:cNvPr id="48140" name="Text Box 9"/>
            <p:cNvSpPr txBox="1">
              <a:spLocks noChangeArrowheads="1"/>
            </p:cNvSpPr>
            <p:nvPr/>
          </p:nvSpPr>
          <p:spPr bwMode="auto">
            <a:xfrm>
              <a:off x="2803" y="1527"/>
              <a:ext cx="350" cy="11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tIns="118800"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20</a:t>
              </a:r>
            </a:p>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endParaRPr lang="en-US" altLang="zh-CN" sz="2400">
                <a:latin typeface="Times New Roman" pitchFamily="18" charset="0"/>
                <a:cs typeface="Tahoma" pitchFamily="34" charset="0"/>
              </a:endParaRPr>
            </a:p>
            <a:p>
              <a:pPr algn="just">
                <a:lnSpc>
                  <a:spcPct val="80000"/>
                </a:lnSpc>
                <a:spcBef>
                  <a:spcPct val="0"/>
                </a:spcBef>
                <a:buClrTx/>
                <a:buSzTx/>
                <a:buFontTx/>
                <a:buNone/>
              </a:pPr>
              <a:r>
                <a:rPr lang="en-US" altLang="zh-CN" sz="2400">
                  <a:latin typeface="Times New Roman" pitchFamily="18" charset="0"/>
                  <a:cs typeface="Tahoma" pitchFamily="34" charset="0"/>
                </a:rPr>
                <a:t> 30</a:t>
              </a:r>
            </a:p>
          </p:txBody>
        </p:sp>
        <p:sp>
          <p:nvSpPr>
            <p:cNvPr id="48141" name="Line 10"/>
            <p:cNvSpPr>
              <a:spLocks noChangeShapeType="1"/>
            </p:cNvSpPr>
            <p:nvPr/>
          </p:nvSpPr>
          <p:spPr bwMode="auto">
            <a:xfrm>
              <a:off x="2803" y="1996"/>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Text Box 11"/>
            <p:cNvSpPr txBox="1">
              <a:spLocks noChangeArrowheads="1"/>
            </p:cNvSpPr>
            <p:nvPr/>
          </p:nvSpPr>
          <p:spPr bwMode="auto">
            <a:xfrm>
              <a:off x="3852" y="1527"/>
              <a:ext cx="350" cy="11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tIns="118800"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800">
                  <a:latin typeface="Times New Roman" pitchFamily="18" charset="0"/>
                  <a:cs typeface="Tahoma" pitchFamily="34" charset="0"/>
                </a:rPr>
                <a:t>20/30</a:t>
              </a:r>
            </a:p>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r>
                <a:rPr lang="en-US" altLang="zh-CN" sz="2400">
                  <a:latin typeface="Times New Roman" pitchFamily="18" charset="0"/>
                  <a:cs typeface="Tahoma" pitchFamily="34" charset="0"/>
                </a:rPr>
                <a:t> 20</a:t>
              </a:r>
            </a:p>
            <a:p>
              <a:pPr algn="just">
                <a:spcBef>
                  <a:spcPct val="0"/>
                </a:spcBef>
                <a:buClrTx/>
                <a:buSzTx/>
                <a:buFontTx/>
                <a:buNone/>
              </a:pPr>
              <a:endParaRPr lang="en-US" altLang="zh-CN" sz="2400">
                <a:latin typeface="Times New Roman" pitchFamily="18" charset="0"/>
                <a:cs typeface="Tahoma" pitchFamily="34" charset="0"/>
              </a:endParaRPr>
            </a:p>
            <a:p>
              <a:pPr algn="just">
                <a:lnSpc>
                  <a:spcPct val="80000"/>
                </a:lnSpc>
                <a:spcBef>
                  <a:spcPct val="0"/>
                </a:spcBef>
                <a:buClrTx/>
                <a:buSzTx/>
                <a:buFontTx/>
                <a:buNone/>
              </a:pPr>
              <a:r>
                <a:rPr lang="en-US" altLang="zh-CN" sz="2400">
                  <a:latin typeface="Times New Roman" pitchFamily="18" charset="0"/>
                  <a:cs typeface="Tahoma" pitchFamily="34" charset="0"/>
                </a:rPr>
                <a:t> 10</a:t>
              </a:r>
            </a:p>
          </p:txBody>
        </p:sp>
        <p:sp>
          <p:nvSpPr>
            <p:cNvPr id="48143" name="Line 12"/>
            <p:cNvSpPr>
              <a:spLocks noChangeShapeType="1"/>
            </p:cNvSpPr>
            <p:nvPr/>
          </p:nvSpPr>
          <p:spPr bwMode="auto">
            <a:xfrm>
              <a:off x="3852" y="2482"/>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Line 14"/>
            <p:cNvSpPr>
              <a:spLocks noChangeShapeType="1"/>
            </p:cNvSpPr>
            <p:nvPr/>
          </p:nvSpPr>
          <p:spPr bwMode="auto">
            <a:xfrm>
              <a:off x="3852" y="2003"/>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Text Box 15"/>
            <p:cNvSpPr txBox="1">
              <a:spLocks noChangeArrowheads="1"/>
            </p:cNvSpPr>
            <p:nvPr/>
          </p:nvSpPr>
          <p:spPr bwMode="auto">
            <a:xfrm>
              <a:off x="4947" y="1528"/>
              <a:ext cx="350" cy="11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0800" tIns="0"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800">
                  <a:latin typeface="Times New Roman" pitchFamily="18" charset="0"/>
                  <a:cs typeface="Tahoma" pitchFamily="34" charset="0"/>
                </a:rPr>
                <a:t>10/20</a:t>
              </a:r>
            </a:p>
            <a:p>
              <a:pPr algn="just">
                <a:spcBef>
                  <a:spcPct val="0"/>
                </a:spcBef>
                <a:buClrTx/>
                <a:buSzTx/>
                <a:buFontTx/>
                <a:buNone/>
              </a:pPr>
              <a:endParaRPr lang="en-US" altLang="zh-CN" sz="2400">
                <a:latin typeface="Times New Roman" pitchFamily="18" charset="0"/>
                <a:cs typeface="Tahoma" pitchFamily="34" charset="0"/>
              </a:endParaRPr>
            </a:p>
            <a:p>
              <a:pPr algn="just">
                <a:spcBef>
                  <a:spcPct val="0"/>
                </a:spcBef>
                <a:buClrTx/>
                <a:buSzTx/>
                <a:buFontTx/>
                <a:buNone/>
              </a:pPr>
              <a:r>
                <a:rPr lang="en-US" altLang="zh-CN" sz="2400">
                  <a:latin typeface="Times New Roman" pitchFamily="18" charset="0"/>
                  <a:cs typeface="Tahoma" pitchFamily="34" charset="0"/>
                </a:rPr>
                <a:t> 30</a:t>
              </a:r>
            </a:p>
            <a:p>
              <a:pPr algn="just">
                <a:spcBef>
                  <a:spcPct val="0"/>
                </a:spcBef>
                <a:spcAft>
                  <a:spcPts val="775"/>
                </a:spcAft>
                <a:buClrTx/>
                <a:buSzTx/>
                <a:buFontTx/>
                <a:buNone/>
              </a:pPr>
              <a:endParaRPr lang="en-US" altLang="zh-CN" sz="2400">
                <a:latin typeface="Times New Roman" pitchFamily="18" charset="0"/>
                <a:cs typeface="Tahoma" pitchFamily="34" charset="0"/>
              </a:endParaRPr>
            </a:p>
            <a:p>
              <a:pPr algn="just">
                <a:lnSpc>
                  <a:spcPct val="80000"/>
                </a:lnSpc>
                <a:spcBef>
                  <a:spcPct val="0"/>
                </a:spcBef>
                <a:buClrTx/>
                <a:buSzTx/>
                <a:buFontTx/>
                <a:buNone/>
              </a:pPr>
              <a:r>
                <a:rPr lang="en-US" altLang="zh-CN" sz="2400">
                  <a:latin typeface="Times New Roman" pitchFamily="18" charset="0"/>
                  <a:cs typeface="Tahoma" pitchFamily="34" charset="0"/>
                </a:rPr>
                <a:t> 10</a:t>
              </a:r>
            </a:p>
          </p:txBody>
        </p:sp>
        <p:sp>
          <p:nvSpPr>
            <p:cNvPr id="48146" name="Line 16"/>
            <p:cNvSpPr>
              <a:spLocks noChangeShapeType="1"/>
            </p:cNvSpPr>
            <p:nvPr/>
          </p:nvSpPr>
          <p:spPr bwMode="auto">
            <a:xfrm>
              <a:off x="4947" y="2482"/>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17"/>
            <p:cNvSpPr>
              <a:spLocks noChangeShapeType="1"/>
            </p:cNvSpPr>
            <p:nvPr/>
          </p:nvSpPr>
          <p:spPr bwMode="auto">
            <a:xfrm>
              <a:off x="4947" y="1764"/>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5" name="Rectangle 18"/>
          <p:cNvSpPr>
            <a:spLocks noChangeArrowheads="1"/>
          </p:cNvSpPr>
          <p:nvPr/>
        </p:nvSpPr>
        <p:spPr bwMode="auto">
          <a:xfrm>
            <a:off x="468313" y="188913"/>
            <a:ext cx="83518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kumimoji="1" lang="zh-CN" altLang="en-US" sz="2800">
                <a:latin typeface="Times New Roman" pitchFamily="18" charset="0"/>
                <a:cs typeface="Tahoma" pitchFamily="34" charset="0"/>
              </a:rPr>
              <a:t>例如，有</a:t>
            </a:r>
            <a:r>
              <a:rPr kumimoji="1" lang="en-US" altLang="zh-CN" sz="2800">
                <a:latin typeface="Times New Roman" pitchFamily="18" charset="0"/>
                <a:cs typeface="Tahoma" pitchFamily="34" charset="0"/>
              </a:rPr>
              <a:t>3</a:t>
            </a:r>
            <a:r>
              <a:rPr kumimoji="1" lang="zh-CN" altLang="en-US" sz="2800">
                <a:latin typeface="Times New Roman" pitchFamily="18" charset="0"/>
                <a:cs typeface="Tahoma" pitchFamily="34" charset="0"/>
              </a:rPr>
              <a:t>个物品，其重量分别是</a:t>
            </a:r>
            <a:r>
              <a:rPr kumimoji="1" lang="en-US" altLang="zh-CN" sz="2800">
                <a:latin typeface="Times New Roman" pitchFamily="18" charset="0"/>
                <a:cs typeface="Tahoma" pitchFamily="34" charset="0"/>
              </a:rPr>
              <a:t>{20, 30, 10}</a:t>
            </a:r>
            <a:r>
              <a:rPr kumimoji="1" lang="zh-CN" altLang="en-US" sz="2800">
                <a:latin typeface="Times New Roman" pitchFamily="18" charset="0"/>
                <a:cs typeface="Tahoma" pitchFamily="34" charset="0"/>
              </a:rPr>
              <a:t>，价值分别为</a:t>
            </a:r>
            <a:r>
              <a:rPr kumimoji="1" lang="en-US" altLang="zh-CN" sz="2800">
                <a:latin typeface="Times New Roman" pitchFamily="18" charset="0"/>
                <a:cs typeface="Tahoma" pitchFamily="34" charset="0"/>
              </a:rPr>
              <a:t>{60, 120, 50}</a:t>
            </a:r>
            <a:r>
              <a:rPr kumimoji="1" lang="zh-CN" altLang="en-US" sz="2800">
                <a:latin typeface="Times New Roman" pitchFamily="18" charset="0"/>
                <a:cs typeface="Tahoma" pitchFamily="34" charset="0"/>
              </a:rPr>
              <a:t>，背包的容量为</a:t>
            </a:r>
            <a:r>
              <a:rPr kumimoji="1" lang="en-US" altLang="zh-CN" sz="2800">
                <a:latin typeface="Times New Roman" pitchFamily="18" charset="0"/>
                <a:cs typeface="Tahoma" pitchFamily="34" charset="0"/>
              </a:rPr>
              <a:t>50</a:t>
            </a:r>
            <a:r>
              <a:rPr kumimoji="1" lang="zh-CN" altLang="en-US" sz="2800">
                <a:latin typeface="Times New Roman" pitchFamily="18" charset="0"/>
                <a:cs typeface="Tahoma" pitchFamily="34" charset="0"/>
              </a:rPr>
              <a:t>，应用三种贪心策略装入背包的物品和获得的价值如图所示。</a:t>
            </a:r>
          </a:p>
        </p:txBody>
      </p:sp>
    </p:spTree>
    <p:extLst>
      <p:ext uri="{BB962C8B-B14F-4D97-AF65-F5344CB8AC3E}">
        <p14:creationId xmlns:p14="http://schemas.microsoft.com/office/powerpoint/2010/main" val="152582090"/>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2010F1F-4943-42F9-A84F-34FE4FFA44F1}"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491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491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38533CB-3EC7-466A-BE0D-E4229ED97051}" type="slidenum">
              <a:rPr lang="en-US" altLang="zh-CN" sz="1400" b="0" smtClean="0">
                <a:latin typeface="Comic Sans MS" pitchFamily="66" charset="0"/>
                <a:cs typeface="Tahoma" pitchFamily="34" charset="0"/>
              </a:rPr>
              <a:pPr>
                <a:spcBef>
                  <a:spcPct val="0"/>
                </a:spcBef>
                <a:buClrTx/>
                <a:buSzTx/>
                <a:buFontTx/>
                <a:buNone/>
              </a:pPr>
              <a:t>23</a:t>
            </a:fld>
            <a:endParaRPr lang="en-US" altLang="zh-CN" sz="1400" b="0" smtClean="0">
              <a:latin typeface="Comic Sans MS" pitchFamily="66" charset="0"/>
              <a:cs typeface="Tahoma" pitchFamily="34" charset="0"/>
            </a:endParaRPr>
          </a:p>
        </p:txBody>
      </p:sp>
      <p:sp>
        <p:nvSpPr>
          <p:cNvPr id="49157" name="Text Box 154"/>
          <p:cNvSpPr txBox="1">
            <a:spLocks noChangeArrowheads="1"/>
          </p:cNvSpPr>
          <p:nvPr/>
        </p:nvSpPr>
        <p:spPr bwMode="auto">
          <a:xfrm>
            <a:off x="179388" y="404813"/>
            <a:ext cx="856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设背包容量为</a:t>
            </a:r>
            <a:r>
              <a:rPr kumimoji="1" lang="en-US" altLang="zh-CN" sz="2400">
                <a:latin typeface="Times New Roman" pitchFamily="18" charset="0"/>
                <a:cs typeface="Tahoma" pitchFamily="34" charset="0"/>
              </a:rPr>
              <a:t>C</a:t>
            </a:r>
            <a:r>
              <a:rPr kumimoji="1" lang="zh-CN" altLang="en-US" sz="2400">
                <a:latin typeface="宋体" charset="-122"/>
                <a:cs typeface="Tahoma" pitchFamily="34" charset="0"/>
              </a:rPr>
              <a:t>，共有</a:t>
            </a:r>
            <a:r>
              <a:rPr kumimoji="1" lang="en-US" altLang="zh-CN" sz="2400">
                <a:latin typeface="Times New Roman" pitchFamily="18" charset="0"/>
                <a:cs typeface="Tahoma" pitchFamily="34" charset="0"/>
              </a:rPr>
              <a:t>n</a:t>
            </a:r>
            <a:r>
              <a:rPr kumimoji="1" lang="zh-CN" altLang="en-US" sz="2400">
                <a:latin typeface="宋体" charset="-122"/>
                <a:cs typeface="Tahoma" pitchFamily="34" charset="0"/>
              </a:rPr>
              <a:t>个物品，物品重量存放在数组</a:t>
            </a:r>
            <a:r>
              <a:rPr kumimoji="1" lang="en-US" altLang="zh-CN" sz="2400">
                <a:latin typeface="Times New Roman" pitchFamily="18" charset="0"/>
                <a:cs typeface="Tahoma" pitchFamily="34" charset="0"/>
              </a:rPr>
              <a:t>w[n]</a:t>
            </a:r>
            <a:r>
              <a:rPr kumimoji="1" lang="zh-CN" altLang="en-US" sz="2400">
                <a:latin typeface="宋体" charset="-122"/>
                <a:cs typeface="Tahoma" pitchFamily="34" charset="0"/>
              </a:rPr>
              <a:t>中，价值存放在数组</a:t>
            </a:r>
            <a:r>
              <a:rPr kumimoji="1" lang="en-US" altLang="zh-CN" sz="2400">
                <a:latin typeface="Times New Roman" pitchFamily="18" charset="0"/>
                <a:cs typeface="Tahoma" pitchFamily="34" charset="0"/>
              </a:rPr>
              <a:t>v[n]</a:t>
            </a:r>
            <a:r>
              <a:rPr kumimoji="1" lang="zh-CN" altLang="en-US" sz="2400">
                <a:latin typeface="宋体" charset="-122"/>
                <a:cs typeface="Tahoma" pitchFamily="34" charset="0"/>
              </a:rPr>
              <a:t>中，问题的解存放在数组</a:t>
            </a:r>
            <a:r>
              <a:rPr kumimoji="1" lang="en-US" altLang="zh-CN" sz="2400">
                <a:latin typeface="Times New Roman" pitchFamily="18" charset="0"/>
                <a:cs typeface="Tahoma" pitchFamily="34" charset="0"/>
              </a:rPr>
              <a:t>x[n]</a:t>
            </a:r>
            <a:r>
              <a:rPr kumimoji="1" lang="zh-CN" altLang="en-US" sz="2400">
                <a:latin typeface="宋体" charset="-122"/>
                <a:cs typeface="Tahoma" pitchFamily="34" charset="0"/>
              </a:rPr>
              <a:t>中。</a:t>
            </a:r>
            <a:r>
              <a:rPr kumimoji="1" lang="zh-CN" altLang="en-US" sz="2400">
                <a:latin typeface="Times New Roman" pitchFamily="18" charset="0"/>
                <a:cs typeface="Tahoma" pitchFamily="34" charset="0"/>
              </a:rPr>
              <a:t> </a:t>
            </a:r>
          </a:p>
        </p:txBody>
      </p:sp>
      <p:grpSp>
        <p:nvGrpSpPr>
          <p:cNvPr id="49158" name="Group 155"/>
          <p:cNvGrpSpPr>
            <a:grpSpLocks/>
          </p:cNvGrpSpPr>
          <p:nvPr/>
        </p:nvGrpSpPr>
        <p:grpSpPr bwMode="auto">
          <a:xfrm>
            <a:off x="574675" y="1339850"/>
            <a:ext cx="8102600" cy="3529013"/>
            <a:chOff x="1721" y="4917"/>
            <a:chExt cx="7662" cy="3192"/>
          </a:xfrm>
        </p:grpSpPr>
        <p:sp>
          <p:nvSpPr>
            <p:cNvPr id="49160" name="Text Box 156"/>
            <p:cNvSpPr txBox="1">
              <a:spLocks noChangeArrowheads="1"/>
            </p:cNvSpPr>
            <p:nvPr/>
          </p:nvSpPr>
          <p:spPr bwMode="auto">
            <a:xfrm>
              <a:off x="1729" y="4920"/>
              <a:ext cx="7654" cy="3189"/>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000">
                  <a:latin typeface="Times New Roman" pitchFamily="18" charset="0"/>
                  <a:cs typeface="Tahoma" pitchFamily="34" charset="0"/>
                </a:rPr>
                <a:t>算法</a:t>
              </a:r>
              <a:r>
                <a:rPr lang="en-US" altLang="zh-CN" sz="2000">
                  <a:latin typeface="Times New Roman" pitchFamily="18" charset="0"/>
                  <a:cs typeface="Tahoma" pitchFamily="34" charset="0"/>
                </a:rPr>
                <a:t>7.6——</a:t>
              </a:r>
              <a:r>
                <a:rPr lang="zh-CN" altLang="en-US" sz="2000">
                  <a:latin typeface="Times New Roman" pitchFamily="18" charset="0"/>
                  <a:cs typeface="Tahoma" pitchFamily="34" charset="0"/>
                </a:rPr>
                <a:t>背包问题</a:t>
              </a:r>
            </a:p>
            <a:p>
              <a:pPr algn="ctr">
                <a:spcBef>
                  <a:spcPct val="0"/>
                </a:spcBef>
                <a:spcAft>
                  <a:spcPts val="775"/>
                </a:spcAft>
                <a:buClrTx/>
                <a:buSzTx/>
                <a:buFontTx/>
                <a:buNone/>
              </a:pPr>
              <a:endParaRPr lang="zh-CN" altLang="en-US" sz="2000">
                <a:latin typeface="Times New Roman" pitchFamily="18" charset="0"/>
                <a:cs typeface="Tahoma" pitchFamily="34" charset="0"/>
              </a:endParaRPr>
            </a:p>
            <a:p>
              <a:pPr algn="just">
                <a:spcBef>
                  <a:spcPct val="0"/>
                </a:spcBef>
                <a:buClrTx/>
                <a:buSzTx/>
                <a:buFontTx/>
                <a:buNone/>
              </a:pPr>
              <a:r>
                <a:rPr lang="en-US" altLang="zh-CN" sz="2000">
                  <a:latin typeface="Times New Roman" pitchFamily="18" charset="0"/>
                  <a:cs typeface="Tahoma" pitchFamily="34" charset="0"/>
                </a:rPr>
                <a:t>1</a:t>
              </a:r>
              <a:r>
                <a:rPr lang="zh-CN" altLang="en-US" sz="2000">
                  <a:latin typeface="Times New Roman" pitchFamily="18" charset="0"/>
                  <a:cs typeface="Tahoma" pitchFamily="34" charset="0"/>
                </a:rPr>
                <a:t>．改变数组</a:t>
              </a:r>
              <a:r>
                <a:rPr lang="en-US" altLang="zh-CN" sz="2000">
                  <a:latin typeface="Times New Roman" pitchFamily="18" charset="0"/>
                  <a:cs typeface="Tahoma" pitchFamily="34" charset="0"/>
                </a:rPr>
                <a:t>w</a:t>
              </a:r>
              <a:r>
                <a:rPr lang="zh-CN" altLang="en-US" sz="2000">
                  <a:latin typeface="Times New Roman" pitchFamily="18" charset="0"/>
                  <a:cs typeface="Tahoma" pitchFamily="34" charset="0"/>
                </a:rPr>
                <a:t>和</a:t>
              </a:r>
              <a:r>
                <a:rPr lang="en-US" altLang="zh-CN" sz="2000">
                  <a:latin typeface="Times New Roman" pitchFamily="18" charset="0"/>
                  <a:cs typeface="Tahoma" pitchFamily="34" charset="0"/>
                </a:rPr>
                <a:t>v</a:t>
              </a:r>
              <a:r>
                <a:rPr lang="zh-CN" altLang="en-US" sz="2000">
                  <a:latin typeface="Times New Roman" pitchFamily="18" charset="0"/>
                  <a:cs typeface="Tahoma" pitchFamily="34" charset="0"/>
                </a:rPr>
                <a:t>的排列顺序，使其按单位重量价值</a:t>
              </a:r>
              <a:r>
                <a:rPr lang="en-US" altLang="zh-CN" sz="2000">
                  <a:latin typeface="Times New Roman" pitchFamily="18" charset="0"/>
                  <a:cs typeface="Tahoma" pitchFamily="34" charset="0"/>
                </a:rPr>
                <a:t>v[i]/w[i]</a:t>
              </a:r>
              <a:r>
                <a:rPr lang="zh-CN" altLang="en-US" sz="2000">
                  <a:latin typeface="Times New Roman" pitchFamily="18" charset="0"/>
                  <a:cs typeface="Tahoma" pitchFamily="34" charset="0"/>
                </a:rPr>
                <a:t>降序排列；</a:t>
              </a:r>
            </a:p>
            <a:p>
              <a:pPr algn="just">
                <a:spcBef>
                  <a:spcPct val="0"/>
                </a:spcBef>
                <a:buClrTx/>
                <a:buSzTx/>
                <a:buFontTx/>
                <a:buNone/>
              </a:pPr>
              <a:r>
                <a:rPr lang="en-US" altLang="zh-CN" sz="2000">
                  <a:latin typeface="Times New Roman" pitchFamily="18" charset="0"/>
                  <a:cs typeface="Tahoma" pitchFamily="34" charset="0"/>
                </a:rPr>
                <a:t>2</a:t>
              </a:r>
              <a:r>
                <a:rPr lang="zh-CN" altLang="en-US" sz="2000">
                  <a:latin typeface="Times New Roman" pitchFamily="18" charset="0"/>
                  <a:cs typeface="Tahoma" pitchFamily="34" charset="0"/>
                </a:rPr>
                <a:t>．将数组</a:t>
              </a:r>
              <a:r>
                <a:rPr lang="en-US" altLang="zh-CN" sz="2000">
                  <a:latin typeface="Times New Roman" pitchFamily="18" charset="0"/>
                  <a:cs typeface="Tahoma" pitchFamily="34" charset="0"/>
                </a:rPr>
                <a:t>x[n]</a:t>
              </a:r>
              <a:r>
                <a:rPr lang="zh-CN" altLang="en-US" sz="2000">
                  <a:latin typeface="Times New Roman" pitchFamily="18" charset="0"/>
                  <a:cs typeface="Tahoma" pitchFamily="34" charset="0"/>
                </a:rPr>
                <a:t>初始化为</a:t>
              </a:r>
              <a:r>
                <a:rPr lang="en-US" altLang="zh-CN" sz="2000">
                  <a:latin typeface="Times New Roman" pitchFamily="18" charset="0"/>
                  <a:cs typeface="Tahoma" pitchFamily="34" charset="0"/>
                </a:rPr>
                <a:t>0</a:t>
              </a: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a:t>
              </a:r>
              <a:r>
                <a:rPr lang="zh-CN" altLang="en-US" sz="2000">
                  <a:latin typeface="Times New Roman" pitchFamily="18" charset="0"/>
                  <a:cs typeface="Tahoma" pitchFamily="34" charset="0"/>
                </a:rPr>
                <a:t>初始化解向量</a:t>
              </a:r>
            </a:p>
            <a:p>
              <a:pPr algn="just">
                <a:spcBef>
                  <a:spcPct val="0"/>
                </a:spcBef>
                <a:buClrTx/>
                <a:buSzTx/>
                <a:buFontTx/>
                <a:buNone/>
              </a:pPr>
              <a:r>
                <a:rPr lang="en-US" altLang="zh-CN" sz="2000">
                  <a:latin typeface="Times New Roman" pitchFamily="18" charset="0"/>
                  <a:cs typeface="Tahoma" pitchFamily="34" charset="0"/>
                </a:rPr>
                <a:t>3</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i=1;      </a:t>
              </a:r>
            </a:p>
            <a:p>
              <a:pPr algn="just">
                <a:spcBef>
                  <a:spcPct val="0"/>
                </a:spcBef>
                <a:buClrTx/>
                <a:buSzTx/>
                <a:buFontTx/>
                <a:buNone/>
              </a:pPr>
              <a:r>
                <a:rPr lang="en-US" altLang="zh-CN" sz="2000">
                  <a:latin typeface="Times New Roman" pitchFamily="18" charset="0"/>
                  <a:cs typeface="Tahoma" pitchFamily="34" charset="0"/>
                </a:rPr>
                <a:t>4</a:t>
              </a:r>
              <a:r>
                <a:rPr lang="zh-CN" altLang="en-US" sz="2000">
                  <a:latin typeface="Times New Roman" pitchFamily="18" charset="0"/>
                  <a:cs typeface="Tahoma" pitchFamily="34" charset="0"/>
                </a:rPr>
                <a:t>．循环直到</a:t>
              </a:r>
              <a:r>
                <a:rPr lang="en-US" altLang="zh-CN" sz="2000">
                  <a:latin typeface="Times New Roman" pitchFamily="18" charset="0"/>
                  <a:cs typeface="Tahoma" pitchFamily="34" charset="0"/>
                </a:rPr>
                <a:t>(w[i]&gt;C)</a:t>
              </a:r>
            </a:p>
            <a:p>
              <a:pPr algn="just">
                <a:spcBef>
                  <a:spcPct val="0"/>
                </a:spcBef>
                <a:buClrTx/>
                <a:buSzTx/>
                <a:buFontTx/>
                <a:buNone/>
              </a:pPr>
              <a:r>
                <a:rPr lang="en-US" altLang="zh-CN" sz="2000">
                  <a:latin typeface="Times New Roman" pitchFamily="18" charset="0"/>
                  <a:cs typeface="Tahoma" pitchFamily="34" charset="0"/>
                </a:rPr>
                <a:t>       4.1 x[i]=1;     //</a:t>
              </a:r>
              <a:r>
                <a:rPr lang="zh-CN" altLang="en-US" sz="2000">
                  <a:latin typeface="Times New Roman" pitchFamily="18" charset="0"/>
                  <a:cs typeface="Tahoma" pitchFamily="34" charset="0"/>
                </a:rPr>
                <a:t>将第</a:t>
              </a:r>
              <a:r>
                <a:rPr lang="en-US" altLang="zh-CN" sz="2000">
                  <a:latin typeface="Times New Roman" pitchFamily="18" charset="0"/>
                  <a:cs typeface="Tahoma" pitchFamily="34" charset="0"/>
                </a:rPr>
                <a:t>i</a:t>
              </a:r>
              <a:r>
                <a:rPr lang="zh-CN" altLang="en-US" sz="2000">
                  <a:latin typeface="Times New Roman" pitchFamily="18" charset="0"/>
                  <a:cs typeface="Tahoma" pitchFamily="34" charset="0"/>
                </a:rPr>
                <a:t>个物品放入背包</a:t>
              </a:r>
            </a:p>
            <a:p>
              <a:pPr algn="just">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4.2 C=C-w[i];</a:t>
              </a:r>
            </a:p>
            <a:p>
              <a:pPr algn="just">
                <a:spcBef>
                  <a:spcPct val="0"/>
                </a:spcBef>
                <a:buClrTx/>
                <a:buSzTx/>
                <a:buFontTx/>
                <a:buNone/>
              </a:pPr>
              <a:r>
                <a:rPr lang="en-US" altLang="zh-CN" sz="2000">
                  <a:latin typeface="Times New Roman" pitchFamily="18" charset="0"/>
                  <a:cs typeface="Tahoma" pitchFamily="34" charset="0"/>
                </a:rPr>
                <a:t>       4.3 i++;</a:t>
              </a:r>
            </a:p>
            <a:p>
              <a:pPr algn="just">
                <a:spcBef>
                  <a:spcPct val="0"/>
                </a:spcBef>
                <a:buClrTx/>
                <a:buSzTx/>
                <a:buFontTx/>
                <a:buNone/>
              </a:pPr>
              <a:r>
                <a:rPr lang="en-US" altLang="zh-CN" sz="2000">
                  <a:latin typeface="Times New Roman" pitchFamily="18" charset="0"/>
                  <a:cs typeface="Tahoma" pitchFamily="34" charset="0"/>
                </a:rPr>
                <a:t>5. x[i]=C/w[i];</a:t>
              </a:r>
            </a:p>
          </p:txBody>
        </p:sp>
        <p:grpSp>
          <p:nvGrpSpPr>
            <p:cNvPr id="49161" name="Group 157"/>
            <p:cNvGrpSpPr>
              <a:grpSpLocks/>
            </p:cNvGrpSpPr>
            <p:nvPr/>
          </p:nvGrpSpPr>
          <p:grpSpPr bwMode="auto">
            <a:xfrm>
              <a:off x="1721" y="4917"/>
              <a:ext cx="540" cy="813"/>
              <a:chOff x="1711" y="5088"/>
              <a:chExt cx="540" cy="813"/>
            </a:xfrm>
          </p:grpSpPr>
          <p:sp>
            <p:nvSpPr>
              <p:cNvPr id="49162" name="AutoShape 158"/>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r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9163" name="WordArt 159"/>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49159" name="Text Box 160"/>
          <p:cNvSpPr txBox="1">
            <a:spLocks noChangeArrowheads="1"/>
          </p:cNvSpPr>
          <p:nvPr/>
        </p:nvSpPr>
        <p:spPr bwMode="auto">
          <a:xfrm>
            <a:off x="539750" y="5229225"/>
            <a:ext cx="8064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dirty="0">
                <a:latin typeface="Times New Roman" pitchFamily="18" charset="0"/>
                <a:cs typeface="Tahoma" pitchFamily="34" charset="0"/>
              </a:rPr>
              <a:t>算法</a:t>
            </a:r>
            <a:r>
              <a:rPr kumimoji="1" lang="en-US" altLang="zh-CN" sz="2400" dirty="0">
                <a:latin typeface="Times New Roman" pitchFamily="18" charset="0"/>
                <a:cs typeface="Tahoma" pitchFamily="34" charset="0"/>
              </a:rPr>
              <a:t>7.6</a:t>
            </a:r>
            <a:r>
              <a:rPr kumimoji="1" lang="zh-CN" altLang="en-US" sz="2400" dirty="0">
                <a:latin typeface="Times New Roman" pitchFamily="18" charset="0"/>
                <a:cs typeface="Tahoma" pitchFamily="34" charset="0"/>
              </a:rPr>
              <a:t>的时间主要消耗在将各种物品依其单位重量的价值从大到小排序。因此，其时间复杂性为</a:t>
            </a:r>
            <a:r>
              <a:rPr kumimoji="1" lang="en-US" altLang="zh-CN" sz="2400" i="1" dirty="0">
                <a:solidFill>
                  <a:srgbClr val="FF0000"/>
                </a:solidFill>
                <a:latin typeface="Times New Roman" pitchFamily="18" charset="0"/>
                <a:cs typeface="Tahoma" pitchFamily="34" charset="0"/>
              </a:rPr>
              <a:t>O</a:t>
            </a:r>
            <a:r>
              <a:rPr kumimoji="1" lang="en-US" altLang="zh-CN" sz="2400" dirty="0">
                <a:solidFill>
                  <a:srgbClr val="FF0000"/>
                </a:solidFill>
                <a:latin typeface="Times New Roman" pitchFamily="18" charset="0"/>
                <a:cs typeface="Tahoma" pitchFamily="34" charset="0"/>
              </a:rPr>
              <a:t>(</a:t>
            </a:r>
            <a:r>
              <a:rPr kumimoji="1" lang="en-US" altLang="zh-CN" sz="2400" i="1" dirty="0">
                <a:solidFill>
                  <a:srgbClr val="FF0000"/>
                </a:solidFill>
                <a:latin typeface="Times New Roman" pitchFamily="18" charset="0"/>
                <a:cs typeface="Tahoma" pitchFamily="34" charset="0"/>
              </a:rPr>
              <a:t>n</a:t>
            </a:r>
            <a:r>
              <a:rPr kumimoji="1" lang="en-US" altLang="zh-CN" sz="2400" dirty="0">
                <a:solidFill>
                  <a:srgbClr val="FF0000"/>
                </a:solidFill>
                <a:latin typeface="Times New Roman" pitchFamily="18" charset="0"/>
                <a:cs typeface="Tahoma" pitchFamily="34" charset="0"/>
              </a:rPr>
              <a:t>log</a:t>
            </a:r>
            <a:r>
              <a:rPr kumimoji="1" lang="en-US" altLang="zh-CN" sz="2400" baseline="-25000" dirty="0">
                <a:solidFill>
                  <a:srgbClr val="FF0000"/>
                </a:solidFill>
                <a:latin typeface="Times New Roman" pitchFamily="18" charset="0"/>
                <a:cs typeface="Tahoma" pitchFamily="34" charset="0"/>
              </a:rPr>
              <a:t>2</a:t>
            </a:r>
            <a:r>
              <a:rPr kumimoji="1" lang="en-US" altLang="zh-CN" sz="2400" i="1" dirty="0">
                <a:solidFill>
                  <a:srgbClr val="FF0000"/>
                </a:solidFill>
                <a:latin typeface="Times New Roman" pitchFamily="18" charset="0"/>
                <a:cs typeface="Tahoma" pitchFamily="34" charset="0"/>
              </a:rPr>
              <a:t>n</a:t>
            </a:r>
            <a:r>
              <a:rPr kumimoji="1" lang="en-US" altLang="zh-CN" sz="2400" dirty="0">
                <a:solidFill>
                  <a:srgbClr val="FF0000"/>
                </a:solidFill>
                <a:latin typeface="Times New Roman" pitchFamily="18" charset="0"/>
                <a:cs typeface="Tahoma" pitchFamily="34" charset="0"/>
              </a:rPr>
              <a:t>)</a:t>
            </a:r>
            <a:r>
              <a:rPr kumimoji="1" lang="zh-CN" altLang="en-US" sz="2400" dirty="0">
                <a:latin typeface="Times New Roman" pitchFamily="18" charset="0"/>
                <a:cs typeface="Tahoma" pitchFamily="34" charset="0"/>
              </a:rPr>
              <a:t>。</a:t>
            </a:r>
          </a:p>
        </p:txBody>
      </p:sp>
    </p:spTree>
    <p:extLst>
      <p:ext uri="{BB962C8B-B14F-4D97-AF65-F5344CB8AC3E}">
        <p14:creationId xmlns:p14="http://schemas.microsoft.com/office/powerpoint/2010/main" val="107920496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descr="Rectangle: Click to edit Master text styles&#10;Second level&#10;Third level&#10;Fourth level&#10;Fifth level"/>
          <p:cNvSpPr>
            <a:spLocks noGrp="1"/>
          </p:cNvSpPr>
          <p:nvPr>
            <p:ph idx="1"/>
          </p:nvPr>
        </p:nvSpPr>
        <p:spPr>
          <a:xfrm>
            <a:off x="457200" y="769938"/>
            <a:ext cx="8153400" cy="5478462"/>
          </a:xfrm>
        </p:spPr>
        <p:txBody>
          <a:bodyPr/>
          <a:lstStyle/>
          <a:p>
            <a:pPr marL="0" indent="0">
              <a:lnSpc>
                <a:spcPct val="150000"/>
              </a:lnSpc>
              <a:buFontTx/>
              <a:buNone/>
            </a:pPr>
            <a:r>
              <a:rPr lang="en-US" altLang="zh-CN" sz="2000" smtClean="0"/>
              <a:t>int KnapSack(</a:t>
            </a:r>
            <a:r>
              <a:rPr lang="en-US" altLang="zh-CN" sz="2000" smtClean="0">
                <a:solidFill>
                  <a:srgbClr val="FF0000"/>
                </a:solidFill>
              </a:rPr>
              <a:t>int w[ ], int v[ ], </a:t>
            </a:r>
            <a:r>
              <a:rPr lang="en-US" altLang="zh-CN" sz="2000" smtClean="0"/>
              <a:t>int n, int C){</a:t>
            </a:r>
          </a:p>
          <a:p>
            <a:pPr marL="0" indent="0">
              <a:lnSpc>
                <a:spcPct val="150000"/>
              </a:lnSpc>
              <a:buFontTx/>
              <a:buNone/>
            </a:pPr>
            <a:r>
              <a:rPr lang="en-US" altLang="zh-CN" sz="2000" smtClean="0"/>
              <a:t>	double x[10] = {0}; 	</a:t>
            </a:r>
            <a:r>
              <a:rPr lang="zh-CN" altLang="en-US" sz="2000" smtClean="0"/>
              <a:t>	</a:t>
            </a:r>
            <a:r>
              <a:rPr lang="en-US" altLang="zh-CN" sz="2000" smtClean="0"/>
              <a:t>int maxValue = 0;</a:t>
            </a:r>
          </a:p>
          <a:p>
            <a:pPr marL="0" indent="0">
              <a:lnSpc>
                <a:spcPct val="150000"/>
              </a:lnSpc>
              <a:buFontTx/>
              <a:buNone/>
            </a:pPr>
            <a:r>
              <a:rPr lang="en-US" altLang="zh-CN" sz="2000" smtClean="0"/>
              <a:t>	for (int i = 0; w[i] &lt; C; i++){</a:t>
            </a:r>
          </a:p>
          <a:p>
            <a:pPr marL="0" indent="0">
              <a:lnSpc>
                <a:spcPct val="150000"/>
              </a:lnSpc>
              <a:buFontTx/>
              <a:buNone/>
            </a:pPr>
            <a:r>
              <a:rPr lang="en-US" altLang="zh-CN" sz="2000" smtClean="0"/>
              <a:t>		x[i] = 1;                 </a:t>
            </a:r>
            <a:endParaRPr lang="zh-CN" altLang="en-US" sz="2000" smtClean="0"/>
          </a:p>
          <a:p>
            <a:pPr marL="0" indent="0">
              <a:lnSpc>
                <a:spcPct val="150000"/>
              </a:lnSpc>
              <a:buFontTx/>
              <a:buNone/>
            </a:pPr>
            <a:r>
              <a:rPr lang="zh-CN" altLang="en-US" sz="2000" smtClean="0"/>
              <a:t>		</a:t>
            </a:r>
            <a:r>
              <a:rPr lang="en-US" altLang="zh-CN" sz="2000" smtClean="0"/>
              <a:t>maxValue += v[i];</a:t>
            </a:r>
          </a:p>
          <a:p>
            <a:pPr marL="0" indent="0">
              <a:lnSpc>
                <a:spcPct val="150000"/>
              </a:lnSpc>
              <a:buFontTx/>
              <a:buNone/>
            </a:pPr>
            <a:r>
              <a:rPr lang="en-US" altLang="zh-CN" sz="2000" smtClean="0"/>
              <a:t>		C = C - w[i]; </a:t>
            </a:r>
            <a:endParaRPr lang="zh-CN" altLang="en-US" sz="2000" smtClean="0"/>
          </a:p>
          <a:p>
            <a:pPr marL="0" indent="0">
              <a:lnSpc>
                <a:spcPct val="150000"/>
              </a:lnSpc>
              <a:buFontTx/>
              <a:buNone/>
            </a:pPr>
            <a:r>
              <a:rPr lang="zh-CN" altLang="en-US" sz="2000" smtClean="0"/>
              <a:t>	</a:t>
            </a:r>
            <a:r>
              <a:rPr lang="en-US" altLang="zh-CN" sz="2000" smtClean="0"/>
              <a:t>}</a:t>
            </a:r>
          </a:p>
          <a:p>
            <a:pPr marL="0" indent="0">
              <a:lnSpc>
                <a:spcPct val="150000"/>
              </a:lnSpc>
              <a:buFontTx/>
              <a:buNone/>
            </a:pPr>
            <a:r>
              <a:rPr lang="en-US" altLang="zh-CN" sz="2000" smtClean="0"/>
              <a:t>	x[i] = (double)C/w[i];        </a:t>
            </a:r>
            <a:endParaRPr lang="zh-CN" altLang="en-US" sz="2000" smtClean="0"/>
          </a:p>
          <a:p>
            <a:pPr marL="0" indent="0">
              <a:lnSpc>
                <a:spcPct val="150000"/>
              </a:lnSpc>
              <a:buFontTx/>
              <a:buNone/>
            </a:pPr>
            <a:r>
              <a:rPr lang="zh-CN" altLang="en-US" sz="2000" smtClean="0"/>
              <a:t>	</a:t>
            </a:r>
            <a:r>
              <a:rPr lang="en-US" altLang="zh-CN" sz="2000" smtClean="0"/>
              <a:t>maxValue += x[i] * v[i];</a:t>
            </a:r>
          </a:p>
          <a:p>
            <a:pPr marL="0" indent="0">
              <a:lnSpc>
                <a:spcPct val="150000"/>
              </a:lnSpc>
              <a:buFontTx/>
              <a:buNone/>
            </a:pPr>
            <a:r>
              <a:rPr lang="en-US" altLang="zh-CN" sz="2000" smtClean="0"/>
              <a:t>	return maxValue;              </a:t>
            </a:r>
            <a:endParaRPr lang="zh-CN" altLang="en-US" sz="2000" smtClean="0"/>
          </a:p>
          <a:p>
            <a:pPr marL="0" indent="0">
              <a:lnSpc>
                <a:spcPct val="150000"/>
              </a:lnSpc>
              <a:buFontTx/>
              <a:buNone/>
            </a:pPr>
            <a:r>
              <a:rPr lang="en-US" altLang="zh-CN" sz="2000" smtClean="0"/>
              <a:t>}</a:t>
            </a:r>
            <a:endParaRPr lang="zh-CN" altLang="en-US" sz="2000" smtClean="0"/>
          </a:p>
        </p:txBody>
      </p:sp>
      <p:sp>
        <p:nvSpPr>
          <p:cNvPr id="5017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E54F0BA-C350-4363-9639-E76FD9F3CE60}" type="datetime1">
              <a:rPr lang="zh-CN" altLang="en-US" sz="1400" smtClean="0">
                <a:latin typeface="Comic Sans MS" pitchFamily="66" charset="0"/>
              </a:rPr>
              <a:pPr/>
              <a:t>2016/5/10</a:t>
            </a:fld>
            <a:endParaRPr lang="en-US" altLang="zh-CN" sz="1400" smtClean="0">
              <a:latin typeface="Comic Sans MS" pitchFamily="66" charset="0"/>
            </a:endParaRPr>
          </a:p>
        </p:txBody>
      </p:sp>
      <p:sp>
        <p:nvSpPr>
          <p:cNvPr id="5018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第7章  贪心法</a:t>
            </a:r>
          </a:p>
        </p:txBody>
      </p:sp>
      <p:sp>
        <p:nvSpPr>
          <p:cNvPr id="501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B326AFA-6DC5-4486-85CC-FD496AAA8419}" type="slidenum">
              <a:rPr lang="en-US" altLang="zh-CN" sz="1400" smtClean="0">
                <a:latin typeface="Comic Sans MS" pitchFamily="66" charset="0"/>
              </a:rPr>
              <a:pPr/>
              <a:t>24</a:t>
            </a:fld>
            <a:endParaRPr lang="en-US" altLang="zh-CN" sz="1400" smtClean="0">
              <a:latin typeface="Comic Sans MS" pitchFamily="66" charset="0"/>
            </a:endParaRPr>
          </a:p>
        </p:txBody>
      </p:sp>
      <p:sp>
        <p:nvSpPr>
          <p:cNvPr id="50182" name="Text Box 72"/>
          <p:cNvSpPr txBox="1">
            <a:spLocks noChangeArrowheads="1"/>
          </p:cNvSpPr>
          <p:nvPr/>
        </p:nvSpPr>
        <p:spPr bwMode="auto">
          <a:xfrm>
            <a:off x="30163" y="0"/>
            <a:ext cx="6270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7.3.1  </a:t>
            </a:r>
            <a:r>
              <a:rPr kumimoji="1" lang="zh-CN" altLang="en-US" sz="4400">
                <a:solidFill>
                  <a:schemeClr val="tx2"/>
                </a:solidFill>
                <a:latin typeface="华文行楷" pitchFamily="2" charset="-122"/>
                <a:ea typeface="华文行楷" pitchFamily="2" charset="-122"/>
                <a:cs typeface="Tahoma" pitchFamily="34" charset="0"/>
              </a:rPr>
              <a:t>背包问题算法实现 </a:t>
            </a:r>
          </a:p>
        </p:txBody>
      </p:sp>
    </p:spTree>
    <p:extLst>
      <p:ext uri="{BB962C8B-B14F-4D97-AF65-F5344CB8AC3E}">
        <p14:creationId xmlns:p14="http://schemas.microsoft.com/office/powerpoint/2010/main" val="2484023799"/>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6FF4B054-ABE0-4887-9A24-5BA204B55187}" type="datetime1">
              <a:rPr lang="zh-CN" altLang="en-US" sz="1400" b="0" smtClean="0">
                <a:latin typeface="Comic Sans MS" pitchFamily="66" charset="0"/>
                <a:ea typeface="宋体" charset="-122"/>
              </a:rPr>
              <a:pPr>
                <a:spcBef>
                  <a:spcPct val="0"/>
                </a:spcBef>
                <a:buClrTx/>
                <a:buSzTx/>
                <a:buFontTx/>
                <a:buNone/>
              </a:pPr>
              <a:t>2016/5/10</a:t>
            </a:fld>
            <a:endParaRPr lang="en-US" altLang="zh-CN" sz="1400" b="0" smtClean="0">
              <a:latin typeface="Comic Sans MS" pitchFamily="66" charset="0"/>
              <a:ea typeface="宋体" charset="-122"/>
            </a:endParaRPr>
          </a:p>
        </p:txBody>
      </p:sp>
      <p:sp>
        <p:nvSpPr>
          <p:cNvPr id="512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512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31679DD-F445-420D-ABC0-7E462DA551B9}" type="slidenum">
              <a:rPr lang="en-US" altLang="zh-CN" sz="1400" b="0" smtClean="0">
                <a:latin typeface="Comic Sans MS" pitchFamily="66" charset="0"/>
                <a:ea typeface="宋体" charset="-122"/>
              </a:rPr>
              <a:pPr>
                <a:spcBef>
                  <a:spcPct val="0"/>
                </a:spcBef>
                <a:buClrTx/>
                <a:buSzTx/>
                <a:buFontTx/>
                <a:buNone/>
              </a:pPr>
              <a:t>25</a:t>
            </a:fld>
            <a:endParaRPr lang="en-US" altLang="zh-CN" sz="1400" b="0" smtClean="0">
              <a:latin typeface="Comic Sans MS" pitchFamily="66" charset="0"/>
              <a:ea typeface="宋体" charset="-122"/>
            </a:endParaRPr>
          </a:p>
        </p:txBody>
      </p:sp>
      <p:sp>
        <p:nvSpPr>
          <p:cNvPr id="50181" name="Text Box 27"/>
          <p:cNvSpPr txBox="1">
            <a:spLocks noChangeArrowheads="1"/>
          </p:cNvSpPr>
          <p:nvPr/>
        </p:nvSpPr>
        <p:spPr bwMode="auto">
          <a:xfrm>
            <a:off x="179388" y="981075"/>
            <a:ext cx="86407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0"/>
              </a:spcBef>
              <a:buClrTx/>
              <a:buSzTx/>
              <a:buFont typeface="Wingdings" pitchFamily="2" charset="2"/>
              <a:buChar char="Ø"/>
            </a:pPr>
            <a:r>
              <a:rPr kumimoji="1" lang="zh-CN" altLang="en-US" sz="2400" dirty="0">
                <a:latin typeface="Times New Roman" pitchFamily="18" charset="0"/>
                <a:ea typeface="宋体" charset="-122"/>
              </a:rPr>
              <a:t>设有</a:t>
            </a:r>
            <a:r>
              <a:rPr kumimoji="1" lang="en-US" altLang="zh-CN" sz="2400" i="1" dirty="0">
                <a:latin typeface="Times New Roman" pitchFamily="18" charset="0"/>
                <a:ea typeface="楷体_GB2312" pitchFamily="49" charset="-122"/>
              </a:rPr>
              <a:t>n</a:t>
            </a:r>
            <a:r>
              <a:rPr kumimoji="1" lang="zh-CN" altLang="en-US" sz="2400" dirty="0">
                <a:latin typeface="Times New Roman" pitchFamily="18" charset="0"/>
                <a:ea typeface="宋体" charset="-122"/>
              </a:rPr>
              <a:t>个活动的集合</a:t>
            </a:r>
            <a:r>
              <a:rPr kumimoji="1" lang="en-US" altLang="zh-CN" sz="2400" i="1" dirty="0">
                <a:latin typeface="Times New Roman" pitchFamily="18" charset="0"/>
                <a:ea typeface="楷体_GB2312" pitchFamily="49" charset="-122"/>
              </a:rPr>
              <a:t>E</a:t>
            </a:r>
            <a:r>
              <a:rPr kumimoji="1" lang="en-US" altLang="zh-CN" sz="2400" dirty="0">
                <a:latin typeface="Times New Roman" pitchFamily="18" charset="0"/>
                <a:ea typeface="楷体_GB2312" pitchFamily="49" charset="-122"/>
              </a:rPr>
              <a:t>={1, 2, </a:t>
            </a:r>
            <a:r>
              <a:rPr kumimoji="1" lang="en-US" altLang="zh-CN" sz="2400" dirty="0">
                <a:latin typeface="Times New Roman" pitchFamily="18" charset="0"/>
                <a:ea typeface="宋体" charset="-122"/>
              </a:rPr>
              <a:t>…</a:t>
            </a:r>
            <a:r>
              <a:rPr kumimoji="1" lang="en-US" altLang="zh-CN" sz="2400" dirty="0">
                <a:latin typeface="Times New Roman" pitchFamily="18" charset="0"/>
                <a:ea typeface="楷体_GB2312" pitchFamily="49" charset="-122"/>
              </a:rPr>
              <a:t>, </a:t>
            </a:r>
            <a:r>
              <a:rPr kumimoji="1" lang="en-US" altLang="zh-CN" sz="2400" i="1" dirty="0">
                <a:latin typeface="Times New Roman" pitchFamily="18" charset="0"/>
                <a:ea typeface="楷体_GB2312" pitchFamily="49" charset="-122"/>
              </a:rPr>
              <a:t>n</a:t>
            </a:r>
            <a:r>
              <a:rPr kumimoji="1" lang="en-US" altLang="zh-CN" sz="2400" dirty="0">
                <a:latin typeface="Times New Roman" pitchFamily="18" charset="0"/>
                <a:ea typeface="楷体_GB2312" pitchFamily="49" charset="-122"/>
              </a:rPr>
              <a:t>}</a:t>
            </a:r>
            <a:r>
              <a:rPr kumimoji="1" lang="zh-CN" altLang="en-US" sz="2400" dirty="0">
                <a:latin typeface="Times New Roman" pitchFamily="18" charset="0"/>
                <a:ea typeface="宋体" charset="-122"/>
              </a:rPr>
              <a:t>，其中每个活动都要求使用同一资源（如会议室），而在同一时间内只有一个活动能使用这一资源。</a:t>
            </a:r>
            <a:endParaRPr kumimoji="1" lang="en-US" altLang="zh-CN" sz="2400" dirty="0">
              <a:latin typeface="Times New Roman" pitchFamily="18" charset="0"/>
              <a:ea typeface="宋体" charset="-122"/>
            </a:endParaRPr>
          </a:p>
          <a:p>
            <a:pPr algn="just" eaLnBrk="1" hangingPunct="1">
              <a:lnSpc>
                <a:spcPct val="150000"/>
              </a:lnSpc>
              <a:spcBef>
                <a:spcPct val="0"/>
              </a:spcBef>
              <a:buClrTx/>
              <a:buSzTx/>
              <a:buFont typeface="Wingdings" pitchFamily="2" charset="2"/>
              <a:buChar char="Ø"/>
            </a:pPr>
            <a:r>
              <a:rPr kumimoji="1" lang="zh-CN" altLang="en-US" sz="2400" dirty="0">
                <a:latin typeface="Times New Roman" pitchFamily="18" charset="0"/>
                <a:ea typeface="宋体" charset="-122"/>
              </a:rPr>
              <a:t>每个活动</a:t>
            </a:r>
            <a:r>
              <a:rPr kumimoji="1" lang="en-US" altLang="zh-CN" sz="2400" i="1" dirty="0" err="1">
                <a:latin typeface="Times New Roman" pitchFamily="18" charset="0"/>
                <a:ea typeface="楷体_GB2312" pitchFamily="49" charset="-122"/>
              </a:rPr>
              <a:t>i</a:t>
            </a:r>
            <a:r>
              <a:rPr kumimoji="1" lang="zh-CN" altLang="en-US" sz="2400" dirty="0">
                <a:latin typeface="Times New Roman" pitchFamily="18" charset="0"/>
                <a:ea typeface="宋体" charset="-122"/>
              </a:rPr>
              <a:t>都有一个要求使用该资源的起始时间</a:t>
            </a:r>
            <a:r>
              <a:rPr kumimoji="1" lang="en-US" altLang="zh-CN" sz="2400" i="1" dirty="0" err="1">
                <a:latin typeface="Times New Roman" pitchFamily="18" charset="0"/>
                <a:ea typeface="楷体_GB2312" pitchFamily="49" charset="-122"/>
              </a:rPr>
              <a:t>s</a:t>
            </a:r>
            <a:r>
              <a:rPr kumimoji="1" lang="en-US" altLang="zh-CN" sz="2400" i="1" baseline="-30000" dirty="0" err="1">
                <a:latin typeface="Times New Roman" pitchFamily="18" charset="0"/>
                <a:ea typeface="楷体_GB2312" pitchFamily="49" charset="-122"/>
              </a:rPr>
              <a:t>i</a:t>
            </a:r>
            <a:r>
              <a:rPr kumimoji="1" lang="zh-CN" altLang="en-US" sz="2400" dirty="0">
                <a:latin typeface="Times New Roman" pitchFamily="18" charset="0"/>
                <a:ea typeface="宋体" charset="-122"/>
              </a:rPr>
              <a:t>和一个结束时间</a:t>
            </a:r>
            <a:r>
              <a:rPr kumimoji="1" lang="en-US" altLang="zh-CN" sz="2400" i="1" dirty="0">
                <a:latin typeface="Times New Roman" pitchFamily="18" charset="0"/>
                <a:ea typeface="楷体_GB2312" pitchFamily="49" charset="-122"/>
              </a:rPr>
              <a:t>f</a:t>
            </a:r>
            <a:r>
              <a:rPr kumimoji="1" lang="en-US" altLang="zh-CN" sz="2400" i="1" baseline="-30000" dirty="0">
                <a:latin typeface="Times New Roman" pitchFamily="18" charset="0"/>
                <a:ea typeface="楷体_GB2312" pitchFamily="49" charset="-122"/>
              </a:rPr>
              <a:t>i</a:t>
            </a:r>
            <a:r>
              <a:rPr kumimoji="1" lang="zh-CN" altLang="en-US" sz="2400" dirty="0">
                <a:latin typeface="Times New Roman" pitchFamily="18" charset="0"/>
                <a:ea typeface="宋体" charset="-122"/>
              </a:rPr>
              <a:t>，且</a:t>
            </a:r>
            <a:r>
              <a:rPr kumimoji="1" lang="en-US" altLang="zh-CN" sz="2400" i="1" dirty="0" err="1">
                <a:latin typeface="Times New Roman" pitchFamily="18" charset="0"/>
                <a:ea typeface="楷体_GB2312" pitchFamily="49" charset="-122"/>
              </a:rPr>
              <a:t>s</a:t>
            </a:r>
            <a:r>
              <a:rPr kumimoji="1" lang="en-US" altLang="zh-CN" sz="2400" i="1" baseline="-30000" dirty="0" err="1">
                <a:latin typeface="Times New Roman" pitchFamily="18" charset="0"/>
                <a:ea typeface="楷体_GB2312" pitchFamily="49" charset="-122"/>
              </a:rPr>
              <a:t>i</a:t>
            </a:r>
            <a:r>
              <a:rPr kumimoji="1" lang="en-US" altLang="zh-CN" sz="2400" dirty="0">
                <a:latin typeface="Times New Roman" pitchFamily="18" charset="0"/>
                <a:ea typeface="楷体_GB2312" pitchFamily="49" charset="-122"/>
              </a:rPr>
              <a:t> &lt;</a:t>
            </a:r>
            <a:r>
              <a:rPr kumimoji="1" lang="en-US" altLang="zh-CN" sz="2400" i="1" dirty="0">
                <a:latin typeface="Times New Roman" pitchFamily="18" charset="0"/>
                <a:ea typeface="楷体_GB2312" pitchFamily="49" charset="-122"/>
              </a:rPr>
              <a:t>f</a:t>
            </a:r>
            <a:r>
              <a:rPr kumimoji="1" lang="en-US" altLang="zh-CN" sz="2400" i="1" baseline="-30000" dirty="0">
                <a:latin typeface="Times New Roman" pitchFamily="18" charset="0"/>
                <a:ea typeface="楷体_GB2312" pitchFamily="49" charset="-122"/>
              </a:rPr>
              <a:t>i</a:t>
            </a:r>
            <a:r>
              <a:rPr kumimoji="1" lang="en-US" altLang="zh-CN" sz="2400" dirty="0">
                <a:latin typeface="Times New Roman" pitchFamily="18" charset="0"/>
                <a:ea typeface="楷体_GB2312" pitchFamily="49" charset="-122"/>
              </a:rPr>
              <a:t> </a:t>
            </a:r>
            <a:r>
              <a:rPr kumimoji="1" lang="zh-CN" altLang="en-US" sz="2400" dirty="0">
                <a:latin typeface="Times New Roman" pitchFamily="18" charset="0"/>
                <a:ea typeface="宋体" charset="-122"/>
              </a:rPr>
              <a:t>。如果选择了活动</a:t>
            </a:r>
            <a:r>
              <a:rPr kumimoji="1" lang="en-US" altLang="zh-CN" sz="2400" i="1" dirty="0" err="1">
                <a:latin typeface="Times New Roman" pitchFamily="18" charset="0"/>
                <a:ea typeface="楷体_GB2312" pitchFamily="49" charset="-122"/>
              </a:rPr>
              <a:t>i</a:t>
            </a:r>
            <a:r>
              <a:rPr kumimoji="1" lang="zh-CN" altLang="en-US" sz="2400" dirty="0">
                <a:latin typeface="Times New Roman" pitchFamily="18" charset="0"/>
                <a:ea typeface="宋体" charset="-122"/>
              </a:rPr>
              <a:t>，则它在半开时间区间</a:t>
            </a:r>
            <a:r>
              <a:rPr kumimoji="1" lang="en-US" altLang="zh-CN" sz="2400" dirty="0">
                <a:latin typeface="Times New Roman" pitchFamily="18" charset="0"/>
                <a:ea typeface="楷体_GB2312" pitchFamily="49" charset="-122"/>
              </a:rPr>
              <a:t>[</a:t>
            </a:r>
            <a:r>
              <a:rPr kumimoji="1" lang="en-US" altLang="zh-CN" sz="2400" i="1" dirty="0" err="1">
                <a:latin typeface="Times New Roman" pitchFamily="18" charset="0"/>
                <a:ea typeface="楷体_GB2312" pitchFamily="49" charset="-122"/>
              </a:rPr>
              <a:t>s</a:t>
            </a:r>
            <a:r>
              <a:rPr kumimoji="1" lang="en-US" altLang="zh-CN" sz="2400" i="1" baseline="-30000" dirty="0" err="1">
                <a:latin typeface="Times New Roman" pitchFamily="18" charset="0"/>
                <a:ea typeface="楷体_GB2312" pitchFamily="49" charset="-122"/>
              </a:rPr>
              <a:t>i</a:t>
            </a:r>
            <a:r>
              <a:rPr kumimoji="1" lang="en-US" altLang="zh-CN" sz="2400" dirty="0">
                <a:latin typeface="Times New Roman" pitchFamily="18" charset="0"/>
                <a:ea typeface="楷体_GB2312" pitchFamily="49" charset="-122"/>
              </a:rPr>
              <a:t>, </a:t>
            </a:r>
            <a:r>
              <a:rPr kumimoji="1" lang="en-US" altLang="zh-CN" sz="2400" i="1" dirty="0">
                <a:latin typeface="Times New Roman" pitchFamily="18" charset="0"/>
                <a:ea typeface="楷体_GB2312" pitchFamily="49" charset="-122"/>
              </a:rPr>
              <a:t>f</a:t>
            </a:r>
            <a:r>
              <a:rPr kumimoji="1" lang="en-US" altLang="zh-CN" sz="2400" i="1" baseline="-30000" dirty="0">
                <a:latin typeface="Times New Roman" pitchFamily="18" charset="0"/>
                <a:ea typeface="楷体_GB2312" pitchFamily="49" charset="-122"/>
              </a:rPr>
              <a:t>i</a:t>
            </a:r>
            <a:r>
              <a:rPr kumimoji="1" lang="en-US" altLang="zh-CN" sz="2400" dirty="0">
                <a:latin typeface="Times New Roman" pitchFamily="18" charset="0"/>
                <a:ea typeface="楷体_GB2312" pitchFamily="49" charset="-122"/>
              </a:rPr>
              <a:t>)</a:t>
            </a:r>
            <a:r>
              <a:rPr kumimoji="1" lang="zh-CN" altLang="en-US" sz="2400" dirty="0">
                <a:latin typeface="Times New Roman" pitchFamily="18" charset="0"/>
                <a:ea typeface="宋体" charset="-122"/>
              </a:rPr>
              <a:t>内占用资源。</a:t>
            </a:r>
            <a:endParaRPr kumimoji="1" lang="en-US" altLang="zh-CN" sz="2400" dirty="0">
              <a:latin typeface="Times New Roman" pitchFamily="18" charset="0"/>
              <a:ea typeface="宋体" charset="-122"/>
            </a:endParaRPr>
          </a:p>
          <a:p>
            <a:pPr algn="just" eaLnBrk="1" hangingPunct="1">
              <a:lnSpc>
                <a:spcPct val="150000"/>
              </a:lnSpc>
              <a:spcBef>
                <a:spcPct val="0"/>
              </a:spcBef>
              <a:buClrTx/>
              <a:buSzTx/>
              <a:buFont typeface="Wingdings" pitchFamily="2" charset="2"/>
              <a:buChar char="Ø"/>
            </a:pPr>
            <a:r>
              <a:rPr kumimoji="1" lang="zh-CN" altLang="en-US" sz="2400" dirty="0">
                <a:solidFill>
                  <a:srgbClr val="FF0000"/>
                </a:solidFill>
                <a:latin typeface="Times New Roman" pitchFamily="18" charset="0"/>
                <a:ea typeface="宋体" charset="-122"/>
              </a:rPr>
              <a:t>若区间</a:t>
            </a:r>
            <a:r>
              <a:rPr kumimoji="1" lang="en-US" altLang="zh-CN" sz="2400" dirty="0">
                <a:solidFill>
                  <a:srgbClr val="FF0000"/>
                </a:solidFill>
                <a:latin typeface="Times New Roman" pitchFamily="18" charset="0"/>
                <a:ea typeface="楷体_GB2312" pitchFamily="49" charset="-122"/>
              </a:rPr>
              <a:t>[</a:t>
            </a:r>
            <a:r>
              <a:rPr kumimoji="1" lang="en-US" altLang="zh-CN" sz="2400" i="1" dirty="0" err="1">
                <a:solidFill>
                  <a:srgbClr val="FF0000"/>
                </a:solidFill>
                <a:latin typeface="Times New Roman" pitchFamily="18" charset="0"/>
                <a:ea typeface="楷体_GB2312" pitchFamily="49" charset="-122"/>
              </a:rPr>
              <a:t>s</a:t>
            </a:r>
            <a:r>
              <a:rPr kumimoji="1" lang="en-US" altLang="zh-CN" sz="2400" i="1" baseline="-30000" dirty="0" err="1">
                <a:solidFill>
                  <a:srgbClr val="FF0000"/>
                </a:solidFill>
                <a:latin typeface="Times New Roman" pitchFamily="18" charset="0"/>
                <a:ea typeface="楷体_GB2312" pitchFamily="49" charset="-122"/>
              </a:rPr>
              <a:t>i</a:t>
            </a:r>
            <a:r>
              <a:rPr kumimoji="1" lang="en-US" altLang="zh-CN" sz="2400" dirty="0">
                <a:solidFill>
                  <a:srgbClr val="FF0000"/>
                </a:solidFill>
                <a:latin typeface="Times New Roman" pitchFamily="18" charset="0"/>
                <a:ea typeface="楷体_GB2312" pitchFamily="49" charset="-122"/>
              </a:rPr>
              <a:t>, </a:t>
            </a:r>
            <a:r>
              <a:rPr kumimoji="1" lang="en-US" altLang="zh-CN" sz="2400" i="1" dirty="0">
                <a:solidFill>
                  <a:srgbClr val="FF0000"/>
                </a:solidFill>
                <a:latin typeface="Times New Roman" pitchFamily="18" charset="0"/>
                <a:ea typeface="楷体_GB2312" pitchFamily="49" charset="-122"/>
              </a:rPr>
              <a:t>f</a:t>
            </a:r>
            <a:r>
              <a:rPr kumimoji="1" lang="en-US" altLang="zh-CN" sz="2400" i="1" baseline="-30000" dirty="0">
                <a:solidFill>
                  <a:srgbClr val="FF0000"/>
                </a:solidFill>
                <a:latin typeface="Times New Roman" pitchFamily="18" charset="0"/>
                <a:ea typeface="楷体_GB2312" pitchFamily="49" charset="-122"/>
              </a:rPr>
              <a:t>i</a:t>
            </a:r>
            <a:r>
              <a:rPr kumimoji="1" lang="en-US" altLang="zh-CN" sz="2400" dirty="0">
                <a:solidFill>
                  <a:srgbClr val="FF0000"/>
                </a:solidFill>
                <a:latin typeface="Times New Roman" pitchFamily="18" charset="0"/>
                <a:ea typeface="楷体_GB2312" pitchFamily="49" charset="-122"/>
              </a:rPr>
              <a:t>)</a:t>
            </a:r>
            <a:r>
              <a:rPr kumimoji="1" lang="zh-CN" altLang="en-US" sz="2400" dirty="0">
                <a:solidFill>
                  <a:srgbClr val="FF0000"/>
                </a:solidFill>
                <a:latin typeface="Times New Roman" pitchFamily="18" charset="0"/>
                <a:ea typeface="宋体" charset="-122"/>
              </a:rPr>
              <a:t>与区间</a:t>
            </a:r>
            <a:r>
              <a:rPr kumimoji="1" lang="en-US" altLang="zh-CN" sz="2400" dirty="0">
                <a:solidFill>
                  <a:srgbClr val="FF0000"/>
                </a:solidFill>
                <a:latin typeface="Times New Roman" pitchFamily="18" charset="0"/>
                <a:ea typeface="楷体_GB2312" pitchFamily="49" charset="-122"/>
              </a:rPr>
              <a:t>[</a:t>
            </a:r>
            <a:r>
              <a:rPr kumimoji="1" lang="en-US" altLang="zh-CN" sz="2400" i="1" dirty="0" err="1">
                <a:solidFill>
                  <a:srgbClr val="FF0000"/>
                </a:solidFill>
                <a:latin typeface="Times New Roman" pitchFamily="18" charset="0"/>
                <a:ea typeface="楷体_GB2312" pitchFamily="49" charset="-122"/>
              </a:rPr>
              <a:t>s</a:t>
            </a:r>
            <a:r>
              <a:rPr kumimoji="1" lang="en-US" altLang="zh-CN" sz="2400" i="1" baseline="-30000" dirty="0" err="1">
                <a:solidFill>
                  <a:srgbClr val="FF0000"/>
                </a:solidFill>
                <a:latin typeface="Times New Roman" pitchFamily="18" charset="0"/>
                <a:ea typeface="楷体_GB2312" pitchFamily="49" charset="-122"/>
              </a:rPr>
              <a:t>j</a:t>
            </a:r>
            <a:r>
              <a:rPr kumimoji="1" lang="en-US" altLang="zh-CN" sz="2400" dirty="0">
                <a:solidFill>
                  <a:srgbClr val="FF0000"/>
                </a:solidFill>
                <a:latin typeface="Times New Roman" pitchFamily="18" charset="0"/>
                <a:ea typeface="楷体_GB2312" pitchFamily="49" charset="-122"/>
              </a:rPr>
              <a:t>, </a:t>
            </a:r>
            <a:r>
              <a:rPr kumimoji="1" lang="en-US" altLang="zh-CN" sz="2400" i="1" dirty="0" err="1">
                <a:solidFill>
                  <a:srgbClr val="FF0000"/>
                </a:solidFill>
                <a:latin typeface="Times New Roman" pitchFamily="18" charset="0"/>
                <a:ea typeface="楷体_GB2312" pitchFamily="49" charset="-122"/>
              </a:rPr>
              <a:t>f</a:t>
            </a:r>
            <a:r>
              <a:rPr kumimoji="1" lang="en-US" altLang="zh-CN" sz="2400" i="1" baseline="-30000" dirty="0" err="1">
                <a:solidFill>
                  <a:srgbClr val="FF0000"/>
                </a:solidFill>
                <a:latin typeface="Times New Roman" pitchFamily="18" charset="0"/>
                <a:ea typeface="楷体_GB2312" pitchFamily="49" charset="-122"/>
              </a:rPr>
              <a:t>j</a:t>
            </a:r>
            <a:r>
              <a:rPr kumimoji="1" lang="en-US" altLang="zh-CN" sz="2400" dirty="0">
                <a:solidFill>
                  <a:srgbClr val="FF0000"/>
                </a:solidFill>
                <a:latin typeface="Times New Roman" pitchFamily="18" charset="0"/>
                <a:ea typeface="楷体_GB2312" pitchFamily="49" charset="-122"/>
              </a:rPr>
              <a:t>)</a:t>
            </a:r>
            <a:r>
              <a:rPr kumimoji="1" lang="zh-CN" altLang="en-US" sz="2400" dirty="0">
                <a:solidFill>
                  <a:srgbClr val="FF0000"/>
                </a:solidFill>
                <a:latin typeface="Times New Roman" pitchFamily="18" charset="0"/>
                <a:ea typeface="宋体" charset="-122"/>
              </a:rPr>
              <a:t>不相交，则称活动</a:t>
            </a:r>
            <a:r>
              <a:rPr kumimoji="1" lang="en-US" altLang="zh-CN" sz="2400" i="1" dirty="0" err="1">
                <a:solidFill>
                  <a:srgbClr val="FF0000"/>
                </a:solidFill>
                <a:latin typeface="Times New Roman" pitchFamily="18" charset="0"/>
                <a:ea typeface="楷体_GB2312" pitchFamily="49" charset="-122"/>
              </a:rPr>
              <a:t>i</a:t>
            </a:r>
            <a:r>
              <a:rPr kumimoji="1" lang="zh-CN" altLang="en-US" sz="2400" dirty="0">
                <a:solidFill>
                  <a:srgbClr val="FF0000"/>
                </a:solidFill>
                <a:latin typeface="Times New Roman" pitchFamily="18" charset="0"/>
                <a:ea typeface="宋体" charset="-122"/>
              </a:rPr>
              <a:t>与活动</a:t>
            </a:r>
            <a:r>
              <a:rPr kumimoji="1" lang="en-US" altLang="zh-CN" sz="2400" i="1" dirty="0">
                <a:solidFill>
                  <a:srgbClr val="FF0000"/>
                </a:solidFill>
                <a:latin typeface="Times New Roman" pitchFamily="18" charset="0"/>
                <a:ea typeface="楷体_GB2312" pitchFamily="49" charset="-122"/>
              </a:rPr>
              <a:t>j</a:t>
            </a:r>
            <a:r>
              <a:rPr kumimoji="1" lang="zh-CN" altLang="en-US" sz="2400" dirty="0">
                <a:solidFill>
                  <a:srgbClr val="FF0000"/>
                </a:solidFill>
                <a:latin typeface="Times New Roman" pitchFamily="18" charset="0"/>
                <a:ea typeface="宋体" charset="-122"/>
              </a:rPr>
              <a:t>是相容的</a:t>
            </a:r>
            <a:r>
              <a:rPr kumimoji="1" lang="zh-CN" altLang="en-US" sz="2400" dirty="0">
                <a:latin typeface="Times New Roman" pitchFamily="18" charset="0"/>
                <a:ea typeface="宋体" charset="-122"/>
              </a:rPr>
              <a:t>。也就是说，</a:t>
            </a:r>
            <a:r>
              <a:rPr kumimoji="1" lang="zh-CN" altLang="en-US" sz="2400" dirty="0">
                <a:solidFill>
                  <a:srgbClr val="FF0000"/>
                </a:solidFill>
                <a:latin typeface="Times New Roman" pitchFamily="18" charset="0"/>
                <a:ea typeface="宋体" charset="-122"/>
              </a:rPr>
              <a:t>当</a:t>
            </a:r>
            <a:r>
              <a:rPr kumimoji="1" lang="en-US" altLang="zh-CN" sz="2400" i="1" dirty="0" err="1">
                <a:solidFill>
                  <a:srgbClr val="FF0000"/>
                </a:solidFill>
                <a:latin typeface="Times New Roman" pitchFamily="18" charset="0"/>
                <a:ea typeface="楷体_GB2312" pitchFamily="49" charset="-122"/>
              </a:rPr>
              <a:t>s</a:t>
            </a:r>
            <a:r>
              <a:rPr kumimoji="1" lang="en-US" altLang="zh-CN" sz="2400" i="1" baseline="-30000" dirty="0" err="1">
                <a:solidFill>
                  <a:srgbClr val="FF0000"/>
                </a:solidFill>
                <a:latin typeface="Times New Roman" pitchFamily="18" charset="0"/>
                <a:ea typeface="楷体_GB2312" pitchFamily="49" charset="-122"/>
              </a:rPr>
              <a:t>i</a:t>
            </a:r>
            <a:r>
              <a:rPr kumimoji="1" lang="en-US" altLang="zh-CN" sz="2400" dirty="0" err="1">
                <a:solidFill>
                  <a:srgbClr val="FF0000"/>
                </a:solidFill>
                <a:latin typeface="Times New Roman" pitchFamily="18" charset="0"/>
                <a:ea typeface="宋体" charset="-122"/>
              </a:rPr>
              <a:t>≥</a:t>
            </a:r>
            <a:r>
              <a:rPr kumimoji="1" lang="en-US" altLang="zh-CN" sz="2400" i="1" dirty="0" err="1">
                <a:solidFill>
                  <a:srgbClr val="FF0000"/>
                </a:solidFill>
                <a:latin typeface="Times New Roman" pitchFamily="18" charset="0"/>
                <a:ea typeface="楷体_GB2312" pitchFamily="49" charset="-122"/>
              </a:rPr>
              <a:t>f</a:t>
            </a:r>
            <a:r>
              <a:rPr kumimoji="1" lang="en-US" altLang="zh-CN" sz="2400" i="1" baseline="-30000" dirty="0" err="1">
                <a:solidFill>
                  <a:srgbClr val="FF0000"/>
                </a:solidFill>
                <a:latin typeface="Times New Roman" pitchFamily="18" charset="0"/>
                <a:ea typeface="楷体_GB2312" pitchFamily="49" charset="-122"/>
              </a:rPr>
              <a:t>j</a:t>
            </a:r>
            <a:r>
              <a:rPr kumimoji="1" lang="zh-CN" altLang="en-US" sz="2400" dirty="0">
                <a:solidFill>
                  <a:srgbClr val="FF0000"/>
                </a:solidFill>
                <a:latin typeface="Times New Roman" pitchFamily="18" charset="0"/>
                <a:ea typeface="宋体" charset="-122"/>
              </a:rPr>
              <a:t>或</a:t>
            </a:r>
            <a:r>
              <a:rPr kumimoji="1" lang="en-US" altLang="zh-CN" sz="2400" i="1" dirty="0" err="1">
                <a:solidFill>
                  <a:srgbClr val="FF0000"/>
                </a:solidFill>
                <a:latin typeface="Times New Roman" pitchFamily="18" charset="0"/>
                <a:ea typeface="楷体_GB2312" pitchFamily="49" charset="-122"/>
              </a:rPr>
              <a:t>s</a:t>
            </a:r>
            <a:r>
              <a:rPr kumimoji="1" lang="en-US" altLang="zh-CN" sz="2400" i="1" baseline="-30000" dirty="0" err="1">
                <a:solidFill>
                  <a:srgbClr val="FF0000"/>
                </a:solidFill>
                <a:latin typeface="Times New Roman" pitchFamily="18" charset="0"/>
                <a:ea typeface="楷体_GB2312" pitchFamily="49" charset="-122"/>
              </a:rPr>
              <a:t>j</a:t>
            </a:r>
            <a:r>
              <a:rPr kumimoji="1" lang="en-US" altLang="zh-CN" sz="2400" dirty="0" err="1">
                <a:solidFill>
                  <a:srgbClr val="FF0000"/>
                </a:solidFill>
                <a:latin typeface="Times New Roman" pitchFamily="18" charset="0"/>
                <a:ea typeface="宋体" charset="-122"/>
              </a:rPr>
              <a:t>≥</a:t>
            </a:r>
            <a:r>
              <a:rPr kumimoji="1" lang="en-US" altLang="zh-CN" sz="2400" i="1" dirty="0" err="1">
                <a:solidFill>
                  <a:srgbClr val="FF0000"/>
                </a:solidFill>
                <a:latin typeface="Times New Roman" pitchFamily="18" charset="0"/>
                <a:ea typeface="楷体_GB2312" pitchFamily="49" charset="-122"/>
              </a:rPr>
              <a:t>f</a:t>
            </a:r>
            <a:r>
              <a:rPr kumimoji="1" lang="en-US" altLang="zh-CN" sz="2400" i="1" baseline="-30000" dirty="0" err="1">
                <a:solidFill>
                  <a:srgbClr val="FF0000"/>
                </a:solidFill>
                <a:latin typeface="Times New Roman" pitchFamily="18" charset="0"/>
                <a:ea typeface="楷体_GB2312" pitchFamily="49" charset="-122"/>
              </a:rPr>
              <a:t>i</a:t>
            </a:r>
            <a:r>
              <a:rPr kumimoji="1" lang="zh-CN" altLang="en-US" sz="2400" dirty="0">
                <a:solidFill>
                  <a:srgbClr val="FF0000"/>
                </a:solidFill>
                <a:latin typeface="Times New Roman" pitchFamily="18" charset="0"/>
                <a:ea typeface="宋体" charset="-122"/>
              </a:rPr>
              <a:t>时，活动</a:t>
            </a:r>
            <a:r>
              <a:rPr kumimoji="1" lang="en-US" altLang="zh-CN" sz="2400" i="1" dirty="0" err="1">
                <a:solidFill>
                  <a:srgbClr val="FF0000"/>
                </a:solidFill>
                <a:latin typeface="Times New Roman" pitchFamily="18" charset="0"/>
                <a:ea typeface="楷体_GB2312" pitchFamily="49" charset="-122"/>
              </a:rPr>
              <a:t>i</a:t>
            </a:r>
            <a:r>
              <a:rPr kumimoji="1" lang="zh-CN" altLang="en-US" sz="2400" dirty="0">
                <a:solidFill>
                  <a:srgbClr val="FF0000"/>
                </a:solidFill>
                <a:latin typeface="Times New Roman" pitchFamily="18" charset="0"/>
                <a:ea typeface="宋体" charset="-122"/>
              </a:rPr>
              <a:t>与活动</a:t>
            </a:r>
            <a:r>
              <a:rPr kumimoji="1" lang="en-US" altLang="zh-CN" sz="2400" i="1" dirty="0">
                <a:solidFill>
                  <a:srgbClr val="FF0000"/>
                </a:solidFill>
                <a:latin typeface="Times New Roman" pitchFamily="18" charset="0"/>
                <a:ea typeface="楷体_GB2312" pitchFamily="49" charset="-122"/>
              </a:rPr>
              <a:t>j</a:t>
            </a:r>
            <a:r>
              <a:rPr kumimoji="1" lang="zh-CN" altLang="en-US" sz="2400" dirty="0">
                <a:solidFill>
                  <a:srgbClr val="FF0000"/>
                </a:solidFill>
                <a:latin typeface="Times New Roman" pitchFamily="18" charset="0"/>
                <a:ea typeface="宋体" charset="-122"/>
              </a:rPr>
              <a:t>相容</a:t>
            </a:r>
            <a:r>
              <a:rPr kumimoji="1" lang="zh-CN" altLang="en-US" sz="2400" dirty="0">
                <a:latin typeface="Times New Roman" pitchFamily="18" charset="0"/>
                <a:ea typeface="宋体" charset="-122"/>
              </a:rPr>
              <a:t>。</a:t>
            </a:r>
            <a:endParaRPr kumimoji="1" lang="en-US" altLang="zh-CN" sz="2400" dirty="0">
              <a:latin typeface="Times New Roman" pitchFamily="18" charset="0"/>
              <a:ea typeface="宋体" charset="-122"/>
            </a:endParaRPr>
          </a:p>
          <a:p>
            <a:pPr algn="just" eaLnBrk="1" hangingPunct="1">
              <a:lnSpc>
                <a:spcPct val="150000"/>
              </a:lnSpc>
              <a:spcBef>
                <a:spcPct val="0"/>
              </a:spcBef>
              <a:buClrTx/>
              <a:buSzTx/>
              <a:buFont typeface="Wingdings" pitchFamily="2" charset="2"/>
              <a:buChar char="Ø"/>
            </a:pPr>
            <a:r>
              <a:rPr kumimoji="1" lang="zh-CN" altLang="en-US" sz="2400" dirty="0">
                <a:latin typeface="Times New Roman" pitchFamily="18" charset="0"/>
                <a:ea typeface="宋体" charset="-122"/>
              </a:rPr>
              <a:t>活动安排问题要求在所给的活动集合中</a:t>
            </a:r>
            <a:r>
              <a:rPr kumimoji="1" lang="zh-CN" altLang="en-US" sz="2400" dirty="0">
                <a:solidFill>
                  <a:srgbClr val="FF0000"/>
                </a:solidFill>
                <a:latin typeface="Times New Roman" pitchFamily="18" charset="0"/>
                <a:ea typeface="宋体" charset="-122"/>
              </a:rPr>
              <a:t>选出最大的相容活动子集</a:t>
            </a:r>
            <a:r>
              <a:rPr kumimoji="1" lang="zh-CN" altLang="en-US" sz="2400" dirty="0">
                <a:latin typeface="Times New Roman" pitchFamily="18" charset="0"/>
                <a:ea typeface="宋体" charset="-122"/>
              </a:rPr>
              <a:t>。</a:t>
            </a:r>
            <a:r>
              <a:rPr kumimoji="1" lang="zh-CN" altLang="en-US" sz="2000" dirty="0">
                <a:latin typeface="Times New Roman" pitchFamily="18" charset="0"/>
                <a:ea typeface="宋体" charset="-122"/>
              </a:rPr>
              <a:t>        </a:t>
            </a:r>
            <a:endParaRPr kumimoji="1" lang="zh-CN" altLang="en-US" sz="2000" dirty="0">
              <a:latin typeface="宋体" charset="-122"/>
              <a:ea typeface="宋体" charset="-122"/>
            </a:endParaRPr>
          </a:p>
        </p:txBody>
      </p:sp>
      <p:sp>
        <p:nvSpPr>
          <p:cNvPr id="51206" name="Text Box 28"/>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7.3.2  </a:t>
            </a:r>
            <a:r>
              <a:rPr kumimoji="1" lang="zh-CN" altLang="en-US" sz="4400">
                <a:solidFill>
                  <a:schemeClr val="tx2"/>
                </a:solidFill>
                <a:latin typeface="华文行楷" pitchFamily="2" charset="-122"/>
                <a:ea typeface="华文行楷" pitchFamily="2" charset="-122"/>
              </a:rPr>
              <a:t>活动安排问题</a:t>
            </a:r>
          </a:p>
        </p:txBody>
      </p:sp>
    </p:spTree>
    <p:extLst>
      <p:ext uri="{BB962C8B-B14F-4D97-AF65-F5344CB8AC3E}">
        <p14:creationId xmlns:p14="http://schemas.microsoft.com/office/powerpoint/2010/main" val="8462884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Effect transition="in" filter="randombar(horizontal)">
                                      <p:cBhvr>
                                        <p:cTn id="7" dur="500"/>
                                        <p:tgtEl>
                                          <p:spTgt spid="501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0181">
                                            <p:txEl>
                                              <p:pRg st="2" end="2"/>
                                            </p:txEl>
                                          </p:spTgt>
                                        </p:tgtEl>
                                        <p:attrNameLst>
                                          <p:attrName>style.visibility</p:attrName>
                                        </p:attrNameLst>
                                      </p:cBhvr>
                                      <p:to>
                                        <p:strVal val="visible"/>
                                      </p:to>
                                    </p:set>
                                    <p:animEffect transition="in" filter="randombar(horizontal)">
                                      <p:cBhvr>
                                        <p:cTn id="12" dur="500"/>
                                        <p:tgtEl>
                                          <p:spTgt spid="501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0181">
                                            <p:txEl>
                                              <p:pRg st="3" end="3"/>
                                            </p:txEl>
                                          </p:spTgt>
                                        </p:tgtEl>
                                        <p:attrNameLst>
                                          <p:attrName>style.visibility</p:attrName>
                                        </p:attrNameLst>
                                      </p:cBhvr>
                                      <p:to>
                                        <p:strVal val="visible"/>
                                      </p:to>
                                    </p:set>
                                    <p:animEffect transition="in" filter="randombar(horizontal)">
                                      <p:cBhvr>
                                        <p:cTn id="17" dur="500"/>
                                        <p:tgtEl>
                                          <p:spTgt spid="501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F6C2F23-3C16-4F6A-996F-9141F973297F}"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22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2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A5FCF96-806F-409F-8061-ECC7D5C8E00D}" type="slidenum">
              <a:rPr lang="en-US" altLang="zh-CN" sz="1400" b="0" smtClean="0">
                <a:latin typeface="Comic Sans MS" pitchFamily="66" charset="0"/>
                <a:cs typeface="Tahoma" pitchFamily="34" charset="0"/>
              </a:rPr>
              <a:pPr>
                <a:spcBef>
                  <a:spcPct val="0"/>
                </a:spcBef>
                <a:buClrTx/>
                <a:buSzTx/>
                <a:buFontTx/>
                <a:buNone/>
              </a:pPr>
              <a:t>26</a:t>
            </a:fld>
            <a:endParaRPr lang="en-US" altLang="zh-CN" sz="1400" b="0" smtClean="0">
              <a:latin typeface="Comic Sans MS" pitchFamily="66" charset="0"/>
              <a:cs typeface="Tahoma" pitchFamily="34" charset="0"/>
            </a:endParaRPr>
          </a:p>
        </p:txBody>
      </p:sp>
      <p:sp>
        <p:nvSpPr>
          <p:cNvPr id="52229" name="Rectangle 4"/>
          <p:cNvSpPr>
            <a:spLocks noChangeArrowheads="1"/>
          </p:cNvSpPr>
          <p:nvPr/>
        </p:nvSpPr>
        <p:spPr bwMode="auto">
          <a:xfrm>
            <a:off x="546100" y="179388"/>
            <a:ext cx="77771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a:latin typeface="Arial" charset="0"/>
                <a:cs typeface="Tahoma" pitchFamily="34" charset="0"/>
              </a:rPr>
              <a:t>例如，设有</a:t>
            </a:r>
            <a:r>
              <a:rPr kumimoji="1" lang="en-US" altLang="zh-CN" sz="2800">
                <a:latin typeface="Arial" charset="0"/>
                <a:cs typeface="Tahoma" pitchFamily="34" charset="0"/>
              </a:rPr>
              <a:t>11</a:t>
            </a:r>
            <a:r>
              <a:rPr kumimoji="1" lang="zh-CN" altLang="en-US" sz="2800">
                <a:latin typeface="Arial" charset="0"/>
                <a:cs typeface="Tahoma" pitchFamily="34" charset="0"/>
              </a:rPr>
              <a:t>个活动等待安排，这些活动</a:t>
            </a:r>
            <a:r>
              <a:rPr kumimoji="1" lang="zh-CN" altLang="en-US" sz="2800">
                <a:solidFill>
                  <a:srgbClr val="FF0000"/>
                </a:solidFill>
                <a:latin typeface="Arial" charset="0"/>
                <a:cs typeface="Tahoma" pitchFamily="34" charset="0"/>
              </a:rPr>
              <a:t>按结束时间</a:t>
            </a:r>
            <a:r>
              <a:rPr kumimoji="1" lang="zh-CN" altLang="en-US" sz="2800">
                <a:latin typeface="Arial" charset="0"/>
                <a:cs typeface="Tahoma" pitchFamily="34" charset="0"/>
              </a:rPr>
              <a:t>的非减序排列如下：</a:t>
            </a:r>
          </a:p>
        </p:txBody>
      </p:sp>
      <p:grpSp>
        <p:nvGrpSpPr>
          <p:cNvPr id="52230" name="Group 5"/>
          <p:cNvGrpSpPr>
            <a:grpSpLocks/>
          </p:cNvGrpSpPr>
          <p:nvPr/>
        </p:nvGrpSpPr>
        <p:grpSpPr bwMode="auto">
          <a:xfrm>
            <a:off x="644525" y="1406525"/>
            <a:ext cx="8137525" cy="1509713"/>
            <a:chOff x="-2" y="-2"/>
            <a:chExt cx="2044" cy="1444"/>
          </a:xfrm>
        </p:grpSpPr>
        <p:grpSp>
          <p:nvGrpSpPr>
            <p:cNvPr id="52232" name="Group 6"/>
            <p:cNvGrpSpPr>
              <a:grpSpLocks/>
            </p:cNvGrpSpPr>
            <p:nvPr/>
          </p:nvGrpSpPr>
          <p:grpSpPr bwMode="auto">
            <a:xfrm>
              <a:off x="0" y="0"/>
              <a:ext cx="2040" cy="1440"/>
              <a:chOff x="0" y="0"/>
              <a:chExt cx="2040" cy="1440"/>
            </a:xfrm>
          </p:grpSpPr>
          <p:grpSp>
            <p:nvGrpSpPr>
              <p:cNvPr id="52234" name="Group 7"/>
              <p:cNvGrpSpPr>
                <a:grpSpLocks/>
              </p:cNvGrpSpPr>
              <p:nvPr/>
            </p:nvGrpSpPr>
            <p:grpSpPr bwMode="auto">
              <a:xfrm>
                <a:off x="0" y="0"/>
                <a:ext cx="170" cy="480"/>
                <a:chOff x="0" y="0"/>
                <a:chExt cx="170" cy="480"/>
              </a:xfrm>
            </p:grpSpPr>
            <p:sp>
              <p:nvSpPr>
                <p:cNvPr id="52340" name="Rectangle 8"/>
                <p:cNvSpPr>
                  <a:spLocks noChangeArrowheads="1"/>
                </p:cNvSpPr>
                <p:nvPr/>
              </p:nvSpPr>
              <p:spPr bwMode="auto">
                <a:xfrm>
                  <a:off x="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41" name="Rectangle 9"/>
                <p:cNvSpPr>
                  <a:spLocks noChangeArrowheads="1"/>
                </p:cNvSpPr>
                <p:nvPr/>
              </p:nvSpPr>
              <p:spPr bwMode="auto">
                <a:xfrm>
                  <a:off x="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35" name="Group 10"/>
              <p:cNvGrpSpPr>
                <a:grpSpLocks/>
              </p:cNvGrpSpPr>
              <p:nvPr/>
            </p:nvGrpSpPr>
            <p:grpSpPr bwMode="auto">
              <a:xfrm>
                <a:off x="170" y="0"/>
                <a:ext cx="170" cy="480"/>
                <a:chOff x="170" y="0"/>
                <a:chExt cx="170" cy="480"/>
              </a:xfrm>
            </p:grpSpPr>
            <p:sp>
              <p:nvSpPr>
                <p:cNvPr id="52338" name="Rectangle 11"/>
                <p:cNvSpPr>
                  <a:spLocks noChangeArrowheads="1"/>
                </p:cNvSpPr>
                <p:nvPr/>
              </p:nvSpPr>
              <p:spPr bwMode="auto">
                <a:xfrm>
                  <a:off x="1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39" name="Rectangle 12"/>
                <p:cNvSpPr>
                  <a:spLocks noChangeArrowheads="1"/>
                </p:cNvSpPr>
                <p:nvPr/>
              </p:nvSpPr>
              <p:spPr bwMode="auto">
                <a:xfrm>
                  <a:off x="1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36" name="Group 13"/>
              <p:cNvGrpSpPr>
                <a:grpSpLocks/>
              </p:cNvGrpSpPr>
              <p:nvPr/>
            </p:nvGrpSpPr>
            <p:grpSpPr bwMode="auto">
              <a:xfrm>
                <a:off x="340" y="0"/>
                <a:ext cx="170" cy="480"/>
                <a:chOff x="340" y="0"/>
                <a:chExt cx="170" cy="480"/>
              </a:xfrm>
            </p:grpSpPr>
            <p:sp>
              <p:nvSpPr>
                <p:cNvPr id="52336" name="Rectangle 14"/>
                <p:cNvSpPr>
                  <a:spLocks noChangeArrowheads="1"/>
                </p:cNvSpPr>
                <p:nvPr/>
              </p:nvSpPr>
              <p:spPr bwMode="auto">
                <a:xfrm>
                  <a:off x="34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37" name="Rectangle 15"/>
                <p:cNvSpPr>
                  <a:spLocks noChangeArrowheads="1"/>
                </p:cNvSpPr>
                <p:nvPr/>
              </p:nvSpPr>
              <p:spPr bwMode="auto">
                <a:xfrm>
                  <a:off x="34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37" name="Group 16"/>
              <p:cNvGrpSpPr>
                <a:grpSpLocks/>
              </p:cNvGrpSpPr>
              <p:nvPr/>
            </p:nvGrpSpPr>
            <p:grpSpPr bwMode="auto">
              <a:xfrm>
                <a:off x="510" y="0"/>
                <a:ext cx="170" cy="480"/>
                <a:chOff x="510" y="0"/>
                <a:chExt cx="170" cy="480"/>
              </a:xfrm>
            </p:grpSpPr>
            <p:sp>
              <p:nvSpPr>
                <p:cNvPr id="52334" name="Rectangle 17"/>
                <p:cNvSpPr>
                  <a:spLocks noChangeArrowheads="1"/>
                </p:cNvSpPr>
                <p:nvPr/>
              </p:nvSpPr>
              <p:spPr bwMode="auto">
                <a:xfrm>
                  <a:off x="51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35" name="Rectangle 18"/>
                <p:cNvSpPr>
                  <a:spLocks noChangeArrowheads="1"/>
                </p:cNvSpPr>
                <p:nvPr/>
              </p:nvSpPr>
              <p:spPr bwMode="auto">
                <a:xfrm>
                  <a:off x="51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38" name="Group 19"/>
              <p:cNvGrpSpPr>
                <a:grpSpLocks/>
              </p:cNvGrpSpPr>
              <p:nvPr/>
            </p:nvGrpSpPr>
            <p:grpSpPr bwMode="auto">
              <a:xfrm>
                <a:off x="680" y="0"/>
                <a:ext cx="170" cy="480"/>
                <a:chOff x="680" y="0"/>
                <a:chExt cx="170" cy="480"/>
              </a:xfrm>
            </p:grpSpPr>
            <p:sp>
              <p:nvSpPr>
                <p:cNvPr id="52332" name="Rectangle 20"/>
                <p:cNvSpPr>
                  <a:spLocks noChangeArrowheads="1"/>
                </p:cNvSpPr>
                <p:nvPr/>
              </p:nvSpPr>
              <p:spPr bwMode="auto">
                <a:xfrm>
                  <a:off x="68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33" name="Rectangle 21"/>
                <p:cNvSpPr>
                  <a:spLocks noChangeArrowheads="1"/>
                </p:cNvSpPr>
                <p:nvPr/>
              </p:nvSpPr>
              <p:spPr bwMode="auto">
                <a:xfrm>
                  <a:off x="68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39" name="Group 22"/>
              <p:cNvGrpSpPr>
                <a:grpSpLocks/>
              </p:cNvGrpSpPr>
              <p:nvPr/>
            </p:nvGrpSpPr>
            <p:grpSpPr bwMode="auto">
              <a:xfrm>
                <a:off x="850" y="0"/>
                <a:ext cx="170" cy="480"/>
                <a:chOff x="850" y="0"/>
                <a:chExt cx="170" cy="480"/>
              </a:xfrm>
            </p:grpSpPr>
            <p:sp>
              <p:nvSpPr>
                <p:cNvPr id="52330" name="Rectangle 23"/>
                <p:cNvSpPr>
                  <a:spLocks noChangeArrowheads="1"/>
                </p:cNvSpPr>
                <p:nvPr/>
              </p:nvSpPr>
              <p:spPr bwMode="auto">
                <a:xfrm>
                  <a:off x="85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31" name="Rectangle 24"/>
                <p:cNvSpPr>
                  <a:spLocks noChangeArrowheads="1"/>
                </p:cNvSpPr>
                <p:nvPr/>
              </p:nvSpPr>
              <p:spPr bwMode="auto">
                <a:xfrm>
                  <a:off x="85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0" name="Group 25"/>
              <p:cNvGrpSpPr>
                <a:grpSpLocks/>
              </p:cNvGrpSpPr>
              <p:nvPr/>
            </p:nvGrpSpPr>
            <p:grpSpPr bwMode="auto">
              <a:xfrm>
                <a:off x="1020" y="0"/>
                <a:ext cx="170" cy="480"/>
                <a:chOff x="1020" y="0"/>
                <a:chExt cx="170" cy="480"/>
              </a:xfrm>
            </p:grpSpPr>
            <p:sp>
              <p:nvSpPr>
                <p:cNvPr id="52328" name="Rectangle 26"/>
                <p:cNvSpPr>
                  <a:spLocks noChangeArrowheads="1"/>
                </p:cNvSpPr>
                <p:nvPr/>
              </p:nvSpPr>
              <p:spPr bwMode="auto">
                <a:xfrm>
                  <a:off x="102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29" name="Rectangle 27"/>
                <p:cNvSpPr>
                  <a:spLocks noChangeArrowheads="1"/>
                </p:cNvSpPr>
                <p:nvPr/>
              </p:nvSpPr>
              <p:spPr bwMode="auto">
                <a:xfrm>
                  <a:off x="102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1" name="Group 28"/>
              <p:cNvGrpSpPr>
                <a:grpSpLocks/>
              </p:cNvGrpSpPr>
              <p:nvPr/>
            </p:nvGrpSpPr>
            <p:grpSpPr bwMode="auto">
              <a:xfrm>
                <a:off x="1190" y="0"/>
                <a:ext cx="170" cy="480"/>
                <a:chOff x="1190" y="0"/>
                <a:chExt cx="170" cy="480"/>
              </a:xfrm>
            </p:grpSpPr>
            <p:sp>
              <p:nvSpPr>
                <p:cNvPr id="52326" name="Rectangle 29"/>
                <p:cNvSpPr>
                  <a:spLocks noChangeArrowheads="1"/>
                </p:cNvSpPr>
                <p:nvPr/>
              </p:nvSpPr>
              <p:spPr bwMode="auto">
                <a:xfrm>
                  <a:off x="119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7</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27" name="Rectangle 30"/>
                <p:cNvSpPr>
                  <a:spLocks noChangeArrowheads="1"/>
                </p:cNvSpPr>
                <p:nvPr/>
              </p:nvSpPr>
              <p:spPr bwMode="auto">
                <a:xfrm>
                  <a:off x="119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2" name="Group 31"/>
              <p:cNvGrpSpPr>
                <a:grpSpLocks/>
              </p:cNvGrpSpPr>
              <p:nvPr/>
            </p:nvGrpSpPr>
            <p:grpSpPr bwMode="auto">
              <a:xfrm>
                <a:off x="1360" y="0"/>
                <a:ext cx="170" cy="480"/>
                <a:chOff x="1360" y="0"/>
                <a:chExt cx="170" cy="480"/>
              </a:xfrm>
            </p:grpSpPr>
            <p:sp>
              <p:nvSpPr>
                <p:cNvPr id="52324" name="Rectangle 32"/>
                <p:cNvSpPr>
                  <a:spLocks noChangeArrowheads="1"/>
                </p:cNvSpPr>
                <p:nvPr/>
              </p:nvSpPr>
              <p:spPr bwMode="auto">
                <a:xfrm>
                  <a:off x="136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25" name="Rectangle 33"/>
                <p:cNvSpPr>
                  <a:spLocks noChangeArrowheads="1"/>
                </p:cNvSpPr>
                <p:nvPr/>
              </p:nvSpPr>
              <p:spPr bwMode="auto">
                <a:xfrm>
                  <a:off x="136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3" name="Group 34"/>
              <p:cNvGrpSpPr>
                <a:grpSpLocks/>
              </p:cNvGrpSpPr>
              <p:nvPr/>
            </p:nvGrpSpPr>
            <p:grpSpPr bwMode="auto">
              <a:xfrm>
                <a:off x="1530" y="0"/>
                <a:ext cx="170" cy="480"/>
                <a:chOff x="1530" y="0"/>
                <a:chExt cx="170" cy="480"/>
              </a:xfrm>
            </p:grpSpPr>
            <p:sp>
              <p:nvSpPr>
                <p:cNvPr id="52322" name="Rectangle 35"/>
                <p:cNvSpPr>
                  <a:spLocks noChangeArrowheads="1"/>
                </p:cNvSpPr>
                <p:nvPr/>
              </p:nvSpPr>
              <p:spPr bwMode="auto">
                <a:xfrm>
                  <a:off x="153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9</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23" name="Rectangle 36"/>
                <p:cNvSpPr>
                  <a:spLocks noChangeArrowheads="1"/>
                </p:cNvSpPr>
                <p:nvPr/>
              </p:nvSpPr>
              <p:spPr bwMode="auto">
                <a:xfrm>
                  <a:off x="153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4" name="Group 37"/>
              <p:cNvGrpSpPr>
                <a:grpSpLocks/>
              </p:cNvGrpSpPr>
              <p:nvPr/>
            </p:nvGrpSpPr>
            <p:grpSpPr bwMode="auto">
              <a:xfrm>
                <a:off x="1700" y="0"/>
                <a:ext cx="170" cy="480"/>
                <a:chOff x="1700" y="0"/>
                <a:chExt cx="170" cy="480"/>
              </a:xfrm>
            </p:grpSpPr>
            <p:sp>
              <p:nvSpPr>
                <p:cNvPr id="52320" name="Rectangle 38"/>
                <p:cNvSpPr>
                  <a:spLocks noChangeArrowheads="1"/>
                </p:cNvSpPr>
                <p:nvPr/>
              </p:nvSpPr>
              <p:spPr bwMode="auto">
                <a:xfrm>
                  <a:off x="170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21" name="Rectangle 39"/>
                <p:cNvSpPr>
                  <a:spLocks noChangeArrowheads="1"/>
                </p:cNvSpPr>
                <p:nvPr/>
              </p:nvSpPr>
              <p:spPr bwMode="auto">
                <a:xfrm>
                  <a:off x="170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5" name="Group 40"/>
              <p:cNvGrpSpPr>
                <a:grpSpLocks/>
              </p:cNvGrpSpPr>
              <p:nvPr/>
            </p:nvGrpSpPr>
            <p:grpSpPr bwMode="auto">
              <a:xfrm>
                <a:off x="1870" y="0"/>
                <a:ext cx="170" cy="480"/>
                <a:chOff x="1870" y="0"/>
                <a:chExt cx="170" cy="480"/>
              </a:xfrm>
            </p:grpSpPr>
            <p:sp>
              <p:nvSpPr>
                <p:cNvPr id="52318" name="Rectangle 41"/>
                <p:cNvSpPr>
                  <a:spLocks noChangeArrowheads="1"/>
                </p:cNvSpPr>
                <p:nvPr/>
              </p:nvSpPr>
              <p:spPr bwMode="auto">
                <a:xfrm>
                  <a:off x="18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19" name="Rectangle 42"/>
                <p:cNvSpPr>
                  <a:spLocks noChangeArrowheads="1"/>
                </p:cNvSpPr>
                <p:nvPr/>
              </p:nvSpPr>
              <p:spPr bwMode="auto">
                <a:xfrm>
                  <a:off x="18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6" name="Group 43"/>
              <p:cNvGrpSpPr>
                <a:grpSpLocks/>
              </p:cNvGrpSpPr>
              <p:nvPr/>
            </p:nvGrpSpPr>
            <p:grpSpPr bwMode="auto">
              <a:xfrm>
                <a:off x="0" y="480"/>
                <a:ext cx="170" cy="480"/>
                <a:chOff x="0" y="480"/>
                <a:chExt cx="170" cy="480"/>
              </a:xfrm>
            </p:grpSpPr>
            <p:sp>
              <p:nvSpPr>
                <p:cNvPr id="52316" name="Rectangle 44"/>
                <p:cNvSpPr>
                  <a:spLocks noChangeArrowheads="1"/>
                </p:cNvSpPr>
                <p:nvPr/>
              </p:nvSpPr>
              <p:spPr bwMode="auto">
                <a:xfrm>
                  <a:off x="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17" name="Rectangle 45"/>
                <p:cNvSpPr>
                  <a:spLocks noChangeArrowheads="1"/>
                </p:cNvSpPr>
                <p:nvPr/>
              </p:nvSpPr>
              <p:spPr bwMode="auto">
                <a:xfrm>
                  <a:off x="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7" name="Group 46"/>
              <p:cNvGrpSpPr>
                <a:grpSpLocks/>
              </p:cNvGrpSpPr>
              <p:nvPr/>
            </p:nvGrpSpPr>
            <p:grpSpPr bwMode="auto">
              <a:xfrm>
                <a:off x="170" y="480"/>
                <a:ext cx="170" cy="480"/>
                <a:chOff x="170" y="480"/>
                <a:chExt cx="170" cy="480"/>
              </a:xfrm>
            </p:grpSpPr>
            <p:sp>
              <p:nvSpPr>
                <p:cNvPr id="52314" name="Rectangle 47"/>
                <p:cNvSpPr>
                  <a:spLocks noChangeArrowheads="1"/>
                </p:cNvSpPr>
                <p:nvPr/>
              </p:nvSpPr>
              <p:spPr bwMode="auto">
                <a:xfrm>
                  <a:off x="1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15" name="Rectangle 48"/>
                <p:cNvSpPr>
                  <a:spLocks noChangeArrowheads="1"/>
                </p:cNvSpPr>
                <p:nvPr/>
              </p:nvSpPr>
              <p:spPr bwMode="auto">
                <a:xfrm>
                  <a:off x="1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8" name="Group 49"/>
              <p:cNvGrpSpPr>
                <a:grpSpLocks/>
              </p:cNvGrpSpPr>
              <p:nvPr/>
            </p:nvGrpSpPr>
            <p:grpSpPr bwMode="auto">
              <a:xfrm>
                <a:off x="340" y="480"/>
                <a:ext cx="170" cy="480"/>
                <a:chOff x="340" y="480"/>
                <a:chExt cx="170" cy="480"/>
              </a:xfrm>
            </p:grpSpPr>
            <p:sp>
              <p:nvSpPr>
                <p:cNvPr id="52312" name="Rectangle 50"/>
                <p:cNvSpPr>
                  <a:spLocks noChangeArrowheads="1"/>
                </p:cNvSpPr>
                <p:nvPr/>
              </p:nvSpPr>
              <p:spPr bwMode="auto">
                <a:xfrm>
                  <a:off x="34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13" name="Rectangle 51"/>
                <p:cNvSpPr>
                  <a:spLocks noChangeArrowheads="1"/>
                </p:cNvSpPr>
                <p:nvPr/>
              </p:nvSpPr>
              <p:spPr bwMode="auto">
                <a:xfrm>
                  <a:off x="34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49" name="Group 52"/>
              <p:cNvGrpSpPr>
                <a:grpSpLocks/>
              </p:cNvGrpSpPr>
              <p:nvPr/>
            </p:nvGrpSpPr>
            <p:grpSpPr bwMode="auto">
              <a:xfrm>
                <a:off x="510" y="480"/>
                <a:ext cx="170" cy="480"/>
                <a:chOff x="510" y="480"/>
                <a:chExt cx="170" cy="480"/>
              </a:xfrm>
            </p:grpSpPr>
            <p:sp>
              <p:nvSpPr>
                <p:cNvPr id="52310" name="Rectangle 53"/>
                <p:cNvSpPr>
                  <a:spLocks noChangeArrowheads="1"/>
                </p:cNvSpPr>
                <p:nvPr/>
              </p:nvSpPr>
              <p:spPr bwMode="auto">
                <a:xfrm>
                  <a:off x="51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11" name="Rectangle 54"/>
                <p:cNvSpPr>
                  <a:spLocks noChangeArrowheads="1"/>
                </p:cNvSpPr>
                <p:nvPr/>
              </p:nvSpPr>
              <p:spPr bwMode="auto">
                <a:xfrm>
                  <a:off x="51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0" name="Group 55"/>
              <p:cNvGrpSpPr>
                <a:grpSpLocks/>
              </p:cNvGrpSpPr>
              <p:nvPr/>
            </p:nvGrpSpPr>
            <p:grpSpPr bwMode="auto">
              <a:xfrm>
                <a:off x="680" y="480"/>
                <a:ext cx="170" cy="480"/>
                <a:chOff x="680" y="480"/>
                <a:chExt cx="170" cy="480"/>
              </a:xfrm>
            </p:grpSpPr>
            <p:sp>
              <p:nvSpPr>
                <p:cNvPr id="52308" name="Rectangle 56"/>
                <p:cNvSpPr>
                  <a:spLocks noChangeArrowheads="1"/>
                </p:cNvSpPr>
                <p:nvPr/>
              </p:nvSpPr>
              <p:spPr bwMode="auto">
                <a:xfrm>
                  <a:off x="68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09" name="Rectangle 57"/>
                <p:cNvSpPr>
                  <a:spLocks noChangeArrowheads="1"/>
                </p:cNvSpPr>
                <p:nvPr/>
              </p:nvSpPr>
              <p:spPr bwMode="auto">
                <a:xfrm>
                  <a:off x="68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1" name="Group 58"/>
              <p:cNvGrpSpPr>
                <a:grpSpLocks/>
              </p:cNvGrpSpPr>
              <p:nvPr/>
            </p:nvGrpSpPr>
            <p:grpSpPr bwMode="auto">
              <a:xfrm>
                <a:off x="850" y="480"/>
                <a:ext cx="170" cy="480"/>
                <a:chOff x="850" y="480"/>
                <a:chExt cx="170" cy="480"/>
              </a:xfrm>
            </p:grpSpPr>
            <p:sp>
              <p:nvSpPr>
                <p:cNvPr id="52306" name="Rectangle 59"/>
                <p:cNvSpPr>
                  <a:spLocks noChangeArrowheads="1"/>
                </p:cNvSpPr>
                <p:nvPr/>
              </p:nvSpPr>
              <p:spPr bwMode="auto">
                <a:xfrm>
                  <a:off x="85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07" name="Rectangle 60"/>
                <p:cNvSpPr>
                  <a:spLocks noChangeArrowheads="1"/>
                </p:cNvSpPr>
                <p:nvPr/>
              </p:nvSpPr>
              <p:spPr bwMode="auto">
                <a:xfrm>
                  <a:off x="85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2" name="Group 61"/>
              <p:cNvGrpSpPr>
                <a:grpSpLocks/>
              </p:cNvGrpSpPr>
              <p:nvPr/>
            </p:nvGrpSpPr>
            <p:grpSpPr bwMode="auto">
              <a:xfrm>
                <a:off x="1020" y="480"/>
                <a:ext cx="170" cy="480"/>
                <a:chOff x="1020" y="480"/>
                <a:chExt cx="170" cy="480"/>
              </a:xfrm>
            </p:grpSpPr>
            <p:sp>
              <p:nvSpPr>
                <p:cNvPr id="52304" name="Rectangle 62"/>
                <p:cNvSpPr>
                  <a:spLocks noChangeArrowheads="1"/>
                </p:cNvSpPr>
                <p:nvPr/>
              </p:nvSpPr>
              <p:spPr bwMode="auto">
                <a:xfrm>
                  <a:off x="102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05" name="Rectangle 63"/>
                <p:cNvSpPr>
                  <a:spLocks noChangeArrowheads="1"/>
                </p:cNvSpPr>
                <p:nvPr/>
              </p:nvSpPr>
              <p:spPr bwMode="auto">
                <a:xfrm>
                  <a:off x="102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3" name="Group 64"/>
              <p:cNvGrpSpPr>
                <a:grpSpLocks/>
              </p:cNvGrpSpPr>
              <p:nvPr/>
            </p:nvGrpSpPr>
            <p:grpSpPr bwMode="auto">
              <a:xfrm>
                <a:off x="1190" y="480"/>
                <a:ext cx="170" cy="480"/>
                <a:chOff x="1190" y="480"/>
                <a:chExt cx="170" cy="480"/>
              </a:xfrm>
            </p:grpSpPr>
            <p:sp>
              <p:nvSpPr>
                <p:cNvPr id="52302" name="Rectangle 65"/>
                <p:cNvSpPr>
                  <a:spLocks noChangeArrowheads="1"/>
                </p:cNvSpPr>
                <p:nvPr/>
              </p:nvSpPr>
              <p:spPr bwMode="auto">
                <a:xfrm>
                  <a:off x="119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03" name="Rectangle 66"/>
                <p:cNvSpPr>
                  <a:spLocks noChangeArrowheads="1"/>
                </p:cNvSpPr>
                <p:nvPr/>
              </p:nvSpPr>
              <p:spPr bwMode="auto">
                <a:xfrm>
                  <a:off x="119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4" name="Group 67"/>
              <p:cNvGrpSpPr>
                <a:grpSpLocks/>
              </p:cNvGrpSpPr>
              <p:nvPr/>
            </p:nvGrpSpPr>
            <p:grpSpPr bwMode="auto">
              <a:xfrm>
                <a:off x="1360" y="480"/>
                <a:ext cx="170" cy="480"/>
                <a:chOff x="1360" y="480"/>
                <a:chExt cx="170" cy="480"/>
              </a:xfrm>
            </p:grpSpPr>
            <p:sp>
              <p:nvSpPr>
                <p:cNvPr id="52300" name="Rectangle 68"/>
                <p:cNvSpPr>
                  <a:spLocks noChangeArrowheads="1"/>
                </p:cNvSpPr>
                <p:nvPr/>
              </p:nvSpPr>
              <p:spPr bwMode="auto">
                <a:xfrm>
                  <a:off x="136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301" name="Rectangle 69"/>
                <p:cNvSpPr>
                  <a:spLocks noChangeArrowheads="1"/>
                </p:cNvSpPr>
                <p:nvPr/>
              </p:nvSpPr>
              <p:spPr bwMode="auto">
                <a:xfrm>
                  <a:off x="136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5" name="Group 70"/>
              <p:cNvGrpSpPr>
                <a:grpSpLocks/>
              </p:cNvGrpSpPr>
              <p:nvPr/>
            </p:nvGrpSpPr>
            <p:grpSpPr bwMode="auto">
              <a:xfrm>
                <a:off x="1530" y="480"/>
                <a:ext cx="170" cy="480"/>
                <a:chOff x="1530" y="480"/>
                <a:chExt cx="170" cy="480"/>
              </a:xfrm>
            </p:grpSpPr>
            <p:sp>
              <p:nvSpPr>
                <p:cNvPr id="52298" name="Rectangle 71"/>
                <p:cNvSpPr>
                  <a:spLocks noChangeArrowheads="1"/>
                </p:cNvSpPr>
                <p:nvPr/>
              </p:nvSpPr>
              <p:spPr bwMode="auto">
                <a:xfrm>
                  <a:off x="153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99" name="Rectangle 72"/>
                <p:cNvSpPr>
                  <a:spLocks noChangeArrowheads="1"/>
                </p:cNvSpPr>
                <p:nvPr/>
              </p:nvSpPr>
              <p:spPr bwMode="auto">
                <a:xfrm>
                  <a:off x="153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6" name="Group 73"/>
              <p:cNvGrpSpPr>
                <a:grpSpLocks/>
              </p:cNvGrpSpPr>
              <p:nvPr/>
            </p:nvGrpSpPr>
            <p:grpSpPr bwMode="auto">
              <a:xfrm>
                <a:off x="1700" y="480"/>
                <a:ext cx="170" cy="480"/>
                <a:chOff x="1700" y="480"/>
                <a:chExt cx="170" cy="480"/>
              </a:xfrm>
            </p:grpSpPr>
            <p:sp>
              <p:nvSpPr>
                <p:cNvPr id="52296" name="Rectangle 74"/>
                <p:cNvSpPr>
                  <a:spLocks noChangeArrowheads="1"/>
                </p:cNvSpPr>
                <p:nvPr/>
              </p:nvSpPr>
              <p:spPr bwMode="auto">
                <a:xfrm>
                  <a:off x="170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97" name="Rectangle 75"/>
                <p:cNvSpPr>
                  <a:spLocks noChangeArrowheads="1"/>
                </p:cNvSpPr>
                <p:nvPr/>
              </p:nvSpPr>
              <p:spPr bwMode="auto">
                <a:xfrm>
                  <a:off x="170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7" name="Group 76"/>
              <p:cNvGrpSpPr>
                <a:grpSpLocks/>
              </p:cNvGrpSpPr>
              <p:nvPr/>
            </p:nvGrpSpPr>
            <p:grpSpPr bwMode="auto">
              <a:xfrm>
                <a:off x="1870" y="480"/>
                <a:ext cx="170" cy="480"/>
                <a:chOff x="1870" y="480"/>
                <a:chExt cx="170" cy="480"/>
              </a:xfrm>
            </p:grpSpPr>
            <p:sp>
              <p:nvSpPr>
                <p:cNvPr id="52294" name="Rectangle 77"/>
                <p:cNvSpPr>
                  <a:spLocks noChangeArrowheads="1"/>
                </p:cNvSpPr>
                <p:nvPr/>
              </p:nvSpPr>
              <p:spPr bwMode="auto">
                <a:xfrm>
                  <a:off x="18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95" name="Rectangle 78"/>
                <p:cNvSpPr>
                  <a:spLocks noChangeArrowheads="1"/>
                </p:cNvSpPr>
                <p:nvPr/>
              </p:nvSpPr>
              <p:spPr bwMode="auto">
                <a:xfrm>
                  <a:off x="18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8" name="Group 79"/>
              <p:cNvGrpSpPr>
                <a:grpSpLocks/>
              </p:cNvGrpSpPr>
              <p:nvPr/>
            </p:nvGrpSpPr>
            <p:grpSpPr bwMode="auto">
              <a:xfrm>
                <a:off x="0" y="960"/>
                <a:ext cx="170" cy="480"/>
                <a:chOff x="0" y="960"/>
                <a:chExt cx="170" cy="480"/>
              </a:xfrm>
            </p:grpSpPr>
            <p:sp>
              <p:nvSpPr>
                <p:cNvPr id="52292" name="Rectangle 80"/>
                <p:cNvSpPr>
                  <a:spLocks noChangeArrowheads="1"/>
                </p:cNvSpPr>
                <p:nvPr/>
              </p:nvSpPr>
              <p:spPr bwMode="auto">
                <a:xfrm>
                  <a:off x="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f</a:t>
                  </a:r>
                  <a:r>
                    <a:rPr kumimoji="1" lang="en-US" altLang="zh-CN" sz="2400" i="1" baseline="-30000">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93" name="Rectangle 81"/>
                <p:cNvSpPr>
                  <a:spLocks noChangeArrowheads="1"/>
                </p:cNvSpPr>
                <p:nvPr/>
              </p:nvSpPr>
              <p:spPr bwMode="auto">
                <a:xfrm>
                  <a:off x="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59" name="Group 82"/>
              <p:cNvGrpSpPr>
                <a:grpSpLocks/>
              </p:cNvGrpSpPr>
              <p:nvPr/>
            </p:nvGrpSpPr>
            <p:grpSpPr bwMode="auto">
              <a:xfrm>
                <a:off x="170" y="960"/>
                <a:ext cx="170" cy="480"/>
                <a:chOff x="170" y="960"/>
                <a:chExt cx="170" cy="480"/>
              </a:xfrm>
            </p:grpSpPr>
            <p:sp>
              <p:nvSpPr>
                <p:cNvPr id="52290" name="Rectangle 83"/>
                <p:cNvSpPr>
                  <a:spLocks noChangeArrowheads="1"/>
                </p:cNvSpPr>
                <p:nvPr/>
              </p:nvSpPr>
              <p:spPr bwMode="auto">
                <a:xfrm>
                  <a:off x="1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91" name="Rectangle 84"/>
                <p:cNvSpPr>
                  <a:spLocks noChangeArrowheads="1"/>
                </p:cNvSpPr>
                <p:nvPr/>
              </p:nvSpPr>
              <p:spPr bwMode="auto">
                <a:xfrm>
                  <a:off x="1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0" name="Group 85"/>
              <p:cNvGrpSpPr>
                <a:grpSpLocks/>
              </p:cNvGrpSpPr>
              <p:nvPr/>
            </p:nvGrpSpPr>
            <p:grpSpPr bwMode="auto">
              <a:xfrm>
                <a:off x="340" y="960"/>
                <a:ext cx="170" cy="480"/>
                <a:chOff x="340" y="960"/>
                <a:chExt cx="170" cy="480"/>
              </a:xfrm>
            </p:grpSpPr>
            <p:sp>
              <p:nvSpPr>
                <p:cNvPr id="52288" name="Rectangle 86"/>
                <p:cNvSpPr>
                  <a:spLocks noChangeArrowheads="1"/>
                </p:cNvSpPr>
                <p:nvPr/>
              </p:nvSpPr>
              <p:spPr bwMode="auto">
                <a:xfrm>
                  <a:off x="34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89" name="Rectangle 87"/>
                <p:cNvSpPr>
                  <a:spLocks noChangeArrowheads="1"/>
                </p:cNvSpPr>
                <p:nvPr/>
              </p:nvSpPr>
              <p:spPr bwMode="auto">
                <a:xfrm>
                  <a:off x="34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1" name="Group 88"/>
              <p:cNvGrpSpPr>
                <a:grpSpLocks/>
              </p:cNvGrpSpPr>
              <p:nvPr/>
            </p:nvGrpSpPr>
            <p:grpSpPr bwMode="auto">
              <a:xfrm>
                <a:off x="510" y="960"/>
                <a:ext cx="170" cy="480"/>
                <a:chOff x="510" y="960"/>
                <a:chExt cx="170" cy="480"/>
              </a:xfrm>
            </p:grpSpPr>
            <p:sp>
              <p:nvSpPr>
                <p:cNvPr id="52286" name="Rectangle 89"/>
                <p:cNvSpPr>
                  <a:spLocks noChangeArrowheads="1"/>
                </p:cNvSpPr>
                <p:nvPr/>
              </p:nvSpPr>
              <p:spPr bwMode="auto">
                <a:xfrm>
                  <a:off x="51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87" name="Rectangle 90"/>
                <p:cNvSpPr>
                  <a:spLocks noChangeArrowheads="1"/>
                </p:cNvSpPr>
                <p:nvPr/>
              </p:nvSpPr>
              <p:spPr bwMode="auto">
                <a:xfrm>
                  <a:off x="51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2" name="Group 91"/>
              <p:cNvGrpSpPr>
                <a:grpSpLocks/>
              </p:cNvGrpSpPr>
              <p:nvPr/>
            </p:nvGrpSpPr>
            <p:grpSpPr bwMode="auto">
              <a:xfrm>
                <a:off x="680" y="960"/>
                <a:ext cx="170" cy="480"/>
                <a:chOff x="680" y="960"/>
                <a:chExt cx="170" cy="480"/>
              </a:xfrm>
            </p:grpSpPr>
            <p:sp>
              <p:nvSpPr>
                <p:cNvPr id="52284" name="Rectangle 92"/>
                <p:cNvSpPr>
                  <a:spLocks noChangeArrowheads="1"/>
                </p:cNvSpPr>
                <p:nvPr/>
              </p:nvSpPr>
              <p:spPr bwMode="auto">
                <a:xfrm>
                  <a:off x="68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7</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85" name="Rectangle 93"/>
                <p:cNvSpPr>
                  <a:spLocks noChangeArrowheads="1"/>
                </p:cNvSpPr>
                <p:nvPr/>
              </p:nvSpPr>
              <p:spPr bwMode="auto">
                <a:xfrm>
                  <a:off x="68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3" name="Group 94"/>
              <p:cNvGrpSpPr>
                <a:grpSpLocks/>
              </p:cNvGrpSpPr>
              <p:nvPr/>
            </p:nvGrpSpPr>
            <p:grpSpPr bwMode="auto">
              <a:xfrm>
                <a:off x="850" y="960"/>
                <a:ext cx="170" cy="480"/>
                <a:chOff x="850" y="960"/>
                <a:chExt cx="170" cy="480"/>
              </a:xfrm>
            </p:grpSpPr>
            <p:sp>
              <p:nvSpPr>
                <p:cNvPr id="52282" name="Rectangle 95"/>
                <p:cNvSpPr>
                  <a:spLocks noChangeArrowheads="1"/>
                </p:cNvSpPr>
                <p:nvPr/>
              </p:nvSpPr>
              <p:spPr bwMode="auto">
                <a:xfrm>
                  <a:off x="85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83" name="Rectangle 96"/>
                <p:cNvSpPr>
                  <a:spLocks noChangeArrowheads="1"/>
                </p:cNvSpPr>
                <p:nvPr/>
              </p:nvSpPr>
              <p:spPr bwMode="auto">
                <a:xfrm>
                  <a:off x="85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4" name="Group 97"/>
              <p:cNvGrpSpPr>
                <a:grpSpLocks/>
              </p:cNvGrpSpPr>
              <p:nvPr/>
            </p:nvGrpSpPr>
            <p:grpSpPr bwMode="auto">
              <a:xfrm>
                <a:off x="1020" y="960"/>
                <a:ext cx="170" cy="480"/>
                <a:chOff x="1020" y="960"/>
                <a:chExt cx="170" cy="480"/>
              </a:xfrm>
            </p:grpSpPr>
            <p:sp>
              <p:nvSpPr>
                <p:cNvPr id="52280" name="Rectangle 98"/>
                <p:cNvSpPr>
                  <a:spLocks noChangeArrowheads="1"/>
                </p:cNvSpPr>
                <p:nvPr/>
              </p:nvSpPr>
              <p:spPr bwMode="auto">
                <a:xfrm>
                  <a:off x="102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9</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81" name="Rectangle 99"/>
                <p:cNvSpPr>
                  <a:spLocks noChangeArrowheads="1"/>
                </p:cNvSpPr>
                <p:nvPr/>
              </p:nvSpPr>
              <p:spPr bwMode="auto">
                <a:xfrm>
                  <a:off x="102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5" name="Group 100"/>
              <p:cNvGrpSpPr>
                <a:grpSpLocks/>
              </p:cNvGrpSpPr>
              <p:nvPr/>
            </p:nvGrpSpPr>
            <p:grpSpPr bwMode="auto">
              <a:xfrm>
                <a:off x="1190" y="960"/>
                <a:ext cx="170" cy="480"/>
                <a:chOff x="1190" y="960"/>
                <a:chExt cx="170" cy="480"/>
              </a:xfrm>
            </p:grpSpPr>
            <p:sp>
              <p:nvSpPr>
                <p:cNvPr id="52278" name="Rectangle 101"/>
                <p:cNvSpPr>
                  <a:spLocks noChangeArrowheads="1"/>
                </p:cNvSpPr>
                <p:nvPr/>
              </p:nvSpPr>
              <p:spPr bwMode="auto">
                <a:xfrm>
                  <a:off x="119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79" name="Rectangle 102"/>
                <p:cNvSpPr>
                  <a:spLocks noChangeArrowheads="1"/>
                </p:cNvSpPr>
                <p:nvPr/>
              </p:nvSpPr>
              <p:spPr bwMode="auto">
                <a:xfrm>
                  <a:off x="119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6" name="Group 103"/>
              <p:cNvGrpSpPr>
                <a:grpSpLocks/>
              </p:cNvGrpSpPr>
              <p:nvPr/>
            </p:nvGrpSpPr>
            <p:grpSpPr bwMode="auto">
              <a:xfrm>
                <a:off x="1360" y="960"/>
                <a:ext cx="170" cy="480"/>
                <a:chOff x="1360" y="960"/>
                <a:chExt cx="170" cy="480"/>
              </a:xfrm>
            </p:grpSpPr>
            <p:sp>
              <p:nvSpPr>
                <p:cNvPr id="52276" name="Rectangle 104"/>
                <p:cNvSpPr>
                  <a:spLocks noChangeArrowheads="1"/>
                </p:cNvSpPr>
                <p:nvPr/>
              </p:nvSpPr>
              <p:spPr bwMode="auto">
                <a:xfrm>
                  <a:off x="136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77" name="Rectangle 105"/>
                <p:cNvSpPr>
                  <a:spLocks noChangeArrowheads="1"/>
                </p:cNvSpPr>
                <p:nvPr/>
              </p:nvSpPr>
              <p:spPr bwMode="auto">
                <a:xfrm>
                  <a:off x="136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7" name="Group 106"/>
              <p:cNvGrpSpPr>
                <a:grpSpLocks/>
              </p:cNvGrpSpPr>
              <p:nvPr/>
            </p:nvGrpSpPr>
            <p:grpSpPr bwMode="auto">
              <a:xfrm>
                <a:off x="1530" y="960"/>
                <a:ext cx="170" cy="480"/>
                <a:chOff x="1530" y="960"/>
                <a:chExt cx="170" cy="480"/>
              </a:xfrm>
            </p:grpSpPr>
            <p:sp>
              <p:nvSpPr>
                <p:cNvPr id="52274" name="Rectangle 107"/>
                <p:cNvSpPr>
                  <a:spLocks noChangeArrowheads="1"/>
                </p:cNvSpPr>
                <p:nvPr/>
              </p:nvSpPr>
              <p:spPr bwMode="auto">
                <a:xfrm>
                  <a:off x="153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75" name="Rectangle 108"/>
                <p:cNvSpPr>
                  <a:spLocks noChangeArrowheads="1"/>
                </p:cNvSpPr>
                <p:nvPr/>
              </p:nvSpPr>
              <p:spPr bwMode="auto">
                <a:xfrm>
                  <a:off x="153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8" name="Group 109"/>
              <p:cNvGrpSpPr>
                <a:grpSpLocks/>
              </p:cNvGrpSpPr>
              <p:nvPr/>
            </p:nvGrpSpPr>
            <p:grpSpPr bwMode="auto">
              <a:xfrm>
                <a:off x="1700" y="960"/>
                <a:ext cx="170" cy="480"/>
                <a:chOff x="1700" y="960"/>
                <a:chExt cx="170" cy="480"/>
              </a:xfrm>
            </p:grpSpPr>
            <p:sp>
              <p:nvSpPr>
                <p:cNvPr id="52272" name="Rectangle 110"/>
                <p:cNvSpPr>
                  <a:spLocks noChangeArrowheads="1"/>
                </p:cNvSpPr>
                <p:nvPr/>
              </p:nvSpPr>
              <p:spPr bwMode="auto">
                <a:xfrm>
                  <a:off x="170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73" name="Rectangle 111"/>
                <p:cNvSpPr>
                  <a:spLocks noChangeArrowheads="1"/>
                </p:cNvSpPr>
                <p:nvPr/>
              </p:nvSpPr>
              <p:spPr bwMode="auto">
                <a:xfrm>
                  <a:off x="170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2269" name="Group 112"/>
              <p:cNvGrpSpPr>
                <a:grpSpLocks/>
              </p:cNvGrpSpPr>
              <p:nvPr/>
            </p:nvGrpSpPr>
            <p:grpSpPr bwMode="auto">
              <a:xfrm>
                <a:off x="1870" y="960"/>
                <a:ext cx="170" cy="480"/>
                <a:chOff x="1870" y="960"/>
                <a:chExt cx="170" cy="480"/>
              </a:xfrm>
            </p:grpSpPr>
            <p:sp>
              <p:nvSpPr>
                <p:cNvPr id="52270" name="Rectangle 113"/>
                <p:cNvSpPr>
                  <a:spLocks noChangeArrowheads="1"/>
                </p:cNvSpPr>
                <p:nvPr/>
              </p:nvSpPr>
              <p:spPr bwMode="auto">
                <a:xfrm>
                  <a:off x="18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2271" name="Rectangle 114"/>
                <p:cNvSpPr>
                  <a:spLocks noChangeArrowheads="1"/>
                </p:cNvSpPr>
                <p:nvPr/>
              </p:nvSpPr>
              <p:spPr bwMode="auto">
                <a:xfrm>
                  <a:off x="18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sp>
          <p:nvSpPr>
            <p:cNvPr id="52233" name="Rectangle 115"/>
            <p:cNvSpPr>
              <a:spLocks noChangeArrowheads="1"/>
            </p:cNvSpPr>
            <p:nvPr/>
          </p:nvSpPr>
          <p:spPr bwMode="auto">
            <a:xfrm>
              <a:off x="-2" y="-2"/>
              <a:ext cx="2044" cy="144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sp>
        <p:nvSpPr>
          <p:cNvPr id="117" name="Rectangle 355"/>
          <p:cNvSpPr>
            <a:spLocks noChangeArrowheads="1"/>
          </p:cNvSpPr>
          <p:nvPr/>
        </p:nvSpPr>
        <p:spPr bwMode="auto">
          <a:xfrm>
            <a:off x="465138" y="3209925"/>
            <a:ext cx="849788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kumimoji="1" lang="en-US" altLang="zh-CN" sz="2400">
                <a:latin typeface="Arial" charset="0"/>
                <a:cs typeface="Tahoma" pitchFamily="34" charset="0"/>
              </a:rPr>
              <a:t>       </a:t>
            </a:r>
            <a:r>
              <a:rPr kumimoji="1" lang="zh-CN" altLang="en-US" sz="2400">
                <a:latin typeface="Arial" charset="0"/>
                <a:cs typeface="Tahoma" pitchFamily="34" charset="0"/>
              </a:rPr>
              <a:t>贪心法求解活动安排问题的关键是如何选择贪心策略，使得按照一定的顺序选择相容活动，并能</a:t>
            </a:r>
            <a:r>
              <a:rPr kumimoji="1" lang="zh-CN" altLang="en-US" sz="2400">
                <a:solidFill>
                  <a:srgbClr val="FF0000"/>
                </a:solidFill>
                <a:latin typeface="Arial" charset="0"/>
                <a:cs typeface="Tahoma" pitchFamily="34" charset="0"/>
              </a:rPr>
              <a:t>安排尽量多</a:t>
            </a:r>
            <a:r>
              <a:rPr kumimoji="1" lang="zh-CN" altLang="en-US" sz="2400">
                <a:latin typeface="Arial" charset="0"/>
                <a:cs typeface="Tahoma" pitchFamily="34" charset="0"/>
              </a:rPr>
              <a:t>的活动。至少有两种看似合理的贪心策略：</a:t>
            </a:r>
          </a:p>
          <a:p>
            <a:pPr eaLnBrk="1" hangingPunct="1">
              <a:lnSpc>
                <a:spcPct val="150000"/>
              </a:lnSpc>
              <a:spcBef>
                <a:spcPct val="0"/>
              </a:spcBef>
              <a:buClrTx/>
              <a:buSzTx/>
              <a:buFontTx/>
              <a:buNone/>
            </a:pPr>
            <a:r>
              <a:rPr kumimoji="1" lang="zh-CN" altLang="en-US" sz="2400">
                <a:latin typeface="Arial" charset="0"/>
                <a:cs typeface="Tahoma" pitchFamily="34" charset="0"/>
              </a:rPr>
              <a:t>  （</a:t>
            </a:r>
            <a:r>
              <a:rPr kumimoji="1" lang="en-US" altLang="zh-CN" sz="2400">
                <a:latin typeface="Arial" charset="0"/>
                <a:cs typeface="Tahoma" pitchFamily="34" charset="0"/>
              </a:rPr>
              <a:t>1</a:t>
            </a:r>
            <a:r>
              <a:rPr kumimoji="1" lang="zh-CN" altLang="en-US" sz="2400">
                <a:latin typeface="Arial" charset="0"/>
                <a:cs typeface="Tahoma" pitchFamily="34" charset="0"/>
              </a:rPr>
              <a:t>）</a:t>
            </a:r>
            <a:r>
              <a:rPr kumimoji="1" lang="zh-CN" altLang="en-US" sz="2400">
                <a:solidFill>
                  <a:srgbClr val="FF3300"/>
                </a:solidFill>
                <a:latin typeface="Arial" charset="0"/>
                <a:cs typeface="Tahoma" pitchFamily="34" charset="0"/>
              </a:rPr>
              <a:t>最早开始</a:t>
            </a:r>
            <a:r>
              <a:rPr kumimoji="1" lang="zh-CN" altLang="en-US" sz="2400">
                <a:latin typeface="Arial" charset="0"/>
                <a:cs typeface="Tahoma" pitchFamily="34" charset="0"/>
              </a:rPr>
              <a:t>时间：这样可以增大资源的利用率。</a:t>
            </a:r>
          </a:p>
          <a:p>
            <a:pPr eaLnBrk="1" hangingPunct="1">
              <a:lnSpc>
                <a:spcPct val="150000"/>
              </a:lnSpc>
              <a:spcBef>
                <a:spcPct val="0"/>
              </a:spcBef>
              <a:buClrTx/>
              <a:buSzTx/>
              <a:buFontTx/>
              <a:buNone/>
            </a:pPr>
            <a:r>
              <a:rPr kumimoji="1" lang="zh-CN" altLang="en-US" sz="2400">
                <a:latin typeface="Arial" charset="0"/>
                <a:cs typeface="Tahoma" pitchFamily="34" charset="0"/>
              </a:rPr>
              <a:t>  （</a:t>
            </a:r>
            <a:r>
              <a:rPr kumimoji="1" lang="en-US" altLang="zh-CN" sz="2400">
                <a:latin typeface="Arial" charset="0"/>
                <a:cs typeface="Tahoma" pitchFamily="34" charset="0"/>
              </a:rPr>
              <a:t>2</a:t>
            </a:r>
            <a:r>
              <a:rPr kumimoji="1" lang="zh-CN" altLang="en-US" sz="2400">
                <a:latin typeface="Arial" charset="0"/>
                <a:cs typeface="Tahoma" pitchFamily="34" charset="0"/>
              </a:rPr>
              <a:t>）</a:t>
            </a:r>
            <a:r>
              <a:rPr kumimoji="1" lang="zh-CN" altLang="en-US" sz="2400">
                <a:solidFill>
                  <a:srgbClr val="FF3300"/>
                </a:solidFill>
                <a:latin typeface="Arial" charset="0"/>
                <a:cs typeface="Tahoma" pitchFamily="34" charset="0"/>
              </a:rPr>
              <a:t>最早结束</a:t>
            </a:r>
            <a:r>
              <a:rPr kumimoji="1" lang="zh-CN" altLang="en-US" sz="2400">
                <a:latin typeface="Arial" charset="0"/>
                <a:cs typeface="Tahoma" pitchFamily="34" charset="0"/>
              </a:rPr>
              <a:t>时间：这样可以使下一个活动尽早开始。 </a:t>
            </a:r>
          </a:p>
        </p:txBody>
      </p:sp>
    </p:spTree>
    <p:extLst>
      <p:ext uri="{BB962C8B-B14F-4D97-AF65-F5344CB8AC3E}">
        <p14:creationId xmlns:p14="http://schemas.microsoft.com/office/powerpoint/2010/main" val="13792956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randombar(horizontal)">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7D26AF3-E2C8-49FC-B184-495286491AED}"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32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839EAEE-7CC6-4539-B25A-633B4507CF2C}" type="slidenum">
              <a:rPr lang="en-US" altLang="zh-CN" sz="1400" b="0" smtClean="0">
                <a:latin typeface="Comic Sans MS" pitchFamily="66" charset="0"/>
                <a:cs typeface="Tahoma" pitchFamily="34" charset="0"/>
              </a:rPr>
              <a:pPr>
                <a:spcBef>
                  <a:spcPct val="0"/>
                </a:spcBef>
                <a:buClrTx/>
                <a:buSzTx/>
                <a:buFontTx/>
                <a:buNone/>
              </a:pPr>
              <a:t>27</a:t>
            </a:fld>
            <a:endParaRPr lang="en-US" altLang="zh-CN" sz="1400" b="0" smtClean="0">
              <a:latin typeface="Comic Sans MS" pitchFamily="66" charset="0"/>
              <a:cs typeface="Tahoma" pitchFamily="34" charset="0"/>
            </a:endParaRPr>
          </a:p>
        </p:txBody>
      </p:sp>
      <p:grpSp>
        <p:nvGrpSpPr>
          <p:cNvPr id="53253" name="Group 147"/>
          <p:cNvGrpSpPr>
            <a:grpSpLocks/>
          </p:cNvGrpSpPr>
          <p:nvPr/>
        </p:nvGrpSpPr>
        <p:grpSpPr bwMode="auto">
          <a:xfrm>
            <a:off x="428625" y="1214438"/>
            <a:ext cx="8353425" cy="5857875"/>
            <a:chOff x="340" y="527"/>
            <a:chExt cx="5262" cy="3447"/>
          </a:xfrm>
        </p:grpSpPr>
        <p:sp>
          <p:nvSpPr>
            <p:cNvPr id="53365" name="Line 83"/>
            <p:cNvSpPr>
              <a:spLocks noChangeShapeType="1"/>
            </p:cNvSpPr>
            <p:nvPr/>
          </p:nvSpPr>
          <p:spPr bwMode="auto">
            <a:xfrm flipV="1">
              <a:off x="1466" y="580"/>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66" name="Line 84"/>
            <p:cNvSpPr>
              <a:spLocks noChangeShapeType="1"/>
            </p:cNvSpPr>
            <p:nvPr/>
          </p:nvSpPr>
          <p:spPr bwMode="auto">
            <a:xfrm flipV="1">
              <a:off x="366" y="3525"/>
              <a:ext cx="4064"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67" name="Text Box 85"/>
            <p:cNvSpPr txBox="1">
              <a:spLocks noChangeArrowheads="1"/>
            </p:cNvSpPr>
            <p:nvPr/>
          </p:nvSpPr>
          <p:spPr bwMode="auto">
            <a:xfrm>
              <a:off x="340" y="3544"/>
              <a:ext cx="4006" cy="18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800">
                  <a:latin typeface="Times New Roman" pitchFamily="18" charset="0"/>
                  <a:cs typeface="Tahoma" pitchFamily="34" charset="0"/>
                </a:rPr>
                <a:t>0     1      2      3     4      5      6     7     8      9    10    11    12   13   14</a:t>
              </a:r>
            </a:p>
          </p:txBody>
        </p:sp>
        <p:sp>
          <p:nvSpPr>
            <p:cNvPr id="53368" name="Line 86"/>
            <p:cNvSpPr>
              <a:spLocks noChangeShapeType="1"/>
            </p:cNvSpPr>
            <p:nvPr/>
          </p:nvSpPr>
          <p:spPr bwMode="auto">
            <a:xfrm flipH="1" flipV="1">
              <a:off x="366" y="527"/>
              <a:ext cx="0" cy="299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69" name="Line 87"/>
            <p:cNvSpPr>
              <a:spLocks noChangeShapeType="1"/>
            </p:cNvSpPr>
            <p:nvPr/>
          </p:nvSpPr>
          <p:spPr bwMode="auto">
            <a:xfrm flipV="1">
              <a:off x="654" y="582"/>
              <a:ext cx="0" cy="2938"/>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0" name="Line 88"/>
            <p:cNvSpPr>
              <a:spLocks noChangeShapeType="1"/>
            </p:cNvSpPr>
            <p:nvPr/>
          </p:nvSpPr>
          <p:spPr bwMode="auto">
            <a:xfrm flipV="1">
              <a:off x="933"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1" name="Line 89"/>
            <p:cNvSpPr>
              <a:spLocks noChangeShapeType="1"/>
            </p:cNvSpPr>
            <p:nvPr/>
          </p:nvSpPr>
          <p:spPr bwMode="auto">
            <a:xfrm flipV="1">
              <a:off x="1195"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2" name="Line 90"/>
            <p:cNvSpPr>
              <a:spLocks noChangeShapeType="1"/>
            </p:cNvSpPr>
            <p:nvPr/>
          </p:nvSpPr>
          <p:spPr bwMode="auto">
            <a:xfrm flipV="1">
              <a:off x="1736"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3" name="Line 91"/>
            <p:cNvSpPr>
              <a:spLocks noChangeShapeType="1"/>
            </p:cNvSpPr>
            <p:nvPr/>
          </p:nvSpPr>
          <p:spPr bwMode="auto">
            <a:xfrm flipV="1">
              <a:off x="2007"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4" name="Line 92"/>
            <p:cNvSpPr>
              <a:spLocks noChangeShapeType="1"/>
            </p:cNvSpPr>
            <p:nvPr/>
          </p:nvSpPr>
          <p:spPr bwMode="auto">
            <a:xfrm flipV="1">
              <a:off x="2277" y="580"/>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5" name="Line 93"/>
            <p:cNvSpPr>
              <a:spLocks noChangeShapeType="1"/>
            </p:cNvSpPr>
            <p:nvPr/>
          </p:nvSpPr>
          <p:spPr bwMode="auto">
            <a:xfrm flipV="1">
              <a:off x="2548" y="582"/>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6" name="Line 94"/>
            <p:cNvSpPr>
              <a:spLocks noChangeShapeType="1"/>
            </p:cNvSpPr>
            <p:nvPr/>
          </p:nvSpPr>
          <p:spPr bwMode="auto">
            <a:xfrm flipV="1">
              <a:off x="2818" y="582"/>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7" name="Line 95"/>
            <p:cNvSpPr>
              <a:spLocks noChangeShapeType="1"/>
            </p:cNvSpPr>
            <p:nvPr/>
          </p:nvSpPr>
          <p:spPr bwMode="auto">
            <a:xfrm flipV="1">
              <a:off x="3097" y="582"/>
              <a:ext cx="0" cy="2938"/>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8" name="Line 96"/>
            <p:cNvSpPr>
              <a:spLocks noChangeShapeType="1"/>
            </p:cNvSpPr>
            <p:nvPr/>
          </p:nvSpPr>
          <p:spPr bwMode="auto">
            <a:xfrm flipV="1">
              <a:off x="3376" y="582"/>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79" name="Line 97"/>
            <p:cNvSpPr>
              <a:spLocks noChangeShapeType="1"/>
            </p:cNvSpPr>
            <p:nvPr/>
          </p:nvSpPr>
          <p:spPr bwMode="auto">
            <a:xfrm flipV="1">
              <a:off x="3646"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80" name="Line 98"/>
            <p:cNvSpPr>
              <a:spLocks noChangeShapeType="1"/>
            </p:cNvSpPr>
            <p:nvPr/>
          </p:nvSpPr>
          <p:spPr bwMode="auto">
            <a:xfrm flipV="1">
              <a:off x="3913" y="581"/>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81" name="Line 99"/>
            <p:cNvSpPr>
              <a:spLocks noChangeShapeType="1"/>
            </p:cNvSpPr>
            <p:nvPr/>
          </p:nvSpPr>
          <p:spPr bwMode="auto">
            <a:xfrm flipV="1">
              <a:off x="4171" y="579"/>
              <a:ext cx="0" cy="293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3382" name="Text Box 100"/>
            <p:cNvSpPr txBox="1">
              <a:spLocks noChangeArrowheads="1"/>
            </p:cNvSpPr>
            <p:nvPr/>
          </p:nvSpPr>
          <p:spPr bwMode="auto">
            <a:xfrm>
              <a:off x="649" y="1105"/>
              <a:ext cx="812"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3383" name="Line 101"/>
            <p:cNvSpPr>
              <a:spLocks noChangeShapeType="1"/>
            </p:cNvSpPr>
            <p:nvPr/>
          </p:nvSpPr>
          <p:spPr bwMode="auto">
            <a:xfrm flipH="1" flipV="1">
              <a:off x="1184" y="1018"/>
              <a:ext cx="270" cy="19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102"/>
            <p:cNvSpPr txBox="1">
              <a:spLocks noChangeArrowheads="1"/>
            </p:cNvSpPr>
            <p:nvPr/>
          </p:nvSpPr>
          <p:spPr bwMode="auto">
            <a:xfrm>
              <a:off x="366" y="691"/>
              <a:ext cx="1629" cy="117"/>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3</a:t>
              </a:r>
            </a:p>
          </p:txBody>
        </p:sp>
        <p:sp>
          <p:nvSpPr>
            <p:cNvPr id="53385" name="Line 103"/>
            <p:cNvSpPr>
              <a:spLocks noChangeShapeType="1"/>
            </p:cNvSpPr>
            <p:nvPr/>
          </p:nvSpPr>
          <p:spPr bwMode="auto">
            <a:xfrm flipH="1" flipV="1">
              <a:off x="353" y="805"/>
              <a:ext cx="1114" cy="42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86" name="Text Box 104"/>
            <p:cNvSpPr txBox="1">
              <a:spLocks noChangeArrowheads="1"/>
            </p:cNvSpPr>
            <p:nvPr/>
          </p:nvSpPr>
          <p:spPr bwMode="auto">
            <a:xfrm>
              <a:off x="649" y="1334"/>
              <a:ext cx="812"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7372" name="Text Box 105"/>
            <p:cNvSpPr txBox="1">
              <a:spLocks noChangeArrowheads="1"/>
            </p:cNvSpPr>
            <p:nvPr/>
          </p:nvSpPr>
          <p:spPr bwMode="auto">
            <a:xfrm>
              <a:off x="1190" y="898"/>
              <a:ext cx="535" cy="117"/>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2</a:t>
              </a:r>
            </a:p>
          </p:txBody>
        </p:sp>
        <p:sp>
          <p:nvSpPr>
            <p:cNvPr id="53388" name="Line 106"/>
            <p:cNvSpPr>
              <a:spLocks noChangeShapeType="1"/>
            </p:cNvSpPr>
            <p:nvPr/>
          </p:nvSpPr>
          <p:spPr bwMode="auto">
            <a:xfrm flipV="1">
              <a:off x="1467" y="1103"/>
              <a:ext cx="258" cy="11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89" name="Text Box 107"/>
            <p:cNvSpPr txBox="1">
              <a:spLocks noChangeArrowheads="1"/>
            </p:cNvSpPr>
            <p:nvPr/>
          </p:nvSpPr>
          <p:spPr bwMode="auto">
            <a:xfrm>
              <a:off x="649" y="2213"/>
              <a:ext cx="812"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3390" name="Text Box 108"/>
            <p:cNvSpPr txBox="1">
              <a:spLocks noChangeArrowheads="1"/>
            </p:cNvSpPr>
            <p:nvPr/>
          </p:nvSpPr>
          <p:spPr bwMode="auto">
            <a:xfrm>
              <a:off x="1738" y="2208"/>
              <a:ext cx="534"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4</a:t>
              </a:r>
            </a:p>
          </p:txBody>
        </p:sp>
        <p:sp>
          <p:nvSpPr>
            <p:cNvPr id="57376" name="Text Box 109"/>
            <p:cNvSpPr txBox="1">
              <a:spLocks noChangeArrowheads="1"/>
            </p:cNvSpPr>
            <p:nvPr/>
          </p:nvSpPr>
          <p:spPr bwMode="auto">
            <a:xfrm>
              <a:off x="1190" y="1994"/>
              <a:ext cx="1076" cy="121"/>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5</a:t>
              </a:r>
            </a:p>
          </p:txBody>
        </p:sp>
        <p:sp>
          <p:nvSpPr>
            <p:cNvPr id="53392" name="Line 110"/>
            <p:cNvSpPr>
              <a:spLocks noChangeShapeType="1"/>
            </p:cNvSpPr>
            <p:nvPr/>
          </p:nvSpPr>
          <p:spPr bwMode="auto">
            <a:xfrm flipH="1" flipV="1">
              <a:off x="1190" y="2119"/>
              <a:ext cx="1056" cy="19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7378" name="Text Box 111"/>
            <p:cNvSpPr txBox="1">
              <a:spLocks noChangeArrowheads="1"/>
            </p:cNvSpPr>
            <p:nvPr/>
          </p:nvSpPr>
          <p:spPr bwMode="auto">
            <a:xfrm>
              <a:off x="1731" y="1777"/>
              <a:ext cx="1076" cy="117"/>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6</a:t>
              </a:r>
            </a:p>
          </p:txBody>
        </p:sp>
        <p:sp>
          <p:nvSpPr>
            <p:cNvPr id="57379" name="Text Box 112"/>
            <p:cNvSpPr txBox="1">
              <a:spLocks noChangeArrowheads="1"/>
            </p:cNvSpPr>
            <p:nvPr/>
          </p:nvSpPr>
          <p:spPr bwMode="auto">
            <a:xfrm>
              <a:off x="2008" y="1557"/>
              <a:ext cx="1088" cy="118"/>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7</a:t>
              </a:r>
            </a:p>
          </p:txBody>
        </p:sp>
        <p:sp>
          <p:nvSpPr>
            <p:cNvPr id="53395" name="Line 113"/>
            <p:cNvSpPr>
              <a:spLocks noChangeShapeType="1"/>
            </p:cNvSpPr>
            <p:nvPr/>
          </p:nvSpPr>
          <p:spPr bwMode="auto">
            <a:xfrm flipH="1" flipV="1">
              <a:off x="1725" y="1891"/>
              <a:ext cx="528" cy="42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96" name="Line 114"/>
            <p:cNvSpPr>
              <a:spLocks noChangeShapeType="1"/>
            </p:cNvSpPr>
            <p:nvPr/>
          </p:nvSpPr>
          <p:spPr bwMode="auto">
            <a:xfrm flipH="1" flipV="1">
              <a:off x="2002" y="1677"/>
              <a:ext cx="257" cy="636"/>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397" name="Text Box 115"/>
            <p:cNvSpPr txBox="1">
              <a:spLocks noChangeArrowheads="1"/>
            </p:cNvSpPr>
            <p:nvPr/>
          </p:nvSpPr>
          <p:spPr bwMode="auto">
            <a:xfrm>
              <a:off x="1731" y="1340"/>
              <a:ext cx="535"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4</a:t>
              </a:r>
            </a:p>
          </p:txBody>
        </p:sp>
        <p:sp>
          <p:nvSpPr>
            <p:cNvPr id="57383" name="Text Box 116"/>
            <p:cNvSpPr txBox="1">
              <a:spLocks noChangeArrowheads="1"/>
            </p:cNvSpPr>
            <p:nvPr/>
          </p:nvSpPr>
          <p:spPr bwMode="auto">
            <a:xfrm>
              <a:off x="2549" y="2207"/>
              <a:ext cx="824" cy="121"/>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8</a:t>
              </a:r>
            </a:p>
          </p:txBody>
        </p:sp>
        <p:sp>
          <p:nvSpPr>
            <p:cNvPr id="53399" name="Line 117"/>
            <p:cNvSpPr>
              <a:spLocks noChangeShapeType="1"/>
            </p:cNvSpPr>
            <p:nvPr/>
          </p:nvSpPr>
          <p:spPr bwMode="auto">
            <a:xfrm flipV="1">
              <a:off x="2279" y="2202"/>
              <a:ext cx="264" cy="11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400" name="Text Box 118"/>
            <p:cNvSpPr txBox="1">
              <a:spLocks noChangeArrowheads="1"/>
            </p:cNvSpPr>
            <p:nvPr/>
          </p:nvSpPr>
          <p:spPr bwMode="auto">
            <a:xfrm>
              <a:off x="649" y="2441"/>
              <a:ext cx="812"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3401" name="Text Box 119"/>
            <p:cNvSpPr txBox="1">
              <a:spLocks noChangeArrowheads="1"/>
            </p:cNvSpPr>
            <p:nvPr/>
          </p:nvSpPr>
          <p:spPr bwMode="auto">
            <a:xfrm>
              <a:off x="1731" y="2436"/>
              <a:ext cx="535"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4</a:t>
              </a:r>
            </a:p>
          </p:txBody>
        </p:sp>
        <p:sp>
          <p:nvSpPr>
            <p:cNvPr id="53402" name="Text Box 120"/>
            <p:cNvSpPr txBox="1">
              <a:spLocks noChangeArrowheads="1"/>
            </p:cNvSpPr>
            <p:nvPr/>
          </p:nvSpPr>
          <p:spPr bwMode="auto">
            <a:xfrm>
              <a:off x="2549" y="2435"/>
              <a:ext cx="824"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8</a:t>
              </a:r>
            </a:p>
          </p:txBody>
        </p:sp>
        <p:sp>
          <p:nvSpPr>
            <p:cNvPr id="53403" name="Text Box 121"/>
            <p:cNvSpPr txBox="1">
              <a:spLocks noChangeArrowheads="1"/>
            </p:cNvSpPr>
            <p:nvPr/>
          </p:nvSpPr>
          <p:spPr bwMode="auto">
            <a:xfrm>
              <a:off x="656" y="3090"/>
              <a:ext cx="811"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3404" name="Text Box 122"/>
            <p:cNvSpPr txBox="1">
              <a:spLocks noChangeArrowheads="1"/>
            </p:cNvSpPr>
            <p:nvPr/>
          </p:nvSpPr>
          <p:spPr bwMode="auto">
            <a:xfrm>
              <a:off x="1738" y="3086"/>
              <a:ext cx="534" cy="117"/>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4</a:t>
              </a:r>
            </a:p>
          </p:txBody>
        </p:sp>
        <p:sp>
          <p:nvSpPr>
            <p:cNvPr id="53405" name="Text Box 123"/>
            <p:cNvSpPr txBox="1">
              <a:spLocks noChangeArrowheads="1"/>
            </p:cNvSpPr>
            <p:nvPr/>
          </p:nvSpPr>
          <p:spPr bwMode="auto">
            <a:xfrm>
              <a:off x="2549" y="3084"/>
              <a:ext cx="824"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8</a:t>
              </a:r>
            </a:p>
          </p:txBody>
        </p:sp>
        <p:sp>
          <p:nvSpPr>
            <p:cNvPr id="57391" name="Text Box 124"/>
            <p:cNvSpPr txBox="1">
              <a:spLocks noChangeArrowheads="1"/>
            </p:cNvSpPr>
            <p:nvPr/>
          </p:nvSpPr>
          <p:spPr bwMode="auto">
            <a:xfrm>
              <a:off x="2549" y="2873"/>
              <a:ext cx="1092" cy="121"/>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9</a:t>
              </a:r>
            </a:p>
          </p:txBody>
        </p:sp>
        <p:sp>
          <p:nvSpPr>
            <p:cNvPr id="53407" name="Line 125"/>
            <p:cNvSpPr>
              <a:spLocks noChangeShapeType="1"/>
            </p:cNvSpPr>
            <p:nvPr/>
          </p:nvSpPr>
          <p:spPr bwMode="auto">
            <a:xfrm flipH="1" flipV="1">
              <a:off x="2536" y="2996"/>
              <a:ext cx="824" cy="19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7393" name="Text Box 126"/>
            <p:cNvSpPr txBox="1">
              <a:spLocks noChangeArrowheads="1"/>
            </p:cNvSpPr>
            <p:nvPr/>
          </p:nvSpPr>
          <p:spPr bwMode="auto">
            <a:xfrm>
              <a:off x="933" y="2655"/>
              <a:ext cx="2956" cy="117"/>
            </a:xfrm>
            <a:prstGeom prst="rect">
              <a:avLst/>
            </a:prstGeom>
            <a:solidFill>
              <a:schemeClr val="tx1">
                <a:lumMod val="20000"/>
                <a:lumOff val="80000"/>
              </a:schemeClr>
            </a:solidFill>
            <a:ln w="12700">
              <a:solidFill>
                <a:srgbClr val="000000"/>
              </a:solidFill>
              <a:miter lim="800000"/>
              <a:headEnd/>
              <a:tailEnd/>
            </a:ln>
          </p:spPr>
          <p:txBody>
            <a:bodyPr tIns="0" bIns="0"/>
            <a:lstStyle/>
            <a:p>
              <a:pPr algn="just" eaLnBrk="0" hangingPunct="0">
                <a:lnSpc>
                  <a:spcPct val="80000"/>
                </a:lnSpc>
                <a:defRPr/>
              </a:pPr>
              <a:r>
                <a:rPr lang="en-US" altLang="zh-CN" sz="1800" b="1">
                  <a:ea typeface="宋体" pitchFamily="2" charset="-122"/>
                </a:rPr>
                <a:t>10</a:t>
              </a:r>
            </a:p>
          </p:txBody>
        </p:sp>
        <p:sp>
          <p:nvSpPr>
            <p:cNvPr id="53409" name="Line 127"/>
            <p:cNvSpPr>
              <a:spLocks noChangeShapeType="1"/>
            </p:cNvSpPr>
            <p:nvPr/>
          </p:nvSpPr>
          <p:spPr bwMode="auto">
            <a:xfrm flipH="1" flipV="1">
              <a:off x="926" y="2779"/>
              <a:ext cx="2454" cy="42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7395" name="Text Box 128"/>
            <p:cNvSpPr txBox="1">
              <a:spLocks noChangeArrowheads="1"/>
            </p:cNvSpPr>
            <p:nvPr/>
          </p:nvSpPr>
          <p:spPr bwMode="auto">
            <a:xfrm>
              <a:off x="3650" y="3086"/>
              <a:ext cx="516" cy="121"/>
            </a:xfrm>
            <a:prstGeom prst="rect">
              <a:avLst/>
            </a:prstGeom>
            <a:solidFill>
              <a:schemeClr val="tx1">
                <a:lumMod val="20000"/>
                <a:lumOff val="80000"/>
              </a:schemeClr>
            </a:solidFill>
            <a:ln w="12700">
              <a:solidFill>
                <a:srgbClr val="000000"/>
              </a:solidFill>
              <a:miter lim="800000"/>
              <a:headEnd/>
              <a:tailEnd/>
            </a:ln>
          </p:spPr>
          <p:txBody>
            <a:bodyPr tIns="0" bIns="0"/>
            <a:lstStyle/>
            <a:p>
              <a:pPr algn="just" eaLnBrk="0" hangingPunct="0">
                <a:lnSpc>
                  <a:spcPct val="80000"/>
                </a:lnSpc>
                <a:defRPr/>
              </a:pPr>
              <a:r>
                <a:rPr lang="en-US" altLang="zh-CN" sz="1800" b="1">
                  <a:ea typeface="宋体" pitchFamily="2" charset="-122"/>
                </a:rPr>
                <a:t>11</a:t>
              </a:r>
            </a:p>
          </p:txBody>
        </p:sp>
        <p:sp>
          <p:nvSpPr>
            <p:cNvPr id="53411" name="Line 129"/>
            <p:cNvSpPr>
              <a:spLocks noChangeShapeType="1"/>
            </p:cNvSpPr>
            <p:nvPr/>
          </p:nvSpPr>
          <p:spPr bwMode="auto">
            <a:xfrm flipV="1">
              <a:off x="3373" y="3082"/>
              <a:ext cx="277" cy="11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412" name="Text Box 130"/>
            <p:cNvSpPr txBox="1">
              <a:spLocks noChangeArrowheads="1"/>
            </p:cNvSpPr>
            <p:nvPr/>
          </p:nvSpPr>
          <p:spPr bwMode="auto">
            <a:xfrm>
              <a:off x="656" y="3314"/>
              <a:ext cx="811"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a:t>
              </a:r>
            </a:p>
          </p:txBody>
        </p:sp>
        <p:sp>
          <p:nvSpPr>
            <p:cNvPr id="53413" name="Text Box 131"/>
            <p:cNvSpPr txBox="1">
              <a:spLocks noChangeArrowheads="1"/>
            </p:cNvSpPr>
            <p:nvPr/>
          </p:nvSpPr>
          <p:spPr bwMode="auto">
            <a:xfrm>
              <a:off x="1738" y="3309"/>
              <a:ext cx="534"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4</a:t>
              </a:r>
            </a:p>
          </p:txBody>
        </p:sp>
        <p:sp>
          <p:nvSpPr>
            <p:cNvPr id="53414" name="Text Box 132"/>
            <p:cNvSpPr txBox="1">
              <a:spLocks noChangeArrowheads="1"/>
            </p:cNvSpPr>
            <p:nvPr/>
          </p:nvSpPr>
          <p:spPr bwMode="auto">
            <a:xfrm>
              <a:off x="2549" y="3308"/>
              <a:ext cx="824"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8</a:t>
              </a:r>
            </a:p>
          </p:txBody>
        </p:sp>
        <p:sp>
          <p:nvSpPr>
            <p:cNvPr id="53415" name="Text Box 133"/>
            <p:cNvSpPr txBox="1">
              <a:spLocks noChangeArrowheads="1"/>
            </p:cNvSpPr>
            <p:nvPr/>
          </p:nvSpPr>
          <p:spPr bwMode="auto">
            <a:xfrm>
              <a:off x="3657" y="3309"/>
              <a:ext cx="515" cy="118"/>
            </a:xfrm>
            <a:prstGeom prst="rect">
              <a:avLst/>
            </a:prstGeom>
            <a:solidFill>
              <a:srgbClr val="969696"/>
            </a:solidFill>
            <a:ln w="12700">
              <a:solidFill>
                <a:srgbClr val="000000"/>
              </a:solidFill>
              <a:miter lim="800000"/>
              <a:headEnd/>
              <a:tailEnd/>
            </a:ln>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800">
                  <a:latin typeface="Times New Roman" pitchFamily="18" charset="0"/>
                  <a:cs typeface="Tahoma" pitchFamily="34" charset="0"/>
                </a:rPr>
                <a:t>11</a:t>
              </a:r>
            </a:p>
          </p:txBody>
        </p:sp>
        <p:sp>
          <p:nvSpPr>
            <p:cNvPr id="53416" name="Text Box 134"/>
            <p:cNvSpPr txBox="1">
              <a:spLocks noChangeArrowheads="1"/>
            </p:cNvSpPr>
            <p:nvPr/>
          </p:nvSpPr>
          <p:spPr bwMode="auto">
            <a:xfrm>
              <a:off x="1834" y="3787"/>
              <a:ext cx="263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1800">
                <a:latin typeface="Times New Roman" pitchFamily="18" charset="0"/>
                <a:cs typeface="Tahoma" pitchFamily="34" charset="0"/>
              </a:endParaRPr>
            </a:p>
          </p:txBody>
        </p:sp>
        <p:sp>
          <p:nvSpPr>
            <p:cNvPr id="57402" name="Text Box 135"/>
            <p:cNvSpPr txBox="1">
              <a:spLocks noChangeArrowheads="1"/>
            </p:cNvSpPr>
            <p:nvPr/>
          </p:nvSpPr>
          <p:spPr bwMode="auto">
            <a:xfrm>
              <a:off x="1731" y="1105"/>
              <a:ext cx="535" cy="117"/>
            </a:xfrm>
            <a:prstGeom prst="rect">
              <a:avLst/>
            </a:prstGeom>
            <a:solidFill>
              <a:schemeClr val="tx1">
                <a:lumMod val="20000"/>
                <a:lumOff val="80000"/>
              </a:schemeClr>
            </a:solidFill>
            <a:ln w="12700">
              <a:solidFill>
                <a:srgbClr val="000000"/>
              </a:solidFill>
              <a:miter lim="800000"/>
              <a:headEnd/>
              <a:tailEnd/>
            </a:ln>
          </p:spPr>
          <p:txBody>
            <a:bodyPr t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defRPr/>
              </a:pPr>
              <a:r>
                <a:rPr lang="en-US" altLang="zh-CN" sz="1800" b="1" smtClean="0"/>
                <a:t>4</a:t>
              </a:r>
            </a:p>
          </p:txBody>
        </p:sp>
        <p:sp>
          <p:nvSpPr>
            <p:cNvPr id="53418" name="Line 136"/>
            <p:cNvSpPr>
              <a:spLocks noChangeShapeType="1"/>
            </p:cNvSpPr>
            <p:nvPr/>
          </p:nvSpPr>
          <p:spPr bwMode="auto">
            <a:xfrm>
              <a:off x="371" y="1281"/>
              <a:ext cx="4734"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19" name="Text Box 137"/>
            <p:cNvSpPr txBox="1">
              <a:spLocks noChangeArrowheads="1"/>
            </p:cNvSpPr>
            <p:nvPr/>
          </p:nvSpPr>
          <p:spPr bwMode="auto">
            <a:xfrm>
              <a:off x="4248" y="844"/>
              <a:ext cx="10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2</a:t>
              </a: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3</a:t>
              </a:r>
            </a:p>
            <a:p>
              <a:pPr algn="just">
                <a:lnSpc>
                  <a:spcPct val="96000"/>
                </a:lnSpc>
                <a:spcBef>
                  <a:spcPct val="0"/>
                </a:spcBef>
                <a:buClrTx/>
                <a:buSzTx/>
                <a:buFontTx/>
                <a:buNone/>
              </a:pP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1</a:t>
              </a:r>
              <a:r>
                <a:rPr lang="zh-CN" altLang="en-US" sz="1800">
                  <a:latin typeface="Times New Roman" pitchFamily="18" charset="0"/>
                  <a:cs typeface="Tahoma" pitchFamily="34" charset="0"/>
                </a:rPr>
                <a:t>不相容</a:t>
              </a:r>
            </a:p>
          </p:txBody>
        </p:sp>
        <p:sp>
          <p:nvSpPr>
            <p:cNvPr id="53420" name="Line 138"/>
            <p:cNvSpPr>
              <a:spLocks noChangeShapeType="1"/>
            </p:cNvSpPr>
            <p:nvPr/>
          </p:nvSpPr>
          <p:spPr bwMode="auto">
            <a:xfrm>
              <a:off x="384" y="1515"/>
              <a:ext cx="4733"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1" name="Text Box 139"/>
            <p:cNvSpPr txBox="1">
              <a:spLocks noChangeArrowheads="1"/>
            </p:cNvSpPr>
            <p:nvPr/>
          </p:nvSpPr>
          <p:spPr bwMode="auto">
            <a:xfrm>
              <a:off x="4235" y="1312"/>
              <a:ext cx="13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4</a:t>
              </a: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1</a:t>
              </a:r>
              <a:r>
                <a:rPr lang="zh-CN" altLang="en-US" sz="1800">
                  <a:latin typeface="Times New Roman" pitchFamily="18" charset="0"/>
                  <a:cs typeface="Tahoma" pitchFamily="34" charset="0"/>
                </a:rPr>
                <a:t>相容</a:t>
              </a:r>
            </a:p>
          </p:txBody>
        </p:sp>
        <p:sp>
          <p:nvSpPr>
            <p:cNvPr id="53422" name="Line 140"/>
            <p:cNvSpPr>
              <a:spLocks noChangeShapeType="1"/>
            </p:cNvSpPr>
            <p:nvPr/>
          </p:nvSpPr>
          <p:spPr bwMode="auto">
            <a:xfrm>
              <a:off x="384" y="2378"/>
              <a:ext cx="4733"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3" name="Text Box 141"/>
            <p:cNvSpPr txBox="1">
              <a:spLocks noChangeArrowheads="1"/>
            </p:cNvSpPr>
            <p:nvPr/>
          </p:nvSpPr>
          <p:spPr bwMode="auto">
            <a:xfrm>
              <a:off x="4235" y="1805"/>
              <a:ext cx="127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5</a:t>
              </a: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6</a:t>
              </a: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7</a:t>
              </a: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4</a:t>
              </a:r>
              <a:r>
                <a:rPr lang="zh-CN" altLang="en-US" sz="1800">
                  <a:latin typeface="Times New Roman" pitchFamily="18" charset="0"/>
                  <a:cs typeface="Tahoma" pitchFamily="34" charset="0"/>
                </a:rPr>
                <a:t>不相容</a:t>
              </a:r>
            </a:p>
          </p:txBody>
        </p:sp>
        <p:sp>
          <p:nvSpPr>
            <p:cNvPr id="53424" name="Line 142"/>
            <p:cNvSpPr>
              <a:spLocks noChangeShapeType="1"/>
            </p:cNvSpPr>
            <p:nvPr/>
          </p:nvSpPr>
          <p:spPr bwMode="auto">
            <a:xfrm>
              <a:off x="371" y="2602"/>
              <a:ext cx="4734"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5" name="Text Box 143"/>
            <p:cNvSpPr txBox="1">
              <a:spLocks noChangeArrowheads="1"/>
            </p:cNvSpPr>
            <p:nvPr/>
          </p:nvSpPr>
          <p:spPr bwMode="auto">
            <a:xfrm>
              <a:off x="4216" y="2425"/>
              <a:ext cx="138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8</a:t>
              </a: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4</a:t>
              </a:r>
              <a:r>
                <a:rPr lang="zh-CN" altLang="en-US" sz="1800">
                  <a:latin typeface="Times New Roman" pitchFamily="18" charset="0"/>
                  <a:cs typeface="Tahoma" pitchFamily="34" charset="0"/>
                </a:rPr>
                <a:t>相容</a:t>
              </a:r>
            </a:p>
          </p:txBody>
        </p:sp>
        <p:sp>
          <p:nvSpPr>
            <p:cNvPr id="53426" name="Line 144"/>
            <p:cNvSpPr>
              <a:spLocks noChangeShapeType="1"/>
            </p:cNvSpPr>
            <p:nvPr/>
          </p:nvSpPr>
          <p:spPr bwMode="auto">
            <a:xfrm>
              <a:off x="384" y="3262"/>
              <a:ext cx="4733"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427" name="Text Box 145"/>
            <p:cNvSpPr txBox="1">
              <a:spLocks noChangeArrowheads="1"/>
            </p:cNvSpPr>
            <p:nvPr/>
          </p:nvSpPr>
          <p:spPr bwMode="auto">
            <a:xfrm>
              <a:off x="4248" y="2825"/>
              <a:ext cx="9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9</a:t>
              </a: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10</a:t>
              </a:r>
            </a:p>
            <a:p>
              <a:pPr algn="just">
                <a:lnSpc>
                  <a:spcPct val="96000"/>
                </a:lnSpc>
                <a:spcBef>
                  <a:spcPct val="0"/>
                </a:spcBef>
                <a:buClrTx/>
                <a:buSzTx/>
                <a:buFontTx/>
                <a:buNone/>
              </a:pP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1</a:t>
              </a:r>
              <a:r>
                <a:rPr lang="zh-CN" altLang="en-US" sz="1800">
                  <a:latin typeface="Times New Roman" pitchFamily="18" charset="0"/>
                  <a:cs typeface="Tahoma" pitchFamily="34" charset="0"/>
                </a:rPr>
                <a:t>不相容</a:t>
              </a:r>
            </a:p>
          </p:txBody>
        </p:sp>
        <p:sp>
          <p:nvSpPr>
            <p:cNvPr id="53428" name="Text Box 146"/>
            <p:cNvSpPr txBox="1">
              <a:spLocks noChangeArrowheads="1"/>
            </p:cNvSpPr>
            <p:nvPr/>
          </p:nvSpPr>
          <p:spPr bwMode="auto">
            <a:xfrm>
              <a:off x="4222" y="3321"/>
              <a:ext cx="13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zh-CN" altLang="en-US" sz="1800">
                  <a:latin typeface="Times New Roman" pitchFamily="18" charset="0"/>
                  <a:cs typeface="Tahoma" pitchFamily="34" charset="0"/>
                </a:rPr>
                <a:t>活动</a:t>
              </a:r>
              <a:r>
                <a:rPr lang="en-US" altLang="zh-CN" sz="1800">
                  <a:latin typeface="Times New Roman" pitchFamily="18" charset="0"/>
                  <a:cs typeface="Tahoma" pitchFamily="34" charset="0"/>
                </a:rPr>
                <a:t>11</a:t>
              </a:r>
              <a:r>
                <a:rPr lang="zh-CN" altLang="en-US" sz="1800">
                  <a:latin typeface="Times New Roman" pitchFamily="18" charset="0"/>
                  <a:cs typeface="Tahoma" pitchFamily="34" charset="0"/>
                </a:rPr>
                <a:t>与活动</a:t>
              </a:r>
              <a:r>
                <a:rPr lang="en-US" altLang="zh-CN" sz="1800">
                  <a:latin typeface="Times New Roman" pitchFamily="18" charset="0"/>
                  <a:cs typeface="Tahoma" pitchFamily="34" charset="0"/>
                </a:rPr>
                <a:t>8</a:t>
              </a:r>
              <a:r>
                <a:rPr lang="zh-CN" altLang="en-US" sz="1800">
                  <a:latin typeface="Times New Roman" pitchFamily="18" charset="0"/>
                  <a:cs typeface="Tahoma" pitchFamily="34" charset="0"/>
                </a:rPr>
                <a:t>相容</a:t>
              </a:r>
            </a:p>
          </p:txBody>
        </p:sp>
      </p:grpSp>
      <p:grpSp>
        <p:nvGrpSpPr>
          <p:cNvPr id="53254" name="Group 5"/>
          <p:cNvGrpSpPr>
            <a:grpSpLocks/>
          </p:cNvGrpSpPr>
          <p:nvPr/>
        </p:nvGrpSpPr>
        <p:grpSpPr bwMode="auto">
          <a:xfrm>
            <a:off x="857250" y="142875"/>
            <a:ext cx="6929438" cy="1009650"/>
            <a:chOff x="-2" y="-2"/>
            <a:chExt cx="2044" cy="1444"/>
          </a:xfrm>
        </p:grpSpPr>
        <p:grpSp>
          <p:nvGrpSpPr>
            <p:cNvPr id="53255" name="Group 6"/>
            <p:cNvGrpSpPr>
              <a:grpSpLocks/>
            </p:cNvGrpSpPr>
            <p:nvPr/>
          </p:nvGrpSpPr>
          <p:grpSpPr bwMode="auto">
            <a:xfrm>
              <a:off x="0" y="0"/>
              <a:ext cx="2040" cy="1440"/>
              <a:chOff x="0" y="0"/>
              <a:chExt cx="2040" cy="1440"/>
            </a:xfrm>
          </p:grpSpPr>
          <p:grpSp>
            <p:nvGrpSpPr>
              <p:cNvPr id="53257" name="Group 7"/>
              <p:cNvGrpSpPr>
                <a:grpSpLocks/>
              </p:cNvGrpSpPr>
              <p:nvPr/>
            </p:nvGrpSpPr>
            <p:grpSpPr bwMode="auto">
              <a:xfrm>
                <a:off x="0" y="0"/>
                <a:ext cx="170" cy="480"/>
                <a:chOff x="0" y="0"/>
                <a:chExt cx="170" cy="480"/>
              </a:xfrm>
            </p:grpSpPr>
            <p:sp>
              <p:nvSpPr>
                <p:cNvPr id="53363" name="Rectangle 8"/>
                <p:cNvSpPr>
                  <a:spLocks noChangeArrowheads="1"/>
                </p:cNvSpPr>
                <p:nvPr/>
              </p:nvSpPr>
              <p:spPr bwMode="auto">
                <a:xfrm>
                  <a:off x="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64" name="Rectangle 9"/>
                <p:cNvSpPr>
                  <a:spLocks noChangeArrowheads="1"/>
                </p:cNvSpPr>
                <p:nvPr/>
              </p:nvSpPr>
              <p:spPr bwMode="auto">
                <a:xfrm>
                  <a:off x="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58" name="Group 10"/>
              <p:cNvGrpSpPr>
                <a:grpSpLocks/>
              </p:cNvGrpSpPr>
              <p:nvPr/>
            </p:nvGrpSpPr>
            <p:grpSpPr bwMode="auto">
              <a:xfrm>
                <a:off x="170" y="0"/>
                <a:ext cx="170" cy="480"/>
                <a:chOff x="170" y="0"/>
                <a:chExt cx="170" cy="480"/>
              </a:xfrm>
            </p:grpSpPr>
            <p:sp>
              <p:nvSpPr>
                <p:cNvPr id="53361" name="Rectangle 11"/>
                <p:cNvSpPr>
                  <a:spLocks noChangeArrowheads="1"/>
                </p:cNvSpPr>
                <p:nvPr/>
              </p:nvSpPr>
              <p:spPr bwMode="auto">
                <a:xfrm>
                  <a:off x="1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62" name="Rectangle 12"/>
                <p:cNvSpPr>
                  <a:spLocks noChangeArrowheads="1"/>
                </p:cNvSpPr>
                <p:nvPr/>
              </p:nvSpPr>
              <p:spPr bwMode="auto">
                <a:xfrm>
                  <a:off x="1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59" name="Group 13"/>
              <p:cNvGrpSpPr>
                <a:grpSpLocks/>
              </p:cNvGrpSpPr>
              <p:nvPr/>
            </p:nvGrpSpPr>
            <p:grpSpPr bwMode="auto">
              <a:xfrm>
                <a:off x="340" y="0"/>
                <a:ext cx="170" cy="480"/>
                <a:chOff x="340" y="0"/>
                <a:chExt cx="170" cy="480"/>
              </a:xfrm>
            </p:grpSpPr>
            <p:sp>
              <p:nvSpPr>
                <p:cNvPr id="53359" name="Rectangle 14"/>
                <p:cNvSpPr>
                  <a:spLocks noChangeArrowheads="1"/>
                </p:cNvSpPr>
                <p:nvPr/>
              </p:nvSpPr>
              <p:spPr bwMode="auto">
                <a:xfrm>
                  <a:off x="34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60" name="Rectangle 15"/>
                <p:cNvSpPr>
                  <a:spLocks noChangeArrowheads="1"/>
                </p:cNvSpPr>
                <p:nvPr/>
              </p:nvSpPr>
              <p:spPr bwMode="auto">
                <a:xfrm>
                  <a:off x="34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0" name="Group 16"/>
              <p:cNvGrpSpPr>
                <a:grpSpLocks/>
              </p:cNvGrpSpPr>
              <p:nvPr/>
            </p:nvGrpSpPr>
            <p:grpSpPr bwMode="auto">
              <a:xfrm>
                <a:off x="510" y="0"/>
                <a:ext cx="170" cy="480"/>
                <a:chOff x="510" y="0"/>
                <a:chExt cx="170" cy="480"/>
              </a:xfrm>
            </p:grpSpPr>
            <p:sp>
              <p:nvSpPr>
                <p:cNvPr id="53357" name="Rectangle 17"/>
                <p:cNvSpPr>
                  <a:spLocks noChangeArrowheads="1"/>
                </p:cNvSpPr>
                <p:nvPr/>
              </p:nvSpPr>
              <p:spPr bwMode="auto">
                <a:xfrm>
                  <a:off x="51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58" name="Rectangle 18"/>
                <p:cNvSpPr>
                  <a:spLocks noChangeArrowheads="1"/>
                </p:cNvSpPr>
                <p:nvPr/>
              </p:nvSpPr>
              <p:spPr bwMode="auto">
                <a:xfrm>
                  <a:off x="51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1" name="Group 19"/>
              <p:cNvGrpSpPr>
                <a:grpSpLocks/>
              </p:cNvGrpSpPr>
              <p:nvPr/>
            </p:nvGrpSpPr>
            <p:grpSpPr bwMode="auto">
              <a:xfrm>
                <a:off x="680" y="0"/>
                <a:ext cx="170" cy="480"/>
                <a:chOff x="680" y="0"/>
                <a:chExt cx="170" cy="480"/>
              </a:xfrm>
            </p:grpSpPr>
            <p:sp>
              <p:nvSpPr>
                <p:cNvPr id="53355" name="Rectangle 20"/>
                <p:cNvSpPr>
                  <a:spLocks noChangeArrowheads="1"/>
                </p:cNvSpPr>
                <p:nvPr/>
              </p:nvSpPr>
              <p:spPr bwMode="auto">
                <a:xfrm>
                  <a:off x="68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56" name="Rectangle 21"/>
                <p:cNvSpPr>
                  <a:spLocks noChangeArrowheads="1"/>
                </p:cNvSpPr>
                <p:nvPr/>
              </p:nvSpPr>
              <p:spPr bwMode="auto">
                <a:xfrm>
                  <a:off x="68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2" name="Group 22"/>
              <p:cNvGrpSpPr>
                <a:grpSpLocks/>
              </p:cNvGrpSpPr>
              <p:nvPr/>
            </p:nvGrpSpPr>
            <p:grpSpPr bwMode="auto">
              <a:xfrm>
                <a:off x="850" y="0"/>
                <a:ext cx="170" cy="480"/>
                <a:chOff x="850" y="0"/>
                <a:chExt cx="170" cy="480"/>
              </a:xfrm>
            </p:grpSpPr>
            <p:sp>
              <p:nvSpPr>
                <p:cNvPr id="53353" name="Rectangle 23"/>
                <p:cNvSpPr>
                  <a:spLocks noChangeArrowheads="1"/>
                </p:cNvSpPr>
                <p:nvPr/>
              </p:nvSpPr>
              <p:spPr bwMode="auto">
                <a:xfrm>
                  <a:off x="85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54" name="Rectangle 24"/>
                <p:cNvSpPr>
                  <a:spLocks noChangeArrowheads="1"/>
                </p:cNvSpPr>
                <p:nvPr/>
              </p:nvSpPr>
              <p:spPr bwMode="auto">
                <a:xfrm>
                  <a:off x="85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3" name="Group 25"/>
              <p:cNvGrpSpPr>
                <a:grpSpLocks/>
              </p:cNvGrpSpPr>
              <p:nvPr/>
            </p:nvGrpSpPr>
            <p:grpSpPr bwMode="auto">
              <a:xfrm>
                <a:off x="1020" y="0"/>
                <a:ext cx="170" cy="480"/>
                <a:chOff x="1020" y="0"/>
                <a:chExt cx="170" cy="480"/>
              </a:xfrm>
            </p:grpSpPr>
            <p:sp>
              <p:nvSpPr>
                <p:cNvPr id="53351" name="Rectangle 26"/>
                <p:cNvSpPr>
                  <a:spLocks noChangeArrowheads="1"/>
                </p:cNvSpPr>
                <p:nvPr/>
              </p:nvSpPr>
              <p:spPr bwMode="auto">
                <a:xfrm>
                  <a:off x="102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52" name="Rectangle 27"/>
                <p:cNvSpPr>
                  <a:spLocks noChangeArrowheads="1"/>
                </p:cNvSpPr>
                <p:nvPr/>
              </p:nvSpPr>
              <p:spPr bwMode="auto">
                <a:xfrm>
                  <a:off x="102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4" name="Group 28"/>
              <p:cNvGrpSpPr>
                <a:grpSpLocks/>
              </p:cNvGrpSpPr>
              <p:nvPr/>
            </p:nvGrpSpPr>
            <p:grpSpPr bwMode="auto">
              <a:xfrm>
                <a:off x="1190" y="0"/>
                <a:ext cx="170" cy="480"/>
                <a:chOff x="1190" y="0"/>
                <a:chExt cx="170" cy="480"/>
              </a:xfrm>
            </p:grpSpPr>
            <p:sp>
              <p:nvSpPr>
                <p:cNvPr id="53349" name="Rectangle 29"/>
                <p:cNvSpPr>
                  <a:spLocks noChangeArrowheads="1"/>
                </p:cNvSpPr>
                <p:nvPr/>
              </p:nvSpPr>
              <p:spPr bwMode="auto">
                <a:xfrm>
                  <a:off x="119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7</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50" name="Rectangle 30"/>
                <p:cNvSpPr>
                  <a:spLocks noChangeArrowheads="1"/>
                </p:cNvSpPr>
                <p:nvPr/>
              </p:nvSpPr>
              <p:spPr bwMode="auto">
                <a:xfrm>
                  <a:off x="119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5" name="Group 31"/>
              <p:cNvGrpSpPr>
                <a:grpSpLocks/>
              </p:cNvGrpSpPr>
              <p:nvPr/>
            </p:nvGrpSpPr>
            <p:grpSpPr bwMode="auto">
              <a:xfrm>
                <a:off x="1360" y="0"/>
                <a:ext cx="170" cy="480"/>
                <a:chOff x="1360" y="0"/>
                <a:chExt cx="170" cy="480"/>
              </a:xfrm>
            </p:grpSpPr>
            <p:sp>
              <p:nvSpPr>
                <p:cNvPr id="53347" name="Rectangle 32"/>
                <p:cNvSpPr>
                  <a:spLocks noChangeArrowheads="1"/>
                </p:cNvSpPr>
                <p:nvPr/>
              </p:nvSpPr>
              <p:spPr bwMode="auto">
                <a:xfrm>
                  <a:off x="136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48" name="Rectangle 33"/>
                <p:cNvSpPr>
                  <a:spLocks noChangeArrowheads="1"/>
                </p:cNvSpPr>
                <p:nvPr/>
              </p:nvSpPr>
              <p:spPr bwMode="auto">
                <a:xfrm>
                  <a:off x="136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6" name="Group 34"/>
              <p:cNvGrpSpPr>
                <a:grpSpLocks/>
              </p:cNvGrpSpPr>
              <p:nvPr/>
            </p:nvGrpSpPr>
            <p:grpSpPr bwMode="auto">
              <a:xfrm>
                <a:off x="1530" y="0"/>
                <a:ext cx="170" cy="480"/>
                <a:chOff x="1530" y="0"/>
                <a:chExt cx="170" cy="480"/>
              </a:xfrm>
            </p:grpSpPr>
            <p:sp>
              <p:nvSpPr>
                <p:cNvPr id="53345" name="Rectangle 35"/>
                <p:cNvSpPr>
                  <a:spLocks noChangeArrowheads="1"/>
                </p:cNvSpPr>
                <p:nvPr/>
              </p:nvSpPr>
              <p:spPr bwMode="auto">
                <a:xfrm>
                  <a:off x="153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9</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46" name="Rectangle 36"/>
                <p:cNvSpPr>
                  <a:spLocks noChangeArrowheads="1"/>
                </p:cNvSpPr>
                <p:nvPr/>
              </p:nvSpPr>
              <p:spPr bwMode="auto">
                <a:xfrm>
                  <a:off x="153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7" name="Group 37"/>
              <p:cNvGrpSpPr>
                <a:grpSpLocks/>
              </p:cNvGrpSpPr>
              <p:nvPr/>
            </p:nvGrpSpPr>
            <p:grpSpPr bwMode="auto">
              <a:xfrm>
                <a:off x="1700" y="0"/>
                <a:ext cx="170" cy="480"/>
                <a:chOff x="1700" y="0"/>
                <a:chExt cx="170" cy="480"/>
              </a:xfrm>
            </p:grpSpPr>
            <p:sp>
              <p:nvSpPr>
                <p:cNvPr id="53343" name="Rectangle 38"/>
                <p:cNvSpPr>
                  <a:spLocks noChangeArrowheads="1"/>
                </p:cNvSpPr>
                <p:nvPr/>
              </p:nvSpPr>
              <p:spPr bwMode="auto">
                <a:xfrm>
                  <a:off x="170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44" name="Rectangle 39"/>
                <p:cNvSpPr>
                  <a:spLocks noChangeArrowheads="1"/>
                </p:cNvSpPr>
                <p:nvPr/>
              </p:nvSpPr>
              <p:spPr bwMode="auto">
                <a:xfrm>
                  <a:off x="170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8" name="Group 40"/>
              <p:cNvGrpSpPr>
                <a:grpSpLocks/>
              </p:cNvGrpSpPr>
              <p:nvPr/>
            </p:nvGrpSpPr>
            <p:grpSpPr bwMode="auto">
              <a:xfrm>
                <a:off x="1870" y="0"/>
                <a:ext cx="170" cy="480"/>
                <a:chOff x="1870" y="0"/>
                <a:chExt cx="170" cy="480"/>
              </a:xfrm>
            </p:grpSpPr>
            <p:sp>
              <p:nvSpPr>
                <p:cNvPr id="53341" name="Rectangle 41"/>
                <p:cNvSpPr>
                  <a:spLocks noChangeArrowheads="1"/>
                </p:cNvSpPr>
                <p:nvPr/>
              </p:nvSpPr>
              <p:spPr bwMode="auto">
                <a:xfrm>
                  <a:off x="1870" y="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42" name="Rectangle 42"/>
                <p:cNvSpPr>
                  <a:spLocks noChangeArrowheads="1"/>
                </p:cNvSpPr>
                <p:nvPr/>
              </p:nvSpPr>
              <p:spPr bwMode="auto">
                <a:xfrm>
                  <a:off x="1870" y="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69" name="Group 43"/>
              <p:cNvGrpSpPr>
                <a:grpSpLocks/>
              </p:cNvGrpSpPr>
              <p:nvPr/>
            </p:nvGrpSpPr>
            <p:grpSpPr bwMode="auto">
              <a:xfrm>
                <a:off x="0" y="480"/>
                <a:ext cx="170" cy="480"/>
                <a:chOff x="0" y="480"/>
                <a:chExt cx="170" cy="480"/>
              </a:xfrm>
            </p:grpSpPr>
            <p:sp>
              <p:nvSpPr>
                <p:cNvPr id="53339" name="Rectangle 44"/>
                <p:cNvSpPr>
                  <a:spLocks noChangeArrowheads="1"/>
                </p:cNvSpPr>
                <p:nvPr/>
              </p:nvSpPr>
              <p:spPr bwMode="auto">
                <a:xfrm>
                  <a:off x="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s</a:t>
                  </a:r>
                  <a:r>
                    <a:rPr kumimoji="1" lang="en-US" altLang="zh-CN" sz="2400" i="1" baseline="-30000">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40" name="Rectangle 45"/>
                <p:cNvSpPr>
                  <a:spLocks noChangeArrowheads="1"/>
                </p:cNvSpPr>
                <p:nvPr/>
              </p:nvSpPr>
              <p:spPr bwMode="auto">
                <a:xfrm>
                  <a:off x="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0" name="Group 46"/>
              <p:cNvGrpSpPr>
                <a:grpSpLocks/>
              </p:cNvGrpSpPr>
              <p:nvPr/>
            </p:nvGrpSpPr>
            <p:grpSpPr bwMode="auto">
              <a:xfrm>
                <a:off x="170" y="480"/>
                <a:ext cx="170" cy="480"/>
                <a:chOff x="170" y="480"/>
                <a:chExt cx="170" cy="480"/>
              </a:xfrm>
            </p:grpSpPr>
            <p:sp>
              <p:nvSpPr>
                <p:cNvPr id="53337" name="Rectangle 47"/>
                <p:cNvSpPr>
                  <a:spLocks noChangeArrowheads="1"/>
                </p:cNvSpPr>
                <p:nvPr/>
              </p:nvSpPr>
              <p:spPr bwMode="auto">
                <a:xfrm>
                  <a:off x="1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38" name="Rectangle 48"/>
                <p:cNvSpPr>
                  <a:spLocks noChangeArrowheads="1"/>
                </p:cNvSpPr>
                <p:nvPr/>
              </p:nvSpPr>
              <p:spPr bwMode="auto">
                <a:xfrm>
                  <a:off x="1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1" name="Group 49"/>
              <p:cNvGrpSpPr>
                <a:grpSpLocks/>
              </p:cNvGrpSpPr>
              <p:nvPr/>
            </p:nvGrpSpPr>
            <p:grpSpPr bwMode="auto">
              <a:xfrm>
                <a:off x="340" y="480"/>
                <a:ext cx="170" cy="480"/>
                <a:chOff x="340" y="480"/>
                <a:chExt cx="170" cy="480"/>
              </a:xfrm>
            </p:grpSpPr>
            <p:sp>
              <p:nvSpPr>
                <p:cNvPr id="53335" name="Rectangle 50"/>
                <p:cNvSpPr>
                  <a:spLocks noChangeArrowheads="1"/>
                </p:cNvSpPr>
                <p:nvPr/>
              </p:nvSpPr>
              <p:spPr bwMode="auto">
                <a:xfrm>
                  <a:off x="34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36" name="Rectangle 51"/>
                <p:cNvSpPr>
                  <a:spLocks noChangeArrowheads="1"/>
                </p:cNvSpPr>
                <p:nvPr/>
              </p:nvSpPr>
              <p:spPr bwMode="auto">
                <a:xfrm>
                  <a:off x="34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2" name="Group 52"/>
              <p:cNvGrpSpPr>
                <a:grpSpLocks/>
              </p:cNvGrpSpPr>
              <p:nvPr/>
            </p:nvGrpSpPr>
            <p:grpSpPr bwMode="auto">
              <a:xfrm>
                <a:off x="510" y="480"/>
                <a:ext cx="170" cy="480"/>
                <a:chOff x="510" y="480"/>
                <a:chExt cx="170" cy="480"/>
              </a:xfrm>
            </p:grpSpPr>
            <p:sp>
              <p:nvSpPr>
                <p:cNvPr id="53333" name="Rectangle 53"/>
                <p:cNvSpPr>
                  <a:spLocks noChangeArrowheads="1"/>
                </p:cNvSpPr>
                <p:nvPr/>
              </p:nvSpPr>
              <p:spPr bwMode="auto">
                <a:xfrm>
                  <a:off x="51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34" name="Rectangle 54"/>
                <p:cNvSpPr>
                  <a:spLocks noChangeArrowheads="1"/>
                </p:cNvSpPr>
                <p:nvPr/>
              </p:nvSpPr>
              <p:spPr bwMode="auto">
                <a:xfrm>
                  <a:off x="51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3" name="Group 55"/>
              <p:cNvGrpSpPr>
                <a:grpSpLocks/>
              </p:cNvGrpSpPr>
              <p:nvPr/>
            </p:nvGrpSpPr>
            <p:grpSpPr bwMode="auto">
              <a:xfrm>
                <a:off x="680" y="480"/>
                <a:ext cx="170" cy="480"/>
                <a:chOff x="680" y="480"/>
                <a:chExt cx="170" cy="480"/>
              </a:xfrm>
            </p:grpSpPr>
            <p:sp>
              <p:nvSpPr>
                <p:cNvPr id="53331" name="Rectangle 56"/>
                <p:cNvSpPr>
                  <a:spLocks noChangeArrowheads="1"/>
                </p:cNvSpPr>
                <p:nvPr/>
              </p:nvSpPr>
              <p:spPr bwMode="auto">
                <a:xfrm>
                  <a:off x="68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32" name="Rectangle 57"/>
                <p:cNvSpPr>
                  <a:spLocks noChangeArrowheads="1"/>
                </p:cNvSpPr>
                <p:nvPr/>
              </p:nvSpPr>
              <p:spPr bwMode="auto">
                <a:xfrm>
                  <a:off x="68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4" name="Group 58"/>
              <p:cNvGrpSpPr>
                <a:grpSpLocks/>
              </p:cNvGrpSpPr>
              <p:nvPr/>
            </p:nvGrpSpPr>
            <p:grpSpPr bwMode="auto">
              <a:xfrm>
                <a:off x="850" y="480"/>
                <a:ext cx="170" cy="480"/>
                <a:chOff x="850" y="480"/>
                <a:chExt cx="170" cy="480"/>
              </a:xfrm>
            </p:grpSpPr>
            <p:sp>
              <p:nvSpPr>
                <p:cNvPr id="53329" name="Rectangle 59"/>
                <p:cNvSpPr>
                  <a:spLocks noChangeArrowheads="1"/>
                </p:cNvSpPr>
                <p:nvPr/>
              </p:nvSpPr>
              <p:spPr bwMode="auto">
                <a:xfrm>
                  <a:off x="85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30" name="Rectangle 60"/>
                <p:cNvSpPr>
                  <a:spLocks noChangeArrowheads="1"/>
                </p:cNvSpPr>
                <p:nvPr/>
              </p:nvSpPr>
              <p:spPr bwMode="auto">
                <a:xfrm>
                  <a:off x="85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5" name="Group 61"/>
              <p:cNvGrpSpPr>
                <a:grpSpLocks/>
              </p:cNvGrpSpPr>
              <p:nvPr/>
            </p:nvGrpSpPr>
            <p:grpSpPr bwMode="auto">
              <a:xfrm>
                <a:off x="1020" y="480"/>
                <a:ext cx="170" cy="480"/>
                <a:chOff x="1020" y="480"/>
                <a:chExt cx="170" cy="480"/>
              </a:xfrm>
            </p:grpSpPr>
            <p:sp>
              <p:nvSpPr>
                <p:cNvPr id="53327" name="Rectangle 62"/>
                <p:cNvSpPr>
                  <a:spLocks noChangeArrowheads="1"/>
                </p:cNvSpPr>
                <p:nvPr/>
              </p:nvSpPr>
              <p:spPr bwMode="auto">
                <a:xfrm>
                  <a:off x="102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28" name="Rectangle 63"/>
                <p:cNvSpPr>
                  <a:spLocks noChangeArrowheads="1"/>
                </p:cNvSpPr>
                <p:nvPr/>
              </p:nvSpPr>
              <p:spPr bwMode="auto">
                <a:xfrm>
                  <a:off x="102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6" name="Group 64"/>
              <p:cNvGrpSpPr>
                <a:grpSpLocks/>
              </p:cNvGrpSpPr>
              <p:nvPr/>
            </p:nvGrpSpPr>
            <p:grpSpPr bwMode="auto">
              <a:xfrm>
                <a:off x="1190" y="480"/>
                <a:ext cx="170" cy="480"/>
                <a:chOff x="1190" y="480"/>
                <a:chExt cx="170" cy="480"/>
              </a:xfrm>
            </p:grpSpPr>
            <p:sp>
              <p:nvSpPr>
                <p:cNvPr id="53325" name="Rectangle 65"/>
                <p:cNvSpPr>
                  <a:spLocks noChangeArrowheads="1"/>
                </p:cNvSpPr>
                <p:nvPr/>
              </p:nvSpPr>
              <p:spPr bwMode="auto">
                <a:xfrm>
                  <a:off x="119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26" name="Rectangle 66"/>
                <p:cNvSpPr>
                  <a:spLocks noChangeArrowheads="1"/>
                </p:cNvSpPr>
                <p:nvPr/>
              </p:nvSpPr>
              <p:spPr bwMode="auto">
                <a:xfrm>
                  <a:off x="119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7" name="Group 67"/>
              <p:cNvGrpSpPr>
                <a:grpSpLocks/>
              </p:cNvGrpSpPr>
              <p:nvPr/>
            </p:nvGrpSpPr>
            <p:grpSpPr bwMode="auto">
              <a:xfrm>
                <a:off x="1360" y="480"/>
                <a:ext cx="170" cy="480"/>
                <a:chOff x="1360" y="480"/>
                <a:chExt cx="170" cy="480"/>
              </a:xfrm>
            </p:grpSpPr>
            <p:sp>
              <p:nvSpPr>
                <p:cNvPr id="53323" name="Rectangle 68"/>
                <p:cNvSpPr>
                  <a:spLocks noChangeArrowheads="1"/>
                </p:cNvSpPr>
                <p:nvPr/>
              </p:nvSpPr>
              <p:spPr bwMode="auto">
                <a:xfrm>
                  <a:off x="136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24" name="Rectangle 69"/>
                <p:cNvSpPr>
                  <a:spLocks noChangeArrowheads="1"/>
                </p:cNvSpPr>
                <p:nvPr/>
              </p:nvSpPr>
              <p:spPr bwMode="auto">
                <a:xfrm>
                  <a:off x="136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8" name="Group 70"/>
              <p:cNvGrpSpPr>
                <a:grpSpLocks/>
              </p:cNvGrpSpPr>
              <p:nvPr/>
            </p:nvGrpSpPr>
            <p:grpSpPr bwMode="auto">
              <a:xfrm>
                <a:off x="1530" y="480"/>
                <a:ext cx="170" cy="480"/>
                <a:chOff x="1530" y="480"/>
                <a:chExt cx="170" cy="480"/>
              </a:xfrm>
            </p:grpSpPr>
            <p:sp>
              <p:nvSpPr>
                <p:cNvPr id="53321" name="Rectangle 71"/>
                <p:cNvSpPr>
                  <a:spLocks noChangeArrowheads="1"/>
                </p:cNvSpPr>
                <p:nvPr/>
              </p:nvSpPr>
              <p:spPr bwMode="auto">
                <a:xfrm>
                  <a:off x="153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22" name="Rectangle 72"/>
                <p:cNvSpPr>
                  <a:spLocks noChangeArrowheads="1"/>
                </p:cNvSpPr>
                <p:nvPr/>
              </p:nvSpPr>
              <p:spPr bwMode="auto">
                <a:xfrm>
                  <a:off x="153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79" name="Group 73"/>
              <p:cNvGrpSpPr>
                <a:grpSpLocks/>
              </p:cNvGrpSpPr>
              <p:nvPr/>
            </p:nvGrpSpPr>
            <p:grpSpPr bwMode="auto">
              <a:xfrm>
                <a:off x="1700" y="480"/>
                <a:ext cx="170" cy="480"/>
                <a:chOff x="1700" y="480"/>
                <a:chExt cx="170" cy="480"/>
              </a:xfrm>
            </p:grpSpPr>
            <p:sp>
              <p:nvSpPr>
                <p:cNvPr id="53319" name="Rectangle 74"/>
                <p:cNvSpPr>
                  <a:spLocks noChangeArrowheads="1"/>
                </p:cNvSpPr>
                <p:nvPr/>
              </p:nvSpPr>
              <p:spPr bwMode="auto">
                <a:xfrm>
                  <a:off x="170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20" name="Rectangle 75"/>
                <p:cNvSpPr>
                  <a:spLocks noChangeArrowheads="1"/>
                </p:cNvSpPr>
                <p:nvPr/>
              </p:nvSpPr>
              <p:spPr bwMode="auto">
                <a:xfrm>
                  <a:off x="170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0" name="Group 76"/>
              <p:cNvGrpSpPr>
                <a:grpSpLocks/>
              </p:cNvGrpSpPr>
              <p:nvPr/>
            </p:nvGrpSpPr>
            <p:grpSpPr bwMode="auto">
              <a:xfrm>
                <a:off x="1870" y="480"/>
                <a:ext cx="170" cy="480"/>
                <a:chOff x="1870" y="480"/>
                <a:chExt cx="170" cy="480"/>
              </a:xfrm>
            </p:grpSpPr>
            <p:sp>
              <p:nvSpPr>
                <p:cNvPr id="53317" name="Rectangle 77"/>
                <p:cNvSpPr>
                  <a:spLocks noChangeArrowheads="1"/>
                </p:cNvSpPr>
                <p:nvPr/>
              </p:nvSpPr>
              <p:spPr bwMode="auto">
                <a:xfrm>
                  <a:off x="1870" y="48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18" name="Rectangle 78"/>
                <p:cNvSpPr>
                  <a:spLocks noChangeArrowheads="1"/>
                </p:cNvSpPr>
                <p:nvPr/>
              </p:nvSpPr>
              <p:spPr bwMode="auto">
                <a:xfrm>
                  <a:off x="1870" y="48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1" name="Group 79"/>
              <p:cNvGrpSpPr>
                <a:grpSpLocks/>
              </p:cNvGrpSpPr>
              <p:nvPr/>
            </p:nvGrpSpPr>
            <p:grpSpPr bwMode="auto">
              <a:xfrm>
                <a:off x="0" y="960"/>
                <a:ext cx="170" cy="480"/>
                <a:chOff x="0" y="960"/>
                <a:chExt cx="170" cy="480"/>
              </a:xfrm>
            </p:grpSpPr>
            <p:sp>
              <p:nvSpPr>
                <p:cNvPr id="53315" name="Rectangle 80"/>
                <p:cNvSpPr>
                  <a:spLocks noChangeArrowheads="1"/>
                </p:cNvSpPr>
                <p:nvPr/>
              </p:nvSpPr>
              <p:spPr bwMode="auto">
                <a:xfrm>
                  <a:off x="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i="1">
                      <a:latin typeface="Times New Roman" pitchFamily="18" charset="0"/>
                      <a:cs typeface="Tahoma" pitchFamily="34" charset="0"/>
                    </a:rPr>
                    <a:t>f</a:t>
                  </a:r>
                  <a:r>
                    <a:rPr kumimoji="1" lang="en-US" altLang="zh-CN" sz="2400" i="1" baseline="-30000">
                      <a:latin typeface="Times New Roman" pitchFamily="18" charset="0"/>
                      <a:cs typeface="Tahoma" pitchFamily="34" charset="0"/>
                    </a:rPr>
                    <a:t>i</a:t>
                  </a:r>
                  <a:endParaRPr kumimoji="1" lang="en-US" altLang="zh-CN" sz="2400">
                    <a:latin typeface="Times New Roman" pitchFamily="18" charset="0"/>
                    <a:cs typeface="Tahoma" pitchFamily="34" charset="0"/>
                  </a:endParaRP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16" name="Rectangle 81"/>
                <p:cNvSpPr>
                  <a:spLocks noChangeArrowheads="1"/>
                </p:cNvSpPr>
                <p:nvPr/>
              </p:nvSpPr>
              <p:spPr bwMode="auto">
                <a:xfrm>
                  <a:off x="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2" name="Group 82"/>
              <p:cNvGrpSpPr>
                <a:grpSpLocks/>
              </p:cNvGrpSpPr>
              <p:nvPr/>
            </p:nvGrpSpPr>
            <p:grpSpPr bwMode="auto">
              <a:xfrm>
                <a:off x="170" y="960"/>
                <a:ext cx="170" cy="480"/>
                <a:chOff x="170" y="960"/>
                <a:chExt cx="170" cy="480"/>
              </a:xfrm>
            </p:grpSpPr>
            <p:sp>
              <p:nvSpPr>
                <p:cNvPr id="53313" name="Rectangle 83"/>
                <p:cNvSpPr>
                  <a:spLocks noChangeArrowheads="1"/>
                </p:cNvSpPr>
                <p:nvPr/>
              </p:nvSpPr>
              <p:spPr bwMode="auto">
                <a:xfrm>
                  <a:off x="1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14" name="Rectangle 84"/>
                <p:cNvSpPr>
                  <a:spLocks noChangeArrowheads="1"/>
                </p:cNvSpPr>
                <p:nvPr/>
              </p:nvSpPr>
              <p:spPr bwMode="auto">
                <a:xfrm>
                  <a:off x="1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3" name="Group 85"/>
              <p:cNvGrpSpPr>
                <a:grpSpLocks/>
              </p:cNvGrpSpPr>
              <p:nvPr/>
            </p:nvGrpSpPr>
            <p:grpSpPr bwMode="auto">
              <a:xfrm>
                <a:off x="340" y="960"/>
                <a:ext cx="170" cy="480"/>
                <a:chOff x="340" y="960"/>
                <a:chExt cx="170" cy="480"/>
              </a:xfrm>
            </p:grpSpPr>
            <p:sp>
              <p:nvSpPr>
                <p:cNvPr id="53311" name="Rectangle 86"/>
                <p:cNvSpPr>
                  <a:spLocks noChangeArrowheads="1"/>
                </p:cNvSpPr>
                <p:nvPr/>
              </p:nvSpPr>
              <p:spPr bwMode="auto">
                <a:xfrm>
                  <a:off x="34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5</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12" name="Rectangle 87"/>
                <p:cNvSpPr>
                  <a:spLocks noChangeArrowheads="1"/>
                </p:cNvSpPr>
                <p:nvPr/>
              </p:nvSpPr>
              <p:spPr bwMode="auto">
                <a:xfrm>
                  <a:off x="34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4" name="Group 88"/>
              <p:cNvGrpSpPr>
                <a:grpSpLocks/>
              </p:cNvGrpSpPr>
              <p:nvPr/>
            </p:nvGrpSpPr>
            <p:grpSpPr bwMode="auto">
              <a:xfrm>
                <a:off x="510" y="960"/>
                <a:ext cx="170" cy="480"/>
                <a:chOff x="510" y="960"/>
                <a:chExt cx="170" cy="480"/>
              </a:xfrm>
            </p:grpSpPr>
            <p:sp>
              <p:nvSpPr>
                <p:cNvPr id="53309" name="Rectangle 89"/>
                <p:cNvSpPr>
                  <a:spLocks noChangeArrowheads="1"/>
                </p:cNvSpPr>
                <p:nvPr/>
              </p:nvSpPr>
              <p:spPr bwMode="auto">
                <a:xfrm>
                  <a:off x="51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6</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10" name="Rectangle 90"/>
                <p:cNvSpPr>
                  <a:spLocks noChangeArrowheads="1"/>
                </p:cNvSpPr>
                <p:nvPr/>
              </p:nvSpPr>
              <p:spPr bwMode="auto">
                <a:xfrm>
                  <a:off x="51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5" name="Group 91"/>
              <p:cNvGrpSpPr>
                <a:grpSpLocks/>
              </p:cNvGrpSpPr>
              <p:nvPr/>
            </p:nvGrpSpPr>
            <p:grpSpPr bwMode="auto">
              <a:xfrm>
                <a:off x="680" y="960"/>
                <a:ext cx="170" cy="480"/>
                <a:chOff x="680" y="960"/>
                <a:chExt cx="170" cy="480"/>
              </a:xfrm>
            </p:grpSpPr>
            <p:sp>
              <p:nvSpPr>
                <p:cNvPr id="53307" name="Rectangle 92"/>
                <p:cNvSpPr>
                  <a:spLocks noChangeArrowheads="1"/>
                </p:cNvSpPr>
                <p:nvPr/>
              </p:nvSpPr>
              <p:spPr bwMode="auto">
                <a:xfrm>
                  <a:off x="68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7</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08" name="Rectangle 93"/>
                <p:cNvSpPr>
                  <a:spLocks noChangeArrowheads="1"/>
                </p:cNvSpPr>
                <p:nvPr/>
              </p:nvSpPr>
              <p:spPr bwMode="auto">
                <a:xfrm>
                  <a:off x="68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6" name="Group 94"/>
              <p:cNvGrpSpPr>
                <a:grpSpLocks/>
              </p:cNvGrpSpPr>
              <p:nvPr/>
            </p:nvGrpSpPr>
            <p:grpSpPr bwMode="auto">
              <a:xfrm>
                <a:off x="850" y="960"/>
                <a:ext cx="170" cy="480"/>
                <a:chOff x="850" y="960"/>
                <a:chExt cx="170" cy="480"/>
              </a:xfrm>
            </p:grpSpPr>
            <p:sp>
              <p:nvSpPr>
                <p:cNvPr id="53305" name="Rectangle 95"/>
                <p:cNvSpPr>
                  <a:spLocks noChangeArrowheads="1"/>
                </p:cNvSpPr>
                <p:nvPr/>
              </p:nvSpPr>
              <p:spPr bwMode="auto">
                <a:xfrm>
                  <a:off x="85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8</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06" name="Rectangle 96"/>
                <p:cNvSpPr>
                  <a:spLocks noChangeArrowheads="1"/>
                </p:cNvSpPr>
                <p:nvPr/>
              </p:nvSpPr>
              <p:spPr bwMode="auto">
                <a:xfrm>
                  <a:off x="85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7" name="Group 97"/>
              <p:cNvGrpSpPr>
                <a:grpSpLocks/>
              </p:cNvGrpSpPr>
              <p:nvPr/>
            </p:nvGrpSpPr>
            <p:grpSpPr bwMode="auto">
              <a:xfrm>
                <a:off x="1020" y="960"/>
                <a:ext cx="170" cy="480"/>
                <a:chOff x="1020" y="960"/>
                <a:chExt cx="170" cy="480"/>
              </a:xfrm>
            </p:grpSpPr>
            <p:sp>
              <p:nvSpPr>
                <p:cNvPr id="53303" name="Rectangle 98"/>
                <p:cNvSpPr>
                  <a:spLocks noChangeArrowheads="1"/>
                </p:cNvSpPr>
                <p:nvPr/>
              </p:nvSpPr>
              <p:spPr bwMode="auto">
                <a:xfrm>
                  <a:off x="102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9</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04" name="Rectangle 99"/>
                <p:cNvSpPr>
                  <a:spLocks noChangeArrowheads="1"/>
                </p:cNvSpPr>
                <p:nvPr/>
              </p:nvSpPr>
              <p:spPr bwMode="auto">
                <a:xfrm>
                  <a:off x="102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8" name="Group 100"/>
              <p:cNvGrpSpPr>
                <a:grpSpLocks/>
              </p:cNvGrpSpPr>
              <p:nvPr/>
            </p:nvGrpSpPr>
            <p:grpSpPr bwMode="auto">
              <a:xfrm>
                <a:off x="1190" y="960"/>
                <a:ext cx="170" cy="480"/>
                <a:chOff x="1190" y="960"/>
                <a:chExt cx="170" cy="480"/>
              </a:xfrm>
            </p:grpSpPr>
            <p:sp>
              <p:nvSpPr>
                <p:cNvPr id="53301" name="Rectangle 101"/>
                <p:cNvSpPr>
                  <a:spLocks noChangeArrowheads="1"/>
                </p:cNvSpPr>
                <p:nvPr/>
              </p:nvSpPr>
              <p:spPr bwMode="auto">
                <a:xfrm>
                  <a:off x="119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10</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02" name="Rectangle 102"/>
                <p:cNvSpPr>
                  <a:spLocks noChangeArrowheads="1"/>
                </p:cNvSpPr>
                <p:nvPr/>
              </p:nvSpPr>
              <p:spPr bwMode="auto">
                <a:xfrm>
                  <a:off x="119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89" name="Group 103"/>
              <p:cNvGrpSpPr>
                <a:grpSpLocks/>
              </p:cNvGrpSpPr>
              <p:nvPr/>
            </p:nvGrpSpPr>
            <p:grpSpPr bwMode="auto">
              <a:xfrm>
                <a:off x="1360" y="960"/>
                <a:ext cx="170" cy="480"/>
                <a:chOff x="1360" y="960"/>
                <a:chExt cx="170" cy="480"/>
              </a:xfrm>
            </p:grpSpPr>
            <p:sp>
              <p:nvSpPr>
                <p:cNvPr id="53299" name="Rectangle 104"/>
                <p:cNvSpPr>
                  <a:spLocks noChangeArrowheads="1"/>
                </p:cNvSpPr>
                <p:nvPr/>
              </p:nvSpPr>
              <p:spPr bwMode="auto">
                <a:xfrm>
                  <a:off x="136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11</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300" name="Rectangle 105"/>
                <p:cNvSpPr>
                  <a:spLocks noChangeArrowheads="1"/>
                </p:cNvSpPr>
                <p:nvPr/>
              </p:nvSpPr>
              <p:spPr bwMode="auto">
                <a:xfrm>
                  <a:off x="136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90" name="Group 106"/>
              <p:cNvGrpSpPr>
                <a:grpSpLocks/>
              </p:cNvGrpSpPr>
              <p:nvPr/>
            </p:nvGrpSpPr>
            <p:grpSpPr bwMode="auto">
              <a:xfrm>
                <a:off x="1530" y="960"/>
                <a:ext cx="170" cy="480"/>
                <a:chOff x="1530" y="960"/>
                <a:chExt cx="170" cy="480"/>
              </a:xfrm>
            </p:grpSpPr>
            <p:sp>
              <p:nvSpPr>
                <p:cNvPr id="53297" name="Rectangle 107"/>
                <p:cNvSpPr>
                  <a:spLocks noChangeArrowheads="1"/>
                </p:cNvSpPr>
                <p:nvPr/>
              </p:nvSpPr>
              <p:spPr bwMode="auto">
                <a:xfrm>
                  <a:off x="153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12</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298" name="Rectangle 108"/>
                <p:cNvSpPr>
                  <a:spLocks noChangeArrowheads="1"/>
                </p:cNvSpPr>
                <p:nvPr/>
              </p:nvSpPr>
              <p:spPr bwMode="auto">
                <a:xfrm>
                  <a:off x="153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91" name="Group 109"/>
              <p:cNvGrpSpPr>
                <a:grpSpLocks/>
              </p:cNvGrpSpPr>
              <p:nvPr/>
            </p:nvGrpSpPr>
            <p:grpSpPr bwMode="auto">
              <a:xfrm>
                <a:off x="1700" y="960"/>
                <a:ext cx="170" cy="480"/>
                <a:chOff x="1700" y="960"/>
                <a:chExt cx="170" cy="480"/>
              </a:xfrm>
            </p:grpSpPr>
            <p:sp>
              <p:nvSpPr>
                <p:cNvPr id="53295" name="Rectangle 110"/>
                <p:cNvSpPr>
                  <a:spLocks noChangeArrowheads="1"/>
                </p:cNvSpPr>
                <p:nvPr/>
              </p:nvSpPr>
              <p:spPr bwMode="auto">
                <a:xfrm>
                  <a:off x="170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13</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296" name="Rectangle 111"/>
                <p:cNvSpPr>
                  <a:spLocks noChangeArrowheads="1"/>
                </p:cNvSpPr>
                <p:nvPr/>
              </p:nvSpPr>
              <p:spPr bwMode="auto">
                <a:xfrm>
                  <a:off x="170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nvGrpSpPr>
              <p:cNvPr id="53292" name="Group 112"/>
              <p:cNvGrpSpPr>
                <a:grpSpLocks/>
              </p:cNvGrpSpPr>
              <p:nvPr/>
            </p:nvGrpSpPr>
            <p:grpSpPr bwMode="auto">
              <a:xfrm>
                <a:off x="1870" y="960"/>
                <a:ext cx="170" cy="480"/>
                <a:chOff x="1870" y="960"/>
                <a:chExt cx="170" cy="480"/>
              </a:xfrm>
            </p:grpSpPr>
            <p:sp>
              <p:nvSpPr>
                <p:cNvPr id="53293" name="Rectangle 113"/>
                <p:cNvSpPr>
                  <a:spLocks noChangeArrowheads="1"/>
                </p:cNvSpPr>
                <p:nvPr/>
              </p:nvSpPr>
              <p:spPr bwMode="auto">
                <a:xfrm>
                  <a:off x="1870" y="960"/>
                  <a:ext cx="1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88000"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400">
                      <a:latin typeface="Times New Roman" pitchFamily="18" charset="0"/>
                      <a:cs typeface="Tahoma" pitchFamily="34" charset="0"/>
                    </a:rPr>
                    <a:t>14</a:t>
                  </a:r>
                </a:p>
                <a:p>
                  <a:pPr algn="ctr">
                    <a:spcBef>
                      <a:spcPct val="0"/>
                    </a:spcBef>
                    <a:buClrTx/>
                    <a:buSzTx/>
                    <a:buFontTx/>
                    <a:buNone/>
                  </a:pPr>
                  <a:endParaRPr kumimoji="1" lang="en-US" altLang="zh-CN" sz="2400">
                    <a:latin typeface="Times New Roman" pitchFamily="18" charset="0"/>
                    <a:cs typeface="Tahoma" pitchFamily="34" charset="0"/>
                  </a:endParaRPr>
                </a:p>
              </p:txBody>
            </p:sp>
            <p:sp>
              <p:nvSpPr>
                <p:cNvPr id="53294" name="Rectangle 114"/>
                <p:cNvSpPr>
                  <a:spLocks noChangeArrowheads="1"/>
                </p:cNvSpPr>
                <p:nvPr/>
              </p:nvSpPr>
              <p:spPr bwMode="auto">
                <a:xfrm>
                  <a:off x="1870" y="960"/>
                  <a:ext cx="17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grpSp>
        <p:sp>
          <p:nvSpPr>
            <p:cNvPr id="53256" name="Rectangle 115"/>
            <p:cNvSpPr>
              <a:spLocks noChangeArrowheads="1"/>
            </p:cNvSpPr>
            <p:nvPr/>
          </p:nvSpPr>
          <p:spPr bwMode="auto">
            <a:xfrm>
              <a:off x="-2" y="-2"/>
              <a:ext cx="2044" cy="1444"/>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tIns="2880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pSp>
    </p:spTree>
    <p:extLst>
      <p:ext uri="{BB962C8B-B14F-4D97-AF65-F5344CB8AC3E}">
        <p14:creationId xmlns:p14="http://schemas.microsoft.com/office/powerpoint/2010/main" val="2900736012"/>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FA51F1D-DBB7-4BD0-AABC-CE3C42B366B7}"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42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1FCF8FF-FBA1-45BE-B7BE-2118BE85D1BE}" type="slidenum">
              <a:rPr lang="en-US" altLang="zh-CN" sz="1400" b="0" smtClean="0">
                <a:latin typeface="Comic Sans MS" pitchFamily="66" charset="0"/>
                <a:cs typeface="Tahoma" pitchFamily="34" charset="0"/>
              </a:rPr>
              <a:pPr>
                <a:spcBef>
                  <a:spcPct val="0"/>
                </a:spcBef>
                <a:buClrTx/>
                <a:buSzTx/>
                <a:buFontTx/>
                <a:buNone/>
              </a:pPr>
              <a:t>28</a:t>
            </a:fld>
            <a:endParaRPr lang="en-US" altLang="zh-CN" sz="1400" b="0" smtClean="0">
              <a:latin typeface="Comic Sans MS" pitchFamily="66" charset="0"/>
              <a:cs typeface="Tahoma" pitchFamily="34" charset="0"/>
            </a:endParaRPr>
          </a:p>
        </p:txBody>
      </p:sp>
      <p:sp>
        <p:nvSpPr>
          <p:cNvPr id="54277" name="Text Box 270"/>
          <p:cNvSpPr txBox="1">
            <a:spLocks noChangeArrowheads="1"/>
          </p:cNvSpPr>
          <p:nvPr/>
        </p:nvSpPr>
        <p:spPr bwMode="auto">
          <a:xfrm>
            <a:off x="685800" y="685800"/>
            <a:ext cx="769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设有</a:t>
            </a:r>
            <a:r>
              <a:rPr kumimoji="1" lang="en-US" altLang="zh-CN" sz="2400">
                <a:latin typeface="Times New Roman" pitchFamily="18" charset="0"/>
                <a:cs typeface="Tahoma" pitchFamily="34" charset="0"/>
              </a:rPr>
              <a:t>n</a:t>
            </a:r>
            <a:r>
              <a:rPr kumimoji="1" lang="zh-CN" altLang="en-US" sz="2400">
                <a:latin typeface="宋体" charset="-122"/>
                <a:cs typeface="Tahoma" pitchFamily="34" charset="0"/>
              </a:rPr>
              <a:t>个活动等待安排，这些活动的开始时间和结束时间分别存放在数组</a:t>
            </a:r>
            <a:r>
              <a:rPr kumimoji="1" lang="en-US" altLang="zh-CN" sz="2400">
                <a:latin typeface="Times New Roman" pitchFamily="18" charset="0"/>
                <a:cs typeface="Tahoma" pitchFamily="34" charset="0"/>
              </a:rPr>
              <a:t>s[n]</a:t>
            </a:r>
            <a:r>
              <a:rPr kumimoji="1" lang="zh-CN" altLang="en-US" sz="2400">
                <a:latin typeface="宋体" charset="-122"/>
                <a:cs typeface="Tahoma" pitchFamily="34" charset="0"/>
              </a:rPr>
              <a:t>和</a:t>
            </a:r>
            <a:r>
              <a:rPr kumimoji="1" lang="en-US" altLang="zh-CN" sz="2400">
                <a:latin typeface="Times New Roman" pitchFamily="18" charset="0"/>
                <a:cs typeface="Tahoma" pitchFamily="34" charset="0"/>
              </a:rPr>
              <a:t>f[n]</a:t>
            </a:r>
            <a:r>
              <a:rPr kumimoji="1" lang="zh-CN" altLang="en-US" sz="2400">
                <a:latin typeface="宋体" charset="-122"/>
                <a:cs typeface="Tahoma" pitchFamily="34" charset="0"/>
              </a:rPr>
              <a:t>中，集合</a:t>
            </a:r>
            <a:r>
              <a:rPr kumimoji="1" lang="en-US" altLang="zh-CN" sz="2400">
                <a:latin typeface="Times New Roman" pitchFamily="18" charset="0"/>
                <a:cs typeface="Tahoma" pitchFamily="34" charset="0"/>
              </a:rPr>
              <a:t>B</a:t>
            </a:r>
            <a:r>
              <a:rPr kumimoji="1" lang="zh-CN" altLang="en-US" sz="2400">
                <a:latin typeface="宋体" charset="-122"/>
                <a:cs typeface="Tahoma" pitchFamily="34" charset="0"/>
              </a:rPr>
              <a:t>存放问题的解，即选定的活动集合，算法如下：</a:t>
            </a:r>
            <a:r>
              <a:rPr kumimoji="1" lang="zh-CN" altLang="en-US" sz="2400">
                <a:latin typeface="Times New Roman" pitchFamily="18" charset="0"/>
                <a:cs typeface="Tahoma" pitchFamily="34" charset="0"/>
              </a:rPr>
              <a:t> </a:t>
            </a:r>
          </a:p>
        </p:txBody>
      </p:sp>
      <p:grpSp>
        <p:nvGrpSpPr>
          <p:cNvPr id="54278" name="Group 271"/>
          <p:cNvGrpSpPr>
            <a:grpSpLocks/>
          </p:cNvGrpSpPr>
          <p:nvPr/>
        </p:nvGrpSpPr>
        <p:grpSpPr bwMode="auto">
          <a:xfrm>
            <a:off x="939800" y="1905000"/>
            <a:ext cx="7304088" cy="3252788"/>
            <a:chOff x="1661" y="8460"/>
            <a:chExt cx="7662" cy="3162"/>
          </a:xfrm>
        </p:grpSpPr>
        <p:sp>
          <p:nvSpPr>
            <p:cNvPr id="54280" name="Text Box 272"/>
            <p:cNvSpPr txBox="1">
              <a:spLocks noChangeArrowheads="1"/>
            </p:cNvSpPr>
            <p:nvPr/>
          </p:nvSpPr>
          <p:spPr bwMode="auto">
            <a:xfrm>
              <a:off x="1669" y="8469"/>
              <a:ext cx="7654" cy="3153"/>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10000"/>
                </a:lnSpc>
                <a:spcBef>
                  <a:spcPct val="0"/>
                </a:spcBef>
                <a:spcAft>
                  <a:spcPts val="775"/>
                </a:spcAft>
                <a:buClrTx/>
                <a:buSzTx/>
                <a:buFontTx/>
                <a:buNone/>
              </a:pPr>
              <a:r>
                <a:rPr lang="zh-CN" altLang="en-US" sz="2000">
                  <a:latin typeface="Times New Roman" pitchFamily="18" charset="0"/>
                  <a:cs typeface="Tahoma" pitchFamily="34" charset="0"/>
                </a:rPr>
                <a:t>算法</a:t>
              </a:r>
              <a:r>
                <a:rPr lang="en-US" altLang="zh-CN" sz="2000">
                  <a:latin typeface="Times New Roman" pitchFamily="18" charset="0"/>
                  <a:cs typeface="Tahoma" pitchFamily="34" charset="0"/>
                </a:rPr>
                <a:t>7.7——</a:t>
              </a:r>
              <a:r>
                <a:rPr lang="zh-CN" altLang="en-US" sz="2000">
                  <a:latin typeface="Times New Roman" pitchFamily="18" charset="0"/>
                  <a:cs typeface="Tahoma" pitchFamily="34" charset="0"/>
                </a:rPr>
                <a:t>活动安排问题</a:t>
              </a:r>
            </a:p>
            <a:p>
              <a:pPr algn="just">
                <a:lnSpc>
                  <a:spcPct val="110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1</a:t>
              </a:r>
              <a:r>
                <a:rPr lang="zh-CN" altLang="en-US" sz="2000">
                  <a:latin typeface="Times New Roman" pitchFamily="18" charset="0"/>
                  <a:cs typeface="Tahoma" pitchFamily="34" charset="0"/>
                </a:rPr>
                <a:t>．对数组</a:t>
              </a:r>
              <a:r>
                <a:rPr lang="en-US" altLang="zh-CN" sz="2000">
                  <a:latin typeface="Times New Roman" pitchFamily="18" charset="0"/>
                  <a:cs typeface="Tahoma" pitchFamily="34" charset="0"/>
                </a:rPr>
                <a:t>f[n]</a:t>
              </a:r>
              <a:r>
                <a:rPr lang="zh-CN" altLang="en-US" sz="2000">
                  <a:latin typeface="Times New Roman" pitchFamily="18" charset="0"/>
                  <a:cs typeface="Tahoma" pitchFamily="34" charset="0"/>
                </a:rPr>
                <a:t>按非减序排序，同时相应地调整</a:t>
              </a:r>
              <a:r>
                <a:rPr lang="en-US" altLang="zh-CN" sz="2000">
                  <a:latin typeface="Times New Roman" pitchFamily="18" charset="0"/>
                  <a:cs typeface="Tahoma" pitchFamily="34" charset="0"/>
                </a:rPr>
                <a:t>s[n]</a:t>
              </a:r>
              <a:r>
                <a:rPr lang="zh-CN" altLang="en-US" sz="2000">
                  <a:latin typeface="Times New Roman" pitchFamily="18" charset="0"/>
                  <a:cs typeface="Tahoma" pitchFamily="34" charset="0"/>
                </a:rPr>
                <a:t>；</a:t>
              </a:r>
            </a:p>
            <a:p>
              <a:pPr algn="just">
                <a:lnSpc>
                  <a:spcPct val="110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2</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B={1}</a:t>
              </a: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a:t>
              </a:r>
              <a:r>
                <a:rPr lang="zh-CN" altLang="en-US" sz="2000">
                  <a:latin typeface="Times New Roman" pitchFamily="18" charset="0"/>
                  <a:cs typeface="Tahoma" pitchFamily="34" charset="0"/>
                </a:rPr>
                <a:t>最优解中包含活动</a:t>
              </a:r>
              <a:r>
                <a:rPr lang="en-US" altLang="zh-CN" sz="2000">
                  <a:latin typeface="Times New Roman" pitchFamily="18" charset="0"/>
                  <a:cs typeface="Tahoma" pitchFamily="34" charset="0"/>
                </a:rPr>
                <a:t>1</a:t>
              </a:r>
            </a:p>
            <a:p>
              <a:pPr algn="just">
                <a:lnSpc>
                  <a:spcPct val="110000"/>
                </a:lnSpc>
                <a:spcBef>
                  <a:spcPct val="0"/>
                </a:spcBef>
                <a:buClrTx/>
                <a:buSzTx/>
                <a:buFontTx/>
                <a:buNone/>
              </a:pPr>
              <a:r>
                <a:rPr lang="en-US" altLang="zh-CN" sz="2000">
                  <a:latin typeface="Times New Roman" pitchFamily="18" charset="0"/>
                  <a:cs typeface="Tahoma" pitchFamily="34" charset="0"/>
                </a:rPr>
                <a:t>   3</a:t>
              </a:r>
              <a:r>
                <a:rPr lang="zh-CN" altLang="en-US" sz="2000">
                  <a:latin typeface="Times New Roman" pitchFamily="18" charset="0"/>
                  <a:cs typeface="Tahoma" pitchFamily="34" charset="0"/>
                </a:rPr>
                <a:t>．</a:t>
              </a:r>
              <a:r>
                <a:rPr lang="en-US" altLang="zh-CN" sz="2000">
                  <a:latin typeface="Times New Roman" pitchFamily="18" charset="0"/>
                  <a:cs typeface="Tahoma" pitchFamily="34" charset="0"/>
                </a:rPr>
                <a:t>j=1;  i=2;      //</a:t>
              </a:r>
              <a:r>
                <a:rPr lang="zh-CN" altLang="en-US" sz="2000">
                  <a:latin typeface="Times New Roman" pitchFamily="18" charset="0"/>
                  <a:cs typeface="Tahoma" pitchFamily="34" charset="0"/>
                </a:rPr>
                <a:t>从活动</a:t>
              </a:r>
              <a:r>
                <a:rPr lang="en-US" altLang="zh-CN" sz="2000">
                  <a:latin typeface="Times New Roman" pitchFamily="18" charset="0"/>
                  <a:cs typeface="Tahoma" pitchFamily="34" charset="0"/>
                </a:rPr>
                <a:t>i</a:t>
              </a:r>
              <a:r>
                <a:rPr lang="zh-CN" altLang="en-US" sz="2000">
                  <a:latin typeface="Times New Roman" pitchFamily="18" charset="0"/>
                  <a:cs typeface="Tahoma" pitchFamily="34" charset="0"/>
                </a:rPr>
                <a:t>开始寻找与活动</a:t>
              </a:r>
              <a:r>
                <a:rPr lang="en-US" altLang="zh-CN" sz="2000">
                  <a:latin typeface="Times New Roman" pitchFamily="18" charset="0"/>
                  <a:cs typeface="Tahoma" pitchFamily="34" charset="0"/>
                </a:rPr>
                <a:t>j</a:t>
              </a:r>
              <a:r>
                <a:rPr lang="zh-CN" altLang="en-US" sz="2000">
                  <a:latin typeface="Times New Roman" pitchFamily="18" charset="0"/>
                  <a:cs typeface="Tahoma" pitchFamily="34" charset="0"/>
                </a:rPr>
                <a:t>相容的活动</a:t>
              </a:r>
            </a:p>
            <a:p>
              <a:pPr algn="just">
                <a:lnSpc>
                  <a:spcPct val="110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4</a:t>
              </a:r>
              <a:r>
                <a:rPr lang="zh-CN" altLang="en-US" sz="2000">
                  <a:latin typeface="Times New Roman" pitchFamily="18" charset="0"/>
                  <a:cs typeface="Tahoma" pitchFamily="34" charset="0"/>
                </a:rPr>
                <a:t>．当</a:t>
              </a:r>
              <a:r>
                <a:rPr lang="en-US" altLang="zh-CN" sz="2000">
                  <a:latin typeface="Times New Roman" pitchFamily="18" charset="0"/>
                  <a:cs typeface="Tahoma" pitchFamily="34" charset="0"/>
                </a:rPr>
                <a:t>(i≤n)</a:t>
              </a:r>
              <a:r>
                <a:rPr lang="zh-CN" altLang="en-US" sz="2000">
                  <a:latin typeface="Times New Roman" pitchFamily="18" charset="0"/>
                  <a:cs typeface="Tahoma" pitchFamily="34" charset="0"/>
                </a:rPr>
                <a:t>时循环执行下列操作</a:t>
              </a:r>
            </a:p>
            <a:p>
              <a:pPr algn="just">
                <a:lnSpc>
                  <a:spcPct val="110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4.1 </a:t>
              </a:r>
              <a:r>
                <a:rPr lang="zh-CN" altLang="en-US" sz="2000">
                  <a:latin typeface="Times New Roman" pitchFamily="18" charset="0"/>
                  <a:cs typeface="Tahoma" pitchFamily="34" charset="0"/>
                </a:rPr>
                <a:t>如果</a:t>
              </a:r>
              <a:r>
                <a:rPr lang="en-US" altLang="zh-CN" sz="2000">
                  <a:latin typeface="Times New Roman" pitchFamily="18" charset="0"/>
                  <a:cs typeface="Tahoma" pitchFamily="34" charset="0"/>
                </a:rPr>
                <a:t>(s[i]&gt;=f[j]) </a:t>
              </a:r>
              <a:r>
                <a:rPr lang="zh-CN" altLang="en-US" sz="2000">
                  <a:latin typeface="Times New Roman" pitchFamily="18" charset="0"/>
                  <a:cs typeface="Tahoma" pitchFamily="34" charset="0"/>
                </a:rPr>
                <a:t>则</a:t>
              </a:r>
            </a:p>
            <a:p>
              <a:pPr algn="just">
                <a:lnSpc>
                  <a:spcPct val="110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4.1.1 B=B+{j};</a:t>
              </a:r>
            </a:p>
            <a:p>
              <a:pPr algn="just">
                <a:lnSpc>
                  <a:spcPct val="110000"/>
                </a:lnSpc>
                <a:spcBef>
                  <a:spcPct val="0"/>
                </a:spcBef>
                <a:buClrTx/>
                <a:buSzTx/>
                <a:buFontTx/>
                <a:buNone/>
              </a:pPr>
              <a:r>
                <a:rPr lang="en-US" altLang="zh-CN" sz="2000">
                  <a:latin typeface="Times New Roman" pitchFamily="18" charset="0"/>
                  <a:cs typeface="Tahoma" pitchFamily="34" charset="0"/>
                </a:rPr>
                <a:t>               4.1.2 j=i;</a:t>
              </a:r>
            </a:p>
            <a:p>
              <a:pPr algn="just">
                <a:lnSpc>
                  <a:spcPct val="110000"/>
                </a:lnSpc>
                <a:spcBef>
                  <a:spcPct val="0"/>
                </a:spcBef>
                <a:buClrTx/>
                <a:buSzTx/>
                <a:buFontTx/>
                <a:buNone/>
              </a:pPr>
              <a:r>
                <a:rPr lang="en-US" altLang="zh-CN" sz="2000">
                  <a:latin typeface="Times New Roman" pitchFamily="18" charset="0"/>
                  <a:cs typeface="Tahoma" pitchFamily="34" charset="0"/>
                </a:rPr>
                <a:t>         4.2  i++;</a:t>
              </a:r>
            </a:p>
          </p:txBody>
        </p:sp>
        <p:grpSp>
          <p:nvGrpSpPr>
            <p:cNvPr id="54281" name="Group 273"/>
            <p:cNvGrpSpPr>
              <a:grpSpLocks/>
            </p:cNvGrpSpPr>
            <p:nvPr/>
          </p:nvGrpSpPr>
          <p:grpSpPr bwMode="auto">
            <a:xfrm>
              <a:off x="1661" y="8460"/>
              <a:ext cx="540" cy="813"/>
              <a:chOff x="1711" y="5088"/>
              <a:chExt cx="540" cy="813"/>
            </a:xfrm>
          </p:grpSpPr>
          <p:sp>
            <p:nvSpPr>
              <p:cNvPr id="54282" name="AutoShape 274"/>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4283" name="WordArt 275"/>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54279" name="Text Box 276"/>
          <p:cNvSpPr txBox="1">
            <a:spLocks noChangeArrowheads="1"/>
          </p:cNvSpPr>
          <p:nvPr/>
        </p:nvSpPr>
        <p:spPr bwMode="auto">
          <a:xfrm>
            <a:off x="827088" y="5445125"/>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算法</a:t>
            </a:r>
            <a:r>
              <a:rPr kumimoji="1" lang="en-US" altLang="zh-CN" sz="2400">
                <a:latin typeface="Times New Roman" pitchFamily="18" charset="0"/>
                <a:cs typeface="Tahoma" pitchFamily="34" charset="0"/>
              </a:rPr>
              <a:t>7.7</a:t>
            </a:r>
            <a:r>
              <a:rPr kumimoji="1" lang="zh-CN" altLang="en-US" sz="2400">
                <a:latin typeface="宋体" charset="-122"/>
                <a:cs typeface="Tahoma" pitchFamily="34" charset="0"/>
              </a:rPr>
              <a:t>的时间主要消耗在将各个活动按结束时间从小到大排序。因此，算法的时间复杂性为</a:t>
            </a:r>
            <a:r>
              <a:rPr kumimoji="1" lang="en-US" altLang="zh-CN" sz="2400" i="1">
                <a:solidFill>
                  <a:srgbClr val="FF0000"/>
                </a:solidFill>
                <a:latin typeface="Times New Roman" pitchFamily="18" charset="0"/>
                <a:cs typeface="Tahoma" pitchFamily="34" charset="0"/>
              </a:rPr>
              <a:t>O</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n</a:t>
            </a:r>
            <a:r>
              <a:rPr kumimoji="1" lang="en-US" altLang="zh-CN" sz="2400">
                <a:solidFill>
                  <a:srgbClr val="FF0000"/>
                </a:solidFill>
                <a:latin typeface="Times New Roman" pitchFamily="18" charset="0"/>
                <a:cs typeface="Tahoma" pitchFamily="34" charset="0"/>
              </a:rPr>
              <a:t>log</a:t>
            </a:r>
            <a:r>
              <a:rPr kumimoji="1" lang="en-US" altLang="zh-CN" sz="2400" baseline="-30000">
                <a:solidFill>
                  <a:srgbClr val="FF0000"/>
                </a:solidFill>
                <a:latin typeface="Times New Roman" pitchFamily="18" charset="0"/>
                <a:cs typeface="Tahoma" pitchFamily="34" charset="0"/>
              </a:rPr>
              <a:t>2</a:t>
            </a:r>
            <a:r>
              <a:rPr kumimoji="1" lang="en-US" altLang="zh-CN" sz="2400" i="1">
                <a:solidFill>
                  <a:srgbClr val="FF0000"/>
                </a:solidFill>
                <a:latin typeface="Times New Roman" pitchFamily="18" charset="0"/>
                <a:cs typeface="Tahoma" pitchFamily="34" charset="0"/>
              </a:rPr>
              <a:t>n</a:t>
            </a:r>
            <a:r>
              <a:rPr kumimoji="1" lang="en-US" altLang="zh-CN" sz="2400">
                <a:solidFill>
                  <a:srgbClr val="FF0000"/>
                </a:solidFill>
                <a:latin typeface="Times New Roman" pitchFamily="18" charset="0"/>
                <a:cs typeface="Tahoma" pitchFamily="34" charset="0"/>
              </a:rPr>
              <a:t>)</a:t>
            </a:r>
            <a:r>
              <a:rPr kumimoji="1" lang="zh-CN" altLang="en-US" sz="2400">
                <a:latin typeface="宋体" charset="-122"/>
                <a:cs typeface="Tahoma" pitchFamily="34" charset="0"/>
              </a:rPr>
              <a:t>。</a:t>
            </a:r>
            <a:endParaRPr kumimoji="1" lang="zh-CN" altLang="en-US" sz="2400">
              <a:latin typeface="Times New Roman" pitchFamily="18" charset="0"/>
              <a:cs typeface="Tahoma" pitchFamily="34" charset="0"/>
            </a:endParaRPr>
          </a:p>
        </p:txBody>
      </p:sp>
    </p:spTree>
    <p:extLst>
      <p:ext uri="{BB962C8B-B14F-4D97-AF65-F5344CB8AC3E}">
        <p14:creationId xmlns:p14="http://schemas.microsoft.com/office/powerpoint/2010/main" val="3498277906"/>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30D526C-BFC9-4A24-82A9-000586B1E5F2}"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52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5E01BA4-D50D-4E61-930C-757AF1A4F3AC}" type="slidenum">
              <a:rPr lang="en-US" altLang="zh-CN" sz="1400" b="0" smtClean="0">
                <a:latin typeface="Comic Sans MS" pitchFamily="66" charset="0"/>
                <a:cs typeface="Tahoma" pitchFamily="34" charset="0"/>
              </a:rPr>
              <a:pPr>
                <a:spcBef>
                  <a:spcPct val="0"/>
                </a:spcBef>
                <a:buClrTx/>
                <a:buSzTx/>
                <a:buFontTx/>
                <a:buNone/>
              </a:pPr>
              <a:t>29</a:t>
            </a:fld>
            <a:endParaRPr lang="en-US" altLang="zh-CN" sz="1400" b="0" smtClean="0">
              <a:latin typeface="Comic Sans MS" pitchFamily="66" charset="0"/>
              <a:cs typeface="Tahoma" pitchFamily="34" charset="0"/>
            </a:endParaRPr>
          </a:p>
        </p:txBody>
      </p:sp>
      <p:grpSp>
        <p:nvGrpSpPr>
          <p:cNvPr id="55301" name="Group 2"/>
          <p:cNvGrpSpPr>
            <a:grpSpLocks/>
          </p:cNvGrpSpPr>
          <p:nvPr/>
        </p:nvGrpSpPr>
        <p:grpSpPr bwMode="auto">
          <a:xfrm>
            <a:off x="684213" y="549275"/>
            <a:ext cx="7278687" cy="5686425"/>
            <a:chOff x="1457" y="6860"/>
            <a:chExt cx="7654" cy="4516"/>
          </a:xfrm>
        </p:grpSpPr>
        <p:sp>
          <p:nvSpPr>
            <p:cNvPr id="55302" name="Text Box 3"/>
            <p:cNvSpPr txBox="1">
              <a:spLocks noChangeArrowheads="1"/>
            </p:cNvSpPr>
            <p:nvPr/>
          </p:nvSpPr>
          <p:spPr bwMode="auto">
            <a:xfrm>
              <a:off x="1457" y="6867"/>
              <a:ext cx="7654" cy="4509"/>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000">
                  <a:latin typeface="Times New Roman" pitchFamily="18" charset="0"/>
                  <a:cs typeface="Tahoma" pitchFamily="34" charset="0"/>
                </a:rPr>
                <a:t>算法</a:t>
              </a:r>
              <a:r>
                <a:rPr lang="en-US" altLang="zh-CN" sz="2000">
                  <a:latin typeface="Times New Roman" pitchFamily="18" charset="0"/>
                  <a:cs typeface="Tahoma" pitchFamily="34" charset="0"/>
                </a:rPr>
                <a:t>7.8——</a:t>
              </a:r>
              <a:r>
                <a:rPr lang="zh-CN" altLang="en-US" sz="2000">
                  <a:latin typeface="Times New Roman" pitchFamily="18" charset="0"/>
                  <a:cs typeface="Tahoma" pitchFamily="34" charset="0"/>
                </a:rPr>
                <a:t>活动安排问题</a:t>
              </a:r>
            </a:p>
            <a:p>
              <a:pPr algn="just">
                <a:lnSpc>
                  <a:spcPct val="104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int ActiveManage(int s[ ], int f[ ], bool a[ ], int n)</a:t>
              </a:r>
            </a:p>
            <a:p>
              <a:pPr algn="just">
                <a:lnSpc>
                  <a:spcPct val="104000"/>
                </a:lnSpc>
                <a:spcBef>
                  <a:spcPct val="0"/>
                </a:spcBef>
                <a:buClrTx/>
                <a:buSzTx/>
                <a:buFontTx/>
                <a:buNone/>
              </a:pPr>
              <a:r>
                <a:rPr lang="en-US" altLang="zh-CN" sz="2000">
                  <a:latin typeface="Times New Roman" pitchFamily="18" charset="0"/>
                  <a:cs typeface="Tahoma" pitchFamily="34" charset="0"/>
                </a:rPr>
                <a:t>    {  //</a:t>
              </a:r>
              <a:r>
                <a:rPr lang="zh-CN" altLang="en-US" sz="2000">
                  <a:latin typeface="Times New Roman" pitchFamily="18" charset="0"/>
                  <a:cs typeface="Tahoma" pitchFamily="34" charset="0"/>
                </a:rPr>
                <a:t>各活动的起始时间和结束时间存储于数组</a:t>
              </a:r>
              <a:r>
                <a:rPr lang="en-US" altLang="zh-CN" sz="2000">
                  <a:latin typeface="Times New Roman" pitchFamily="18" charset="0"/>
                  <a:cs typeface="Tahoma" pitchFamily="34" charset="0"/>
                </a:rPr>
                <a:t>s</a:t>
              </a:r>
              <a:r>
                <a:rPr lang="zh-CN" altLang="en-US" sz="2000">
                  <a:latin typeface="Times New Roman" pitchFamily="18" charset="0"/>
                  <a:cs typeface="Tahoma" pitchFamily="34" charset="0"/>
                </a:rPr>
                <a:t>和</a:t>
              </a:r>
              <a:r>
                <a:rPr lang="en-US" altLang="zh-CN" sz="2000">
                  <a:latin typeface="Times New Roman" pitchFamily="18" charset="0"/>
                  <a:cs typeface="Tahoma" pitchFamily="34" charset="0"/>
                </a:rPr>
                <a:t>f</a:t>
              </a:r>
              <a:r>
                <a:rPr lang="zh-CN" altLang="en-US" sz="2000">
                  <a:latin typeface="Times New Roman" pitchFamily="18" charset="0"/>
                  <a:cs typeface="Tahoma" pitchFamily="34" charset="0"/>
                </a:rPr>
                <a:t>中且</a:t>
              </a:r>
            </a:p>
            <a:p>
              <a:pPr algn="just">
                <a:lnSpc>
                  <a:spcPct val="104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a:t>
              </a:r>
              <a:r>
                <a:rPr lang="zh-CN" altLang="en-US" sz="2000">
                  <a:latin typeface="Times New Roman" pitchFamily="18" charset="0"/>
                  <a:cs typeface="Tahoma" pitchFamily="34" charset="0"/>
                </a:rPr>
                <a:t>按结束时间的非减序排列 </a:t>
              </a:r>
            </a:p>
            <a:p>
              <a:pPr algn="just">
                <a:lnSpc>
                  <a:spcPct val="104000"/>
                </a:lnSpc>
                <a:spcBef>
                  <a:spcPct val="0"/>
                </a:spcBef>
                <a:buClrTx/>
                <a:buSzTx/>
                <a:buFontTx/>
                <a:buNone/>
              </a:pPr>
              <a:r>
                <a:rPr lang="zh-CN" altLang="en-US" sz="2000">
                  <a:latin typeface="Times New Roman" pitchFamily="18" charset="0"/>
                  <a:cs typeface="Tahoma" pitchFamily="34" charset="0"/>
                </a:rPr>
                <a:t>        </a:t>
              </a:r>
              <a:r>
                <a:rPr lang="en-US" altLang="zh-CN" sz="2000">
                  <a:latin typeface="Times New Roman" pitchFamily="18" charset="0"/>
                  <a:cs typeface="Tahoma" pitchFamily="34" charset="0"/>
                </a:rPr>
                <a:t>a[1]=1;</a:t>
              </a:r>
            </a:p>
            <a:p>
              <a:pPr algn="just">
                <a:lnSpc>
                  <a:spcPct val="104000"/>
                </a:lnSpc>
                <a:spcBef>
                  <a:spcPct val="0"/>
                </a:spcBef>
                <a:buClrTx/>
                <a:buSzTx/>
                <a:buFontTx/>
                <a:buNone/>
              </a:pPr>
              <a:r>
                <a:rPr lang="en-US" altLang="zh-CN" sz="2000">
                  <a:latin typeface="Times New Roman" pitchFamily="18" charset="0"/>
                  <a:cs typeface="Tahoma" pitchFamily="34" charset="0"/>
                </a:rPr>
                <a:t>        j=1; count=1;</a:t>
              </a:r>
            </a:p>
            <a:p>
              <a:pPr algn="just">
                <a:lnSpc>
                  <a:spcPct val="104000"/>
                </a:lnSpc>
                <a:spcBef>
                  <a:spcPct val="0"/>
                </a:spcBef>
                <a:buClrTx/>
                <a:buSzTx/>
                <a:buFontTx/>
                <a:buNone/>
              </a:pPr>
              <a:r>
                <a:rPr lang="en-US" altLang="zh-CN" sz="2000">
                  <a:latin typeface="Times New Roman" pitchFamily="18" charset="0"/>
                  <a:cs typeface="Tahoma" pitchFamily="34" charset="0"/>
                </a:rPr>
                <a:t>        for (i=2; i&lt;=n; i++) </a:t>
              </a:r>
            </a:p>
            <a:p>
              <a:pPr algn="just">
                <a:lnSpc>
                  <a:spcPct val="104000"/>
                </a:lnSpc>
                <a:spcBef>
                  <a:spcPct val="0"/>
                </a:spcBef>
                <a:buClrTx/>
                <a:buSzTx/>
                <a:buFontTx/>
                <a:buNone/>
              </a:pPr>
              <a:r>
                <a:rPr lang="en-US" altLang="zh-CN" sz="2000">
                  <a:latin typeface="Times New Roman" pitchFamily="18" charset="0"/>
                  <a:cs typeface="Tahoma" pitchFamily="34" charset="0"/>
                </a:rPr>
                <a:t>        { </a:t>
              </a:r>
            </a:p>
            <a:p>
              <a:pPr algn="just">
                <a:lnSpc>
                  <a:spcPct val="104000"/>
                </a:lnSpc>
                <a:spcBef>
                  <a:spcPct val="0"/>
                </a:spcBef>
                <a:buClrTx/>
                <a:buSzTx/>
                <a:buFontTx/>
                <a:buNone/>
              </a:pPr>
              <a:r>
                <a:rPr lang="en-US" altLang="zh-CN" sz="2000">
                  <a:latin typeface="Times New Roman" pitchFamily="18" charset="0"/>
                  <a:cs typeface="Tahoma" pitchFamily="34" charset="0"/>
                </a:rPr>
                <a:t>           if (s[i]&gt;=f[j]) {</a:t>
              </a:r>
            </a:p>
            <a:p>
              <a:pPr algn="just">
                <a:lnSpc>
                  <a:spcPct val="104000"/>
                </a:lnSpc>
                <a:spcBef>
                  <a:spcPct val="0"/>
                </a:spcBef>
                <a:buClrTx/>
                <a:buSzTx/>
                <a:buFontTx/>
                <a:buNone/>
              </a:pPr>
              <a:r>
                <a:rPr lang="en-US" altLang="zh-CN" sz="2000">
                  <a:latin typeface="Times New Roman" pitchFamily="18" charset="0"/>
                  <a:cs typeface="Tahoma" pitchFamily="34" charset="0"/>
                </a:rPr>
                <a:t>              a[i]=1;</a:t>
              </a:r>
            </a:p>
            <a:p>
              <a:pPr algn="just">
                <a:lnSpc>
                  <a:spcPct val="104000"/>
                </a:lnSpc>
                <a:spcBef>
                  <a:spcPct val="0"/>
                </a:spcBef>
                <a:buClrTx/>
                <a:buSzTx/>
                <a:buFontTx/>
                <a:buNone/>
              </a:pPr>
              <a:r>
                <a:rPr lang="en-US" altLang="zh-CN" sz="2000">
                  <a:latin typeface="Times New Roman" pitchFamily="18" charset="0"/>
                  <a:cs typeface="Tahoma" pitchFamily="34" charset="0"/>
                </a:rPr>
                <a:t>              j=i;</a:t>
              </a:r>
            </a:p>
            <a:p>
              <a:pPr algn="just">
                <a:lnSpc>
                  <a:spcPct val="104000"/>
                </a:lnSpc>
                <a:spcBef>
                  <a:spcPct val="0"/>
                </a:spcBef>
                <a:buClrTx/>
                <a:buSzTx/>
                <a:buFontTx/>
                <a:buNone/>
              </a:pPr>
              <a:r>
                <a:rPr lang="en-US" altLang="zh-CN" sz="2000">
                  <a:latin typeface="Times New Roman" pitchFamily="18" charset="0"/>
                  <a:cs typeface="Tahoma" pitchFamily="34" charset="0"/>
                </a:rPr>
                <a:t>              count++;</a:t>
              </a:r>
            </a:p>
            <a:p>
              <a:pPr algn="just">
                <a:lnSpc>
                  <a:spcPct val="104000"/>
                </a:lnSpc>
                <a:spcBef>
                  <a:spcPct val="0"/>
                </a:spcBef>
                <a:buClrTx/>
                <a:buSzTx/>
                <a:buFontTx/>
                <a:buNone/>
              </a:pPr>
              <a:r>
                <a:rPr lang="en-US" altLang="zh-CN" sz="2000">
                  <a:latin typeface="Times New Roman" pitchFamily="18" charset="0"/>
                  <a:cs typeface="Tahoma" pitchFamily="34" charset="0"/>
                </a:rPr>
                <a:t>           }</a:t>
              </a:r>
            </a:p>
            <a:p>
              <a:pPr algn="just">
                <a:lnSpc>
                  <a:spcPct val="104000"/>
                </a:lnSpc>
                <a:spcBef>
                  <a:spcPct val="0"/>
                </a:spcBef>
                <a:buClrTx/>
                <a:buSzTx/>
                <a:buFontTx/>
                <a:buNone/>
              </a:pPr>
              <a:r>
                <a:rPr lang="en-US" altLang="zh-CN" sz="2000">
                  <a:latin typeface="Times New Roman" pitchFamily="18" charset="0"/>
                  <a:cs typeface="Tahoma" pitchFamily="34" charset="0"/>
                </a:rPr>
                <a:t>           else a[i]=0;</a:t>
              </a:r>
            </a:p>
            <a:p>
              <a:pPr algn="just">
                <a:lnSpc>
                  <a:spcPct val="104000"/>
                </a:lnSpc>
                <a:spcBef>
                  <a:spcPct val="0"/>
                </a:spcBef>
                <a:buClrTx/>
                <a:buSzTx/>
                <a:buFontTx/>
                <a:buNone/>
              </a:pPr>
              <a:r>
                <a:rPr lang="en-US" altLang="zh-CN" sz="2000">
                  <a:latin typeface="Times New Roman" pitchFamily="18" charset="0"/>
                  <a:cs typeface="Tahoma" pitchFamily="34" charset="0"/>
                </a:rPr>
                <a:t>        }</a:t>
              </a:r>
            </a:p>
            <a:p>
              <a:pPr algn="just">
                <a:lnSpc>
                  <a:spcPct val="104000"/>
                </a:lnSpc>
                <a:spcBef>
                  <a:spcPct val="0"/>
                </a:spcBef>
                <a:buClrTx/>
                <a:buSzTx/>
                <a:buFontTx/>
                <a:buNone/>
              </a:pPr>
              <a:r>
                <a:rPr lang="en-US" altLang="zh-CN" sz="2000">
                  <a:latin typeface="Times New Roman" pitchFamily="18" charset="0"/>
                  <a:cs typeface="Tahoma" pitchFamily="34" charset="0"/>
                </a:rPr>
                <a:t>        return count;</a:t>
              </a:r>
            </a:p>
            <a:p>
              <a:pPr algn="just">
                <a:lnSpc>
                  <a:spcPct val="104000"/>
                </a:lnSpc>
                <a:spcBef>
                  <a:spcPct val="0"/>
                </a:spcBef>
                <a:buClrTx/>
                <a:buSzTx/>
                <a:buFontTx/>
                <a:buNone/>
              </a:pPr>
              <a:r>
                <a:rPr lang="en-US" altLang="zh-CN" sz="2000">
                  <a:latin typeface="Times New Roman" pitchFamily="18" charset="0"/>
                  <a:cs typeface="Tahoma" pitchFamily="34" charset="0"/>
                </a:rPr>
                <a:t>     }</a:t>
              </a:r>
              <a:endParaRPr lang="en-US" altLang="zh-CN" sz="2000">
                <a:latin typeface="楷体_GB2312" pitchFamily="49" charset="-122"/>
                <a:cs typeface="Tahoma" pitchFamily="34" charset="0"/>
              </a:endParaRPr>
            </a:p>
          </p:txBody>
        </p:sp>
        <p:grpSp>
          <p:nvGrpSpPr>
            <p:cNvPr id="55303" name="Group 4"/>
            <p:cNvGrpSpPr>
              <a:grpSpLocks/>
            </p:cNvGrpSpPr>
            <p:nvPr/>
          </p:nvGrpSpPr>
          <p:grpSpPr bwMode="auto">
            <a:xfrm>
              <a:off x="1461" y="6860"/>
              <a:ext cx="550" cy="864"/>
              <a:chOff x="1519" y="3141"/>
              <a:chExt cx="550" cy="864"/>
            </a:xfrm>
          </p:grpSpPr>
          <p:sp>
            <p:nvSpPr>
              <p:cNvPr id="55304"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144390"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endParaRPr lang="zh-CN" altLang="en-US" sz="800" kern="10" dirty="0">
                  <a:ln w="9525">
                    <a:solidFill>
                      <a:srgbClr val="000000"/>
                    </a:solidFill>
                    <a:round/>
                    <a:headEnd/>
                    <a:tailEnd/>
                  </a:ln>
                  <a:noFill/>
                  <a:latin typeface="宋体"/>
                  <a:ea typeface="宋体"/>
                </a:endParaRPr>
              </a:p>
            </p:txBody>
          </p:sp>
        </p:grpSp>
      </p:grpSp>
    </p:spTree>
    <p:extLst>
      <p:ext uri="{BB962C8B-B14F-4D97-AF65-F5344CB8AC3E}">
        <p14:creationId xmlns:p14="http://schemas.microsoft.com/office/powerpoint/2010/main" val="3544735566"/>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DEE11271-C984-4477-9D53-224D62DCA577}" type="datetime1">
              <a:rPr lang="zh-CN" altLang="en-US" sz="1400" b="0" smtClean="0">
                <a:latin typeface="Comic Sans MS" pitchFamily="66" charset="0"/>
                <a:ea typeface="宋体" charset="-122"/>
              </a:rPr>
              <a:pPr>
                <a:spcBef>
                  <a:spcPct val="0"/>
                </a:spcBef>
                <a:buClrTx/>
                <a:buSzTx/>
                <a:buFontTx/>
                <a:buNone/>
              </a:pPr>
              <a:t>2016/5/10</a:t>
            </a:fld>
            <a:endParaRPr lang="en-US" altLang="zh-CN" sz="1400" b="0" smtClean="0">
              <a:latin typeface="Comic Sans MS" pitchFamily="66" charset="0"/>
              <a:ea typeface="宋体" charset="-122"/>
            </a:endParaRPr>
          </a:p>
        </p:txBody>
      </p:sp>
      <p:sp>
        <p:nvSpPr>
          <p:cNvPr id="286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1498BA7-92B4-41E8-B51F-66A9D545C281}" type="slidenum">
              <a:rPr lang="en-US" altLang="zh-CN" sz="1400" b="0" smtClean="0">
                <a:latin typeface="Comic Sans MS" pitchFamily="66" charset="0"/>
                <a:ea typeface="宋体" charset="-122"/>
              </a:rPr>
              <a:pPr>
                <a:spcBef>
                  <a:spcPct val="0"/>
                </a:spcBef>
                <a:buClrTx/>
                <a:buSzTx/>
                <a:buFontTx/>
                <a:buNone/>
              </a:pPr>
              <a:t>3</a:t>
            </a:fld>
            <a:endParaRPr lang="en-US" altLang="zh-CN" sz="1400" b="0" smtClean="0">
              <a:latin typeface="Comic Sans MS" pitchFamily="66" charset="0"/>
              <a:ea typeface="宋体" charset="-122"/>
            </a:endParaRPr>
          </a:p>
        </p:txBody>
      </p:sp>
      <p:sp>
        <p:nvSpPr>
          <p:cNvPr id="28677" name="Text Box 11"/>
          <p:cNvSpPr txBox="1">
            <a:spLocks noChangeArrowheads="1"/>
          </p:cNvSpPr>
          <p:nvPr/>
        </p:nvSpPr>
        <p:spPr bwMode="auto">
          <a:xfrm>
            <a:off x="323850" y="1196975"/>
            <a:ext cx="84963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50000"/>
              </a:lnSpc>
              <a:spcBef>
                <a:spcPct val="50000"/>
              </a:spcBef>
              <a:buClrTx/>
              <a:buSzTx/>
              <a:buFontTx/>
              <a:buNone/>
            </a:pPr>
            <a:r>
              <a:rPr kumimoji="1" lang="en-US" altLang="zh-CN" sz="3200">
                <a:latin typeface="宋体" charset="-122"/>
                <a:ea typeface="宋体" charset="-122"/>
              </a:rPr>
              <a:t>    </a:t>
            </a:r>
            <a:r>
              <a:rPr kumimoji="1" lang="zh-CN" altLang="en-US" sz="3200">
                <a:latin typeface="宋体" charset="-122"/>
                <a:ea typeface="宋体" charset="-122"/>
              </a:rPr>
              <a:t>设</a:t>
            </a:r>
            <a:r>
              <a:rPr kumimoji="1" lang="en-US" altLang="zh-CN" sz="3200" i="1">
                <a:latin typeface="Times New Roman" pitchFamily="18" charset="0"/>
                <a:ea typeface="宋体" charset="-122"/>
              </a:rPr>
              <a:t>G</a:t>
            </a:r>
            <a:r>
              <a:rPr kumimoji="1" lang="en-US" altLang="zh-CN" sz="3200">
                <a:latin typeface="Times New Roman" pitchFamily="18" charset="0"/>
                <a:ea typeface="宋体" charset="-122"/>
              </a:rPr>
              <a:t>=</a:t>
            </a:r>
            <a:r>
              <a:rPr kumimoji="1" lang="en-US" altLang="zh-CN" sz="3200">
                <a:latin typeface="宋体" charset="-122"/>
                <a:ea typeface="宋体" charset="-122"/>
              </a:rPr>
              <a:t>(</a:t>
            </a:r>
            <a:r>
              <a:rPr kumimoji="1" lang="en-US" altLang="zh-CN" sz="3200" i="1">
                <a:latin typeface="Times New Roman" pitchFamily="18" charset="0"/>
                <a:ea typeface="宋体" charset="-122"/>
              </a:rPr>
              <a:t>V</a:t>
            </a:r>
            <a:r>
              <a:rPr kumimoji="1" lang="zh-CN" altLang="en-US" sz="3200">
                <a:latin typeface="宋体" charset="-122"/>
                <a:ea typeface="宋体" charset="-122"/>
              </a:rPr>
              <a:t>，</a:t>
            </a:r>
            <a:r>
              <a:rPr kumimoji="1" lang="en-US" altLang="zh-CN" sz="3200" i="1">
                <a:latin typeface="Times New Roman" pitchFamily="18" charset="0"/>
                <a:ea typeface="宋体" charset="-122"/>
              </a:rPr>
              <a:t>E</a:t>
            </a:r>
            <a:r>
              <a:rPr kumimoji="1" lang="en-US" altLang="zh-CN" sz="3200">
                <a:latin typeface="宋体" charset="-122"/>
                <a:ea typeface="宋体" charset="-122"/>
              </a:rPr>
              <a:t>)</a:t>
            </a:r>
            <a:r>
              <a:rPr kumimoji="1" lang="zh-CN" altLang="en-US" sz="3200">
                <a:latin typeface="宋体" charset="-122"/>
                <a:ea typeface="宋体" charset="-122"/>
              </a:rPr>
              <a:t>是一个无向连通网，生成树上各边的权值之和称为该生成树的代价，在</a:t>
            </a:r>
            <a:r>
              <a:rPr kumimoji="1" lang="en-US" altLang="zh-CN" sz="3200" i="1">
                <a:latin typeface="Times New Roman" pitchFamily="18" charset="0"/>
                <a:ea typeface="宋体" charset="-122"/>
              </a:rPr>
              <a:t>G</a:t>
            </a:r>
            <a:r>
              <a:rPr kumimoji="1" lang="zh-CN" altLang="en-US" sz="3200">
                <a:latin typeface="宋体" charset="-122"/>
                <a:ea typeface="宋体" charset="-122"/>
              </a:rPr>
              <a:t>的所有生成树中，代价最小的生成树称为</a:t>
            </a:r>
            <a:r>
              <a:rPr kumimoji="1" lang="zh-CN" altLang="en-US" sz="3200">
                <a:solidFill>
                  <a:srgbClr val="FF0000"/>
                </a:solidFill>
                <a:latin typeface="宋体" charset="-122"/>
                <a:ea typeface="宋体" charset="-122"/>
              </a:rPr>
              <a:t>最小生成树</a:t>
            </a:r>
            <a:r>
              <a:rPr kumimoji="1" lang="zh-CN" altLang="en-US" sz="3200">
                <a:latin typeface="宋体" charset="-122"/>
                <a:ea typeface="宋体" charset="-122"/>
              </a:rPr>
              <a:t>（</a:t>
            </a:r>
            <a:r>
              <a:rPr kumimoji="1" lang="en-US" altLang="zh-CN" sz="3200">
                <a:latin typeface="Times New Roman" pitchFamily="18" charset="0"/>
                <a:ea typeface="宋体" charset="-122"/>
              </a:rPr>
              <a:t>Minimal Spanning Trees</a:t>
            </a:r>
            <a:r>
              <a:rPr kumimoji="1" lang="zh-CN" altLang="en-US" sz="3200">
                <a:latin typeface="宋体" charset="-122"/>
                <a:ea typeface="宋体" charset="-122"/>
              </a:rPr>
              <a:t>）。</a:t>
            </a:r>
            <a:r>
              <a:rPr kumimoji="1" lang="zh-CN" altLang="en-US" sz="3200">
                <a:latin typeface="Times New Roman" pitchFamily="18" charset="0"/>
                <a:ea typeface="宋体" charset="-122"/>
              </a:rPr>
              <a:t> </a:t>
            </a:r>
            <a:endParaRPr kumimoji="1" lang="zh-CN" altLang="en-US" sz="2800">
              <a:latin typeface="Times New Roman" pitchFamily="18" charset="0"/>
              <a:ea typeface="宋体" charset="-122"/>
            </a:endParaRPr>
          </a:p>
        </p:txBody>
      </p:sp>
      <p:sp>
        <p:nvSpPr>
          <p:cNvPr id="28678" name="Text Box 12"/>
          <p:cNvSpPr txBox="1">
            <a:spLocks noChangeArrowheads="1"/>
          </p:cNvSpPr>
          <p:nvPr/>
        </p:nvSpPr>
        <p:spPr bwMode="auto">
          <a:xfrm>
            <a:off x="323850" y="260350"/>
            <a:ext cx="64087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7.2.3  </a:t>
            </a:r>
            <a:r>
              <a:rPr kumimoji="1" lang="zh-CN" altLang="en-US" sz="4400">
                <a:solidFill>
                  <a:schemeClr val="tx2"/>
                </a:solidFill>
                <a:latin typeface="华文行楷" pitchFamily="2" charset="-122"/>
                <a:ea typeface="华文行楷" pitchFamily="2" charset="-122"/>
              </a:rPr>
              <a:t>最小生成树问题 </a:t>
            </a:r>
          </a:p>
        </p:txBody>
      </p:sp>
      <p:grpSp>
        <p:nvGrpSpPr>
          <p:cNvPr id="21" name="Group 5"/>
          <p:cNvGrpSpPr>
            <a:grpSpLocks/>
          </p:cNvGrpSpPr>
          <p:nvPr/>
        </p:nvGrpSpPr>
        <p:grpSpPr bwMode="auto">
          <a:xfrm>
            <a:off x="6207125" y="4076700"/>
            <a:ext cx="2486025" cy="2303463"/>
            <a:chOff x="3760" y="1304"/>
            <a:chExt cx="1566" cy="1451"/>
          </a:xfrm>
          <a:solidFill>
            <a:schemeClr val="accent1">
              <a:lumMod val="75000"/>
            </a:schemeClr>
          </a:solidFill>
        </p:grpSpPr>
        <p:sp>
          <p:nvSpPr>
            <p:cNvPr id="22" name="Text Box 6"/>
            <p:cNvSpPr txBox="1">
              <a:spLocks noChangeArrowheads="1"/>
            </p:cNvSpPr>
            <p:nvPr/>
          </p:nvSpPr>
          <p:spPr bwMode="auto">
            <a:xfrm>
              <a:off x="3816" y="2170"/>
              <a:ext cx="239"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3</a:t>
              </a:r>
            </a:p>
          </p:txBody>
        </p:sp>
        <p:sp>
          <p:nvSpPr>
            <p:cNvPr id="23" name="Text Box 7"/>
            <p:cNvSpPr txBox="1">
              <a:spLocks noChangeArrowheads="1"/>
            </p:cNvSpPr>
            <p:nvPr/>
          </p:nvSpPr>
          <p:spPr bwMode="auto">
            <a:xfrm>
              <a:off x="4029" y="1408"/>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7</a:t>
              </a:r>
            </a:p>
          </p:txBody>
        </p:sp>
        <p:sp>
          <p:nvSpPr>
            <p:cNvPr id="24" name="Text Box 8"/>
            <p:cNvSpPr txBox="1">
              <a:spLocks noChangeArrowheads="1"/>
            </p:cNvSpPr>
            <p:nvPr/>
          </p:nvSpPr>
          <p:spPr bwMode="auto">
            <a:xfrm>
              <a:off x="4812" y="1437"/>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5</a:t>
              </a:r>
            </a:p>
          </p:txBody>
        </p:sp>
        <p:sp>
          <p:nvSpPr>
            <p:cNvPr id="25" name="Text Box 9"/>
            <p:cNvSpPr txBox="1">
              <a:spLocks noChangeArrowheads="1"/>
            </p:cNvSpPr>
            <p:nvPr/>
          </p:nvSpPr>
          <p:spPr bwMode="auto">
            <a:xfrm>
              <a:off x="5038" y="2210"/>
              <a:ext cx="239"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a:solidFill>
                    <a:schemeClr val="bg2">
                      <a:lumMod val="50000"/>
                    </a:schemeClr>
                  </a:solidFill>
                  <a:latin typeface="Arial" charset="0"/>
                  <a:ea typeface="黑体" pitchFamily="49" charset="-122"/>
                </a:rPr>
                <a:t>2</a:t>
              </a:r>
            </a:p>
          </p:txBody>
        </p:sp>
        <p:sp>
          <p:nvSpPr>
            <p:cNvPr id="26" name="Text Box 10"/>
            <p:cNvSpPr txBox="1">
              <a:spLocks noChangeArrowheads="1"/>
            </p:cNvSpPr>
            <p:nvPr/>
          </p:nvSpPr>
          <p:spPr bwMode="auto">
            <a:xfrm>
              <a:off x="4324" y="1612"/>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a:solidFill>
                    <a:schemeClr val="bg2">
                      <a:lumMod val="50000"/>
                    </a:schemeClr>
                  </a:solidFill>
                  <a:latin typeface="Arial" charset="0"/>
                  <a:ea typeface="黑体" pitchFamily="49" charset="-122"/>
                </a:rPr>
                <a:t>1</a:t>
              </a:r>
            </a:p>
          </p:txBody>
        </p:sp>
        <p:sp>
          <p:nvSpPr>
            <p:cNvPr id="27" name="Text Box 11"/>
            <p:cNvSpPr txBox="1">
              <a:spLocks noChangeArrowheads="1"/>
            </p:cNvSpPr>
            <p:nvPr/>
          </p:nvSpPr>
          <p:spPr bwMode="auto">
            <a:xfrm>
              <a:off x="4149" y="2132"/>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6</a:t>
              </a:r>
            </a:p>
          </p:txBody>
        </p:sp>
        <p:sp>
          <p:nvSpPr>
            <p:cNvPr id="28" name="Text Box 12"/>
            <p:cNvSpPr txBox="1">
              <a:spLocks noChangeArrowheads="1"/>
            </p:cNvSpPr>
            <p:nvPr/>
          </p:nvSpPr>
          <p:spPr bwMode="auto">
            <a:xfrm>
              <a:off x="4731" y="1760"/>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7</a:t>
              </a:r>
            </a:p>
          </p:txBody>
        </p:sp>
        <p:sp>
          <p:nvSpPr>
            <p:cNvPr id="29" name="Text Box 13"/>
            <p:cNvSpPr txBox="1">
              <a:spLocks noChangeArrowheads="1"/>
            </p:cNvSpPr>
            <p:nvPr/>
          </p:nvSpPr>
          <p:spPr bwMode="auto">
            <a:xfrm>
              <a:off x="4128" y="1745"/>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6</a:t>
              </a:r>
            </a:p>
          </p:txBody>
        </p:sp>
        <p:sp>
          <p:nvSpPr>
            <p:cNvPr id="30" name="Text Box 14"/>
            <p:cNvSpPr txBox="1">
              <a:spLocks noChangeArrowheads="1"/>
            </p:cNvSpPr>
            <p:nvPr/>
          </p:nvSpPr>
          <p:spPr bwMode="auto">
            <a:xfrm>
              <a:off x="4674" y="2125"/>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4</a:t>
              </a:r>
            </a:p>
          </p:txBody>
        </p:sp>
        <p:sp>
          <p:nvSpPr>
            <p:cNvPr id="31" name="Text Box 15"/>
            <p:cNvSpPr txBox="1">
              <a:spLocks noChangeArrowheads="1"/>
            </p:cNvSpPr>
            <p:nvPr/>
          </p:nvSpPr>
          <p:spPr bwMode="auto">
            <a:xfrm>
              <a:off x="4426" y="2384"/>
              <a:ext cx="238" cy="252"/>
            </a:xfrm>
            <a:prstGeom prst="rect">
              <a:avLst/>
            </a:prstGeom>
            <a:noFill/>
            <a:ln>
              <a:noFill/>
            </a:ln>
            <a:effectLst/>
            <a:extLs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000" dirty="0">
                  <a:solidFill>
                    <a:schemeClr val="bg2">
                      <a:lumMod val="50000"/>
                    </a:schemeClr>
                  </a:solidFill>
                  <a:latin typeface="Arial" charset="0"/>
                  <a:ea typeface="黑体" pitchFamily="49" charset="-122"/>
                </a:rPr>
                <a:t>7</a:t>
              </a:r>
            </a:p>
          </p:txBody>
        </p:sp>
        <p:sp>
          <p:nvSpPr>
            <p:cNvPr id="32" name="Line 16"/>
            <p:cNvSpPr>
              <a:spLocks noChangeShapeType="1"/>
            </p:cNvSpPr>
            <p:nvPr/>
          </p:nvSpPr>
          <p:spPr bwMode="auto">
            <a:xfrm flipH="1">
              <a:off x="4004" y="1517"/>
              <a:ext cx="388" cy="271"/>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3" name="Line 17"/>
            <p:cNvSpPr>
              <a:spLocks noChangeShapeType="1"/>
            </p:cNvSpPr>
            <p:nvPr/>
          </p:nvSpPr>
          <p:spPr bwMode="auto">
            <a:xfrm>
              <a:off x="3944" y="2048"/>
              <a:ext cx="167" cy="430"/>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4" name="Line 18"/>
            <p:cNvSpPr>
              <a:spLocks noChangeShapeType="1"/>
            </p:cNvSpPr>
            <p:nvPr/>
          </p:nvSpPr>
          <p:spPr bwMode="auto">
            <a:xfrm flipH="1">
              <a:off x="4966" y="2066"/>
              <a:ext cx="177" cy="420"/>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5" name="Line 19"/>
            <p:cNvSpPr>
              <a:spLocks noChangeShapeType="1"/>
            </p:cNvSpPr>
            <p:nvPr/>
          </p:nvSpPr>
          <p:spPr bwMode="auto">
            <a:xfrm>
              <a:off x="4317" y="2618"/>
              <a:ext cx="409" cy="0"/>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6" name="Line 20"/>
            <p:cNvSpPr>
              <a:spLocks noChangeShapeType="1"/>
            </p:cNvSpPr>
            <p:nvPr/>
          </p:nvSpPr>
          <p:spPr bwMode="auto">
            <a:xfrm>
              <a:off x="4547" y="1608"/>
              <a:ext cx="0" cy="289"/>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7" name="Line 21"/>
            <p:cNvSpPr>
              <a:spLocks noChangeShapeType="1"/>
            </p:cNvSpPr>
            <p:nvPr/>
          </p:nvSpPr>
          <p:spPr bwMode="auto">
            <a:xfrm flipH="1">
              <a:off x="4247" y="2175"/>
              <a:ext cx="202" cy="312"/>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8" name="Line 22"/>
            <p:cNvSpPr>
              <a:spLocks noChangeShapeType="1"/>
            </p:cNvSpPr>
            <p:nvPr/>
          </p:nvSpPr>
          <p:spPr bwMode="auto">
            <a:xfrm>
              <a:off x="4614" y="2178"/>
              <a:ext cx="188" cy="298"/>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39" name="Line 23"/>
            <p:cNvSpPr>
              <a:spLocks noChangeShapeType="1"/>
            </p:cNvSpPr>
            <p:nvPr/>
          </p:nvSpPr>
          <p:spPr bwMode="auto">
            <a:xfrm>
              <a:off x="4052" y="1943"/>
              <a:ext cx="335" cy="84"/>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40" name="Line 24"/>
            <p:cNvSpPr>
              <a:spLocks noChangeShapeType="1"/>
            </p:cNvSpPr>
            <p:nvPr/>
          </p:nvSpPr>
          <p:spPr bwMode="auto">
            <a:xfrm>
              <a:off x="4670" y="1513"/>
              <a:ext cx="403" cy="303"/>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41" name="Line 25"/>
            <p:cNvSpPr>
              <a:spLocks noChangeShapeType="1"/>
            </p:cNvSpPr>
            <p:nvPr/>
          </p:nvSpPr>
          <p:spPr bwMode="auto">
            <a:xfrm flipH="1">
              <a:off x="4676" y="1959"/>
              <a:ext cx="349" cy="67"/>
            </a:xfrm>
            <a:prstGeom prst="line">
              <a:avLst/>
            </a:prstGeom>
            <a:grpFill/>
            <a:ln w="25400" cap="rnd">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solidFill>
                  <a:schemeClr val="bg2">
                    <a:lumMod val="50000"/>
                  </a:schemeClr>
                </a:solidFill>
                <a:ea typeface="宋体" pitchFamily="2" charset="-122"/>
              </a:endParaRPr>
            </a:p>
          </p:txBody>
        </p:sp>
        <p:sp>
          <p:nvSpPr>
            <p:cNvPr id="42" name="Oval 26"/>
            <p:cNvSpPr>
              <a:spLocks noChangeArrowheads="1"/>
            </p:cNvSpPr>
            <p:nvPr/>
          </p:nvSpPr>
          <p:spPr bwMode="auto">
            <a:xfrm>
              <a:off x="4385" y="1900"/>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V2</a:t>
              </a:r>
            </a:p>
          </p:txBody>
        </p:sp>
        <p:sp>
          <p:nvSpPr>
            <p:cNvPr id="43" name="Oval 27"/>
            <p:cNvSpPr>
              <a:spLocks noChangeArrowheads="1"/>
            </p:cNvSpPr>
            <p:nvPr/>
          </p:nvSpPr>
          <p:spPr bwMode="auto">
            <a:xfrm>
              <a:off x="4386" y="1304"/>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V0</a:t>
              </a:r>
            </a:p>
          </p:txBody>
        </p:sp>
        <p:sp>
          <p:nvSpPr>
            <p:cNvPr id="44" name="Oval 28"/>
            <p:cNvSpPr>
              <a:spLocks noChangeArrowheads="1"/>
            </p:cNvSpPr>
            <p:nvPr/>
          </p:nvSpPr>
          <p:spPr bwMode="auto">
            <a:xfrm>
              <a:off x="5031" y="1775"/>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V3</a:t>
              </a:r>
            </a:p>
          </p:txBody>
        </p:sp>
        <p:sp>
          <p:nvSpPr>
            <p:cNvPr id="45" name="Oval 29"/>
            <p:cNvSpPr>
              <a:spLocks noChangeArrowheads="1"/>
            </p:cNvSpPr>
            <p:nvPr/>
          </p:nvSpPr>
          <p:spPr bwMode="auto">
            <a:xfrm>
              <a:off x="4724" y="2460"/>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V5</a:t>
              </a:r>
            </a:p>
          </p:txBody>
        </p:sp>
        <p:sp>
          <p:nvSpPr>
            <p:cNvPr id="46" name="Oval 30"/>
            <p:cNvSpPr>
              <a:spLocks noChangeArrowheads="1"/>
            </p:cNvSpPr>
            <p:nvPr/>
          </p:nvSpPr>
          <p:spPr bwMode="auto">
            <a:xfrm>
              <a:off x="4026" y="2460"/>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V4</a:t>
              </a:r>
            </a:p>
          </p:txBody>
        </p:sp>
        <p:sp>
          <p:nvSpPr>
            <p:cNvPr id="47" name="Oval 31"/>
            <p:cNvSpPr>
              <a:spLocks noChangeArrowheads="1"/>
            </p:cNvSpPr>
            <p:nvPr/>
          </p:nvSpPr>
          <p:spPr bwMode="auto">
            <a:xfrm>
              <a:off x="3760" y="1752"/>
              <a:ext cx="295" cy="295"/>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dirty="0">
                  <a:solidFill>
                    <a:schemeClr val="bg2">
                      <a:lumMod val="50000"/>
                    </a:schemeClr>
                  </a:solidFill>
                  <a:latin typeface="Arial" charset="0"/>
                  <a:ea typeface="宋体" pitchFamily="2" charset="-122"/>
                </a:rPr>
                <a:t>V1</a:t>
              </a:r>
            </a:p>
          </p:txBody>
        </p:sp>
      </p:grpSp>
      <p:sp>
        <p:nvSpPr>
          <p:cNvPr id="48" name="Line 32"/>
          <p:cNvSpPr>
            <a:spLocks noChangeShapeType="1"/>
          </p:cNvSpPr>
          <p:nvPr/>
        </p:nvSpPr>
        <p:spPr bwMode="auto">
          <a:xfrm>
            <a:off x="7464425" y="4546600"/>
            <a:ext cx="12700" cy="514350"/>
          </a:xfrm>
          <a:prstGeom prst="line">
            <a:avLst/>
          </a:prstGeom>
          <a:noFill/>
          <a:ln w="57150">
            <a:solidFill>
              <a:schemeClr val="tx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a typeface="宋体" pitchFamily="2" charset="-122"/>
            </a:endParaRPr>
          </a:p>
        </p:txBody>
      </p:sp>
      <p:sp>
        <p:nvSpPr>
          <p:cNvPr id="49" name="Line 33"/>
          <p:cNvSpPr>
            <a:spLocks noChangeShapeType="1"/>
          </p:cNvSpPr>
          <p:nvPr/>
        </p:nvSpPr>
        <p:spPr bwMode="auto">
          <a:xfrm flipH="1">
            <a:off x="8081963" y="5289550"/>
            <a:ext cx="338137" cy="701675"/>
          </a:xfrm>
          <a:prstGeom prst="line">
            <a:avLst/>
          </a:prstGeom>
          <a:noFill/>
          <a:ln w="57150">
            <a:solidFill>
              <a:schemeClr val="tx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a typeface="宋体" pitchFamily="2" charset="-122"/>
            </a:endParaRPr>
          </a:p>
        </p:txBody>
      </p:sp>
      <p:sp>
        <p:nvSpPr>
          <p:cNvPr id="50" name="Line 34"/>
          <p:cNvSpPr>
            <a:spLocks noChangeShapeType="1"/>
          </p:cNvSpPr>
          <p:nvPr/>
        </p:nvSpPr>
        <p:spPr bwMode="auto">
          <a:xfrm>
            <a:off x="7554913" y="5440363"/>
            <a:ext cx="325437" cy="552450"/>
          </a:xfrm>
          <a:prstGeom prst="line">
            <a:avLst/>
          </a:prstGeom>
          <a:noFill/>
          <a:ln w="57150">
            <a:solidFill>
              <a:schemeClr val="tx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a typeface="宋体" pitchFamily="2" charset="-122"/>
            </a:endParaRPr>
          </a:p>
        </p:txBody>
      </p:sp>
      <p:sp>
        <p:nvSpPr>
          <p:cNvPr id="51" name="Line 35"/>
          <p:cNvSpPr>
            <a:spLocks noChangeShapeType="1"/>
          </p:cNvSpPr>
          <p:nvPr/>
        </p:nvSpPr>
        <p:spPr bwMode="auto">
          <a:xfrm>
            <a:off x="6489700" y="5264150"/>
            <a:ext cx="314325" cy="703263"/>
          </a:xfrm>
          <a:prstGeom prst="line">
            <a:avLst/>
          </a:prstGeom>
          <a:noFill/>
          <a:ln w="57150">
            <a:solidFill>
              <a:schemeClr val="tx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a typeface="宋体" pitchFamily="2" charset="-122"/>
            </a:endParaRPr>
          </a:p>
        </p:txBody>
      </p:sp>
      <p:sp>
        <p:nvSpPr>
          <p:cNvPr id="52" name="Line 36"/>
          <p:cNvSpPr>
            <a:spLocks noChangeShapeType="1"/>
          </p:cNvSpPr>
          <p:nvPr/>
        </p:nvSpPr>
        <p:spPr bwMode="auto">
          <a:xfrm>
            <a:off x="6665913" y="5064125"/>
            <a:ext cx="525462" cy="138113"/>
          </a:xfrm>
          <a:prstGeom prst="line">
            <a:avLst/>
          </a:prstGeom>
          <a:noFill/>
          <a:ln w="57150">
            <a:solidFill>
              <a:schemeClr val="tx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a typeface="宋体" pitchFamily="2" charset="-122"/>
            </a:endParaRPr>
          </a:p>
        </p:txBody>
      </p:sp>
    </p:spTree>
    <p:extLst>
      <p:ext uri="{BB962C8B-B14F-4D97-AF65-F5344CB8AC3E}">
        <p14:creationId xmlns:p14="http://schemas.microsoft.com/office/powerpoint/2010/main" val="41859919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6D956C6F-BA14-4C29-919B-6F2521108DD8}" type="datetime1">
              <a:rPr lang="zh-CN" altLang="en-US" sz="1400" b="0" smtClean="0">
                <a:latin typeface="Comic Sans MS" pitchFamily="66" charset="0"/>
                <a:ea typeface="宋体" charset="-122"/>
              </a:rPr>
              <a:pPr>
                <a:spcBef>
                  <a:spcPct val="0"/>
                </a:spcBef>
                <a:buClrTx/>
                <a:buSzTx/>
                <a:buFontTx/>
                <a:buNone/>
              </a:pPr>
              <a:t>2016/5/10</a:t>
            </a:fld>
            <a:endParaRPr lang="en-US" altLang="zh-CN" sz="1400" b="0" smtClean="0">
              <a:latin typeface="Comic Sans MS" pitchFamily="66" charset="0"/>
              <a:ea typeface="宋体" charset="-122"/>
            </a:endParaRPr>
          </a:p>
        </p:txBody>
      </p:sp>
      <p:sp>
        <p:nvSpPr>
          <p:cNvPr id="563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第7章  贪心法</a:t>
            </a:r>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59E1BBEB-01AC-4C02-9042-5E411DA446B8}" type="slidenum">
              <a:rPr lang="en-US" altLang="zh-CN" sz="1400" b="0" smtClean="0">
                <a:latin typeface="Comic Sans MS" pitchFamily="66" charset="0"/>
                <a:ea typeface="宋体" charset="-122"/>
              </a:rPr>
              <a:pPr>
                <a:spcBef>
                  <a:spcPct val="0"/>
                </a:spcBef>
                <a:buClrTx/>
                <a:buSzTx/>
                <a:buFontTx/>
                <a:buNone/>
              </a:pPr>
              <a:t>30</a:t>
            </a:fld>
            <a:endParaRPr lang="en-US" altLang="zh-CN" sz="1400" b="0" smtClean="0">
              <a:latin typeface="Comic Sans MS" pitchFamily="66" charset="0"/>
              <a:ea typeface="宋体" charset="-122"/>
            </a:endParaRPr>
          </a:p>
        </p:txBody>
      </p:sp>
      <p:sp>
        <p:nvSpPr>
          <p:cNvPr id="56325" name="Text Box 4"/>
          <p:cNvSpPr txBox="1">
            <a:spLocks noChangeArrowheads="1"/>
          </p:cNvSpPr>
          <p:nvPr/>
        </p:nvSpPr>
        <p:spPr bwMode="auto">
          <a:xfrm>
            <a:off x="250825" y="1196975"/>
            <a:ext cx="85693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 typeface="Wingdings" pitchFamily="2" charset="2"/>
              <a:buChar char="Ø"/>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设有</a:t>
            </a:r>
            <a:r>
              <a:rPr kumimoji="1" lang="en-US" altLang="zh-CN" sz="2800" i="1">
                <a:solidFill>
                  <a:srgbClr val="FF0000"/>
                </a:solidFill>
                <a:latin typeface="Times New Roman" pitchFamily="18" charset="0"/>
                <a:ea typeface="宋体" charset="-122"/>
              </a:rPr>
              <a:t>n</a:t>
            </a:r>
            <a:r>
              <a:rPr kumimoji="1" lang="zh-CN" altLang="en-US" sz="2800">
                <a:solidFill>
                  <a:srgbClr val="FF0000"/>
                </a:solidFill>
                <a:latin typeface="Times New Roman" pitchFamily="18" charset="0"/>
                <a:ea typeface="宋体" charset="-122"/>
              </a:rPr>
              <a:t>个独立的作业</a:t>
            </a:r>
            <a:r>
              <a:rPr kumimoji="1" lang="en-US" altLang="zh-CN" sz="2800">
                <a:latin typeface="Times New Roman" pitchFamily="18" charset="0"/>
                <a:ea typeface="宋体" charset="-122"/>
              </a:rPr>
              <a:t>{1, 2, …, </a:t>
            </a:r>
            <a:r>
              <a:rPr kumimoji="1" lang="en-US" altLang="zh-CN" sz="2800" i="1">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，由</a:t>
            </a:r>
            <a:r>
              <a:rPr kumimoji="1" lang="en-US" altLang="zh-CN" sz="2800" i="1">
                <a:solidFill>
                  <a:srgbClr val="FF0000"/>
                </a:solidFill>
                <a:latin typeface="Times New Roman" pitchFamily="18" charset="0"/>
                <a:ea typeface="宋体" charset="-122"/>
              </a:rPr>
              <a:t>m</a:t>
            </a:r>
            <a:r>
              <a:rPr kumimoji="1" lang="zh-CN" altLang="en-US" sz="2800">
                <a:solidFill>
                  <a:srgbClr val="FF0000"/>
                </a:solidFill>
                <a:latin typeface="Times New Roman" pitchFamily="18" charset="0"/>
                <a:ea typeface="宋体" charset="-122"/>
              </a:rPr>
              <a:t>台相同的机器</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M</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M</a:t>
            </a:r>
            <a:r>
              <a:rPr kumimoji="1" lang="en-US" altLang="zh-CN" sz="2800" baseline="-30000">
                <a:latin typeface="Times New Roman" pitchFamily="18" charset="0"/>
                <a:ea typeface="宋体" charset="-122"/>
              </a:rPr>
              <a:t>2</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M</a:t>
            </a:r>
            <a:r>
              <a:rPr kumimoji="1" lang="en-US" altLang="zh-CN" sz="2800" i="1" baseline="-30000">
                <a:latin typeface="Times New Roman" pitchFamily="18" charset="0"/>
                <a:ea typeface="宋体" charset="-122"/>
              </a:rPr>
              <a:t>m</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进行加工处理；</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 typeface="Wingdings" pitchFamily="2" charset="2"/>
              <a:buChar char="Ø"/>
            </a:pPr>
            <a:r>
              <a:rPr kumimoji="1" lang="zh-CN" altLang="en-US" sz="2800">
                <a:latin typeface="Times New Roman" pitchFamily="18" charset="0"/>
                <a:ea typeface="宋体" charset="-122"/>
              </a:rPr>
              <a:t>作业</a:t>
            </a:r>
            <a:r>
              <a:rPr kumimoji="1" lang="en-US" altLang="zh-CN" sz="2800" i="1">
                <a:latin typeface="Times New Roman" pitchFamily="18" charset="0"/>
                <a:ea typeface="宋体" charset="-122"/>
              </a:rPr>
              <a:t>i</a:t>
            </a:r>
            <a:r>
              <a:rPr kumimoji="1" lang="zh-CN" altLang="en-US" sz="2800">
                <a:latin typeface="Times New Roman" pitchFamily="18" charset="0"/>
                <a:ea typeface="宋体" charset="-122"/>
              </a:rPr>
              <a:t>所需的处理时间为</a:t>
            </a:r>
            <a:r>
              <a:rPr kumimoji="1" lang="en-US" altLang="zh-CN" sz="2800" i="1">
                <a:latin typeface="Times New Roman" pitchFamily="18" charset="0"/>
                <a:ea typeface="宋体" charset="-122"/>
              </a:rPr>
              <a:t>t</a:t>
            </a:r>
            <a:r>
              <a:rPr kumimoji="1" lang="en-US" altLang="zh-CN" sz="2800" i="1" baseline="-30000">
                <a:latin typeface="Times New Roman" pitchFamily="18" charset="0"/>
                <a:ea typeface="宋体" charset="-122"/>
              </a:rPr>
              <a:t>i</a:t>
            </a: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1≤</a:t>
            </a:r>
            <a:r>
              <a:rPr kumimoji="1" lang="en-US" altLang="zh-CN" sz="2800" i="1">
                <a:latin typeface="Times New Roman" pitchFamily="18" charset="0"/>
                <a:ea typeface="宋体" charset="-122"/>
              </a:rPr>
              <a:t>i</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n</a:t>
            </a:r>
            <a:r>
              <a:rPr kumimoji="1" lang="zh-CN" altLang="en-US" sz="2800">
                <a:latin typeface="Times New Roman" pitchFamily="18" charset="0"/>
                <a:ea typeface="宋体" charset="-122"/>
              </a:rPr>
              <a:t>），每个作业均可在任何一台机器上加工处理，但不可间断、拆分。</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 typeface="Wingdings" pitchFamily="2" charset="2"/>
              <a:buChar char="Ø"/>
            </a:pPr>
            <a:r>
              <a:rPr kumimoji="1" lang="zh-CN" altLang="en-US" sz="2800">
                <a:latin typeface="Times New Roman" pitchFamily="18" charset="0"/>
                <a:ea typeface="宋体" charset="-122"/>
              </a:rPr>
              <a:t>多机调度问题要求给出一种作业调度方案，使所给的</a:t>
            </a:r>
            <a:r>
              <a:rPr kumimoji="1" lang="en-US" altLang="zh-CN" sz="2800" i="1">
                <a:latin typeface="Times New Roman" pitchFamily="18" charset="0"/>
                <a:ea typeface="宋体" charset="-122"/>
              </a:rPr>
              <a:t>n</a:t>
            </a:r>
            <a:r>
              <a:rPr kumimoji="1" lang="zh-CN" altLang="en-US" sz="2800">
                <a:latin typeface="Times New Roman" pitchFamily="18" charset="0"/>
                <a:ea typeface="宋体" charset="-122"/>
              </a:rPr>
              <a:t>个作业在尽可能短的时间内由</a:t>
            </a:r>
            <a:r>
              <a:rPr kumimoji="1" lang="en-US" altLang="zh-CN" sz="2800" i="1">
                <a:latin typeface="Times New Roman" pitchFamily="18" charset="0"/>
                <a:ea typeface="宋体" charset="-122"/>
              </a:rPr>
              <a:t>m</a:t>
            </a:r>
            <a:r>
              <a:rPr kumimoji="1" lang="zh-CN" altLang="en-US" sz="2800">
                <a:latin typeface="Times New Roman" pitchFamily="18" charset="0"/>
                <a:ea typeface="宋体" charset="-122"/>
              </a:rPr>
              <a:t>台机器加工处理完成。</a:t>
            </a:r>
          </a:p>
        </p:txBody>
      </p:sp>
      <p:sp>
        <p:nvSpPr>
          <p:cNvPr id="56326" name="Text Box 5"/>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7.3.3  </a:t>
            </a:r>
            <a:r>
              <a:rPr kumimoji="1" lang="zh-CN" altLang="en-US" sz="4400">
                <a:solidFill>
                  <a:schemeClr val="tx2"/>
                </a:solidFill>
                <a:latin typeface="华文行楷" pitchFamily="2" charset="-122"/>
                <a:ea typeface="华文行楷" pitchFamily="2" charset="-122"/>
              </a:rPr>
              <a:t>多机调度问题 </a:t>
            </a:r>
          </a:p>
        </p:txBody>
      </p:sp>
    </p:spTree>
    <p:extLst>
      <p:ext uri="{BB962C8B-B14F-4D97-AF65-F5344CB8AC3E}">
        <p14:creationId xmlns:p14="http://schemas.microsoft.com/office/powerpoint/2010/main" val="7814342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animEffect transition="in" filter="randombar(horizontal)">
                                      <p:cBhvr>
                                        <p:cTn id="7" dur="500"/>
                                        <p:tgtEl>
                                          <p:spTgt spid="5632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6325">
                                            <p:txEl>
                                              <p:pRg st="2" end="2"/>
                                            </p:txEl>
                                          </p:spTgt>
                                        </p:tgtEl>
                                        <p:attrNameLst>
                                          <p:attrName>style.visibility</p:attrName>
                                        </p:attrNameLst>
                                      </p:cBhvr>
                                      <p:to>
                                        <p:strVal val="visible"/>
                                      </p:to>
                                    </p:set>
                                    <p:animEffect transition="in" filter="randombar(horizontal)">
                                      <p:cBhvr>
                                        <p:cTn id="12" dur="500"/>
                                        <p:tgtEl>
                                          <p:spTgt spid="56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934907F-3AB7-4B2B-84EA-CD0288090908}"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73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114CB62-B15C-492C-A8F6-F6C592CE7EC0}" type="slidenum">
              <a:rPr lang="en-US" altLang="zh-CN" sz="1400" b="0" smtClean="0">
                <a:latin typeface="Comic Sans MS" pitchFamily="66" charset="0"/>
                <a:cs typeface="Tahoma" pitchFamily="34" charset="0"/>
              </a:rPr>
              <a:pPr>
                <a:spcBef>
                  <a:spcPct val="0"/>
                </a:spcBef>
                <a:buClrTx/>
                <a:buSzTx/>
                <a:buFontTx/>
                <a:buNone/>
              </a:pPr>
              <a:t>31</a:t>
            </a:fld>
            <a:endParaRPr lang="en-US" altLang="zh-CN" sz="1400" b="0" smtClean="0">
              <a:latin typeface="Comic Sans MS" pitchFamily="66" charset="0"/>
              <a:cs typeface="Tahoma" pitchFamily="34" charset="0"/>
            </a:endParaRPr>
          </a:p>
        </p:txBody>
      </p:sp>
      <p:sp>
        <p:nvSpPr>
          <p:cNvPr id="57349" name="Text Box 2"/>
          <p:cNvSpPr txBox="1">
            <a:spLocks noChangeArrowheads="1"/>
          </p:cNvSpPr>
          <p:nvPr/>
        </p:nvSpPr>
        <p:spPr bwMode="auto">
          <a:xfrm>
            <a:off x="611188" y="1000125"/>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50000"/>
              </a:spcBef>
              <a:buClrTx/>
              <a:buSzTx/>
              <a:buFontTx/>
              <a:buNone/>
            </a:pPr>
            <a:r>
              <a:rPr kumimoji="1" lang="zh-CN" altLang="en-US" sz="2800">
                <a:latin typeface="Times New Roman" pitchFamily="18" charset="0"/>
                <a:cs typeface="Tahoma" pitchFamily="34" charset="0"/>
              </a:rPr>
              <a:t>贪心法求解多机调度问题的贪心策略是</a:t>
            </a:r>
            <a:r>
              <a:rPr kumimoji="1" lang="zh-CN" altLang="en-US" sz="2800">
                <a:solidFill>
                  <a:srgbClr val="FF3300"/>
                </a:solidFill>
                <a:latin typeface="Times New Roman" pitchFamily="18" charset="0"/>
                <a:cs typeface="Tahoma" pitchFamily="34" charset="0"/>
              </a:rPr>
              <a:t>最长处理时间</a:t>
            </a:r>
            <a:r>
              <a:rPr kumimoji="1" lang="zh-CN" altLang="en-US" sz="2800">
                <a:latin typeface="Times New Roman" pitchFamily="18" charset="0"/>
                <a:cs typeface="Tahoma" pitchFamily="34" charset="0"/>
              </a:rPr>
              <a:t>作业优先，</a:t>
            </a:r>
            <a:r>
              <a:rPr kumimoji="1" lang="zh-CN" altLang="en-US" sz="2800">
                <a:solidFill>
                  <a:srgbClr val="FF0000"/>
                </a:solidFill>
                <a:latin typeface="Times New Roman" pitchFamily="18" charset="0"/>
                <a:cs typeface="Tahoma" pitchFamily="34" charset="0"/>
              </a:rPr>
              <a:t>即把处理时间最长的作业分配给最先空闲的机器</a:t>
            </a:r>
            <a:r>
              <a:rPr kumimoji="1" lang="zh-CN" altLang="en-US" sz="2800">
                <a:latin typeface="Times New Roman" pitchFamily="18" charset="0"/>
                <a:cs typeface="Tahoma" pitchFamily="34" charset="0"/>
              </a:rPr>
              <a:t>，这样</a:t>
            </a:r>
            <a:r>
              <a:rPr kumimoji="1" lang="zh-CN" altLang="en-US" sz="2800">
                <a:solidFill>
                  <a:srgbClr val="FF0000"/>
                </a:solidFill>
                <a:latin typeface="Times New Roman" pitchFamily="18" charset="0"/>
                <a:cs typeface="Tahoma" pitchFamily="34" charset="0"/>
              </a:rPr>
              <a:t>可以保证处理时间长的作业优先处理</a:t>
            </a:r>
            <a:r>
              <a:rPr kumimoji="1" lang="zh-CN" altLang="en-US" sz="2800">
                <a:latin typeface="Times New Roman" pitchFamily="18" charset="0"/>
                <a:cs typeface="Tahoma" pitchFamily="34" charset="0"/>
              </a:rPr>
              <a:t>，从而在整体上获得尽可能短的处理时间。按照最长处理时间作业优先的贪心策略，当</a:t>
            </a:r>
            <a:r>
              <a:rPr kumimoji="1" lang="en-US" altLang="zh-CN" sz="2800" i="1">
                <a:latin typeface="Times New Roman" pitchFamily="18" charset="0"/>
                <a:cs typeface="Tahoma" pitchFamily="34" charset="0"/>
              </a:rPr>
              <a:t>m</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zh-CN" altLang="en-US" sz="2800">
                <a:latin typeface="Times New Roman" pitchFamily="18" charset="0"/>
                <a:cs typeface="Tahoma" pitchFamily="34" charset="0"/>
              </a:rPr>
              <a:t>时，只要将机器</a:t>
            </a:r>
            <a:r>
              <a:rPr kumimoji="1" lang="en-US" altLang="zh-CN" sz="2800" i="1">
                <a:latin typeface="Times New Roman" pitchFamily="18" charset="0"/>
                <a:cs typeface="Tahoma" pitchFamily="34" charset="0"/>
              </a:rPr>
              <a:t>i</a:t>
            </a:r>
            <a:r>
              <a:rPr kumimoji="1" lang="zh-CN" altLang="en-US" sz="2800">
                <a:latin typeface="Times New Roman" pitchFamily="18" charset="0"/>
                <a:cs typeface="Tahoma" pitchFamily="34" charset="0"/>
              </a:rPr>
              <a:t>的</a:t>
            </a:r>
            <a:r>
              <a:rPr kumimoji="1" lang="en-US" altLang="zh-CN" sz="2800">
                <a:latin typeface="Times New Roman" pitchFamily="18" charset="0"/>
                <a:cs typeface="Tahoma" pitchFamily="34" charset="0"/>
              </a:rPr>
              <a:t>[0, </a:t>
            </a:r>
            <a:r>
              <a:rPr kumimoji="1" lang="en-US" altLang="zh-CN" sz="2800" i="1">
                <a:latin typeface="Times New Roman" pitchFamily="18" charset="0"/>
                <a:cs typeface="Tahoma" pitchFamily="34" charset="0"/>
              </a:rPr>
              <a:t>t</a:t>
            </a:r>
            <a:r>
              <a:rPr kumimoji="1" lang="en-US" altLang="zh-CN" sz="2800" i="1" baseline="-25000">
                <a:latin typeface="Times New Roman" pitchFamily="18" charset="0"/>
                <a:cs typeface="Tahoma" pitchFamily="34" charset="0"/>
              </a:rPr>
              <a:t>i</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时间区间分配给作业</a:t>
            </a:r>
            <a:r>
              <a:rPr kumimoji="1" lang="en-US" altLang="zh-CN" sz="2800" i="1">
                <a:latin typeface="Times New Roman" pitchFamily="18" charset="0"/>
                <a:cs typeface="Tahoma" pitchFamily="34" charset="0"/>
              </a:rPr>
              <a:t>i</a:t>
            </a:r>
            <a:r>
              <a:rPr kumimoji="1" lang="zh-CN" altLang="en-US" sz="2800">
                <a:latin typeface="Times New Roman" pitchFamily="18" charset="0"/>
                <a:cs typeface="Tahoma" pitchFamily="34" charset="0"/>
              </a:rPr>
              <a:t>即可；</a:t>
            </a:r>
            <a:r>
              <a:rPr kumimoji="1" lang="zh-CN" altLang="en-US" sz="2800">
                <a:solidFill>
                  <a:schemeClr val="tx2"/>
                </a:solidFill>
                <a:latin typeface="Times New Roman" pitchFamily="18" charset="0"/>
                <a:cs typeface="Tahoma" pitchFamily="34" charset="0"/>
              </a:rPr>
              <a:t>当</a:t>
            </a:r>
            <a:r>
              <a:rPr kumimoji="1" lang="en-US" altLang="zh-CN" sz="2800" i="1">
                <a:solidFill>
                  <a:schemeClr val="tx2"/>
                </a:solidFill>
                <a:latin typeface="Times New Roman" pitchFamily="18" charset="0"/>
                <a:cs typeface="Tahoma" pitchFamily="34" charset="0"/>
              </a:rPr>
              <a:t>m</a:t>
            </a:r>
            <a:r>
              <a:rPr kumimoji="1" lang="zh-CN" altLang="en-US" sz="2800">
                <a:solidFill>
                  <a:schemeClr val="tx2"/>
                </a:solidFill>
                <a:latin typeface="Times New Roman" pitchFamily="18" charset="0"/>
                <a:cs typeface="Tahoma" pitchFamily="34" charset="0"/>
              </a:rPr>
              <a:t>＜</a:t>
            </a:r>
            <a:r>
              <a:rPr kumimoji="1" lang="en-US" altLang="zh-CN" sz="2800" i="1">
                <a:solidFill>
                  <a:schemeClr val="tx2"/>
                </a:solidFill>
                <a:latin typeface="Times New Roman" pitchFamily="18" charset="0"/>
                <a:cs typeface="Tahoma" pitchFamily="34" charset="0"/>
              </a:rPr>
              <a:t>n</a:t>
            </a:r>
            <a:r>
              <a:rPr kumimoji="1" lang="zh-CN" altLang="en-US" sz="2800">
                <a:solidFill>
                  <a:schemeClr val="tx2"/>
                </a:solidFill>
                <a:latin typeface="Times New Roman" pitchFamily="18" charset="0"/>
                <a:cs typeface="Tahoma" pitchFamily="34" charset="0"/>
              </a:rPr>
              <a:t>时，首先将</a:t>
            </a:r>
            <a:r>
              <a:rPr kumimoji="1" lang="en-US" altLang="zh-CN" sz="2800" i="1">
                <a:solidFill>
                  <a:schemeClr val="tx2"/>
                </a:solidFill>
                <a:latin typeface="Times New Roman" pitchFamily="18" charset="0"/>
                <a:cs typeface="Tahoma" pitchFamily="34" charset="0"/>
              </a:rPr>
              <a:t>n</a:t>
            </a:r>
            <a:r>
              <a:rPr kumimoji="1" lang="zh-CN" altLang="en-US" sz="2800">
                <a:solidFill>
                  <a:schemeClr val="tx2"/>
                </a:solidFill>
                <a:latin typeface="Times New Roman" pitchFamily="18" charset="0"/>
                <a:cs typeface="Tahoma" pitchFamily="34" charset="0"/>
              </a:rPr>
              <a:t>个作业依其所需的处理时间从大到小排序，然后依此顺序将作业分配给空闲的处理机。</a:t>
            </a:r>
          </a:p>
        </p:txBody>
      </p:sp>
    </p:spTree>
    <p:extLst>
      <p:ext uri="{BB962C8B-B14F-4D97-AF65-F5344CB8AC3E}">
        <p14:creationId xmlns:p14="http://schemas.microsoft.com/office/powerpoint/2010/main" val="143930030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F16FB37-4610-40FE-B4CA-76988F5995CB}"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83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C48618A-C60F-456E-8285-B1881A2F6BE1}" type="slidenum">
              <a:rPr lang="en-US" altLang="zh-CN" sz="1400" b="0" smtClean="0">
                <a:latin typeface="Comic Sans MS" pitchFamily="66" charset="0"/>
                <a:cs typeface="Tahoma" pitchFamily="34" charset="0"/>
              </a:rPr>
              <a:pPr>
                <a:spcBef>
                  <a:spcPct val="0"/>
                </a:spcBef>
                <a:buClrTx/>
                <a:buSzTx/>
                <a:buFontTx/>
                <a:buNone/>
              </a:pPr>
              <a:t>32</a:t>
            </a:fld>
            <a:endParaRPr lang="en-US" altLang="zh-CN" sz="1400" b="0" smtClean="0">
              <a:latin typeface="Comic Sans MS" pitchFamily="66" charset="0"/>
              <a:cs typeface="Tahoma" pitchFamily="34" charset="0"/>
            </a:endParaRPr>
          </a:p>
        </p:txBody>
      </p:sp>
      <p:sp>
        <p:nvSpPr>
          <p:cNvPr id="58373" name="Text Box 2"/>
          <p:cNvSpPr txBox="1">
            <a:spLocks noChangeArrowheads="1"/>
          </p:cNvSpPr>
          <p:nvPr/>
        </p:nvSpPr>
        <p:spPr bwMode="auto">
          <a:xfrm>
            <a:off x="468313" y="142875"/>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Times New Roman" pitchFamily="18" charset="0"/>
                <a:cs typeface="Tahoma" pitchFamily="34" charset="0"/>
              </a:rPr>
              <a:t>例：设</a:t>
            </a:r>
            <a:r>
              <a:rPr kumimoji="1" lang="en-US" altLang="zh-CN" sz="2400">
                <a:latin typeface="Times New Roman" pitchFamily="18" charset="0"/>
                <a:cs typeface="Tahoma" pitchFamily="34" charset="0"/>
              </a:rPr>
              <a:t>7</a:t>
            </a:r>
            <a:r>
              <a:rPr kumimoji="1" lang="zh-CN" altLang="en-US" sz="2400">
                <a:latin typeface="Times New Roman" pitchFamily="18" charset="0"/>
                <a:cs typeface="Tahoma" pitchFamily="34" charset="0"/>
              </a:rPr>
              <a:t>个独立作业</a:t>
            </a:r>
            <a:r>
              <a:rPr kumimoji="1" lang="en-US" altLang="zh-CN" sz="2400">
                <a:latin typeface="Times New Roman" pitchFamily="18" charset="0"/>
                <a:cs typeface="Tahoma" pitchFamily="34" charset="0"/>
              </a:rPr>
              <a:t>{1, 2, 3, 4, 5, 6, 7}</a:t>
            </a:r>
            <a:r>
              <a:rPr kumimoji="1" lang="zh-CN" altLang="en-US" sz="2400">
                <a:latin typeface="Times New Roman" pitchFamily="18" charset="0"/>
                <a:cs typeface="Tahoma" pitchFamily="34" charset="0"/>
              </a:rPr>
              <a:t>由</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台机器</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2</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M</a:t>
            </a:r>
            <a:r>
              <a:rPr kumimoji="1" lang="en-US" altLang="zh-CN" sz="2400" baseline="-25000">
                <a:latin typeface="Times New Roman" pitchFamily="18" charset="0"/>
                <a:cs typeface="Tahoma" pitchFamily="34" charset="0"/>
              </a:rPr>
              <a:t>3</a:t>
            </a:r>
            <a:r>
              <a:rPr kumimoji="1" lang="en-US" altLang="zh-CN" sz="2400">
                <a:latin typeface="Times New Roman" pitchFamily="18" charset="0"/>
                <a:cs typeface="Tahoma" pitchFamily="34" charset="0"/>
              </a:rPr>
              <a:t>}</a:t>
            </a:r>
            <a:r>
              <a:rPr kumimoji="1" lang="zh-CN" altLang="en-US" sz="2400">
                <a:latin typeface="Times New Roman" pitchFamily="18" charset="0"/>
                <a:cs typeface="Tahoma" pitchFamily="34" charset="0"/>
              </a:rPr>
              <a:t>加工处理，各作业所需的处理时间分别为</a:t>
            </a:r>
            <a:r>
              <a:rPr kumimoji="1" lang="en-US" altLang="zh-CN" sz="2400">
                <a:latin typeface="Times New Roman" pitchFamily="18" charset="0"/>
                <a:cs typeface="Tahoma" pitchFamily="34" charset="0"/>
              </a:rPr>
              <a:t>{2, 14, 4, 16, 6, 5, 3}</a:t>
            </a:r>
            <a:r>
              <a:rPr kumimoji="1" lang="zh-CN" altLang="en-US" sz="2400">
                <a:latin typeface="Times New Roman" pitchFamily="18" charset="0"/>
                <a:cs typeface="Tahoma" pitchFamily="34" charset="0"/>
              </a:rPr>
              <a:t>。贪心法产生的作业调度如下：</a:t>
            </a:r>
          </a:p>
        </p:txBody>
      </p:sp>
      <p:grpSp>
        <p:nvGrpSpPr>
          <p:cNvPr id="58374" name="Group 3"/>
          <p:cNvGrpSpPr>
            <a:grpSpLocks/>
          </p:cNvGrpSpPr>
          <p:nvPr/>
        </p:nvGrpSpPr>
        <p:grpSpPr bwMode="auto">
          <a:xfrm>
            <a:off x="1285875" y="2428875"/>
            <a:ext cx="6408738" cy="3887788"/>
            <a:chOff x="2995" y="7336"/>
            <a:chExt cx="4228" cy="2684"/>
          </a:xfrm>
        </p:grpSpPr>
        <p:sp>
          <p:nvSpPr>
            <p:cNvPr id="58404" name="Text Box 4"/>
            <p:cNvSpPr txBox="1">
              <a:spLocks noChangeArrowheads="1"/>
            </p:cNvSpPr>
            <p:nvPr/>
          </p:nvSpPr>
          <p:spPr bwMode="auto">
            <a:xfrm>
              <a:off x="2995" y="7336"/>
              <a:ext cx="481" cy="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1</a:t>
              </a:r>
              <a:endParaRPr lang="en-US" altLang="zh-CN" sz="2400">
                <a:latin typeface="Times New Roman" pitchFamily="18" charset="0"/>
                <a:cs typeface="Tahoma" pitchFamily="34" charset="0"/>
              </a:endParaRPr>
            </a:p>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2</a:t>
              </a:r>
              <a:endParaRPr lang="en-US" altLang="zh-CN" sz="2400">
                <a:latin typeface="Times New Roman" pitchFamily="18" charset="0"/>
                <a:cs typeface="Tahoma" pitchFamily="34" charset="0"/>
              </a:endParaRPr>
            </a:p>
            <a:p>
              <a:pPr algn="just">
                <a:spcBef>
                  <a:spcPts val="775"/>
                </a:spcBef>
                <a:spcAft>
                  <a:spcPts val="775"/>
                </a:spcAft>
                <a:buClrTx/>
                <a:buSzTx/>
                <a:buFontTx/>
                <a:buNone/>
              </a:pPr>
              <a:r>
                <a:rPr lang="en-US" altLang="zh-CN" sz="2400" i="1">
                  <a:latin typeface="Times New Roman" pitchFamily="18" charset="0"/>
                  <a:cs typeface="Tahoma" pitchFamily="34" charset="0"/>
                </a:rPr>
                <a:t>M</a:t>
              </a:r>
              <a:r>
                <a:rPr lang="en-US" altLang="zh-CN" sz="2400" baseline="-25000">
                  <a:latin typeface="Times New Roman" pitchFamily="18" charset="0"/>
                  <a:cs typeface="Tahoma" pitchFamily="34" charset="0"/>
                </a:rPr>
                <a:t>3</a:t>
              </a:r>
            </a:p>
            <a:p>
              <a:pPr algn="just">
                <a:lnSpc>
                  <a:spcPct val="104000"/>
                </a:lnSpc>
                <a:spcBef>
                  <a:spcPts val="1238"/>
                </a:spcBef>
                <a:buClrTx/>
                <a:buSzTx/>
                <a:buFontTx/>
                <a:buNone/>
              </a:pPr>
              <a:r>
                <a:rPr lang="zh-CN" altLang="en-US" sz="2400">
                  <a:latin typeface="Times New Roman" pitchFamily="18" charset="0"/>
                  <a:cs typeface="Tahoma" pitchFamily="34" charset="0"/>
                </a:rPr>
                <a:t>时间</a:t>
              </a:r>
            </a:p>
            <a:p>
              <a:pPr algn="just">
                <a:lnSpc>
                  <a:spcPct val="104000"/>
                </a:lnSpc>
                <a:spcBef>
                  <a:spcPct val="0"/>
                </a:spcBef>
                <a:buClrTx/>
                <a:buSzTx/>
                <a:buFontTx/>
                <a:buNone/>
              </a:pPr>
              <a:r>
                <a:rPr lang="zh-CN" altLang="en-US" sz="2400">
                  <a:latin typeface="Times New Roman" pitchFamily="18" charset="0"/>
                  <a:cs typeface="Tahoma" pitchFamily="34" charset="0"/>
                </a:rPr>
                <a:t>分配</a:t>
              </a:r>
            </a:p>
          </p:txBody>
        </p:sp>
        <p:sp>
          <p:nvSpPr>
            <p:cNvPr id="58405" name="Text Box 5" descr="5%"/>
            <p:cNvSpPr txBox="1">
              <a:spLocks noChangeArrowheads="1"/>
            </p:cNvSpPr>
            <p:nvPr/>
          </p:nvSpPr>
          <p:spPr bwMode="auto">
            <a:xfrm>
              <a:off x="3469" y="8347"/>
              <a:ext cx="1365" cy="468"/>
            </a:xfrm>
            <a:prstGeom prst="rect">
              <a:avLst/>
            </a:prstGeom>
            <a:pattFill prst="pct5">
              <a:fgClr>
                <a:srgbClr val="0000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5</a:t>
              </a:r>
            </a:p>
          </p:txBody>
        </p:sp>
        <p:sp>
          <p:nvSpPr>
            <p:cNvPr id="58406" name="Text Box 6" descr="上对角虚线"/>
            <p:cNvSpPr txBox="1">
              <a:spLocks noChangeArrowheads="1"/>
            </p:cNvSpPr>
            <p:nvPr/>
          </p:nvSpPr>
          <p:spPr bwMode="auto">
            <a:xfrm>
              <a:off x="4825" y="8347"/>
              <a:ext cx="115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6</a:t>
              </a:r>
            </a:p>
          </p:txBody>
        </p:sp>
        <p:sp>
          <p:nvSpPr>
            <p:cNvPr id="58407" name="Text Box 7" descr="5%"/>
            <p:cNvSpPr txBox="1">
              <a:spLocks noChangeArrowheads="1"/>
            </p:cNvSpPr>
            <p:nvPr/>
          </p:nvSpPr>
          <p:spPr bwMode="auto">
            <a:xfrm>
              <a:off x="5977" y="8347"/>
              <a:ext cx="735" cy="468"/>
            </a:xfrm>
            <a:prstGeom prst="rect">
              <a:avLst/>
            </a:prstGeom>
            <a:pattFill prst="pct5">
              <a:fgClr>
                <a:srgbClr val="0000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3</a:t>
              </a:r>
            </a:p>
          </p:txBody>
        </p:sp>
        <p:sp>
          <p:nvSpPr>
            <p:cNvPr id="58408" name="Text Box 8" descr="上对角虚线"/>
            <p:cNvSpPr txBox="1">
              <a:spLocks noChangeArrowheads="1"/>
            </p:cNvSpPr>
            <p:nvPr/>
          </p:nvSpPr>
          <p:spPr bwMode="auto">
            <a:xfrm>
              <a:off x="6697" y="8347"/>
              <a:ext cx="52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1</a:t>
              </a:r>
            </a:p>
          </p:txBody>
        </p:sp>
        <p:sp>
          <p:nvSpPr>
            <p:cNvPr id="58409" name="Line 9"/>
            <p:cNvSpPr>
              <a:spLocks noChangeShapeType="1"/>
            </p:cNvSpPr>
            <p:nvPr/>
          </p:nvSpPr>
          <p:spPr bwMode="auto">
            <a:xfrm>
              <a:off x="7222" y="8815"/>
              <a:ext cx="1" cy="83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0" name="Text Box 10" descr="5%"/>
            <p:cNvSpPr txBox="1">
              <a:spLocks noChangeArrowheads="1"/>
            </p:cNvSpPr>
            <p:nvPr/>
          </p:nvSpPr>
          <p:spPr bwMode="auto">
            <a:xfrm>
              <a:off x="3469" y="7879"/>
              <a:ext cx="2940" cy="468"/>
            </a:xfrm>
            <a:prstGeom prst="rect">
              <a:avLst/>
            </a:prstGeom>
            <a:pattFill prst="pct5">
              <a:fgClr>
                <a:srgbClr val="33CC33"/>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2</a:t>
              </a:r>
            </a:p>
          </p:txBody>
        </p:sp>
        <p:sp>
          <p:nvSpPr>
            <p:cNvPr id="58411" name="Text Box 11" descr="上对角虚线"/>
            <p:cNvSpPr txBox="1">
              <a:spLocks noChangeArrowheads="1"/>
            </p:cNvSpPr>
            <p:nvPr/>
          </p:nvSpPr>
          <p:spPr bwMode="auto">
            <a:xfrm>
              <a:off x="6397" y="7879"/>
              <a:ext cx="825" cy="468"/>
            </a:xfrm>
            <a:prstGeom prst="rect">
              <a:avLst/>
            </a:prstGeom>
            <a:pattFill prst="dashUpDiag">
              <a:fgClr>
                <a:srgbClr val="FF3300"/>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7</a:t>
              </a:r>
            </a:p>
          </p:txBody>
        </p:sp>
        <p:sp>
          <p:nvSpPr>
            <p:cNvPr id="58412" name="Text Box 12" descr="5%"/>
            <p:cNvSpPr txBox="1">
              <a:spLocks noChangeArrowheads="1"/>
            </p:cNvSpPr>
            <p:nvPr/>
          </p:nvSpPr>
          <p:spPr bwMode="auto">
            <a:xfrm>
              <a:off x="3469" y="7411"/>
              <a:ext cx="3495" cy="468"/>
            </a:xfrm>
            <a:prstGeom prst="rect">
              <a:avLst/>
            </a:prstGeom>
            <a:pattFill prst="pct5">
              <a:fgClr>
                <a:srgbClr val="66CCFF"/>
              </a:fgClr>
              <a:bgClr>
                <a:srgbClr val="FFFFFF"/>
              </a:bgClr>
            </a:pattFill>
            <a:ln w="9525">
              <a:solidFill>
                <a:srgbClr val="000000"/>
              </a:solidFill>
              <a:miter lim="800000"/>
              <a:headEnd/>
              <a:tailEnd/>
            </a:ln>
          </p:spPr>
          <p:txBody>
            <a:bodyPr lIns="0" tIns="3600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  </a:t>
              </a:r>
              <a:r>
                <a:rPr lang="zh-CN" altLang="en-US" sz="2400">
                  <a:latin typeface="Times New Roman" pitchFamily="18" charset="0"/>
                  <a:cs typeface="Tahoma" pitchFamily="34" charset="0"/>
                </a:rPr>
                <a:t>作业</a:t>
              </a:r>
              <a:r>
                <a:rPr lang="en-US" altLang="zh-CN" sz="2400">
                  <a:latin typeface="Times New Roman" pitchFamily="18" charset="0"/>
                  <a:cs typeface="Tahoma" pitchFamily="34" charset="0"/>
                </a:rPr>
                <a:t>4</a:t>
              </a:r>
            </a:p>
          </p:txBody>
        </p:sp>
        <p:sp>
          <p:nvSpPr>
            <p:cNvPr id="58413" name="Line 13"/>
            <p:cNvSpPr>
              <a:spLocks noChangeShapeType="1"/>
            </p:cNvSpPr>
            <p:nvPr/>
          </p:nvSpPr>
          <p:spPr bwMode="auto">
            <a:xfrm>
              <a:off x="3486" y="9603"/>
              <a:ext cx="370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4" name="Text Box 14"/>
            <p:cNvSpPr txBox="1">
              <a:spLocks noChangeArrowheads="1"/>
            </p:cNvSpPr>
            <p:nvPr/>
          </p:nvSpPr>
          <p:spPr bwMode="auto">
            <a:xfrm>
              <a:off x="5226" y="9453"/>
              <a:ext cx="22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17</a:t>
              </a:r>
            </a:p>
          </p:txBody>
        </p:sp>
        <p:sp>
          <p:nvSpPr>
            <p:cNvPr id="58415" name="Line 15"/>
            <p:cNvSpPr>
              <a:spLocks noChangeShapeType="1"/>
            </p:cNvSpPr>
            <p:nvPr/>
          </p:nvSpPr>
          <p:spPr bwMode="auto">
            <a:xfrm>
              <a:off x="3457" y="8815"/>
              <a:ext cx="0" cy="82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6" name="Line 16"/>
            <p:cNvSpPr>
              <a:spLocks noChangeShapeType="1"/>
            </p:cNvSpPr>
            <p:nvPr/>
          </p:nvSpPr>
          <p:spPr bwMode="auto">
            <a:xfrm>
              <a:off x="6952" y="8815"/>
              <a:ext cx="0" cy="59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7" name="Line 17"/>
            <p:cNvSpPr>
              <a:spLocks noChangeShapeType="1"/>
            </p:cNvSpPr>
            <p:nvPr/>
          </p:nvSpPr>
          <p:spPr bwMode="auto">
            <a:xfrm>
              <a:off x="3502" y="9315"/>
              <a:ext cx="342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18" name="Text Box 18"/>
            <p:cNvSpPr txBox="1">
              <a:spLocks noChangeArrowheads="1"/>
            </p:cNvSpPr>
            <p:nvPr/>
          </p:nvSpPr>
          <p:spPr bwMode="auto">
            <a:xfrm>
              <a:off x="5242" y="9159"/>
              <a:ext cx="22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16</a:t>
              </a:r>
            </a:p>
          </p:txBody>
        </p:sp>
        <p:sp>
          <p:nvSpPr>
            <p:cNvPr id="58419" name="Text Box 19"/>
            <p:cNvSpPr txBox="1">
              <a:spLocks noChangeArrowheads="1"/>
            </p:cNvSpPr>
            <p:nvPr/>
          </p:nvSpPr>
          <p:spPr bwMode="auto">
            <a:xfrm>
              <a:off x="3890" y="9753"/>
              <a:ext cx="29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zh-CN" altLang="en-US" sz="2400">
                  <a:latin typeface="Times New Roman" pitchFamily="18" charset="0"/>
                  <a:cs typeface="Tahoma" pitchFamily="34" charset="0"/>
                </a:rPr>
                <a:t>图</a:t>
              </a:r>
              <a:r>
                <a:rPr lang="en-US" altLang="zh-CN" sz="2400">
                  <a:latin typeface="Times New Roman" pitchFamily="18" charset="0"/>
                  <a:cs typeface="Tahoma" pitchFamily="34" charset="0"/>
                </a:rPr>
                <a:t>7.10  </a:t>
              </a:r>
              <a:r>
                <a:rPr lang="zh-CN" altLang="en-US" sz="2400">
                  <a:latin typeface="Times New Roman" pitchFamily="18" charset="0"/>
                  <a:cs typeface="Tahoma" pitchFamily="34" charset="0"/>
                </a:rPr>
                <a:t>三台机器的调度问题示例</a:t>
              </a:r>
            </a:p>
          </p:txBody>
        </p:sp>
        <p:sp>
          <p:nvSpPr>
            <p:cNvPr id="58420" name="Line 20"/>
            <p:cNvSpPr>
              <a:spLocks noChangeShapeType="1"/>
            </p:cNvSpPr>
            <p:nvPr/>
          </p:nvSpPr>
          <p:spPr bwMode="auto">
            <a:xfrm>
              <a:off x="3502" y="9015"/>
              <a:ext cx="129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1" name="Line 21"/>
            <p:cNvSpPr>
              <a:spLocks noChangeShapeType="1"/>
            </p:cNvSpPr>
            <p:nvPr/>
          </p:nvSpPr>
          <p:spPr bwMode="auto">
            <a:xfrm>
              <a:off x="4822"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2" name="Text Box 22"/>
            <p:cNvSpPr txBox="1">
              <a:spLocks noChangeArrowheads="1"/>
            </p:cNvSpPr>
            <p:nvPr/>
          </p:nvSpPr>
          <p:spPr bwMode="auto">
            <a:xfrm>
              <a:off x="4040" y="8868"/>
              <a:ext cx="18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6</a:t>
              </a:r>
            </a:p>
          </p:txBody>
        </p:sp>
        <p:sp>
          <p:nvSpPr>
            <p:cNvPr id="58423" name="Line 23"/>
            <p:cNvSpPr>
              <a:spLocks noChangeShapeType="1"/>
            </p:cNvSpPr>
            <p:nvPr/>
          </p:nvSpPr>
          <p:spPr bwMode="auto">
            <a:xfrm>
              <a:off x="4852" y="9015"/>
              <a:ext cx="111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4" name="Line 24"/>
            <p:cNvSpPr>
              <a:spLocks noChangeShapeType="1"/>
            </p:cNvSpPr>
            <p:nvPr/>
          </p:nvSpPr>
          <p:spPr bwMode="auto">
            <a:xfrm>
              <a:off x="5978"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5" name="Text Box 25"/>
            <p:cNvSpPr txBox="1">
              <a:spLocks noChangeArrowheads="1"/>
            </p:cNvSpPr>
            <p:nvPr/>
          </p:nvSpPr>
          <p:spPr bwMode="auto">
            <a:xfrm>
              <a:off x="5316" y="8883"/>
              <a:ext cx="18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5</a:t>
              </a:r>
            </a:p>
          </p:txBody>
        </p:sp>
        <p:sp>
          <p:nvSpPr>
            <p:cNvPr id="58426" name="Line 26"/>
            <p:cNvSpPr>
              <a:spLocks noChangeShapeType="1"/>
            </p:cNvSpPr>
            <p:nvPr/>
          </p:nvSpPr>
          <p:spPr bwMode="auto">
            <a:xfrm>
              <a:off x="6006" y="9015"/>
              <a:ext cx="690"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7" name="Line 27"/>
            <p:cNvSpPr>
              <a:spLocks noChangeShapeType="1"/>
            </p:cNvSpPr>
            <p:nvPr/>
          </p:nvSpPr>
          <p:spPr bwMode="auto">
            <a:xfrm>
              <a:off x="6698" y="8832"/>
              <a:ext cx="0" cy="3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428" name="Text Box 28"/>
            <p:cNvSpPr txBox="1">
              <a:spLocks noChangeArrowheads="1"/>
            </p:cNvSpPr>
            <p:nvPr/>
          </p:nvSpPr>
          <p:spPr bwMode="auto">
            <a:xfrm>
              <a:off x="6306" y="8883"/>
              <a:ext cx="13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400">
                  <a:latin typeface="Times New Roman" pitchFamily="18" charset="0"/>
                  <a:cs typeface="Tahoma" pitchFamily="34" charset="0"/>
                </a:rPr>
                <a:t>4</a:t>
              </a:r>
            </a:p>
          </p:txBody>
        </p:sp>
      </p:grpSp>
      <p:graphicFrame>
        <p:nvGraphicFramePr>
          <p:cNvPr id="33" name="表格 32"/>
          <p:cNvGraphicFramePr>
            <a:graphicFrameLocks noGrp="1"/>
          </p:cNvGraphicFramePr>
          <p:nvPr/>
        </p:nvGraphicFramePr>
        <p:xfrm>
          <a:off x="1357313" y="1357313"/>
          <a:ext cx="6524624" cy="914400"/>
        </p:xfrm>
        <a:graphic>
          <a:graphicData uri="http://schemas.openxmlformats.org/drawingml/2006/table">
            <a:tbl>
              <a:tblPr firstRow="1" bandRow="1">
                <a:tableStyleId>{5940675A-B579-460E-94D1-54222C63F5DA}</a:tableStyleId>
              </a:tblPr>
              <a:tblGrid>
                <a:gridCol w="1799897"/>
                <a:gridCol w="674961"/>
                <a:gridCol w="674961"/>
                <a:gridCol w="674961"/>
                <a:gridCol w="674961"/>
                <a:gridCol w="674961"/>
                <a:gridCol w="674961"/>
                <a:gridCol w="674961"/>
              </a:tblGrid>
              <a:tr h="370840">
                <a:tc>
                  <a:txBody>
                    <a:bodyPr/>
                    <a:lstStyle/>
                    <a:p>
                      <a:r>
                        <a:rPr lang="zh-CN" altLang="en-US" sz="2400" b="1" dirty="0" smtClean="0">
                          <a:solidFill>
                            <a:srgbClr val="FF0000"/>
                          </a:solidFill>
                        </a:rPr>
                        <a:t>作业号</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2</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5</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3</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7</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a:t>
                      </a:r>
                      <a:endParaRPr lang="zh-CN" altLang="en-US" sz="2400" b="1" dirty="0">
                        <a:solidFill>
                          <a:srgbClr val="FF0000"/>
                        </a:solidFill>
                      </a:endParaRPr>
                    </a:p>
                  </a:txBody>
                  <a:tcPr marL="91435" marR="91435" anchor="ctr" anchorCtr="1"/>
                </a:tc>
              </a:tr>
              <a:tr h="370840">
                <a:tc>
                  <a:txBody>
                    <a:bodyPr/>
                    <a:lstStyle/>
                    <a:p>
                      <a:r>
                        <a:rPr lang="zh-CN" altLang="en-US" sz="2400" b="1" dirty="0" smtClean="0">
                          <a:solidFill>
                            <a:srgbClr val="FF0000"/>
                          </a:solidFill>
                        </a:rPr>
                        <a:t>时间</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14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6</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5</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4</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3</a:t>
                      </a:r>
                      <a:endParaRPr lang="zh-CN" altLang="en-US" sz="2400" b="1" dirty="0">
                        <a:solidFill>
                          <a:srgbClr val="FF0000"/>
                        </a:solidFill>
                      </a:endParaRPr>
                    </a:p>
                  </a:txBody>
                  <a:tcPr marL="91435" marR="91435" anchor="ctr" anchorCtr="1"/>
                </a:tc>
                <a:tc>
                  <a:txBody>
                    <a:bodyPr/>
                    <a:lstStyle/>
                    <a:p>
                      <a:r>
                        <a:rPr lang="en-US" altLang="zh-CN" sz="2400" b="1" dirty="0" smtClean="0">
                          <a:solidFill>
                            <a:srgbClr val="FF0000"/>
                          </a:solidFill>
                        </a:rPr>
                        <a:t>2</a:t>
                      </a:r>
                      <a:endParaRPr lang="zh-CN" altLang="en-US" sz="2400" b="1" dirty="0">
                        <a:solidFill>
                          <a:srgbClr val="FF0000"/>
                        </a:solidFill>
                      </a:endParaRPr>
                    </a:p>
                  </a:txBody>
                  <a:tcPr marL="91435" marR="91435" anchor="ctr" anchorCtr="1"/>
                </a:tc>
              </a:tr>
            </a:tbl>
          </a:graphicData>
        </a:graphic>
      </p:graphicFrame>
    </p:spTree>
    <p:extLst>
      <p:ext uri="{BB962C8B-B14F-4D97-AF65-F5344CB8AC3E}">
        <p14:creationId xmlns:p14="http://schemas.microsoft.com/office/powerpoint/2010/main" val="4064153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randombar(horizontal)">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B5DA2CF-5B84-46E4-8E6C-AA46F49136A1}"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593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785441D-3349-41AA-967D-5E6209D688FE}" type="slidenum">
              <a:rPr lang="en-US" altLang="zh-CN" sz="1400" b="0" smtClean="0">
                <a:latin typeface="Comic Sans MS" pitchFamily="66" charset="0"/>
                <a:cs typeface="Tahoma" pitchFamily="34" charset="0"/>
              </a:rPr>
              <a:pPr>
                <a:spcBef>
                  <a:spcPct val="0"/>
                </a:spcBef>
                <a:buClrTx/>
                <a:buSzTx/>
                <a:buFontTx/>
                <a:buNone/>
              </a:pPr>
              <a:t>33</a:t>
            </a:fld>
            <a:endParaRPr lang="en-US" altLang="zh-CN" sz="1400" b="0" smtClean="0">
              <a:latin typeface="Comic Sans MS" pitchFamily="66" charset="0"/>
              <a:cs typeface="Tahoma" pitchFamily="34" charset="0"/>
            </a:endParaRPr>
          </a:p>
        </p:txBody>
      </p:sp>
      <p:grpSp>
        <p:nvGrpSpPr>
          <p:cNvPr id="59397" name="Group 2"/>
          <p:cNvGrpSpPr>
            <a:grpSpLocks/>
          </p:cNvGrpSpPr>
          <p:nvPr/>
        </p:nvGrpSpPr>
        <p:grpSpPr bwMode="auto">
          <a:xfrm>
            <a:off x="428625" y="2143125"/>
            <a:ext cx="8429625" cy="3857625"/>
            <a:chOff x="1359" y="1209"/>
            <a:chExt cx="7654" cy="3483"/>
          </a:xfrm>
        </p:grpSpPr>
        <p:sp>
          <p:nvSpPr>
            <p:cNvPr id="59399" name="Text Box 3"/>
            <p:cNvSpPr txBox="1">
              <a:spLocks noChangeArrowheads="1"/>
            </p:cNvSpPr>
            <p:nvPr/>
          </p:nvSpPr>
          <p:spPr bwMode="auto">
            <a:xfrm>
              <a:off x="1359" y="1215"/>
              <a:ext cx="7654" cy="347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200">
                  <a:latin typeface="Times New Roman" pitchFamily="18" charset="0"/>
                  <a:cs typeface="Tahoma" pitchFamily="34" charset="0"/>
                </a:rPr>
                <a:t>算法</a:t>
              </a:r>
              <a:r>
                <a:rPr lang="en-US" altLang="zh-CN" sz="2200">
                  <a:latin typeface="Times New Roman" pitchFamily="18" charset="0"/>
                  <a:cs typeface="Tahoma" pitchFamily="34" charset="0"/>
                </a:rPr>
                <a:t>7.9——</a:t>
              </a:r>
              <a:r>
                <a:rPr lang="zh-CN" altLang="en-US" sz="2200">
                  <a:latin typeface="Times New Roman" pitchFamily="18" charset="0"/>
                  <a:cs typeface="Tahoma" pitchFamily="34" charset="0"/>
                </a:rPr>
                <a:t>多机调度问题</a:t>
              </a:r>
            </a:p>
            <a:p>
              <a:pPr algn="just">
                <a:spcBef>
                  <a:spcPct val="0"/>
                </a:spcBef>
                <a:buClrTx/>
                <a:buSzTx/>
                <a:buFontTx/>
                <a:buNone/>
              </a:pPr>
              <a:r>
                <a:rPr lang="en-US" altLang="zh-CN" sz="2200">
                  <a:latin typeface="Times New Roman" pitchFamily="18" charset="0"/>
                  <a:cs typeface="Tahoma" pitchFamily="34" charset="0"/>
                </a:rPr>
                <a:t>1</a:t>
              </a:r>
              <a:r>
                <a:rPr lang="zh-CN" altLang="en-US" sz="2200">
                  <a:latin typeface="Times New Roman" pitchFamily="18" charset="0"/>
                  <a:cs typeface="Tahoma" pitchFamily="34" charset="0"/>
                </a:rPr>
                <a:t>．将数组</a:t>
              </a:r>
              <a:r>
                <a:rPr lang="en-US" altLang="zh-CN" sz="2200">
                  <a:latin typeface="Times New Roman" pitchFamily="18" charset="0"/>
                  <a:cs typeface="Tahoma" pitchFamily="34" charset="0"/>
                </a:rPr>
                <a:t>t[n]</a:t>
              </a:r>
              <a:r>
                <a:rPr lang="zh-CN" altLang="en-US" sz="2200">
                  <a:latin typeface="Times New Roman" pitchFamily="18" charset="0"/>
                  <a:cs typeface="Tahoma" pitchFamily="34" charset="0"/>
                </a:rPr>
                <a:t>由大到小排序，对应的作业序号存储在数组</a:t>
              </a:r>
              <a:r>
                <a:rPr lang="en-US" altLang="zh-CN" sz="2200">
                  <a:latin typeface="Times New Roman" pitchFamily="18" charset="0"/>
                  <a:cs typeface="Tahoma" pitchFamily="34" charset="0"/>
                </a:rPr>
                <a:t>p[n]</a:t>
              </a:r>
              <a:r>
                <a:rPr lang="zh-CN" altLang="en-US" sz="2200">
                  <a:latin typeface="Times New Roman" pitchFamily="18" charset="0"/>
                  <a:cs typeface="Tahoma" pitchFamily="34" charset="0"/>
                </a:rPr>
                <a:t>中；</a:t>
              </a:r>
            </a:p>
            <a:p>
              <a:pPr algn="just">
                <a:spcBef>
                  <a:spcPct val="0"/>
                </a:spcBef>
                <a:buClrTx/>
                <a:buSzTx/>
                <a:buFontTx/>
                <a:buNone/>
              </a:pPr>
              <a:r>
                <a:rPr lang="en-US" altLang="zh-CN" sz="2200">
                  <a:latin typeface="Times New Roman" pitchFamily="18" charset="0"/>
                  <a:cs typeface="Tahoma" pitchFamily="34" charset="0"/>
                </a:rPr>
                <a:t>2</a:t>
              </a:r>
              <a:r>
                <a:rPr lang="zh-CN" altLang="en-US" sz="2200">
                  <a:latin typeface="Times New Roman" pitchFamily="18" charset="0"/>
                  <a:cs typeface="Tahoma" pitchFamily="34" charset="0"/>
                </a:rPr>
                <a:t>．将数组</a:t>
              </a:r>
              <a:r>
                <a:rPr lang="en-US" altLang="zh-CN" sz="2200">
                  <a:latin typeface="Times New Roman" pitchFamily="18" charset="0"/>
                  <a:cs typeface="Tahoma" pitchFamily="34" charset="0"/>
                </a:rPr>
                <a:t>d[m]</a:t>
              </a:r>
              <a:r>
                <a:rPr lang="zh-CN" altLang="en-US" sz="2200">
                  <a:latin typeface="Times New Roman" pitchFamily="18" charset="0"/>
                  <a:cs typeface="Tahoma" pitchFamily="34" charset="0"/>
                </a:rPr>
                <a:t>初始化为</a:t>
              </a:r>
              <a:r>
                <a:rPr lang="en-US" altLang="zh-CN" sz="2200">
                  <a:latin typeface="Times New Roman" pitchFamily="18" charset="0"/>
                  <a:cs typeface="Tahoma" pitchFamily="34" charset="0"/>
                </a:rPr>
                <a:t>0</a:t>
              </a:r>
              <a:r>
                <a:rPr lang="zh-CN" altLang="en-US" sz="2200">
                  <a:latin typeface="Times New Roman" pitchFamily="18" charset="0"/>
                  <a:cs typeface="Tahoma" pitchFamily="34" charset="0"/>
                </a:rPr>
                <a:t>；</a:t>
              </a:r>
            </a:p>
            <a:p>
              <a:pPr algn="just">
                <a:spcBef>
                  <a:spcPct val="0"/>
                </a:spcBef>
                <a:buClrTx/>
                <a:buSzTx/>
                <a:buFontTx/>
                <a:buNone/>
              </a:pPr>
              <a:r>
                <a:rPr lang="en-US" altLang="zh-CN" sz="2200">
                  <a:latin typeface="Times New Roman" pitchFamily="18" charset="0"/>
                  <a:cs typeface="Tahoma" pitchFamily="34" charset="0"/>
                </a:rPr>
                <a:t>3</a:t>
              </a:r>
              <a:r>
                <a:rPr lang="zh-CN" altLang="en-US" sz="2200">
                  <a:latin typeface="Times New Roman" pitchFamily="18" charset="0"/>
                  <a:cs typeface="Tahoma" pitchFamily="34" charset="0"/>
                </a:rPr>
                <a:t>．</a:t>
              </a:r>
              <a:r>
                <a:rPr lang="en-US" altLang="zh-CN" sz="2200">
                  <a:latin typeface="Times New Roman" pitchFamily="18" charset="0"/>
                  <a:cs typeface="Tahoma" pitchFamily="34" charset="0"/>
                </a:rPr>
                <a:t>for (i=1; i&lt;=m; i++) //</a:t>
              </a:r>
              <a:r>
                <a:rPr lang="zh-CN" altLang="en-US" sz="2200">
                  <a:latin typeface="Times New Roman" pitchFamily="18" charset="0"/>
                  <a:cs typeface="Tahoma" pitchFamily="34" charset="0"/>
                </a:rPr>
                <a:t>将</a:t>
              </a:r>
              <a:r>
                <a:rPr lang="en-US" altLang="zh-CN" sz="2200">
                  <a:latin typeface="Times New Roman" pitchFamily="18" charset="0"/>
                  <a:cs typeface="Tahoma" pitchFamily="34" charset="0"/>
                </a:rPr>
                <a:t>m</a:t>
              </a:r>
              <a:r>
                <a:rPr lang="zh-CN" altLang="en-US" sz="2200">
                  <a:latin typeface="Times New Roman" pitchFamily="18" charset="0"/>
                  <a:cs typeface="Tahoma" pitchFamily="34" charset="0"/>
                </a:rPr>
                <a:t>个作业分配给</a:t>
              </a:r>
              <a:r>
                <a:rPr lang="en-US" altLang="zh-CN" sz="2200">
                  <a:latin typeface="Times New Roman" pitchFamily="18" charset="0"/>
                  <a:cs typeface="Tahoma" pitchFamily="34" charset="0"/>
                </a:rPr>
                <a:t>m</a:t>
              </a:r>
              <a:r>
                <a:rPr lang="zh-CN" altLang="en-US" sz="2200">
                  <a:latin typeface="Times New Roman" pitchFamily="18" charset="0"/>
                  <a:cs typeface="Tahoma" pitchFamily="34" charset="0"/>
                </a:rPr>
                <a:t>个机器</a:t>
              </a:r>
              <a:endParaRPr lang="en-US" altLang="zh-CN" sz="2200">
                <a:latin typeface="Times New Roman" pitchFamily="18" charset="0"/>
                <a:cs typeface="Tahoma" pitchFamily="34" charset="0"/>
              </a:endParaRPr>
            </a:p>
            <a:p>
              <a:pPr algn="just">
                <a:spcBef>
                  <a:spcPct val="0"/>
                </a:spcBef>
                <a:buClrTx/>
                <a:buSzTx/>
                <a:buFontTx/>
                <a:buNone/>
              </a:pPr>
              <a:r>
                <a:rPr lang="en-US" altLang="zh-CN" sz="2200">
                  <a:latin typeface="Times New Roman" pitchFamily="18" charset="0"/>
                  <a:cs typeface="Tahoma" pitchFamily="34" charset="0"/>
                </a:rPr>
                <a:t>     3.1 S[i]={p[i]};   </a:t>
              </a:r>
              <a:endParaRPr lang="zh-CN" altLang="en-US" sz="2200">
                <a:latin typeface="Times New Roman" pitchFamily="18" charset="0"/>
                <a:cs typeface="Tahoma" pitchFamily="34" charset="0"/>
              </a:endParaRP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3.2 d[i]=t[i];   </a:t>
              </a:r>
            </a:p>
            <a:p>
              <a:pPr algn="just">
                <a:spcBef>
                  <a:spcPct val="0"/>
                </a:spcBef>
                <a:buClrTx/>
                <a:buSzTx/>
                <a:buFontTx/>
                <a:buNone/>
              </a:pPr>
              <a:r>
                <a:rPr lang="en-US" altLang="zh-CN" sz="2200">
                  <a:latin typeface="Times New Roman" pitchFamily="18" charset="0"/>
                  <a:cs typeface="Tahoma" pitchFamily="34" charset="0"/>
                </a:rPr>
                <a:t>4.  for (i=m+1; i&lt;=n; i++)</a:t>
              </a:r>
            </a:p>
            <a:p>
              <a:pPr algn="just">
                <a:spcBef>
                  <a:spcPct val="0"/>
                </a:spcBef>
                <a:buClrTx/>
                <a:buSzTx/>
                <a:buFontTx/>
                <a:buNone/>
              </a:pPr>
              <a:r>
                <a:rPr lang="en-US" altLang="zh-CN" sz="2200">
                  <a:latin typeface="Times New Roman" pitchFamily="18" charset="0"/>
                  <a:cs typeface="Tahoma" pitchFamily="34" charset="0"/>
                </a:rPr>
                <a:t>     4.1  j=</a:t>
              </a:r>
              <a:r>
                <a:rPr lang="zh-CN" altLang="en-US" sz="2200">
                  <a:latin typeface="Times New Roman" pitchFamily="18" charset="0"/>
                  <a:cs typeface="Tahoma" pitchFamily="34" charset="0"/>
                </a:rPr>
                <a:t>数组</a:t>
              </a:r>
              <a:r>
                <a:rPr lang="en-US" altLang="zh-CN" sz="2200">
                  <a:latin typeface="Times New Roman" pitchFamily="18" charset="0"/>
                  <a:cs typeface="Tahoma" pitchFamily="34" charset="0"/>
                </a:rPr>
                <a:t>d[m]</a:t>
              </a:r>
              <a:r>
                <a:rPr lang="zh-CN" altLang="en-US" sz="2200">
                  <a:latin typeface="Times New Roman" pitchFamily="18" charset="0"/>
                  <a:cs typeface="Tahoma" pitchFamily="34" charset="0"/>
                </a:rPr>
                <a:t>中最小值对应的下标；  </a:t>
              </a:r>
              <a:r>
                <a:rPr lang="en-US" altLang="zh-CN" sz="2200">
                  <a:latin typeface="Times New Roman" pitchFamily="18" charset="0"/>
                  <a:cs typeface="Tahoma" pitchFamily="34" charset="0"/>
                </a:rPr>
                <a:t>//j</a:t>
              </a:r>
              <a:r>
                <a:rPr lang="zh-CN" altLang="en-US" sz="2200">
                  <a:latin typeface="Times New Roman" pitchFamily="18" charset="0"/>
                  <a:cs typeface="Tahoma" pitchFamily="34" charset="0"/>
                </a:rPr>
                <a:t>为最先空闲的机器序号</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4.2  S[j]=S[j]+{p[i]};   //</a:t>
              </a:r>
              <a:r>
                <a:rPr lang="zh-CN" altLang="en-US" sz="2200">
                  <a:latin typeface="Times New Roman" pitchFamily="18" charset="0"/>
                  <a:cs typeface="Tahoma" pitchFamily="34" charset="0"/>
                </a:rPr>
                <a:t>将作业</a:t>
              </a:r>
              <a:r>
                <a:rPr lang="en-US" altLang="zh-CN" sz="2200">
                  <a:latin typeface="Times New Roman" pitchFamily="18" charset="0"/>
                  <a:cs typeface="Tahoma" pitchFamily="34" charset="0"/>
                </a:rPr>
                <a:t>i</a:t>
              </a:r>
              <a:r>
                <a:rPr lang="zh-CN" altLang="en-US" sz="2200">
                  <a:latin typeface="Times New Roman" pitchFamily="18" charset="0"/>
                  <a:cs typeface="Tahoma" pitchFamily="34" charset="0"/>
                </a:rPr>
                <a:t>分配给最先空闲的机器</a:t>
              </a:r>
              <a:r>
                <a:rPr lang="en-US" altLang="zh-CN" sz="2200">
                  <a:latin typeface="Times New Roman" pitchFamily="18" charset="0"/>
                  <a:cs typeface="Tahoma" pitchFamily="34" charset="0"/>
                </a:rPr>
                <a:t>j</a:t>
              </a:r>
            </a:p>
            <a:p>
              <a:pPr algn="just">
                <a:spcBef>
                  <a:spcPct val="0"/>
                </a:spcBef>
                <a:buClrTx/>
                <a:buSzTx/>
                <a:buFontTx/>
                <a:buNone/>
              </a:pPr>
              <a:r>
                <a:rPr lang="en-US" altLang="zh-CN" sz="2200">
                  <a:latin typeface="Times New Roman" pitchFamily="18" charset="0"/>
                  <a:cs typeface="Tahoma" pitchFamily="34" charset="0"/>
                </a:rPr>
                <a:t>     4.3  d[j]=d[j]+t[i];      //</a:t>
              </a:r>
              <a:r>
                <a:rPr lang="zh-CN" altLang="en-US" sz="2200">
                  <a:latin typeface="Times New Roman" pitchFamily="18" charset="0"/>
                  <a:cs typeface="Tahoma" pitchFamily="34" charset="0"/>
                </a:rPr>
                <a:t>机器</a:t>
              </a:r>
              <a:r>
                <a:rPr lang="en-US" altLang="zh-CN" sz="2200">
                  <a:latin typeface="Times New Roman" pitchFamily="18" charset="0"/>
                  <a:cs typeface="Tahoma" pitchFamily="34" charset="0"/>
                </a:rPr>
                <a:t>j</a:t>
              </a:r>
              <a:r>
                <a:rPr lang="zh-CN" altLang="en-US" sz="2200">
                  <a:latin typeface="Times New Roman" pitchFamily="18" charset="0"/>
                  <a:cs typeface="Tahoma" pitchFamily="34" charset="0"/>
                </a:rPr>
                <a:t>将在</a:t>
              </a:r>
              <a:r>
                <a:rPr lang="en-US" altLang="zh-CN" sz="2200">
                  <a:latin typeface="Times New Roman" pitchFamily="18" charset="0"/>
                  <a:cs typeface="Tahoma" pitchFamily="34" charset="0"/>
                </a:rPr>
                <a:t>d[j]</a:t>
              </a:r>
              <a:r>
                <a:rPr lang="zh-CN" altLang="en-US" sz="2200">
                  <a:latin typeface="Times New Roman" pitchFamily="18" charset="0"/>
                  <a:cs typeface="Tahoma" pitchFamily="34" charset="0"/>
                </a:rPr>
                <a:t>后空闲</a:t>
              </a:r>
            </a:p>
          </p:txBody>
        </p:sp>
        <p:grpSp>
          <p:nvGrpSpPr>
            <p:cNvPr id="59400" name="Group 4"/>
            <p:cNvGrpSpPr>
              <a:grpSpLocks/>
            </p:cNvGrpSpPr>
            <p:nvPr/>
          </p:nvGrpSpPr>
          <p:grpSpPr bwMode="auto">
            <a:xfrm>
              <a:off x="1361" y="1209"/>
              <a:ext cx="540" cy="813"/>
              <a:chOff x="1711" y="5088"/>
              <a:chExt cx="540" cy="813"/>
            </a:xfrm>
          </p:grpSpPr>
          <p:sp>
            <p:nvSpPr>
              <p:cNvPr id="59401" name="AutoShape 5"/>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9402"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59398" name="Text Box 7"/>
          <p:cNvSpPr txBox="1">
            <a:spLocks noChangeArrowheads="1"/>
          </p:cNvSpPr>
          <p:nvPr/>
        </p:nvSpPr>
        <p:spPr bwMode="auto">
          <a:xfrm>
            <a:off x="642938" y="214313"/>
            <a:ext cx="8072437" cy="18938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t[n]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n</a:t>
            </a:r>
            <a:r>
              <a:rPr kumimoji="1" lang="zh-CN" altLang="en-US" sz="2400">
                <a:latin typeface="Times New Roman" pitchFamily="18" charset="0"/>
                <a:cs typeface="Tahoma" pitchFamily="34" charset="0"/>
              </a:rPr>
              <a:t>个作业的处理时间；</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p[n]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n</a:t>
            </a:r>
            <a:r>
              <a:rPr kumimoji="1" lang="zh-CN" altLang="en-US" sz="2400">
                <a:latin typeface="Times New Roman" pitchFamily="18" charset="0"/>
                <a:cs typeface="Tahoma" pitchFamily="34" charset="0"/>
              </a:rPr>
              <a:t>个作业的序号；</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d[m]</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m</a:t>
            </a:r>
            <a:r>
              <a:rPr kumimoji="1" lang="zh-CN" altLang="en-US" sz="2400">
                <a:latin typeface="Times New Roman" pitchFamily="18" charset="0"/>
                <a:cs typeface="Tahoma" pitchFamily="34" charset="0"/>
              </a:rPr>
              <a:t>台机器的空闲时间（从什么时候开始空闲）；</a:t>
            </a:r>
            <a:endParaRPr kumimoji="1" lang="en-US" altLang="zh-CN" sz="2400">
              <a:latin typeface="Times New Roman" pitchFamily="18" charset="0"/>
              <a:cs typeface="Tahoma" pitchFamily="34" charset="0"/>
            </a:endParaRPr>
          </a:p>
          <a:p>
            <a:pPr algn="just" eaLnBrk="1" hangingPunct="1">
              <a:lnSpc>
                <a:spcPct val="120000"/>
              </a:lnSpc>
              <a:spcBef>
                <a:spcPct val="0"/>
              </a:spcBef>
              <a:buClrTx/>
              <a:buSzTx/>
              <a:buFontTx/>
              <a:buNone/>
            </a:pPr>
            <a:r>
              <a:rPr kumimoji="1" lang="en-US" altLang="zh-CN" sz="2400">
                <a:latin typeface="Times New Roman" pitchFamily="18" charset="0"/>
                <a:cs typeface="Tahoma" pitchFamily="34" charset="0"/>
              </a:rPr>
              <a:t>S[m]</a:t>
            </a:r>
            <a:r>
              <a:rPr kumimoji="1" lang="zh-CN" altLang="en-US" sz="2400">
                <a:latin typeface="Times New Roman" pitchFamily="18" charset="0"/>
                <a:cs typeface="Tahoma" pitchFamily="34" charset="0"/>
              </a:rPr>
              <a:t>：每台机器所处理的作业。</a:t>
            </a:r>
            <a:endParaRPr kumimoji="1" lang="en-US" altLang="zh-CN" sz="2400">
              <a:latin typeface="Times New Roman" pitchFamily="18" charset="0"/>
              <a:cs typeface="Tahoma" pitchFamily="34" charset="0"/>
            </a:endParaRPr>
          </a:p>
        </p:txBody>
      </p:sp>
    </p:spTree>
    <p:extLst>
      <p:ext uri="{BB962C8B-B14F-4D97-AF65-F5344CB8AC3E}">
        <p14:creationId xmlns:p14="http://schemas.microsoft.com/office/powerpoint/2010/main" val="2218185208"/>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5" descr="Rectangle: Click to edit Master text styles&#10;Second level&#10;Third level&#10;Fourth level&#10;Fifth level"/>
          <p:cNvSpPr>
            <a:spLocks noGrp="1"/>
          </p:cNvSpPr>
          <p:nvPr>
            <p:ph idx="1"/>
          </p:nvPr>
        </p:nvSpPr>
        <p:spPr>
          <a:xfrm>
            <a:off x="323850" y="785813"/>
            <a:ext cx="9072563" cy="6072187"/>
          </a:xfrm>
        </p:spPr>
        <p:txBody>
          <a:bodyPr/>
          <a:lstStyle/>
          <a:p>
            <a:pPr marL="0" indent="0">
              <a:buFontTx/>
              <a:buNone/>
            </a:pPr>
            <a:r>
              <a:rPr lang="en-US" altLang="zh-CN" sz="2000" dirty="0" smtClean="0"/>
              <a:t>void </a:t>
            </a:r>
            <a:r>
              <a:rPr lang="en-US" altLang="zh-CN" sz="2000" dirty="0" err="1" smtClean="0"/>
              <a:t>MultiMachine</a:t>
            </a:r>
            <a:r>
              <a:rPr lang="en-US" altLang="zh-CN" sz="2000" dirty="0" smtClean="0"/>
              <a:t>(</a:t>
            </a:r>
            <a:r>
              <a:rPr lang="en-US" altLang="zh-CN" sz="2000" dirty="0" err="1" smtClean="0"/>
              <a:t>int</a:t>
            </a:r>
            <a:r>
              <a:rPr lang="en-US" altLang="zh-CN" sz="2000" dirty="0" smtClean="0"/>
              <a:t> t[ ], </a:t>
            </a:r>
            <a:r>
              <a:rPr lang="en-US" altLang="zh-CN" sz="2000" dirty="0" err="1" smtClean="0"/>
              <a:t>int</a:t>
            </a:r>
            <a:r>
              <a:rPr lang="en-US" altLang="zh-CN" sz="2000" dirty="0" smtClean="0"/>
              <a:t> n, </a:t>
            </a:r>
            <a:r>
              <a:rPr lang="en-US" altLang="zh-CN" sz="2000" dirty="0" err="1" smtClean="0"/>
              <a:t>int</a:t>
            </a:r>
            <a:r>
              <a:rPr lang="en-US" altLang="zh-CN" sz="2000" dirty="0" smtClean="0"/>
              <a:t> d[ ], </a:t>
            </a:r>
            <a:r>
              <a:rPr lang="en-US" altLang="zh-CN" sz="2000" dirty="0" err="1" smtClean="0"/>
              <a:t>int</a:t>
            </a:r>
            <a:r>
              <a:rPr lang="en-US" altLang="zh-CN" sz="2000" dirty="0" smtClean="0"/>
              <a:t> m){</a:t>
            </a:r>
          </a:p>
          <a:p>
            <a:pPr marL="0" indent="0">
              <a:buFontTx/>
              <a:buNone/>
            </a:pPr>
            <a:r>
              <a:rPr lang="en-US" altLang="zh-CN" sz="2000" dirty="0" smtClean="0"/>
              <a:t>      </a:t>
            </a:r>
            <a:r>
              <a:rPr lang="en-US" altLang="zh-CN" sz="2000" dirty="0" err="1" smtClean="0"/>
              <a:t>int</a:t>
            </a:r>
            <a:r>
              <a:rPr lang="en-US" altLang="zh-CN" sz="2000" dirty="0" smtClean="0"/>
              <a:t> S[3][7], rear[3]; </a:t>
            </a:r>
            <a:r>
              <a:rPr lang="zh-CN" altLang="en-US"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k;</a:t>
            </a:r>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a:t>
            </a:r>
            <a:r>
              <a:rPr lang="en-US" altLang="zh-CN" sz="2000" dirty="0" err="1" smtClean="0"/>
              <a:t>i</a:t>
            </a:r>
            <a:r>
              <a:rPr lang="en-US" altLang="zh-CN" sz="2000" dirty="0" smtClean="0"/>
              <a:t>++) {	S[</a:t>
            </a:r>
            <a:r>
              <a:rPr lang="en-US" altLang="zh-CN" sz="2000" dirty="0" err="1" smtClean="0"/>
              <a:t>i</a:t>
            </a:r>
            <a:r>
              <a:rPr lang="en-US" altLang="zh-CN" sz="2000" dirty="0" smtClean="0"/>
              <a:t>][0] = </a:t>
            </a:r>
            <a:r>
              <a:rPr lang="en-US" altLang="zh-CN" sz="2000" dirty="0" err="1" smtClean="0"/>
              <a:t>i</a:t>
            </a:r>
            <a:r>
              <a:rPr lang="en-US" altLang="zh-CN" sz="2000" dirty="0" smtClean="0"/>
              <a:t>; rear[</a:t>
            </a:r>
            <a:r>
              <a:rPr lang="en-US" altLang="zh-CN" sz="2000" dirty="0" err="1" smtClean="0"/>
              <a:t>i</a:t>
            </a:r>
            <a:r>
              <a:rPr lang="en-US" altLang="zh-CN" sz="2000" dirty="0" smtClean="0"/>
              <a:t>] = 0;   d[</a:t>
            </a:r>
            <a:r>
              <a:rPr lang="en-US" altLang="zh-CN" sz="2000" dirty="0" err="1" smtClean="0"/>
              <a:t>i</a:t>
            </a:r>
            <a:r>
              <a:rPr lang="en-US" altLang="zh-CN" sz="2000" dirty="0" smtClean="0"/>
              <a:t>] = t[</a:t>
            </a:r>
            <a:r>
              <a:rPr lang="en-US" altLang="zh-CN" sz="2000" dirty="0" err="1" smtClean="0"/>
              <a:t>i</a:t>
            </a:r>
            <a:r>
              <a:rPr lang="en-US" altLang="zh-CN" sz="2000" dirty="0" smtClean="0"/>
              <a:t>];  }</a:t>
            </a:r>
          </a:p>
          <a:p>
            <a:pPr marL="0" indent="0">
              <a:buFontTx/>
              <a:buNone/>
            </a:pPr>
            <a:r>
              <a:rPr lang="en-US" altLang="zh-CN" sz="2000" dirty="0" smtClean="0"/>
              <a:t>     for (</a:t>
            </a:r>
            <a:r>
              <a:rPr lang="en-US" altLang="zh-CN" sz="2000" dirty="0" err="1" smtClean="0"/>
              <a:t>i</a:t>
            </a:r>
            <a:r>
              <a:rPr lang="en-US" altLang="zh-CN" sz="2000" dirty="0" smtClean="0"/>
              <a:t> = m; </a:t>
            </a:r>
            <a:r>
              <a:rPr lang="en-US" altLang="zh-CN" sz="2000" dirty="0" err="1" smtClean="0"/>
              <a:t>i</a:t>
            </a:r>
            <a:r>
              <a:rPr lang="en-US" altLang="zh-CN" sz="2000" dirty="0" smtClean="0"/>
              <a:t> &lt; n; </a:t>
            </a:r>
            <a:r>
              <a:rPr lang="en-US" altLang="zh-CN" sz="2000" dirty="0" err="1" smtClean="0"/>
              <a:t>i</a:t>
            </a:r>
            <a:r>
              <a:rPr lang="en-US" altLang="zh-CN" sz="2000" dirty="0" smtClean="0"/>
              <a:t>++){</a:t>
            </a:r>
          </a:p>
          <a:p>
            <a:pPr marL="0" indent="0">
              <a:buFontTx/>
              <a:buNone/>
            </a:pPr>
            <a:r>
              <a:rPr lang="en-US" altLang="zh-CN" sz="2000" dirty="0" smtClean="0"/>
              <a:t>	for (j = 0, k = 1; k &lt; m; k++)   </a:t>
            </a:r>
          </a:p>
          <a:p>
            <a:pPr marL="0" indent="0">
              <a:buFontTx/>
              <a:buNone/>
            </a:pPr>
            <a:r>
              <a:rPr lang="zh-CN" altLang="en-US" sz="2000" dirty="0" smtClean="0"/>
              <a:t>		</a:t>
            </a:r>
            <a:r>
              <a:rPr lang="en-US" altLang="zh-CN" sz="2000" dirty="0" smtClean="0"/>
              <a:t>if (d[k] &lt; d[j])	 j = k;</a:t>
            </a:r>
          </a:p>
          <a:p>
            <a:pPr marL="0" indent="0">
              <a:buFontTx/>
              <a:buNone/>
            </a:pPr>
            <a:r>
              <a:rPr lang="en-US" altLang="zh-CN" sz="2000" dirty="0" smtClean="0"/>
              <a:t>	</a:t>
            </a:r>
            <a:r>
              <a:rPr lang="en-US" altLang="zh-CN" sz="2000" dirty="0" smtClean="0"/>
              <a:t>rear[j</a:t>
            </a:r>
            <a:r>
              <a:rPr lang="en-US" altLang="zh-CN" sz="2000" dirty="0" smtClean="0"/>
              <a:t>]++;      S[j][rear[j]] = </a:t>
            </a:r>
            <a:r>
              <a:rPr lang="en-US" altLang="zh-CN" sz="2000" dirty="0" err="1" smtClean="0"/>
              <a:t>i</a:t>
            </a:r>
            <a:r>
              <a:rPr lang="en-US" altLang="zh-CN" sz="2000" dirty="0" smtClean="0"/>
              <a:t>;</a:t>
            </a:r>
          </a:p>
          <a:p>
            <a:pPr marL="0" indent="0">
              <a:buFontTx/>
              <a:buNone/>
            </a:pPr>
            <a:r>
              <a:rPr lang="en-US" altLang="zh-CN" sz="2000" dirty="0" smtClean="0"/>
              <a:t>	</a:t>
            </a:r>
            <a:r>
              <a:rPr lang="en-US" altLang="zh-CN" sz="2000" dirty="0" smtClean="0"/>
              <a:t>d[j</a:t>
            </a:r>
            <a:r>
              <a:rPr lang="en-US" altLang="zh-CN" sz="2000" dirty="0" smtClean="0"/>
              <a:t>] = d[j] + t[</a:t>
            </a:r>
            <a:r>
              <a:rPr lang="en-US" altLang="zh-CN" sz="2000" dirty="0" err="1" smtClean="0"/>
              <a:t>i</a:t>
            </a:r>
            <a:r>
              <a:rPr lang="en-US" altLang="zh-CN" sz="2000" dirty="0" smtClean="0"/>
              <a:t>];</a:t>
            </a:r>
          </a:p>
          <a:p>
            <a:pPr marL="0" indent="0">
              <a:buFontTx/>
              <a:buNone/>
            </a:pPr>
            <a:r>
              <a:rPr lang="en-US" altLang="zh-CN" sz="2000" dirty="0" smtClean="0"/>
              <a:t>     }</a:t>
            </a:r>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a:t>
            </a:r>
            <a:r>
              <a:rPr lang="en-US" altLang="zh-CN" sz="2000" dirty="0" err="1" smtClean="0"/>
              <a:t>i</a:t>
            </a:r>
            <a:r>
              <a:rPr lang="en-US" altLang="zh-CN" sz="2000" dirty="0" smtClean="0"/>
              <a:t>++) {</a:t>
            </a:r>
          </a:p>
          <a:p>
            <a:pPr marL="0" indent="0">
              <a:buFontTx/>
              <a:buNone/>
            </a:pPr>
            <a:r>
              <a:rPr lang="en-US" altLang="zh-CN" sz="2000" dirty="0" smtClean="0"/>
              <a:t>	</a:t>
            </a:r>
            <a:r>
              <a:rPr lang="en-US" altLang="zh-CN" sz="2000" dirty="0" err="1" smtClean="0"/>
              <a:t>cout</a:t>
            </a:r>
            <a:r>
              <a:rPr lang="en-US" altLang="zh-CN" sz="2000" dirty="0" smtClean="0"/>
              <a:t>&lt;&lt;"</a:t>
            </a:r>
            <a:r>
              <a:rPr lang="zh-CN" altLang="en-US" sz="2000" dirty="0" smtClean="0"/>
              <a:t>机器</a:t>
            </a:r>
            <a:r>
              <a:rPr lang="en-US" altLang="zh-CN" sz="2000" dirty="0" smtClean="0"/>
              <a:t>"&lt;&lt;</a:t>
            </a:r>
            <a:r>
              <a:rPr lang="en-US" altLang="zh-CN" sz="2000" dirty="0" err="1" smtClean="0"/>
              <a:t>i</a:t>
            </a:r>
            <a:r>
              <a:rPr lang="en-US" altLang="zh-CN" sz="2000" dirty="0" smtClean="0"/>
              <a:t>&lt;&lt;"</a:t>
            </a:r>
            <a:r>
              <a:rPr lang="zh-CN" altLang="en-US" sz="2000" dirty="0" smtClean="0"/>
              <a:t>：</a:t>
            </a:r>
            <a:r>
              <a:rPr lang="en-US" altLang="zh-CN" sz="2000" dirty="0" smtClean="0"/>
              <a:t>";</a:t>
            </a:r>
          </a:p>
          <a:p>
            <a:pPr marL="0" indent="0">
              <a:buFontTx/>
              <a:buNone/>
            </a:pPr>
            <a:r>
              <a:rPr lang="en-US" altLang="zh-CN" sz="2000" dirty="0" smtClean="0"/>
              <a:t>	for (j = 0; S[</a:t>
            </a:r>
            <a:r>
              <a:rPr lang="en-US" altLang="zh-CN" sz="2000" dirty="0" err="1" smtClean="0"/>
              <a:t>i</a:t>
            </a:r>
            <a:r>
              <a:rPr lang="en-US" altLang="zh-CN" sz="2000" dirty="0" smtClean="0"/>
              <a:t>][j] &gt;= 0; j++)</a:t>
            </a:r>
          </a:p>
          <a:p>
            <a:pPr marL="0" indent="0">
              <a:buFontTx/>
              <a:buNone/>
            </a:pPr>
            <a:r>
              <a:rPr lang="en-US" altLang="zh-CN" sz="2000" dirty="0" smtClean="0"/>
              <a:t>		</a:t>
            </a:r>
            <a:r>
              <a:rPr lang="en-US" altLang="zh-CN" sz="2000" dirty="0" err="1" smtClean="0"/>
              <a:t>cout</a:t>
            </a:r>
            <a:r>
              <a:rPr lang="en-US" altLang="zh-CN" sz="2000" dirty="0" smtClean="0"/>
              <a:t>&lt;&lt;"</a:t>
            </a:r>
            <a:r>
              <a:rPr lang="zh-CN" altLang="en-US" sz="2000" dirty="0" smtClean="0"/>
              <a:t>作业</a:t>
            </a:r>
            <a:r>
              <a:rPr lang="en-US" altLang="zh-CN" sz="2000" dirty="0" smtClean="0"/>
              <a:t>"&lt;&lt;S[</a:t>
            </a:r>
            <a:r>
              <a:rPr lang="en-US" altLang="zh-CN" sz="2000" dirty="0" err="1" smtClean="0"/>
              <a:t>i</a:t>
            </a:r>
            <a:r>
              <a:rPr lang="en-US" altLang="zh-CN" sz="2000" dirty="0" smtClean="0"/>
              <a:t>][j]&lt;&lt;"  ";</a:t>
            </a:r>
          </a:p>
          <a:p>
            <a:pPr marL="0" indent="0">
              <a:buFontTx/>
              <a:buNone/>
            </a:pPr>
            <a:r>
              <a:rPr lang="en-US" altLang="zh-CN" sz="2000" dirty="0" smtClean="0"/>
              <a:t>	</a:t>
            </a:r>
            <a:r>
              <a:rPr lang="en-US" altLang="zh-CN" sz="2000" dirty="0" err="1" smtClean="0"/>
              <a:t>cout</a:t>
            </a:r>
            <a:r>
              <a:rPr lang="en-US" altLang="zh-CN" sz="2000" dirty="0" smtClean="0"/>
              <a:t>&lt;&lt;</a:t>
            </a:r>
            <a:r>
              <a:rPr lang="en-US" altLang="zh-CN" sz="2000" dirty="0" err="1" smtClean="0"/>
              <a:t>endl</a:t>
            </a:r>
            <a:r>
              <a:rPr lang="en-US" altLang="zh-CN" sz="2000" dirty="0" smtClean="0"/>
              <a:t>;</a:t>
            </a:r>
          </a:p>
          <a:p>
            <a:pPr marL="0" indent="0">
              <a:buFontTx/>
              <a:buNone/>
            </a:pPr>
            <a:r>
              <a:rPr lang="en-US" altLang="zh-CN" sz="2000" dirty="0" smtClean="0"/>
              <a:t>        }</a:t>
            </a:r>
          </a:p>
          <a:p>
            <a:pPr marL="0" indent="0">
              <a:buFontTx/>
              <a:buNone/>
            </a:pPr>
            <a:r>
              <a:rPr lang="en-US" altLang="zh-CN" sz="2000" dirty="0" smtClean="0"/>
              <a:t>}</a:t>
            </a:r>
            <a:endParaRPr lang="zh-CN" altLang="en-US" sz="2000" dirty="0" smtClean="0"/>
          </a:p>
        </p:txBody>
      </p:sp>
      <p:sp>
        <p:nvSpPr>
          <p:cNvPr id="6041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F3DB97B-1DB3-4466-B2A8-DC68F2A38948}" type="datetime1">
              <a:rPr lang="zh-CN" altLang="en-US" sz="1400" smtClean="0">
                <a:latin typeface="Comic Sans MS" pitchFamily="66" charset="0"/>
              </a:rPr>
              <a:pPr/>
              <a:t>2016/5/10</a:t>
            </a:fld>
            <a:endParaRPr lang="en-US" altLang="zh-CN" sz="1400" smtClean="0">
              <a:latin typeface="Comic Sans MS" pitchFamily="66" charset="0"/>
            </a:endParaRPr>
          </a:p>
        </p:txBody>
      </p:sp>
      <p:sp>
        <p:nvSpPr>
          <p:cNvPr id="6042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第7章  贪心法</a:t>
            </a:r>
          </a:p>
        </p:txBody>
      </p:sp>
      <p:sp>
        <p:nvSpPr>
          <p:cNvPr id="604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35855DD-714F-4D30-92E7-2B32275459DA}" type="slidenum">
              <a:rPr lang="en-US" altLang="zh-CN" sz="1400" smtClean="0">
                <a:latin typeface="Comic Sans MS" pitchFamily="66" charset="0"/>
              </a:rPr>
              <a:pPr/>
              <a:t>34</a:t>
            </a:fld>
            <a:endParaRPr lang="en-US" altLang="zh-CN" sz="1400" smtClean="0">
              <a:latin typeface="Comic Sans MS" pitchFamily="66" charset="0"/>
            </a:endParaRPr>
          </a:p>
        </p:txBody>
      </p:sp>
      <p:sp>
        <p:nvSpPr>
          <p:cNvPr id="60422" name="Text Box 5"/>
          <p:cNvSpPr txBox="1">
            <a:spLocks noChangeArrowheads="1"/>
          </p:cNvSpPr>
          <p:nvPr/>
        </p:nvSpPr>
        <p:spPr bwMode="auto">
          <a:xfrm>
            <a:off x="0" y="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cs typeface="Tahoma" pitchFamily="34" charset="0"/>
              </a:rPr>
              <a:t>7.3.3  </a:t>
            </a:r>
            <a:r>
              <a:rPr kumimoji="1" lang="zh-CN" altLang="en-US" sz="4400">
                <a:solidFill>
                  <a:schemeClr val="tx2"/>
                </a:solidFill>
                <a:latin typeface="华文行楷" pitchFamily="2" charset="-122"/>
                <a:ea typeface="华文行楷" pitchFamily="2" charset="-122"/>
                <a:cs typeface="Tahoma" pitchFamily="34" charset="0"/>
              </a:rPr>
              <a:t>多机调度问题 </a:t>
            </a:r>
          </a:p>
        </p:txBody>
      </p:sp>
    </p:spTree>
    <p:extLst>
      <p:ext uri="{BB962C8B-B14F-4D97-AF65-F5344CB8AC3E}">
        <p14:creationId xmlns:p14="http://schemas.microsoft.com/office/powerpoint/2010/main" val="1322089936"/>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749404F-8904-41C0-8FF6-0B7A8BAED715}"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614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BC1B878-8F99-4C29-8F94-B9F9C7DF716F}" type="slidenum">
              <a:rPr lang="en-US" altLang="zh-CN" sz="1400" b="0" smtClean="0">
                <a:latin typeface="Comic Sans MS" pitchFamily="66" charset="0"/>
                <a:cs typeface="Tahoma" pitchFamily="34" charset="0"/>
              </a:rPr>
              <a:pPr>
                <a:spcBef>
                  <a:spcPct val="0"/>
                </a:spcBef>
                <a:buClrTx/>
                <a:buSzTx/>
                <a:buFontTx/>
                <a:buNone/>
              </a:pPr>
              <a:t>35</a:t>
            </a:fld>
            <a:endParaRPr lang="en-US" altLang="zh-CN" sz="1400" b="0" smtClean="0">
              <a:latin typeface="Comic Sans MS" pitchFamily="66" charset="0"/>
              <a:cs typeface="Tahoma" pitchFamily="34" charset="0"/>
            </a:endParaRPr>
          </a:p>
        </p:txBody>
      </p:sp>
      <p:sp>
        <p:nvSpPr>
          <p:cNvPr id="61445" name="Text Box 7"/>
          <p:cNvSpPr txBox="1">
            <a:spLocks noChangeArrowheads="1"/>
          </p:cNvSpPr>
          <p:nvPr/>
        </p:nvSpPr>
        <p:spPr bwMode="auto">
          <a:xfrm>
            <a:off x="428625" y="1214438"/>
            <a:ext cx="85010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        </a:t>
            </a:r>
            <a:r>
              <a:rPr kumimoji="1" lang="zh-CN" altLang="en-US" sz="2400">
                <a:latin typeface="Times New Roman" pitchFamily="18" charset="0"/>
                <a:cs typeface="Tahoma" pitchFamily="34" charset="0"/>
              </a:rPr>
              <a:t>在算法</a:t>
            </a:r>
            <a:r>
              <a:rPr kumimoji="1" lang="en-US" altLang="zh-CN" sz="2400">
                <a:latin typeface="Times New Roman" pitchFamily="18" charset="0"/>
                <a:cs typeface="Tahoma" pitchFamily="34" charset="0"/>
              </a:rPr>
              <a:t>7.9</a:t>
            </a:r>
            <a:r>
              <a:rPr kumimoji="1" lang="zh-CN" altLang="en-US" sz="2400">
                <a:latin typeface="Times New Roman" pitchFamily="18" charset="0"/>
                <a:cs typeface="Tahoma" pitchFamily="34" charset="0"/>
              </a:rPr>
              <a:t>中，操作“数组</a:t>
            </a:r>
            <a:r>
              <a:rPr kumimoji="1" lang="en-US" altLang="zh-CN" sz="2400">
                <a:latin typeface="Times New Roman" pitchFamily="18" charset="0"/>
                <a:cs typeface="Tahoma" pitchFamily="34" charset="0"/>
              </a:rPr>
              <a:t>d[m]</a:t>
            </a:r>
            <a:r>
              <a:rPr kumimoji="1" lang="zh-CN" altLang="en-US" sz="2400">
                <a:latin typeface="Times New Roman" pitchFamily="18" charset="0"/>
                <a:cs typeface="Tahoma" pitchFamily="34" charset="0"/>
              </a:rPr>
              <a:t>中最小值对应的下标”如果采用蛮力法查找，则算法的时间性能为：</a:t>
            </a: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en-US" altLang="zh-CN" sz="2400">
              <a:latin typeface="Times New Roman" pitchFamily="18" charset="0"/>
              <a:cs typeface="Tahoma" pitchFamily="34" charset="0"/>
            </a:endParaRPr>
          </a:p>
          <a:p>
            <a:pPr algn="just" eaLnBrk="1" hangingPunct="1">
              <a:spcBef>
                <a:spcPct val="50000"/>
              </a:spcBef>
              <a:buClrTx/>
              <a:buSzTx/>
              <a:buFontTx/>
              <a:buNone/>
            </a:pPr>
            <a:r>
              <a:rPr kumimoji="1" lang="zh-CN" altLang="en-US" sz="2400">
                <a:latin typeface="Times New Roman" pitchFamily="18" charset="0"/>
                <a:cs typeface="Tahoma" pitchFamily="34" charset="0"/>
              </a:rPr>
              <a:t>通常情况下</a:t>
            </a:r>
            <a:r>
              <a:rPr kumimoji="1" lang="en-US" altLang="zh-CN" sz="2400" i="1">
                <a:latin typeface="Times New Roman" pitchFamily="18" charset="0"/>
                <a:cs typeface="Tahoma" pitchFamily="34" charset="0"/>
              </a:rPr>
              <a:t>m</a:t>
            </a:r>
            <a:r>
              <a:rPr kumimoji="1" lang="en-US" altLang="zh-CN" sz="2400">
                <a:latin typeface="Times New Roman" pitchFamily="18" charset="0"/>
                <a:cs typeface="Tahoma" pitchFamily="34" charset="0"/>
              </a:rPr>
              <a:t>&lt;&lt;</a:t>
            </a:r>
            <a:r>
              <a:rPr kumimoji="1" lang="en-US" altLang="zh-CN" sz="2400" i="1">
                <a:latin typeface="Times New Roman" pitchFamily="18" charset="0"/>
                <a:cs typeface="Tahoma" pitchFamily="34" charset="0"/>
              </a:rPr>
              <a:t>n</a:t>
            </a:r>
            <a:r>
              <a:rPr kumimoji="1" lang="zh-CN" altLang="en-US" sz="2400">
                <a:latin typeface="Times New Roman" pitchFamily="18" charset="0"/>
                <a:cs typeface="Tahoma" pitchFamily="34" charset="0"/>
              </a:rPr>
              <a:t>，则算法</a:t>
            </a:r>
            <a:r>
              <a:rPr kumimoji="1" lang="en-US" altLang="zh-CN" sz="2400">
                <a:latin typeface="Times New Roman" pitchFamily="18" charset="0"/>
                <a:cs typeface="Tahoma" pitchFamily="34" charset="0"/>
              </a:rPr>
              <a:t>7.9</a:t>
            </a:r>
            <a:r>
              <a:rPr kumimoji="1" lang="zh-CN" altLang="en-US" sz="2400">
                <a:latin typeface="Times New Roman" pitchFamily="18" charset="0"/>
                <a:cs typeface="Tahoma" pitchFamily="34" charset="0"/>
              </a:rPr>
              <a:t>的时间复杂性为</a:t>
            </a:r>
            <a:r>
              <a:rPr kumimoji="1" lang="en-US" altLang="zh-CN" sz="2400" i="1">
                <a:solidFill>
                  <a:srgbClr val="FF0000"/>
                </a:solidFill>
                <a:latin typeface="Times New Roman" pitchFamily="18" charset="0"/>
                <a:cs typeface="Tahoma" pitchFamily="34" charset="0"/>
              </a:rPr>
              <a:t>O</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n</a:t>
            </a:r>
            <a:r>
              <a:rPr kumimoji="1" lang="en-US" altLang="zh-CN" sz="2400">
                <a:solidFill>
                  <a:srgbClr val="FF0000"/>
                </a:solidFill>
                <a:latin typeface="Times New Roman" pitchFamily="18" charset="0"/>
                <a:cs typeface="Tahoma" pitchFamily="34" charset="0"/>
              </a:rPr>
              <a:t>×</a:t>
            </a:r>
            <a:r>
              <a:rPr kumimoji="1" lang="en-US" altLang="zh-CN" sz="2400" i="1">
                <a:solidFill>
                  <a:srgbClr val="FF0000"/>
                </a:solidFill>
                <a:latin typeface="Times New Roman" pitchFamily="18" charset="0"/>
                <a:cs typeface="Tahoma" pitchFamily="34" charset="0"/>
              </a:rPr>
              <a:t>m</a:t>
            </a:r>
            <a:r>
              <a:rPr kumimoji="1" lang="en-US" altLang="zh-CN" sz="2400">
                <a:solidFill>
                  <a:srgbClr val="FF0000"/>
                </a:solidFill>
                <a:latin typeface="Times New Roman" pitchFamily="18" charset="0"/>
                <a:cs typeface="Tahoma" pitchFamily="34" charset="0"/>
              </a:rPr>
              <a:t>)</a:t>
            </a:r>
            <a:r>
              <a:rPr kumimoji="1" lang="zh-CN" altLang="en-US" sz="2400">
                <a:latin typeface="Times New Roman" pitchFamily="18" charset="0"/>
                <a:cs typeface="Tahoma" pitchFamily="34" charset="0"/>
              </a:rPr>
              <a:t>。</a:t>
            </a:r>
          </a:p>
        </p:txBody>
      </p:sp>
      <p:graphicFrame>
        <p:nvGraphicFramePr>
          <p:cNvPr id="61446" name="Object 8"/>
          <p:cNvGraphicFramePr>
            <a:graphicFrameLocks noChangeAspect="1"/>
          </p:cNvGraphicFramePr>
          <p:nvPr/>
        </p:nvGraphicFramePr>
        <p:xfrm>
          <a:off x="2143125" y="2143125"/>
          <a:ext cx="5165725" cy="1003300"/>
        </p:xfrm>
        <a:graphic>
          <a:graphicData uri="http://schemas.openxmlformats.org/presentationml/2006/ole">
            <mc:AlternateContent xmlns:mc="http://schemas.openxmlformats.org/markup-compatibility/2006">
              <mc:Choice xmlns:v="urn:schemas-microsoft-com:vml" Requires="v">
                <p:oleObj spid="_x0000_s81923" r:id="rId3" imgW="2286000" imgH="431800" progId="Equation.3">
                  <p:embed/>
                </p:oleObj>
              </mc:Choice>
              <mc:Fallback>
                <p:oleObj r:id="rId3" imgW="2286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2143125"/>
                        <a:ext cx="51657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4259739"/>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F648D3CD-D684-485F-8F0E-6A099427ECF4}"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624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9766BB9-B46E-4AE1-9ABD-8B74BBC8602B}" type="slidenum">
              <a:rPr lang="en-US" altLang="zh-CN" sz="1400" b="0" smtClean="0">
                <a:latin typeface="Comic Sans MS" pitchFamily="66" charset="0"/>
                <a:cs typeface="Tahoma" pitchFamily="34" charset="0"/>
              </a:rPr>
              <a:pPr>
                <a:spcBef>
                  <a:spcPct val="0"/>
                </a:spcBef>
                <a:buClrTx/>
                <a:buSzTx/>
                <a:buFontTx/>
                <a:buNone/>
              </a:pPr>
              <a:t>36</a:t>
            </a:fld>
            <a:endParaRPr lang="en-US" altLang="zh-CN" sz="1400" b="0" smtClean="0">
              <a:latin typeface="Comic Sans MS" pitchFamily="66" charset="0"/>
              <a:cs typeface="Tahoma" pitchFamily="34" charset="0"/>
            </a:endParaRPr>
          </a:p>
        </p:txBody>
      </p:sp>
      <p:sp>
        <p:nvSpPr>
          <p:cNvPr id="13317" name="Text Box 9"/>
          <p:cNvSpPr txBox="1">
            <a:spLocks noChangeArrowheads="1"/>
          </p:cNvSpPr>
          <p:nvPr/>
        </p:nvSpPr>
        <p:spPr bwMode="auto">
          <a:xfrm>
            <a:off x="285750" y="142875"/>
            <a:ext cx="8335963"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0"/>
              </a:spcBef>
              <a:buClrTx/>
              <a:buSzTx/>
              <a:buFontTx/>
              <a:buNone/>
            </a:pPr>
            <a:r>
              <a:rPr kumimoji="1" lang="zh-CN" altLang="en-US" sz="2800">
                <a:solidFill>
                  <a:srgbClr val="CC0000"/>
                </a:solidFill>
                <a:latin typeface="Times New Roman" pitchFamily="18" charset="0"/>
                <a:cs typeface="Tahoma" pitchFamily="34" charset="0"/>
              </a:rPr>
              <a:t>贪心法求解的问题的特征：</a:t>
            </a:r>
          </a:p>
          <a:p>
            <a:pPr algn="just" eaLnBrk="1" hangingPunct="1">
              <a:lnSpc>
                <a:spcPct val="120000"/>
              </a:lnSpc>
              <a:spcBef>
                <a:spcPct val="0"/>
              </a:spcBef>
              <a:buClrTx/>
              <a:buSzTx/>
              <a:buFontTx/>
              <a:buNone/>
            </a:pPr>
            <a:r>
              <a:rPr kumimoji="1" lang="zh-CN" altLang="en-US" sz="2800">
                <a:latin typeface="Times New Roman" pitchFamily="18" charset="0"/>
                <a:cs typeface="Tahoma" pitchFamily="34" charset="0"/>
              </a:rPr>
              <a:t>（</a:t>
            </a:r>
            <a:r>
              <a:rPr kumimoji="1" lang="en-US" altLang="zh-CN" sz="2800">
                <a:latin typeface="Times New Roman" pitchFamily="18" charset="0"/>
                <a:cs typeface="Tahoma" pitchFamily="34" charset="0"/>
              </a:rPr>
              <a:t>1</a:t>
            </a:r>
            <a:r>
              <a:rPr kumimoji="1" lang="zh-CN" altLang="en-US" sz="2800">
                <a:latin typeface="Times New Roman" pitchFamily="18" charset="0"/>
                <a:cs typeface="Tahoma" pitchFamily="34" charset="0"/>
              </a:rPr>
              <a:t>）</a:t>
            </a:r>
            <a:r>
              <a:rPr kumimoji="1" lang="zh-CN" altLang="en-US" sz="2800">
                <a:solidFill>
                  <a:srgbClr val="FF3300"/>
                </a:solidFill>
                <a:latin typeface="Times New Roman" pitchFamily="18" charset="0"/>
                <a:cs typeface="Tahoma" pitchFamily="34" charset="0"/>
              </a:rPr>
              <a:t>最优子结构性质</a:t>
            </a:r>
          </a:p>
          <a:p>
            <a:pPr algn="just" eaLnBrk="1" hangingPunct="1">
              <a:lnSpc>
                <a:spcPct val="120000"/>
              </a:lnSpc>
              <a:spcBef>
                <a:spcPct val="0"/>
              </a:spcBef>
              <a:buClrTx/>
              <a:buSzTx/>
              <a:buFontTx/>
              <a:buNone/>
            </a:pPr>
            <a:r>
              <a:rPr kumimoji="1" lang="zh-CN" altLang="en-US" sz="2800">
                <a:latin typeface="Times New Roman" pitchFamily="18" charset="0"/>
                <a:cs typeface="Tahoma" pitchFamily="34" charset="0"/>
              </a:rPr>
              <a:t>        当一个问题的最优解包含其子问题的最优解时，称此问题具有最优子结构性质，也称此问题满足最优性原理。</a:t>
            </a:r>
          </a:p>
          <a:p>
            <a:pPr algn="just" eaLnBrk="1" hangingPunct="1">
              <a:lnSpc>
                <a:spcPct val="120000"/>
              </a:lnSpc>
              <a:spcBef>
                <a:spcPct val="0"/>
              </a:spcBef>
              <a:buClrTx/>
              <a:buSzTx/>
              <a:buFontTx/>
              <a:buNone/>
            </a:pPr>
            <a:r>
              <a:rPr kumimoji="1" lang="zh-CN" altLang="en-US" sz="2800">
                <a:latin typeface="Times New Roman" pitchFamily="18" charset="0"/>
                <a:cs typeface="Tahoma" pitchFamily="34" charset="0"/>
              </a:rPr>
              <a:t>（</a:t>
            </a:r>
            <a:r>
              <a:rPr kumimoji="1" lang="en-US" altLang="zh-CN" sz="2800">
                <a:latin typeface="Times New Roman" pitchFamily="18" charset="0"/>
                <a:cs typeface="Tahoma" pitchFamily="34" charset="0"/>
              </a:rPr>
              <a:t>2</a:t>
            </a:r>
            <a:r>
              <a:rPr kumimoji="1" lang="zh-CN" altLang="en-US" sz="2800">
                <a:latin typeface="Times New Roman" pitchFamily="18" charset="0"/>
                <a:cs typeface="Tahoma" pitchFamily="34" charset="0"/>
              </a:rPr>
              <a:t>）</a:t>
            </a:r>
            <a:r>
              <a:rPr kumimoji="1" lang="zh-CN" altLang="en-US" sz="2800">
                <a:solidFill>
                  <a:srgbClr val="FF3300"/>
                </a:solidFill>
                <a:latin typeface="Times New Roman" pitchFamily="18" charset="0"/>
                <a:cs typeface="Tahoma" pitchFamily="34" charset="0"/>
              </a:rPr>
              <a:t>贪心选择性质</a:t>
            </a:r>
          </a:p>
          <a:p>
            <a:pPr algn="just" eaLnBrk="1" hangingPunct="1">
              <a:lnSpc>
                <a:spcPct val="120000"/>
              </a:lnSpc>
              <a:spcBef>
                <a:spcPct val="0"/>
              </a:spcBef>
              <a:buClrTx/>
              <a:buSzTx/>
              <a:buFontTx/>
              <a:buNone/>
            </a:pPr>
            <a:r>
              <a:rPr kumimoji="1" lang="zh-CN" altLang="en-US" sz="2800">
                <a:latin typeface="Arial" charset="0"/>
                <a:cs typeface="Tahoma" pitchFamily="34" charset="0"/>
              </a:rPr>
              <a:t>        所谓贪心选择性质是指问题的整体最优解可以通过一系列</a:t>
            </a:r>
            <a:r>
              <a:rPr kumimoji="1" lang="zh-CN" altLang="en-US" sz="2800">
                <a:solidFill>
                  <a:srgbClr val="FF0000"/>
                </a:solidFill>
                <a:latin typeface="Arial" charset="0"/>
                <a:cs typeface="Tahoma" pitchFamily="34" charset="0"/>
              </a:rPr>
              <a:t>局部最优</a:t>
            </a:r>
            <a:r>
              <a:rPr kumimoji="1" lang="zh-CN" altLang="en-US" sz="2800">
                <a:latin typeface="Arial" charset="0"/>
                <a:cs typeface="Tahoma" pitchFamily="34" charset="0"/>
              </a:rPr>
              <a:t>的选择，即贪心选择来得到（</a:t>
            </a:r>
            <a:r>
              <a:rPr kumimoji="1" lang="zh-CN" altLang="en-US" sz="2800">
                <a:solidFill>
                  <a:srgbClr val="FF0000"/>
                </a:solidFill>
                <a:latin typeface="Arial" charset="0"/>
                <a:cs typeface="Tahoma" pitchFamily="34" charset="0"/>
              </a:rPr>
              <a:t>仅在当前状态下做出最好选择</a:t>
            </a:r>
            <a:r>
              <a:rPr kumimoji="1" lang="zh-CN" altLang="en-US" sz="2800">
                <a:latin typeface="Arial" charset="0"/>
                <a:cs typeface="Tahoma" pitchFamily="34" charset="0"/>
              </a:rPr>
              <a:t>）。</a:t>
            </a:r>
            <a:endParaRPr kumimoji="1" lang="zh-CN" altLang="en-US" sz="2800">
              <a:latin typeface="Times New Roman" pitchFamily="18" charset="0"/>
              <a:cs typeface="Tahoma" pitchFamily="34" charset="0"/>
            </a:endParaRPr>
          </a:p>
        </p:txBody>
      </p:sp>
      <p:sp>
        <p:nvSpPr>
          <p:cNvPr id="13318" name="Rectangle 11"/>
          <p:cNvSpPr>
            <a:spLocks noChangeArrowheads="1"/>
          </p:cNvSpPr>
          <p:nvPr/>
        </p:nvSpPr>
        <p:spPr bwMode="auto">
          <a:xfrm>
            <a:off x="285750" y="4868863"/>
            <a:ext cx="85359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 typeface="Wingdings" pitchFamily="2" charset="2"/>
              <a:buChar char="v"/>
            </a:pPr>
            <a:r>
              <a:rPr kumimoji="1" lang="en-US" altLang="zh-CN" sz="2400">
                <a:latin typeface="Arial" charset="0"/>
                <a:cs typeface="Tahoma" pitchFamily="34" charset="0"/>
              </a:rPr>
              <a:t> </a:t>
            </a:r>
            <a:r>
              <a:rPr kumimoji="1" lang="zh-CN" altLang="en-US" sz="2800">
                <a:latin typeface="Arial" charset="0"/>
                <a:cs typeface="Tahoma" pitchFamily="34" charset="0"/>
              </a:rPr>
              <a:t>动态规划法通常以自底向上的方式求解各个子问题，而贪心法则通常以</a:t>
            </a:r>
            <a:r>
              <a:rPr kumimoji="1" lang="zh-CN" altLang="en-US" sz="2800">
                <a:solidFill>
                  <a:srgbClr val="FF0000"/>
                </a:solidFill>
                <a:latin typeface="Arial" charset="0"/>
                <a:cs typeface="Tahoma" pitchFamily="34" charset="0"/>
              </a:rPr>
              <a:t>自顶向下的方式</a:t>
            </a:r>
            <a:r>
              <a:rPr kumimoji="1" lang="zh-CN" altLang="en-US" sz="2800">
                <a:latin typeface="Arial" charset="0"/>
                <a:cs typeface="Tahoma" pitchFamily="34" charset="0"/>
              </a:rPr>
              <a:t>做出一系列的贪心选择。</a:t>
            </a:r>
          </a:p>
        </p:txBody>
      </p:sp>
    </p:spTree>
    <p:extLst>
      <p:ext uri="{BB962C8B-B14F-4D97-AF65-F5344CB8AC3E}">
        <p14:creationId xmlns:p14="http://schemas.microsoft.com/office/powerpoint/2010/main" val="21337317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ED41CB4-106E-4D6A-866E-F9D83FF402F7}"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07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第6章 图</a:t>
            </a:r>
          </a:p>
        </p:txBody>
      </p:sp>
      <p:sp>
        <p:nvSpPr>
          <p:cNvPr id="307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B469826-E0FC-4822-9C52-76A68096538C}" type="slidenum">
              <a:rPr lang="en-US" altLang="zh-CN" sz="1400" b="0" smtClean="0">
                <a:latin typeface="Comic Sans MS" pitchFamily="66" charset="0"/>
                <a:cs typeface="Tahoma" pitchFamily="34" charset="0"/>
              </a:rPr>
              <a:pPr>
                <a:spcBef>
                  <a:spcPct val="0"/>
                </a:spcBef>
                <a:buClrTx/>
                <a:buSzTx/>
                <a:buFontTx/>
                <a:buNone/>
              </a:pPr>
              <a:t>4</a:t>
            </a:fld>
            <a:endParaRPr lang="en-US" altLang="zh-CN" sz="1400" b="0" smtClean="0">
              <a:latin typeface="Comic Sans MS" pitchFamily="66" charset="0"/>
              <a:cs typeface="Tahoma" pitchFamily="34" charset="0"/>
            </a:endParaRPr>
          </a:p>
        </p:txBody>
      </p:sp>
      <p:sp>
        <p:nvSpPr>
          <p:cNvPr id="77895" name="Freeform 71"/>
          <p:cNvSpPr>
            <a:spLocks/>
          </p:cNvSpPr>
          <p:nvPr/>
        </p:nvSpPr>
        <p:spPr bwMode="auto">
          <a:xfrm>
            <a:off x="2124075" y="1700213"/>
            <a:ext cx="4606925" cy="3975100"/>
          </a:xfrm>
          <a:custGeom>
            <a:avLst/>
            <a:gdLst/>
            <a:ahLst/>
            <a:cxnLst>
              <a:cxn ang="0">
                <a:pos x="1211" y="85"/>
              </a:cxn>
              <a:cxn ang="0">
                <a:pos x="1485" y="10"/>
              </a:cxn>
              <a:cxn ang="0">
                <a:pos x="1802" y="146"/>
              </a:cxn>
              <a:cxn ang="0">
                <a:pos x="1778" y="661"/>
              </a:cxn>
              <a:cxn ang="0">
                <a:pos x="1743" y="1062"/>
              </a:cxn>
              <a:cxn ang="0">
                <a:pos x="1804" y="1560"/>
              </a:cxn>
              <a:cxn ang="0">
                <a:pos x="1979" y="1708"/>
              </a:cxn>
              <a:cxn ang="0">
                <a:pos x="2171" y="1551"/>
              </a:cxn>
              <a:cxn ang="0">
                <a:pos x="2389" y="809"/>
              </a:cxn>
              <a:cxn ang="0">
                <a:pos x="2886" y="949"/>
              </a:cxn>
              <a:cxn ang="0">
                <a:pos x="2485" y="2272"/>
              </a:cxn>
              <a:cxn ang="0">
                <a:pos x="1839" y="2341"/>
              </a:cxn>
              <a:cxn ang="0">
                <a:pos x="1508" y="1900"/>
              </a:cxn>
              <a:cxn ang="0">
                <a:pos x="1018" y="1477"/>
              </a:cxn>
              <a:cxn ang="0">
                <a:pos x="146" y="1237"/>
              </a:cxn>
              <a:cxn ang="0">
                <a:pos x="164" y="731"/>
              </a:cxn>
              <a:cxn ang="0">
                <a:pos x="1132" y="809"/>
              </a:cxn>
              <a:cxn ang="0">
                <a:pos x="1150" y="303"/>
              </a:cxn>
              <a:cxn ang="0">
                <a:pos x="1211" y="85"/>
              </a:cxn>
            </a:cxnLst>
            <a:rect l="0" t="0" r="r" b="b"/>
            <a:pathLst>
              <a:path w="2902" h="2504">
                <a:moveTo>
                  <a:pt x="1211" y="85"/>
                </a:moveTo>
                <a:cubicBezTo>
                  <a:pt x="1267" y="36"/>
                  <a:pt x="1387" y="0"/>
                  <a:pt x="1485" y="10"/>
                </a:cubicBezTo>
                <a:cubicBezTo>
                  <a:pt x="1583" y="20"/>
                  <a:pt x="1753" y="37"/>
                  <a:pt x="1802" y="146"/>
                </a:cubicBezTo>
                <a:cubicBezTo>
                  <a:pt x="1851" y="255"/>
                  <a:pt x="1788" y="508"/>
                  <a:pt x="1778" y="661"/>
                </a:cubicBezTo>
                <a:cubicBezTo>
                  <a:pt x="1768" y="814"/>
                  <a:pt x="1739" y="912"/>
                  <a:pt x="1743" y="1062"/>
                </a:cubicBezTo>
                <a:cubicBezTo>
                  <a:pt x="1747" y="1212"/>
                  <a:pt x="1765" y="1452"/>
                  <a:pt x="1804" y="1560"/>
                </a:cubicBezTo>
                <a:cubicBezTo>
                  <a:pt x="1843" y="1668"/>
                  <a:pt x="1918" y="1709"/>
                  <a:pt x="1979" y="1708"/>
                </a:cubicBezTo>
                <a:cubicBezTo>
                  <a:pt x="2040" y="1707"/>
                  <a:pt x="2103" y="1701"/>
                  <a:pt x="2171" y="1551"/>
                </a:cubicBezTo>
                <a:cubicBezTo>
                  <a:pt x="2239" y="1401"/>
                  <a:pt x="2270" y="909"/>
                  <a:pt x="2389" y="809"/>
                </a:cubicBezTo>
                <a:cubicBezTo>
                  <a:pt x="2508" y="709"/>
                  <a:pt x="2870" y="705"/>
                  <a:pt x="2886" y="949"/>
                </a:cubicBezTo>
                <a:cubicBezTo>
                  <a:pt x="2902" y="1193"/>
                  <a:pt x="2660" y="2040"/>
                  <a:pt x="2485" y="2272"/>
                </a:cubicBezTo>
                <a:cubicBezTo>
                  <a:pt x="2310" y="2504"/>
                  <a:pt x="2002" y="2403"/>
                  <a:pt x="1839" y="2341"/>
                </a:cubicBezTo>
                <a:cubicBezTo>
                  <a:pt x="1676" y="2279"/>
                  <a:pt x="1645" y="2044"/>
                  <a:pt x="1508" y="1900"/>
                </a:cubicBezTo>
                <a:cubicBezTo>
                  <a:pt x="1371" y="1756"/>
                  <a:pt x="1245" y="1587"/>
                  <a:pt x="1018" y="1477"/>
                </a:cubicBezTo>
                <a:cubicBezTo>
                  <a:pt x="791" y="1367"/>
                  <a:pt x="288" y="1361"/>
                  <a:pt x="146" y="1237"/>
                </a:cubicBezTo>
                <a:cubicBezTo>
                  <a:pt x="4" y="1113"/>
                  <a:pt x="0" y="802"/>
                  <a:pt x="164" y="731"/>
                </a:cubicBezTo>
                <a:cubicBezTo>
                  <a:pt x="328" y="660"/>
                  <a:pt x="968" y="880"/>
                  <a:pt x="1132" y="809"/>
                </a:cubicBezTo>
                <a:cubicBezTo>
                  <a:pt x="1296" y="738"/>
                  <a:pt x="1137" y="424"/>
                  <a:pt x="1150" y="303"/>
                </a:cubicBezTo>
                <a:cubicBezTo>
                  <a:pt x="1163" y="182"/>
                  <a:pt x="1155" y="134"/>
                  <a:pt x="1211" y="85"/>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896" name="Freeform 72"/>
          <p:cNvSpPr>
            <a:spLocks/>
          </p:cNvSpPr>
          <p:nvPr/>
        </p:nvSpPr>
        <p:spPr bwMode="auto">
          <a:xfrm>
            <a:off x="3821113" y="1701800"/>
            <a:ext cx="2284412" cy="3911600"/>
          </a:xfrm>
          <a:custGeom>
            <a:avLst/>
            <a:gdLst/>
            <a:ahLst/>
            <a:cxnLst>
              <a:cxn ang="0">
                <a:pos x="141" y="89"/>
              </a:cxn>
              <a:cxn ang="0">
                <a:pos x="433" y="9"/>
              </a:cxn>
              <a:cxn ang="0">
                <a:pos x="750" y="145"/>
              </a:cxn>
              <a:cxn ang="0">
                <a:pos x="726" y="660"/>
              </a:cxn>
              <a:cxn ang="0">
                <a:pos x="691" y="1061"/>
              </a:cxn>
              <a:cxn ang="0">
                <a:pos x="752" y="1559"/>
              </a:cxn>
              <a:cxn ang="0">
                <a:pos x="1328" y="1925"/>
              </a:cxn>
              <a:cxn ang="0">
                <a:pos x="1346" y="2393"/>
              </a:cxn>
              <a:cxn ang="0">
                <a:pos x="770" y="2353"/>
              </a:cxn>
              <a:cxn ang="0">
                <a:pos x="456" y="1899"/>
              </a:cxn>
              <a:cxn ang="0">
                <a:pos x="63" y="1363"/>
              </a:cxn>
              <a:cxn ang="0">
                <a:pos x="80" y="808"/>
              </a:cxn>
              <a:cxn ang="0">
                <a:pos x="106" y="316"/>
              </a:cxn>
              <a:cxn ang="0">
                <a:pos x="141" y="89"/>
              </a:cxn>
            </a:cxnLst>
            <a:rect l="0" t="0" r="r" b="b"/>
            <a:pathLst>
              <a:path w="1439" h="2464">
                <a:moveTo>
                  <a:pt x="141" y="89"/>
                </a:moveTo>
                <a:cubicBezTo>
                  <a:pt x="195" y="38"/>
                  <a:pt x="332" y="0"/>
                  <a:pt x="433" y="9"/>
                </a:cubicBezTo>
                <a:cubicBezTo>
                  <a:pt x="534" y="18"/>
                  <a:pt x="701" y="36"/>
                  <a:pt x="750" y="145"/>
                </a:cubicBezTo>
                <a:cubicBezTo>
                  <a:pt x="799" y="254"/>
                  <a:pt x="736" y="507"/>
                  <a:pt x="726" y="660"/>
                </a:cubicBezTo>
                <a:cubicBezTo>
                  <a:pt x="716" y="813"/>
                  <a:pt x="687" y="911"/>
                  <a:pt x="691" y="1061"/>
                </a:cubicBezTo>
                <a:cubicBezTo>
                  <a:pt x="695" y="1211"/>
                  <a:pt x="646" y="1415"/>
                  <a:pt x="752" y="1559"/>
                </a:cubicBezTo>
                <a:cubicBezTo>
                  <a:pt x="858" y="1703"/>
                  <a:pt x="1229" y="1786"/>
                  <a:pt x="1328" y="1925"/>
                </a:cubicBezTo>
                <a:cubicBezTo>
                  <a:pt x="1427" y="2064"/>
                  <a:pt x="1439" y="2322"/>
                  <a:pt x="1346" y="2393"/>
                </a:cubicBezTo>
                <a:cubicBezTo>
                  <a:pt x="1253" y="2464"/>
                  <a:pt x="918" y="2435"/>
                  <a:pt x="770" y="2353"/>
                </a:cubicBezTo>
                <a:cubicBezTo>
                  <a:pt x="622" y="2271"/>
                  <a:pt x="574" y="2064"/>
                  <a:pt x="456" y="1899"/>
                </a:cubicBezTo>
                <a:cubicBezTo>
                  <a:pt x="338" y="1734"/>
                  <a:pt x="126" y="1545"/>
                  <a:pt x="63" y="1363"/>
                </a:cubicBezTo>
                <a:cubicBezTo>
                  <a:pt x="0" y="1181"/>
                  <a:pt x="73" y="982"/>
                  <a:pt x="80" y="808"/>
                </a:cubicBezTo>
                <a:cubicBezTo>
                  <a:pt x="87" y="634"/>
                  <a:pt x="96" y="436"/>
                  <a:pt x="106" y="316"/>
                </a:cubicBezTo>
                <a:cubicBezTo>
                  <a:pt x="116" y="196"/>
                  <a:pt x="87" y="140"/>
                  <a:pt x="141" y="89"/>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897" name="Freeform 73"/>
          <p:cNvSpPr>
            <a:spLocks/>
          </p:cNvSpPr>
          <p:nvPr/>
        </p:nvSpPr>
        <p:spPr bwMode="auto">
          <a:xfrm>
            <a:off x="3873500" y="1700213"/>
            <a:ext cx="1216025" cy="2811462"/>
          </a:xfrm>
          <a:custGeom>
            <a:avLst/>
            <a:gdLst/>
            <a:ahLst/>
            <a:cxnLst>
              <a:cxn ang="0">
                <a:pos x="126" y="85"/>
              </a:cxn>
              <a:cxn ang="0">
                <a:pos x="400" y="10"/>
              </a:cxn>
              <a:cxn ang="0">
                <a:pos x="717" y="146"/>
              </a:cxn>
              <a:cxn ang="0">
                <a:pos x="693" y="661"/>
              </a:cxn>
              <a:cxn ang="0">
                <a:pos x="658" y="1062"/>
              </a:cxn>
              <a:cxn ang="0">
                <a:pos x="719" y="1560"/>
              </a:cxn>
              <a:cxn ang="0">
                <a:pos x="457" y="1757"/>
              </a:cxn>
              <a:cxn ang="0">
                <a:pos x="178" y="1643"/>
              </a:cxn>
              <a:cxn ang="0">
                <a:pos x="12" y="1346"/>
              </a:cxn>
              <a:cxn ang="0">
                <a:pos x="108" y="727"/>
              </a:cxn>
              <a:cxn ang="0">
                <a:pos x="65" y="303"/>
              </a:cxn>
              <a:cxn ang="0">
                <a:pos x="126" y="85"/>
              </a:cxn>
            </a:cxnLst>
            <a:rect l="0" t="0" r="r" b="b"/>
            <a:pathLst>
              <a:path w="766" h="1771">
                <a:moveTo>
                  <a:pt x="126" y="85"/>
                </a:moveTo>
                <a:cubicBezTo>
                  <a:pt x="182" y="36"/>
                  <a:pt x="302" y="0"/>
                  <a:pt x="400" y="10"/>
                </a:cubicBezTo>
                <a:cubicBezTo>
                  <a:pt x="498" y="20"/>
                  <a:pt x="668" y="37"/>
                  <a:pt x="717" y="146"/>
                </a:cubicBezTo>
                <a:cubicBezTo>
                  <a:pt x="766" y="255"/>
                  <a:pt x="703" y="508"/>
                  <a:pt x="693" y="661"/>
                </a:cubicBezTo>
                <a:cubicBezTo>
                  <a:pt x="683" y="814"/>
                  <a:pt x="654" y="912"/>
                  <a:pt x="658" y="1062"/>
                </a:cubicBezTo>
                <a:cubicBezTo>
                  <a:pt x="662" y="1212"/>
                  <a:pt x="752" y="1444"/>
                  <a:pt x="719" y="1560"/>
                </a:cubicBezTo>
                <a:cubicBezTo>
                  <a:pt x="686" y="1676"/>
                  <a:pt x="547" y="1743"/>
                  <a:pt x="457" y="1757"/>
                </a:cubicBezTo>
                <a:cubicBezTo>
                  <a:pt x="367" y="1771"/>
                  <a:pt x="252" y="1711"/>
                  <a:pt x="178" y="1643"/>
                </a:cubicBezTo>
                <a:cubicBezTo>
                  <a:pt x="104" y="1575"/>
                  <a:pt x="24" y="1499"/>
                  <a:pt x="12" y="1346"/>
                </a:cubicBezTo>
                <a:cubicBezTo>
                  <a:pt x="0" y="1193"/>
                  <a:pt x="99" y="901"/>
                  <a:pt x="108" y="727"/>
                </a:cubicBezTo>
                <a:cubicBezTo>
                  <a:pt x="117" y="553"/>
                  <a:pt x="62" y="410"/>
                  <a:pt x="65" y="303"/>
                </a:cubicBezTo>
                <a:cubicBezTo>
                  <a:pt x="68" y="196"/>
                  <a:pt x="70" y="134"/>
                  <a:pt x="126" y="85"/>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898" name="Freeform 74"/>
          <p:cNvSpPr>
            <a:spLocks/>
          </p:cNvSpPr>
          <p:nvPr/>
        </p:nvSpPr>
        <p:spPr bwMode="auto">
          <a:xfrm>
            <a:off x="2100263" y="1700213"/>
            <a:ext cx="4714875" cy="3948112"/>
          </a:xfrm>
          <a:custGeom>
            <a:avLst/>
            <a:gdLst/>
            <a:ahLst/>
            <a:cxnLst>
              <a:cxn ang="0">
                <a:pos x="1226" y="85"/>
              </a:cxn>
              <a:cxn ang="0">
                <a:pos x="1500" y="10"/>
              </a:cxn>
              <a:cxn ang="0">
                <a:pos x="1817" y="146"/>
              </a:cxn>
              <a:cxn ang="0">
                <a:pos x="1793" y="661"/>
              </a:cxn>
              <a:cxn ang="0">
                <a:pos x="1758" y="1062"/>
              </a:cxn>
              <a:cxn ang="0">
                <a:pos x="1854" y="1486"/>
              </a:cxn>
              <a:cxn ang="0">
                <a:pos x="2037" y="1626"/>
              </a:cxn>
              <a:cxn ang="0">
                <a:pos x="2186" y="1551"/>
              </a:cxn>
              <a:cxn ang="0">
                <a:pos x="2334" y="762"/>
              </a:cxn>
              <a:cxn ang="0">
                <a:pos x="2910" y="901"/>
              </a:cxn>
              <a:cxn ang="0">
                <a:pos x="2692" y="1800"/>
              </a:cxn>
              <a:cxn ang="0">
                <a:pos x="2447" y="2350"/>
              </a:cxn>
              <a:cxn ang="0">
                <a:pos x="1837" y="2354"/>
              </a:cxn>
              <a:cxn ang="0">
                <a:pos x="1523" y="1900"/>
              </a:cxn>
              <a:cxn ang="0">
                <a:pos x="1269" y="1652"/>
              </a:cxn>
              <a:cxn ang="0">
                <a:pos x="1042" y="1486"/>
              </a:cxn>
              <a:cxn ang="0">
                <a:pos x="868" y="1469"/>
              </a:cxn>
              <a:cxn ang="0">
                <a:pos x="859" y="1669"/>
              </a:cxn>
              <a:cxn ang="0">
                <a:pos x="1016" y="1898"/>
              </a:cxn>
              <a:cxn ang="0">
                <a:pos x="1033" y="2341"/>
              </a:cxn>
              <a:cxn ang="0">
                <a:pos x="597" y="2446"/>
              </a:cxn>
              <a:cxn ang="0">
                <a:pos x="396" y="2097"/>
              </a:cxn>
              <a:cxn ang="0">
                <a:pos x="388" y="1774"/>
              </a:cxn>
              <a:cxn ang="0">
                <a:pos x="309" y="1538"/>
              </a:cxn>
              <a:cxn ang="0">
                <a:pos x="73" y="1137"/>
              </a:cxn>
              <a:cxn ang="0">
                <a:pos x="179" y="731"/>
              </a:cxn>
              <a:cxn ang="0">
                <a:pos x="1147" y="809"/>
              </a:cxn>
              <a:cxn ang="0">
                <a:pos x="1165" y="303"/>
              </a:cxn>
              <a:cxn ang="0">
                <a:pos x="1226" y="85"/>
              </a:cxn>
            </a:cxnLst>
            <a:rect l="0" t="0" r="r" b="b"/>
            <a:pathLst>
              <a:path w="2970" h="2487">
                <a:moveTo>
                  <a:pt x="1226" y="85"/>
                </a:moveTo>
                <a:cubicBezTo>
                  <a:pt x="1282" y="36"/>
                  <a:pt x="1402" y="0"/>
                  <a:pt x="1500" y="10"/>
                </a:cubicBezTo>
                <a:cubicBezTo>
                  <a:pt x="1598" y="20"/>
                  <a:pt x="1768" y="37"/>
                  <a:pt x="1817" y="146"/>
                </a:cubicBezTo>
                <a:cubicBezTo>
                  <a:pt x="1866" y="255"/>
                  <a:pt x="1803" y="508"/>
                  <a:pt x="1793" y="661"/>
                </a:cubicBezTo>
                <a:cubicBezTo>
                  <a:pt x="1783" y="814"/>
                  <a:pt x="1748" y="925"/>
                  <a:pt x="1758" y="1062"/>
                </a:cubicBezTo>
                <a:cubicBezTo>
                  <a:pt x="1768" y="1199"/>
                  <a:pt x="1808" y="1392"/>
                  <a:pt x="1854" y="1486"/>
                </a:cubicBezTo>
                <a:cubicBezTo>
                  <a:pt x="1900" y="1580"/>
                  <a:pt x="1982" y="1615"/>
                  <a:pt x="2037" y="1626"/>
                </a:cubicBezTo>
                <a:cubicBezTo>
                  <a:pt x="2092" y="1637"/>
                  <a:pt x="2137" y="1695"/>
                  <a:pt x="2186" y="1551"/>
                </a:cubicBezTo>
                <a:cubicBezTo>
                  <a:pt x="2235" y="1407"/>
                  <a:pt x="2213" y="870"/>
                  <a:pt x="2334" y="762"/>
                </a:cubicBezTo>
                <a:cubicBezTo>
                  <a:pt x="2455" y="654"/>
                  <a:pt x="2850" y="728"/>
                  <a:pt x="2910" y="901"/>
                </a:cubicBezTo>
                <a:cubicBezTo>
                  <a:pt x="2970" y="1074"/>
                  <a:pt x="2769" y="1559"/>
                  <a:pt x="2692" y="1800"/>
                </a:cubicBezTo>
                <a:cubicBezTo>
                  <a:pt x="2615" y="2041"/>
                  <a:pt x="2589" y="2258"/>
                  <a:pt x="2447" y="2350"/>
                </a:cubicBezTo>
                <a:cubicBezTo>
                  <a:pt x="2305" y="2442"/>
                  <a:pt x="1991" y="2429"/>
                  <a:pt x="1837" y="2354"/>
                </a:cubicBezTo>
                <a:cubicBezTo>
                  <a:pt x="1683" y="2279"/>
                  <a:pt x="1618" y="2017"/>
                  <a:pt x="1523" y="1900"/>
                </a:cubicBezTo>
                <a:cubicBezTo>
                  <a:pt x="1428" y="1783"/>
                  <a:pt x="1349" y="1721"/>
                  <a:pt x="1269" y="1652"/>
                </a:cubicBezTo>
                <a:cubicBezTo>
                  <a:pt x="1189" y="1583"/>
                  <a:pt x="1109" y="1517"/>
                  <a:pt x="1042" y="1486"/>
                </a:cubicBezTo>
                <a:cubicBezTo>
                  <a:pt x="975" y="1455"/>
                  <a:pt x="898" y="1439"/>
                  <a:pt x="868" y="1469"/>
                </a:cubicBezTo>
                <a:cubicBezTo>
                  <a:pt x="838" y="1499"/>
                  <a:pt x="834" y="1598"/>
                  <a:pt x="859" y="1669"/>
                </a:cubicBezTo>
                <a:cubicBezTo>
                  <a:pt x="884" y="1740"/>
                  <a:pt x="987" y="1786"/>
                  <a:pt x="1016" y="1898"/>
                </a:cubicBezTo>
                <a:cubicBezTo>
                  <a:pt x="1045" y="2010"/>
                  <a:pt x="1103" y="2250"/>
                  <a:pt x="1033" y="2341"/>
                </a:cubicBezTo>
                <a:cubicBezTo>
                  <a:pt x="963" y="2432"/>
                  <a:pt x="703" y="2487"/>
                  <a:pt x="597" y="2446"/>
                </a:cubicBezTo>
                <a:cubicBezTo>
                  <a:pt x="491" y="2405"/>
                  <a:pt x="431" y="2209"/>
                  <a:pt x="396" y="2097"/>
                </a:cubicBezTo>
                <a:cubicBezTo>
                  <a:pt x="361" y="1985"/>
                  <a:pt x="402" y="1867"/>
                  <a:pt x="388" y="1774"/>
                </a:cubicBezTo>
                <a:cubicBezTo>
                  <a:pt x="374" y="1681"/>
                  <a:pt x="361" y="1644"/>
                  <a:pt x="309" y="1538"/>
                </a:cubicBezTo>
                <a:cubicBezTo>
                  <a:pt x="257" y="1432"/>
                  <a:pt x="95" y="1271"/>
                  <a:pt x="73" y="1137"/>
                </a:cubicBezTo>
                <a:cubicBezTo>
                  <a:pt x="51" y="1003"/>
                  <a:pt x="0" y="786"/>
                  <a:pt x="179" y="731"/>
                </a:cubicBezTo>
                <a:cubicBezTo>
                  <a:pt x="358" y="676"/>
                  <a:pt x="983" y="880"/>
                  <a:pt x="1147" y="809"/>
                </a:cubicBezTo>
                <a:cubicBezTo>
                  <a:pt x="1311" y="738"/>
                  <a:pt x="1152" y="424"/>
                  <a:pt x="1165" y="303"/>
                </a:cubicBezTo>
                <a:cubicBezTo>
                  <a:pt x="1178" y="182"/>
                  <a:pt x="1170" y="134"/>
                  <a:pt x="1226" y="85"/>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899" name="Freeform 75"/>
          <p:cNvSpPr>
            <a:spLocks/>
          </p:cNvSpPr>
          <p:nvPr/>
        </p:nvSpPr>
        <p:spPr bwMode="auto">
          <a:xfrm>
            <a:off x="3821113" y="1700213"/>
            <a:ext cx="2944812" cy="4027487"/>
          </a:xfrm>
          <a:custGeom>
            <a:avLst/>
            <a:gdLst/>
            <a:ahLst/>
            <a:cxnLst>
              <a:cxn ang="0">
                <a:pos x="159" y="85"/>
              </a:cxn>
              <a:cxn ang="0">
                <a:pos x="433" y="10"/>
              </a:cxn>
              <a:cxn ang="0">
                <a:pos x="750" y="146"/>
              </a:cxn>
              <a:cxn ang="0">
                <a:pos x="726" y="661"/>
              </a:cxn>
              <a:cxn ang="0">
                <a:pos x="691" y="1062"/>
              </a:cxn>
              <a:cxn ang="0">
                <a:pos x="752" y="1434"/>
              </a:cxn>
              <a:cxn ang="0">
                <a:pos x="927" y="1634"/>
              </a:cxn>
              <a:cxn ang="0">
                <a:pos x="1119" y="1521"/>
              </a:cxn>
              <a:cxn ang="0">
                <a:pos x="1250" y="753"/>
              </a:cxn>
              <a:cxn ang="0">
                <a:pos x="1826" y="945"/>
              </a:cxn>
              <a:cxn ang="0">
                <a:pos x="1424" y="2302"/>
              </a:cxn>
              <a:cxn ang="0">
                <a:pos x="770" y="2354"/>
              </a:cxn>
              <a:cxn ang="0">
                <a:pos x="403" y="1835"/>
              </a:cxn>
              <a:cxn ang="0">
                <a:pos x="54" y="1338"/>
              </a:cxn>
              <a:cxn ang="0">
                <a:pos x="80" y="809"/>
              </a:cxn>
              <a:cxn ang="0">
                <a:pos x="98" y="303"/>
              </a:cxn>
              <a:cxn ang="0">
                <a:pos x="159" y="85"/>
              </a:cxn>
            </a:cxnLst>
            <a:rect l="0" t="0" r="r" b="b"/>
            <a:pathLst>
              <a:path w="1855" h="2537">
                <a:moveTo>
                  <a:pt x="159" y="85"/>
                </a:moveTo>
                <a:cubicBezTo>
                  <a:pt x="215" y="36"/>
                  <a:pt x="335" y="0"/>
                  <a:pt x="433" y="10"/>
                </a:cubicBezTo>
                <a:cubicBezTo>
                  <a:pt x="531" y="20"/>
                  <a:pt x="701" y="37"/>
                  <a:pt x="750" y="146"/>
                </a:cubicBezTo>
                <a:cubicBezTo>
                  <a:pt x="799" y="255"/>
                  <a:pt x="736" y="508"/>
                  <a:pt x="726" y="661"/>
                </a:cubicBezTo>
                <a:cubicBezTo>
                  <a:pt x="716" y="814"/>
                  <a:pt x="687" y="933"/>
                  <a:pt x="691" y="1062"/>
                </a:cubicBezTo>
                <a:cubicBezTo>
                  <a:pt x="695" y="1191"/>
                  <a:pt x="713" y="1339"/>
                  <a:pt x="752" y="1434"/>
                </a:cubicBezTo>
                <a:cubicBezTo>
                  <a:pt x="791" y="1529"/>
                  <a:pt x="866" y="1620"/>
                  <a:pt x="927" y="1634"/>
                </a:cubicBezTo>
                <a:cubicBezTo>
                  <a:pt x="988" y="1648"/>
                  <a:pt x="1065" y="1668"/>
                  <a:pt x="1119" y="1521"/>
                </a:cubicBezTo>
                <a:cubicBezTo>
                  <a:pt x="1173" y="1374"/>
                  <a:pt x="1132" y="849"/>
                  <a:pt x="1250" y="753"/>
                </a:cubicBezTo>
                <a:cubicBezTo>
                  <a:pt x="1368" y="657"/>
                  <a:pt x="1797" y="687"/>
                  <a:pt x="1826" y="945"/>
                </a:cubicBezTo>
                <a:cubicBezTo>
                  <a:pt x="1855" y="1203"/>
                  <a:pt x="1600" y="2067"/>
                  <a:pt x="1424" y="2302"/>
                </a:cubicBezTo>
                <a:cubicBezTo>
                  <a:pt x="1248" y="2537"/>
                  <a:pt x="940" y="2432"/>
                  <a:pt x="770" y="2354"/>
                </a:cubicBezTo>
                <a:cubicBezTo>
                  <a:pt x="600" y="2276"/>
                  <a:pt x="522" y="2004"/>
                  <a:pt x="403" y="1835"/>
                </a:cubicBezTo>
                <a:cubicBezTo>
                  <a:pt x="284" y="1666"/>
                  <a:pt x="108" y="1509"/>
                  <a:pt x="54" y="1338"/>
                </a:cubicBezTo>
                <a:cubicBezTo>
                  <a:pt x="0" y="1167"/>
                  <a:pt x="73" y="981"/>
                  <a:pt x="80" y="809"/>
                </a:cubicBezTo>
                <a:cubicBezTo>
                  <a:pt x="87" y="637"/>
                  <a:pt x="85" y="424"/>
                  <a:pt x="98" y="303"/>
                </a:cubicBezTo>
                <a:cubicBezTo>
                  <a:pt x="111" y="182"/>
                  <a:pt x="103" y="134"/>
                  <a:pt x="159" y="85"/>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00" name="Freeform 76"/>
          <p:cNvSpPr>
            <a:spLocks/>
          </p:cNvSpPr>
          <p:nvPr/>
        </p:nvSpPr>
        <p:spPr bwMode="auto">
          <a:xfrm>
            <a:off x="3979863" y="1698625"/>
            <a:ext cx="1108075" cy="1230313"/>
          </a:xfrm>
          <a:custGeom>
            <a:avLst/>
            <a:gdLst/>
            <a:ahLst/>
            <a:cxnLst>
              <a:cxn ang="0">
                <a:pos x="59" y="99"/>
              </a:cxn>
              <a:cxn ang="0">
                <a:pos x="321" y="12"/>
              </a:cxn>
              <a:cxn ang="0">
                <a:pos x="655" y="171"/>
              </a:cxn>
              <a:cxn ang="0">
                <a:pos x="577" y="669"/>
              </a:cxn>
              <a:cxn ang="0">
                <a:pos x="181" y="754"/>
              </a:cxn>
              <a:cxn ang="0">
                <a:pos x="33" y="545"/>
              </a:cxn>
              <a:cxn ang="0">
                <a:pos x="9" y="320"/>
              </a:cxn>
              <a:cxn ang="0">
                <a:pos x="59" y="99"/>
              </a:cxn>
            </a:cxnLst>
            <a:rect l="0" t="0" r="r" b="b"/>
            <a:pathLst>
              <a:path w="698" h="775">
                <a:moveTo>
                  <a:pt x="59" y="99"/>
                </a:moveTo>
                <a:cubicBezTo>
                  <a:pt x="111" y="48"/>
                  <a:pt x="222" y="0"/>
                  <a:pt x="321" y="12"/>
                </a:cubicBezTo>
                <a:cubicBezTo>
                  <a:pt x="420" y="24"/>
                  <a:pt x="612" y="62"/>
                  <a:pt x="655" y="171"/>
                </a:cubicBezTo>
                <a:cubicBezTo>
                  <a:pt x="698" y="280"/>
                  <a:pt x="656" y="572"/>
                  <a:pt x="577" y="669"/>
                </a:cubicBezTo>
                <a:cubicBezTo>
                  <a:pt x="498" y="766"/>
                  <a:pt x="272" y="775"/>
                  <a:pt x="181" y="754"/>
                </a:cubicBezTo>
                <a:cubicBezTo>
                  <a:pt x="90" y="733"/>
                  <a:pt x="62" y="617"/>
                  <a:pt x="33" y="545"/>
                </a:cubicBezTo>
                <a:cubicBezTo>
                  <a:pt x="4" y="473"/>
                  <a:pt x="5" y="394"/>
                  <a:pt x="9" y="320"/>
                </a:cubicBezTo>
                <a:cubicBezTo>
                  <a:pt x="13" y="246"/>
                  <a:pt x="0" y="150"/>
                  <a:pt x="59" y="99"/>
                </a:cubicBezTo>
                <a:close/>
              </a:path>
            </a:pathLst>
          </a:custGeom>
          <a:solidFill>
            <a:srgbClr val="C0C0C0"/>
          </a:solidFill>
          <a:ln w="25400">
            <a:no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731" name="Oval 77"/>
          <p:cNvSpPr>
            <a:spLocks noChangeAspect="1" noChangeArrowheads="1"/>
          </p:cNvSpPr>
          <p:nvPr/>
        </p:nvSpPr>
        <p:spPr bwMode="auto">
          <a:xfrm>
            <a:off x="4205288" y="1931988"/>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V1</a:t>
            </a:r>
          </a:p>
        </p:txBody>
      </p:sp>
      <p:sp>
        <p:nvSpPr>
          <p:cNvPr id="30732" name="Text Box 78"/>
          <p:cNvSpPr txBox="1">
            <a:spLocks noChangeArrowheads="1"/>
          </p:cNvSpPr>
          <p:nvPr/>
        </p:nvSpPr>
        <p:spPr bwMode="auto">
          <a:xfrm>
            <a:off x="2605088" y="39385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3</a:t>
            </a:r>
          </a:p>
        </p:txBody>
      </p:sp>
      <p:sp>
        <p:nvSpPr>
          <p:cNvPr id="30733" name="Text Box 79"/>
          <p:cNvSpPr txBox="1">
            <a:spLocks noChangeArrowheads="1"/>
          </p:cNvSpPr>
          <p:nvPr/>
        </p:nvSpPr>
        <p:spPr bwMode="auto">
          <a:xfrm>
            <a:off x="3254375" y="235426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6</a:t>
            </a:r>
          </a:p>
        </p:txBody>
      </p:sp>
      <p:sp>
        <p:nvSpPr>
          <p:cNvPr id="30734" name="Text Box 80"/>
          <p:cNvSpPr txBox="1">
            <a:spLocks noChangeArrowheads="1"/>
          </p:cNvSpPr>
          <p:nvPr/>
        </p:nvSpPr>
        <p:spPr bwMode="auto">
          <a:xfrm>
            <a:off x="5341938" y="235426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5</a:t>
            </a:r>
          </a:p>
        </p:txBody>
      </p:sp>
      <p:sp>
        <p:nvSpPr>
          <p:cNvPr id="30735" name="Text Box 81"/>
          <p:cNvSpPr txBox="1">
            <a:spLocks noChangeArrowheads="1"/>
          </p:cNvSpPr>
          <p:nvPr/>
        </p:nvSpPr>
        <p:spPr bwMode="auto">
          <a:xfrm>
            <a:off x="5989638" y="408305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2</a:t>
            </a:r>
          </a:p>
        </p:txBody>
      </p:sp>
      <p:sp>
        <p:nvSpPr>
          <p:cNvPr id="30736" name="Text Box 82"/>
          <p:cNvSpPr txBox="1">
            <a:spLocks noChangeArrowheads="1"/>
          </p:cNvSpPr>
          <p:nvPr/>
        </p:nvSpPr>
        <p:spPr bwMode="auto">
          <a:xfrm>
            <a:off x="3973513" y="28590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1</a:t>
            </a:r>
          </a:p>
        </p:txBody>
      </p:sp>
      <p:sp>
        <p:nvSpPr>
          <p:cNvPr id="30737" name="Text Box 83"/>
          <p:cNvSpPr txBox="1">
            <a:spLocks noChangeArrowheads="1"/>
          </p:cNvSpPr>
          <p:nvPr/>
        </p:nvSpPr>
        <p:spPr bwMode="auto">
          <a:xfrm>
            <a:off x="3541713" y="40116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6</a:t>
            </a:r>
          </a:p>
        </p:txBody>
      </p:sp>
      <p:sp>
        <p:nvSpPr>
          <p:cNvPr id="30738" name="Text Box 84"/>
          <p:cNvSpPr txBox="1">
            <a:spLocks noChangeArrowheads="1"/>
          </p:cNvSpPr>
          <p:nvPr/>
        </p:nvSpPr>
        <p:spPr bwMode="auto">
          <a:xfrm>
            <a:off x="5126038" y="31464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5</a:t>
            </a:r>
          </a:p>
        </p:txBody>
      </p:sp>
      <p:sp>
        <p:nvSpPr>
          <p:cNvPr id="30739" name="Text Box 85"/>
          <p:cNvSpPr txBox="1">
            <a:spLocks noChangeArrowheads="1"/>
          </p:cNvSpPr>
          <p:nvPr/>
        </p:nvSpPr>
        <p:spPr bwMode="auto">
          <a:xfrm>
            <a:off x="3470275" y="31464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5</a:t>
            </a:r>
          </a:p>
        </p:txBody>
      </p:sp>
      <p:sp>
        <p:nvSpPr>
          <p:cNvPr id="30740" name="Text Box 86"/>
          <p:cNvSpPr txBox="1">
            <a:spLocks noChangeArrowheads="1"/>
          </p:cNvSpPr>
          <p:nvPr/>
        </p:nvSpPr>
        <p:spPr bwMode="auto">
          <a:xfrm>
            <a:off x="5054600" y="40116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4</a:t>
            </a:r>
          </a:p>
        </p:txBody>
      </p:sp>
      <p:sp>
        <p:nvSpPr>
          <p:cNvPr id="30741" name="Text Box 87"/>
          <p:cNvSpPr txBox="1">
            <a:spLocks noChangeArrowheads="1"/>
          </p:cNvSpPr>
          <p:nvPr/>
        </p:nvSpPr>
        <p:spPr bwMode="auto">
          <a:xfrm>
            <a:off x="4262438" y="46593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50000"/>
              </a:spcBef>
              <a:buClrTx/>
              <a:buSzTx/>
              <a:buFontTx/>
              <a:buNone/>
            </a:pPr>
            <a:r>
              <a:rPr kumimoji="1" lang="en-US" altLang="zh-CN" sz="2400" b="0">
                <a:latin typeface="黑体" pitchFamily="49" charset="-122"/>
                <a:ea typeface="黑体" pitchFamily="49" charset="-122"/>
                <a:cs typeface="Tahoma" pitchFamily="34" charset="0"/>
              </a:rPr>
              <a:t>6</a:t>
            </a:r>
          </a:p>
        </p:txBody>
      </p:sp>
      <p:sp>
        <p:nvSpPr>
          <p:cNvPr id="30742" name="Oval 88"/>
          <p:cNvSpPr>
            <a:spLocks noChangeAspect="1" noChangeArrowheads="1"/>
          </p:cNvSpPr>
          <p:nvPr/>
        </p:nvSpPr>
        <p:spPr bwMode="auto">
          <a:xfrm>
            <a:off x="3052763" y="4740275"/>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V5</a:t>
            </a:r>
          </a:p>
        </p:txBody>
      </p:sp>
      <p:sp>
        <p:nvSpPr>
          <p:cNvPr id="30743" name="Oval 89"/>
          <p:cNvSpPr>
            <a:spLocks noChangeAspect="1" noChangeArrowheads="1"/>
          </p:cNvSpPr>
          <p:nvPr/>
        </p:nvSpPr>
        <p:spPr bwMode="auto">
          <a:xfrm>
            <a:off x="5934075" y="3084513"/>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V4</a:t>
            </a:r>
          </a:p>
        </p:txBody>
      </p:sp>
      <p:sp>
        <p:nvSpPr>
          <p:cNvPr id="30744" name="Oval 90"/>
          <p:cNvSpPr>
            <a:spLocks noChangeAspect="1" noChangeArrowheads="1"/>
          </p:cNvSpPr>
          <p:nvPr/>
        </p:nvSpPr>
        <p:spPr bwMode="auto">
          <a:xfrm>
            <a:off x="2478088" y="3013075"/>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V2</a:t>
            </a:r>
          </a:p>
        </p:txBody>
      </p:sp>
      <p:sp>
        <p:nvSpPr>
          <p:cNvPr id="30745" name="Oval 91"/>
          <p:cNvSpPr>
            <a:spLocks noChangeAspect="1" noChangeArrowheads="1"/>
          </p:cNvSpPr>
          <p:nvPr/>
        </p:nvSpPr>
        <p:spPr bwMode="auto">
          <a:xfrm>
            <a:off x="5286375" y="4813300"/>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V6</a:t>
            </a:r>
          </a:p>
        </p:txBody>
      </p:sp>
      <p:sp>
        <p:nvSpPr>
          <p:cNvPr id="30746" name="Oval 92"/>
          <p:cNvSpPr>
            <a:spLocks noChangeAspect="1" noChangeArrowheads="1"/>
          </p:cNvSpPr>
          <p:nvPr/>
        </p:nvSpPr>
        <p:spPr bwMode="auto">
          <a:xfrm>
            <a:off x="4202113" y="3516313"/>
            <a:ext cx="625475" cy="561975"/>
          </a:xfrm>
          <a:prstGeom prst="ellipse">
            <a:avLst/>
          </a:prstGeom>
          <a:solidFill>
            <a:schemeClr val="accent1"/>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buClrTx/>
              <a:buSzTx/>
              <a:buFontTx/>
              <a:buNone/>
            </a:pPr>
            <a:r>
              <a:rPr kumimoji="1" lang="en-US" altLang="zh-CN" sz="2000">
                <a:latin typeface="隶书" pitchFamily="49" charset="-122"/>
                <a:ea typeface="隶书" pitchFamily="49" charset="-122"/>
                <a:cs typeface="Tahoma" pitchFamily="34" charset="0"/>
              </a:rPr>
              <a:t>V3</a:t>
            </a:r>
          </a:p>
        </p:txBody>
      </p:sp>
      <p:sp>
        <p:nvSpPr>
          <p:cNvPr id="77917" name="Line 93"/>
          <p:cNvSpPr>
            <a:spLocks noChangeShapeType="1"/>
          </p:cNvSpPr>
          <p:nvPr/>
        </p:nvSpPr>
        <p:spPr bwMode="auto">
          <a:xfrm>
            <a:off x="4478338" y="2468563"/>
            <a:ext cx="0" cy="1038225"/>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18" name="Line 94"/>
          <p:cNvSpPr>
            <a:spLocks noChangeShapeType="1"/>
          </p:cNvSpPr>
          <p:nvPr/>
        </p:nvSpPr>
        <p:spPr bwMode="auto">
          <a:xfrm flipH="1">
            <a:off x="2965450" y="2316163"/>
            <a:ext cx="1279525" cy="758825"/>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19" name="Line 95"/>
          <p:cNvSpPr>
            <a:spLocks noChangeShapeType="1"/>
          </p:cNvSpPr>
          <p:nvPr/>
        </p:nvSpPr>
        <p:spPr bwMode="auto">
          <a:xfrm>
            <a:off x="4694238" y="2354263"/>
            <a:ext cx="1295400" cy="792162"/>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0" name="Line 96"/>
          <p:cNvSpPr>
            <a:spLocks noChangeShapeType="1"/>
          </p:cNvSpPr>
          <p:nvPr/>
        </p:nvSpPr>
        <p:spPr bwMode="auto">
          <a:xfrm flipH="1">
            <a:off x="5716588" y="3578225"/>
            <a:ext cx="417512" cy="1268413"/>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1" name="Line 97"/>
          <p:cNvSpPr>
            <a:spLocks noChangeShapeType="1"/>
          </p:cNvSpPr>
          <p:nvPr/>
        </p:nvSpPr>
        <p:spPr bwMode="auto">
          <a:xfrm>
            <a:off x="2820988" y="3506788"/>
            <a:ext cx="433387" cy="1223962"/>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2" name="Line 98"/>
          <p:cNvSpPr>
            <a:spLocks noChangeShapeType="1"/>
          </p:cNvSpPr>
          <p:nvPr/>
        </p:nvSpPr>
        <p:spPr bwMode="auto">
          <a:xfrm>
            <a:off x="3613150" y="5091113"/>
            <a:ext cx="1657350" cy="0"/>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3" name="Line 99"/>
          <p:cNvSpPr>
            <a:spLocks noChangeShapeType="1"/>
          </p:cNvSpPr>
          <p:nvPr/>
        </p:nvSpPr>
        <p:spPr bwMode="auto">
          <a:xfrm flipH="1">
            <a:off x="3541713" y="4011613"/>
            <a:ext cx="720725" cy="792162"/>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4" name="Line 100"/>
          <p:cNvSpPr>
            <a:spLocks noChangeShapeType="1"/>
          </p:cNvSpPr>
          <p:nvPr/>
        </p:nvSpPr>
        <p:spPr bwMode="auto">
          <a:xfrm>
            <a:off x="4649788" y="3995738"/>
            <a:ext cx="735012" cy="823912"/>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5" name="Line 101"/>
          <p:cNvSpPr>
            <a:spLocks noChangeShapeType="1"/>
          </p:cNvSpPr>
          <p:nvPr/>
        </p:nvSpPr>
        <p:spPr bwMode="auto">
          <a:xfrm flipV="1">
            <a:off x="4765675" y="3435350"/>
            <a:ext cx="1152525" cy="287338"/>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6" name="Line 102"/>
          <p:cNvSpPr>
            <a:spLocks noChangeShapeType="1"/>
          </p:cNvSpPr>
          <p:nvPr/>
        </p:nvSpPr>
        <p:spPr bwMode="auto">
          <a:xfrm>
            <a:off x="3036888" y="3362325"/>
            <a:ext cx="1152525" cy="360363"/>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103"/>
          <p:cNvGrpSpPr>
            <a:grpSpLocks/>
          </p:cNvGrpSpPr>
          <p:nvPr/>
        </p:nvGrpSpPr>
        <p:grpSpPr bwMode="auto">
          <a:xfrm>
            <a:off x="2965450" y="2316163"/>
            <a:ext cx="3024188" cy="1190625"/>
            <a:chOff x="3243" y="276"/>
            <a:chExt cx="1905" cy="750"/>
          </a:xfrm>
        </p:grpSpPr>
        <p:sp>
          <p:nvSpPr>
            <p:cNvPr id="77928" name="Line 104"/>
            <p:cNvSpPr>
              <a:spLocks noChangeShapeType="1"/>
            </p:cNvSpPr>
            <p:nvPr/>
          </p:nvSpPr>
          <p:spPr bwMode="auto">
            <a:xfrm>
              <a:off x="4196" y="372"/>
              <a:ext cx="0" cy="654"/>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29" name="Line 105"/>
            <p:cNvSpPr>
              <a:spLocks noChangeShapeType="1"/>
            </p:cNvSpPr>
            <p:nvPr/>
          </p:nvSpPr>
          <p:spPr bwMode="auto">
            <a:xfrm flipH="1">
              <a:off x="3243" y="276"/>
              <a:ext cx="806" cy="478"/>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0" name="Line 106"/>
            <p:cNvSpPr>
              <a:spLocks noChangeShapeType="1"/>
            </p:cNvSpPr>
            <p:nvPr/>
          </p:nvSpPr>
          <p:spPr bwMode="auto">
            <a:xfrm>
              <a:off x="4332" y="300"/>
              <a:ext cx="816"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77931" name="Line 107"/>
          <p:cNvSpPr>
            <a:spLocks noChangeShapeType="1"/>
          </p:cNvSpPr>
          <p:nvPr/>
        </p:nvSpPr>
        <p:spPr bwMode="auto">
          <a:xfrm>
            <a:off x="4478338" y="2498725"/>
            <a:ext cx="0" cy="1038225"/>
          </a:xfrm>
          <a:prstGeom prst="line">
            <a:avLst/>
          </a:prstGeom>
          <a:noFill/>
          <a:ln w="635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3" name="Group 108"/>
          <p:cNvGrpSpPr>
            <a:grpSpLocks/>
          </p:cNvGrpSpPr>
          <p:nvPr/>
        </p:nvGrpSpPr>
        <p:grpSpPr bwMode="auto">
          <a:xfrm>
            <a:off x="2965450" y="2300288"/>
            <a:ext cx="3024188" cy="2503487"/>
            <a:chOff x="3878" y="2091"/>
            <a:chExt cx="1905" cy="1577"/>
          </a:xfrm>
        </p:grpSpPr>
        <p:sp>
          <p:nvSpPr>
            <p:cNvPr id="77933" name="Line 109"/>
            <p:cNvSpPr>
              <a:spLocks noChangeShapeType="1"/>
            </p:cNvSpPr>
            <p:nvPr/>
          </p:nvSpPr>
          <p:spPr bwMode="auto">
            <a:xfrm flipH="1">
              <a:off x="3878" y="2091"/>
              <a:ext cx="806" cy="478"/>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4" name="Line 110"/>
            <p:cNvSpPr>
              <a:spLocks noChangeShapeType="1"/>
            </p:cNvSpPr>
            <p:nvPr/>
          </p:nvSpPr>
          <p:spPr bwMode="auto">
            <a:xfrm>
              <a:off x="4967" y="2115"/>
              <a:ext cx="816"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5" name="Line 111"/>
            <p:cNvSpPr>
              <a:spLocks noChangeShapeType="1"/>
            </p:cNvSpPr>
            <p:nvPr/>
          </p:nvSpPr>
          <p:spPr bwMode="auto">
            <a:xfrm flipH="1">
              <a:off x="4241" y="3159"/>
              <a:ext cx="454"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6" name="Line 112"/>
            <p:cNvSpPr>
              <a:spLocks noChangeShapeType="1"/>
            </p:cNvSpPr>
            <p:nvPr/>
          </p:nvSpPr>
          <p:spPr bwMode="auto">
            <a:xfrm>
              <a:off x="4939" y="3149"/>
              <a:ext cx="463" cy="51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7" name="Line 113"/>
            <p:cNvSpPr>
              <a:spLocks noChangeShapeType="1"/>
            </p:cNvSpPr>
            <p:nvPr/>
          </p:nvSpPr>
          <p:spPr bwMode="auto">
            <a:xfrm flipV="1">
              <a:off x="5012" y="2796"/>
              <a:ext cx="726" cy="181"/>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38" name="Line 114"/>
            <p:cNvSpPr>
              <a:spLocks noChangeShapeType="1"/>
            </p:cNvSpPr>
            <p:nvPr/>
          </p:nvSpPr>
          <p:spPr bwMode="auto">
            <a:xfrm>
              <a:off x="3923" y="2750"/>
              <a:ext cx="726" cy="227"/>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77939" name="Line 115"/>
          <p:cNvSpPr>
            <a:spLocks noChangeShapeType="1"/>
          </p:cNvSpPr>
          <p:nvPr/>
        </p:nvSpPr>
        <p:spPr bwMode="auto">
          <a:xfrm>
            <a:off x="4694238" y="4011613"/>
            <a:ext cx="735012" cy="823912"/>
          </a:xfrm>
          <a:prstGeom prst="line">
            <a:avLst/>
          </a:prstGeom>
          <a:noFill/>
          <a:ln w="635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4" name="Group 116"/>
          <p:cNvGrpSpPr>
            <a:grpSpLocks/>
          </p:cNvGrpSpPr>
          <p:nvPr/>
        </p:nvGrpSpPr>
        <p:grpSpPr bwMode="auto">
          <a:xfrm>
            <a:off x="2820988" y="3506788"/>
            <a:ext cx="2449512" cy="1584325"/>
            <a:chOff x="294" y="3611"/>
            <a:chExt cx="1543" cy="998"/>
          </a:xfrm>
        </p:grpSpPr>
        <p:sp>
          <p:nvSpPr>
            <p:cNvPr id="77941" name="Line 117"/>
            <p:cNvSpPr>
              <a:spLocks noChangeShapeType="1"/>
            </p:cNvSpPr>
            <p:nvPr/>
          </p:nvSpPr>
          <p:spPr bwMode="auto">
            <a:xfrm>
              <a:off x="294" y="3611"/>
              <a:ext cx="273" cy="771"/>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42" name="Line 118"/>
            <p:cNvSpPr>
              <a:spLocks noChangeShapeType="1"/>
            </p:cNvSpPr>
            <p:nvPr/>
          </p:nvSpPr>
          <p:spPr bwMode="auto">
            <a:xfrm>
              <a:off x="793" y="4609"/>
              <a:ext cx="1044" cy="0"/>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43" name="Line 119"/>
            <p:cNvSpPr>
              <a:spLocks noChangeShapeType="1"/>
            </p:cNvSpPr>
            <p:nvPr/>
          </p:nvSpPr>
          <p:spPr bwMode="auto">
            <a:xfrm flipH="1">
              <a:off x="748" y="3929"/>
              <a:ext cx="454"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77944" name="Line 120"/>
          <p:cNvSpPr>
            <a:spLocks noChangeShapeType="1"/>
          </p:cNvSpPr>
          <p:nvPr/>
        </p:nvSpPr>
        <p:spPr bwMode="auto">
          <a:xfrm>
            <a:off x="2819400" y="3505200"/>
            <a:ext cx="434975" cy="1225550"/>
          </a:xfrm>
          <a:prstGeom prst="line">
            <a:avLst/>
          </a:prstGeom>
          <a:noFill/>
          <a:ln w="635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5" name="Group 121"/>
          <p:cNvGrpSpPr>
            <a:grpSpLocks/>
          </p:cNvGrpSpPr>
          <p:nvPr/>
        </p:nvGrpSpPr>
        <p:grpSpPr bwMode="auto">
          <a:xfrm>
            <a:off x="2965450" y="2316163"/>
            <a:ext cx="3168650" cy="2774950"/>
            <a:chOff x="3560" y="231"/>
            <a:chExt cx="1996" cy="1748"/>
          </a:xfrm>
        </p:grpSpPr>
        <p:sp>
          <p:nvSpPr>
            <p:cNvPr id="77946" name="Line 122"/>
            <p:cNvSpPr>
              <a:spLocks noChangeShapeType="1"/>
            </p:cNvSpPr>
            <p:nvPr/>
          </p:nvSpPr>
          <p:spPr bwMode="auto">
            <a:xfrm flipH="1">
              <a:off x="3560" y="231"/>
              <a:ext cx="806" cy="478"/>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47" name="Line 123"/>
            <p:cNvSpPr>
              <a:spLocks noChangeShapeType="1"/>
            </p:cNvSpPr>
            <p:nvPr/>
          </p:nvSpPr>
          <p:spPr bwMode="auto">
            <a:xfrm>
              <a:off x="4649" y="255"/>
              <a:ext cx="816"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48" name="Line 124"/>
            <p:cNvSpPr>
              <a:spLocks noChangeShapeType="1"/>
            </p:cNvSpPr>
            <p:nvPr/>
          </p:nvSpPr>
          <p:spPr bwMode="auto">
            <a:xfrm flipH="1">
              <a:off x="5293" y="1026"/>
              <a:ext cx="263" cy="7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49" name="Line 125"/>
            <p:cNvSpPr>
              <a:spLocks noChangeShapeType="1"/>
            </p:cNvSpPr>
            <p:nvPr/>
          </p:nvSpPr>
          <p:spPr bwMode="auto">
            <a:xfrm>
              <a:off x="3968" y="1979"/>
              <a:ext cx="1044" cy="0"/>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0" name="Line 126"/>
            <p:cNvSpPr>
              <a:spLocks noChangeShapeType="1"/>
            </p:cNvSpPr>
            <p:nvPr/>
          </p:nvSpPr>
          <p:spPr bwMode="auto">
            <a:xfrm flipH="1">
              <a:off x="3923" y="1299"/>
              <a:ext cx="454"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1" name="Line 127"/>
            <p:cNvSpPr>
              <a:spLocks noChangeShapeType="1"/>
            </p:cNvSpPr>
            <p:nvPr/>
          </p:nvSpPr>
          <p:spPr bwMode="auto">
            <a:xfrm>
              <a:off x="3605" y="890"/>
              <a:ext cx="726" cy="227"/>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2" name="Line 128"/>
            <p:cNvSpPr>
              <a:spLocks noChangeShapeType="1"/>
            </p:cNvSpPr>
            <p:nvPr/>
          </p:nvSpPr>
          <p:spPr bwMode="auto">
            <a:xfrm flipV="1">
              <a:off x="4694" y="935"/>
              <a:ext cx="726" cy="181"/>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6" name="Group 129"/>
          <p:cNvGrpSpPr>
            <a:grpSpLocks/>
          </p:cNvGrpSpPr>
          <p:nvPr/>
        </p:nvGrpSpPr>
        <p:grpSpPr bwMode="auto">
          <a:xfrm>
            <a:off x="2965450" y="2316163"/>
            <a:ext cx="2305050" cy="2774950"/>
            <a:chOff x="4060" y="2272"/>
            <a:chExt cx="1452" cy="1748"/>
          </a:xfrm>
        </p:grpSpPr>
        <p:sp>
          <p:nvSpPr>
            <p:cNvPr id="77954" name="Line 130"/>
            <p:cNvSpPr>
              <a:spLocks noChangeShapeType="1"/>
            </p:cNvSpPr>
            <p:nvPr/>
          </p:nvSpPr>
          <p:spPr bwMode="auto">
            <a:xfrm flipH="1">
              <a:off x="4060" y="2272"/>
              <a:ext cx="806" cy="478"/>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5" name="Line 131"/>
            <p:cNvSpPr>
              <a:spLocks noChangeShapeType="1"/>
            </p:cNvSpPr>
            <p:nvPr/>
          </p:nvSpPr>
          <p:spPr bwMode="auto">
            <a:xfrm>
              <a:off x="4468" y="4020"/>
              <a:ext cx="1044" cy="0"/>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6" name="Line 132"/>
            <p:cNvSpPr>
              <a:spLocks noChangeShapeType="1"/>
            </p:cNvSpPr>
            <p:nvPr/>
          </p:nvSpPr>
          <p:spPr bwMode="auto">
            <a:xfrm flipH="1">
              <a:off x="4423" y="3340"/>
              <a:ext cx="454" cy="499"/>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7" name="Line 133"/>
            <p:cNvSpPr>
              <a:spLocks noChangeShapeType="1"/>
            </p:cNvSpPr>
            <p:nvPr/>
          </p:nvSpPr>
          <p:spPr bwMode="auto">
            <a:xfrm>
              <a:off x="4105" y="2931"/>
              <a:ext cx="726" cy="227"/>
            </a:xfrm>
            <a:prstGeom prst="line">
              <a:avLst/>
            </a:prstGeom>
            <a:noFill/>
            <a:ln w="63500">
              <a:solidFill>
                <a:schemeClr val="fo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77958" name="Line 134"/>
          <p:cNvSpPr>
            <a:spLocks noChangeShapeType="1"/>
          </p:cNvSpPr>
          <p:nvPr/>
        </p:nvSpPr>
        <p:spPr bwMode="auto">
          <a:xfrm>
            <a:off x="3036888" y="3362325"/>
            <a:ext cx="1152525" cy="360363"/>
          </a:xfrm>
          <a:prstGeom prst="line">
            <a:avLst/>
          </a:prstGeom>
          <a:noFill/>
          <a:ln w="635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59" name="Line 135"/>
          <p:cNvSpPr>
            <a:spLocks noChangeShapeType="1"/>
          </p:cNvSpPr>
          <p:nvPr/>
        </p:nvSpPr>
        <p:spPr bwMode="auto">
          <a:xfrm flipH="1">
            <a:off x="5702300" y="3578225"/>
            <a:ext cx="417513" cy="1268413"/>
          </a:xfrm>
          <a:prstGeom prst="line">
            <a:avLst/>
          </a:prstGeom>
          <a:noFill/>
          <a:ln w="635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7960" name="Rectangle 136"/>
          <p:cNvSpPr>
            <a:spLocks noChangeArrowheads="1"/>
          </p:cNvSpPr>
          <p:nvPr/>
        </p:nvSpPr>
        <p:spPr bwMode="auto">
          <a:xfrm>
            <a:off x="223838" y="188913"/>
            <a:ext cx="3335337" cy="579437"/>
          </a:xfrm>
          <a:prstGeom prst="rect">
            <a:avLst/>
          </a:prstGeom>
          <a:noFill/>
          <a:ln w="9525">
            <a:noFill/>
            <a:miter lim="800000"/>
            <a:headEnd/>
            <a:tailEnd/>
          </a:ln>
          <a:effectLst/>
        </p:spPr>
        <p:txBody>
          <a:bodyPr wrap="none">
            <a:spAutoFit/>
          </a:bodyPr>
          <a:lstStyle/>
          <a:p>
            <a:pPr>
              <a:defRPr/>
            </a:pPr>
            <a:r>
              <a:rPr kumimoji="1" lang="zh-CN" altLang="en-US" sz="3200" dirty="0">
                <a:solidFill>
                  <a:srgbClr val="000082"/>
                </a:solidFill>
                <a:effectLst>
                  <a:outerShdw blurRad="38100" dist="38100" dir="2700000" algn="tl">
                    <a:srgbClr val="C0C0C0"/>
                  </a:outerShdw>
                </a:effectLst>
                <a:latin typeface="Times New Roman" charset="0"/>
                <a:ea typeface="宋体" pitchFamily="2" charset="-122"/>
              </a:rPr>
              <a:t>从</a:t>
            </a:r>
            <a:r>
              <a:rPr kumimoji="1" lang="en-US" altLang="zh-CN" sz="3200" dirty="0">
                <a:solidFill>
                  <a:srgbClr val="000082"/>
                </a:solidFill>
                <a:effectLst>
                  <a:outerShdw blurRad="38100" dist="38100" dir="2700000" algn="tl">
                    <a:srgbClr val="C0C0C0"/>
                  </a:outerShdw>
                </a:effectLst>
                <a:latin typeface="Times New Roman" charset="0"/>
                <a:ea typeface="宋体" pitchFamily="2" charset="-122"/>
              </a:rPr>
              <a:t>U</a:t>
            </a:r>
            <a:r>
              <a:rPr kumimoji="1" lang="zh-CN" altLang="en-US" sz="3200" dirty="0">
                <a:solidFill>
                  <a:srgbClr val="000082"/>
                </a:solidFill>
                <a:effectLst>
                  <a:outerShdw blurRad="38100" dist="38100" dir="2700000" algn="tl">
                    <a:srgbClr val="C0C0C0"/>
                  </a:outerShdw>
                </a:effectLst>
                <a:latin typeface="Times New Roman" charset="0"/>
                <a:ea typeface="宋体" pitchFamily="2" charset="-122"/>
              </a:rPr>
              <a:t>＝</a:t>
            </a:r>
            <a:r>
              <a:rPr kumimoji="1" lang="en-US" altLang="zh-CN" sz="3200" dirty="0">
                <a:solidFill>
                  <a:srgbClr val="000082"/>
                </a:solidFill>
                <a:effectLst>
                  <a:outerShdw blurRad="38100" dist="38100" dir="2700000" algn="tl">
                    <a:srgbClr val="C0C0C0"/>
                  </a:outerShdw>
                </a:effectLst>
                <a:latin typeface="Times New Roman" charset="0"/>
                <a:ea typeface="宋体" pitchFamily="2" charset="-122"/>
              </a:rPr>
              <a:t>{V1}</a:t>
            </a:r>
            <a:r>
              <a:rPr kumimoji="1" lang="zh-CN" altLang="en-US" sz="3200" dirty="0">
                <a:solidFill>
                  <a:srgbClr val="000082"/>
                </a:solidFill>
                <a:effectLst>
                  <a:outerShdw blurRad="38100" dist="38100" dir="2700000" algn="tl">
                    <a:srgbClr val="C0C0C0"/>
                  </a:outerShdw>
                </a:effectLst>
                <a:latin typeface="Times New Roman" charset="0"/>
                <a:ea typeface="宋体" pitchFamily="2" charset="-122"/>
              </a:rPr>
              <a:t>开始：</a:t>
            </a:r>
          </a:p>
        </p:txBody>
      </p:sp>
      <p:sp>
        <p:nvSpPr>
          <p:cNvPr id="71" name="Rectangle 136"/>
          <p:cNvSpPr>
            <a:spLocks noChangeArrowheads="1"/>
          </p:cNvSpPr>
          <p:nvPr/>
        </p:nvSpPr>
        <p:spPr bwMode="auto">
          <a:xfrm>
            <a:off x="498475" y="841375"/>
            <a:ext cx="8391525" cy="830263"/>
          </a:xfrm>
          <a:prstGeom prst="rect">
            <a:avLst/>
          </a:prstGeom>
          <a:noFill/>
          <a:ln w="9525">
            <a:noFill/>
            <a:miter lim="800000"/>
            <a:headEnd/>
            <a:tailEnd/>
          </a:ln>
          <a:effectLst/>
        </p:spPr>
        <p:txBody>
          <a:bodyPr>
            <a:spAutoFit/>
          </a:bodyPr>
          <a:lstStyle/>
          <a:p>
            <a:pPr>
              <a:defRPr/>
            </a:pPr>
            <a:r>
              <a:rPr kumimoji="1" lang="en-US" altLang="zh-CN" b="1" dirty="0" err="1">
                <a:solidFill>
                  <a:srgbClr val="000082"/>
                </a:solidFill>
                <a:latin typeface="Times New Roman" charset="0"/>
                <a:ea typeface="宋体" pitchFamily="2" charset="-122"/>
              </a:rPr>
              <a:t>lowcost</a:t>
            </a:r>
            <a:r>
              <a:rPr kumimoji="1" lang="en-US" altLang="zh-CN" b="1" dirty="0">
                <a:solidFill>
                  <a:srgbClr val="000082"/>
                </a:solidFill>
                <a:latin typeface="Times New Roman" charset="0"/>
                <a:ea typeface="宋体" pitchFamily="2" charset="-122"/>
              </a:rPr>
              <a:t>[v]</a:t>
            </a:r>
            <a:r>
              <a:rPr kumimoji="1" lang="zh-CN" altLang="en-US" b="1" dirty="0">
                <a:solidFill>
                  <a:srgbClr val="000082"/>
                </a:solidFill>
                <a:latin typeface="Times New Roman" charset="0"/>
                <a:ea typeface="宋体" pitchFamily="2" charset="-122"/>
              </a:rPr>
              <a:t>：表示顶点</a:t>
            </a:r>
            <a:r>
              <a:rPr kumimoji="1" lang="en-US" altLang="zh-CN" b="1" dirty="0">
                <a:solidFill>
                  <a:srgbClr val="000082"/>
                </a:solidFill>
                <a:latin typeface="Times New Roman" charset="0"/>
                <a:ea typeface="宋体" pitchFamily="2" charset="-122"/>
              </a:rPr>
              <a:t>v</a:t>
            </a:r>
            <a:r>
              <a:rPr kumimoji="1" lang="zh-CN" altLang="en-US" b="1" dirty="0">
                <a:solidFill>
                  <a:srgbClr val="000082"/>
                </a:solidFill>
                <a:latin typeface="Times New Roman" charset="0"/>
                <a:ea typeface="宋体" pitchFamily="2" charset="-122"/>
              </a:rPr>
              <a:t>到生成树中所有顶点的最短边；</a:t>
            </a:r>
            <a:endParaRPr kumimoji="1" lang="en-US" altLang="zh-CN" b="1" dirty="0">
              <a:solidFill>
                <a:srgbClr val="000082"/>
              </a:solidFill>
              <a:latin typeface="Times New Roman" charset="0"/>
              <a:ea typeface="宋体" pitchFamily="2" charset="-122"/>
            </a:endParaRPr>
          </a:p>
          <a:p>
            <a:pPr>
              <a:defRPr/>
            </a:pPr>
            <a:r>
              <a:rPr kumimoji="1" lang="en-US" altLang="zh-CN" b="1" dirty="0" err="1">
                <a:solidFill>
                  <a:srgbClr val="000082"/>
                </a:solidFill>
                <a:latin typeface="Times New Roman" charset="0"/>
                <a:ea typeface="宋体" pitchFamily="2" charset="-122"/>
              </a:rPr>
              <a:t>adjvex</a:t>
            </a:r>
            <a:r>
              <a:rPr kumimoji="1" lang="en-US" altLang="zh-CN" b="1" dirty="0">
                <a:solidFill>
                  <a:srgbClr val="000082"/>
                </a:solidFill>
                <a:latin typeface="Times New Roman" charset="0"/>
                <a:ea typeface="宋体" pitchFamily="2" charset="-122"/>
              </a:rPr>
              <a:t>[v]</a:t>
            </a:r>
            <a:r>
              <a:rPr kumimoji="1" lang="zh-CN" altLang="en-US" b="1" dirty="0">
                <a:solidFill>
                  <a:srgbClr val="000082"/>
                </a:solidFill>
                <a:latin typeface="Times New Roman" charset="0"/>
                <a:ea typeface="宋体" pitchFamily="2" charset="-122"/>
              </a:rPr>
              <a:t>：表示该最短边在生成树中的顶点</a:t>
            </a:r>
            <a:r>
              <a:rPr kumimoji="1" lang="zh-CN" altLang="en-US" dirty="0">
                <a:solidFill>
                  <a:srgbClr val="000082"/>
                </a:solidFill>
                <a:effectLst>
                  <a:outerShdw blurRad="38100" dist="38100" dir="2700000" algn="tl">
                    <a:srgbClr val="C0C0C0"/>
                  </a:outerShdw>
                </a:effectLst>
                <a:latin typeface="Times New Roman" charset="0"/>
                <a:ea typeface="宋体" pitchFamily="2" charset="-122"/>
              </a:rPr>
              <a:t>。</a:t>
            </a:r>
            <a:endParaRPr kumimoji="1" lang="en-US" altLang="zh-CN" dirty="0">
              <a:solidFill>
                <a:srgbClr val="000082"/>
              </a:solidFill>
              <a:effectLst>
                <a:outerShdw blurRad="38100" dist="38100" dir="2700000" algn="tl">
                  <a:srgbClr val="C0C0C0"/>
                </a:outerShdw>
              </a:effectLst>
              <a:latin typeface="Times New Roman" charset="0"/>
              <a:ea typeface="宋体" pitchFamily="2" charset="-122"/>
            </a:endParaRPr>
          </a:p>
        </p:txBody>
      </p:sp>
      <p:graphicFrame>
        <p:nvGraphicFramePr>
          <p:cNvPr id="72" name="表格 71"/>
          <p:cNvGraphicFramePr>
            <a:graphicFrameLocks noGrp="1"/>
          </p:cNvGraphicFramePr>
          <p:nvPr/>
        </p:nvGraphicFramePr>
        <p:xfrm>
          <a:off x="1571625" y="5373688"/>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dirty="0" smtClean="0"/>
                        <a:t>1</a:t>
                      </a:r>
                      <a:endParaRPr lang="zh-CN" altLang="en-US" sz="1800" dirty="0"/>
                    </a:p>
                  </a:txBody>
                  <a:tcPr marT="45733" marB="45733" anchor="ctr"/>
                </a:tc>
                <a:tc>
                  <a:txBody>
                    <a:bodyPr/>
                    <a:lstStyle/>
                    <a:p>
                      <a:pPr algn="ctr"/>
                      <a:r>
                        <a:rPr lang="en-US" altLang="zh-CN" sz="1800" dirty="0" smtClean="0"/>
                        <a:t>2</a:t>
                      </a:r>
                      <a:endParaRPr lang="zh-CN" altLang="en-US" sz="1800" dirty="0"/>
                    </a:p>
                  </a:txBody>
                  <a:tcPr marT="45733" marB="45733" anchor="ctr"/>
                </a:tc>
                <a:tc>
                  <a:txBody>
                    <a:bodyPr/>
                    <a:lstStyle/>
                    <a:p>
                      <a:pPr algn="ctr"/>
                      <a:r>
                        <a:rPr lang="en-US" altLang="zh-CN" sz="1800" dirty="0" smtClean="0"/>
                        <a:t>3</a:t>
                      </a:r>
                      <a:endParaRPr lang="zh-CN" altLang="en-US" sz="1800" dirty="0"/>
                    </a:p>
                  </a:txBody>
                  <a:tcPr marT="45733" marB="45733" anchor="ctr"/>
                </a:tc>
                <a:tc>
                  <a:txBody>
                    <a:bodyPr/>
                    <a:lstStyle/>
                    <a:p>
                      <a:pPr algn="ctr"/>
                      <a:r>
                        <a:rPr lang="en-US" altLang="zh-CN" sz="1800" dirty="0" smtClean="0"/>
                        <a:t>4</a:t>
                      </a:r>
                      <a:endParaRPr lang="zh-CN" altLang="en-US" sz="1800" dirty="0"/>
                    </a:p>
                  </a:txBody>
                  <a:tcPr marT="45733" marB="45733" anchor="ctr"/>
                </a:tc>
                <a:tc>
                  <a:txBody>
                    <a:bodyPr/>
                    <a:lstStyle/>
                    <a:p>
                      <a:pPr algn="ctr"/>
                      <a:r>
                        <a:rPr lang="en-US" altLang="zh-CN" sz="1800" dirty="0" smtClean="0"/>
                        <a:t>5</a:t>
                      </a:r>
                      <a:endParaRPr lang="zh-CN" altLang="en-US" sz="1800" dirty="0"/>
                    </a:p>
                  </a:txBody>
                  <a:tcPr marT="45733" marB="45733" anchor="ctr"/>
                </a:tc>
                <a:tc>
                  <a:txBody>
                    <a:bodyPr/>
                    <a:lstStyle/>
                    <a:p>
                      <a:pPr algn="ctr"/>
                      <a:r>
                        <a:rPr lang="en-US" altLang="zh-CN" sz="1800" dirty="0" smtClean="0"/>
                        <a:t>6</a:t>
                      </a:r>
                      <a:endParaRPr lang="zh-CN" altLang="en-US" sz="1800" dirty="0"/>
                    </a:p>
                  </a:txBody>
                  <a:tcPr marT="45733" marB="45733" anchor="ctr"/>
                </a:tc>
              </a:tr>
              <a:tr h="370946">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tc>
              </a:tr>
              <a:tr h="370946">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tc>
              </a:tr>
            </a:tbl>
          </a:graphicData>
        </a:graphic>
      </p:graphicFrame>
      <p:sp>
        <p:nvSpPr>
          <p:cNvPr id="73" name="TextBox 72"/>
          <p:cNvSpPr txBox="1">
            <a:spLocks noChangeArrowheads="1"/>
          </p:cNvSpPr>
          <p:nvPr/>
        </p:nvSpPr>
        <p:spPr bwMode="auto">
          <a:xfrm>
            <a:off x="357188" y="5659438"/>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74" name="TextBox 73"/>
          <p:cNvSpPr txBox="1">
            <a:spLocks noChangeArrowheads="1"/>
          </p:cNvSpPr>
          <p:nvPr/>
        </p:nvSpPr>
        <p:spPr bwMode="auto">
          <a:xfrm>
            <a:off x="357188" y="6016625"/>
            <a:ext cx="150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Tree>
    <p:extLst>
      <p:ext uri="{BB962C8B-B14F-4D97-AF65-F5344CB8AC3E}">
        <p14:creationId xmlns:p14="http://schemas.microsoft.com/office/powerpoint/2010/main" val="36855936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900"/>
                                        </p:tgtEl>
                                        <p:attrNameLst>
                                          <p:attrName>style.visibility</p:attrName>
                                        </p:attrNameLst>
                                      </p:cBhvr>
                                      <p:to>
                                        <p:strVal val="visible"/>
                                      </p:to>
                                    </p:set>
                                    <p:animEffect transition="in" filter="dissolve">
                                      <p:cBhvr>
                                        <p:cTn id="7" dur="500"/>
                                        <p:tgtEl>
                                          <p:spTgt spid="77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7931"/>
                                        </p:tgtEl>
                                        <p:attrNameLst>
                                          <p:attrName>style.visibility</p:attrName>
                                        </p:attrNameLst>
                                      </p:cBhvr>
                                      <p:to>
                                        <p:strVal val="visible"/>
                                      </p:to>
                                    </p:set>
                                    <p:animEffect transition="in" filter="wipe(up)">
                                      <p:cBhvr>
                                        <p:cTn id="17" dur="500"/>
                                        <p:tgtEl>
                                          <p:spTgt spid="77931"/>
                                        </p:tgtEl>
                                      </p:cBhvr>
                                    </p:animEffect>
                                  </p:childTnLst>
                                </p:cTn>
                              </p:par>
                            </p:childTnLst>
                          </p:cTn>
                        </p:par>
                        <p:par>
                          <p:cTn id="18" fill="hold" nodeType="afterGroup">
                            <p:stCondLst>
                              <p:cond delay="500"/>
                            </p:stCondLst>
                            <p:childTnLst>
                              <p:par>
                                <p:cTn id="19" presetID="9" presetClass="exit" presetSubtype="0" fill="hold" nodeType="afterEffect">
                                  <p:stCondLst>
                                    <p:cond delay="0"/>
                                  </p:stCondLst>
                                  <p:childTnLst>
                                    <p:animEffect transition="out" filter="dissolv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77897"/>
                                        </p:tgtEl>
                                        <p:attrNameLst>
                                          <p:attrName>style.visibility</p:attrName>
                                        </p:attrNameLst>
                                      </p:cBhvr>
                                      <p:to>
                                        <p:strVal val="visible"/>
                                      </p:to>
                                    </p:set>
                                    <p:animEffect transition="in" filter="dissolve">
                                      <p:cBhvr>
                                        <p:cTn id="26" dur="500"/>
                                        <p:tgtEl>
                                          <p:spTgt spid="778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20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77939"/>
                                        </p:tgtEl>
                                        <p:attrNameLst>
                                          <p:attrName>style.visibility</p:attrName>
                                        </p:attrNameLst>
                                      </p:cBhvr>
                                      <p:to>
                                        <p:strVal val="visible"/>
                                      </p:to>
                                    </p:set>
                                    <p:animEffect transition="in" filter="wipe(up)">
                                      <p:cBhvr>
                                        <p:cTn id="36" dur="500"/>
                                        <p:tgtEl>
                                          <p:spTgt spid="77939"/>
                                        </p:tgtEl>
                                      </p:cBhvr>
                                    </p:animEffect>
                                  </p:childTnLst>
                                </p:cTn>
                              </p:par>
                            </p:childTnLst>
                          </p:cTn>
                        </p:par>
                        <p:par>
                          <p:cTn id="37" fill="hold" nodeType="afterGroup">
                            <p:stCondLst>
                              <p:cond delay="500"/>
                            </p:stCondLst>
                            <p:childTnLst>
                              <p:par>
                                <p:cTn id="38" presetID="9" presetClass="exit" presetSubtype="0" fill="hold" nodeType="afterEffect">
                                  <p:stCondLst>
                                    <p:cond delay="0"/>
                                  </p:stCondLst>
                                  <p:childTnLst>
                                    <p:animEffect transition="out" filter="dissolv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77896"/>
                                        </p:tgtEl>
                                        <p:attrNameLst>
                                          <p:attrName>style.visibility</p:attrName>
                                        </p:attrNameLst>
                                      </p:cBhvr>
                                      <p:to>
                                        <p:strVal val="visible"/>
                                      </p:to>
                                    </p:set>
                                    <p:animEffect transition="in" filter="dissolve">
                                      <p:cBhvr>
                                        <p:cTn id="45" dur="500"/>
                                        <p:tgtEl>
                                          <p:spTgt spid="7789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20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77959"/>
                                        </p:tgtEl>
                                        <p:attrNameLst>
                                          <p:attrName>style.visibility</p:attrName>
                                        </p:attrNameLst>
                                      </p:cBhvr>
                                      <p:to>
                                        <p:strVal val="visible"/>
                                      </p:to>
                                    </p:set>
                                    <p:animEffect transition="in" filter="wipe(up)">
                                      <p:cBhvr>
                                        <p:cTn id="55" dur="500"/>
                                        <p:tgtEl>
                                          <p:spTgt spid="77959"/>
                                        </p:tgtEl>
                                      </p:cBhvr>
                                    </p:animEffect>
                                  </p:childTnLst>
                                </p:cTn>
                              </p:par>
                            </p:childTnLst>
                          </p:cTn>
                        </p:par>
                        <p:par>
                          <p:cTn id="56" fill="hold" nodeType="afterGroup">
                            <p:stCondLst>
                              <p:cond delay="500"/>
                            </p:stCondLst>
                            <p:childTnLst>
                              <p:par>
                                <p:cTn id="57" presetID="9" presetClass="exit" presetSubtype="0" fill="hold" nodeType="afterEffect">
                                  <p:stCondLst>
                                    <p:cond delay="0"/>
                                  </p:stCondLst>
                                  <p:childTnLst>
                                    <p:animEffect transition="out" filter="dissolv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77899"/>
                                        </p:tgtEl>
                                        <p:attrNameLst>
                                          <p:attrName>style.visibility</p:attrName>
                                        </p:attrNameLst>
                                      </p:cBhvr>
                                      <p:to>
                                        <p:strVal val="visible"/>
                                      </p:to>
                                    </p:set>
                                    <p:animEffect transition="in" filter="dissolve">
                                      <p:cBhvr>
                                        <p:cTn id="64" dur="500"/>
                                        <p:tgtEl>
                                          <p:spTgt spid="7789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dissolve">
                                      <p:cBhvr>
                                        <p:cTn id="69" dur="2000"/>
                                        <p:tgtEl>
                                          <p:spTgt spid="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77958"/>
                                        </p:tgtEl>
                                        <p:attrNameLst>
                                          <p:attrName>style.visibility</p:attrName>
                                        </p:attrNameLst>
                                      </p:cBhvr>
                                      <p:to>
                                        <p:strVal val="visible"/>
                                      </p:to>
                                    </p:set>
                                    <p:animEffect transition="in" filter="wipe(up)">
                                      <p:cBhvr>
                                        <p:cTn id="74" dur="500"/>
                                        <p:tgtEl>
                                          <p:spTgt spid="77958"/>
                                        </p:tgtEl>
                                      </p:cBhvr>
                                    </p:animEffect>
                                  </p:childTnLst>
                                </p:cTn>
                              </p:par>
                            </p:childTnLst>
                          </p:cTn>
                        </p:par>
                        <p:par>
                          <p:cTn id="75" fill="hold" nodeType="afterGroup">
                            <p:stCondLst>
                              <p:cond delay="500"/>
                            </p:stCondLst>
                            <p:childTnLst>
                              <p:par>
                                <p:cTn id="76" presetID="9" presetClass="exit" presetSubtype="0" fill="hold" nodeType="afterEffect">
                                  <p:stCondLst>
                                    <p:cond delay="0"/>
                                  </p:stCondLst>
                                  <p:childTnLst>
                                    <p:animEffect transition="out" filter="dissolve">
                                      <p:cBhvr>
                                        <p:cTn id="77" dur="500"/>
                                        <p:tgtEl>
                                          <p:spTgt spid="6"/>
                                        </p:tgtEl>
                                      </p:cBhvr>
                                    </p:animEffect>
                                    <p:set>
                                      <p:cBhvr>
                                        <p:cTn id="78" dur="1" fill="hold">
                                          <p:stCondLst>
                                            <p:cond delay="499"/>
                                          </p:stCondLst>
                                        </p:cTn>
                                        <p:tgtEl>
                                          <p:spTgt spid="6"/>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77895"/>
                                        </p:tgtEl>
                                        <p:attrNameLst>
                                          <p:attrName>style.visibility</p:attrName>
                                        </p:attrNameLst>
                                      </p:cBhvr>
                                      <p:to>
                                        <p:strVal val="visible"/>
                                      </p:to>
                                    </p:set>
                                    <p:animEffect transition="in" filter="dissolve">
                                      <p:cBhvr>
                                        <p:cTn id="83" dur="500"/>
                                        <p:tgtEl>
                                          <p:spTgt spid="7789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dissolve">
                                      <p:cBhvr>
                                        <p:cTn id="88" dur="2000"/>
                                        <p:tgtEl>
                                          <p:spTgt spid="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77944"/>
                                        </p:tgtEl>
                                        <p:attrNameLst>
                                          <p:attrName>style.visibility</p:attrName>
                                        </p:attrNameLst>
                                      </p:cBhvr>
                                      <p:to>
                                        <p:strVal val="visible"/>
                                      </p:to>
                                    </p:set>
                                    <p:animEffect transition="in" filter="wipe(up)">
                                      <p:cBhvr>
                                        <p:cTn id="93" dur="500"/>
                                        <p:tgtEl>
                                          <p:spTgt spid="77944"/>
                                        </p:tgtEl>
                                      </p:cBhvr>
                                    </p:animEffect>
                                  </p:childTnLst>
                                </p:cTn>
                              </p:par>
                            </p:childTnLst>
                          </p:cTn>
                        </p:par>
                        <p:par>
                          <p:cTn id="94" fill="hold" nodeType="afterGroup">
                            <p:stCondLst>
                              <p:cond delay="500"/>
                            </p:stCondLst>
                            <p:childTnLst>
                              <p:par>
                                <p:cTn id="95" presetID="9" presetClass="exit" presetSubtype="0" fill="hold" nodeType="afterEffect">
                                  <p:stCondLst>
                                    <p:cond delay="0"/>
                                  </p:stCondLst>
                                  <p:childTnLst>
                                    <p:animEffect transition="out" filter="dissolve">
                                      <p:cBhvr>
                                        <p:cTn id="96" dur="500"/>
                                        <p:tgtEl>
                                          <p:spTgt spid="4"/>
                                        </p:tgtEl>
                                      </p:cBhvr>
                                    </p:animEffect>
                                    <p:set>
                                      <p:cBhvr>
                                        <p:cTn id="97" dur="1" fill="hold">
                                          <p:stCondLst>
                                            <p:cond delay="499"/>
                                          </p:stCondLst>
                                        </p:cTn>
                                        <p:tgtEl>
                                          <p:spTgt spid="4"/>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77898"/>
                                        </p:tgtEl>
                                        <p:attrNameLst>
                                          <p:attrName>style.visibility</p:attrName>
                                        </p:attrNameLst>
                                      </p:cBhvr>
                                      <p:to>
                                        <p:strVal val="visible"/>
                                      </p:to>
                                    </p:set>
                                    <p:animEffect transition="in" filter="dissolve">
                                      <p:cBhvr>
                                        <p:cTn id="102" dur="500"/>
                                        <p:tgtEl>
                                          <p:spTgt spid="7789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randombar(horizontal)">
                                      <p:cBhvr>
                                        <p:cTn id="107" dur="500"/>
                                        <p:tgtEl>
                                          <p:spTgt spid="73"/>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randombar(horizontal)">
                                      <p:cBhvr>
                                        <p:cTn id="110" dur="500"/>
                                        <p:tgtEl>
                                          <p:spTgt spid="74"/>
                                        </p:tgtEl>
                                      </p:cBhvr>
                                    </p:animEffect>
                                  </p:childTnLst>
                                </p:cTn>
                              </p:par>
                              <p:par>
                                <p:cTn id="111" presetID="14" presetClass="entr" presetSubtype="1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randombar(horizontal)">
                                      <p:cBhvr>
                                        <p:cTn id="113" dur="500"/>
                                        <p:tgtEl>
                                          <p:spTgt spid="7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randombar(horizontal)">
                                      <p:cBhvr>
                                        <p:cTn id="1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DB4D30C-FC12-4BF0-9F87-DC450BEC7613}"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17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240C6C2-CD2E-4655-805E-137B3A27A93F}" type="slidenum">
              <a:rPr lang="en-US" altLang="zh-CN" sz="1400" b="0" smtClean="0">
                <a:latin typeface="Comic Sans MS" pitchFamily="66" charset="0"/>
                <a:cs typeface="Tahoma" pitchFamily="34" charset="0"/>
              </a:rPr>
              <a:pPr>
                <a:spcBef>
                  <a:spcPct val="0"/>
                </a:spcBef>
                <a:buClrTx/>
                <a:buSzTx/>
                <a:buFontTx/>
                <a:buNone/>
              </a:pPr>
              <a:t>5</a:t>
            </a:fld>
            <a:endParaRPr lang="en-US" altLang="zh-CN" sz="1400" b="0" smtClean="0">
              <a:latin typeface="Comic Sans MS" pitchFamily="66" charset="0"/>
              <a:cs typeface="Tahoma" pitchFamily="34" charset="0"/>
            </a:endParaRPr>
          </a:p>
        </p:txBody>
      </p:sp>
      <p:grpSp>
        <p:nvGrpSpPr>
          <p:cNvPr id="31749" name="Group 2"/>
          <p:cNvGrpSpPr>
            <a:grpSpLocks/>
          </p:cNvGrpSpPr>
          <p:nvPr/>
        </p:nvGrpSpPr>
        <p:grpSpPr bwMode="auto">
          <a:xfrm>
            <a:off x="533400" y="838200"/>
            <a:ext cx="8229600" cy="5486400"/>
            <a:chOff x="1249" y="8041"/>
            <a:chExt cx="8008" cy="6146"/>
          </a:xfrm>
        </p:grpSpPr>
        <p:sp>
          <p:nvSpPr>
            <p:cNvPr id="31752" name="Text Box 3"/>
            <p:cNvSpPr txBox="1">
              <a:spLocks noChangeArrowheads="1"/>
            </p:cNvSpPr>
            <p:nvPr/>
          </p:nvSpPr>
          <p:spPr bwMode="auto">
            <a:xfrm>
              <a:off x="1295" y="13316"/>
              <a:ext cx="7845"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en-US" altLang="zh-CN" sz="1400">
                  <a:latin typeface="Times New Roman" pitchFamily="18" charset="0"/>
                  <a:cs typeface="Tahoma" pitchFamily="34" charset="0"/>
                </a:rPr>
                <a:t>   (d) </a:t>
              </a:r>
              <a:r>
                <a:rPr lang="en-US" altLang="zh-CN" sz="1400" i="1">
                  <a:latin typeface="Times New Roman" pitchFamily="18" charset="0"/>
                  <a:cs typeface="Tahoma" pitchFamily="34" charset="0"/>
                </a:rPr>
                <a:t>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                               (e) </a:t>
              </a:r>
              <a:r>
                <a:rPr lang="en-US" altLang="zh-CN" sz="1400" i="1">
                  <a:latin typeface="Times New Roman" pitchFamily="18" charset="0"/>
                  <a:cs typeface="Tahoma" pitchFamily="34" charset="0"/>
                </a:rPr>
                <a:t>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                           (f) </a:t>
              </a:r>
              <a:r>
                <a:rPr lang="en-US" altLang="zh-CN" sz="1400" i="1">
                  <a:latin typeface="Times New Roman" pitchFamily="18" charset="0"/>
                  <a:cs typeface="Tahoma" pitchFamily="34" charset="0"/>
                </a:rPr>
                <a:t>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a:t>
              </a:r>
            </a:p>
            <a:p>
              <a:pPr algn="just">
                <a:lnSpc>
                  <a:spcPct val="96000"/>
                </a:lnSpc>
                <a:spcBef>
                  <a:spcPct val="0"/>
                </a:spcBef>
                <a:buClrTx/>
                <a:buSzTx/>
                <a:buFontTx/>
                <a:buNone/>
              </a:pPr>
              <a:r>
                <a:rPr lang="en-US" altLang="zh-CN" sz="1400">
                  <a:latin typeface="Times New Roman" pitchFamily="18" charset="0"/>
                  <a:cs typeface="Tahoma" pitchFamily="34" charset="0"/>
                </a:rPr>
                <a:t> cost={(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)34,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)26}                      cost={(</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)12}                                        cost={ }</a:t>
              </a:r>
            </a:p>
            <a:p>
              <a:pPr algn="ctr">
                <a:spcBef>
                  <a:spcPts val="300"/>
                </a:spcBef>
                <a:buClrTx/>
                <a:buSzTx/>
                <a:buFontTx/>
                <a:buNone/>
              </a:pPr>
              <a:r>
                <a:rPr lang="en-US" altLang="zh-CN" sz="1400">
                  <a:latin typeface="Times New Roman" pitchFamily="18" charset="0"/>
                  <a:cs typeface="Tahoma" pitchFamily="34" charset="0"/>
                </a:rPr>
                <a:t> Prim</a:t>
              </a:r>
              <a:r>
                <a:rPr lang="zh-CN" altLang="en-US" sz="1400">
                  <a:latin typeface="Times New Roman" pitchFamily="18" charset="0"/>
                  <a:cs typeface="Tahoma" pitchFamily="34" charset="0"/>
                </a:rPr>
                <a:t>算法构造最小生成树的过程示意</a:t>
              </a:r>
            </a:p>
            <a:p>
              <a:pPr algn="just">
                <a:spcBef>
                  <a:spcPct val="0"/>
                </a:spcBef>
                <a:buClrTx/>
                <a:buSzTx/>
                <a:buFontTx/>
                <a:buNone/>
              </a:pPr>
              <a:endParaRPr lang="en-US" altLang="zh-CN" sz="1400">
                <a:latin typeface="Times New Roman" pitchFamily="18" charset="0"/>
                <a:cs typeface="Tahoma" pitchFamily="34" charset="0"/>
              </a:endParaRPr>
            </a:p>
          </p:txBody>
        </p:sp>
        <p:sp>
          <p:nvSpPr>
            <p:cNvPr id="31753" name="Oval 4"/>
            <p:cNvSpPr>
              <a:spLocks noChangeArrowheads="1"/>
            </p:cNvSpPr>
            <p:nvPr/>
          </p:nvSpPr>
          <p:spPr bwMode="auto">
            <a:xfrm>
              <a:off x="2343" y="1113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754" name="Freeform 5"/>
            <p:cNvSpPr>
              <a:spLocks/>
            </p:cNvSpPr>
            <p:nvPr/>
          </p:nvSpPr>
          <p:spPr bwMode="auto">
            <a:xfrm>
              <a:off x="1700" y="11330"/>
              <a:ext cx="647" cy="415"/>
            </a:xfrm>
            <a:custGeom>
              <a:avLst/>
              <a:gdLst>
                <a:gd name="T0" fmla="*/ 647 w 647"/>
                <a:gd name="T1" fmla="*/ 0 h 415"/>
                <a:gd name="T2" fmla="*/ 0 w 647"/>
                <a:gd name="T3" fmla="*/ 415 h 415"/>
                <a:gd name="T4" fmla="*/ 0 60000 65536"/>
                <a:gd name="T5" fmla="*/ 0 60000 65536"/>
                <a:gd name="T6" fmla="*/ 0 w 647"/>
                <a:gd name="T7" fmla="*/ 0 h 415"/>
                <a:gd name="T8" fmla="*/ 647 w 647"/>
                <a:gd name="T9" fmla="*/ 415 h 415"/>
              </a:gdLst>
              <a:ahLst/>
              <a:cxnLst>
                <a:cxn ang="T4">
                  <a:pos x="T0" y="T1"/>
                </a:cxn>
                <a:cxn ang="T5">
                  <a:pos x="T2" y="T3"/>
                </a:cxn>
              </a:cxnLst>
              <a:rect l="T6" t="T7" r="T8" b="T9"/>
              <a:pathLst>
                <a:path w="647" h="415">
                  <a:moveTo>
                    <a:pt x="647" y="0"/>
                  </a:moveTo>
                  <a:lnTo>
                    <a:pt x="0" y="41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5" name="Freeform 6"/>
            <p:cNvSpPr>
              <a:spLocks/>
            </p:cNvSpPr>
            <p:nvPr/>
          </p:nvSpPr>
          <p:spPr bwMode="auto">
            <a:xfrm>
              <a:off x="2991" y="11940"/>
              <a:ext cx="314" cy="780"/>
            </a:xfrm>
            <a:custGeom>
              <a:avLst/>
              <a:gdLst>
                <a:gd name="T0" fmla="*/ 85 w 345"/>
                <a:gd name="T1" fmla="*/ 0 h 810"/>
                <a:gd name="T2" fmla="*/ 0 w 345"/>
                <a:gd name="T3" fmla="*/ 459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6" name="Freeform 7"/>
            <p:cNvSpPr>
              <a:spLocks/>
            </p:cNvSpPr>
            <p:nvPr/>
          </p:nvSpPr>
          <p:spPr bwMode="auto">
            <a:xfrm>
              <a:off x="2534" y="12209"/>
              <a:ext cx="309" cy="511"/>
            </a:xfrm>
            <a:custGeom>
              <a:avLst/>
              <a:gdLst>
                <a:gd name="T0" fmla="*/ 323 w 308"/>
                <a:gd name="T1" fmla="*/ 298 h 531"/>
                <a:gd name="T2" fmla="*/ 0 w 308"/>
                <a:gd name="T3" fmla="*/ 0 h 531"/>
                <a:gd name="T4" fmla="*/ 0 60000 65536"/>
                <a:gd name="T5" fmla="*/ 0 60000 65536"/>
                <a:gd name="T6" fmla="*/ 0 w 308"/>
                <a:gd name="T7" fmla="*/ 0 h 531"/>
                <a:gd name="T8" fmla="*/ 308 w 308"/>
                <a:gd name="T9" fmla="*/ 531 h 531"/>
              </a:gdLst>
              <a:ahLst/>
              <a:cxnLst>
                <a:cxn ang="T4">
                  <a:pos x="T0" y="T1"/>
                </a:cxn>
                <a:cxn ang="T5">
                  <a:pos x="T2" y="T3"/>
                </a:cxn>
              </a:cxnLst>
              <a:rect l="T6" t="T7" r="T8" b="T9"/>
              <a:pathLst>
                <a:path w="308" h="531">
                  <a:moveTo>
                    <a:pt x="308" y="531"/>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7" name="Freeform 8"/>
            <p:cNvSpPr>
              <a:spLocks/>
            </p:cNvSpPr>
            <p:nvPr/>
          </p:nvSpPr>
          <p:spPr bwMode="auto">
            <a:xfrm>
              <a:off x="2129" y="12818"/>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8" name="Freeform 9"/>
            <p:cNvSpPr>
              <a:spLocks/>
            </p:cNvSpPr>
            <p:nvPr/>
          </p:nvSpPr>
          <p:spPr bwMode="auto">
            <a:xfrm>
              <a:off x="1655" y="11940"/>
              <a:ext cx="309" cy="758"/>
            </a:xfrm>
            <a:custGeom>
              <a:avLst/>
              <a:gdLst>
                <a:gd name="T0" fmla="*/ 0 w 309"/>
                <a:gd name="T1" fmla="*/ 0 h 758"/>
                <a:gd name="T2" fmla="*/ 309 w 309"/>
                <a:gd name="T3" fmla="*/ 75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9" name="Text Box 10"/>
            <p:cNvSpPr txBox="1">
              <a:spLocks noChangeArrowheads="1"/>
            </p:cNvSpPr>
            <p:nvPr/>
          </p:nvSpPr>
          <p:spPr bwMode="auto">
            <a:xfrm>
              <a:off x="2729" y="1223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760" name="Text Box 11"/>
            <p:cNvSpPr txBox="1">
              <a:spLocks noChangeArrowheads="1"/>
            </p:cNvSpPr>
            <p:nvPr/>
          </p:nvSpPr>
          <p:spPr bwMode="auto">
            <a:xfrm>
              <a:off x="2954" y="11234"/>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761" name="Text Box 12"/>
            <p:cNvSpPr txBox="1">
              <a:spLocks noChangeArrowheads="1"/>
            </p:cNvSpPr>
            <p:nvPr/>
          </p:nvSpPr>
          <p:spPr bwMode="auto">
            <a:xfrm>
              <a:off x="1904" y="11198"/>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762" name="Text Box 13"/>
            <p:cNvSpPr txBox="1">
              <a:spLocks noChangeArrowheads="1"/>
            </p:cNvSpPr>
            <p:nvPr/>
          </p:nvSpPr>
          <p:spPr bwMode="auto">
            <a:xfrm>
              <a:off x="2009" y="1163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763" name="Text Box 14"/>
            <p:cNvSpPr txBox="1">
              <a:spLocks noChangeArrowheads="1"/>
            </p:cNvSpPr>
            <p:nvPr/>
          </p:nvSpPr>
          <p:spPr bwMode="auto">
            <a:xfrm>
              <a:off x="2759" y="1163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764" name="Text Box 15"/>
            <p:cNvSpPr txBox="1">
              <a:spLocks noChangeArrowheads="1"/>
            </p:cNvSpPr>
            <p:nvPr/>
          </p:nvSpPr>
          <p:spPr bwMode="auto">
            <a:xfrm>
              <a:off x="1529" y="12134"/>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765" name="Text Box 16"/>
            <p:cNvSpPr txBox="1">
              <a:spLocks noChangeArrowheads="1"/>
            </p:cNvSpPr>
            <p:nvPr/>
          </p:nvSpPr>
          <p:spPr bwMode="auto">
            <a:xfrm>
              <a:off x="3179" y="1224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766" name="Text Box 17"/>
            <p:cNvSpPr txBox="1">
              <a:spLocks noChangeArrowheads="1"/>
            </p:cNvSpPr>
            <p:nvPr/>
          </p:nvSpPr>
          <p:spPr bwMode="auto">
            <a:xfrm>
              <a:off x="2384" y="12884"/>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767" name="Text Box 18"/>
            <p:cNvSpPr txBox="1">
              <a:spLocks noChangeArrowheads="1"/>
            </p:cNvSpPr>
            <p:nvPr/>
          </p:nvSpPr>
          <p:spPr bwMode="auto">
            <a:xfrm>
              <a:off x="2024" y="1223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768" name="Freeform 19"/>
            <p:cNvSpPr>
              <a:spLocks/>
            </p:cNvSpPr>
            <p:nvPr/>
          </p:nvSpPr>
          <p:spPr bwMode="auto">
            <a:xfrm>
              <a:off x="2069" y="12195"/>
              <a:ext cx="321" cy="521"/>
            </a:xfrm>
            <a:custGeom>
              <a:avLst/>
              <a:gdLst>
                <a:gd name="T0" fmla="*/ 321 w 321"/>
                <a:gd name="T1" fmla="*/ 0 h 521"/>
                <a:gd name="T2" fmla="*/ 0 w 321"/>
                <a:gd name="T3" fmla="*/ 521 h 521"/>
                <a:gd name="T4" fmla="*/ 0 60000 65536"/>
                <a:gd name="T5" fmla="*/ 0 60000 65536"/>
                <a:gd name="T6" fmla="*/ 0 w 321"/>
                <a:gd name="T7" fmla="*/ 0 h 521"/>
                <a:gd name="T8" fmla="*/ 321 w 321"/>
                <a:gd name="T9" fmla="*/ 521 h 521"/>
              </a:gdLst>
              <a:ahLst/>
              <a:cxnLst>
                <a:cxn ang="T4">
                  <a:pos x="T0" y="T1"/>
                </a:cxn>
                <a:cxn ang="T5">
                  <a:pos x="T2" y="T3"/>
                </a:cxn>
              </a:cxnLst>
              <a:rect l="T6" t="T7" r="T8" b="T9"/>
              <a:pathLst>
                <a:path w="321" h="521">
                  <a:moveTo>
                    <a:pt x="321" y="0"/>
                  </a:moveTo>
                  <a:lnTo>
                    <a:pt x="0" y="52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9" name="Freeform 20"/>
            <p:cNvSpPr>
              <a:spLocks/>
            </p:cNvSpPr>
            <p:nvPr/>
          </p:nvSpPr>
          <p:spPr bwMode="auto">
            <a:xfrm>
              <a:off x="2615" y="11820"/>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0" name="Freeform 21"/>
            <p:cNvSpPr>
              <a:spLocks/>
            </p:cNvSpPr>
            <p:nvPr/>
          </p:nvSpPr>
          <p:spPr bwMode="auto">
            <a:xfrm>
              <a:off x="2617" y="11315"/>
              <a:ext cx="615" cy="405"/>
            </a:xfrm>
            <a:custGeom>
              <a:avLst/>
              <a:gdLst>
                <a:gd name="T0" fmla="*/ 0 w 615"/>
                <a:gd name="T1" fmla="*/ 0 h 405"/>
                <a:gd name="T2" fmla="*/ 615 w 615"/>
                <a:gd name="T3" fmla="*/ 405 h 405"/>
                <a:gd name="T4" fmla="*/ 0 60000 65536"/>
                <a:gd name="T5" fmla="*/ 0 60000 65536"/>
                <a:gd name="T6" fmla="*/ 0 w 615"/>
                <a:gd name="T7" fmla="*/ 0 h 405"/>
                <a:gd name="T8" fmla="*/ 615 w 615"/>
                <a:gd name="T9" fmla="*/ 405 h 405"/>
              </a:gdLst>
              <a:ahLst/>
              <a:cxnLst>
                <a:cxn ang="T4">
                  <a:pos x="T0" y="T1"/>
                </a:cxn>
                <a:cxn ang="T5">
                  <a:pos x="T2" y="T3"/>
                </a:cxn>
              </a:cxnLst>
              <a:rect l="T6" t="T7" r="T8" b="T9"/>
              <a:pathLst>
                <a:path w="615" h="405">
                  <a:moveTo>
                    <a:pt x="0" y="0"/>
                  </a:moveTo>
                  <a:lnTo>
                    <a:pt x="615" y="4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1" name="Freeform 22"/>
            <p:cNvSpPr>
              <a:spLocks/>
            </p:cNvSpPr>
            <p:nvPr/>
          </p:nvSpPr>
          <p:spPr bwMode="auto">
            <a:xfrm>
              <a:off x="1355" y="11385"/>
              <a:ext cx="1866" cy="1885"/>
            </a:xfrm>
            <a:custGeom>
              <a:avLst/>
              <a:gdLst>
                <a:gd name="T0" fmla="*/ 0 w 1866"/>
                <a:gd name="T1" fmla="*/ 0 h 1885"/>
                <a:gd name="T2" fmla="*/ 513 w 1866"/>
                <a:gd name="T3" fmla="*/ 149 h 1885"/>
                <a:gd name="T4" fmla="*/ 918 w 1866"/>
                <a:gd name="T5" fmla="*/ 299 h 1885"/>
                <a:gd name="T6" fmla="*/ 1278 w 1866"/>
                <a:gd name="T7" fmla="*/ 494 h 1885"/>
                <a:gd name="T8" fmla="*/ 1485 w 1866"/>
                <a:gd name="T9" fmla="*/ 711 h 1885"/>
                <a:gd name="T10" fmla="*/ 1660 w 1866"/>
                <a:gd name="T11" fmla="*/ 958 h 1885"/>
                <a:gd name="T12" fmla="*/ 1785 w 1866"/>
                <a:gd name="T13" fmla="*/ 1236 h 1885"/>
                <a:gd name="T14" fmla="*/ 1860 w 1866"/>
                <a:gd name="T15" fmla="*/ 1521 h 1885"/>
                <a:gd name="T16" fmla="*/ 1748 w 1866"/>
                <a:gd name="T17" fmla="*/ 1785 h 1885"/>
                <a:gd name="T18" fmla="*/ 1497 w 1866"/>
                <a:gd name="T19" fmla="*/ 1885 h 18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66"/>
                <a:gd name="T31" fmla="*/ 0 h 1885"/>
                <a:gd name="T32" fmla="*/ 1866 w 1866"/>
                <a:gd name="T33" fmla="*/ 1885 h 18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66" h="1885">
                  <a:moveTo>
                    <a:pt x="0" y="0"/>
                  </a:moveTo>
                  <a:cubicBezTo>
                    <a:pt x="86" y="25"/>
                    <a:pt x="360" y="99"/>
                    <a:pt x="513" y="149"/>
                  </a:cubicBezTo>
                  <a:cubicBezTo>
                    <a:pt x="666" y="199"/>
                    <a:pt x="791" y="242"/>
                    <a:pt x="918" y="299"/>
                  </a:cubicBezTo>
                  <a:cubicBezTo>
                    <a:pt x="1045" y="356"/>
                    <a:pt x="1184" y="425"/>
                    <a:pt x="1278" y="494"/>
                  </a:cubicBezTo>
                  <a:cubicBezTo>
                    <a:pt x="1372" y="563"/>
                    <a:pt x="1421" y="634"/>
                    <a:pt x="1485" y="711"/>
                  </a:cubicBezTo>
                  <a:cubicBezTo>
                    <a:pt x="1515" y="807"/>
                    <a:pt x="1610" y="870"/>
                    <a:pt x="1660" y="958"/>
                  </a:cubicBezTo>
                  <a:cubicBezTo>
                    <a:pt x="1710" y="1046"/>
                    <a:pt x="1752" y="1142"/>
                    <a:pt x="1785" y="1236"/>
                  </a:cubicBezTo>
                  <a:cubicBezTo>
                    <a:pt x="1818" y="1330"/>
                    <a:pt x="1866" y="1430"/>
                    <a:pt x="1860" y="1521"/>
                  </a:cubicBezTo>
                  <a:cubicBezTo>
                    <a:pt x="1854" y="1602"/>
                    <a:pt x="1806" y="1735"/>
                    <a:pt x="1748" y="1785"/>
                  </a:cubicBezTo>
                  <a:cubicBezTo>
                    <a:pt x="1688" y="1846"/>
                    <a:pt x="1549" y="1864"/>
                    <a:pt x="1497" y="188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10800" rIns="0" bIns="10800"/>
            <a:lstStyle/>
            <a:p>
              <a:endParaRPr lang="zh-CN" altLang="en-US"/>
            </a:p>
          </p:txBody>
        </p:sp>
        <p:sp>
          <p:nvSpPr>
            <p:cNvPr id="31772" name="Freeform 23"/>
            <p:cNvSpPr>
              <a:spLocks/>
            </p:cNvSpPr>
            <p:nvPr/>
          </p:nvSpPr>
          <p:spPr bwMode="auto">
            <a:xfrm>
              <a:off x="1717" y="11870"/>
              <a:ext cx="613" cy="205"/>
            </a:xfrm>
            <a:custGeom>
              <a:avLst/>
              <a:gdLst>
                <a:gd name="T0" fmla="*/ 613 w 613"/>
                <a:gd name="T1" fmla="*/ 205 h 205"/>
                <a:gd name="T2" fmla="*/ 0 w 613"/>
                <a:gd name="T3" fmla="*/ 0 h 205"/>
                <a:gd name="T4" fmla="*/ 0 60000 65536"/>
                <a:gd name="T5" fmla="*/ 0 60000 65536"/>
                <a:gd name="T6" fmla="*/ 0 w 613"/>
                <a:gd name="T7" fmla="*/ 0 h 205"/>
                <a:gd name="T8" fmla="*/ 613 w 613"/>
                <a:gd name="T9" fmla="*/ 205 h 205"/>
              </a:gdLst>
              <a:ahLst/>
              <a:cxnLst>
                <a:cxn ang="T4">
                  <a:pos x="T0" y="T1"/>
                </a:cxn>
                <a:cxn ang="T5">
                  <a:pos x="T2" y="T3"/>
                </a:cxn>
              </a:cxnLst>
              <a:rect l="T6" t="T7" r="T8" b="T9"/>
              <a:pathLst>
                <a:path w="613" h="205">
                  <a:moveTo>
                    <a:pt x="613" y="20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3" name="Freeform 24"/>
            <p:cNvSpPr>
              <a:spLocks/>
            </p:cNvSpPr>
            <p:nvPr/>
          </p:nvSpPr>
          <p:spPr bwMode="auto">
            <a:xfrm>
              <a:off x="4115" y="11300"/>
              <a:ext cx="632" cy="430"/>
            </a:xfrm>
            <a:custGeom>
              <a:avLst/>
              <a:gdLst>
                <a:gd name="T0" fmla="*/ 632 w 632"/>
                <a:gd name="T1" fmla="*/ 0 h 430"/>
                <a:gd name="T2" fmla="*/ 0 w 632"/>
                <a:gd name="T3" fmla="*/ 430 h 430"/>
                <a:gd name="T4" fmla="*/ 0 60000 65536"/>
                <a:gd name="T5" fmla="*/ 0 60000 65536"/>
                <a:gd name="T6" fmla="*/ 0 w 632"/>
                <a:gd name="T7" fmla="*/ 0 h 430"/>
                <a:gd name="T8" fmla="*/ 632 w 632"/>
                <a:gd name="T9" fmla="*/ 430 h 430"/>
              </a:gdLst>
              <a:ahLst/>
              <a:cxnLst>
                <a:cxn ang="T4">
                  <a:pos x="T0" y="T1"/>
                </a:cxn>
                <a:cxn ang="T5">
                  <a:pos x="T2" y="T3"/>
                </a:cxn>
              </a:cxnLst>
              <a:rect l="T6" t="T7" r="T8" b="T9"/>
              <a:pathLst>
                <a:path w="632" h="430">
                  <a:moveTo>
                    <a:pt x="632" y="0"/>
                  </a:moveTo>
                  <a:lnTo>
                    <a:pt x="0" y="4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4" name="Freeform 25"/>
            <p:cNvSpPr>
              <a:spLocks/>
            </p:cNvSpPr>
            <p:nvPr/>
          </p:nvSpPr>
          <p:spPr bwMode="auto">
            <a:xfrm>
              <a:off x="5375" y="11925"/>
              <a:ext cx="345" cy="810"/>
            </a:xfrm>
            <a:custGeom>
              <a:avLst/>
              <a:gdLst>
                <a:gd name="T0" fmla="*/ 345 w 345"/>
                <a:gd name="T1" fmla="*/ 0 h 810"/>
                <a:gd name="T2" fmla="*/ 0 w 345"/>
                <a:gd name="T3" fmla="*/ 810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5" name="Freeform 26"/>
            <p:cNvSpPr>
              <a:spLocks/>
            </p:cNvSpPr>
            <p:nvPr/>
          </p:nvSpPr>
          <p:spPr bwMode="auto">
            <a:xfrm>
              <a:off x="4949" y="12194"/>
              <a:ext cx="314" cy="559"/>
            </a:xfrm>
            <a:custGeom>
              <a:avLst/>
              <a:gdLst>
                <a:gd name="T0" fmla="*/ 829 w 293"/>
                <a:gd name="T1" fmla="*/ 1146 h 531"/>
                <a:gd name="T2" fmla="*/ 0 w 293"/>
                <a:gd name="T3" fmla="*/ 0 h 531"/>
                <a:gd name="T4" fmla="*/ 0 60000 65536"/>
                <a:gd name="T5" fmla="*/ 0 60000 65536"/>
                <a:gd name="T6" fmla="*/ 0 w 293"/>
                <a:gd name="T7" fmla="*/ 0 h 531"/>
                <a:gd name="T8" fmla="*/ 293 w 293"/>
                <a:gd name="T9" fmla="*/ 531 h 531"/>
              </a:gdLst>
              <a:ahLst/>
              <a:cxnLst>
                <a:cxn ang="T4">
                  <a:pos x="T0" y="T1"/>
                </a:cxn>
                <a:cxn ang="T5">
                  <a:pos x="T2" y="T3"/>
                </a:cxn>
              </a:cxnLst>
              <a:rect l="T6" t="T7" r="T8" b="T9"/>
              <a:pathLst>
                <a:path w="293" h="531">
                  <a:moveTo>
                    <a:pt x="293" y="531"/>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6" name="Freeform 27"/>
            <p:cNvSpPr>
              <a:spLocks/>
            </p:cNvSpPr>
            <p:nvPr/>
          </p:nvSpPr>
          <p:spPr bwMode="auto">
            <a:xfrm>
              <a:off x="4557" y="12829"/>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7" name="Freeform 28"/>
            <p:cNvSpPr>
              <a:spLocks/>
            </p:cNvSpPr>
            <p:nvPr/>
          </p:nvSpPr>
          <p:spPr bwMode="auto">
            <a:xfrm>
              <a:off x="4070" y="11925"/>
              <a:ext cx="309" cy="758"/>
            </a:xfrm>
            <a:custGeom>
              <a:avLst/>
              <a:gdLst>
                <a:gd name="T0" fmla="*/ 0 w 309"/>
                <a:gd name="T1" fmla="*/ 0 h 758"/>
                <a:gd name="T2" fmla="*/ 309 w 309"/>
                <a:gd name="T3" fmla="*/ 75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8" name="Text Box 29"/>
            <p:cNvSpPr txBox="1">
              <a:spLocks noChangeArrowheads="1"/>
            </p:cNvSpPr>
            <p:nvPr/>
          </p:nvSpPr>
          <p:spPr bwMode="auto">
            <a:xfrm>
              <a:off x="5145" y="1221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779" name="Text Box 30"/>
            <p:cNvSpPr txBox="1">
              <a:spLocks noChangeArrowheads="1"/>
            </p:cNvSpPr>
            <p:nvPr/>
          </p:nvSpPr>
          <p:spPr bwMode="auto">
            <a:xfrm>
              <a:off x="5369" y="1121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780" name="Text Box 31"/>
            <p:cNvSpPr txBox="1">
              <a:spLocks noChangeArrowheads="1"/>
            </p:cNvSpPr>
            <p:nvPr/>
          </p:nvSpPr>
          <p:spPr bwMode="auto">
            <a:xfrm>
              <a:off x="4279" y="1118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781" name="Text Box 32"/>
            <p:cNvSpPr txBox="1">
              <a:spLocks noChangeArrowheads="1"/>
            </p:cNvSpPr>
            <p:nvPr/>
          </p:nvSpPr>
          <p:spPr bwMode="auto">
            <a:xfrm>
              <a:off x="4424" y="1162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782" name="Text Box 33"/>
            <p:cNvSpPr txBox="1">
              <a:spLocks noChangeArrowheads="1"/>
            </p:cNvSpPr>
            <p:nvPr/>
          </p:nvSpPr>
          <p:spPr bwMode="auto">
            <a:xfrm>
              <a:off x="5174" y="1162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783" name="Text Box 34"/>
            <p:cNvSpPr txBox="1">
              <a:spLocks noChangeArrowheads="1"/>
            </p:cNvSpPr>
            <p:nvPr/>
          </p:nvSpPr>
          <p:spPr bwMode="auto">
            <a:xfrm>
              <a:off x="3944" y="1211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784" name="Text Box 35"/>
            <p:cNvSpPr txBox="1">
              <a:spLocks noChangeArrowheads="1"/>
            </p:cNvSpPr>
            <p:nvPr/>
          </p:nvSpPr>
          <p:spPr bwMode="auto">
            <a:xfrm>
              <a:off x="5594" y="1223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785" name="Text Box 36"/>
            <p:cNvSpPr txBox="1">
              <a:spLocks noChangeArrowheads="1"/>
            </p:cNvSpPr>
            <p:nvPr/>
          </p:nvSpPr>
          <p:spPr bwMode="auto">
            <a:xfrm>
              <a:off x="4799" y="1286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786" name="Text Box 37"/>
            <p:cNvSpPr txBox="1">
              <a:spLocks noChangeArrowheads="1"/>
            </p:cNvSpPr>
            <p:nvPr/>
          </p:nvSpPr>
          <p:spPr bwMode="auto">
            <a:xfrm>
              <a:off x="4439" y="1221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787" name="Freeform 38"/>
            <p:cNvSpPr>
              <a:spLocks/>
            </p:cNvSpPr>
            <p:nvPr/>
          </p:nvSpPr>
          <p:spPr bwMode="auto">
            <a:xfrm>
              <a:off x="4484" y="12180"/>
              <a:ext cx="321" cy="521"/>
            </a:xfrm>
            <a:custGeom>
              <a:avLst/>
              <a:gdLst>
                <a:gd name="T0" fmla="*/ 321 w 321"/>
                <a:gd name="T1" fmla="*/ 0 h 521"/>
                <a:gd name="T2" fmla="*/ 0 w 321"/>
                <a:gd name="T3" fmla="*/ 521 h 521"/>
                <a:gd name="T4" fmla="*/ 0 60000 65536"/>
                <a:gd name="T5" fmla="*/ 0 60000 65536"/>
                <a:gd name="T6" fmla="*/ 0 w 321"/>
                <a:gd name="T7" fmla="*/ 0 h 521"/>
                <a:gd name="T8" fmla="*/ 321 w 321"/>
                <a:gd name="T9" fmla="*/ 521 h 521"/>
              </a:gdLst>
              <a:ahLst/>
              <a:cxnLst>
                <a:cxn ang="T4">
                  <a:pos x="T0" y="T1"/>
                </a:cxn>
                <a:cxn ang="T5">
                  <a:pos x="T2" y="T3"/>
                </a:cxn>
              </a:cxnLst>
              <a:rect l="T6" t="T7" r="T8" b="T9"/>
              <a:pathLst>
                <a:path w="321" h="521">
                  <a:moveTo>
                    <a:pt x="321" y="0"/>
                  </a:moveTo>
                  <a:lnTo>
                    <a:pt x="0" y="52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8" name="Freeform 39"/>
            <p:cNvSpPr>
              <a:spLocks/>
            </p:cNvSpPr>
            <p:nvPr/>
          </p:nvSpPr>
          <p:spPr bwMode="auto">
            <a:xfrm>
              <a:off x="5030" y="11805"/>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9" name="Freeform 40"/>
            <p:cNvSpPr>
              <a:spLocks/>
            </p:cNvSpPr>
            <p:nvPr/>
          </p:nvSpPr>
          <p:spPr bwMode="auto">
            <a:xfrm>
              <a:off x="5019" y="11295"/>
              <a:ext cx="663" cy="410"/>
            </a:xfrm>
            <a:custGeom>
              <a:avLst/>
              <a:gdLst>
                <a:gd name="T0" fmla="*/ 0 w 633"/>
                <a:gd name="T1" fmla="*/ 0 h 420"/>
                <a:gd name="T2" fmla="*/ 1266 w 633"/>
                <a:gd name="T3" fmla="*/ 293 h 420"/>
                <a:gd name="T4" fmla="*/ 0 60000 65536"/>
                <a:gd name="T5" fmla="*/ 0 60000 65536"/>
                <a:gd name="T6" fmla="*/ 0 w 633"/>
                <a:gd name="T7" fmla="*/ 0 h 420"/>
                <a:gd name="T8" fmla="*/ 633 w 633"/>
                <a:gd name="T9" fmla="*/ 420 h 420"/>
              </a:gdLst>
              <a:ahLst/>
              <a:cxnLst>
                <a:cxn ang="T4">
                  <a:pos x="T0" y="T1"/>
                </a:cxn>
                <a:cxn ang="T5">
                  <a:pos x="T2" y="T3"/>
                </a:cxn>
              </a:cxnLst>
              <a:rect l="T6" t="T7" r="T8" b="T9"/>
              <a:pathLst>
                <a:path w="633" h="420">
                  <a:moveTo>
                    <a:pt x="0" y="0"/>
                  </a:moveTo>
                  <a:lnTo>
                    <a:pt x="633" y="42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0" name="Freeform 41"/>
            <p:cNvSpPr>
              <a:spLocks/>
            </p:cNvSpPr>
            <p:nvPr/>
          </p:nvSpPr>
          <p:spPr bwMode="auto">
            <a:xfrm>
              <a:off x="3680" y="11416"/>
              <a:ext cx="2370" cy="1805"/>
            </a:xfrm>
            <a:custGeom>
              <a:avLst/>
              <a:gdLst>
                <a:gd name="T0" fmla="*/ 0 w 2370"/>
                <a:gd name="T1" fmla="*/ 95 h 1805"/>
                <a:gd name="T2" fmla="*/ 600 w 2370"/>
                <a:gd name="T3" fmla="*/ 5 h 1805"/>
                <a:gd name="T4" fmla="*/ 1065 w 2370"/>
                <a:gd name="T5" fmla="*/ 65 h 1805"/>
                <a:gd name="T6" fmla="*/ 1485 w 2370"/>
                <a:gd name="T7" fmla="*/ 80 h 1805"/>
                <a:gd name="T8" fmla="*/ 2040 w 2370"/>
                <a:gd name="T9" fmla="*/ 155 h 1805"/>
                <a:gd name="T10" fmla="*/ 2340 w 2370"/>
                <a:gd name="T11" fmla="*/ 290 h 1805"/>
                <a:gd name="T12" fmla="*/ 2355 w 2370"/>
                <a:gd name="T13" fmla="*/ 800 h 1805"/>
                <a:gd name="T14" fmla="*/ 2325 w 2370"/>
                <a:gd name="T15" fmla="*/ 1145 h 1805"/>
                <a:gd name="T16" fmla="*/ 2085 w 2370"/>
                <a:gd name="T17" fmla="*/ 1505 h 1805"/>
                <a:gd name="T18" fmla="*/ 1470 w 2370"/>
                <a:gd name="T19" fmla="*/ 1805 h 18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0"/>
                <a:gd name="T31" fmla="*/ 0 h 1805"/>
                <a:gd name="T32" fmla="*/ 2370 w 2370"/>
                <a:gd name="T33" fmla="*/ 1805 h 18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0" h="1805">
                  <a:moveTo>
                    <a:pt x="0" y="95"/>
                  </a:moveTo>
                  <a:cubicBezTo>
                    <a:pt x="100" y="80"/>
                    <a:pt x="423" y="10"/>
                    <a:pt x="600" y="5"/>
                  </a:cubicBezTo>
                  <a:cubicBezTo>
                    <a:pt x="777" y="0"/>
                    <a:pt x="918" y="53"/>
                    <a:pt x="1065" y="65"/>
                  </a:cubicBezTo>
                  <a:cubicBezTo>
                    <a:pt x="1212" y="77"/>
                    <a:pt x="1323" y="65"/>
                    <a:pt x="1485" y="80"/>
                  </a:cubicBezTo>
                  <a:cubicBezTo>
                    <a:pt x="1647" y="95"/>
                    <a:pt x="1897" y="120"/>
                    <a:pt x="2040" y="155"/>
                  </a:cubicBezTo>
                  <a:cubicBezTo>
                    <a:pt x="2183" y="190"/>
                    <a:pt x="2288" y="183"/>
                    <a:pt x="2340" y="290"/>
                  </a:cubicBezTo>
                  <a:cubicBezTo>
                    <a:pt x="2370" y="386"/>
                    <a:pt x="2357" y="658"/>
                    <a:pt x="2355" y="800"/>
                  </a:cubicBezTo>
                  <a:cubicBezTo>
                    <a:pt x="2353" y="942"/>
                    <a:pt x="2370" y="1028"/>
                    <a:pt x="2325" y="1145"/>
                  </a:cubicBezTo>
                  <a:cubicBezTo>
                    <a:pt x="2280" y="1262"/>
                    <a:pt x="2227" y="1395"/>
                    <a:pt x="2085" y="1505"/>
                  </a:cubicBezTo>
                  <a:cubicBezTo>
                    <a:pt x="2053" y="1622"/>
                    <a:pt x="1598" y="1742"/>
                    <a:pt x="1470" y="180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10800" rIns="0" bIns="10800"/>
            <a:lstStyle/>
            <a:p>
              <a:endParaRPr lang="zh-CN" altLang="en-US"/>
            </a:p>
          </p:txBody>
        </p:sp>
        <p:sp>
          <p:nvSpPr>
            <p:cNvPr id="31791" name="Freeform 42"/>
            <p:cNvSpPr>
              <a:spLocks/>
            </p:cNvSpPr>
            <p:nvPr/>
          </p:nvSpPr>
          <p:spPr bwMode="auto">
            <a:xfrm>
              <a:off x="4102" y="11855"/>
              <a:ext cx="643" cy="205"/>
            </a:xfrm>
            <a:custGeom>
              <a:avLst/>
              <a:gdLst>
                <a:gd name="T0" fmla="*/ 643 w 643"/>
                <a:gd name="T1" fmla="*/ 205 h 205"/>
                <a:gd name="T2" fmla="*/ 0 w 643"/>
                <a:gd name="T3" fmla="*/ 0 h 205"/>
                <a:gd name="T4" fmla="*/ 0 60000 65536"/>
                <a:gd name="T5" fmla="*/ 0 60000 65536"/>
                <a:gd name="T6" fmla="*/ 0 w 643"/>
                <a:gd name="T7" fmla="*/ 0 h 205"/>
                <a:gd name="T8" fmla="*/ 643 w 643"/>
                <a:gd name="T9" fmla="*/ 205 h 205"/>
              </a:gdLst>
              <a:ahLst/>
              <a:cxnLst>
                <a:cxn ang="T4">
                  <a:pos x="T0" y="T1"/>
                </a:cxn>
                <a:cxn ang="T5">
                  <a:pos x="T2" y="T3"/>
                </a:cxn>
              </a:cxnLst>
              <a:rect l="T6" t="T7" r="T8" b="T9"/>
              <a:pathLst>
                <a:path w="643" h="205">
                  <a:moveTo>
                    <a:pt x="643" y="20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2" name="Freeform 43"/>
            <p:cNvSpPr>
              <a:spLocks/>
            </p:cNvSpPr>
            <p:nvPr/>
          </p:nvSpPr>
          <p:spPr bwMode="auto">
            <a:xfrm>
              <a:off x="8191" y="11925"/>
              <a:ext cx="325" cy="759"/>
            </a:xfrm>
            <a:custGeom>
              <a:avLst/>
              <a:gdLst>
                <a:gd name="T0" fmla="*/ 140 w 345"/>
                <a:gd name="T1" fmla="*/ 0 h 810"/>
                <a:gd name="T2" fmla="*/ 0 w 345"/>
                <a:gd name="T3" fmla="*/ 305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3" name="Freeform 44"/>
            <p:cNvSpPr>
              <a:spLocks/>
            </p:cNvSpPr>
            <p:nvPr/>
          </p:nvSpPr>
          <p:spPr bwMode="auto">
            <a:xfrm>
              <a:off x="7340" y="12803"/>
              <a:ext cx="647" cy="2"/>
            </a:xfrm>
            <a:custGeom>
              <a:avLst/>
              <a:gdLst>
                <a:gd name="T0" fmla="*/ 823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4" name="Freeform 45"/>
            <p:cNvSpPr>
              <a:spLocks/>
            </p:cNvSpPr>
            <p:nvPr/>
          </p:nvSpPr>
          <p:spPr bwMode="auto">
            <a:xfrm>
              <a:off x="6867" y="11946"/>
              <a:ext cx="308" cy="737"/>
            </a:xfrm>
            <a:custGeom>
              <a:avLst/>
              <a:gdLst>
                <a:gd name="T0" fmla="*/ 0 w 309"/>
                <a:gd name="T1" fmla="*/ 0 h 758"/>
                <a:gd name="T2" fmla="*/ 294 w 309"/>
                <a:gd name="T3" fmla="*/ 49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5" name="Text Box 46"/>
            <p:cNvSpPr txBox="1">
              <a:spLocks noChangeArrowheads="1"/>
            </p:cNvSpPr>
            <p:nvPr/>
          </p:nvSpPr>
          <p:spPr bwMode="auto">
            <a:xfrm>
              <a:off x="7940" y="1224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796" name="Text Box 47"/>
            <p:cNvSpPr txBox="1">
              <a:spLocks noChangeArrowheads="1"/>
            </p:cNvSpPr>
            <p:nvPr/>
          </p:nvSpPr>
          <p:spPr bwMode="auto">
            <a:xfrm>
              <a:off x="8165" y="1121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797" name="Text Box 48"/>
            <p:cNvSpPr txBox="1">
              <a:spLocks noChangeArrowheads="1"/>
            </p:cNvSpPr>
            <p:nvPr/>
          </p:nvSpPr>
          <p:spPr bwMode="auto">
            <a:xfrm>
              <a:off x="7115" y="1118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798" name="Text Box 49"/>
            <p:cNvSpPr txBox="1">
              <a:spLocks noChangeArrowheads="1"/>
            </p:cNvSpPr>
            <p:nvPr/>
          </p:nvSpPr>
          <p:spPr bwMode="auto">
            <a:xfrm>
              <a:off x="7220" y="1162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799" name="Text Box 50"/>
            <p:cNvSpPr txBox="1">
              <a:spLocks noChangeArrowheads="1"/>
            </p:cNvSpPr>
            <p:nvPr/>
          </p:nvSpPr>
          <p:spPr bwMode="auto">
            <a:xfrm>
              <a:off x="7970" y="1162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800" name="Text Box 51"/>
            <p:cNvSpPr txBox="1">
              <a:spLocks noChangeArrowheads="1"/>
            </p:cNvSpPr>
            <p:nvPr/>
          </p:nvSpPr>
          <p:spPr bwMode="auto">
            <a:xfrm>
              <a:off x="6740" y="1211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801" name="Text Box 52"/>
            <p:cNvSpPr txBox="1">
              <a:spLocks noChangeArrowheads="1"/>
            </p:cNvSpPr>
            <p:nvPr/>
          </p:nvSpPr>
          <p:spPr bwMode="auto">
            <a:xfrm>
              <a:off x="8390" y="1223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802" name="Text Box 53"/>
            <p:cNvSpPr txBox="1">
              <a:spLocks noChangeArrowheads="1"/>
            </p:cNvSpPr>
            <p:nvPr/>
          </p:nvSpPr>
          <p:spPr bwMode="auto">
            <a:xfrm>
              <a:off x="7595" y="1286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803" name="Text Box 54"/>
            <p:cNvSpPr txBox="1">
              <a:spLocks noChangeArrowheads="1"/>
            </p:cNvSpPr>
            <p:nvPr/>
          </p:nvSpPr>
          <p:spPr bwMode="auto">
            <a:xfrm>
              <a:off x="7235" y="1221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04" name="Freeform 55"/>
            <p:cNvSpPr>
              <a:spLocks/>
            </p:cNvSpPr>
            <p:nvPr/>
          </p:nvSpPr>
          <p:spPr bwMode="auto">
            <a:xfrm>
              <a:off x="7285" y="12180"/>
              <a:ext cx="316" cy="539"/>
            </a:xfrm>
            <a:custGeom>
              <a:avLst/>
              <a:gdLst>
                <a:gd name="T0" fmla="*/ 316 w 316"/>
                <a:gd name="T1" fmla="*/ 0 h 539"/>
                <a:gd name="T2" fmla="*/ 0 w 316"/>
                <a:gd name="T3" fmla="*/ 539 h 539"/>
                <a:gd name="T4" fmla="*/ 0 60000 65536"/>
                <a:gd name="T5" fmla="*/ 0 60000 65536"/>
                <a:gd name="T6" fmla="*/ 0 w 316"/>
                <a:gd name="T7" fmla="*/ 0 h 539"/>
                <a:gd name="T8" fmla="*/ 316 w 316"/>
                <a:gd name="T9" fmla="*/ 539 h 539"/>
              </a:gdLst>
              <a:ahLst/>
              <a:cxnLst>
                <a:cxn ang="T4">
                  <a:pos x="T0" y="T1"/>
                </a:cxn>
                <a:cxn ang="T5">
                  <a:pos x="T2" y="T3"/>
                </a:cxn>
              </a:cxnLst>
              <a:rect l="T6" t="T7" r="T8" b="T9"/>
              <a:pathLst>
                <a:path w="316" h="539">
                  <a:moveTo>
                    <a:pt x="316" y="0"/>
                  </a:moveTo>
                  <a:lnTo>
                    <a:pt x="0" y="53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5" name="Freeform 56"/>
            <p:cNvSpPr>
              <a:spLocks/>
            </p:cNvSpPr>
            <p:nvPr/>
          </p:nvSpPr>
          <p:spPr bwMode="auto">
            <a:xfrm>
              <a:off x="7826" y="11805"/>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6" name="Freeform 57"/>
            <p:cNvSpPr>
              <a:spLocks/>
            </p:cNvSpPr>
            <p:nvPr/>
          </p:nvSpPr>
          <p:spPr bwMode="auto">
            <a:xfrm>
              <a:off x="7813" y="11271"/>
              <a:ext cx="645" cy="435"/>
            </a:xfrm>
            <a:custGeom>
              <a:avLst/>
              <a:gdLst>
                <a:gd name="T0" fmla="*/ 0 w 606"/>
                <a:gd name="T1" fmla="*/ 0 h 436"/>
                <a:gd name="T2" fmla="*/ 1543 w 606"/>
                <a:gd name="T3" fmla="*/ 421 h 436"/>
                <a:gd name="T4" fmla="*/ 0 60000 65536"/>
                <a:gd name="T5" fmla="*/ 0 60000 65536"/>
                <a:gd name="T6" fmla="*/ 0 w 606"/>
                <a:gd name="T7" fmla="*/ 0 h 436"/>
                <a:gd name="T8" fmla="*/ 606 w 606"/>
                <a:gd name="T9" fmla="*/ 436 h 436"/>
              </a:gdLst>
              <a:ahLst/>
              <a:cxnLst>
                <a:cxn ang="T4">
                  <a:pos x="T0" y="T1"/>
                </a:cxn>
                <a:cxn ang="T5">
                  <a:pos x="T2" y="T3"/>
                </a:cxn>
              </a:cxnLst>
              <a:rect l="T6" t="T7" r="T8" b="T9"/>
              <a:pathLst>
                <a:path w="606" h="436">
                  <a:moveTo>
                    <a:pt x="0" y="0"/>
                  </a:moveTo>
                  <a:lnTo>
                    <a:pt x="606" y="436"/>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7" name="Freeform 58"/>
            <p:cNvSpPr>
              <a:spLocks/>
            </p:cNvSpPr>
            <p:nvPr/>
          </p:nvSpPr>
          <p:spPr bwMode="auto">
            <a:xfrm>
              <a:off x="6937" y="11870"/>
              <a:ext cx="604" cy="190"/>
            </a:xfrm>
            <a:custGeom>
              <a:avLst/>
              <a:gdLst>
                <a:gd name="T0" fmla="*/ 604 w 604"/>
                <a:gd name="T1" fmla="*/ 190 h 190"/>
                <a:gd name="T2" fmla="*/ 0 w 604"/>
                <a:gd name="T3" fmla="*/ 0 h 190"/>
                <a:gd name="T4" fmla="*/ 0 60000 65536"/>
                <a:gd name="T5" fmla="*/ 0 60000 65536"/>
                <a:gd name="T6" fmla="*/ 0 w 604"/>
                <a:gd name="T7" fmla="*/ 0 h 190"/>
                <a:gd name="T8" fmla="*/ 604 w 604"/>
                <a:gd name="T9" fmla="*/ 190 h 190"/>
              </a:gdLst>
              <a:ahLst/>
              <a:cxnLst>
                <a:cxn ang="T4">
                  <a:pos x="T0" y="T1"/>
                </a:cxn>
                <a:cxn ang="T5">
                  <a:pos x="T2" y="T3"/>
                </a:cxn>
              </a:cxnLst>
              <a:rect l="T6" t="T7" r="T8" b="T9"/>
              <a:pathLst>
                <a:path w="604" h="190">
                  <a:moveTo>
                    <a:pt x="604" y="190"/>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8" name="Freeform 59"/>
            <p:cNvSpPr>
              <a:spLocks/>
            </p:cNvSpPr>
            <p:nvPr/>
          </p:nvSpPr>
          <p:spPr bwMode="auto">
            <a:xfrm>
              <a:off x="6926" y="11285"/>
              <a:ext cx="641" cy="430"/>
            </a:xfrm>
            <a:custGeom>
              <a:avLst/>
              <a:gdLst>
                <a:gd name="T0" fmla="*/ 641 w 641"/>
                <a:gd name="T1" fmla="*/ 0 h 430"/>
                <a:gd name="T2" fmla="*/ 0 w 641"/>
                <a:gd name="T3" fmla="*/ 430 h 430"/>
                <a:gd name="T4" fmla="*/ 0 60000 65536"/>
                <a:gd name="T5" fmla="*/ 0 60000 65536"/>
                <a:gd name="T6" fmla="*/ 0 w 641"/>
                <a:gd name="T7" fmla="*/ 0 h 430"/>
                <a:gd name="T8" fmla="*/ 641 w 641"/>
                <a:gd name="T9" fmla="*/ 430 h 430"/>
              </a:gdLst>
              <a:ahLst/>
              <a:cxnLst>
                <a:cxn ang="T4">
                  <a:pos x="T0" y="T1"/>
                </a:cxn>
                <a:cxn ang="T5">
                  <a:pos x="T2" y="T3"/>
                </a:cxn>
              </a:cxnLst>
              <a:rect l="T6" t="T7" r="T8" b="T9"/>
              <a:pathLst>
                <a:path w="641" h="430">
                  <a:moveTo>
                    <a:pt x="641" y="0"/>
                  </a:moveTo>
                  <a:lnTo>
                    <a:pt x="0" y="4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9" name="Freeform 60"/>
            <p:cNvSpPr>
              <a:spLocks/>
            </p:cNvSpPr>
            <p:nvPr/>
          </p:nvSpPr>
          <p:spPr bwMode="auto">
            <a:xfrm>
              <a:off x="7784" y="12194"/>
              <a:ext cx="259" cy="499"/>
            </a:xfrm>
            <a:custGeom>
              <a:avLst/>
              <a:gdLst>
                <a:gd name="T0" fmla="*/ 96 w 278"/>
                <a:gd name="T1" fmla="*/ 173 h 538"/>
                <a:gd name="T2" fmla="*/ 0 w 278"/>
                <a:gd name="T3" fmla="*/ 0 h 538"/>
                <a:gd name="T4" fmla="*/ 0 60000 65536"/>
                <a:gd name="T5" fmla="*/ 0 60000 65536"/>
                <a:gd name="T6" fmla="*/ 0 w 278"/>
                <a:gd name="T7" fmla="*/ 0 h 538"/>
                <a:gd name="T8" fmla="*/ 278 w 278"/>
                <a:gd name="T9" fmla="*/ 538 h 538"/>
              </a:gdLst>
              <a:ahLst/>
              <a:cxnLst>
                <a:cxn ang="T4">
                  <a:pos x="T0" y="T1"/>
                </a:cxn>
                <a:cxn ang="T5">
                  <a:pos x="T2" y="T3"/>
                </a:cxn>
              </a:cxnLst>
              <a:rect l="T6" t="T7" r="T8" b="T9"/>
              <a:pathLst>
                <a:path w="278" h="538">
                  <a:moveTo>
                    <a:pt x="278" y="538"/>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10" name="Oval 61"/>
            <p:cNvSpPr>
              <a:spLocks noChangeArrowheads="1"/>
            </p:cNvSpPr>
            <p:nvPr/>
          </p:nvSpPr>
          <p:spPr bwMode="auto">
            <a:xfrm>
              <a:off x="1433" y="11694"/>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11" name="Oval 62"/>
            <p:cNvSpPr>
              <a:spLocks noChangeArrowheads="1"/>
            </p:cNvSpPr>
            <p:nvPr/>
          </p:nvSpPr>
          <p:spPr bwMode="auto">
            <a:xfrm>
              <a:off x="3863" y="11664"/>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12" name="Oval 63"/>
            <p:cNvSpPr>
              <a:spLocks noChangeArrowheads="1"/>
            </p:cNvSpPr>
            <p:nvPr/>
          </p:nvSpPr>
          <p:spPr bwMode="auto">
            <a:xfrm>
              <a:off x="6683" y="1167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13" name="Oval 64"/>
            <p:cNvSpPr>
              <a:spLocks noChangeArrowheads="1"/>
            </p:cNvSpPr>
            <p:nvPr/>
          </p:nvSpPr>
          <p:spPr bwMode="auto">
            <a:xfrm>
              <a:off x="7553" y="1107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814" name="Oval 65"/>
            <p:cNvSpPr>
              <a:spLocks noChangeArrowheads="1"/>
            </p:cNvSpPr>
            <p:nvPr/>
          </p:nvSpPr>
          <p:spPr bwMode="auto">
            <a:xfrm>
              <a:off x="4743" y="111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815" name="Oval 66"/>
            <p:cNvSpPr>
              <a:spLocks noChangeArrowheads="1"/>
            </p:cNvSpPr>
            <p:nvPr/>
          </p:nvSpPr>
          <p:spPr bwMode="auto">
            <a:xfrm>
              <a:off x="8433" y="1164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16" name="Oval 67"/>
            <p:cNvSpPr>
              <a:spLocks noChangeArrowheads="1"/>
            </p:cNvSpPr>
            <p:nvPr/>
          </p:nvSpPr>
          <p:spPr bwMode="auto">
            <a:xfrm>
              <a:off x="5633" y="1165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17" name="Oval 68"/>
            <p:cNvSpPr>
              <a:spLocks noChangeArrowheads="1"/>
            </p:cNvSpPr>
            <p:nvPr/>
          </p:nvSpPr>
          <p:spPr bwMode="auto">
            <a:xfrm>
              <a:off x="3223" y="11661"/>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18" name="Oval 69"/>
            <p:cNvSpPr>
              <a:spLocks noChangeArrowheads="1"/>
            </p:cNvSpPr>
            <p:nvPr/>
          </p:nvSpPr>
          <p:spPr bwMode="auto">
            <a:xfrm>
              <a:off x="2333" y="1194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19" name="Oval 70"/>
            <p:cNvSpPr>
              <a:spLocks noChangeArrowheads="1"/>
            </p:cNvSpPr>
            <p:nvPr/>
          </p:nvSpPr>
          <p:spPr bwMode="auto">
            <a:xfrm>
              <a:off x="4753" y="1192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20" name="Oval 71"/>
            <p:cNvSpPr>
              <a:spLocks noChangeArrowheads="1"/>
            </p:cNvSpPr>
            <p:nvPr/>
          </p:nvSpPr>
          <p:spPr bwMode="auto">
            <a:xfrm>
              <a:off x="7543" y="1192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21" name="Oval 72"/>
            <p:cNvSpPr>
              <a:spLocks noChangeArrowheads="1"/>
            </p:cNvSpPr>
            <p:nvPr/>
          </p:nvSpPr>
          <p:spPr bwMode="auto">
            <a:xfrm>
              <a:off x="7993" y="12684"/>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sp>
          <p:nvSpPr>
            <p:cNvPr id="31822" name="Oval 73"/>
            <p:cNvSpPr>
              <a:spLocks noChangeArrowheads="1"/>
            </p:cNvSpPr>
            <p:nvPr/>
          </p:nvSpPr>
          <p:spPr bwMode="auto">
            <a:xfrm>
              <a:off x="2763" y="12705"/>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sp>
          <p:nvSpPr>
            <p:cNvPr id="31823" name="Oval 74"/>
            <p:cNvSpPr>
              <a:spLocks noChangeArrowheads="1"/>
            </p:cNvSpPr>
            <p:nvPr/>
          </p:nvSpPr>
          <p:spPr bwMode="auto">
            <a:xfrm>
              <a:off x="5213" y="1272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grpSp>
          <p:nvGrpSpPr>
            <p:cNvPr id="31824" name="Group 75"/>
            <p:cNvGrpSpPr>
              <a:grpSpLocks/>
            </p:cNvGrpSpPr>
            <p:nvPr/>
          </p:nvGrpSpPr>
          <p:grpSpPr bwMode="auto">
            <a:xfrm>
              <a:off x="1249" y="8041"/>
              <a:ext cx="8008" cy="2932"/>
              <a:chOff x="1249" y="7811"/>
              <a:chExt cx="8008" cy="2932"/>
            </a:xfrm>
          </p:grpSpPr>
          <p:sp>
            <p:nvSpPr>
              <p:cNvPr id="31828" name="Text Box 76"/>
              <p:cNvSpPr txBox="1">
                <a:spLocks noChangeArrowheads="1"/>
              </p:cNvSpPr>
              <p:nvPr/>
            </p:nvSpPr>
            <p:spPr bwMode="auto">
              <a:xfrm>
                <a:off x="7039" y="792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829" name="Text Box 77"/>
              <p:cNvSpPr txBox="1">
                <a:spLocks noChangeArrowheads="1"/>
              </p:cNvSpPr>
              <p:nvPr/>
            </p:nvSpPr>
            <p:spPr bwMode="auto">
              <a:xfrm>
                <a:off x="4360" y="785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830" name="Text Box 78"/>
              <p:cNvSpPr txBox="1">
                <a:spLocks noChangeArrowheads="1"/>
              </p:cNvSpPr>
              <p:nvPr/>
            </p:nvSpPr>
            <p:spPr bwMode="auto">
              <a:xfrm>
                <a:off x="1798" y="7895"/>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34</a:t>
                </a:r>
              </a:p>
            </p:txBody>
          </p:sp>
          <p:sp>
            <p:nvSpPr>
              <p:cNvPr id="31831" name="Text Box 79"/>
              <p:cNvSpPr txBox="1">
                <a:spLocks noChangeArrowheads="1"/>
              </p:cNvSpPr>
              <p:nvPr/>
            </p:nvSpPr>
            <p:spPr bwMode="auto">
              <a:xfrm>
                <a:off x="2278" y="9636"/>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832" name="Text Box 80"/>
              <p:cNvSpPr txBox="1">
                <a:spLocks noChangeArrowheads="1"/>
              </p:cNvSpPr>
              <p:nvPr/>
            </p:nvSpPr>
            <p:spPr bwMode="auto">
              <a:xfrm>
                <a:off x="7519" y="966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833" name="Text Box 81"/>
              <p:cNvSpPr txBox="1">
                <a:spLocks noChangeArrowheads="1"/>
              </p:cNvSpPr>
              <p:nvPr/>
            </p:nvSpPr>
            <p:spPr bwMode="auto">
              <a:xfrm>
                <a:off x="4840" y="9542"/>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17</a:t>
                </a:r>
              </a:p>
            </p:txBody>
          </p:sp>
          <p:sp>
            <p:nvSpPr>
              <p:cNvPr id="31834" name="Text Box 82"/>
              <p:cNvSpPr txBox="1">
                <a:spLocks noChangeArrowheads="1"/>
              </p:cNvSpPr>
              <p:nvPr/>
            </p:nvSpPr>
            <p:spPr bwMode="auto">
              <a:xfrm>
                <a:off x="1377" y="8333"/>
                <a:ext cx="23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ts val="1400"/>
                  </a:spcBef>
                  <a:spcAft>
                    <a:spcPts val="1450"/>
                  </a:spcAft>
                  <a:buClrTx/>
                  <a:buSzTx/>
                  <a:buFontTx/>
                  <a:buNone/>
                </a:pPr>
                <a:endParaRPr lang="zh-CN" altLang="zh-CN" sz="1400">
                  <a:latin typeface="Arial" charset="0"/>
                  <a:ea typeface="黑体" pitchFamily="49" charset="-122"/>
                  <a:cs typeface="Tahoma" pitchFamily="34" charset="0"/>
                </a:endParaRPr>
              </a:p>
            </p:txBody>
          </p:sp>
          <p:sp>
            <p:nvSpPr>
              <p:cNvPr id="31835" name="Freeform 83"/>
              <p:cNvSpPr>
                <a:spLocks/>
              </p:cNvSpPr>
              <p:nvPr/>
            </p:nvSpPr>
            <p:spPr bwMode="auto">
              <a:xfrm>
                <a:off x="1594" y="8034"/>
                <a:ext cx="657" cy="408"/>
              </a:xfrm>
              <a:custGeom>
                <a:avLst/>
                <a:gdLst>
                  <a:gd name="T0" fmla="*/ 441 w 676"/>
                  <a:gd name="T1" fmla="*/ 0 h 429"/>
                  <a:gd name="T2" fmla="*/ 0 w 676"/>
                  <a:gd name="T3" fmla="*/ 202 h 429"/>
                  <a:gd name="T4" fmla="*/ 0 60000 65536"/>
                  <a:gd name="T5" fmla="*/ 0 60000 65536"/>
                  <a:gd name="T6" fmla="*/ 0 w 676"/>
                  <a:gd name="T7" fmla="*/ 0 h 429"/>
                  <a:gd name="T8" fmla="*/ 676 w 676"/>
                  <a:gd name="T9" fmla="*/ 429 h 429"/>
                </a:gdLst>
                <a:ahLst/>
                <a:cxnLst>
                  <a:cxn ang="T4">
                    <a:pos x="T0" y="T1"/>
                  </a:cxn>
                  <a:cxn ang="T5">
                    <a:pos x="T2" y="T3"/>
                  </a:cxn>
                </a:cxnLst>
                <a:rect l="T6" t="T7" r="T8" b="T9"/>
                <a:pathLst>
                  <a:path w="676" h="429">
                    <a:moveTo>
                      <a:pt x="676" y="0"/>
                    </a:moveTo>
                    <a:lnTo>
                      <a:pt x="0" y="4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6" name="Freeform 84"/>
              <p:cNvSpPr>
                <a:spLocks/>
              </p:cNvSpPr>
              <p:nvPr/>
            </p:nvSpPr>
            <p:spPr bwMode="auto">
              <a:xfrm>
                <a:off x="2885" y="8637"/>
                <a:ext cx="314" cy="801"/>
              </a:xfrm>
              <a:custGeom>
                <a:avLst/>
                <a:gdLst>
                  <a:gd name="T0" fmla="*/ 85 w 345"/>
                  <a:gd name="T1" fmla="*/ 0 h 810"/>
                  <a:gd name="T2" fmla="*/ 0 w 345"/>
                  <a:gd name="T3" fmla="*/ 685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7" name="Freeform 85"/>
              <p:cNvSpPr>
                <a:spLocks/>
              </p:cNvSpPr>
              <p:nvPr/>
            </p:nvSpPr>
            <p:spPr bwMode="auto">
              <a:xfrm>
                <a:off x="2428" y="8906"/>
                <a:ext cx="281" cy="538"/>
              </a:xfrm>
              <a:custGeom>
                <a:avLst/>
                <a:gdLst>
                  <a:gd name="T0" fmla="*/ 172 w 291"/>
                  <a:gd name="T1" fmla="*/ 340 h 556"/>
                  <a:gd name="T2" fmla="*/ 0 w 291"/>
                  <a:gd name="T3" fmla="*/ 0 h 556"/>
                  <a:gd name="T4" fmla="*/ 0 60000 65536"/>
                  <a:gd name="T5" fmla="*/ 0 60000 65536"/>
                  <a:gd name="T6" fmla="*/ 0 w 291"/>
                  <a:gd name="T7" fmla="*/ 0 h 556"/>
                  <a:gd name="T8" fmla="*/ 291 w 291"/>
                  <a:gd name="T9" fmla="*/ 556 h 556"/>
                </a:gdLst>
                <a:ahLst/>
                <a:cxnLst>
                  <a:cxn ang="T4">
                    <a:pos x="T0" y="T1"/>
                  </a:cxn>
                  <a:cxn ang="T5">
                    <a:pos x="T2" y="T3"/>
                  </a:cxn>
                </a:cxnLst>
                <a:rect l="T6" t="T7" r="T8" b="T9"/>
                <a:pathLst>
                  <a:path w="291" h="556">
                    <a:moveTo>
                      <a:pt x="291" y="55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8" name="Freeform 86"/>
              <p:cNvSpPr>
                <a:spLocks/>
              </p:cNvSpPr>
              <p:nvPr/>
            </p:nvSpPr>
            <p:spPr bwMode="auto">
              <a:xfrm>
                <a:off x="2008" y="9512"/>
                <a:ext cx="647" cy="1"/>
              </a:xfrm>
              <a:custGeom>
                <a:avLst/>
                <a:gdLst>
                  <a:gd name="T0" fmla="*/ 823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9" name="Freeform 87"/>
              <p:cNvSpPr>
                <a:spLocks/>
              </p:cNvSpPr>
              <p:nvPr/>
            </p:nvSpPr>
            <p:spPr bwMode="auto">
              <a:xfrm>
                <a:off x="1549" y="8676"/>
                <a:ext cx="309" cy="719"/>
              </a:xfrm>
              <a:custGeom>
                <a:avLst/>
                <a:gdLst>
                  <a:gd name="T0" fmla="*/ 0 w 309"/>
                  <a:gd name="T1" fmla="*/ 0 h 758"/>
                  <a:gd name="T2" fmla="*/ 309 w 309"/>
                  <a:gd name="T3" fmla="*/ 342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40" name="Text Box 88"/>
              <p:cNvSpPr txBox="1">
                <a:spLocks noChangeArrowheads="1"/>
              </p:cNvSpPr>
              <p:nvPr/>
            </p:nvSpPr>
            <p:spPr bwMode="auto">
              <a:xfrm>
                <a:off x="2623" y="895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41" name="Text Box 89"/>
              <p:cNvSpPr txBox="1">
                <a:spLocks noChangeArrowheads="1"/>
              </p:cNvSpPr>
              <p:nvPr/>
            </p:nvSpPr>
            <p:spPr bwMode="auto">
              <a:xfrm>
                <a:off x="2848" y="793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842" name="Text Box 90"/>
              <p:cNvSpPr txBox="1">
                <a:spLocks noChangeArrowheads="1"/>
              </p:cNvSpPr>
              <p:nvPr/>
            </p:nvSpPr>
            <p:spPr bwMode="auto">
              <a:xfrm>
                <a:off x="1903" y="833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843" name="Text Box 91"/>
              <p:cNvSpPr txBox="1">
                <a:spLocks noChangeArrowheads="1"/>
              </p:cNvSpPr>
              <p:nvPr/>
            </p:nvSpPr>
            <p:spPr bwMode="auto">
              <a:xfrm>
                <a:off x="2653" y="833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844" name="Text Box 92"/>
              <p:cNvSpPr txBox="1">
                <a:spLocks noChangeArrowheads="1"/>
              </p:cNvSpPr>
              <p:nvPr/>
            </p:nvSpPr>
            <p:spPr bwMode="auto">
              <a:xfrm>
                <a:off x="1423" y="883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845" name="Text Box 93"/>
              <p:cNvSpPr txBox="1">
                <a:spLocks noChangeArrowheads="1"/>
              </p:cNvSpPr>
              <p:nvPr/>
            </p:nvSpPr>
            <p:spPr bwMode="auto">
              <a:xfrm>
                <a:off x="3073" y="8942"/>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846" name="Text Box 94"/>
              <p:cNvSpPr txBox="1">
                <a:spLocks noChangeArrowheads="1"/>
              </p:cNvSpPr>
              <p:nvPr/>
            </p:nvSpPr>
            <p:spPr bwMode="auto">
              <a:xfrm>
                <a:off x="1918" y="892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47" name="Freeform 95"/>
              <p:cNvSpPr>
                <a:spLocks/>
              </p:cNvSpPr>
              <p:nvPr/>
            </p:nvSpPr>
            <p:spPr bwMode="auto">
              <a:xfrm>
                <a:off x="1963" y="8892"/>
                <a:ext cx="321" cy="521"/>
              </a:xfrm>
              <a:custGeom>
                <a:avLst/>
                <a:gdLst>
                  <a:gd name="T0" fmla="*/ 321 w 321"/>
                  <a:gd name="T1" fmla="*/ 0 h 521"/>
                  <a:gd name="T2" fmla="*/ 0 w 321"/>
                  <a:gd name="T3" fmla="*/ 521 h 521"/>
                  <a:gd name="T4" fmla="*/ 0 60000 65536"/>
                  <a:gd name="T5" fmla="*/ 0 60000 65536"/>
                  <a:gd name="T6" fmla="*/ 0 w 321"/>
                  <a:gd name="T7" fmla="*/ 0 h 521"/>
                  <a:gd name="T8" fmla="*/ 321 w 321"/>
                  <a:gd name="T9" fmla="*/ 521 h 521"/>
                </a:gdLst>
                <a:ahLst/>
                <a:cxnLst>
                  <a:cxn ang="T4">
                    <a:pos x="T0" y="T1"/>
                  </a:cxn>
                  <a:cxn ang="T5">
                    <a:pos x="T2" y="T3"/>
                  </a:cxn>
                </a:cxnLst>
                <a:rect l="T6" t="T7" r="T8" b="T9"/>
                <a:pathLst>
                  <a:path w="321" h="521">
                    <a:moveTo>
                      <a:pt x="321" y="0"/>
                    </a:moveTo>
                    <a:lnTo>
                      <a:pt x="0" y="52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48" name="Freeform 96"/>
              <p:cNvSpPr>
                <a:spLocks/>
              </p:cNvSpPr>
              <p:nvPr/>
            </p:nvSpPr>
            <p:spPr bwMode="auto">
              <a:xfrm>
                <a:off x="2509" y="8517"/>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49" name="Freeform 97"/>
              <p:cNvSpPr>
                <a:spLocks/>
              </p:cNvSpPr>
              <p:nvPr/>
            </p:nvSpPr>
            <p:spPr bwMode="auto">
              <a:xfrm>
                <a:off x="2525" y="8028"/>
                <a:ext cx="612" cy="405"/>
              </a:xfrm>
              <a:custGeom>
                <a:avLst/>
                <a:gdLst>
                  <a:gd name="T0" fmla="*/ 0 w 632"/>
                  <a:gd name="T1" fmla="*/ 0 h 417"/>
                  <a:gd name="T2" fmla="*/ 390 w 632"/>
                  <a:gd name="T3" fmla="*/ 270 h 417"/>
                  <a:gd name="T4" fmla="*/ 0 60000 65536"/>
                  <a:gd name="T5" fmla="*/ 0 60000 65536"/>
                  <a:gd name="T6" fmla="*/ 0 w 632"/>
                  <a:gd name="T7" fmla="*/ 0 h 417"/>
                  <a:gd name="T8" fmla="*/ 632 w 632"/>
                  <a:gd name="T9" fmla="*/ 417 h 417"/>
                </a:gdLst>
                <a:ahLst/>
                <a:cxnLst>
                  <a:cxn ang="T4">
                    <a:pos x="T0" y="T1"/>
                  </a:cxn>
                  <a:cxn ang="T5">
                    <a:pos x="T2" y="T3"/>
                  </a:cxn>
                </a:cxnLst>
                <a:rect l="T6" t="T7" r="T8" b="T9"/>
                <a:pathLst>
                  <a:path w="632" h="417">
                    <a:moveTo>
                      <a:pt x="0" y="0"/>
                    </a:moveTo>
                    <a:lnTo>
                      <a:pt x="632" y="41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0" name="Freeform 98"/>
              <p:cNvSpPr>
                <a:spLocks/>
              </p:cNvSpPr>
              <p:nvPr/>
            </p:nvSpPr>
            <p:spPr bwMode="auto">
              <a:xfrm>
                <a:off x="1249" y="8082"/>
                <a:ext cx="667" cy="885"/>
              </a:xfrm>
              <a:custGeom>
                <a:avLst/>
                <a:gdLst>
                  <a:gd name="T0" fmla="*/ 0 w 667"/>
                  <a:gd name="T1" fmla="*/ 0 h 885"/>
                  <a:gd name="T2" fmla="*/ 420 w 667"/>
                  <a:gd name="T3" fmla="*/ 240 h 885"/>
                  <a:gd name="T4" fmla="*/ 600 w 667"/>
                  <a:gd name="T5" fmla="*/ 540 h 885"/>
                  <a:gd name="T6" fmla="*/ 15 w 667"/>
                  <a:gd name="T7" fmla="*/ 885 h 885"/>
                  <a:gd name="T8" fmla="*/ 0 60000 65536"/>
                  <a:gd name="T9" fmla="*/ 0 60000 65536"/>
                  <a:gd name="T10" fmla="*/ 0 60000 65536"/>
                  <a:gd name="T11" fmla="*/ 0 60000 65536"/>
                  <a:gd name="T12" fmla="*/ 0 w 667"/>
                  <a:gd name="T13" fmla="*/ 0 h 885"/>
                  <a:gd name="T14" fmla="*/ 667 w 667"/>
                  <a:gd name="T15" fmla="*/ 885 h 885"/>
                </a:gdLst>
                <a:ahLst/>
                <a:cxnLst>
                  <a:cxn ang="T8">
                    <a:pos x="T0" y="T1"/>
                  </a:cxn>
                  <a:cxn ang="T9">
                    <a:pos x="T2" y="T3"/>
                  </a:cxn>
                  <a:cxn ang="T10">
                    <a:pos x="T4" y="T5"/>
                  </a:cxn>
                  <a:cxn ang="T11">
                    <a:pos x="T6" y="T7"/>
                  </a:cxn>
                </a:cxnLst>
                <a:rect l="T12" t="T13" r="T14" b="T15"/>
                <a:pathLst>
                  <a:path w="667" h="885">
                    <a:moveTo>
                      <a:pt x="0" y="0"/>
                    </a:moveTo>
                    <a:cubicBezTo>
                      <a:pt x="70" y="40"/>
                      <a:pt x="320" y="150"/>
                      <a:pt x="420" y="240"/>
                    </a:cubicBezTo>
                    <a:cubicBezTo>
                      <a:pt x="520" y="330"/>
                      <a:pt x="667" y="433"/>
                      <a:pt x="600" y="540"/>
                    </a:cubicBezTo>
                    <a:cubicBezTo>
                      <a:pt x="600" y="722"/>
                      <a:pt x="137" y="813"/>
                      <a:pt x="15" y="88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10800" rIns="0" bIns="10800"/>
              <a:lstStyle/>
              <a:p>
                <a:endParaRPr lang="zh-CN" altLang="en-US"/>
              </a:p>
            </p:txBody>
          </p:sp>
          <p:sp>
            <p:nvSpPr>
              <p:cNvPr id="31851" name="Freeform 99"/>
              <p:cNvSpPr>
                <a:spLocks/>
              </p:cNvSpPr>
              <p:nvPr/>
            </p:nvSpPr>
            <p:spPr bwMode="auto">
              <a:xfrm>
                <a:off x="4156" y="7968"/>
                <a:ext cx="664" cy="430"/>
              </a:xfrm>
              <a:custGeom>
                <a:avLst/>
                <a:gdLst>
                  <a:gd name="T0" fmla="*/ 664 w 664"/>
                  <a:gd name="T1" fmla="*/ 0 h 430"/>
                  <a:gd name="T2" fmla="*/ 0 w 664"/>
                  <a:gd name="T3" fmla="*/ 430 h 430"/>
                  <a:gd name="T4" fmla="*/ 0 60000 65536"/>
                  <a:gd name="T5" fmla="*/ 0 60000 65536"/>
                  <a:gd name="T6" fmla="*/ 0 w 664"/>
                  <a:gd name="T7" fmla="*/ 0 h 430"/>
                  <a:gd name="T8" fmla="*/ 664 w 664"/>
                  <a:gd name="T9" fmla="*/ 430 h 430"/>
                </a:gdLst>
                <a:ahLst/>
                <a:cxnLst>
                  <a:cxn ang="T4">
                    <a:pos x="T0" y="T1"/>
                  </a:cxn>
                  <a:cxn ang="T5">
                    <a:pos x="T2" y="T3"/>
                  </a:cxn>
                </a:cxnLst>
                <a:rect l="T6" t="T7" r="T8" b="T9"/>
                <a:pathLst>
                  <a:path w="664" h="430">
                    <a:moveTo>
                      <a:pt x="664" y="0"/>
                    </a:moveTo>
                    <a:lnTo>
                      <a:pt x="0" y="4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2" name="Freeform 100"/>
              <p:cNvSpPr>
                <a:spLocks/>
              </p:cNvSpPr>
              <p:nvPr/>
            </p:nvSpPr>
            <p:spPr bwMode="auto">
              <a:xfrm>
                <a:off x="5437" y="8593"/>
                <a:ext cx="324" cy="788"/>
              </a:xfrm>
              <a:custGeom>
                <a:avLst/>
                <a:gdLst>
                  <a:gd name="T0" fmla="*/ 134 w 345"/>
                  <a:gd name="T1" fmla="*/ 0 h 810"/>
                  <a:gd name="T2" fmla="*/ 0 w 345"/>
                  <a:gd name="T3" fmla="*/ 536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3" name="Freeform 101"/>
              <p:cNvSpPr>
                <a:spLocks/>
              </p:cNvSpPr>
              <p:nvPr/>
            </p:nvSpPr>
            <p:spPr bwMode="auto">
              <a:xfrm>
                <a:off x="4990" y="8862"/>
                <a:ext cx="291" cy="525"/>
              </a:xfrm>
              <a:custGeom>
                <a:avLst/>
                <a:gdLst>
                  <a:gd name="T0" fmla="*/ 291 w 291"/>
                  <a:gd name="T1" fmla="*/ 234 h 556"/>
                  <a:gd name="T2" fmla="*/ 0 w 291"/>
                  <a:gd name="T3" fmla="*/ 0 h 556"/>
                  <a:gd name="T4" fmla="*/ 0 60000 65536"/>
                  <a:gd name="T5" fmla="*/ 0 60000 65536"/>
                  <a:gd name="T6" fmla="*/ 0 w 291"/>
                  <a:gd name="T7" fmla="*/ 0 h 556"/>
                  <a:gd name="T8" fmla="*/ 291 w 291"/>
                  <a:gd name="T9" fmla="*/ 556 h 556"/>
                </a:gdLst>
                <a:ahLst/>
                <a:cxnLst>
                  <a:cxn ang="T4">
                    <a:pos x="T0" y="T1"/>
                  </a:cxn>
                  <a:cxn ang="T5">
                    <a:pos x="T2" y="T3"/>
                  </a:cxn>
                </a:cxnLst>
                <a:rect l="T6" t="T7" r="T8" b="T9"/>
                <a:pathLst>
                  <a:path w="291" h="556">
                    <a:moveTo>
                      <a:pt x="291" y="55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4" name="Freeform 102"/>
              <p:cNvSpPr>
                <a:spLocks/>
              </p:cNvSpPr>
              <p:nvPr/>
            </p:nvSpPr>
            <p:spPr bwMode="auto">
              <a:xfrm>
                <a:off x="4571" y="9489"/>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5" name="Freeform 103"/>
              <p:cNvSpPr>
                <a:spLocks/>
              </p:cNvSpPr>
              <p:nvPr/>
            </p:nvSpPr>
            <p:spPr bwMode="auto">
              <a:xfrm>
                <a:off x="4111" y="8593"/>
                <a:ext cx="309" cy="758"/>
              </a:xfrm>
              <a:custGeom>
                <a:avLst/>
                <a:gdLst>
                  <a:gd name="T0" fmla="*/ 0 w 309"/>
                  <a:gd name="T1" fmla="*/ 0 h 758"/>
                  <a:gd name="T2" fmla="*/ 309 w 309"/>
                  <a:gd name="T3" fmla="*/ 75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56" name="Text Box 104"/>
              <p:cNvSpPr txBox="1">
                <a:spLocks noChangeArrowheads="1"/>
              </p:cNvSpPr>
              <p:nvPr/>
            </p:nvSpPr>
            <p:spPr bwMode="auto">
              <a:xfrm>
                <a:off x="5185" y="891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57" name="Text Box 105"/>
              <p:cNvSpPr txBox="1">
                <a:spLocks noChangeArrowheads="1"/>
              </p:cNvSpPr>
              <p:nvPr/>
            </p:nvSpPr>
            <p:spPr bwMode="auto">
              <a:xfrm>
                <a:off x="5410" y="788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858" name="Text Box 106"/>
              <p:cNvSpPr txBox="1">
                <a:spLocks noChangeArrowheads="1"/>
              </p:cNvSpPr>
              <p:nvPr/>
            </p:nvSpPr>
            <p:spPr bwMode="auto">
              <a:xfrm>
                <a:off x="4465" y="828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859" name="Text Box 107"/>
              <p:cNvSpPr txBox="1">
                <a:spLocks noChangeArrowheads="1"/>
              </p:cNvSpPr>
              <p:nvPr/>
            </p:nvSpPr>
            <p:spPr bwMode="auto">
              <a:xfrm>
                <a:off x="5215" y="8289"/>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860" name="Text Box 108"/>
              <p:cNvSpPr txBox="1">
                <a:spLocks noChangeArrowheads="1"/>
              </p:cNvSpPr>
              <p:nvPr/>
            </p:nvSpPr>
            <p:spPr bwMode="auto">
              <a:xfrm>
                <a:off x="3985" y="878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861" name="Text Box 109"/>
              <p:cNvSpPr txBox="1">
                <a:spLocks noChangeArrowheads="1"/>
              </p:cNvSpPr>
              <p:nvPr/>
            </p:nvSpPr>
            <p:spPr bwMode="auto">
              <a:xfrm>
                <a:off x="5635" y="8898"/>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862" name="Text Box 110"/>
              <p:cNvSpPr txBox="1">
                <a:spLocks noChangeArrowheads="1"/>
              </p:cNvSpPr>
              <p:nvPr/>
            </p:nvSpPr>
            <p:spPr bwMode="auto">
              <a:xfrm>
                <a:off x="4480" y="888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63" name="Freeform 111"/>
              <p:cNvSpPr>
                <a:spLocks/>
              </p:cNvSpPr>
              <p:nvPr/>
            </p:nvSpPr>
            <p:spPr bwMode="auto">
              <a:xfrm>
                <a:off x="4525" y="8848"/>
                <a:ext cx="321" cy="521"/>
              </a:xfrm>
              <a:custGeom>
                <a:avLst/>
                <a:gdLst>
                  <a:gd name="T0" fmla="*/ 321 w 321"/>
                  <a:gd name="T1" fmla="*/ 0 h 521"/>
                  <a:gd name="T2" fmla="*/ 0 w 321"/>
                  <a:gd name="T3" fmla="*/ 521 h 521"/>
                  <a:gd name="T4" fmla="*/ 0 60000 65536"/>
                  <a:gd name="T5" fmla="*/ 0 60000 65536"/>
                  <a:gd name="T6" fmla="*/ 0 w 321"/>
                  <a:gd name="T7" fmla="*/ 0 h 521"/>
                  <a:gd name="T8" fmla="*/ 321 w 321"/>
                  <a:gd name="T9" fmla="*/ 521 h 521"/>
                </a:gdLst>
                <a:ahLst/>
                <a:cxnLst>
                  <a:cxn ang="T4">
                    <a:pos x="T0" y="T1"/>
                  </a:cxn>
                  <a:cxn ang="T5">
                    <a:pos x="T2" y="T3"/>
                  </a:cxn>
                </a:cxnLst>
                <a:rect l="T6" t="T7" r="T8" b="T9"/>
                <a:pathLst>
                  <a:path w="321" h="521">
                    <a:moveTo>
                      <a:pt x="321" y="0"/>
                    </a:moveTo>
                    <a:lnTo>
                      <a:pt x="0" y="52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64" name="Freeform 112"/>
              <p:cNvSpPr>
                <a:spLocks/>
              </p:cNvSpPr>
              <p:nvPr/>
            </p:nvSpPr>
            <p:spPr bwMode="auto">
              <a:xfrm>
                <a:off x="5071" y="8473"/>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65" name="Freeform 113"/>
              <p:cNvSpPr>
                <a:spLocks/>
              </p:cNvSpPr>
              <p:nvPr/>
            </p:nvSpPr>
            <p:spPr bwMode="auto">
              <a:xfrm>
                <a:off x="5075" y="7968"/>
                <a:ext cx="637" cy="427"/>
              </a:xfrm>
              <a:custGeom>
                <a:avLst/>
                <a:gdLst>
                  <a:gd name="T0" fmla="*/ 0 w 637"/>
                  <a:gd name="T1" fmla="*/ 0 h 427"/>
                  <a:gd name="T2" fmla="*/ 637 w 637"/>
                  <a:gd name="T3" fmla="*/ 427 h 427"/>
                  <a:gd name="T4" fmla="*/ 0 60000 65536"/>
                  <a:gd name="T5" fmla="*/ 0 60000 65536"/>
                  <a:gd name="T6" fmla="*/ 0 w 637"/>
                  <a:gd name="T7" fmla="*/ 0 h 427"/>
                  <a:gd name="T8" fmla="*/ 637 w 637"/>
                  <a:gd name="T9" fmla="*/ 427 h 427"/>
                </a:gdLst>
                <a:ahLst/>
                <a:cxnLst>
                  <a:cxn ang="T4">
                    <a:pos x="T0" y="T1"/>
                  </a:cxn>
                  <a:cxn ang="T5">
                    <a:pos x="T2" y="T3"/>
                  </a:cxn>
                </a:cxnLst>
                <a:rect l="T6" t="T7" r="T8" b="T9"/>
                <a:pathLst>
                  <a:path w="637" h="427">
                    <a:moveTo>
                      <a:pt x="0" y="0"/>
                    </a:moveTo>
                    <a:lnTo>
                      <a:pt x="637" y="42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66" name="Freeform 114"/>
              <p:cNvSpPr>
                <a:spLocks/>
              </p:cNvSpPr>
              <p:nvPr/>
            </p:nvSpPr>
            <p:spPr bwMode="auto">
              <a:xfrm>
                <a:off x="3811" y="8038"/>
                <a:ext cx="1443" cy="1169"/>
              </a:xfrm>
              <a:custGeom>
                <a:avLst/>
                <a:gdLst>
                  <a:gd name="T0" fmla="*/ 0 w 1443"/>
                  <a:gd name="T1" fmla="*/ 0 h 1169"/>
                  <a:gd name="T2" fmla="*/ 513 w 1443"/>
                  <a:gd name="T3" fmla="*/ 149 h 1169"/>
                  <a:gd name="T4" fmla="*/ 918 w 1443"/>
                  <a:gd name="T5" fmla="*/ 299 h 1169"/>
                  <a:gd name="T6" fmla="*/ 1278 w 1443"/>
                  <a:gd name="T7" fmla="*/ 494 h 1169"/>
                  <a:gd name="T8" fmla="*/ 1413 w 1443"/>
                  <a:gd name="T9" fmla="*/ 734 h 1169"/>
                  <a:gd name="T10" fmla="*/ 1158 w 1443"/>
                  <a:gd name="T11" fmla="*/ 1004 h 1169"/>
                  <a:gd name="T12" fmla="*/ 738 w 1443"/>
                  <a:gd name="T13" fmla="*/ 1124 h 1169"/>
                  <a:gd name="T14" fmla="*/ 153 w 1443"/>
                  <a:gd name="T15" fmla="*/ 1169 h 1169"/>
                  <a:gd name="T16" fmla="*/ 0 60000 65536"/>
                  <a:gd name="T17" fmla="*/ 0 60000 65536"/>
                  <a:gd name="T18" fmla="*/ 0 60000 65536"/>
                  <a:gd name="T19" fmla="*/ 0 60000 65536"/>
                  <a:gd name="T20" fmla="*/ 0 60000 65536"/>
                  <a:gd name="T21" fmla="*/ 0 60000 65536"/>
                  <a:gd name="T22" fmla="*/ 0 60000 65536"/>
                  <a:gd name="T23" fmla="*/ 0 60000 65536"/>
                  <a:gd name="T24" fmla="*/ 0 w 1443"/>
                  <a:gd name="T25" fmla="*/ 0 h 1169"/>
                  <a:gd name="T26" fmla="*/ 1443 w 1443"/>
                  <a:gd name="T27" fmla="*/ 1169 h 11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3" h="1169">
                    <a:moveTo>
                      <a:pt x="0" y="0"/>
                    </a:moveTo>
                    <a:cubicBezTo>
                      <a:pt x="86" y="25"/>
                      <a:pt x="360" y="99"/>
                      <a:pt x="513" y="149"/>
                    </a:cubicBezTo>
                    <a:cubicBezTo>
                      <a:pt x="666" y="199"/>
                      <a:pt x="791" y="242"/>
                      <a:pt x="918" y="299"/>
                    </a:cubicBezTo>
                    <a:cubicBezTo>
                      <a:pt x="1045" y="356"/>
                      <a:pt x="1196" y="422"/>
                      <a:pt x="1278" y="494"/>
                    </a:cubicBezTo>
                    <a:cubicBezTo>
                      <a:pt x="1360" y="566"/>
                      <a:pt x="1433" y="649"/>
                      <a:pt x="1413" y="734"/>
                    </a:cubicBezTo>
                    <a:cubicBezTo>
                      <a:pt x="1443" y="830"/>
                      <a:pt x="1271" y="939"/>
                      <a:pt x="1158" y="1004"/>
                    </a:cubicBezTo>
                    <a:cubicBezTo>
                      <a:pt x="1045" y="1069"/>
                      <a:pt x="905" y="1097"/>
                      <a:pt x="738" y="1124"/>
                    </a:cubicBezTo>
                    <a:cubicBezTo>
                      <a:pt x="571" y="1151"/>
                      <a:pt x="275" y="1160"/>
                      <a:pt x="153" y="1169"/>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10800" rIns="0" bIns="10800"/>
              <a:lstStyle/>
              <a:p>
                <a:endParaRPr lang="zh-CN" altLang="en-US"/>
              </a:p>
            </p:txBody>
          </p:sp>
          <p:sp>
            <p:nvSpPr>
              <p:cNvPr id="31867" name="Freeform 115"/>
              <p:cNvSpPr>
                <a:spLocks/>
              </p:cNvSpPr>
              <p:nvPr/>
            </p:nvSpPr>
            <p:spPr bwMode="auto">
              <a:xfrm>
                <a:off x="4145" y="8523"/>
                <a:ext cx="641" cy="205"/>
              </a:xfrm>
              <a:custGeom>
                <a:avLst/>
                <a:gdLst>
                  <a:gd name="T0" fmla="*/ 641 w 641"/>
                  <a:gd name="T1" fmla="*/ 205 h 205"/>
                  <a:gd name="T2" fmla="*/ 0 w 641"/>
                  <a:gd name="T3" fmla="*/ 0 h 205"/>
                  <a:gd name="T4" fmla="*/ 0 60000 65536"/>
                  <a:gd name="T5" fmla="*/ 0 60000 65536"/>
                  <a:gd name="T6" fmla="*/ 0 w 641"/>
                  <a:gd name="T7" fmla="*/ 0 h 205"/>
                  <a:gd name="T8" fmla="*/ 641 w 641"/>
                  <a:gd name="T9" fmla="*/ 205 h 205"/>
                </a:gdLst>
                <a:ahLst/>
                <a:cxnLst>
                  <a:cxn ang="T4">
                    <a:pos x="T0" y="T1"/>
                  </a:cxn>
                  <a:cxn ang="T5">
                    <a:pos x="T2" y="T3"/>
                  </a:cxn>
                </a:cxnLst>
                <a:rect l="T6" t="T7" r="T8" b="T9"/>
                <a:pathLst>
                  <a:path w="641" h="205">
                    <a:moveTo>
                      <a:pt x="641" y="20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68" name="Freeform 116"/>
              <p:cNvSpPr>
                <a:spLocks/>
              </p:cNvSpPr>
              <p:nvPr/>
            </p:nvSpPr>
            <p:spPr bwMode="auto">
              <a:xfrm>
                <a:off x="6835" y="8043"/>
                <a:ext cx="685" cy="429"/>
              </a:xfrm>
              <a:custGeom>
                <a:avLst/>
                <a:gdLst>
                  <a:gd name="T0" fmla="*/ 685 w 685"/>
                  <a:gd name="T1" fmla="*/ 0 h 429"/>
                  <a:gd name="T2" fmla="*/ 0 w 685"/>
                  <a:gd name="T3" fmla="*/ 429 h 429"/>
                  <a:gd name="T4" fmla="*/ 0 60000 65536"/>
                  <a:gd name="T5" fmla="*/ 0 60000 65536"/>
                  <a:gd name="T6" fmla="*/ 0 w 685"/>
                  <a:gd name="T7" fmla="*/ 0 h 429"/>
                  <a:gd name="T8" fmla="*/ 685 w 685"/>
                  <a:gd name="T9" fmla="*/ 429 h 429"/>
                </a:gdLst>
                <a:ahLst/>
                <a:cxnLst>
                  <a:cxn ang="T4">
                    <a:pos x="T0" y="T1"/>
                  </a:cxn>
                  <a:cxn ang="T5">
                    <a:pos x="T2" y="T3"/>
                  </a:cxn>
                </a:cxnLst>
                <a:rect l="T6" t="T7" r="T8" b="T9"/>
                <a:pathLst>
                  <a:path w="685" h="429">
                    <a:moveTo>
                      <a:pt x="685" y="0"/>
                    </a:moveTo>
                    <a:lnTo>
                      <a:pt x="0" y="4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69" name="Freeform 117"/>
              <p:cNvSpPr>
                <a:spLocks/>
              </p:cNvSpPr>
              <p:nvPr/>
            </p:nvSpPr>
            <p:spPr bwMode="auto">
              <a:xfrm>
                <a:off x="8115" y="8667"/>
                <a:ext cx="325" cy="759"/>
              </a:xfrm>
              <a:custGeom>
                <a:avLst/>
                <a:gdLst>
                  <a:gd name="T0" fmla="*/ 140 w 345"/>
                  <a:gd name="T1" fmla="*/ 0 h 810"/>
                  <a:gd name="T2" fmla="*/ 0 w 345"/>
                  <a:gd name="T3" fmla="*/ 305 h 810"/>
                  <a:gd name="T4" fmla="*/ 0 60000 65536"/>
                  <a:gd name="T5" fmla="*/ 0 60000 65536"/>
                  <a:gd name="T6" fmla="*/ 0 w 345"/>
                  <a:gd name="T7" fmla="*/ 0 h 810"/>
                  <a:gd name="T8" fmla="*/ 345 w 345"/>
                  <a:gd name="T9" fmla="*/ 810 h 810"/>
                </a:gdLst>
                <a:ahLst/>
                <a:cxnLst>
                  <a:cxn ang="T4">
                    <a:pos x="T0" y="T1"/>
                  </a:cxn>
                  <a:cxn ang="T5">
                    <a:pos x="T2" y="T3"/>
                  </a:cxn>
                </a:cxnLst>
                <a:rect l="T6" t="T7" r="T8" b="T9"/>
                <a:pathLst>
                  <a:path w="345" h="810">
                    <a:moveTo>
                      <a:pt x="345"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70" name="Freeform 118"/>
              <p:cNvSpPr>
                <a:spLocks/>
              </p:cNvSpPr>
              <p:nvPr/>
            </p:nvSpPr>
            <p:spPr bwMode="auto">
              <a:xfrm>
                <a:off x="7669" y="8936"/>
                <a:ext cx="282" cy="523"/>
              </a:xfrm>
              <a:custGeom>
                <a:avLst/>
                <a:gdLst>
                  <a:gd name="T0" fmla="*/ 182 w 291"/>
                  <a:gd name="T1" fmla="*/ 222 h 556"/>
                  <a:gd name="T2" fmla="*/ 0 w 291"/>
                  <a:gd name="T3" fmla="*/ 0 h 556"/>
                  <a:gd name="T4" fmla="*/ 0 60000 65536"/>
                  <a:gd name="T5" fmla="*/ 0 60000 65536"/>
                  <a:gd name="T6" fmla="*/ 0 w 291"/>
                  <a:gd name="T7" fmla="*/ 0 h 556"/>
                  <a:gd name="T8" fmla="*/ 291 w 291"/>
                  <a:gd name="T9" fmla="*/ 556 h 556"/>
                </a:gdLst>
                <a:ahLst/>
                <a:cxnLst>
                  <a:cxn ang="T4">
                    <a:pos x="T0" y="T1"/>
                  </a:cxn>
                  <a:cxn ang="T5">
                    <a:pos x="T2" y="T3"/>
                  </a:cxn>
                </a:cxnLst>
                <a:rect l="T6" t="T7" r="T8" b="T9"/>
                <a:pathLst>
                  <a:path w="291" h="556">
                    <a:moveTo>
                      <a:pt x="291" y="55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71" name="Freeform 119"/>
              <p:cNvSpPr>
                <a:spLocks/>
              </p:cNvSpPr>
              <p:nvPr/>
            </p:nvSpPr>
            <p:spPr bwMode="auto">
              <a:xfrm>
                <a:off x="7264" y="9545"/>
                <a:ext cx="636" cy="1"/>
              </a:xfrm>
              <a:custGeom>
                <a:avLst/>
                <a:gdLst>
                  <a:gd name="T0" fmla="*/ 636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72" name="Freeform 120"/>
              <p:cNvSpPr>
                <a:spLocks/>
              </p:cNvSpPr>
              <p:nvPr/>
            </p:nvSpPr>
            <p:spPr bwMode="auto">
              <a:xfrm>
                <a:off x="6790" y="8667"/>
                <a:ext cx="309" cy="758"/>
              </a:xfrm>
              <a:custGeom>
                <a:avLst/>
                <a:gdLst>
                  <a:gd name="T0" fmla="*/ 0 w 309"/>
                  <a:gd name="T1" fmla="*/ 0 h 758"/>
                  <a:gd name="T2" fmla="*/ 309 w 309"/>
                  <a:gd name="T3" fmla="*/ 75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73" name="Text Box 121"/>
              <p:cNvSpPr txBox="1">
                <a:spLocks noChangeArrowheads="1"/>
              </p:cNvSpPr>
              <p:nvPr/>
            </p:nvSpPr>
            <p:spPr bwMode="auto">
              <a:xfrm>
                <a:off x="7864" y="898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74" name="Text Box 122"/>
              <p:cNvSpPr txBox="1">
                <a:spLocks noChangeArrowheads="1"/>
              </p:cNvSpPr>
              <p:nvPr/>
            </p:nvSpPr>
            <p:spPr bwMode="auto">
              <a:xfrm>
                <a:off x="8089" y="796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12</a:t>
                </a:r>
              </a:p>
            </p:txBody>
          </p:sp>
          <p:sp>
            <p:nvSpPr>
              <p:cNvPr id="31875" name="Text Box 123"/>
              <p:cNvSpPr txBox="1">
                <a:spLocks noChangeArrowheads="1"/>
              </p:cNvSpPr>
              <p:nvPr/>
            </p:nvSpPr>
            <p:spPr bwMode="auto">
              <a:xfrm>
                <a:off x="7144" y="836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19</a:t>
                </a:r>
              </a:p>
            </p:txBody>
          </p:sp>
          <p:sp>
            <p:nvSpPr>
              <p:cNvPr id="31876" name="Text Box 124"/>
              <p:cNvSpPr txBox="1">
                <a:spLocks noChangeArrowheads="1"/>
              </p:cNvSpPr>
              <p:nvPr/>
            </p:nvSpPr>
            <p:spPr bwMode="auto">
              <a:xfrm>
                <a:off x="7894" y="8363"/>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26</a:t>
                </a:r>
              </a:p>
            </p:txBody>
          </p:sp>
          <p:sp>
            <p:nvSpPr>
              <p:cNvPr id="31877" name="Text Box 125"/>
              <p:cNvSpPr txBox="1">
                <a:spLocks noChangeArrowheads="1"/>
              </p:cNvSpPr>
              <p:nvPr/>
            </p:nvSpPr>
            <p:spPr bwMode="auto">
              <a:xfrm>
                <a:off x="6664" y="886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46</a:t>
                </a:r>
              </a:p>
            </p:txBody>
          </p:sp>
          <p:sp>
            <p:nvSpPr>
              <p:cNvPr id="31878" name="Text Box 126"/>
              <p:cNvSpPr txBox="1">
                <a:spLocks noChangeArrowheads="1"/>
              </p:cNvSpPr>
              <p:nvPr/>
            </p:nvSpPr>
            <p:spPr bwMode="auto">
              <a:xfrm>
                <a:off x="8314" y="8972"/>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38</a:t>
                </a:r>
              </a:p>
            </p:txBody>
          </p:sp>
          <p:sp>
            <p:nvSpPr>
              <p:cNvPr id="31879" name="Text Box 127"/>
              <p:cNvSpPr txBox="1">
                <a:spLocks noChangeArrowheads="1"/>
              </p:cNvSpPr>
              <p:nvPr/>
            </p:nvSpPr>
            <p:spPr bwMode="auto">
              <a:xfrm>
                <a:off x="7159" y="8957"/>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1400">
                    <a:latin typeface="Times New Roman" pitchFamily="18" charset="0"/>
                    <a:cs typeface="Tahoma" pitchFamily="34" charset="0"/>
                  </a:rPr>
                  <a:t>25</a:t>
                </a:r>
              </a:p>
            </p:txBody>
          </p:sp>
          <p:sp>
            <p:nvSpPr>
              <p:cNvPr id="31880" name="Freeform 128"/>
              <p:cNvSpPr>
                <a:spLocks/>
              </p:cNvSpPr>
              <p:nvPr/>
            </p:nvSpPr>
            <p:spPr bwMode="auto">
              <a:xfrm>
                <a:off x="7204" y="8922"/>
                <a:ext cx="321" cy="521"/>
              </a:xfrm>
              <a:custGeom>
                <a:avLst/>
                <a:gdLst>
                  <a:gd name="T0" fmla="*/ 321 w 321"/>
                  <a:gd name="T1" fmla="*/ 0 h 521"/>
                  <a:gd name="T2" fmla="*/ 0 w 321"/>
                  <a:gd name="T3" fmla="*/ 521 h 521"/>
                  <a:gd name="T4" fmla="*/ 0 60000 65536"/>
                  <a:gd name="T5" fmla="*/ 0 60000 65536"/>
                  <a:gd name="T6" fmla="*/ 0 w 321"/>
                  <a:gd name="T7" fmla="*/ 0 h 521"/>
                  <a:gd name="T8" fmla="*/ 321 w 321"/>
                  <a:gd name="T9" fmla="*/ 521 h 521"/>
                </a:gdLst>
                <a:ahLst/>
                <a:cxnLst>
                  <a:cxn ang="T4">
                    <a:pos x="T0" y="T1"/>
                  </a:cxn>
                  <a:cxn ang="T5">
                    <a:pos x="T2" y="T3"/>
                  </a:cxn>
                </a:cxnLst>
                <a:rect l="T6" t="T7" r="T8" b="T9"/>
                <a:pathLst>
                  <a:path w="321" h="521">
                    <a:moveTo>
                      <a:pt x="321" y="0"/>
                    </a:moveTo>
                    <a:lnTo>
                      <a:pt x="0" y="52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81" name="Freeform 129"/>
              <p:cNvSpPr>
                <a:spLocks/>
              </p:cNvSpPr>
              <p:nvPr/>
            </p:nvSpPr>
            <p:spPr bwMode="auto">
              <a:xfrm>
                <a:off x="7750" y="8547"/>
                <a:ext cx="615" cy="270"/>
              </a:xfrm>
              <a:custGeom>
                <a:avLst/>
                <a:gdLst>
                  <a:gd name="T0" fmla="*/ 615 w 615"/>
                  <a:gd name="T1" fmla="*/ 0 h 270"/>
                  <a:gd name="T2" fmla="*/ 0 w 615"/>
                  <a:gd name="T3" fmla="*/ 270 h 270"/>
                  <a:gd name="T4" fmla="*/ 0 60000 65536"/>
                  <a:gd name="T5" fmla="*/ 0 60000 65536"/>
                  <a:gd name="T6" fmla="*/ 0 w 615"/>
                  <a:gd name="T7" fmla="*/ 0 h 270"/>
                  <a:gd name="T8" fmla="*/ 615 w 615"/>
                  <a:gd name="T9" fmla="*/ 270 h 270"/>
                </a:gdLst>
                <a:ahLst/>
                <a:cxnLst>
                  <a:cxn ang="T4">
                    <a:pos x="T0" y="T1"/>
                  </a:cxn>
                  <a:cxn ang="T5">
                    <a:pos x="T2" y="T3"/>
                  </a:cxn>
                </a:cxnLst>
                <a:rect l="T6" t="T7" r="T8" b="T9"/>
                <a:pathLst>
                  <a:path w="615" h="270">
                    <a:moveTo>
                      <a:pt x="615" y="0"/>
                    </a:moveTo>
                    <a:lnTo>
                      <a:pt x="0" y="27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82" name="Freeform 130"/>
              <p:cNvSpPr>
                <a:spLocks/>
              </p:cNvSpPr>
              <p:nvPr/>
            </p:nvSpPr>
            <p:spPr bwMode="auto">
              <a:xfrm>
                <a:off x="7760" y="8043"/>
                <a:ext cx="644" cy="402"/>
              </a:xfrm>
              <a:custGeom>
                <a:avLst/>
                <a:gdLst>
                  <a:gd name="T0" fmla="*/ 0 w 644"/>
                  <a:gd name="T1" fmla="*/ 0 h 402"/>
                  <a:gd name="T2" fmla="*/ 644 w 644"/>
                  <a:gd name="T3" fmla="*/ 402 h 402"/>
                  <a:gd name="T4" fmla="*/ 0 60000 65536"/>
                  <a:gd name="T5" fmla="*/ 0 60000 65536"/>
                  <a:gd name="T6" fmla="*/ 0 w 644"/>
                  <a:gd name="T7" fmla="*/ 0 h 402"/>
                  <a:gd name="T8" fmla="*/ 644 w 644"/>
                  <a:gd name="T9" fmla="*/ 402 h 402"/>
                </a:gdLst>
                <a:ahLst/>
                <a:cxnLst>
                  <a:cxn ang="T4">
                    <a:pos x="T0" y="T1"/>
                  </a:cxn>
                  <a:cxn ang="T5">
                    <a:pos x="T2" y="T3"/>
                  </a:cxn>
                </a:cxnLst>
                <a:rect l="T6" t="T7" r="T8" b="T9"/>
                <a:pathLst>
                  <a:path w="644" h="402">
                    <a:moveTo>
                      <a:pt x="0" y="0"/>
                    </a:moveTo>
                    <a:lnTo>
                      <a:pt x="644" y="40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83" name="Freeform 131"/>
              <p:cNvSpPr>
                <a:spLocks/>
              </p:cNvSpPr>
              <p:nvPr/>
            </p:nvSpPr>
            <p:spPr bwMode="auto">
              <a:xfrm>
                <a:off x="6830" y="8598"/>
                <a:ext cx="635" cy="204"/>
              </a:xfrm>
              <a:custGeom>
                <a:avLst/>
                <a:gdLst>
                  <a:gd name="T0" fmla="*/ 635 w 635"/>
                  <a:gd name="T1" fmla="*/ 204 h 204"/>
                  <a:gd name="T2" fmla="*/ 0 w 635"/>
                  <a:gd name="T3" fmla="*/ 0 h 204"/>
                  <a:gd name="T4" fmla="*/ 0 60000 65536"/>
                  <a:gd name="T5" fmla="*/ 0 60000 65536"/>
                  <a:gd name="T6" fmla="*/ 0 w 635"/>
                  <a:gd name="T7" fmla="*/ 0 h 204"/>
                  <a:gd name="T8" fmla="*/ 635 w 635"/>
                  <a:gd name="T9" fmla="*/ 204 h 204"/>
                </a:gdLst>
                <a:ahLst/>
                <a:cxnLst>
                  <a:cxn ang="T4">
                    <a:pos x="T0" y="T1"/>
                  </a:cxn>
                  <a:cxn ang="T5">
                    <a:pos x="T2" y="T3"/>
                  </a:cxn>
                </a:cxnLst>
                <a:rect l="T6" t="T7" r="T8" b="T9"/>
                <a:pathLst>
                  <a:path w="635" h="204">
                    <a:moveTo>
                      <a:pt x="635" y="204"/>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84" name="Freeform 132"/>
              <p:cNvSpPr>
                <a:spLocks/>
              </p:cNvSpPr>
              <p:nvPr/>
            </p:nvSpPr>
            <p:spPr bwMode="auto">
              <a:xfrm>
                <a:off x="1610" y="8553"/>
                <a:ext cx="621" cy="213"/>
              </a:xfrm>
              <a:custGeom>
                <a:avLst/>
                <a:gdLst>
                  <a:gd name="T0" fmla="*/ 408 w 640"/>
                  <a:gd name="T1" fmla="*/ 30 h 245"/>
                  <a:gd name="T2" fmla="*/ 0 w 640"/>
                  <a:gd name="T3" fmla="*/ 0 h 245"/>
                  <a:gd name="T4" fmla="*/ 0 60000 65536"/>
                  <a:gd name="T5" fmla="*/ 0 60000 65536"/>
                  <a:gd name="T6" fmla="*/ 0 w 640"/>
                  <a:gd name="T7" fmla="*/ 0 h 245"/>
                  <a:gd name="T8" fmla="*/ 640 w 640"/>
                  <a:gd name="T9" fmla="*/ 245 h 245"/>
                </a:gdLst>
                <a:ahLst/>
                <a:cxnLst>
                  <a:cxn ang="T4">
                    <a:pos x="T0" y="T1"/>
                  </a:cxn>
                  <a:cxn ang="T5">
                    <a:pos x="T2" y="T3"/>
                  </a:cxn>
                </a:cxnLst>
                <a:rect l="T6" t="T7" r="T8" b="T9"/>
                <a:pathLst>
                  <a:path w="640" h="245">
                    <a:moveTo>
                      <a:pt x="640" y="245"/>
                    </a:move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85" name="Freeform 133"/>
              <p:cNvSpPr>
                <a:spLocks/>
              </p:cNvSpPr>
              <p:nvPr/>
            </p:nvSpPr>
            <p:spPr bwMode="auto">
              <a:xfrm>
                <a:off x="6490" y="8166"/>
                <a:ext cx="1382" cy="1805"/>
              </a:xfrm>
              <a:custGeom>
                <a:avLst/>
                <a:gdLst>
                  <a:gd name="T0" fmla="*/ 0 w 1382"/>
                  <a:gd name="T1" fmla="*/ 0 h 1805"/>
                  <a:gd name="T2" fmla="*/ 524 w 1382"/>
                  <a:gd name="T3" fmla="*/ 117 h 1805"/>
                  <a:gd name="T4" fmla="*/ 937 w 1382"/>
                  <a:gd name="T5" fmla="*/ 255 h 1805"/>
                  <a:gd name="T6" fmla="*/ 1313 w 1382"/>
                  <a:gd name="T7" fmla="*/ 493 h 1805"/>
                  <a:gd name="T8" fmla="*/ 1350 w 1382"/>
                  <a:gd name="T9" fmla="*/ 718 h 1805"/>
                  <a:gd name="T10" fmla="*/ 1212 w 1382"/>
                  <a:gd name="T11" fmla="*/ 1131 h 1805"/>
                  <a:gd name="T12" fmla="*/ 1050 w 1382"/>
                  <a:gd name="T13" fmla="*/ 1382 h 1805"/>
                  <a:gd name="T14" fmla="*/ 843 w 1382"/>
                  <a:gd name="T15" fmla="*/ 1625 h 1805"/>
                  <a:gd name="T16" fmla="*/ 513 w 1382"/>
                  <a:gd name="T17" fmla="*/ 1805 h 18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2"/>
                  <a:gd name="T28" fmla="*/ 0 h 1805"/>
                  <a:gd name="T29" fmla="*/ 1382 w 1382"/>
                  <a:gd name="T30" fmla="*/ 1805 h 18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2" h="1805">
                    <a:moveTo>
                      <a:pt x="0" y="0"/>
                    </a:moveTo>
                    <a:cubicBezTo>
                      <a:pt x="87" y="19"/>
                      <a:pt x="368" y="75"/>
                      <a:pt x="524" y="117"/>
                    </a:cubicBezTo>
                    <a:cubicBezTo>
                      <a:pt x="680" y="159"/>
                      <a:pt x="806" y="192"/>
                      <a:pt x="937" y="255"/>
                    </a:cubicBezTo>
                    <a:cubicBezTo>
                      <a:pt x="1068" y="318"/>
                      <a:pt x="1244" y="416"/>
                      <a:pt x="1313" y="493"/>
                    </a:cubicBezTo>
                    <a:cubicBezTo>
                      <a:pt x="1382" y="570"/>
                      <a:pt x="1367" y="612"/>
                      <a:pt x="1350" y="718"/>
                    </a:cubicBezTo>
                    <a:cubicBezTo>
                      <a:pt x="1380" y="814"/>
                      <a:pt x="1262" y="1020"/>
                      <a:pt x="1212" y="1131"/>
                    </a:cubicBezTo>
                    <a:cubicBezTo>
                      <a:pt x="1162" y="1242"/>
                      <a:pt x="1112" y="1300"/>
                      <a:pt x="1050" y="1382"/>
                    </a:cubicBezTo>
                    <a:cubicBezTo>
                      <a:pt x="988" y="1464"/>
                      <a:pt x="932" y="1555"/>
                      <a:pt x="843" y="1625"/>
                    </a:cubicBezTo>
                    <a:cubicBezTo>
                      <a:pt x="754" y="1695"/>
                      <a:pt x="582" y="1768"/>
                      <a:pt x="513" y="180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10800" rIns="0" bIns="10800"/>
              <a:lstStyle/>
              <a:p>
                <a:endParaRPr lang="zh-CN" altLang="en-US"/>
              </a:p>
            </p:txBody>
          </p:sp>
          <p:sp>
            <p:nvSpPr>
              <p:cNvPr id="31886" name="Rectangle 134"/>
              <p:cNvSpPr>
                <a:spLocks noChangeArrowheads="1"/>
              </p:cNvSpPr>
              <p:nvPr/>
            </p:nvSpPr>
            <p:spPr bwMode="auto">
              <a:xfrm>
                <a:off x="1495" y="9957"/>
                <a:ext cx="7762"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96000"/>
                  </a:lnSpc>
                  <a:spcBef>
                    <a:spcPct val="0"/>
                  </a:spcBef>
                  <a:buClrTx/>
                  <a:buSzTx/>
                  <a:buFontTx/>
                  <a:buNone/>
                </a:pPr>
                <a:r>
                  <a:rPr lang="en-US" altLang="zh-CN" sz="1400">
                    <a:latin typeface="Times New Roman" pitchFamily="18" charset="0"/>
                    <a:cs typeface="Tahoma" pitchFamily="34" charset="0"/>
                  </a:rPr>
                  <a:t>(a) </a:t>
                </a:r>
                <a:r>
                  <a:rPr lang="zh-CN" altLang="en-US" sz="1400">
                    <a:latin typeface="Times New Roman" pitchFamily="18" charset="0"/>
                    <a:cs typeface="Tahoma" pitchFamily="34" charset="0"/>
                  </a:rPr>
                  <a:t>连通网，</a:t>
                </a:r>
                <a:r>
                  <a:rPr lang="en-US" altLang="zh-CN" sz="1400" i="1">
                    <a:latin typeface="Times New Roman" pitchFamily="18" charset="0"/>
                    <a:cs typeface="Tahoma" pitchFamily="34" charset="0"/>
                  </a:rPr>
                  <a:t>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(b)</a:t>
                </a:r>
                <a:r>
                  <a:rPr lang="en-US" altLang="zh-CN" sz="1400" i="1">
                    <a:latin typeface="Times New Roman" pitchFamily="18" charset="0"/>
                    <a:cs typeface="Tahoma" pitchFamily="34" charset="0"/>
                  </a:rPr>
                  <a:t> 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(c) </a:t>
                </a:r>
                <a:r>
                  <a:rPr lang="en-US" altLang="zh-CN" sz="1400" i="1">
                    <a:latin typeface="Times New Roman" pitchFamily="18" charset="0"/>
                    <a:cs typeface="Tahoma" pitchFamily="34" charset="0"/>
                  </a:rPr>
                  <a:t>U</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a:t>
                </a:r>
              </a:p>
              <a:p>
                <a:pPr algn="ctr">
                  <a:lnSpc>
                    <a:spcPct val="96000"/>
                  </a:lnSpc>
                  <a:spcBef>
                    <a:spcPct val="0"/>
                  </a:spcBef>
                  <a:buClrTx/>
                  <a:buSzTx/>
                  <a:buFontTx/>
                  <a:buNone/>
                </a:pPr>
                <a:r>
                  <a:rPr lang="en-US" altLang="zh-CN" sz="1400">
                    <a:latin typeface="Times New Roman" pitchFamily="18" charset="0"/>
                    <a:cs typeface="Tahoma" pitchFamily="34" charset="0"/>
                  </a:rPr>
                  <a:t>cost={(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)34,(</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)46,       cost={(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)34,(</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)25,         cost={(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B</a:t>
                </a:r>
                <a:r>
                  <a:rPr lang="en-US" altLang="zh-CN" sz="1400">
                    <a:latin typeface="Times New Roman" pitchFamily="18" charset="0"/>
                    <a:cs typeface="Tahoma" pitchFamily="34" charset="0"/>
                  </a:rPr>
                  <a:t>)34, (</a:t>
                </a:r>
                <a:r>
                  <a:rPr lang="en-US" altLang="zh-CN" sz="1400" i="1">
                    <a:latin typeface="Times New Roman" pitchFamily="18" charset="0"/>
                    <a:cs typeface="Tahoma" pitchFamily="34" charset="0"/>
                  </a:rPr>
                  <a:t>C</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)17,(</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)26}</a:t>
                </a:r>
              </a:p>
              <a:p>
                <a:pPr algn="just">
                  <a:lnSpc>
                    <a:spcPct val="96000"/>
                  </a:lnSpc>
                  <a:spcBef>
                    <a:spcPct val="0"/>
                  </a:spcBef>
                  <a:buClrTx/>
                  <a:buSzTx/>
                  <a:buFontTx/>
                  <a:buNone/>
                </a:pP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a:t>
                </a:r>
                <a:r>
                  <a:rPr lang="en-US" altLang="zh-CN" sz="1400" i="1">
                    <a:latin typeface="Times New Roman" pitchFamily="18" charset="0"/>
                    <a:cs typeface="Tahoma" pitchFamily="34" charset="0"/>
                  </a:rPr>
                  <a:t>A</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)19}             (</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D</a:t>
                </a:r>
                <a:r>
                  <a:rPr lang="en-US" altLang="zh-CN" sz="1400">
                    <a:latin typeface="Times New Roman" pitchFamily="18" charset="0"/>
                    <a:cs typeface="Tahoma" pitchFamily="34" charset="0"/>
                  </a:rPr>
                  <a:t>)25,(</a:t>
                </a:r>
                <a:r>
                  <a:rPr lang="en-US" altLang="zh-CN" sz="1400" i="1">
                    <a:latin typeface="Times New Roman" pitchFamily="18" charset="0"/>
                    <a:cs typeface="Tahoma" pitchFamily="34" charset="0"/>
                  </a:rPr>
                  <a:t>F</a:t>
                </a:r>
                <a:r>
                  <a:rPr lang="en-US" altLang="zh-CN" sz="1400">
                    <a:latin typeface="Times New Roman" pitchFamily="18" charset="0"/>
                    <a:cs typeface="Tahoma" pitchFamily="34" charset="0"/>
                  </a:rPr>
                  <a:t>, </a:t>
                </a:r>
                <a:r>
                  <a:rPr lang="en-US" altLang="zh-CN" sz="1400" i="1">
                    <a:latin typeface="Times New Roman" pitchFamily="18" charset="0"/>
                    <a:cs typeface="Tahoma" pitchFamily="34" charset="0"/>
                  </a:rPr>
                  <a:t>E</a:t>
                </a:r>
                <a:r>
                  <a:rPr lang="en-US" altLang="zh-CN" sz="1400">
                    <a:latin typeface="Times New Roman" pitchFamily="18" charset="0"/>
                    <a:cs typeface="Tahoma" pitchFamily="34" charset="0"/>
                  </a:rPr>
                  <a:t>)26}</a:t>
                </a:r>
              </a:p>
            </p:txBody>
          </p:sp>
          <p:sp>
            <p:nvSpPr>
              <p:cNvPr id="31887" name="Oval 135"/>
              <p:cNvSpPr>
                <a:spLocks noChangeArrowheads="1"/>
              </p:cNvSpPr>
              <p:nvPr/>
            </p:nvSpPr>
            <p:spPr bwMode="auto">
              <a:xfrm>
                <a:off x="2243" y="783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888" name="Oval 136"/>
              <p:cNvSpPr>
                <a:spLocks noChangeArrowheads="1"/>
              </p:cNvSpPr>
              <p:nvPr/>
            </p:nvSpPr>
            <p:spPr bwMode="auto">
              <a:xfrm>
                <a:off x="4803" y="7811"/>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889" name="Oval 137"/>
              <p:cNvSpPr>
                <a:spLocks noChangeArrowheads="1"/>
              </p:cNvSpPr>
              <p:nvPr/>
            </p:nvSpPr>
            <p:spPr bwMode="auto">
              <a:xfrm>
                <a:off x="7503" y="784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B</a:t>
                </a:r>
              </a:p>
            </p:txBody>
          </p:sp>
          <p:sp>
            <p:nvSpPr>
              <p:cNvPr id="31890" name="Oval 138"/>
              <p:cNvSpPr>
                <a:spLocks noChangeArrowheads="1"/>
              </p:cNvSpPr>
              <p:nvPr/>
            </p:nvSpPr>
            <p:spPr bwMode="auto">
              <a:xfrm>
                <a:off x="1353" y="84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91" name="Oval 139"/>
              <p:cNvSpPr>
                <a:spLocks noChangeArrowheads="1"/>
              </p:cNvSpPr>
              <p:nvPr/>
            </p:nvSpPr>
            <p:spPr bwMode="auto">
              <a:xfrm>
                <a:off x="3903" y="8340"/>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92" name="Oval 140"/>
              <p:cNvSpPr>
                <a:spLocks noChangeArrowheads="1"/>
              </p:cNvSpPr>
              <p:nvPr/>
            </p:nvSpPr>
            <p:spPr bwMode="auto">
              <a:xfrm>
                <a:off x="6563" y="8400"/>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A</a:t>
                </a:r>
              </a:p>
            </p:txBody>
          </p:sp>
          <p:sp>
            <p:nvSpPr>
              <p:cNvPr id="31893" name="Oval 141"/>
              <p:cNvSpPr>
                <a:spLocks noChangeArrowheads="1"/>
              </p:cNvSpPr>
              <p:nvPr/>
            </p:nvSpPr>
            <p:spPr bwMode="auto">
              <a:xfrm>
                <a:off x="3133" y="837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94" name="Oval 142"/>
              <p:cNvSpPr>
                <a:spLocks noChangeArrowheads="1"/>
              </p:cNvSpPr>
              <p:nvPr/>
            </p:nvSpPr>
            <p:spPr bwMode="auto">
              <a:xfrm>
                <a:off x="5673" y="835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95" name="Oval 143"/>
              <p:cNvSpPr>
                <a:spLocks noChangeArrowheads="1"/>
              </p:cNvSpPr>
              <p:nvPr/>
            </p:nvSpPr>
            <p:spPr bwMode="auto">
              <a:xfrm>
                <a:off x="8383" y="84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E</a:t>
                </a:r>
              </a:p>
            </p:txBody>
          </p:sp>
          <p:sp>
            <p:nvSpPr>
              <p:cNvPr id="31896" name="Oval 144"/>
              <p:cNvSpPr>
                <a:spLocks noChangeArrowheads="1"/>
              </p:cNvSpPr>
              <p:nvPr/>
            </p:nvSpPr>
            <p:spPr bwMode="auto">
              <a:xfrm>
                <a:off x="2233" y="864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97" name="Oval 145"/>
              <p:cNvSpPr>
                <a:spLocks noChangeArrowheads="1"/>
              </p:cNvSpPr>
              <p:nvPr/>
            </p:nvSpPr>
            <p:spPr bwMode="auto">
              <a:xfrm>
                <a:off x="4793" y="861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98" name="Oval 146"/>
              <p:cNvSpPr>
                <a:spLocks noChangeArrowheads="1"/>
              </p:cNvSpPr>
              <p:nvPr/>
            </p:nvSpPr>
            <p:spPr bwMode="auto">
              <a:xfrm>
                <a:off x="7473" y="8694"/>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F</a:t>
                </a:r>
              </a:p>
            </p:txBody>
          </p:sp>
          <p:sp>
            <p:nvSpPr>
              <p:cNvPr id="31899" name="Oval 147"/>
              <p:cNvSpPr>
                <a:spLocks noChangeArrowheads="1"/>
              </p:cNvSpPr>
              <p:nvPr/>
            </p:nvSpPr>
            <p:spPr bwMode="auto">
              <a:xfrm>
                <a:off x="2673" y="9405"/>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sp>
            <p:nvSpPr>
              <p:cNvPr id="31900" name="Oval 148"/>
              <p:cNvSpPr>
                <a:spLocks noChangeArrowheads="1"/>
              </p:cNvSpPr>
              <p:nvPr/>
            </p:nvSpPr>
            <p:spPr bwMode="auto">
              <a:xfrm>
                <a:off x="5213" y="935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sp>
            <p:nvSpPr>
              <p:cNvPr id="31901" name="Oval 149"/>
              <p:cNvSpPr>
                <a:spLocks noChangeArrowheads="1"/>
              </p:cNvSpPr>
              <p:nvPr/>
            </p:nvSpPr>
            <p:spPr bwMode="auto">
              <a:xfrm>
                <a:off x="7903" y="9417"/>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D</a:t>
                </a:r>
              </a:p>
            </p:txBody>
          </p:sp>
          <p:sp>
            <p:nvSpPr>
              <p:cNvPr id="31902" name="Oval 150"/>
              <p:cNvSpPr>
                <a:spLocks noChangeArrowheads="1"/>
              </p:cNvSpPr>
              <p:nvPr/>
            </p:nvSpPr>
            <p:spPr bwMode="auto">
              <a:xfrm>
                <a:off x="1743" y="939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sp>
            <p:nvSpPr>
              <p:cNvPr id="31903" name="Oval 151"/>
              <p:cNvSpPr>
                <a:spLocks noChangeArrowheads="1"/>
              </p:cNvSpPr>
              <p:nvPr/>
            </p:nvSpPr>
            <p:spPr bwMode="auto">
              <a:xfrm>
                <a:off x="4293" y="9351"/>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sp>
            <p:nvSpPr>
              <p:cNvPr id="31904" name="Oval 152"/>
              <p:cNvSpPr>
                <a:spLocks noChangeArrowheads="1"/>
              </p:cNvSpPr>
              <p:nvPr/>
            </p:nvSpPr>
            <p:spPr bwMode="auto">
              <a:xfrm>
                <a:off x="6983" y="9411"/>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grpSp>
        <p:sp>
          <p:nvSpPr>
            <p:cNvPr id="31825" name="Oval 153"/>
            <p:cNvSpPr>
              <a:spLocks noChangeArrowheads="1"/>
            </p:cNvSpPr>
            <p:nvPr/>
          </p:nvSpPr>
          <p:spPr bwMode="auto">
            <a:xfrm>
              <a:off x="7063" y="12681"/>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sp>
          <p:nvSpPr>
            <p:cNvPr id="31826" name="Oval 154"/>
            <p:cNvSpPr>
              <a:spLocks noChangeArrowheads="1"/>
            </p:cNvSpPr>
            <p:nvPr/>
          </p:nvSpPr>
          <p:spPr bwMode="auto">
            <a:xfrm>
              <a:off x="4263" y="1269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sp>
          <p:nvSpPr>
            <p:cNvPr id="31827" name="Oval 155"/>
            <p:cNvSpPr>
              <a:spLocks noChangeArrowheads="1"/>
            </p:cNvSpPr>
            <p:nvPr/>
          </p:nvSpPr>
          <p:spPr bwMode="auto">
            <a:xfrm>
              <a:off x="1843" y="12692"/>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80000"/>
                </a:lnSpc>
                <a:spcBef>
                  <a:spcPct val="0"/>
                </a:spcBef>
                <a:buClrTx/>
                <a:buSzTx/>
                <a:buFontTx/>
                <a:buNone/>
              </a:pPr>
              <a:r>
                <a:rPr lang="en-US" altLang="zh-CN" sz="1400" i="1">
                  <a:latin typeface="Times New Roman" pitchFamily="18" charset="0"/>
                  <a:cs typeface="Tahoma" pitchFamily="34" charset="0"/>
                </a:rPr>
                <a:t>C</a:t>
              </a:r>
            </a:p>
          </p:txBody>
        </p:sp>
      </p:grpSp>
      <p:sp>
        <p:nvSpPr>
          <p:cNvPr id="2" name="矩形 1"/>
          <p:cNvSpPr>
            <a:spLocks noChangeArrowheads="1"/>
          </p:cNvSpPr>
          <p:nvPr/>
        </p:nvSpPr>
        <p:spPr bwMode="auto">
          <a:xfrm>
            <a:off x="3248025" y="333375"/>
            <a:ext cx="5500688" cy="3049588"/>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160" name="矩形 159"/>
          <p:cNvSpPr>
            <a:spLocks noChangeArrowheads="1"/>
          </p:cNvSpPr>
          <p:nvPr/>
        </p:nvSpPr>
        <p:spPr bwMode="auto">
          <a:xfrm>
            <a:off x="614363" y="3527425"/>
            <a:ext cx="7773987" cy="2709863"/>
          </a:xfrm>
          <a:prstGeom prst="rect">
            <a:avLst/>
          </a:prstGeom>
          <a:solidFill>
            <a:schemeClr val="bg1"/>
          </a:solidFill>
          <a:ln w="25400" algn="ctr">
            <a:solidFill>
              <a:schemeClr val="bg1"/>
            </a:solidFill>
            <a:round/>
            <a:headEnd/>
            <a:tailEnd/>
          </a:ln>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28228871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60"/>
                                        </p:tgtEl>
                                      </p:cBhvr>
                                    </p:animEffect>
                                    <p:set>
                                      <p:cBhvr>
                                        <p:cTn id="12" dur="1" fill="hold">
                                          <p:stCondLst>
                                            <p:cond delay="499"/>
                                          </p:stCondLst>
                                        </p:cTn>
                                        <p:tgtEl>
                                          <p:spTgt spid="1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B3BEBB42-E278-44CB-AA3B-07F3C32D35FE}"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27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262FA69-4049-4596-83A3-9786995A8FF6}" type="slidenum">
              <a:rPr lang="en-US" altLang="zh-CN" sz="1400" b="0" smtClean="0">
                <a:latin typeface="Comic Sans MS" pitchFamily="66" charset="0"/>
                <a:cs typeface="Tahoma" pitchFamily="34" charset="0"/>
              </a:rPr>
              <a:pPr>
                <a:spcBef>
                  <a:spcPct val="0"/>
                </a:spcBef>
                <a:buClrTx/>
                <a:buSzTx/>
                <a:buFontTx/>
                <a:buNone/>
              </a:pPr>
              <a:t>6</a:t>
            </a:fld>
            <a:endParaRPr lang="en-US" altLang="zh-CN" sz="1400" b="0" smtClean="0">
              <a:latin typeface="Comic Sans MS" pitchFamily="66" charset="0"/>
              <a:cs typeface="Tahoma" pitchFamily="34" charset="0"/>
            </a:endParaRPr>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14313"/>
            <a:ext cx="45720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graphicFrame>
        <p:nvGraphicFramePr>
          <p:cNvPr id="160" name="表格 159"/>
          <p:cNvGraphicFramePr>
            <a:graphicFrameLocks noGrp="1"/>
          </p:cNvGraphicFramePr>
          <p:nvPr/>
        </p:nvGraphicFramePr>
        <p:xfrm>
          <a:off x="1928813" y="4786313"/>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b="1" dirty="0" smtClean="0"/>
                        <a:t>1(A)</a:t>
                      </a:r>
                      <a:endParaRPr lang="zh-CN" altLang="en-US" sz="1800" b="1" dirty="0"/>
                    </a:p>
                  </a:txBody>
                  <a:tcPr marT="45733" marB="45733" anchor="ctr"/>
                </a:tc>
                <a:tc>
                  <a:txBody>
                    <a:bodyPr/>
                    <a:lstStyle/>
                    <a:p>
                      <a:pPr algn="ctr"/>
                      <a:r>
                        <a:rPr lang="en-US" altLang="zh-CN" sz="1800" b="1" dirty="0" smtClean="0"/>
                        <a:t>2(B)</a:t>
                      </a:r>
                      <a:endParaRPr lang="zh-CN" altLang="en-US" sz="1800" b="1" dirty="0"/>
                    </a:p>
                  </a:txBody>
                  <a:tcPr marT="45733" marB="45733" anchor="ctr"/>
                </a:tc>
                <a:tc>
                  <a:txBody>
                    <a:bodyPr/>
                    <a:lstStyle/>
                    <a:p>
                      <a:pPr algn="ctr"/>
                      <a:r>
                        <a:rPr lang="en-US" altLang="zh-CN" sz="1800" b="1" dirty="0" smtClean="0"/>
                        <a:t>3(C)</a:t>
                      </a:r>
                      <a:endParaRPr lang="zh-CN" altLang="en-US" sz="1800" b="1" dirty="0"/>
                    </a:p>
                  </a:txBody>
                  <a:tcPr marT="45733" marB="45733" anchor="ctr"/>
                </a:tc>
                <a:tc>
                  <a:txBody>
                    <a:bodyPr/>
                    <a:lstStyle/>
                    <a:p>
                      <a:pPr algn="ctr"/>
                      <a:r>
                        <a:rPr lang="en-US" altLang="zh-CN" sz="1800" b="1" dirty="0" smtClean="0"/>
                        <a:t>4(D)</a:t>
                      </a:r>
                      <a:endParaRPr lang="zh-CN" altLang="en-US" sz="1800" b="1" dirty="0"/>
                    </a:p>
                  </a:txBody>
                  <a:tcPr marT="45733" marB="45733" anchor="ctr"/>
                </a:tc>
                <a:tc>
                  <a:txBody>
                    <a:bodyPr/>
                    <a:lstStyle/>
                    <a:p>
                      <a:pPr algn="ctr"/>
                      <a:r>
                        <a:rPr lang="en-US" altLang="zh-CN" sz="1800" b="1" dirty="0" smtClean="0"/>
                        <a:t>5(E)</a:t>
                      </a:r>
                      <a:endParaRPr lang="zh-CN" altLang="en-US" sz="1800" b="1" dirty="0"/>
                    </a:p>
                  </a:txBody>
                  <a:tcPr marT="45733" marB="45733" anchor="ctr"/>
                </a:tc>
                <a:tc>
                  <a:txBody>
                    <a:bodyPr/>
                    <a:lstStyle/>
                    <a:p>
                      <a:pPr algn="ctr"/>
                      <a:r>
                        <a:rPr lang="en-US" altLang="zh-CN" sz="1800" b="1" dirty="0" smtClean="0"/>
                        <a:t>6(F)</a:t>
                      </a:r>
                      <a:endParaRPr lang="zh-CN" altLang="en-US" sz="1800" b="1"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tc>
              </a:tr>
            </a:tbl>
          </a:graphicData>
        </a:graphic>
      </p:graphicFrame>
      <p:sp>
        <p:nvSpPr>
          <p:cNvPr id="32804" name="TextBox 160"/>
          <p:cNvSpPr txBox="1">
            <a:spLocks noChangeArrowheads="1"/>
          </p:cNvSpPr>
          <p:nvPr/>
        </p:nvSpPr>
        <p:spPr bwMode="auto">
          <a:xfrm>
            <a:off x="714375" y="50720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32805" name="TextBox 161"/>
          <p:cNvSpPr txBox="1">
            <a:spLocks noChangeArrowheads="1"/>
          </p:cNvSpPr>
          <p:nvPr/>
        </p:nvSpPr>
        <p:spPr bwMode="auto">
          <a:xfrm>
            <a:off x="714375" y="542925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
        <p:nvSpPr>
          <p:cNvPr id="163" name="TextBox 162"/>
          <p:cNvSpPr txBox="1">
            <a:spLocks noChangeArrowheads="1"/>
          </p:cNvSpPr>
          <p:nvPr/>
        </p:nvSpPr>
        <p:spPr bwMode="auto">
          <a:xfrm>
            <a:off x="314325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34</a:t>
            </a:r>
            <a:endParaRPr lang="zh-CN" altLang="en-US" sz="2800">
              <a:solidFill>
                <a:schemeClr val="tx2"/>
              </a:solidFill>
              <a:latin typeface="Times New Roman" pitchFamily="18" charset="0"/>
              <a:cs typeface="Tahoma" pitchFamily="34" charset="0"/>
            </a:endParaRPr>
          </a:p>
        </p:txBody>
      </p:sp>
      <p:sp>
        <p:nvSpPr>
          <p:cNvPr id="164" name="TextBox 163"/>
          <p:cNvSpPr txBox="1">
            <a:spLocks noChangeArrowheads="1"/>
          </p:cNvSpPr>
          <p:nvPr/>
        </p:nvSpPr>
        <p:spPr bwMode="auto">
          <a:xfrm>
            <a:off x="4214813"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46</a:t>
            </a:r>
            <a:endParaRPr lang="zh-CN" altLang="en-US" sz="2800">
              <a:solidFill>
                <a:schemeClr val="tx2"/>
              </a:solidFill>
              <a:latin typeface="Times New Roman" pitchFamily="18" charset="0"/>
              <a:cs typeface="Tahoma" pitchFamily="34" charset="0"/>
            </a:endParaRPr>
          </a:p>
        </p:txBody>
      </p:sp>
      <p:sp>
        <p:nvSpPr>
          <p:cNvPr id="165" name="TextBox 164"/>
          <p:cNvSpPr txBox="1">
            <a:spLocks noChangeArrowheads="1"/>
          </p:cNvSpPr>
          <p:nvPr/>
        </p:nvSpPr>
        <p:spPr bwMode="auto">
          <a:xfrm>
            <a:off x="7215188"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19</a:t>
            </a:r>
            <a:endParaRPr lang="zh-CN" altLang="en-US" sz="2800">
              <a:solidFill>
                <a:schemeClr val="tx2"/>
              </a:solidFill>
              <a:latin typeface="Times New Roman" pitchFamily="18" charset="0"/>
              <a:cs typeface="Tahoma" pitchFamily="34" charset="0"/>
            </a:endParaRPr>
          </a:p>
        </p:txBody>
      </p:sp>
      <p:sp>
        <p:nvSpPr>
          <p:cNvPr id="166" name="TextBox 165"/>
          <p:cNvSpPr txBox="1">
            <a:spLocks noChangeArrowheads="1"/>
          </p:cNvSpPr>
          <p:nvPr/>
        </p:nvSpPr>
        <p:spPr bwMode="auto">
          <a:xfrm>
            <a:off x="5214938"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solidFill>
                  <a:schemeClr val="tx2"/>
                </a:solidFill>
                <a:latin typeface="Times New Roman" pitchFamily="18" charset="0"/>
                <a:cs typeface="Tahoma" pitchFamily="34" charset="0"/>
              </a:rPr>
              <a:t>∞</a:t>
            </a:r>
          </a:p>
        </p:txBody>
      </p:sp>
      <p:sp>
        <p:nvSpPr>
          <p:cNvPr id="167" name="TextBox 166"/>
          <p:cNvSpPr txBox="1">
            <a:spLocks noChangeArrowheads="1"/>
          </p:cNvSpPr>
          <p:nvPr/>
        </p:nvSpPr>
        <p:spPr bwMode="auto">
          <a:xfrm>
            <a:off x="628650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zh-CN" altLang="en-US" sz="2800">
                <a:solidFill>
                  <a:schemeClr val="tx2"/>
                </a:solidFill>
                <a:latin typeface="Times New Roman" pitchFamily="18" charset="0"/>
                <a:cs typeface="Tahoma" pitchFamily="34" charset="0"/>
              </a:rPr>
              <a:t>∞</a:t>
            </a:r>
          </a:p>
        </p:txBody>
      </p:sp>
      <p:sp>
        <p:nvSpPr>
          <p:cNvPr id="168" name="TextBox 167"/>
          <p:cNvSpPr txBox="1">
            <a:spLocks noChangeArrowheads="1"/>
          </p:cNvSpPr>
          <p:nvPr/>
        </p:nvSpPr>
        <p:spPr bwMode="auto">
          <a:xfrm>
            <a:off x="3214688" y="54292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169" name="TextBox 168"/>
          <p:cNvSpPr txBox="1">
            <a:spLocks noChangeArrowheads="1"/>
          </p:cNvSpPr>
          <p:nvPr/>
        </p:nvSpPr>
        <p:spPr bwMode="auto">
          <a:xfrm>
            <a:off x="4286250"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170" name="TextBox 169"/>
          <p:cNvSpPr txBox="1">
            <a:spLocks noChangeArrowheads="1"/>
          </p:cNvSpPr>
          <p:nvPr/>
        </p:nvSpPr>
        <p:spPr bwMode="auto">
          <a:xfrm>
            <a:off x="7286625"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32814" name="椭圆 170"/>
          <p:cNvSpPr>
            <a:spLocks noChangeArrowheads="1"/>
          </p:cNvSpPr>
          <p:nvPr/>
        </p:nvSpPr>
        <p:spPr bwMode="auto">
          <a:xfrm>
            <a:off x="2357438" y="1071563"/>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30793356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mph" presetSubtype="2" fill="hold" grpId="1" nodeType="clickEffect">
                                  <p:stCondLst>
                                    <p:cond delay="0"/>
                                  </p:stCondLst>
                                  <p:childTnLst>
                                    <p:animClr clrSpc="rgb" dir="cw">
                                      <p:cBhvr override="childStyle">
                                        <p:cTn id="38" dur="2000" fill="hold"/>
                                        <p:tgtEl>
                                          <p:spTgt spid="165"/>
                                        </p:tgtEl>
                                        <p:attrNameLst>
                                          <p:attrName>style.color</p:attrName>
                                        </p:attrNameLst>
                                      </p:cBhvr>
                                      <p:to>
                                        <a:srgbClr val="FF3300"/>
                                      </p:to>
                                    </p:animClr>
                                  </p:childTnLst>
                                </p:cTn>
                              </p:par>
                              <p:par>
                                <p:cTn id="39" presetID="3" presetClass="emph" presetSubtype="2" fill="hold" grpId="1" nodeType="withEffect">
                                  <p:stCondLst>
                                    <p:cond delay="0"/>
                                  </p:stCondLst>
                                  <p:childTnLst>
                                    <p:animClr clrSpc="rgb" dir="cw">
                                      <p:cBhvr override="childStyle">
                                        <p:cTn id="40" dur="2000" fill="hold"/>
                                        <p:tgtEl>
                                          <p:spTgt spid="170"/>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P spid="165" grpId="0"/>
      <p:bldP spid="165" grpId="1"/>
      <p:bldP spid="166" grpId="0"/>
      <p:bldP spid="167" grpId="0"/>
      <p:bldP spid="168" grpId="0"/>
      <p:bldP spid="169" grpId="0"/>
      <p:bldP spid="170" grpId="0"/>
      <p:bldP spid="17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7A013C3-B279-41E1-A0AA-0862C9079ECA}"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37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592E80FA-72A3-4F39-B2BF-1061E59CCA2A}" type="slidenum">
              <a:rPr lang="en-US" altLang="zh-CN" sz="1400" b="0" smtClean="0">
                <a:latin typeface="Comic Sans MS" pitchFamily="66" charset="0"/>
                <a:cs typeface="Tahoma" pitchFamily="34" charset="0"/>
              </a:rPr>
              <a:pPr>
                <a:spcBef>
                  <a:spcPct val="0"/>
                </a:spcBef>
                <a:buClrTx/>
                <a:buSzTx/>
                <a:buFontTx/>
                <a:buNone/>
              </a:pPr>
              <a:t>7</a:t>
            </a:fld>
            <a:endParaRPr lang="en-US" altLang="zh-CN" sz="1400" b="0" smtClean="0">
              <a:latin typeface="Comic Sans MS" pitchFamily="66" charset="0"/>
              <a:cs typeface="Tahoma" pitchFamily="34" charset="0"/>
            </a:endParaRPr>
          </a:p>
        </p:txBody>
      </p:sp>
      <p:graphicFrame>
        <p:nvGraphicFramePr>
          <p:cNvPr id="160" name="表格 159"/>
          <p:cNvGraphicFramePr>
            <a:graphicFrameLocks noGrp="1"/>
          </p:cNvGraphicFramePr>
          <p:nvPr/>
        </p:nvGraphicFramePr>
        <p:xfrm>
          <a:off x="1928813" y="4786313"/>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b="1" dirty="0" smtClean="0"/>
                        <a:t>1(A)</a:t>
                      </a:r>
                      <a:endParaRPr lang="zh-CN" altLang="en-US" sz="1800" b="1" dirty="0"/>
                    </a:p>
                  </a:txBody>
                  <a:tcPr marT="45733" marB="45733" anchor="ctr"/>
                </a:tc>
                <a:tc>
                  <a:txBody>
                    <a:bodyPr/>
                    <a:lstStyle/>
                    <a:p>
                      <a:pPr algn="ctr"/>
                      <a:r>
                        <a:rPr lang="en-US" altLang="zh-CN" sz="1800" b="1" dirty="0" smtClean="0"/>
                        <a:t>2(B)</a:t>
                      </a:r>
                      <a:endParaRPr lang="zh-CN" altLang="en-US" sz="1800" b="1" dirty="0"/>
                    </a:p>
                  </a:txBody>
                  <a:tcPr marT="45733" marB="45733" anchor="ctr"/>
                </a:tc>
                <a:tc>
                  <a:txBody>
                    <a:bodyPr/>
                    <a:lstStyle/>
                    <a:p>
                      <a:pPr algn="ctr"/>
                      <a:r>
                        <a:rPr lang="en-US" altLang="zh-CN" sz="1800" b="1" dirty="0" smtClean="0"/>
                        <a:t>3(C)</a:t>
                      </a:r>
                      <a:endParaRPr lang="zh-CN" altLang="en-US" sz="1800" b="1" dirty="0"/>
                    </a:p>
                  </a:txBody>
                  <a:tcPr marT="45733" marB="45733" anchor="ctr"/>
                </a:tc>
                <a:tc>
                  <a:txBody>
                    <a:bodyPr/>
                    <a:lstStyle/>
                    <a:p>
                      <a:pPr algn="ctr"/>
                      <a:r>
                        <a:rPr lang="en-US" altLang="zh-CN" sz="1800" b="1" dirty="0" smtClean="0"/>
                        <a:t>4(D)</a:t>
                      </a:r>
                      <a:endParaRPr lang="zh-CN" altLang="en-US" sz="1800" b="1" dirty="0"/>
                    </a:p>
                  </a:txBody>
                  <a:tcPr marT="45733" marB="45733" anchor="ctr"/>
                </a:tc>
                <a:tc>
                  <a:txBody>
                    <a:bodyPr/>
                    <a:lstStyle/>
                    <a:p>
                      <a:pPr algn="ctr"/>
                      <a:r>
                        <a:rPr lang="en-US" altLang="zh-CN" sz="1800" b="1" dirty="0" smtClean="0"/>
                        <a:t>5(E)</a:t>
                      </a:r>
                      <a:endParaRPr lang="zh-CN" altLang="en-US" sz="1800" b="1" dirty="0"/>
                    </a:p>
                  </a:txBody>
                  <a:tcPr marT="45733" marB="45733" anchor="ctr"/>
                </a:tc>
                <a:tc>
                  <a:txBody>
                    <a:bodyPr/>
                    <a:lstStyle/>
                    <a:p>
                      <a:pPr algn="ctr"/>
                      <a:r>
                        <a:rPr lang="en-US" altLang="zh-CN" sz="1800" b="1" dirty="0" smtClean="0"/>
                        <a:t>6(F)</a:t>
                      </a:r>
                      <a:endParaRPr lang="zh-CN" altLang="en-US" sz="1800" b="1"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bl>
          </a:graphicData>
        </a:graphic>
      </p:graphicFrame>
      <p:sp>
        <p:nvSpPr>
          <p:cNvPr id="33827" name="TextBox 160"/>
          <p:cNvSpPr txBox="1">
            <a:spLocks noChangeArrowheads="1"/>
          </p:cNvSpPr>
          <p:nvPr/>
        </p:nvSpPr>
        <p:spPr bwMode="auto">
          <a:xfrm>
            <a:off x="714375" y="50720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33828" name="TextBox 161"/>
          <p:cNvSpPr txBox="1">
            <a:spLocks noChangeArrowheads="1"/>
          </p:cNvSpPr>
          <p:nvPr/>
        </p:nvSpPr>
        <p:spPr bwMode="auto">
          <a:xfrm>
            <a:off x="714375" y="542925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
        <p:nvSpPr>
          <p:cNvPr id="163" name="TextBox 162"/>
          <p:cNvSpPr txBox="1">
            <a:spLocks noChangeArrowheads="1"/>
          </p:cNvSpPr>
          <p:nvPr/>
        </p:nvSpPr>
        <p:spPr bwMode="auto">
          <a:xfrm>
            <a:off x="314325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34</a:t>
            </a:r>
            <a:endParaRPr lang="zh-CN" altLang="en-US" sz="2800">
              <a:solidFill>
                <a:schemeClr val="tx2"/>
              </a:solidFill>
              <a:latin typeface="Times New Roman" pitchFamily="18" charset="0"/>
              <a:cs typeface="Tahoma" pitchFamily="34" charset="0"/>
            </a:endParaRPr>
          </a:p>
        </p:txBody>
      </p:sp>
      <p:sp>
        <p:nvSpPr>
          <p:cNvPr id="164" name="TextBox 163"/>
          <p:cNvSpPr txBox="1">
            <a:spLocks noChangeArrowheads="1"/>
          </p:cNvSpPr>
          <p:nvPr/>
        </p:nvSpPr>
        <p:spPr bwMode="auto">
          <a:xfrm>
            <a:off x="4214813"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25</a:t>
            </a:r>
            <a:endParaRPr lang="zh-CN" altLang="en-US" sz="2800">
              <a:solidFill>
                <a:schemeClr val="tx2"/>
              </a:solidFill>
              <a:latin typeface="Times New Roman" pitchFamily="18" charset="0"/>
              <a:cs typeface="Tahoma" pitchFamily="34" charset="0"/>
            </a:endParaRPr>
          </a:p>
        </p:txBody>
      </p:sp>
      <p:sp>
        <p:nvSpPr>
          <p:cNvPr id="166" name="TextBox 165"/>
          <p:cNvSpPr txBox="1">
            <a:spLocks noChangeArrowheads="1"/>
          </p:cNvSpPr>
          <p:nvPr/>
        </p:nvSpPr>
        <p:spPr bwMode="auto">
          <a:xfrm>
            <a:off x="5214938"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25</a:t>
            </a:r>
            <a:endParaRPr lang="zh-CN" altLang="en-US" sz="2800">
              <a:solidFill>
                <a:schemeClr val="tx2"/>
              </a:solidFill>
              <a:latin typeface="Times New Roman" pitchFamily="18" charset="0"/>
              <a:cs typeface="Tahoma" pitchFamily="34" charset="0"/>
            </a:endParaRPr>
          </a:p>
        </p:txBody>
      </p:sp>
      <p:sp>
        <p:nvSpPr>
          <p:cNvPr id="167" name="TextBox 166"/>
          <p:cNvSpPr txBox="1">
            <a:spLocks noChangeArrowheads="1"/>
          </p:cNvSpPr>
          <p:nvPr/>
        </p:nvSpPr>
        <p:spPr bwMode="auto">
          <a:xfrm>
            <a:off x="6215063" y="5072063"/>
            <a:ext cx="64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26</a:t>
            </a:r>
            <a:endParaRPr lang="zh-CN" altLang="en-US" sz="2800">
              <a:solidFill>
                <a:schemeClr val="tx2"/>
              </a:solidFill>
              <a:latin typeface="Times New Roman" pitchFamily="18" charset="0"/>
              <a:cs typeface="Tahoma" pitchFamily="34" charset="0"/>
            </a:endParaRPr>
          </a:p>
        </p:txBody>
      </p:sp>
      <p:sp>
        <p:nvSpPr>
          <p:cNvPr id="168" name="TextBox 167"/>
          <p:cNvSpPr txBox="1">
            <a:spLocks noChangeArrowheads="1"/>
          </p:cNvSpPr>
          <p:nvPr/>
        </p:nvSpPr>
        <p:spPr bwMode="auto">
          <a:xfrm>
            <a:off x="3214688" y="54292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169" name="TextBox 168"/>
          <p:cNvSpPr txBox="1">
            <a:spLocks noChangeArrowheads="1"/>
          </p:cNvSpPr>
          <p:nvPr/>
        </p:nvSpPr>
        <p:spPr bwMode="auto">
          <a:xfrm>
            <a:off x="4286250"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F</a:t>
            </a:r>
            <a:endParaRPr lang="zh-CN" altLang="en-US" sz="2800">
              <a:solidFill>
                <a:schemeClr val="tx2"/>
              </a:solidFill>
              <a:latin typeface="Times New Roman" pitchFamily="18" charset="0"/>
              <a:cs typeface="Tahoma" pitchFamily="34" charset="0"/>
            </a:endParaRPr>
          </a:p>
        </p:txBody>
      </p:sp>
      <p:pic>
        <p:nvPicPr>
          <p:cNvPr id="338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42875"/>
            <a:ext cx="371475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18" name="TextBox 17"/>
          <p:cNvSpPr txBox="1">
            <a:spLocks noChangeArrowheads="1"/>
          </p:cNvSpPr>
          <p:nvPr/>
        </p:nvSpPr>
        <p:spPr bwMode="auto">
          <a:xfrm>
            <a:off x="5286375"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F</a:t>
            </a:r>
            <a:endParaRPr lang="zh-CN" altLang="en-US" sz="2800">
              <a:solidFill>
                <a:schemeClr val="tx2"/>
              </a:solidFill>
              <a:latin typeface="Times New Roman" pitchFamily="18" charset="0"/>
              <a:cs typeface="Tahoma" pitchFamily="34" charset="0"/>
            </a:endParaRPr>
          </a:p>
        </p:txBody>
      </p:sp>
      <p:sp>
        <p:nvSpPr>
          <p:cNvPr id="19" name="TextBox 18"/>
          <p:cNvSpPr txBox="1">
            <a:spLocks noChangeArrowheads="1"/>
          </p:cNvSpPr>
          <p:nvPr/>
        </p:nvSpPr>
        <p:spPr bwMode="auto">
          <a:xfrm>
            <a:off x="6286500"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F</a:t>
            </a:r>
            <a:endParaRPr lang="zh-CN" altLang="en-US" sz="2800">
              <a:solidFill>
                <a:schemeClr val="tx2"/>
              </a:solidFill>
              <a:latin typeface="Times New Roman" pitchFamily="18" charset="0"/>
              <a:cs typeface="Tahoma" pitchFamily="34" charset="0"/>
            </a:endParaRPr>
          </a:p>
        </p:txBody>
      </p:sp>
      <p:sp>
        <p:nvSpPr>
          <p:cNvPr id="33838" name="椭圆 170"/>
          <p:cNvSpPr>
            <a:spLocks noChangeArrowheads="1"/>
          </p:cNvSpPr>
          <p:nvPr/>
        </p:nvSpPr>
        <p:spPr bwMode="auto">
          <a:xfrm>
            <a:off x="2714625" y="85725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3839" name="椭圆 170"/>
          <p:cNvSpPr>
            <a:spLocks noChangeArrowheads="1"/>
          </p:cNvSpPr>
          <p:nvPr/>
        </p:nvSpPr>
        <p:spPr bwMode="auto">
          <a:xfrm>
            <a:off x="4214813" y="1285875"/>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9364888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mph" presetSubtype="2" fill="hold" grpId="1" nodeType="clickEffect">
                                  <p:stCondLst>
                                    <p:cond delay="0"/>
                                  </p:stCondLst>
                                  <p:childTnLst>
                                    <p:animClr clrSpc="rgb" dir="cw">
                                      <p:cBhvr override="childStyle">
                                        <p:cTn id="38" dur="2000" fill="hold"/>
                                        <p:tgtEl>
                                          <p:spTgt spid="164"/>
                                        </p:tgtEl>
                                        <p:attrNameLst>
                                          <p:attrName>style.color</p:attrName>
                                        </p:attrNameLst>
                                      </p:cBhvr>
                                      <p:to>
                                        <a:srgbClr val="FF3300"/>
                                      </p:to>
                                    </p:animClr>
                                  </p:childTnLst>
                                </p:cTn>
                              </p:par>
                              <p:par>
                                <p:cTn id="39" presetID="3" presetClass="emph" presetSubtype="2" fill="hold" grpId="1" nodeType="withEffect">
                                  <p:stCondLst>
                                    <p:cond delay="0"/>
                                  </p:stCondLst>
                                  <p:childTnLst>
                                    <p:animClr clrSpc="rgb" dir="cw">
                                      <p:cBhvr override="childStyle">
                                        <p:cTn id="40" dur="2000" fill="hold"/>
                                        <p:tgtEl>
                                          <p:spTgt spid="169"/>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P spid="164" grpId="1"/>
      <p:bldP spid="166" grpId="0"/>
      <p:bldP spid="167" grpId="0"/>
      <p:bldP spid="168" grpId="0"/>
      <p:bldP spid="169" grpId="0"/>
      <p:bldP spid="169" grpId="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677408D-0095-40FC-8780-31DDC24BD6D5}"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481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760A0C5-F36B-463F-AC41-ACF83F3642BD}" type="slidenum">
              <a:rPr lang="en-US" altLang="zh-CN" sz="1400" b="0" smtClean="0">
                <a:latin typeface="Comic Sans MS" pitchFamily="66" charset="0"/>
                <a:cs typeface="Tahoma" pitchFamily="34" charset="0"/>
              </a:rPr>
              <a:pPr>
                <a:spcBef>
                  <a:spcPct val="0"/>
                </a:spcBef>
                <a:buClrTx/>
                <a:buSzTx/>
                <a:buFontTx/>
                <a:buNone/>
              </a:pPr>
              <a:t>8</a:t>
            </a:fld>
            <a:endParaRPr lang="en-US" altLang="zh-CN" sz="1400" b="0" smtClean="0">
              <a:latin typeface="Comic Sans MS" pitchFamily="66" charset="0"/>
              <a:cs typeface="Tahoma" pitchFamily="34" charset="0"/>
            </a:endParaRPr>
          </a:p>
        </p:txBody>
      </p:sp>
      <p:graphicFrame>
        <p:nvGraphicFramePr>
          <p:cNvPr id="160" name="表格 159"/>
          <p:cNvGraphicFramePr>
            <a:graphicFrameLocks noGrp="1"/>
          </p:cNvGraphicFramePr>
          <p:nvPr/>
        </p:nvGraphicFramePr>
        <p:xfrm>
          <a:off x="1928813" y="4786313"/>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b="1" dirty="0" smtClean="0"/>
                        <a:t>1(A)</a:t>
                      </a:r>
                      <a:endParaRPr lang="zh-CN" altLang="en-US" sz="1800" b="1" dirty="0"/>
                    </a:p>
                  </a:txBody>
                  <a:tcPr marT="45733" marB="45733" anchor="ctr"/>
                </a:tc>
                <a:tc>
                  <a:txBody>
                    <a:bodyPr/>
                    <a:lstStyle/>
                    <a:p>
                      <a:pPr algn="ctr"/>
                      <a:r>
                        <a:rPr lang="en-US" altLang="zh-CN" sz="1800" b="1" dirty="0" smtClean="0"/>
                        <a:t>2(B)</a:t>
                      </a:r>
                      <a:endParaRPr lang="zh-CN" altLang="en-US" sz="1800" b="1" dirty="0"/>
                    </a:p>
                  </a:txBody>
                  <a:tcPr marT="45733" marB="45733" anchor="ctr"/>
                </a:tc>
                <a:tc>
                  <a:txBody>
                    <a:bodyPr/>
                    <a:lstStyle/>
                    <a:p>
                      <a:pPr algn="ctr"/>
                      <a:r>
                        <a:rPr lang="en-US" altLang="zh-CN" sz="1800" b="1" dirty="0" smtClean="0"/>
                        <a:t>3(C)</a:t>
                      </a:r>
                      <a:endParaRPr lang="zh-CN" altLang="en-US" sz="1800" b="1" dirty="0"/>
                    </a:p>
                  </a:txBody>
                  <a:tcPr marT="45733" marB="45733" anchor="ctr"/>
                </a:tc>
                <a:tc>
                  <a:txBody>
                    <a:bodyPr/>
                    <a:lstStyle/>
                    <a:p>
                      <a:pPr algn="ctr"/>
                      <a:r>
                        <a:rPr lang="en-US" altLang="zh-CN" sz="1800" b="1" dirty="0" smtClean="0"/>
                        <a:t>4(D)</a:t>
                      </a:r>
                      <a:endParaRPr lang="zh-CN" altLang="en-US" sz="1800" b="1" dirty="0"/>
                    </a:p>
                  </a:txBody>
                  <a:tcPr marT="45733" marB="45733" anchor="ctr"/>
                </a:tc>
                <a:tc>
                  <a:txBody>
                    <a:bodyPr/>
                    <a:lstStyle/>
                    <a:p>
                      <a:pPr algn="ctr"/>
                      <a:r>
                        <a:rPr lang="en-US" altLang="zh-CN" sz="1800" b="1" dirty="0" smtClean="0"/>
                        <a:t>5(E)</a:t>
                      </a:r>
                      <a:endParaRPr lang="zh-CN" altLang="en-US" sz="1800" b="1" dirty="0"/>
                    </a:p>
                  </a:txBody>
                  <a:tcPr marT="45733" marB="45733" anchor="ctr"/>
                </a:tc>
                <a:tc>
                  <a:txBody>
                    <a:bodyPr/>
                    <a:lstStyle/>
                    <a:p>
                      <a:pPr algn="ctr"/>
                      <a:r>
                        <a:rPr lang="en-US" altLang="zh-CN" sz="1800" b="1" dirty="0" smtClean="0"/>
                        <a:t>6(F)</a:t>
                      </a:r>
                      <a:endParaRPr lang="zh-CN" altLang="en-US" sz="1800" b="1"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a:p>
                  </a:txBody>
                  <a:tcPr marT="45733" marB="45733" anchor="ct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bl>
          </a:graphicData>
        </a:graphic>
      </p:graphicFrame>
      <p:sp>
        <p:nvSpPr>
          <p:cNvPr id="34851" name="TextBox 160"/>
          <p:cNvSpPr txBox="1">
            <a:spLocks noChangeArrowheads="1"/>
          </p:cNvSpPr>
          <p:nvPr/>
        </p:nvSpPr>
        <p:spPr bwMode="auto">
          <a:xfrm>
            <a:off x="714375" y="50720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34852" name="TextBox 161"/>
          <p:cNvSpPr txBox="1">
            <a:spLocks noChangeArrowheads="1"/>
          </p:cNvSpPr>
          <p:nvPr/>
        </p:nvSpPr>
        <p:spPr bwMode="auto">
          <a:xfrm>
            <a:off x="714375" y="542925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
        <p:nvSpPr>
          <p:cNvPr id="163" name="TextBox 162"/>
          <p:cNvSpPr txBox="1">
            <a:spLocks noChangeArrowheads="1"/>
          </p:cNvSpPr>
          <p:nvPr/>
        </p:nvSpPr>
        <p:spPr bwMode="auto">
          <a:xfrm>
            <a:off x="314325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34</a:t>
            </a:r>
            <a:endParaRPr lang="zh-CN" altLang="en-US" sz="2800">
              <a:solidFill>
                <a:schemeClr val="tx2"/>
              </a:solidFill>
              <a:latin typeface="Times New Roman" pitchFamily="18" charset="0"/>
              <a:cs typeface="Tahoma" pitchFamily="34" charset="0"/>
            </a:endParaRPr>
          </a:p>
        </p:txBody>
      </p:sp>
      <p:sp>
        <p:nvSpPr>
          <p:cNvPr id="166" name="TextBox 165"/>
          <p:cNvSpPr txBox="1">
            <a:spLocks noChangeArrowheads="1"/>
          </p:cNvSpPr>
          <p:nvPr/>
        </p:nvSpPr>
        <p:spPr bwMode="auto">
          <a:xfrm>
            <a:off x="5214938"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17</a:t>
            </a:r>
            <a:endParaRPr lang="zh-CN" altLang="en-US" sz="2800">
              <a:solidFill>
                <a:schemeClr val="tx2"/>
              </a:solidFill>
              <a:latin typeface="Times New Roman" pitchFamily="18" charset="0"/>
              <a:cs typeface="Tahoma" pitchFamily="34" charset="0"/>
            </a:endParaRPr>
          </a:p>
        </p:txBody>
      </p:sp>
      <p:sp>
        <p:nvSpPr>
          <p:cNvPr id="167" name="TextBox 166"/>
          <p:cNvSpPr txBox="1">
            <a:spLocks noChangeArrowheads="1"/>
          </p:cNvSpPr>
          <p:nvPr/>
        </p:nvSpPr>
        <p:spPr bwMode="auto">
          <a:xfrm>
            <a:off x="6215063" y="5072063"/>
            <a:ext cx="64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26</a:t>
            </a:r>
            <a:endParaRPr lang="zh-CN" altLang="en-US" sz="2800">
              <a:solidFill>
                <a:schemeClr val="tx2"/>
              </a:solidFill>
              <a:latin typeface="Times New Roman" pitchFamily="18" charset="0"/>
              <a:cs typeface="Tahoma" pitchFamily="34" charset="0"/>
            </a:endParaRPr>
          </a:p>
        </p:txBody>
      </p:sp>
      <p:sp>
        <p:nvSpPr>
          <p:cNvPr id="168" name="TextBox 167"/>
          <p:cNvSpPr txBox="1">
            <a:spLocks noChangeArrowheads="1"/>
          </p:cNvSpPr>
          <p:nvPr/>
        </p:nvSpPr>
        <p:spPr bwMode="auto">
          <a:xfrm>
            <a:off x="3214688" y="54292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18" name="TextBox 17"/>
          <p:cNvSpPr txBox="1">
            <a:spLocks noChangeArrowheads="1"/>
          </p:cNvSpPr>
          <p:nvPr/>
        </p:nvSpPr>
        <p:spPr bwMode="auto">
          <a:xfrm>
            <a:off x="5286375"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C</a:t>
            </a:r>
            <a:endParaRPr lang="zh-CN" altLang="en-US" sz="2800">
              <a:solidFill>
                <a:schemeClr val="tx2"/>
              </a:solidFill>
              <a:latin typeface="Times New Roman" pitchFamily="18" charset="0"/>
              <a:cs typeface="Tahoma" pitchFamily="34" charset="0"/>
            </a:endParaRPr>
          </a:p>
        </p:txBody>
      </p:sp>
      <p:sp>
        <p:nvSpPr>
          <p:cNvPr id="19" name="TextBox 18"/>
          <p:cNvSpPr txBox="1">
            <a:spLocks noChangeArrowheads="1"/>
          </p:cNvSpPr>
          <p:nvPr/>
        </p:nvSpPr>
        <p:spPr bwMode="auto">
          <a:xfrm>
            <a:off x="6286500"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F</a:t>
            </a:r>
            <a:endParaRPr lang="zh-CN" altLang="en-US" sz="2800">
              <a:solidFill>
                <a:schemeClr val="tx2"/>
              </a:solidFill>
              <a:latin typeface="Times New Roman" pitchFamily="18" charset="0"/>
              <a:cs typeface="Tahoma" pitchFamily="34" charset="0"/>
            </a:endParaRPr>
          </a:p>
        </p:txBody>
      </p:sp>
      <p:pic>
        <p:nvPicPr>
          <p:cNvPr id="34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2875"/>
            <a:ext cx="478631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34860" name="椭圆 170"/>
          <p:cNvSpPr>
            <a:spLocks noChangeArrowheads="1"/>
          </p:cNvSpPr>
          <p:nvPr/>
        </p:nvSpPr>
        <p:spPr bwMode="auto">
          <a:xfrm>
            <a:off x="2643188" y="1000125"/>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4861" name="椭圆 170"/>
          <p:cNvSpPr>
            <a:spLocks noChangeArrowheads="1"/>
          </p:cNvSpPr>
          <p:nvPr/>
        </p:nvSpPr>
        <p:spPr bwMode="auto">
          <a:xfrm>
            <a:off x="4357688" y="1428750"/>
            <a:ext cx="7143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4862" name="椭圆 170"/>
          <p:cNvSpPr>
            <a:spLocks noChangeArrowheads="1"/>
          </p:cNvSpPr>
          <p:nvPr/>
        </p:nvSpPr>
        <p:spPr bwMode="auto">
          <a:xfrm>
            <a:off x="3429000" y="264318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40277018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grpId="1" nodeType="clickEffect">
                                  <p:stCondLst>
                                    <p:cond delay="0"/>
                                  </p:stCondLst>
                                  <p:childTnLst>
                                    <p:animClr clrSpc="rgb" dir="cw">
                                      <p:cBhvr override="childStyle">
                                        <p:cTn id="30" dur="2000" fill="hold"/>
                                        <p:tgtEl>
                                          <p:spTgt spid="166"/>
                                        </p:tgtEl>
                                        <p:attrNameLst>
                                          <p:attrName>style.color</p:attrName>
                                        </p:attrNameLst>
                                      </p:cBhvr>
                                      <p:to>
                                        <a:srgbClr val="FF3300"/>
                                      </p:to>
                                    </p:animClr>
                                  </p:childTnLst>
                                </p:cTn>
                              </p:par>
                              <p:par>
                                <p:cTn id="31" presetID="3" presetClass="emph" presetSubtype="2" fill="hold" grpId="1" nodeType="withEffect">
                                  <p:stCondLst>
                                    <p:cond delay="0"/>
                                  </p:stCondLst>
                                  <p:childTnLst>
                                    <p:animClr clrSpc="rgb" dir="cw">
                                      <p:cBhvr override="childStyle">
                                        <p:cTn id="32" dur="2000" fill="hold"/>
                                        <p:tgtEl>
                                          <p:spTgt spid="18"/>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6" grpId="0"/>
      <p:bldP spid="166" grpId="1"/>
      <p:bldP spid="167" grpId="0"/>
      <p:bldP spid="168" grpId="0"/>
      <p:bldP spid="18" grpId="0"/>
      <p:bldP spid="18" grpId="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07B666A5-A96A-4B51-9934-C88A832FA3EF}" type="datetime1">
              <a:rPr lang="zh-CN" altLang="en-US" sz="1400" b="0" smtClean="0">
                <a:latin typeface="Comic Sans MS" pitchFamily="66" charset="0"/>
                <a:cs typeface="Tahoma" pitchFamily="34" charset="0"/>
              </a:rPr>
              <a:pPr>
                <a:spcBef>
                  <a:spcPct val="0"/>
                </a:spcBef>
                <a:buClrTx/>
                <a:buSzTx/>
                <a:buFontTx/>
                <a:buNone/>
              </a:pPr>
              <a:t>2016/5/10</a:t>
            </a:fld>
            <a:endParaRPr lang="en-US" altLang="zh-CN" sz="1400" b="0" smtClean="0">
              <a:latin typeface="Comic Sans MS" pitchFamily="66" charset="0"/>
              <a:cs typeface="Tahoma" pitchFamily="34" charset="0"/>
            </a:endParaRPr>
          </a:p>
        </p:txBody>
      </p:sp>
      <p:sp>
        <p:nvSpPr>
          <p:cNvPr id="358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第7章  贪心法</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DDD4ED88-4B51-4F3F-9E0D-8FFAB0B44EA5}" type="slidenum">
              <a:rPr lang="en-US" altLang="zh-CN" sz="1400" b="0" smtClean="0">
                <a:latin typeface="Comic Sans MS" pitchFamily="66" charset="0"/>
                <a:cs typeface="Tahoma" pitchFamily="34" charset="0"/>
              </a:rPr>
              <a:pPr>
                <a:spcBef>
                  <a:spcPct val="0"/>
                </a:spcBef>
                <a:buClrTx/>
                <a:buSzTx/>
                <a:buFontTx/>
                <a:buNone/>
              </a:pPr>
              <a:t>9</a:t>
            </a:fld>
            <a:endParaRPr lang="en-US" altLang="zh-CN" sz="1400" b="0" smtClean="0">
              <a:latin typeface="Comic Sans MS" pitchFamily="66" charset="0"/>
              <a:cs typeface="Tahoma" pitchFamily="34" charset="0"/>
            </a:endParaRPr>
          </a:p>
        </p:txBody>
      </p:sp>
      <p:graphicFrame>
        <p:nvGraphicFramePr>
          <p:cNvPr id="160" name="表格 159"/>
          <p:cNvGraphicFramePr>
            <a:graphicFrameLocks noGrp="1"/>
          </p:cNvGraphicFramePr>
          <p:nvPr/>
        </p:nvGraphicFramePr>
        <p:xfrm>
          <a:off x="1928813" y="4786313"/>
          <a:ext cx="6096000" cy="1112838"/>
        </p:xfrm>
        <a:graphic>
          <a:graphicData uri="http://schemas.openxmlformats.org/drawingml/2006/table">
            <a:tbl>
              <a:tblPr>
                <a:tableStyleId>{616DA210-FB5B-4158-B5E0-FEB733F419BA}</a:tableStyleId>
              </a:tblPr>
              <a:tblGrid>
                <a:gridCol w="1016000"/>
                <a:gridCol w="1016000"/>
                <a:gridCol w="1016000"/>
                <a:gridCol w="1016000"/>
                <a:gridCol w="1016000"/>
                <a:gridCol w="1016000"/>
              </a:tblGrid>
              <a:tr h="370946">
                <a:tc>
                  <a:txBody>
                    <a:bodyPr/>
                    <a:lstStyle/>
                    <a:p>
                      <a:pPr algn="ctr"/>
                      <a:r>
                        <a:rPr lang="en-US" altLang="zh-CN" sz="1800" b="1" dirty="0" smtClean="0"/>
                        <a:t>1(A)</a:t>
                      </a:r>
                      <a:endParaRPr lang="zh-CN" altLang="en-US" sz="1800" b="1" dirty="0"/>
                    </a:p>
                  </a:txBody>
                  <a:tcPr marT="45733" marB="45733" anchor="ctr"/>
                </a:tc>
                <a:tc>
                  <a:txBody>
                    <a:bodyPr/>
                    <a:lstStyle/>
                    <a:p>
                      <a:pPr algn="ctr"/>
                      <a:r>
                        <a:rPr lang="en-US" altLang="zh-CN" sz="1800" b="1" dirty="0" smtClean="0"/>
                        <a:t>2(B)</a:t>
                      </a:r>
                      <a:endParaRPr lang="zh-CN" altLang="en-US" sz="1800" b="1" dirty="0"/>
                    </a:p>
                  </a:txBody>
                  <a:tcPr marT="45733" marB="45733" anchor="ctr"/>
                </a:tc>
                <a:tc>
                  <a:txBody>
                    <a:bodyPr/>
                    <a:lstStyle/>
                    <a:p>
                      <a:pPr algn="ctr"/>
                      <a:r>
                        <a:rPr lang="en-US" altLang="zh-CN" sz="1800" b="1" dirty="0" smtClean="0"/>
                        <a:t>3(C)</a:t>
                      </a:r>
                      <a:endParaRPr lang="zh-CN" altLang="en-US" sz="1800" b="1" dirty="0"/>
                    </a:p>
                  </a:txBody>
                  <a:tcPr marT="45733" marB="45733" anchor="ctr"/>
                </a:tc>
                <a:tc>
                  <a:txBody>
                    <a:bodyPr/>
                    <a:lstStyle/>
                    <a:p>
                      <a:pPr algn="ctr"/>
                      <a:r>
                        <a:rPr lang="en-US" altLang="zh-CN" sz="1800" b="1" dirty="0" smtClean="0"/>
                        <a:t>4(D)</a:t>
                      </a:r>
                      <a:endParaRPr lang="zh-CN" altLang="en-US" sz="1800" b="1" dirty="0"/>
                    </a:p>
                  </a:txBody>
                  <a:tcPr marT="45733" marB="45733" anchor="ctr"/>
                </a:tc>
                <a:tc>
                  <a:txBody>
                    <a:bodyPr/>
                    <a:lstStyle/>
                    <a:p>
                      <a:pPr algn="ctr"/>
                      <a:r>
                        <a:rPr lang="en-US" altLang="zh-CN" sz="1800" b="1" dirty="0" smtClean="0"/>
                        <a:t>5(E)</a:t>
                      </a:r>
                      <a:endParaRPr lang="zh-CN" altLang="en-US" sz="1800" b="1" dirty="0"/>
                    </a:p>
                  </a:txBody>
                  <a:tcPr marT="45733" marB="45733" anchor="ctr"/>
                </a:tc>
                <a:tc>
                  <a:txBody>
                    <a:bodyPr/>
                    <a:lstStyle/>
                    <a:p>
                      <a:pPr algn="ctr"/>
                      <a:r>
                        <a:rPr lang="en-US" altLang="zh-CN" sz="1800" b="1" dirty="0" smtClean="0"/>
                        <a:t>6(F)</a:t>
                      </a:r>
                      <a:endParaRPr lang="zh-CN" altLang="en-US" sz="1800" b="1" dirty="0"/>
                    </a:p>
                  </a:txBody>
                  <a:tcPr marT="45733" marB="45733" anchor="ct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r h="370946">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dirty="0"/>
                    </a:p>
                  </a:txBody>
                  <a:tcPr marT="45733" marB="45733" anchor="ctr">
                    <a:solidFill>
                      <a:schemeClr val="bg1">
                        <a:lumMod val="65000"/>
                      </a:schemeClr>
                    </a:solidFill>
                  </a:tcPr>
                </a:tc>
                <a:tc>
                  <a:txBody>
                    <a:bodyPr/>
                    <a:lstStyle/>
                    <a:p>
                      <a:pPr algn="ctr"/>
                      <a:endParaRPr lang="zh-CN" altLang="en-US" sz="1800"/>
                    </a:p>
                  </a:txBody>
                  <a:tcPr marT="45733" marB="45733" anchor="ctr"/>
                </a:tc>
                <a:tc>
                  <a:txBody>
                    <a:bodyPr/>
                    <a:lstStyle/>
                    <a:p>
                      <a:pPr algn="ctr"/>
                      <a:endParaRPr lang="zh-CN" altLang="en-US" sz="1800" dirty="0"/>
                    </a:p>
                  </a:txBody>
                  <a:tcPr marT="45733" marB="45733" anchor="ctr">
                    <a:solidFill>
                      <a:schemeClr val="bg1">
                        <a:lumMod val="65000"/>
                      </a:schemeClr>
                    </a:solidFill>
                  </a:tcPr>
                </a:tc>
              </a:tr>
            </a:tbl>
          </a:graphicData>
        </a:graphic>
      </p:graphicFrame>
      <p:sp>
        <p:nvSpPr>
          <p:cNvPr id="35875" name="TextBox 160"/>
          <p:cNvSpPr txBox="1">
            <a:spLocks noChangeArrowheads="1"/>
          </p:cNvSpPr>
          <p:nvPr/>
        </p:nvSpPr>
        <p:spPr bwMode="auto">
          <a:xfrm>
            <a:off x="714375" y="507206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lowcost</a:t>
            </a:r>
            <a:endParaRPr lang="zh-CN" altLang="en-US" sz="2400">
              <a:latin typeface="Times New Roman" pitchFamily="18" charset="0"/>
              <a:cs typeface="Tahoma" pitchFamily="34" charset="0"/>
            </a:endParaRPr>
          </a:p>
        </p:txBody>
      </p:sp>
      <p:sp>
        <p:nvSpPr>
          <p:cNvPr id="35876" name="TextBox 161"/>
          <p:cNvSpPr txBox="1">
            <a:spLocks noChangeArrowheads="1"/>
          </p:cNvSpPr>
          <p:nvPr/>
        </p:nvSpPr>
        <p:spPr bwMode="auto">
          <a:xfrm>
            <a:off x="714375" y="5429250"/>
            <a:ext cx="150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Times New Roman" pitchFamily="18" charset="0"/>
                <a:cs typeface="Tahoma" pitchFamily="34" charset="0"/>
              </a:rPr>
              <a:t>adjvex</a:t>
            </a:r>
            <a:endParaRPr lang="zh-CN" altLang="en-US" sz="2400">
              <a:latin typeface="Times New Roman" pitchFamily="18" charset="0"/>
              <a:cs typeface="Tahoma" pitchFamily="34" charset="0"/>
            </a:endParaRPr>
          </a:p>
        </p:txBody>
      </p:sp>
      <p:sp>
        <p:nvSpPr>
          <p:cNvPr id="163" name="TextBox 162"/>
          <p:cNvSpPr txBox="1">
            <a:spLocks noChangeArrowheads="1"/>
          </p:cNvSpPr>
          <p:nvPr/>
        </p:nvSpPr>
        <p:spPr bwMode="auto">
          <a:xfrm>
            <a:off x="3143250" y="5072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34</a:t>
            </a:r>
            <a:endParaRPr lang="zh-CN" altLang="en-US" sz="2800">
              <a:solidFill>
                <a:schemeClr val="tx2"/>
              </a:solidFill>
              <a:latin typeface="Times New Roman" pitchFamily="18" charset="0"/>
              <a:cs typeface="Tahoma" pitchFamily="34" charset="0"/>
            </a:endParaRPr>
          </a:p>
        </p:txBody>
      </p:sp>
      <p:sp>
        <p:nvSpPr>
          <p:cNvPr id="167" name="TextBox 166"/>
          <p:cNvSpPr txBox="1">
            <a:spLocks noChangeArrowheads="1"/>
          </p:cNvSpPr>
          <p:nvPr/>
        </p:nvSpPr>
        <p:spPr bwMode="auto">
          <a:xfrm>
            <a:off x="6215063" y="5072063"/>
            <a:ext cx="64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26</a:t>
            </a:r>
            <a:endParaRPr lang="zh-CN" altLang="en-US" sz="2800">
              <a:solidFill>
                <a:schemeClr val="tx2"/>
              </a:solidFill>
              <a:latin typeface="Times New Roman" pitchFamily="18" charset="0"/>
              <a:cs typeface="Tahoma" pitchFamily="34" charset="0"/>
            </a:endParaRPr>
          </a:p>
        </p:txBody>
      </p:sp>
      <p:sp>
        <p:nvSpPr>
          <p:cNvPr id="168" name="TextBox 167"/>
          <p:cNvSpPr txBox="1">
            <a:spLocks noChangeArrowheads="1"/>
          </p:cNvSpPr>
          <p:nvPr/>
        </p:nvSpPr>
        <p:spPr bwMode="auto">
          <a:xfrm>
            <a:off x="3214688" y="54292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A</a:t>
            </a:r>
            <a:endParaRPr lang="zh-CN" altLang="en-US" sz="2800">
              <a:solidFill>
                <a:schemeClr val="tx2"/>
              </a:solidFill>
              <a:latin typeface="Times New Roman" pitchFamily="18" charset="0"/>
              <a:cs typeface="Tahoma" pitchFamily="34" charset="0"/>
            </a:endParaRPr>
          </a:p>
        </p:txBody>
      </p:sp>
      <p:sp>
        <p:nvSpPr>
          <p:cNvPr id="19" name="TextBox 18"/>
          <p:cNvSpPr txBox="1">
            <a:spLocks noChangeArrowheads="1"/>
          </p:cNvSpPr>
          <p:nvPr/>
        </p:nvSpPr>
        <p:spPr bwMode="auto">
          <a:xfrm>
            <a:off x="6286500" y="54292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800">
                <a:solidFill>
                  <a:schemeClr val="tx2"/>
                </a:solidFill>
                <a:latin typeface="Times New Roman" pitchFamily="18" charset="0"/>
                <a:cs typeface="Tahoma" pitchFamily="34" charset="0"/>
              </a:rPr>
              <a:t>F</a:t>
            </a:r>
            <a:endParaRPr lang="zh-CN" altLang="en-US" sz="2800">
              <a:solidFill>
                <a:schemeClr val="tx2"/>
              </a:solidFill>
              <a:latin typeface="Times New Roman" pitchFamily="18" charset="0"/>
              <a:cs typeface="Tahoma" pitchFamily="34" charset="0"/>
            </a:endParaRPr>
          </a:p>
        </p:txBody>
      </p:sp>
      <p:pic>
        <p:nvPicPr>
          <p:cNvPr id="358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14313"/>
            <a:ext cx="4071937"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35882" name="椭圆 170"/>
          <p:cNvSpPr>
            <a:spLocks noChangeArrowheads="1"/>
          </p:cNvSpPr>
          <p:nvPr/>
        </p:nvSpPr>
        <p:spPr bwMode="auto">
          <a:xfrm>
            <a:off x="2643188" y="1071563"/>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5883" name="椭圆 170"/>
          <p:cNvSpPr>
            <a:spLocks noChangeArrowheads="1"/>
          </p:cNvSpPr>
          <p:nvPr/>
        </p:nvSpPr>
        <p:spPr bwMode="auto">
          <a:xfrm>
            <a:off x="4286250" y="150018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5884" name="椭圆 170"/>
          <p:cNvSpPr>
            <a:spLocks noChangeArrowheads="1"/>
          </p:cNvSpPr>
          <p:nvPr/>
        </p:nvSpPr>
        <p:spPr bwMode="auto">
          <a:xfrm>
            <a:off x="3429000" y="264318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5885" name="椭圆 170"/>
          <p:cNvSpPr>
            <a:spLocks noChangeArrowheads="1"/>
          </p:cNvSpPr>
          <p:nvPr/>
        </p:nvSpPr>
        <p:spPr bwMode="auto">
          <a:xfrm>
            <a:off x="5072063" y="2643188"/>
            <a:ext cx="7143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34045957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grpId="1" nodeType="clickEffect">
                                  <p:stCondLst>
                                    <p:cond delay="0"/>
                                  </p:stCondLst>
                                  <p:childTnLst>
                                    <p:animClr clrSpc="rgb" dir="cw">
                                      <p:cBhvr override="childStyle">
                                        <p:cTn id="22" dur="2000" fill="hold"/>
                                        <p:tgtEl>
                                          <p:spTgt spid="167"/>
                                        </p:tgtEl>
                                        <p:attrNameLst>
                                          <p:attrName>style.color</p:attrName>
                                        </p:attrNameLst>
                                      </p:cBhvr>
                                      <p:to>
                                        <a:srgbClr val="FF3300"/>
                                      </p:to>
                                    </p:animClr>
                                  </p:childTnLst>
                                </p:cTn>
                              </p:par>
                              <p:par>
                                <p:cTn id="23" presetID="3" presetClass="emph" presetSubtype="2" fill="hold" grpId="1" nodeType="withEffect">
                                  <p:stCondLst>
                                    <p:cond delay="0"/>
                                  </p:stCondLst>
                                  <p:childTnLst>
                                    <p:animClr clrSpc="rgb" dir="cw">
                                      <p:cBhvr override="childStyle">
                                        <p:cTn id="24" dur="2000" fill="hold"/>
                                        <p:tgtEl>
                                          <p:spTgt spid="19"/>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7" grpId="0"/>
      <p:bldP spid="167" grpId="1"/>
      <p:bldP spid="168" grpId="0"/>
      <p:bldP spid="19" grpId="0"/>
      <p:bldP spid="19"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6322</TotalTime>
  <Words>3789</Words>
  <Application>Microsoft Office PowerPoint</Application>
  <PresentationFormat>全屏显示(4:3)</PresentationFormat>
  <Paragraphs>777</Paragraphs>
  <Slides>36</Slides>
  <Notes>6</Notes>
  <HiddenSlides>2</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36</vt:i4>
      </vt:variant>
    </vt:vector>
  </HeadingPairs>
  <TitlesOfParts>
    <vt:vector size="40" baseType="lpstr">
      <vt:lpstr>1_凸显</vt:lpstr>
      <vt:lpstr>aniu_ppt</vt:lpstr>
      <vt:lpstr>1_aniu_ppt</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337</cp:revision>
  <dcterms:created xsi:type="dcterms:W3CDTF">2006-06-21T07:55:46Z</dcterms:created>
  <dcterms:modified xsi:type="dcterms:W3CDTF">2016-05-10T14:41:16Z</dcterms:modified>
</cp:coreProperties>
</file>