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9" r:id="rId1"/>
    <p:sldMasterId id="2147484050" r:id="rId2"/>
    <p:sldMasterId id="2147484063" r:id="rId3"/>
  </p:sldMasterIdLst>
  <p:notesMasterIdLst>
    <p:notesMasterId r:id="rId38"/>
  </p:notesMasterIdLst>
  <p:handoutMasterIdLst>
    <p:handoutMasterId r:id="rId39"/>
  </p:handoutMasterIdLst>
  <p:sldIdLst>
    <p:sldId id="722" r:id="rId4"/>
    <p:sldId id="750" r:id="rId5"/>
    <p:sldId id="751" r:id="rId6"/>
    <p:sldId id="752" r:id="rId7"/>
    <p:sldId id="753" r:id="rId8"/>
    <p:sldId id="754" r:id="rId9"/>
    <p:sldId id="755" r:id="rId10"/>
    <p:sldId id="756" r:id="rId11"/>
    <p:sldId id="757" r:id="rId12"/>
    <p:sldId id="758" r:id="rId13"/>
    <p:sldId id="759" r:id="rId14"/>
    <p:sldId id="760" r:id="rId15"/>
    <p:sldId id="761" r:id="rId16"/>
    <p:sldId id="762" r:id="rId17"/>
    <p:sldId id="763" r:id="rId18"/>
    <p:sldId id="764" r:id="rId19"/>
    <p:sldId id="765" r:id="rId20"/>
    <p:sldId id="770" r:id="rId21"/>
    <p:sldId id="771" r:id="rId22"/>
    <p:sldId id="772" r:id="rId23"/>
    <p:sldId id="773" r:id="rId24"/>
    <p:sldId id="774" r:id="rId25"/>
    <p:sldId id="776" r:id="rId26"/>
    <p:sldId id="777" r:id="rId27"/>
    <p:sldId id="778" r:id="rId28"/>
    <p:sldId id="779" r:id="rId29"/>
    <p:sldId id="780" r:id="rId30"/>
    <p:sldId id="788" r:id="rId31"/>
    <p:sldId id="782" r:id="rId32"/>
    <p:sldId id="783" r:id="rId33"/>
    <p:sldId id="784" r:id="rId34"/>
    <p:sldId id="785" r:id="rId35"/>
    <p:sldId id="786" r:id="rId36"/>
    <p:sldId id="787" r:id="rId37"/>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A50021"/>
    <a:srgbClr val="FF9900"/>
    <a:srgbClr val="FFFF99"/>
    <a:srgbClr val="FFFF00"/>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56" autoAdjust="0"/>
    <p:restoredTop sz="81400" autoAdjust="0"/>
  </p:normalViewPr>
  <p:slideViewPr>
    <p:cSldViewPr>
      <p:cViewPr>
        <p:scale>
          <a:sx n="60" d="100"/>
          <a:sy n="60" d="100"/>
        </p:scale>
        <p:origin x="-786"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4"/>
    </p:cViewPr>
  </p:sorterViewPr>
  <p:notesViewPr>
    <p:cSldViewPr>
      <p:cViewPr varScale="1">
        <p:scale>
          <a:sx n="53" d="100"/>
          <a:sy n="53" d="100"/>
        </p:scale>
        <p:origin x="-1842"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12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512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12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A5D21C96-181C-4352-BEBD-0FCB8D29B644}" type="slidenum">
              <a:rPr lang="en-US" altLang="zh-CN"/>
              <a:pPr>
                <a:defRPr/>
              </a:pPr>
              <a:t>‹#›</a:t>
            </a:fld>
            <a:endParaRPr lang="en-US" altLang="zh-CN"/>
          </a:p>
        </p:txBody>
      </p:sp>
    </p:spTree>
    <p:extLst>
      <p:ext uri="{BB962C8B-B14F-4D97-AF65-F5344CB8AC3E}">
        <p14:creationId xmlns:p14="http://schemas.microsoft.com/office/powerpoint/2010/main" val="1291195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BDC5F067-DF7D-4B8B-9118-5902D88D49D1}" type="slidenum">
              <a:rPr lang="en-US" altLang="zh-CN"/>
              <a:pPr>
                <a:defRPr/>
              </a:pPr>
              <a:t>‹#›</a:t>
            </a:fld>
            <a:endParaRPr lang="en-US" altLang="zh-CN"/>
          </a:p>
        </p:txBody>
      </p:sp>
    </p:spTree>
    <p:extLst>
      <p:ext uri="{BB962C8B-B14F-4D97-AF65-F5344CB8AC3E}">
        <p14:creationId xmlns:p14="http://schemas.microsoft.com/office/powerpoint/2010/main" val="4063726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757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28C90D61-B7EA-4032-ACC9-F7C78102B73F}" type="slidenum">
              <a:rPr lang="en-US" altLang="zh-CN" sz="1200" smtClean="0"/>
              <a:pPr eaLnBrk="1" hangingPunct="1"/>
              <a:t>4</a:t>
            </a:fld>
            <a:endParaRPr lang="en-US" altLang="zh-CN"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01</a:t>
            </a:r>
            <a:r>
              <a:rPr lang="zh-CN" altLang="en-US" smtClean="0">
                <a:ea typeface="宋体" charset="-122"/>
              </a:rPr>
              <a:t>背包问题的解空间</a:t>
            </a:r>
          </a:p>
        </p:txBody>
      </p:sp>
      <p:sp>
        <p:nvSpPr>
          <p:cNvPr id="675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2189963E-B00E-487C-80BB-12C78C570FBC}" type="slidenum">
              <a:rPr lang="en-US" altLang="zh-CN" smtClean="0">
                <a:cs typeface="Tahoma" pitchFamily="34" charset="0"/>
              </a:rPr>
              <a:pPr eaLnBrk="1" hangingPunct="1">
                <a:spcBef>
                  <a:spcPct val="0"/>
                </a:spcBef>
              </a:pPr>
              <a:t>11</a:t>
            </a:fld>
            <a:endParaRPr lang="en-US" altLang="zh-CN" smtClean="0">
              <a:cs typeface="Tahoma"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ea typeface="宋体" charset="-122"/>
              </a:rPr>
              <a:t>可能解的</a:t>
            </a:r>
            <a:r>
              <a:rPr lang="zh-CN" altLang="en-US" b="1" smtClean="0">
                <a:solidFill>
                  <a:srgbClr val="FF3300"/>
                </a:solidFill>
                <a:ea typeface="宋体" charset="-122"/>
              </a:rPr>
              <a:t>表示方式</a:t>
            </a:r>
            <a:r>
              <a:rPr lang="zh-CN" altLang="en-US" b="1" smtClean="0">
                <a:ea typeface="宋体" charset="-122"/>
              </a:rPr>
              <a:t>和它相应的</a:t>
            </a:r>
            <a:r>
              <a:rPr lang="zh-CN" altLang="en-US" b="1" smtClean="0">
                <a:solidFill>
                  <a:srgbClr val="FF3300"/>
                </a:solidFill>
                <a:ea typeface="宋体" charset="-122"/>
              </a:rPr>
              <a:t>解释</a:t>
            </a:r>
            <a:r>
              <a:rPr lang="zh-CN" altLang="en-US" b="1" smtClean="0">
                <a:ea typeface="宋体" charset="-122"/>
              </a:rPr>
              <a:t>隐含了解空间及其大小。</a:t>
            </a:r>
            <a:endParaRPr lang="zh-CN" altLang="en-US" smtClean="0">
              <a:ea typeface="宋体" charset="-122"/>
            </a:endParaRPr>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8BC432F3-376D-4574-9F03-3DBBF4A17267}" type="slidenum">
              <a:rPr lang="en-US" altLang="zh-CN" smtClean="0">
                <a:cs typeface="Tahoma" pitchFamily="34" charset="0"/>
              </a:rPr>
              <a:pPr eaLnBrk="1" hangingPunct="1">
                <a:spcBef>
                  <a:spcPct val="0"/>
                </a:spcBef>
              </a:pPr>
              <a:t>13</a:t>
            </a:fld>
            <a:endParaRPr lang="en-US" altLang="zh-CN" smtClean="0">
              <a:cs typeface="Tahoma"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S</a:t>
            </a:r>
            <a:r>
              <a:rPr lang="zh-CN" altLang="en-US" smtClean="0">
                <a:ea typeface="宋体" charset="-122"/>
              </a:rPr>
              <a:t>集合中有</a:t>
            </a:r>
            <a:r>
              <a:rPr lang="en-US" altLang="zh-CN" smtClean="0">
                <a:ea typeface="宋体" charset="-122"/>
              </a:rPr>
              <a:t>m</a:t>
            </a:r>
            <a:r>
              <a:rPr lang="zh-CN" altLang="en-US" smtClean="0">
                <a:ea typeface="宋体" charset="-122"/>
              </a:rPr>
              <a:t>个元素，那么解空间的大小是多少。</a:t>
            </a:r>
            <a:endParaRPr lang="en-US" altLang="zh-CN" smtClean="0">
              <a:ea typeface="宋体" charset="-122"/>
            </a:endParaRPr>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21892020-38A5-4841-9D1F-BE1CF1D1CCDC}" type="slidenum">
              <a:rPr lang="en-US" altLang="zh-CN" smtClean="0">
                <a:cs typeface="Tahoma" pitchFamily="34" charset="0"/>
              </a:rPr>
              <a:pPr eaLnBrk="1" hangingPunct="1">
                <a:spcBef>
                  <a:spcPct val="0"/>
                </a:spcBef>
              </a:pPr>
              <a:t>14</a:t>
            </a:fld>
            <a:endParaRPr lang="en-US" altLang="zh-CN" smtClean="0">
              <a:cs typeface="Tahoma"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画出解空间树的关键：</a:t>
            </a:r>
            <a:r>
              <a:rPr lang="en-US" altLang="zh-CN" smtClean="0">
                <a:ea typeface="宋体" charset="-122"/>
              </a:rPr>
              <a:t>1.</a:t>
            </a:r>
            <a:r>
              <a:rPr lang="zh-CN" altLang="en-US" smtClean="0">
                <a:ea typeface="宋体" charset="-122"/>
              </a:rPr>
              <a:t>确定解向量的长度</a:t>
            </a:r>
            <a:r>
              <a:rPr lang="en-US" altLang="zh-CN" smtClean="0">
                <a:ea typeface="宋体" charset="-122"/>
              </a:rPr>
              <a:t>2.</a:t>
            </a:r>
            <a:r>
              <a:rPr lang="zh-CN" altLang="en-US" smtClean="0">
                <a:ea typeface="宋体" charset="-122"/>
              </a:rPr>
              <a:t>确定解向量中，每个分量的取值</a:t>
            </a:r>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9719E433-1C9D-4C1D-A2AD-14C462B4E704}" type="slidenum">
              <a:rPr lang="en-US" altLang="zh-CN" smtClean="0">
                <a:cs typeface="Tahoma" pitchFamily="34" charset="0"/>
              </a:rPr>
              <a:pPr eaLnBrk="1" hangingPunct="1">
                <a:spcBef>
                  <a:spcPct val="0"/>
                </a:spcBef>
              </a:pPr>
              <a:t>17</a:t>
            </a:fld>
            <a:endParaRPr lang="en-US" altLang="zh-CN" smtClean="0">
              <a:cs typeface="Tahom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对于</a:t>
            </a:r>
            <a:r>
              <a:rPr lang="en-US" altLang="zh-CN" smtClean="0">
                <a:ea typeface="宋体" charset="-122"/>
              </a:rPr>
              <a:t>xi</a:t>
            </a:r>
            <a:r>
              <a:rPr lang="zh-CN" altLang="en-US" smtClean="0">
                <a:ea typeface="宋体" charset="-122"/>
              </a:rPr>
              <a:t>首先让它去</a:t>
            </a:r>
            <a:r>
              <a:rPr lang="en-US" altLang="zh-CN" smtClean="0">
                <a:ea typeface="宋体" charset="-122"/>
              </a:rPr>
              <a:t>si</a:t>
            </a:r>
            <a:r>
              <a:rPr lang="zh-CN" altLang="en-US" smtClean="0">
                <a:ea typeface="宋体" charset="-122"/>
              </a:rPr>
              <a:t>中的第一个值</a:t>
            </a:r>
            <a:r>
              <a:rPr lang="en-US" altLang="zh-CN" smtClean="0">
                <a:ea typeface="宋体" charset="-122"/>
              </a:rPr>
              <a:t>ai1</a:t>
            </a:r>
            <a:r>
              <a:rPr lang="zh-CN" altLang="en-US" smtClean="0">
                <a:ea typeface="宋体" charset="-122"/>
              </a:rPr>
              <a:t>，这时有几种可能：（</a:t>
            </a:r>
            <a:r>
              <a:rPr lang="en-US" altLang="zh-CN" smtClean="0">
                <a:ea typeface="宋体" charset="-122"/>
              </a:rPr>
              <a:t>1</a:t>
            </a:r>
            <a:r>
              <a:rPr lang="zh-CN" altLang="en-US" smtClean="0">
                <a:ea typeface="宋体" charset="-122"/>
              </a:rPr>
              <a:t>）当前</a:t>
            </a:r>
            <a:r>
              <a:rPr lang="en-US" altLang="zh-CN" smtClean="0">
                <a:ea typeface="宋体" charset="-122"/>
              </a:rPr>
              <a:t>xi</a:t>
            </a:r>
            <a:r>
              <a:rPr lang="zh-CN" altLang="en-US" smtClean="0">
                <a:ea typeface="宋体" charset="-122"/>
              </a:rPr>
              <a:t>是解中的最后一个分量，即已经求出最终解，返回，或存储该解（</a:t>
            </a:r>
            <a:r>
              <a:rPr lang="en-US" altLang="zh-CN" smtClean="0">
                <a:ea typeface="宋体" charset="-122"/>
              </a:rPr>
              <a:t>2</a:t>
            </a:r>
            <a:r>
              <a:rPr lang="zh-CN" altLang="en-US" smtClean="0">
                <a:ea typeface="宋体" charset="-122"/>
              </a:rPr>
              <a:t>）</a:t>
            </a:r>
            <a:r>
              <a:rPr lang="en-US" altLang="zh-CN" smtClean="0">
                <a:ea typeface="宋体" charset="-122"/>
              </a:rPr>
              <a:t>xi</a:t>
            </a:r>
            <a:r>
              <a:rPr lang="zh-CN" altLang="en-US" smtClean="0">
                <a:ea typeface="宋体" charset="-122"/>
              </a:rPr>
              <a:t>是部分解，继续扩展，对</a:t>
            </a:r>
            <a:r>
              <a:rPr lang="en-US" altLang="zh-CN" smtClean="0">
                <a:ea typeface="宋体" charset="-122"/>
              </a:rPr>
              <a:t>x</a:t>
            </a:r>
            <a:r>
              <a:rPr lang="zh-CN" altLang="en-US" smtClean="0">
                <a:ea typeface="宋体" charset="-122"/>
              </a:rPr>
              <a:t>（</a:t>
            </a:r>
            <a:r>
              <a:rPr lang="en-US" altLang="zh-CN" smtClean="0">
                <a:ea typeface="宋体" charset="-122"/>
              </a:rPr>
              <a:t>i+1</a:t>
            </a:r>
            <a:r>
              <a:rPr lang="zh-CN" altLang="en-US" smtClean="0">
                <a:ea typeface="宋体" charset="-122"/>
              </a:rPr>
              <a:t>）作出选择；（</a:t>
            </a:r>
            <a:r>
              <a:rPr lang="en-US" altLang="zh-CN" smtClean="0">
                <a:ea typeface="宋体" charset="-122"/>
              </a:rPr>
              <a:t>3</a:t>
            </a:r>
            <a:r>
              <a:rPr lang="zh-CN" altLang="en-US" smtClean="0">
                <a:ea typeface="宋体" charset="-122"/>
              </a:rPr>
              <a:t>）当前</a:t>
            </a:r>
            <a:r>
              <a:rPr lang="en-US" altLang="zh-CN" smtClean="0">
                <a:ea typeface="宋体" charset="-122"/>
              </a:rPr>
              <a:t>xi</a:t>
            </a:r>
            <a:r>
              <a:rPr lang="zh-CN" altLang="en-US" smtClean="0">
                <a:ea typeface="宋体" charset="-122"/>
              </a:rPr>
              <a:t>的取值不是部分解，修改</a:t>
            </a:r>
            <a:r>
              <a:rPr lang="en-US" altLang="zh-CN" smtClean="0">
                <a:ea typeface="宋体" charset="-122"/>
              </a:rPr>
              <a:t>xi</a:t>
            </a:r>
            <a:r>
              <a:rPr lang="zh-CN" altLang="en-US" smtClean="0">
                <a:ea typeface="宋体" charset="-122"/>
              </a:rPr>
              <a:t>的取值为</a:t>
            </a:r>
            <a:r>
              <a:rPr lang="en-US" altLang="zh-CN" smtClean="0">
                <a:ea typeface="宋体" charset="-122"/>
              </a:rPr>
              <a:t>ai2</a:t>
            </a:r>
            <a:r>
              <a:rPr lang="zh-CN" altLang="en-US" smtClean="0">
                <a:ea typeface="宋体" charset="-122"/>
              </a:rPr>
              <a:t>或下一个（</a:t>
            </a:r>
            <a:r>
              <a:rPr lang="en-US" altLang="zh-CN" smtClean="0">
                <a:ea typeface="宋体" charset="-122"/>
              </a:rPr>
              <a:t>4</a:t>
            </a:r>
            <a:r>
              <a:rPr lang="zh-CN" altLang="en-US" smtClean="0">
                <a:ea typeface="宋体" charset="-122"/>
              </a:rPr>
              <a:t>）如果当前</a:t>
            </a:r>
            <a:r>
              <a:rPr lang="en-US" altLang="zh-CN" smtClean="0">
                <a:ea typeface="宋体" charset="-122"/>
              </a:rPr>
              <a:t>xi</a:t>
            </a:r>
            <a:r>
              <a:rPr lang="zh-CN" altLang="en-US" smtClean="0">
                <a:ea typeface="宋体" charset="-122"/>
              </a:rPr>
              <a:t>的取值不是部分解，且</a:t>
            </a:r>
            <a:r>
              <a:rPr lang="en-US" altLang="zh-CN" smtClean="0">
                <a:ea typeface="宋体" charset="-122"/>
              </a:rPr>
              <a:t>xi</a:t>
            </a:r>
            <a:r>
              <a:rPr lang="zh-CN" altLang="en-US" smtClean="0">
                <a:ea typeface="宋体" charset="-122"/>
              </a:rPr>
              <a:t>的取值已经是最后一个值了，这时就要回溯，回到它的父结点，让父结点取下一个值，如果没有，继续回溯。</a:t>
            </a:r>
          </a:p>
          <a:p>
            <a:endParaRPr lang="zh-CN" altLang="en-US" smtClean="0">
              <a:ea typeface="宋体" charset="-122"/>
            </a:endParaRPr>
          </a:p>
        </p:txBody>
      </p:sp>
      <p:sp>
        <p:nvSpPr>
          <p:cNvPr id="757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C838DAE0-490E-440B-8CFB-9BF05A4A978D}" type="slidenum">
              <a:rPr lang="en-US" altLang="zh-CN" smtClean="0">
                <a:cs typeface="Tahoma" pitchFamily="34" charset="0"/>
              </a:rPr>
              <a:pPr eaLnBrk="1" hangingPunct="1">
                <a:spcBef>
                  <a:spcPct val="0"/>
                </a:spcBef>
              </a:pPr>
              <a:t>23</a:t>
            </a:fld>
            <a:endParaRPr lang="en-US" altLang="zh-CN" smtClean="0">
              <a:cs typeface="Tahoma"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While</a:t>
            </a:r>
            <a:r>
              <a:rPr lang="zh-CN" altLang="en-US" smtClean="0">
                <a:ea typeface="宋体" charset="-122"/>
              </a:rPr>
              <a:t>条件怎样理解？</a:t>
            </a:r>
          </a:p>
        </p:txBody>
      </p:sp>
      <p:sp>
        <p:nvSpPr>
          <p:cNvPr id="76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41EE2078-36DB-44CB-A022-EDC1DA67F7F9}" type="slidenum">
              <a:rPr lang="en-US" altLang="zh-CN" smtClean="0">
                <a:cs typeface="Tahoma" pitchFamily="34" charset="0"/>
              </a:rPr>
              <a:pPr eaLnBrk="1" hangingPunct="1">
                <a:spcBef>
                  <a:spcPct val="0"/>
                </a:spcBef>
              </a:pPr>
              <a:t>31</a:t>
            </a:fld>
            <a:endParaRPr lang="en-US" altLang="zh-CN" smtClean="0">
              <a:cs typeface="Tahom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730268103"/>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352154284"/>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0665916"/>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701820098"/>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696" y="1979"/>
              <a:ext cx="3132" cy="324"/>
              <a:chOff x="696" y="894"/>
              <a:chExt cx="3132" cy="324"/>
            </a:xfrm>
          </p:grpSpPr>
          <p:sp>
            <p:nvSpPr>
              <p:cNvPr id="87" name="Rectangle 4"/>
              <p:cNvSpPr>
                <a:spLocks noChangeArrowheads="1"/>
              </p:cNvSpPr>
              <p:nvPr/>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8" name="Rectangle 5"/>
              <p:cNvSpPr>
                <a:spLocks noChangeArrowheads="1"/>
              </p:cNvSpPr>
              <p:nvPr/>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9" name="Rectangle 6"/>
              <p:cNvSpPr>
                <a:spLocks noChangeArrowheads="1"/>
              </p:cNvSpPr>
              <p:nvPr/>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90" name="Rectangle 7"/>
              <p:cNvSpPr>
                <a:spLocks noChangeArrowheads="1"/>
              </p:cNvSpPr>
              <p:nvPr/>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sp>
          <p:nvSpPr>
            <p:cNvPr id="6" name="Rectangle 8"/>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7" name="Group 9"/>
            <p:cNvGrpSpPr>
              <a:grpSpLocks/>
            </p:cNvGrpSpPr>
            <p:nvPr/>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63"/>
            <p:cNvGrpSpPr>
              <a:grpSpLocks/>
            </p:cNvGrpSpPr>
            <p:nvPr/>
          </p:nvGrpSpPr>
          <p:grpSpPr bwMode="auto">
            <a:xfrm>
              <a:off x="4512" y="3984"/>
              <a:ext cx="912" cy="288"/>
              <a:chOff x="4512" y="3984"/>
              <a:chExt cx="912" cy="288"/>
            </a:xfrm>
          </p:grpSpPr>
          <p:sp>
            <p:nvSpPr>
              <p:cNvPr id="29"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Line 69"/>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0"/>
            <p:cNvGrpSpPr>
              <a:grpSpLocks/>
            </p:cNvGrpSpPr>
            <p:nvPr/>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Arc 74"/>
              <p:cNvSpPr>
                <a:spLocks/>
              </p:cNvSpPr>
              <p:nvPr/>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75"/>
              <p:cNvSpPr>
                <a:spLocks/>
              </p:cNvSpPr>
              <p:nvPr/>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76"/>
              <p:cNvSpPr>
                <a:spLocks/>
              </p:cNvSpPr>
              <p:nvPr/>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77"/>
              <p:cNvSpPr>
                <a:spLocks noChangeShapeType="1"/>
              </p:cNvSpPr>
              <p:nvPr/>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78"/>
              <p:cNvSpPr>
                <a:spLocks noChangeShapeType="1"/>
              </p:cNvSpPr>
              <p:nvPr/>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rc 79"/>
              <p:cNvSpPr>
                <a:spLocks/>
              </p:cNvSpPr>
              <p:nvPr/>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80"/>
              <p:cNvSpPr>
                <a:spLocks/>
              </p:cNvSpPr>
              <p:nvPr/>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81"/>
              <p:cNvSpPr>
                <a:spLocks/>
              </p:cNvSpPr>
              <p:nvPr/>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82"/>
              <p:cNvSpPr>
                <a:spLocks/>
              </p:cNvSpPr>
              <p:nvPr/>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83"/>
              <p:cNvSpPr>
                <a:spLocks noChangeShapeType="1"/>
              </p:cNvSpPr>
              <p:nvPr/>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84"/>
              <p:cNvSpPr>
                <a:spLocks noChangeShapeType="1"/>
              </p:cNvSpPr>
              <p:nvPr/>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85"/>
              <p:cNvSpPr>
                <a:spLocks noChangeShapeType="1"/>
              </p:cNvSpPr>
              <p:nvPr/>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86"/>
              <p:cNvSpPr>
                <a:spLocks noChangeShapeType="1"/>
              </p:cNvSpPr>
              <p:nvPr/>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87"/>
              <p:cNvSpPr>
                <a:spLocks noChangeShapeType="1"/>
              </p:cNvSpPr>
              <p:nvPr/>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88"/>
              <p:cNvSpPr>
                <a:spLocks noChangeShapeType="1"/>
              </p:cNvSpPr>
              <p:nvPr/>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6761" name="Rectangle 89"/>
          <p:cNvSpPr>
            <a:spLocks noGrp="1" noChangeArrowheads="1"/>
          </p:cNvSpPr>
          <p:nvPr>
            <p:ph type="ctrTitle"/>
          </p:nvPr>
        </p:nvSpPr>
        <p:spPr>
          <a:xfrm>
            <a:off x="990600" y="1752600"/>
            <a:ext cx="7772400" cy="1143000"/>
          </a:xfrm>
        </p:spPr>
        <p:txBody>
          <a:bodyPr/>
          <a:lstStyle>
            <a:lvl1pPr>
              <a:defRPr sz="6000">
                <a:solidFill>
                  <a:schemeClr val="bg2"/>
                </a:solidFill>
              </a:defRPr>
            </a:lvl1pPr>
          </a:lstStyle>
          <a:p>
            <a:r>
              <a:rPr lang="zh-CN" altLang="en-US" smtClean="0"/>
              <a:t>单击此处编辑母版标题样式</a:t>
            </a:r>
            <a:endParaRPr lang="zh-CN" altLang="en-US"/>
          </a:p>
        </p:txBody>
      </p:sp>
      <p:sp>
        <p:nvSpPr>
          <p:cNvPr id="156762"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zh-CN" altLang="en-US" smtClean="0"/>
              <a:t>单击此处编辑母版副标题样式</a:t>
            </a:r>
            <a:endParaRPr lang="zh-CN" altLang="en-US"/>
          </a:p>
        </p:txBody>
      </p:sp>
      <p:sp>
        <p:nvSpPr>
          <p:cNvPr id="91" name="Rectangle 91"/>
          <p:cNvSpPr>
            <a:spLocks noGrp="1" noChangeArrowheads="1"/>
          </p:cNvSpPr>
          <p:nvPr>
            <p:ph type="dt" sz="half" idx="10"/>
          </p:nvPr>
        </p:nvSpPr>
        <p:spPr>
          <a:xfrm>
            <a:off x="7239000" y="6248400"/>
            <a:ext cx="1339850" cy="457200"/>
          </a:xfrm>
        </p:spPr>
        <p:txBody>
          <a:bodyPr/>
          <a:lstStyle>
            <a:lvl1pPr algn="ctr">
              <a:defRPr/>
            </a:lvl1pPr>
          </a:lstStyle>
          <a:p>
            <a:pPr>
              <a:defRPr/>
            </a:pPr>
            <a:fld id="{450D64A4-86E1-454F-BF2A-4BAB779954A7}" type="datetime1">
              <a:rPr lang="zh-CN" altLang="en-US"/>
              <a:pPr>
                <a:defRPr/>
              </a:pPr>
              <a:t>2016/5/12</a:t>
            </a:fld>
            <a:endParaRPr lang="en-US" altLang="zh-CN"/>
          </a:p>
        </p:txBody>
      </p:sp>
      <p:sp>
        <p:nvSpPr>
          <p:cNvPr id="92" name="Rectangle 92"/>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3" name="Rectangle 93"/>
          <p:cNvSpPr>
            <a:spLocks noGrp="1" noChangeArrowheads="1"/>
          </p:cNvSpPr>
          <p:nvPr>
            <p:ph type="sldNum" sz="quarter" idx="12"/>
          </p:nvPr>
        </p:nvSpPr>
        <p:spPr>
          <a:xfrm>
            <a:off x="685800" y="6248400"/>
            <a:ext cx="1905000" cy="457200"/>
          </a:xfrm>
        </p:spPr>
        <p:txBody>
          <a:bodyPr/>
          <a:lstStyle>
            <a:lvl1pPr>
              <a:defRPr/>
            </a:lvl1pPr>
          </a:lstStyle>
          <a:p>
            <a:pPr>
              <a:defRPr/>
            </a:pPr>
            <a:r>
              <a:rPr lang="en-US" altLang="zh-CN"/>
              <a:t>Page </a:t>
            </a:r>
            <a:fld id="{B8864254-2446-4F3A-B0A0-6915FD2076BF}" type="slidenum">
              <a:rPr lang="en-US" altLang="zh-CN"/>
              <a:pPr>
                <a:defRPr/>
              </a:pPr>
              <a:t>‹#›</a:t>
            </a:fld>
            <a:endParaRPr lang="en-US" altLang="zh-CN"/>
          </a:p>
        </p:txBody>
      </p:sp>
    </p:spTree>
    <p:extLst>
      <p:ext uri="{BB962C8B-B14F-4D97-AF65-F5344CB8AC3E}">
        <p14:creationId xmlns:p14="http://schemas.microsoft.com/office/powerpoint/2010/main" val="2710042697"/>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FC4F1AD0-27ED-4B16-8BE3-111E23288BDF}" type="datetime1">
              <a:rPr lang="zh-CN" altLang="en-US"/>
              <a:pPr>
                <a:defRPr/>
              </a:pPr>
              <a:t>2016/5/12</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6B3D35D9-A1ED-4FEF-9485-22CECB685932}" type="slidenum">
              <a:rPr lang="en-US" altLang="zh-CN"/>
              <a:pPr>
                <a:defRPr/>
              </a:pPr>
              <a:t>‹#›</a:t>
            </a:fld>
            <a:endParaRPr lang="en-US" altLang="zh-CN"/>
          </a:p>
        </p:txBody>
      </p:sp>
    </p:spTree>
    <p:extLst>
      <p:ext uri="{BB962C8B-B14F-4D97-AF65-F5344CB8AC3E}">
        <p14:creationId xmlns:p14="http://schemas.microsoft.com/office/powerpoint/2010/main" val="2993750943"/>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2"/>
          <p:cNvSpPr>
            <a:spLocks noGrp="1" noChangeArrowheads="1"/>
          </p:cNvSpPr>
          <p:nvPr>
            <p:ph type="dt" sz="half" idx="10"/>
          </p:nvPr>
        </p:nvSpPr>
        <p:spPr>
          <a:ln/>
        </p:spPr>
        <p:txBody>
          <a:bodyPr/>
          <a:lstStyle>
            <a:lvl1pPr>
              <a:defRPr/>
            </a:lvl1pPr>
          </a:lstStyle>
          <a:p>
            <a:pPr>
              <a:defRPr/>
            </a:pPr>
            <a:fld id="{D7D0D746-5035-4AE0-B345-E348121425A9}" type="datetime1">
              <a:rPr lang="zh-CN" altLang="en-US"/>
              <a:pPr>
                <a:defRPr/>
              </a:pPr>
              <a:t>2016/5/12</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DDD01754-9317-4F88-81A6-02A408671DBB}" type="slidenum">
              <a:rPr lang="en-US" altLang="zh-CN"/>
              <a:pPr>
                <a:defRPr/>
              </a:pPr>
              <a:t>‹#›</a:t>
            </a:fld>
            <a:endParaRPr lang="en-US" altLang="zh-CN"/>
          </a:p>
        </p:txBody>
      </p:sp>
    </p:spTree>
    <p:extLst>
      <p:ext uri="{BB962C8B-B14F-4D97-AF65-F5344CB8AC3E}">
        <p14:creationId xmlns:p14="http://schemas.microsoft.com/office/powerpoint/2010/main" val="340868313"/>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2"/>
          <p:cNvSpPr>
            <a:spLocks noGrp="1" noChangeArrowheads="1"/>
          </p:cNvSpPr>
          <p:nvPr>
            <p:ph type="dt" sz="half" idx="10"/>
          </p:nvPr>
        </p:nvSpPr>
        <p:spPr>
          <a:ln/>
        </p:spPr>
        <p:txBody>
          <a:bodyPr/>
          <a:lstStyle>
            <a:lvl1pPr>
              <a:defRPr/>
            </a:lvl1pPr>
          </a:lstStyle>
          <a:p>
            <a:pPr>
              <a:defRPr/>
            </a:pPr>
            <a:fld id="{C18AE99B-FA10-4BD5-ACC3-D1C2BE4A2592}" type="datetime1">
              <a:rPr lang="zh-CN" altLang="en-US"/>
              <a:pPr>
                <a:defRPr/>
              </a:pPr>
              <a:t>2016/5/12</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5BF3DEED-C0F2-4074-8AE5-A459AC852A06}" type="slidenum">
              <a:rPr lang="en-US" altLang="zh-CN"/>
              <a:pPr>
                <a:defRPr/>
              </a:pPr>
              <a:t>‹#›</a:t>
            </a:fld>
            <a:endParaRPr lang="en-US" altLang="zh-CN"/>
          </a:p>
        </p:txBody>
      </p:sp>
    </p:spTree>
    <p:extLst>
      <p:ext uri="{BB962C8B-B14F-4D97-AF65-F5344CB8AC3E}">
        <p14:creationId xmlns:p14="http://schemas.microsoft.com/office/powerpoint/2010/main" val="2193307872"/>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2"/>
          <p:cNvSpPr>
            <a:spLocks noGrp="1" noChangeArrowheads="1"/>
          </p:cNvSpPr>
          <p:nvPr>
            <p:ph type="dt" sz="half" idx="10"/>
          </p:nvPr>
        </p:nvSpPr>
        <p:spPr>
          <a:ln/>
        </p:spPr>
        <p:txBody>
          <a:bodyPr/>
          <a:lstStyle>
            <a:lvl1pPr>
              <a:defRPr/>
            </a:lvl1pPr>
          </a:lstStyle>
          <a:p>
            <a:pPr>
              <a:defRPr/>
            </a:pPr>
            <a:fld id="{D59228CC-0EC0-422E-8ADA-BE8EFF05974D}" type="datetime1">
              <a:rPr lang="zh-CN" altLang="en-US"/>
              <a:pPr>
                <a:defRPr/>
              </a:pPr>
              <a:t>2016/5/12</a:t>
            </a:fld>
            <a:endParaRPr lang="en-US" altLang="zh-CN"/>
          </a:p>
        </p:txBody>
      </p:sp>
      <p:sp>
        <p:nvSpPr>
          <p:cNvPr id="8"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 name="Rectangle 84"/>
          <p:cNvSpPr>
            <a:spLocks noGrp="1" noChangeArrowheads="1"/>
          </p:cNvSpPr>
          <p:nvPr>
            <p:ph type="sldNum" sz="quarter" idx="12"/>
          </p:nvPr>
        </p:nvSpPr>
        <p:spPr>
          <a:ln/>
        </p:spPr>
        <p:txBody>
          <a:bodyPr/>
          <a:lstStyle>
            <a:lvl1pPr>
              <a:defRPr/>
            </a:lvl1pPr>
          </a:lstStyle>
          <a:p>
            <a:pPr>
              <a:defRPr/>
            </a:pPr>
            <a:r>
              <a:rPr lang="en-US" altLang="zh-CN"/>
              <a:t>Page </a:t>
            </a:r>
            <a:fld id="{2512C5D0-9015-463E-9899-5DDE4F82FFFC}" type="slidenum">
              <a:rPr lang="en-US" altLang="zh-CN"/>
              <a:pPr>
                <a:defRPr/>
              </a:pPr>
              <a:t>‹#›</a:t>
            </a:fld>
            <a:endParaRPr lang="en-US" altLang="zh-CN"/>
          </a:p>
        </p:txBody>
      </p:sp>
    </p:spTree>
    <p:extLst>
      <p:ext uri="{BB962C8B-B14F-4D97-AF65-F5344CB8AC3E}">
        <p14:creationId xmlns:p14="http://schemas.microsoft.com/office/powerpoint/2010/main" val="3081069652"/>
      </p:ext>
    </p:extLst>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0D53C535-2E29-4D18-A3D4-C16EABB8F12F}" type="datetime1">
              <a:rPr lang="zh-CN" altLang="en-US"/>
              <a:pPr>
                <a:defRPr/>
              </a:pPr>
              <a:t>2016/5/12</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D37A1A1A-FF82-4088-B49C-765A0913265D}" type="slidenum">
              <a:rPr lang="en-US" altLang="zh-CN"/>
              <a:pPr>
                <a:defRPr/>
              </a:pPr>
              <a:t>‹#›</a:t>
            </a:fld>
            <a:endParaRPr lang="en-US" altLang="zh-CN"/>
          </a:p>
        </p:txBody>
      </p:sp>
    </p:spTree>
    <p:extLst>
      <p:ext uri="{BB962C8B-B14F-4D97-AF65-F5344CB8AC3E}">
        <p14:creationId xmlns:p14="http://schemas.microsoft.com/office/powerpoint/2010/main" val="1203289940"/>
      </p:ext>
    </p:extLst>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2"/>
          <p:cNvSpPr>
            <a:spLocks noGrp="1" noChangeArrowheads="1"/>
          </p:cNvSpPr>
          <p:nvPr>
            <p:ph type="dt" sz="half" idx="10"/>
          </p:nvPr>
        </p:nvSpPr>
        <p:spPr>
          <a:ln/>
        </p:spPr>
        <p:txBody>
          <a:bodyPr/>
          <a:lstStyle>
            <a:lvl1pPr>
              <a:defRPr/>
            </a:lvl1pPr>
          </a:lstStyle>
          <a:p>
            <a:pPr>
              <a:defRPr/>
            </a:pPr>
            <a:fld id="{A631D580-6960-452B-94F7-6F4A6013BE1D}" type="datetime1">
              <a:rPr lang="zh-CN" altLang="en-US"/>
              <a:pPr>
                <a:defRPr/>
              </a:pPr>
              <a:t>2016/5/12</a:t>
            </a:fld>
            <a:endParaRPr lang="en-US" altLang="zh-CN"/>
          </a:p>
        </p:txBody>
      </p:sp>
      <p:sp>
        <p:nvSpPr>
          <p:cNvPr id="3"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4" name="Rectangle 84"/>
          <p:cNvSpPr>
            <a:spLocks noGrp="1" noChangeArrowheads="1"/>
          </p:cNvSpPr>
          <p:nvPr>
            <p:ph type="sldNum" sz="quarter" idx="12"/>
          </p:nvPr>
        </p:nvSpPr>
        <p:spPr>
          <a:ln/>
        </p:spPr>
        <p:txBody>
          <a:bodyPr/>
          <a:lstStyle>
            <a:lvl1pPr>
              <a:defRPr/>
            </a:lvl1pPr>
          </a:lstStyle>
          <a:p>
            <a:pPr>
              <a:defRPr/>
            </a:pPr>
            <a:r>
              <a:rPr lang="en-US" altLang="zh-CN"/>
              <a:t>Page </a:t>
            </a:r>
            <a:fld id="{4EBD6E6A-8957-40EF-BED3-E2FA85ECF394}" type="slidenum">
              <a:rPr lang="en-US" altLang="zh-CN"/>
              <a:pPr>
                <a:defRPr/>
              </a:pPr>
              <a:t>‹#›</a:t>
            </a:fld>
            <a:endParaRPr lang="en-US" altLang="zh-CN"/>
          </a:p>
        </p:txBody>
      </p:sp>
    </p:spTree>
    <p:extLst>
      <p:ext uri="{BB962C8B-B14F-4D97-AF65-F5344CB8AC3E}">
        <p14:creationId xmlns:p14="http://schemas.microsoft.com/office/powerpoint/2010/main" val="659879955"/>
      </p:ext>
    </p:extLst>
  </p:cSld>
  <p:clrMapOvr>
    <a:masterClrMapping/>
  </p:clrMapOvr>
  <p:transition spd="slow">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062134628"/>
      </p:ext>
    </p:extLst>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1D4F99E0-F085-4E16-9B86-BD03A8E81D34}" type="datetime1">
              <a:rPr lang="zh-CN" altLang="en-US"/>
              <a:pPr>
                <a:defRPr/>
              </a:pPr>
              <a:t>2016/5/12</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720B45C9-A219-47C9-8B77-A3A949287CA4}" type="slidenum">
              <a:rPr lang="en-US" altLang="zh-CN"/>
              <a:pPr>
                <a:defRPr/>
              </a:pPr>
              <a:t>‹#›</a:t>
            </a:fld>
            <a:endParaRPr lang="en-US" altLang="zh-CN"/>
          </a:p>
        </p:txBody>
      </p:sp>
    </p:spTree>
    <p:extLst>
      <p:ext uri="{BB962C8B-B14F-4D97-AF65-F5344CB8AC3E}">
        <p14:creationId xmlns:p14="http://schemas.microsoft.com/office/powerpoint/2010/main" val="2360395564"/>
      </p:ext>
    </p:extLst>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0B6E3D7C-B990-48D4-A857-35AF3AF12098}" type="datetime1">
              <a:rPr lang="zh-CN" altLang="en-US"/>
              <a:pPr>
                <a:defRPr/>
              </a:pPr>
              <a:t>2016/5/12</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8CCAE6AA-6245-46D8-9818-22C12AC091E8}" type="slidenum">
              <a:rPr lang="en-US" altLang="zh-CN"/>
              <a:pPr>
                <a:defRPr/>
              </a:pPr>
              <a:t>‹#›</a:t>
            </a:fld>
            <a:endParaRPr lang="en-US" altLang="zh-CN"/>
          </a:p>
        </p:txBody>
      </p:sp>
    </p:spTree>
    <p:extLst>
      <p:ext uri="{BB962C8B-B14F-4D97-AF65-F5344CB8AC3E}">
        <p14:creationId xmlns:p14="http://schemas.microsoft.com/office/powerpoint/2010/main" val="1050959335"/>
      </p:ext>
    </p:extLst>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C0AA21C7-FA91-47A3-B670-D26D7FD92B3C}" type="datetime1">
              <a:rPr lang="zh-CN" altLang="en-US"/>
              <a:pPr>
                <a:defRPr/>
              </a:pPr>
              <a:t>2016/5/12</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34E3C60A-B009-43DB-954D-B201831A3D8A}" type="slidenum">
              <a:rPr lang="en-US" altLang="zh-CN"/>
              <a:pPr>
                <a:defRPr/>
              </a:pPr>
              <a:t>‹#›</a:t>
            </a:fld>
            <a:endParaRPr lang="en-US" altLang="zh-CN"/>
          </a:p>
        </p:txBody>
      </p:sp>
    </p:spTree>
    <p:extLst>
      <p:ext uri="{BB962C8B-B14F-4D97-AF65-F5344CB8AC3E}">
        <p14:creationId xmlns:p14="http://schemas.microsoft.com/office/powerpoint/2010/main" val="2718520776"/>
      </p:ext>
    </p:extLst>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383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5962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729BB5E2-264D-431F-AD30-61DF24B70E46}" type="datetime1">
              <a:rPr lang="zh-CN" altLang="en-US"/>
              <a:pPr>
                <a:defRPr/>
              </a:pPr>
              <a:t>2016/5/12</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ABC34824-8D04-41CF-A8A5-98F69731FC0C}" type="slidenum">
              <a:rPr lang="en-US" altLang="zh-CN"/>
              <a:pPr>
                <a:defRPr/>
              </a:pPr>
              <a:t>‹#›</a:t>
            </a:fld>
            <a:endParaRPr lang="en-US" altLang="zh-CN"/>
          </a:p>
        </p:txBody>
      </p:sp>
    </p:spTree>
    <p:extLst>
      <p:ext uri="{BB962C8B-B14F-4D97-AF65-F5344CB8AC3E}">
        <p14:creationId xmlns:p14="http://schemas.microsoft.com/office/powerpoint/2010/main" val="2615942366"/>
      </p:ext>
    </p:extLst>
  </p:cSld>
  <p:clrMapOvr>
    <a:masterClrMapping/>
  </p:clrMapOvr>
  <p:transition spd="slow">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959434681"/>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696" y="1979"/>
              <a:ext cx="3132" cy="324"/>
              <a:chOff x="696" y="894"/>
              <a:chExt cx="3132" cy="324"/>
            </a:xfrm>
          </p:grpSpPr>
          <p:sp>
            <p:nvSpPr>
              <p:cNvPr id="87" name="Rectangle 4"/>
              <p:cNvSpPr>
                <a:spLocks noChangeArrowheads="1"/>
              </p:cNvSpPr>
              <p:nvPr/>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8" name="Rectangle 5"/>
              <p:cNvSpPr>
                <a:spLocks noChangeArrowheads="1"/>
              </p:cNvSpPr>
              <p:nvPr/>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9" name="Rectangle 6"/>
              <p:cNvSpPr>
                <a:spLocks noChangeArrowheads="1"/>
              </p:cNvSpPr>
              <p:nvPr/>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90" name="Rectangle 7"/>
              <p:cNvSpPr>
                <a:spLocks noChangeArrowheads="1"/>
              </p:cNvSpPr>
              <p:nvPr/>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sp>
          <p:nvSpPr>
            <p:cNvPr id="6" name="Rectangle 8"/>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7" name="Group 9"/>
            <p:cNvGrpSpPr>
              <a:grpSpLocks/>
            </p:cNvGrpSpPr>
            <p:nvPr/>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63"/>
            <p:cNvGrpSpPr>
              <a:grpSpLocks/>
            </p:cNvGrpSpPr>
            <p:nvPr/>
          </p:nvGrpSpPr>
          <p:grpSpPr bwMode="auto">
            <a:xfrm>
              <a:off x="4512" y="3984"/>
              <a:ext cx="912" cy="288"/>
              <a:chOff x="4512" y="3984"/>
              <a:chExt cx="912" cy="288"/>
            </a:xfrm>
          </p:grpSpPr>
          <p:sp>
            <p:nvSpPr>
              <p:cNvPr id="29"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Line 69"/>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0"/>
            <p:cNvGrpSpPr>
              <a:grpSpLocks/>
            </p:cNvGrpSpPr>
            <p:nvPr/>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Arc 74"/>
              <p:cNvSpPr>
                <a:spLocks/>
              </p:cNvSpPr>
              <p:nvPr/>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75"/>
              <p:cNvSpPr>
                <a:spLocks/>
              </p:cNvSpPr>
              <p:nvPr/>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76"/>
              <p:cNvSpPr>
                <a:spLocks/>
              </p:cNvSpPr>
              <p:nvPr/>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77"/>
              <p:cNvSpPr>
                <a:spLocks noChangeShapeType="1"/>
              </p:cNvSpPr>
              <p:nvPr/>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78"/>
              <p:cNvSpPr>
                <a:spLocks noChangeShapeType="1"/>
              </p:cNvSpPr>
              <p:nvPr/>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rc 79"/>
              <p:cNvSpPr>
                <a:spLocks/>
              </p:cNvSpPr>
              <p:nvPr/>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80"/>
              <p:cNvSpPr>
                <a:spLocks/>
              </p:cNvSpPr>
              <p:nvPr/>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81"/>
              <p:cNvSpPr>
                <a:spLocks/>
              </p:cNvSpPr>
              <p:nvPr/>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82"/>
              <p:cNvSpPr>
                <a:spLocks/>
              </p:cNvSpPr>
              <p:nvPr/>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83"/>
              <p:cNvSpPr>
                <a:spLocks noChangeShapeType="1"/>
              </p:cNvSpPr>
              <p:nvPr/>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84"/>
              <p:cNvSpPr>
                <a:spLocks noChangeShapeType="1"/>
              </p:cNvSpPr>
              <p:nvPr/>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85"/>
              <p:cNvSpPr>
                <a:spLocks noChangeShapeType="1"/>
              </p:cNvSpPr>
              <p:nvPr/>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86"/>
              <p:cNvSpPr>
                <a:spLocks noChangeShapeType="1"/>
              </p:cNvSpPr>
              <p:nvPr/>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87"/>
              <p:cNvSpPr>
                <a:spLocks noChangeShapeType="1"/>
              </p:cNvSpPr>
              <p:nvPr/>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88"/>
              <p:cNvSpPr>
                <a:spLocks noChangeShapeType="1"/>
              </p:cNvSpPr>
              <p:nvPr/>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68025" name="Rectangle 89"/>
          <p:cNvSpPr>
            <a:spLocks noGrp="1" noChangeArrowheads="1"/>
          </p:cNvSpPr>
          <p:nvPr>
            <p:ph type="ctrTitle"/>
          </p:nvPr>
        </p:nvSpPr>
        <p:spPr>
          <a:xfrm>
            <a:off x="990600" y="1752600"/>
            <a:ext cx="7772400" cy="1143000"/>
          </a:xfrm>
        </p:spPr>
        <p:txBody>
          <a:bodyPr/>
          <a:lstStyle>
            <a:lvl1pPr>
              <a:defRPr sz="6000">
                <a:solidFill>
                  <a:schemeClr val="bg2"/>
                </a:solidFill>
              </a:defRPr>
            </a:lvl1pPr>
          </a:lstStyle>
          <a:p>
            <a:r>
              <a:rPr lang="zh-CN" altLang="en-US" smtClean="0"/>
              <a:t>单击此处编辑母版标题样式</a:t>
            </a:r>
            <a:endParaRPr lang="zh-CN" altLang="en-US"/>
          </a:p>
        </p:txBody>
      </p:sp>
      <p:sp>
        <p:nvSpPr>
          <p:cNvPr id="168026"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zh-CN" altLang="en-US" smtClean="0"/>
              <a:t>单击此处编辑母版副标题样式</a:t>
            </a:r>
            <a:endParaRPr lang="zh-CN" altLang="en-US"/>
          </a:p>
        </p:txBody>
      </p:sp>
      <p:sp>
        <p:nvSpPr>
          <p:cNvPr id="91" name="Rectangle 91"/>
          <p:cNvSpPr>
            <a:spLocks noGrp="1" noChangeArrowheads="1"/>
          </p:cNvSpPr>
          <p:nvPr>
            <p:ph type="dt" sz="half" idx="10"/>
          </p:nvPr>
        </p:nvSpPr>
        <p:spPr>
          <a:xfrm>
            <a:off x="7239000" y="6248400"/>
            <a:ext cx="1339850" cy="457200"/>
          </a:xfrm>
        </p:spPr>
        <p:txBody>
          <a:bodyPr/>
          <a:lstStyle>
            <a:lvl1pPr algn="ctr">
              <a:defRPr/>
            </a:lvl1pPr>
          </a:lstStyle>
          <a:p>
            <a:pPr>
              <a:defRPr/>
            </a:pPr>
            <a:fld id="{185DC890-5CE9-4C94-9C2E-7280D6FD33FF}" type="datetime1">
              <a:rPr lang="zh-CN" altLang="en-US"/>
              <a:pPr>
                <a:defRPr/>
              </a:pPr>
              <a:t>2016/5/12</a:t>
            </a:fld>
            <a:endParaRPr lang="en-US" altLang="zh-CN"/>
          </a:p>
        </p:txBody>
      </p:sp>
      <p:sp>
        <p:nvSpPr>
          <p:cNvPr id="92" name="Rectangle 92"/>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3" name="Rectangle 93"/>
          <p:cNvSpPr>
            <a:spLocks noGrp="1" noChangeArrowheads="1"/>
          </p:cNvSpPr>
          <p:nvPr>
            <p:ph type="sldNum" sz="quarter" idx="12"/>
          </p:nvPr>
        </p:nvSpPr>
        <p:spPr>
          <a:xfrm>
            <a:off x="685800" y="6248400"/>
            <a:ext cx="1905000" cy="457200"/>
          </a:xfrm>
        </p:spPr>
        <p:txBody>
          <a:bodyPr/>
          <a:lstStyle>
            <a:lvl1pPr>
              <a:defRPr/>
            </a:lvl1pPr>
          </a:lstStyle>
          <a:p>
            <a:pPr>
              <a:defRPr/>
            </a:pPr>
            <a:r>
              <a:rPr lang="en-US" altLang="zh-CN"/>
              <a:t>Page </a:t>
            </a:r>
            <a:fld id="{C815DC71-9E9C-434B-A682-881D13519FC9}" type="slidenum">
              <a:rPr lang="en-US" altLang="zh-CN"/>
              <a:pPr>
                <a:defRPr/>
              </a:pPr>
              <a:t>‹#›</a:t>
            </a:fld>
            <a:endParaRPr lang="en-US" altLang="zh-CN"/>
          </a:p>
        </p:txBody>
      </p:sp>
    </p:spTree>
    <p:extLst>
      <p:ext uri="{BB962C8B-B14F-4D97-AF65-F5344CB8AC3E}">
        <p14:creationId xmlns:p14="http://schemas.microsoft.com/office/powerpoint/2010/main" val="727346148"/>
      </p:ext>
    </p:extLst>
  </p:cSld>
  <p:clrMapOvr>
    <a:masterClrMapping/>
  </p:clrMapOvr>
  <p:transition spd="slow">
    <p:randomBar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2E55B35C-4E81-4C45-8DEE-14A569995334}" type="datetime1">
              <a:rPr lang="zh-CN" altLang="en-US"/>
              <a:pPr>
                <a:defRPr/>
              </a:pPr>
              <a:t>2016/5/12</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DA664409-E789-4AD8-9177-00ED0C3A3A13}" type="slidenum">
              <a:rPr lang="en-US" altLang="zh-CN"/>
              <a:pPr>
                <a:defRPr/>
              </a:pPr>
              <a:t>‹#›</a:t>
            </a:fld>
            <a:endParaRPr lang="en-US" altLang="zh-CN"/>
          </a:p>
        </p:txBody>
      </p:sp>
    </p:spTree>
    <p:extLst>
      <p:ext uri="{BB962C8B-B14F-4D97-AF65-F5344CB8AC3E}">
        <p14:creationId xmlns:p14="http://schemas.microsoft.com/office/powerpoint/2010/main" val="614542109"/>
      </p:ext>
    </p:extLst>
  </p:cSld>
  <p:clrMapOvr>
    <a:masterClrMapping/>
  </p:clrMapOvr>
  <p:transition spd="slow">
    <p:randomBar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2"/>
          <p:cNvSpPr>
            <a:spLocks noGrp="1" noChangeArrowheads="1"/>
          </p:cNvSpPr>
          <p:nvPr>
            <p:ph type="dt" sz="half" idx="10"/>
          </p:nvPr>
        </p:nvSpPr>
        <p:spPr>
          <a:ln/>
        </p:spPr>
        <p:txBody>
          <a:bodyPr/>
          <a:lstStyle>
            <a:lvl1pPr>
              <a:defRPr/>
            </a:lvl1pPr>
          </a:lstStyle>
          <a:p>
            <a:pPr>
              <a:defRPr/>
            </a:pPr>
            <a:fld id="{24F698A9-8D0B-4651-A484-2EF777B96FFF}" type="datetime1">
              <a:rPr lang="zh-CN" altLang="en-US"/>
              <a:pPr>
                <a:defRPr/>
              </a:pPr>
              <a:t>2016/5/12</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341A6F16-BB9C-4361-9B14-F3461002ACEE}" type="slidenum">
              <a:rPr lang="en-US" altLang="zh-CN"/>
              <a:pPr>
                <a:defRPr/>
              </a:pPr>
              <a:t>‹#›</a:t>
            </a:fld>
            <a:endParaRPr lang="en-US" altLang="zh-CN"/>
          </a:p>
        </p:txBody>
      </p:sp>
    </p:spTree>
    <p:extLst>
      <p:ext uri="{BB962C8B-B14F-4D97-AF65-F5344CB8AC3E}">
        <p14:creationId xmlns:p14="http://schemas.microsoft.com/office/powerpoint/2010/main" val="860336457"/>
      </p:ext>
    </p:extLst>
  </p:cSld>
  <p:clrMapOvr>
    <a:masterClrMapping/>
  </p:clrMapOvr>
  <p:transition spd="slow">
    <p:randomBar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2"/>
          <p:cNvSpPr>
            <a:spLocks noGrp="1" noChangeArrowheads="1"/>
          </p:cNvSpPr>
          <p:nvPr>
            <p:ph type="dt" sz="half" idx="10"/>
          </p:nvPr>
        </p:nvSpPr>
        <p:spPr>
          <a:ln/>
        </p:spPr>
        <p:txBody>
          <a:bodyPr/>
          <a:lstStyle>
            <a:lvl1pPr>
              <a:defRPr/>
            </a:lvl1pPr>
          </a:lstStyle>
          <a:p>
            <a:pPr>
              <a:defRPr/>
            </a:pPr>
            <a:fld id="{2536ECE2-8A45-4D91-B259-7CD903924A5C}" type="datetime1">
              <a:rPr lang="zh-CN" altLang="en-US"/>
              <a:pPr>
                <a:defRPr/>
              </a:pPr>
              <a:t>2016/5/12</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4E8F19DD-2422-4CD6-B47D-C0DD99C5A854}" type="slidenum">
              <a:rPr lang="en-US" altLang="zh-CN"/>
              <a:pPr>
                <a:defRPr/>
              </a:pPr>
              <a:t>‹#›</a:t>
            </a:fld>
            <a:endParaRPr lang="en-US" altLang="zh-CN"/>
          </a:p>
        </p:txBody>
      </p:sp>
    </p:spTree>
    <p:extLst>
      <p:ext uri="{BB962C8B-B14F-4D97-AF65-F5344CB8AC3E}">
        <p14:creationId xmlns:p14="http://schemas.microsoft.com/office/powerpoint/2010/main" val="868408983"/>
      </p:ext>
    </p:extLst>
  </p:cSld>
  <p:clrMapOvr>
    <a:masterClrMapping/>
  </p:clrMapOvr>
  <p:transition spd="slow">
    <p:randomBar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2"/>
          <p:cNvSpPr>
            <a:spLocks noGrp="1" noChangeArrowheads="1"/>
          </p:cNvSpPr>
          <p:nvPr>
            <p:ph type="dt" sz="half" idx="10"/>
          </p:nvPr>
        </p:nvSpPr>
        <p:spPr>
          <a:ln/>
        </p:spPr>
        <p:txBody>
          <a:bodyPr/>
          <a:lstStyle>
            <a:lvl1pPr>
              <a:defRPr/>
            </a:lvl1pPr>
          </a:lstStyle>
          <a:p>
            <a:pPr>
              <a:defRPr/>
            </a:pPr>
            <a:fld id="{0AA2A6F4-F601-4EFB-A973-A34B39676B30}" type="datetime1">
              <a:rPr lang="zh-CN" altLang="en-US"/>
              <a:pPr>
                <a:defRPr/>
              </a:pPr>
              <a:t>2016/5/12</a:t>
            </a:fld>
            <a:endParaRPr lang="en-US" altLang="zh-CN"/>
          </a:p>
        </p:txBody>
      </p:sp>
      <p:sp>
        <p:nvSpPr>
          <p:cNvPr id="8"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 name="Rectangle 84"/>
          <p:cNvSpPr>
            <a:spLocks noGrp="1" noChangeArrowheads="1"/>
          </p:cNvSpPr>
          <p:nvPr>
            <p:ph type="sldNum" sz="quarter" idx="12"/>
          </p:nvPr>
        </p:nvSpPr>
        <p:spPr>
          <a:ln/>
        </p:spPr>
        <p:txBody>
          <a:bodyPr/>
          <a:lstStyle>
            <a:lvl1pPr>
              <a:defRPr/>
            </a:lvl1pPr>
          </a:lstStyle>
          <a:p>
            <a:pPr>
              <a:defRPr/>
            </a:pPr>
            <a:r>
              <a:rPr lang="en-US" altLang="zh-CN"/>
              <a:t>Page </a:t>
            </a:r>
            <a:fld id="{C5FBF9EA-2427-492D-A959-5E847FE6B571}" type="slidenum">
              <a:rPr lang="en-US" altLang="zh-CN"/>
              <a:pPr>
                <a:defRPr/>
              </a:pPr>
              <a:t>‹#›</a:t>
            </a:fld>
            <a:endParaRPr lang="en-US" altLang="zh-CN"/>
          </a:p>
        </p:txBody>
      </p:sp>
    </p:spTree>
    <p:extLst>
      <p:ext uri="{BB962C8B-B14F-4D97-AF65-F5344CB8AC3E}">
        <p14:creationId xmlns:p14="http://schemas.microsoft.com/office/powerpoint/2010/main" val="3727367314"/>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866777088"/>
      </p:ext>
    </p:extLst>
  </p:cSld>
  <p:clrMapOvr>
    <a:masterClrMapping/>
  </p:clrMapOvr>
  <p:transition spd="slow">
    <p:randomBar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E31E2EBC-C757-4A55-BFE0-82CE8212704B}" type="datetime1">
              <a:rPr lang="zh-CN" altLang="en-US"/>
              <a:pPr>
                <a:defRPr/>
              </a:pPr>
              <a:t>2016/5/12</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534FDA10-4DA8-44AA-B1EC-BFDAF3BABD79}" type="slidenum">
              <a:rPr lang="en-US" altLang="zh-CN"/>
              <a:pPr>
                <a:defRPr/>
              </a:pPr>
              <a:t>‹#›</a:t>
            </a:fld>
            <a:endParaRPr lang="en-US" altLang="zh-CN"/>
          </a:p>
        </p:txBody>
      </p:sp>
    </p:spTree>
    <p:extLst>
      <p:ext uri="{BB962C8B-B14F-4D97-AF65-F5344CB8AC3E}">
        <p14:creationId xmlns:p14="http://schemas.microsoft.com/office/powerpoint/2010/main" val="1625247988"/>
      </p:ext>
    </p:extLst>
  </p:cSld>
  <p:clrMapOvr>
    <a:masterClrMapping/>
  </p:clrMapOvr>
  <p:transition spd="slow">
    <p:randomBar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2"/>
          <p:cNvSpPr>
            <a:spLocks noGrp="1" noChangeArrowheads="1"/>
          </p:cNvSpPr>
          <p:nvPr>
            <p:ph type="dt" sz="half" idx="10"/>
          </p:nvPr>
        </p:nvSpPr>
        <p:spPr>
          <a:ln/>
        </p:spPr>
        <p:txBody>
          <a:bodyPr/>
          <a:lstStyle>
            <a:lvl1pPr>
              <a:defRPr/>
            </a:lvl1pPr>
          </a:lstStyle>
          <a:p>
            <a:pPr>
              <a:defRPr/>
            </a:pPr>
            <a:fld id="{A86A6E19-E45D-41F8-BCE5-D621715983FA}" type="datetime1">
              <a:rPr lang="zh-CN" altLang="en-US"/>
              <a:pPr>
                <a:defRPr/>
              </a:pPr>
              <a:t>2016/5/12</a:t>
            </a:fld>
            <a:endParaRPr lang="en-US" altLang="zh-CN"/>
          </a:p>
        </p:txBody>
      </p:sp>
      <p:sp>
        <p:nvSpPr>
          <p:cNvPr id="3"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4" name="Rectangle 84"/>
          <p:cNvSpPr>
            <a:spLocks noGrp="1" noChangeArrowheads="1"/>
          </p:cNvSpPr>
          <p:nvPr>
            <p:ph type="sldNum" sz="quarter" idx="12"/>
          </p:nvPr>
        </p:nvSpPr>
        <p:spPr>
          <a:ln/>
        </p:spPr>
        <p:txBody>
          <a:bodyPr/>
          <a:lstStyle>
            <a:lvl1pPr>
              <a:defRPr/>
            </a:lvl1pPr>
          </a:lstStyle>
          <a:p>
            <a:pPr>
              <a:defRPr/>
            </a:pPr>
            <a:r>
              <a:rPr lang="en-US" altLang="zh-CN"/>
              <a:t>Page </a:t>
            </a:r>
            <a:fld id="{13DD5A08-69B6-4F46-B6F1-FC78B2633834}" type="slidenum">
              <a:rPr lang="en-US" altLang="zh-CN"/>
              <a:pPr>
                <a:defRPr/>
              </a:pPr>
              <a:t>‹#›</a:t>
            </a:fld>
            <a:endParaRPr lang="en-US" altLang="zh-CN"/>
          </a:p>
        </p:txBody>
      </p:sp>
    </p:spTree>
    <p:extLst>
      <p:ext uri="{BB962C8B-B14F-4D97-AF65-F5344CB8AC3E}">
        <p14:creationId xmlns:p14="http://schemas.microsoft.com/office/powerpoint/2010/main" val="2659489951"/>
      </p:ext>
    </p:extLst>
  </p:cSld>
  <p:clrMapOvr>
    <a:masterClrMapping/>
  </p:clrMapOvr>
  <p:transition spd="slow">
    <p:randomBar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E1E66953-8134-4E56-AA66-4F5BA842349F}" type="datetime1">
              <a:rPr lang="zh-CN" altLang="en-US"/>
              <a:pPr>
                <a:defRPr/>
              </a:pPr>
              <a:t>2016/5/12</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379EEEC8-6347-4B63-A42F-8351336179D3}" type="slidenum">
              <a:rPr lang="en-US" altLang="zh-CN"/>
              <a:pPr>
                <a:defRPr/>
              </a:pPr>
              <a:t>‹#›</a:t>
            </a:fld>
            <a:endParaRPr lang="en-US" altLang="zh-CN"/>
          </a:p>
        </p:txBody>
      </p:sp>
    </p:spTree>
    <p:extLst>
      <p:ext uri="{BB962C8B-B14F-4D97-AF65-F5344CB8AC3E}">
        <p14:creationId xmlns:p14="http://schemas.microsoft.com/office/powerpoint/2010/main" val="2194645295"/>
      </p:ext>
    </p:extLst>
  </p:cSld>
  <p:clrMapOvr>
    <a:masterClrMapping/>
  </p:clrMapOvr>
  <p:transition spd="slow">
    <p:randomBar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4D1B5C3E-3808-406A-B49C-09A434EA2AF2}" type="datetime1">
              <a:rPr lang="zh-CN" altLang="en-US"/>
              <a:pPr>
                <a:defRPr/>
              </a:pPr>
              <a:t>2016/5/12</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56BC878F-78A8-4DE7-B279-764A1AE57141}" type="slidenum">
              <a:rPr lang="en-US" altLang="zh-CN"/>
              <a:pPr>
                <a:defRPr/>
              </a:pPr>
              <a:t>‹#›</a:t>
            </a:fld>
            <a:endParaRPr lang="en-US" altLang="zh-CN"/>
          </a:p>
        </p:txBody>
      </p:sp>
    </p:spTree>
    <p:extLst>
      <p:ext uri="{BB962C8B-B14F-4D97-AF65-F5344CB8AC3E}">
        <p14:creationId xmlns:p14="http://schemas.microsoft.com/office/powerpoint/2010/main" val="917096112"/>
      </p:ext>
    </p:extLst>
  </p:cSld>
  <p:clrMapOvr>
    <a:masterClrMapping/>
  </p:clrMapOvr>
  <p:transition spd="slow">
    <p:randomBar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9A20D9A0-18A1-4DB5-91D4-63D341239086}" type="datetime1">
              <a:rPr lang="zh-CN" altLang="en-US"/>
              <a:pPr>
                <a:defRPr/>
              </a:pPr>
              <a:t>2016/5/12</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78F2A8C2-8E5C-4A31-BCCA-D326AF74B073}" type="slidenum">
              <a:rPr lang="en-US" altLang="zh-CN"/>
              <a:pPr>
                <a:defRPr/>
              </a:pPr>
              <a:t>‹#›</a:t>
            </a:fld>
            <a:endParaRPr lang="en-US" altLang="zh-CN"/>
          </a:p>
        </p:txBody>
      </p:sp>
    </p:spTree>
    <p:extLst>
      <p:ext uri="{BB962C8B-B14F-4D97-AF65-F5344CB8AC3E}">
        <p14:creationId xmlns:p14="http://schemas.microsoft.com/office/powerpoint/2010/main" val="3255924906"/>
      </p:ext>
    </p:extLst>
  </p:cSld>
  <p:clrMapOvr>
    <a:masterClrMapping/>
  </p:clrMapOvr>
  <p:transition spd="slow">
    <p:randomBar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383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5962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81C19A33-FE01-4772-90C9-F6056F280C11}" type="datetime1">
              <a:rPr lang="zh-CN" altLang="en-US"/>
              <a:pPr>
                <a:defRPr/>
              </a:pPr>
              <a:t>2016/5/12</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F85A8F55-A563-4C34-BFB0-388409D61BC8}" type="slidenum">
              <a:rPr lang="en-US" altLang="zh-CN"/>
              <a:pPr>
                <a:defRPr/>
              </a:pPr>
              <a:t>‹#›</a:t>
            </a:fld>
            <a:endParaRPr lang="en-US" altLang="zh-CN"/>
          </a:p>
        </p:txBody>
      </p:sp>
    </p:spTree>
    <p:extLst>
      <p:ext uri="{BB962C8B-B14F-4D97-AF65-F5344CB8AC3E}">
        <p14:creationId xmlns:p14="http://schemas.microsoft.com/office/powerpoint/2010/main" val="838680108"/>
      </p:ext>
    </p:extLst>
  </p:cSld>
  <p:clrMapOvr>
    <a:masterClrMapping/>
  </p:clrMapOvr>
  <p:transition spd="slow">
    <p:randomBar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0DCC6C05-1822-4981-86A8-6FACFBE3EE82}" type="datetime1">
              <a:rPr lang="zh-CN" altLang="en-US"/>
              <a:pPr>
                <a:defRPr/>
              </a:pPr>
              <a:t>2016/5/12</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473C24DC-0ECF-4DC6-8B15-8007C1EC7738}" type="slidenum">
              <a:rPr lang="en-US" altLang="zh-CN"/>
              <a:pPr>
                <a:defRPr/>
              </a:pPr>
              <a:t>‹#›</a:t>
            </a:fld>
            <a:endParaRPr lang="en-US" altLang="zh-CN"/>
          </a:p>
        </p:txBody>
      </p:sp>
    </p:spTree>
    <p:extLst>
      <p:ext uri="{BB962C8B-B14F-4D97-AF65-F5344CB8AC3E}">
        <p14:creationId xmlns:p14="http://schemas.microsoft.com/office/powerpoint/2010/main" val="3388378996"/>
      </p:ext>
    </p:extLst>
  </p:cSld>
  <p:clrMapOvr>
    <a:masterClrMapping/>
  </p:clrMapOvr>
  <p:transition spd="slow">
    <p:randomBar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560944549"/>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6014896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028043044"/>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026957"/>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直接连接符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直接连接符 57"/>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5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矩形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直接连接符 6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椭圆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8" name="内容占位符 17"/>
          <p:cNvSpPr>
            <a:spLocks noGrp="1"/>
          </p:cNvSpPr>
          <p:nvPr>
            <p:ph sz="quarter" idx="1"/>
          </p:nvPr>
        </p:nvSpPr>
        <p:spPr>
          <a:xfrm>
            <a:off x="304800" y="274320"/>
            <a:ext cx="5638800" cy="632764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29044570"/>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椭圆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直接连接符 57"/>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直接连接符 5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直接连接符 61"/>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p>
        </p:txBody>
      </p:sp>
    </p:spTree>
    <p:extLst>
      <p:ext uri="{BB962C8B-B14F-4D97-AF65-F5344CB8AC3E}">
        <p14:creationId xmlns:p14="http://schemas.microsoft.com/office/powerpoint/2010/main" val="3747982361"/>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241892994"/>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smtClean="0"/>
              <a:t>单击此处编辑母版标题样式</a:t>
            </a:r>
            <a:endParaRPr lang="en-US"/>
          </a:p>
        </p:txBody>
      </p:sp>
      <p:sp>
        <p:nvSpPr>
          <p:cNvPr id="1028" name="文本占位符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030" name="直接连接符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32" name="直接连接符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页脚占位符 2"/>
          <p:cNvSpPr txBox="1">
            <a:spLocks/>
          </p:cNvSpPr>
          <p:nvPr/>
        </p:nvSpPr>
        <p:spPr>
          <a:xfrm>
            <a:off x="2882900" y="6497638"/>
            <a:ext cx="3200400" cy="366712"/>
          </a:xfrm>
          <a:prstGeom prst="rect">
            <a:avLst/>
          </a:prstGeom>
        </p:spPr>
        <p:txBody>
          <a:bodyPr anchor="ctr"/>
          <a:lstStyle>
            <a:lvl1pPr algn="ctr" eaLnBrk="1" latinLnBrk="0" hangingPunct="1">
              <a:defRPr kumimoji="0" sz="1200" b="1">
                <a:solidFill>
                  <a:schemeClr val="bg1">
                    <a:lumMod val="50000"/>
                  </a:schemeClr>
                </a:solidFill>
              </a:defRPr>
            </a:lvl1pPr>
          </a:lstStyle>
          <a:p>
            <a:pPr>
              <a:defRPr/>
            </a:pPr>
            <a:r>
              <a:rPr lang="en-US" altLang="zh-CN" smtClean="0"/>
              <a:t>第1章  绪论</a:t>
            </a:r>
            <a:endParaRPr lang="en-US" altLang="zh-CN"/>
          </a:p>
        </p:txBody>
      </p:sp>
      <p:sp>
        <p:nvSpPr>
          <p:cNvPr id="24" name="日期占位符 6"/>
          <p:cNvSpPr txBox="1">
            <a:spLocks/>
          </p:cNvSpPr>
          <p:nvPr/>
        </p:nvSpPr>
        <p:spPr>
          <a:xfrm>
            <a:off x="1104900" y="6496050"/>
            <a:ext cx="855663" cy="361950"/>
          </a:xfrm>
          <a:prstGeom prst="rect">
            <a:avLst/>
          </a:prstGeom>
        </p:spPr>
        <p:txBody>
          <a:bodyPr anchor="ctr"/>
          <a:lstStyle>
            <a:lvl1pPr algn="ctr" rtl="0" eaLnBrk="1" fontAlgn="base" latinLnBrk="0" hangingPunct="1">
              <a:spcBef>
                <a:spcPct val="0"/>
              </a:spcBef>
              <a:spcAft>
                <a:spcPct val="0"/>
              </a:spcAft>
              <a:defRPr kumimoji="0" lang="zh-CN" altLang="en-US" sz="1200" b="1" kern="1200">
                <a:solidFill>
                  <a:schemeClr val="bg1">
                    <a:lumMod val="50000"/>
                  </a:schemeClr>
                </a:solidFill>
                <a:latin typeface="Times New Roman" pitchFamily="18" charset="0"/>
                <a:ea typeface="宋体" pitchFamily="2" charset="-122"/>
                <a:cs typeface="+mn-cs"/>
              </a:defRPr>
            </a:lvl1pPr>
          </a:lstStyle>
          <a:p>
            <a:pPr>
              <a:defRPr/>
            </a:pPr>
            <a:fld id="{7D102356-A244-4EDC-B745-045FF48A8BE3}" type="datetime1">
              <a:rPr lang="en-US" altLang="zh-CN" smtClean="0"/>
              <a:pPr>
                <a:defRPr/>
              </a:pPr>
              <a:t>5/12/2016</a:t>
            </a:fld>
            <a:endParaRPr lang="en-US" dirty="0"/>
          </a:p>
        </p:txBody>
      </p:sp>
      <p:sp>
        <p:nvSpPr>
          <p:cNvPr id="25" name="灯片编号占位符 8"/>
          <p:cNvSpPr txBox="1">
            <a:spLocks/>
          </p:cNvSpPr>
          <p:nvPr/>
        </p:nvSpPr>
        <p:spPr>
          <a:xfrm>
            <a:off x="6972300" y="6496050"/>
            <a:ext cx="787400" cy="361950"/>
          </a:xfrm>
          <a:prstGeom prst="rect">
            <a:avLst/>
          </a:prstGeom>
        </p:spPr>
        <p:txBody>
          <a:bodyPr anchor="ctr"/>
          <a:lstStyle>
            <a:lvl1pPr>
              <a:defRPr kumimoji="0" lang="en-US" altLang="zh-CN" sz="1200" b="1" kern="1200">
                <a:solidFill>
                  <a:schemeClr val="bg1">
                    <a:lumMod val="50000"/>
                  </a:schemeClr>
                </a:solidFill>
                <a:latin typeface="Times New Roman" pitchFamily="18" charset="0"/>
                <a:ea typeface="宋体" pitchFamily="2" charset="-122"/>
                <a:cs typeface="+mn-cs"/>
              </a:defRPr>
            </a:lvl1pPr>
          </a:lstStyle>
          <a:p>
            <a:pPr>
              <a:defRPr/>
            </a:pPr>
            <a:r>
              <a:rPr smtClean="0"/>
              <a:t>Page </a:t>
            </a:r>
            <a:fld id="{B7F40C70-08E4-421B-984F-0047473B2749}" type="slidenum">
              <a:rPr smtClean="0"/>
              <a:pPr>
                <a:defRPr/>
              </a:pPr>
              <a:t>‹#›</a:t>
            </a:fld>
            <a:endParaRPr/>
          </a:p>
        </p:txBody>
      </p:sp>
      <p:cxnSp>
        <p:nvCxnSpPr>
          <p:cNvPr id="26" name="直接连接符 25"/>
          <p:cNvCxnSpPr/>
          <p:nvPr/>
        </p:nvCxnSpPr>
        <p:spPr>
          <a:xfrm>
            <a:off x="1041400" y="6534150"/>
            <a:ext cx="86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969169"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1710531"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95375" y="6786563"/>
            <a:ext cx="863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175000" y="6534150"/>
            <a:ext cx="2520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310356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54594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228975" y="6786563"/>
            <a:ext cx="25209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864350" y="6534150"/>
            <a:ext cx="865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67929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75041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918325" y="6786563"/>
            <a:ext cx="8651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38" name="矩形 37"/>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2" name="页脚占位符 2"/>
          <p:cNvSpPr txBox="1">
            <a:spLocks/>
          </p:cNvSpPr>
          <p:nvPr/>
        </p:nvSpPr>
        <p:spPr>
          <a:xfrm>
            <a:off x="2882900" y="6497638"/>
            <a:ext cx="3200400" cy="366712"/>
          </a:xfrm>
          <a:prstGeom prst="rect">
            <a:avLst/>
          </a:prstGeom>
        </p:spPr>
        <p:txBody>
          <a:bodyPr anchor="ctr"/>
          <a:lstStyle>
            <a:lvl1pPr algn="ctr" eaLnBrk="1" latinLnBrk="0" hangingPunct="1">
              <a:defRPr kumimoji="0" sz="1200" b="1">
                <a:solidFill>
                  <a:schemeClr val="bg1">
                    <a:lumMod val="50000"/>
                  </a:schemeClr>
                </a:solidFill>
              </a:defRPr>
            </a:lvl1pPr>
          </a:lstStyle>
          <a:p>
            <a:pPr>
              <a:defRPr/>
            </a:pPr>
            <a:r>
              <a:rPr lang="en-US" altLang="zh-CN" dirty="0" smtClean="0">
                <a:solidFill>
                  <a:srgbClr val="006600"/>
                </a:solidFill>
              </a:rPr>
              <a:t>第1章  </a:t>
            </a:r>
            <a:r>
              <a:rPr lang="en-US" altLang="zh-CN" dirty="0" err="1" smtClean="0">
                <a:solidFill>
                  <a:srgbClr val="006600"/>
                </a:solidFill>
              </a:rPr>
              <a:t>绪论</a:t>
            </a:r>
            <a:endParaRPr lang="en-US" altLang="zh-CN" dirty="0">
              <a:solidFill>
                <a:srgbClr val="006600"/>
              </a:solidFill>
            </a:endParaRPr>
          </a:p>
        </p:txBody>
      </p:sp>
      <p:sp>
        <p:nvSpPr>
          <p:cNvPr id="43" name="日期占位符 6"/>
          <p:cNvSpPr txBox="1">
            <a:spLocks/>
          </p:cNvSpPr>
          <p:nvPr/>
        </p:nvSpPr>
        <p:spPr>
          <a:xfrm>
            <a:off x="1104900" y="6496050"/>
            <a:ext cx="855663" cy="361950"/>
          </a:xfrm>
          <a:prstGeom prst="rect">
            <a:avLst/>
          </a:prstGeom>
        </p:spPr>
        <p:txBody>
          <a:bodyPr anchor="ctr"/>
          <a:lstStyle>
            <a:lvl1pPr algn="ctr" rtl="0" eaLnBrk="1" fontAlgn="base" latinLnBrk="0" hangingPunct="1">
              <a:spcBef>
                <a:spcPct val="0"/>
              </a:spcBef>
              <a:spcAft>
                <a:spcPct val="0"/>
              </a:spcAft>
              <a:defRPr kumimoji="0" lang="zh-CN" altLang="en-US" sz="1200" b="1" kern="1200">
                <a:solidFill>
                  <a:schemeClr val="bg1">
                    <a:lumMod val="50000"/>
                  </a:schemeClr>
                </a:solidFill>
                <a:latin typeface="Times New Roman" pitchFamily="18" charset="0"/>
                <a:ea typeface="宋体" pitchFamily="2" charset="-122"/>
                <a:cs typeface="+mn-cs"/>
              </a:defRPr>
            </a:lvl1pPr>
          </a:lstStyle>
          <a:p>
            <a:pPr>
              <a:defRPr/>
            </a:pPr>
            <a:fld id="{7D102356-A244-4EDC-B745-045FF48A8BE3}" type="datetime1">
              <a:rPr lang="en-US" altLang="zh-CN" smtClean="0">
                <a:solidFill>
                  <a:srgbClr val="006600"/>
                </a:solidFill>
              </a:rPr>
              <a:pPr>
                <a:defRPr/>
              </a:pPr>
              <a:t>5/12/2016</a:t>
            </a:fld>
            <a:endParaRPr lang="en-US" dirty="0">
              <a:solidFill>
                <a:srgbClr val="006600"/>
              </a:solidFill>
            </a:endParaRPr>
          </a:p>
        </p:txBody>
      </p:sp>
      <p:sp>
        <p:nvSpPr>
          <p:cNvPr id="44" name="灯片编号占位符 8"/>
          <p:cNvSpPr txBox="1">
            <a:spLocks/>
          </p:cNvSpPr>
          <p:nvPr/>
        </p:nvSpPr>
        <p:spPr>
          <a:xfrm>
            <a:off x="6972300" y="6496050"/>
            <a:ext cx="787400" cy="361950"/>
          </a:xfrm>
          <a:prstGeom prst="rect">
            <a:avLst/>
          </a:prstGeom>
        </p:spPr>
        <p:txBody>
          <a:bodyPr anchor="ctr"/>
          <a:lstStyle>
            <a:lvl1pPr>
              <a:defRPr kumimoji="0" lang="en-US" altLang="zh-CN" sz="1200" b="1" kern="1200">
                <a:solidFill>
                  <a:schemeClr val="bg1">
                    <a:lumMod val="50000"/>
                  </a:schemeClr>
                </a:solidFill>
                <a:latin typeface="Times New Roman" pitchFamily="18" charset="0"/>
                <a:ea typeface="宋体" pitchFamily="2" charset="-122"/>
                <a:cs typeface="+mn-cs"/>
              </a:defRPr>
            </a:lvl1pPr>
          </a:lstStyle>
          <a:p>
            <a:pPr>
              <a:defRPr/>
            </a:pPr>
            <a:r>
              <a:rPr dirty="0" smtClean="0">
                <a:solidFill>
                  <a:srgbClr val="006600"/>
                </a:solidFill>
              </a:rPr>
              <a:t>Page </a:t>
            </a:r>
            <a:fld id="{66A8169E-2545-4613-87AB-F6FC876227CB}" type="slidenum">
              <a:rPr smtClean="0">
                <a:solidFill>
                  <a:srgbClr val="006600"/>
                </a:solidFill>
              </a:rPr>
              <a:pPr>
                <a:defRPr/>
              </a:pPr>
              <a:t>‹#›</a:t>
            </a:fld>
            <a:endParaRPr dirty="0">
              <a:solidFill>
                <a:srgbClr val="006600"/>
              </a:solidFill>
            </a:endParaRPr>
          </a:p>
        </p:txBody>
      </p:sp>
      <p:cxnSp>
        <p:nvCxnSpPr>
          <p:cNvPr id="45" name="直接连接符 44"/>
          <p:cNvCxnSpPr/>
          <p:nvPr/>
        </p:nvCxnSpPr>
        <p:spPr>
          <a:xfrm>
            <a:off x="1041400" y="6534150"/>
            <a:ext cx="86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969169"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1710531"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95375" y="6786563"/>
            <a:ext cx="863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175000" y="6534150"/>
            <a:ext cx="2520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310356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54594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228975" y="6786563"/>
            <a:ext cx="25209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864350" y="6534150"/>
            <a:ext cx="865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67929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75041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18325" y="6786563"/>
            <a:ext cx="865188" cy="1587"/>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714" r:id="rId1"/>
    <p:sldLayoutId id="2147484684" r:id="rId2"/>
    <p:sldLayoutId id="2147484685" r:id="rId3"/>
    <p:sldLayoutId id="2147484686" r:id="rId4"/>
    <p:sldLayoutId id="2147484687" r:id="rId5"/>
    <p:sldLayoutId id="2147484688" r:id="rId6"/>
    <p:sldLayoutId id="2147484715" r:id="rId7"/>
    <p:sldLayoutId id="2147484716" r:id="rId8"/>
    <p:sldLayoutId id="2147484689" r:id="rId9"/>
    <p:sldLayoutId id="2147484690" r:id="rId10"/>
    <p:sldLayoutId id="2147484691" r:id="rId11"/>
    <p:sldLayoutId id="2147484717" r:id="rId12"/>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5pPr>
      <a:lvl6pPr marL="4572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6pPr>
      <a:lvl7pPr marL="9144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7pPr>
      <a:lvl8pPr marL="13716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8pPr>
      <a:lvl9pPr marL="18288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648F67"/>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BCCEBD"/>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D4E2D4"/>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8000"/>
            <a:chOff x="0" y="0"/>
            <a:chExt cx="5760" cy="4320"/>
          </a:xfrm>
        </p:grpSpPr>
        <p:grpSp>
          <p:nvGrpSpPr>
            <p:cNvPr id="2082" name="Group 3"/>
            <p:cNvGrpSpPr>
              <a:grpSpLocks/>
            </p:cNvGrpSpPr>
            <p:nvPr/>
          </p:nvGrpSpPr>
          <p:grpSpPr bwMode="auto">
            <a:xfrm>
              <a:off x="0" y="192"/>
              <a:ext cx="5760" cy="4032"/>
              <a:chOff x="0" y="192"/>
              <a:chExt cx="5760" cy="4032"/>
            </a:xfrm>
          </p:grpSpPr>
          <p:sp>
            <p:nvSpPr>
              <p:cNvPr id="211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83" name="Group 26"/>
            <p:cNvGrpSpPr>
              <a:grpSpLocks/>
            </p:cNvGrpSpPr>
            <p:nvPr/>
          </p:nvGrpSpPr>
          <p:grpSpPr bwMode="auto">
            <a:xfrm>
              <a:off x="192" y="0"/>
              <a:ext cx="5376" cy="4320"/>
              <a:chOff x="192" y="0"/>
              <a:chExt cx="5376" cy="4320"/>
            </a:xfrm>
          </p:grpSpPr>
          <p:sp>
            <p:nvSpPr>
              <p:cNvPr id="208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051"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2052" name="Group 57"/>
          <p:cNvGrpSpPr>
            <a:grpSpLocks/>
          </p:cNvGrpSpPr>
          <p:nvPr/>
        </p:nvGrpSpPr>
        <p:grpSpPr bwMode="auto">
          <a:xfrm>
            <a:off x="3276600" y="6324600"/>
            <a:ext cx="3048000" cy="457200"/>
            <a:chOff x="2064" y="3984"/>
            <a:chExt cx="1920" cy="288"/>
          </a:xfrm>
        </p:grpSpPr>
        <p:sp>
          <p:nvSpPr>
            <p:cNvPr id="2077" name="Rectangle 58" descr="60%"/>
            <p:cNvSpPr>
              <a:spLocks noChangeArrowheads="1"/>
            </p:cNvSpPr>
            <p:nvPr/>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78" name="Line 59"/>
            <p:cNvSpPr>
              <a:spLocks noChangeShapeType="1"/>
            </p:cNvSpPr>
            <p:nvPr/>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9" name="Line 60"/>
            <p:cNvSpPr>
              <a:spLocks noChangeShapeType="1"/>
            </p:cNvSpPr>
            <p:nvPr/>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0" name="Line 61"/>
            <p:cNvSpPr>
              <a:spLocks noChangeShapeType="1"/>
            </p:cNvSpPr>
            <p:nvPr/>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1" name="Line 62"/>
            <p:cNvSpPr>
              <a:spLocks noChangeShapeType="1"/>
            </p:cNvSpPr>
            <p:nvPr/>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3" name="Group 63"/>
          <p:cNvGrpSpPr>
            <a:grpSpLocks/>
          </p:cNvGrpSpPr>
          <p:nvPr/>
        </p:nvGrpSpPr>
        <p:grpSpPr bwMode="auto">
          <a:xfrm>
            <a:off x="7162800" y="6324600"/>
            <a:ext cx="1447800" cy="457200"/>
            <a:chOff x="4512" y="3984"/>
            <a:chExt cx="912" cy="288"/>
          </a:xfrm>
        </p:grpSpPr>
        <p:sp>
          <p:nvSpPr>
            <p:cNvPr id="2072"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73"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4"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5"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6"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4" name="Group 69"/>
          <p:cNvGrpSpPr>
            <a:grpSpLocks/>
          </p:cNvGrpSpPr>
          <p:nvPr/>
        </p:nvGrpSpPr>
        <p:grpSpPr bwMode="auto">
          <a:xfrm>
            <a:off x="990600" y="6324600"/>
            <a:ext cx="1447800" cy="457200"/>
            <a:chOff x="624" y="3984"/>
            <a:chExt cx="912" cy="288"/>
          </a:xfrm>
        </p:grpSpPr>
        <p:sp>
          <p:nvSpPr>
            <p:cNvPr id="2067" name="Rectangle 70" descr="60%"/>
            <p:cNvSpPr>
              <a:spLocks noChangeArrowheads="1"/>
            </p:cNvSpPr>
            <p:nvPr/>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68" name="Line 71"/>
            <p:cNvSpPr>
              <a:spLocks noChangeShapeType="1"/>
            </p:cNvSpPr>
            <p:nvPr/>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9" name="Line 72"/>
            <p:cNvSpPr>
              <a:spLocks noChangeShapeType="1"/>
            </p:cNvSpPr>
            <p:nvPr/>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0" name="Line 73"/>
            <p:cNvSpPr>
              <a:spLocks noChangeShapeType="1"/>
            </p:cNvSpPr>
            <p:nvPr/>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1" name="Line 74"/>
            <p:cNvSpPr>
              <a:spLocks noChangeShapeType="1"/>
            </p:cNvSpPr>
            <p:nvPr/>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5" name="Line 75"/>
          <p:cNvSpPr>
            <a:spLocks noChangeShapeType="1"/>
          </p:cNvSpPr>
          <p:nvPr/>
        </p:nvSpPr>
        <p:spPr bwMode="ltGray">
          <a:xfrm>
            <a:off x="88392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56" name="Group 76"/>
          <p:cNvGrpSpPr>
            <a:grpSpLocks/>
          </p:cNvGrpSpPr>
          <p:nvPr/>
        </p:nvGrpSpPr>
        <p:grpSpPr bwMode="auto">
          <a:xfrm>
            <a:off x="0" y="1066800"/>
            <a:ext cx="1784350" cy="2324100"/>
            <a:chOff x="96" y="916"/>
            <a:chExt cx="2208" cy="2876"/>
          </a:xfrm>
        </p:grpSpPr>
        <p:sp>
          <p:nvSpPr>
            <p:cNvPr id="2064" name="Line 77"/>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5" name="Line 78"/>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6" name="Arc 79"/>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57" name="Rectangle 80"/>
          <p:cNvSpPr>
            <a:spLocks noGrp="1" noChangeArrowheads="1"/>
          </p:cNvSpPr>
          <p:nvPr>
            <p:ph type="title"/>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81" descr="Rectangle: Click to edit Master text styles&#10;Second level&#10;Third level&#10;Fourth level&#10;Fifth level"/>
          <p:cNvSpPr>
            <a:spLocks noGrp="1" noChangeArrowheads="1"/>
          </p:cNvSpPr>
          <p:nvPr>
            <p:ph type="body" idx="1"/>
          </p:nvPr>
        </p:nvSpPr>
        <p:spPr bwMode="auto">
          <a:xfrm>
            <a:off x="457200" y="1219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5730" name="Rectangle 82"/>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ea typeface="宋体" pitchFamily="2" charset="-122"/>
              </a:defRPr>
            </a:lvl1pPr>
          </a:lstStyle>
          <a:p>
            <a:pPr>
              <a:defRPr/>
            </a:pPr>
            <a:fld id="{D778644B-CB4A-4254-9C19-638C0B902F4B}" type="datetime1">
              <a:rPr lang="zh-CN" altLang="en-US"/>
              <a:pPr>
                <a:defRPr/>
              </a:pPr>
              <a:t>2016/5/12</a:t>
            </a:fld>
            <a:endParaRPr lang="en-US" altLang="zh-CN"/>
          </a:p>
        </p:txBody>
      </p:sp>
      <p:sp>
        <p:nvSpPr>
          <p:cNvPr id="155731" name="Rectangle 83"/>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ea typeface="宋体" pitchFamily="2" charset="-122"/>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155732" name="Rectangle 84"/>
          <p:cNvSpPr>
            <a:spLocks noGrp="1" noChangeArrowheads="1"/>
          </p:cNvSpPr>
          <p:nvPr>
            <p:ph type="sldNum" sz="quarter" idx="4"/>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ea typeface="宋体" pitchFamily="2" charset="-122"/>
              </a:defRPr>
            </a:lvl1pPr>
          </a:lstStyle>
          <a:p>
            <a:pPr>
              <a:defRPr/>
            </a:pPr>
            <a:r>
              <a:rPr lang="en-US" altLang="zh-CN"/>
              <a:t>Page </a:t>
            </a:r>
            <a:fld id="{0E9F408F-E603-41F3-8B73-0FB98E8EED3F}" type="slidenum">
              <a:rPr lang="en-US" altLang="zh-CN"/>
              <a:pPr>
                <a:defRPr/>
              </a:pPr>
              <a:t>‹#›</a:t>
            </a:fld>
            <a:endParaRPr lang="en-US" altLang="zh-CN"/>
          </a:p>
        </p:txBody>
      </p:sp>
      <p:pic>
        <p:nvPicPr>
          <p:cNvPr id="2062" name="Picture 85" descr="QQ截图未命名"/>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828800"/>
            <a:ext cx="304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86" descr="QQ截图未命名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5181600"/>
            <a:ext cx="38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18"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19" r:id="rId12"/>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2pPr>
      <a:lvl3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3pPr>
      <a:lvl4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4pPr>
      <a:lvl5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5pPr>
      <a:lvl6pPr marL="4572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6pPr>
      <a:lvl7pPr marL="9144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7pPr>
      <a:lvl8pPr marL="13716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8pPr>
      <a:lvl9pPr marL="18288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9pPr>
    </p:titleStyle>
    <p:bodyStyle>
      <a:lvl1pPr marL="342900" indent="-342900" algn="l" rtl="0" eaLnBrk="0" fontAlgn="base" hangingPunct="0">
        <a:spcBef>
          <a:spcPct val="20000"/>
        </a:spcBef>
        <a:spcAft>
          <a:spcPct val="0"/>
        </a:spcAft>
        <a:buClr>
          <a:schemeClr val="hlink"/>
        </a:buClr>
        <a:buSzPct val="90000"/>
        <a:buChar char="•"/>
        <a:defRPr sz="3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rgbClr val="08228E"/>
          </a:solidFill>
          <a:latin typeface="+mn-lt"/>
          <a:ea typeface="楷体_GB2312" pitchFamily="49" charset="-122"/>
          <a:cs typeface="+mn-cs"/>
        </a:defRPr>
      </a:lvl2pPr>
      <a:lvl3pPr marL="1143000" indent="-228600" algn="l" rtl="0" eaLnBrk="0" fontAlgn="base" hangingPunct="0">
        <a:spcBef>
          <a:spcPct val="20000"/>
        </a:spcBef>
        <a:spcAft>
          <a:spcPct val="0"/>
        </a:spcAft>
        <a:buClr>
          <a:schemeClr val="accent1"/>
        </a:buClr>
        <a:buChar char="•"/>
        <a:defRPr sz="2400" b="1">
          <a:solidFill>
            <a:schemeClr val="tx1"/>
          </a:solidFill>
          <a:latin typeface="+mn-lt"/>
          <a:ea typeface="宋体" pitchFamily="2" charset="-122"/>
          <a:cs typeface="+mn-cs"/>
        </a:defRPr>
      </a:lvl3pPr>
      <a:lvl4pPr marL="1600200" indent="-228600" algn="l" rtl="0" eaLnBrk="0" fontAlgn="base" hangingPunct="0">
        <a:spcBef>
          <a:spcPct val="20000"/>
        </a:spcBef>
        <a:spcAft>
          <a:spcPct val="0"/>
        </a:spcAft>
        <a:buClr>
          <a:schemeClr val="hlink"/>
        </a:buClr>
        <a:buChar char="–"/>
        <a:defRPr sz="2000" b="1">
          <a:solidFill>
            <a:schemeClr val="tx1"/>
          </a:solidFill>
          <a:latin typeface="+mn-lt"/>
          <a:ea typeface="宋体" pitchFamily="2" charset="-122"/>
          <a:cs typeface="+mn-cs"/>
        </a:defRPr>
      </a:lvl4pPr>
      <a:lvl5pPr marL="2057400" indent="-228600" algn="l" rtl="0" eaLnBrk="0" fontAlgn="base" hangingPunct="0">
        <a:spcBef>
          <a:spcPct val="20000"/>
        </a:spcBef>
        <a:spcAft>
          <a:spcPct val="0"/>
        </a:spcAft>
        <a:buChar char="–"/>
        <a:defRPr sz="2000" b="1">
          <a:solidFill>
            <a:schemeClr val="tx1"/>
          </a:solidFill>
          <a:latin typeface="+mn-lt"/>
          <a:ea typeface="宋体" pitchFamily="2" charset="-122"/>
          <a:cs typeface="+mn-cs"/>
        </a:defRPr>
      </a:lvl5pPr>
      <a:lvl6pPr marL="25146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6pPr>
      <a:lvl7pPr marL="29718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7pPr>
      <a:lvl8pPr marL="34290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8pPr>
      <a:lvl9pPr marL="38862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8000"/>
            <a:chOff x="0" y="0"/>
            <a:chExt cx="5760" cy="4320"/>
          </a:xfrm>
        </p:grpSpPr>
        <p:grpSp>
          <p:nvGrpSpPr>
            <p:cNvPr id="3102" name="Group 3"/>
            <p:cNvGrpSpPr>
              <a:grpSpLocks/>
            </p:cNvGrpSpPr>
            <p:nvPr/>
          </p:nvGrpSpPr>
          <p:grpSpPr bwMode="auto">
            <a:xfrm>
              <a:off x="0" y="192"/>
              <a:ext cx="5760" cy="4032"/>
              <a:chOff x="0" y="192"/>
              <a:chExt cx="5760" cy="4032"/>
            </a:xfrm>
          </p:grpSpPr>
          <p:sp>
            <p:nvSpPr>
              <p:cNvPr id="313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03" name="Group 26"/>
            <p:cNvGrpSpPr>
              <a:grpSpLocks/>
            </p:cNvGrpSpPr>
            <p:nvPr/>
          </p:nvGrpSpPr>
          <p:grpSpPr bwMode="auto">
            <a:xfrm>
              <a:off x="192" y="0"/>
              <a:ext cx="5376" cy="4320"/>
              <a:chOff x="192" y="0"/>
              <a:chExt cx="5376" cy="4320"/>
            </a:xfrm>
          </p:grpSpPr>
          <p:sp>
            <p:nvSpPr>
              <p:cNvPr id="310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075"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3076" name="Group 57"/>
          <p:cNvGrpSpPr>
            <a:grpSpLocks/>
          </p:cNvGrpSpPr>
          <p:nvPr/>
        </p:nvGrpSpPr>
        <p:grpSpPr bwMode="auto">
          <a:xfrm>
            <a:off x="3276600" y="6324600"/>
            <a:ext cx="3048000" cy="457200"/>
            <a:chOff x="2064" y="3984"/>
            <a:chExt cx="1920" cy="288"/>
          </a:xfrm>
        </p:grpSpPr>
        <p:sp>
          <p:nvSpPr>
            <p:cNvPr id="3097" name="Rectangle 58" descr="60%"/>
            <p:cNvSpPr>
              <a:spLocks noChangeArrowheads="1"/>
            </p:cNvSpPr>
            <p:nvPr/>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98" name="Line 59"/>
            <p:cNvSpPr>
              <a:spLocks noChangeShapeType="1"/>
            </p:cNvSpPr>
            <p:nvPr/>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9" name="Line 60"/>
            <p:cNvSpPr>
              <a:spLocks noChangeShapeType="1"/>
            </p:cNvSpPr>
            <p:nvPr/>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0" name="Line 61"/>
            <p:cNvSpPr>
              <a:spLocks noChangeShapeType="1"/>
            </p:cNvSpPr>
            <p:nvPr/>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1" name="Line 62"/>
            <p:cNvSpPr>
              <a:spLocks noChangeShapeType="1"/>
            </p:cNvSpPr>
            <p:nvPr/>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7" name="Group 63"/>
          <p:cNvGrpSpPr>
            <a:grpSpLocks/>
          </p:cNvGrpSpPr>
          <p:nvPr/>
        </p:nvGrpSpPr>
        <p:grpSpPr bwMode="auto">
          <a:xfrm>
            <a:off x="7162800" y="6324600"/>
            <a:ext cx="1447800" cy="457200"/>
            <a:chOff x="4512" y="3984"/>
            <a:chExt cx="912" cy="288"/>
          </a:xfrm>
        </p:grpSpPr>
        <p:sp>
          <p:nvSpPr>
            <p:cNvPr id="3092"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93"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4"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5"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6"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8" name="Group 69"/>
          <p:cNvGrpSpPr>
            <a:grpSpLocks/>
          </p:cNvGrpSpPr>
          <p:nvPr/>
        </p:nvGrpSpPr>
        <p:grpSpPr bwMode="auto">
          <a:xfrm>
            <a:off x="990600" y="6324600"/>
            <a:ext cx="1447800" cy="457200"/>
            <a:chOff x="624" y="3984"/>
            <a:chExt cx="912" cy="288"/>
          </a:xfrm>
        </p:grpSpPr>
        <p:sp>
          <p:nvSpPr>
            <p:cNvPr id="3087" name="Rectangle 70" descr="60%"/>
            <p:cNvSpPr>
              <a:spLocks noChangeArrowheads="1"/>
            </p:cNvSpPr>
            <p:nvPr/>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88" name="Line 71"/>
            <p:cNvSpPr>
              <a:spLocks noChangeShapeType="1"/>
            </p:cNvSpPr>
            <p:nvPr/>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9" name="Line 72"/>
            <p:cNvSpPr>
              <a:spLocks noChangeShapeType="1"/>
            </p:cNvSpPr>
            <p:nvPr/>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0" name="Line 73"/>
            <p:cNvSpPr>
              <a:spLocks noChangeShapeType="1"/>
            </p:cNvSpPr>
            <p:nvPr/>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1" name="Line 74"/>
            <p:cNvSpPr>
              <a:spLocks noChangeShapeType="1"/>
            </p:cNvSpPr>
            <p:nvPr/>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9" name="Line 75"/>
          <p:cNvSpPr>
            <a:spLocks noChangeShapeType="1"/>
          </p:cNvSpPr>
          <p:nvPr/>
        </p:nvSpPr>
        <p:spPr bwMode="ltGray">
          <a:xfrm>
            <a:off x="88392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 name="Rectangle 80"/>
          <p:cNvSpPr>
            <a:spLocks noGrp="1" noChangeArrowheads="1"/>
          </p:cNvSpPr>
          <p:nvPr>
            <p:ph type="title"/>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1" name="Rectangle 81" descr="Rectangle: Click to edit Master text styles&#10;Second level&#10;Third level&#10;Fourth level&#10;Fifth level"/>
          <p:cNvSpPr>
            <a:spLocks noGrp="1" noChangeArrowheads="1"/>
          </p:cNvSpPr>
          <p:nvPr>
            <p:ph type="body" idx="1"/>
          </p:nvPr>
        </p:nvSpPr>
        <p:spPr bwMode="auto">
          <a:xfrm>
            <a:off x="457200" y="1219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6994" name="Rectangle 82"/>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ea typeface="宋体" pitchFamily="2" charset="-122"/>
              </a:defRPr>
            </a:lvl1pPr>
          </a:lstStyle>
          <a:p>
            <a:pPr>
              <a:defRPr/>
            </a:pPr>
            <a:fld id="{7F01BAC4-E485-4921-945D-AE72376E508F}" type="datetime1">
              <a:rPr lang="zh-CN" altLang="en-US"/>
              <a:pPr>
                <a:defRPr/>
              </a:pPr>
              <a:t>2016/5/12</a:t>
            </a:fld>
            <a:endParaRPr lang="en-US" altLang="zh-CN"/>
          </a:p>
        </p:txBody>
      </p:sp>
      <p:sp>
        <p:nvSpPr>
          <p:cNvPr id="166995" name="Rectangle 83"/>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ea typeface="宋体" pitchFamily="2" charset="-122"/>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166996" name="Rectangle 84"/>
          <p:cNvSpPr>
            <a:spLocks noGrp="1" noChangeArrowheads="1"/>
          </p:cNvSpPr>
          <p:nvPr>
            <p:ph type="sldNum" sz="quarter" idx="4"/>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ea typeface="宋体" pitchFamily="2" charset="-122"/>
              </a:defRPr>
            </a:lvl1pPr>
          </a:lstStyle>
          <a:p>
            <a:pPr>
              <a:defRPr/>
            </a:pPr>
            <a:r>
              <a:rPr lang="en-US" altLang="zh-CN"/>
              <a:t>Page </a:t>
            </a:r>
            <a:fld id="{B489CA8A-2249-44F1-8DC9-D5760BE4BA92}" type="slidenum">
              <a:rPr lang="en-US" altLang="zh-CN"/>
              <a:pPr>
                <a:defRPr/>
              </a:pPr>
              <a:t>‹#›</a:t>
            </a:fld>
            <a:endParaRPr lang="en-US" altLang="zh-CN"/>
          </a:p>
        </p:txBody>
      </p:sp>
      <p:pic>
        <p:nvPicPr>
          <p:cNvPr id="3085" name="Picture 85" descr="QQ截图未命名"/>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828800"/>
            <a:ext cx="304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86" descr="QQ截图未命名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5181600"/>
            <a:ext cx="38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20" r:id="rId1"/>
    <p:sldLayoutId id="2147484703" r:id="rId2"/>
    <p:sldLayoutId id="2147484704" r:id="rId3"/>
    <p:sldLayoutId id="2147484705" r:id="rId4"/>
    <p:sldLayoutId id="2147484706" r:id="rId5"/>
    <p:sldLayoutId id="2147484707" r:id="rId6"/>
    <p:sldLayoutId id="2147484708" r:id="rId7"/>
    <p:sldLayoutId id="2147484709" r:id="rId8"/>
    <p:sldLayoutId id="2147484710" r:id="rId9"/>
    <p:sldLayoutId id="2147484711" r:id="rId10"/>
    <p:sldLayoutId id="2147484712" r:id="rId11"/>
    <p:sldLayoutId id="2147484713" r:id="rId12"/>
    <p:sldLayoutId id="2147484721" r:id="rId13"/>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宋体" pitchFamily="2" charset="-122"/>
        </a:defRPr>
      </a:lvl2pPr>
      <a:lvl3pPr algn="l" rtl="0" eaLnBrk="0" fontAlgn="base" hangingPunct="0">
        <a:spcBef>
          <a:spcPct val="0"/>
        </a:spcBef>
        <a:spcAft>
          <a:spcPct val="0"/>
        </a:spcAft>
        <a:defRPr sz="4400" b="1">
          <a:solidFill>
            <a:schemeClr val="tx2"/>
          </a:solidFill>
          <a:latin typeface="Tahoma" pitchFamily="34" charset="0"/>
          <a:ea typeface="宋体" pitchFamily="2" charset="-122"/>
        </a:defRPr>
      </a:lvl3pPr>
      <a:lvl4pPr algn="l" rtl="0" eaLnBrk="0" fontAlgn="base" hangingPunct="0">
        <a:spcBef>
          <a:spcPct val="0"/>
        </a:spcBef>
        <a:spcAft>
          <a:spcPct val="0"/>
        </a:spcAft>
        <a:defRPr sz="4400" b="1">
          <a:solidFill>
            <a:schemeClr val="tx2"/>
          </a:solidFill>
          <a:latin typeface="Tahoma" pitchFamily="34" charset="0"/>
          <a:ea typeface="宋体" pitchFamily="2" charset="-122"/>
        </a:defRPr>
      </a:lvl4pPr>
      <a:lvl5pPr algn="l" rtl="0" eaLnBrk="0" fontAlgn="base" hangingPunct="0">
        <a:spcBef>
          <a:spcPct val="0"/>
        </a:spcBef>
        <a:spcAft>
          <a:spcPct val="0"/>
        </a:spcAft>
        <a:defRPr sz="4400" b="1">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b="1">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b="1">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b="1">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b="1">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Char char="•"/>
        <a:defRPr sz="3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rgbClr val="08228E"/>
          </a:solidFill>
          <a:latin typeface="+mn-lt"/>
          <a:ea typeface="+mn-ea"/>
        </a:defRPr>
      </a:lvl2pPr>
      <a:lvl3pPr marL="1143000" indent="-228600" algn="l" rtl="0" eaLnBrk="0" fontAlgn="base" hangingPunct="0">
        <a:spcBef>
          <a:spcPct val="20000"/>
        </a:spcBef>
        <a:spcAft>
          <a:spcPct val="0"/>
        </a:spcAft>
        <a:buClr>
          <a:schemeClr val="accent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eaLnBrk="1" fontAlgn="base" hangingPunct="1">
        <a:spcBef>
          <a:spcPct val="20000"/>
        </a:spcBef>
        <a:spcAft>
          <a:spcPct val="0"/>
        </a:spcAft>
        <a:buChar char="–"/>
        <a:defRPr sz="2000" b="1">
          <a:solidFill>
            <a:schemeClr val="tx1"/>
          </a:solidFill>
          <a:latin typeface="+mn-lt"/>
          <a:ea typeface="+mn-ea"/>
        </a:defRPr>
      </a:lvl6pPr>
      <a:lvl7pPr marL="2971800" indent="-228600" algn="l" rtl="0" eaLnBrk="1" fontAlgn="base" hangingPunct="1">
        <a:spcBef>
          <a:spcPct val="20000"/>
        </a:spcBef>
        <a:spcAft>
          <a:spcPct val="0"/>
        </a:spcAft>
        <a:buChar char="–"/>
        <a:defRPr sz="2000" b="1">
          <a:solidFill>
            <a:schemeClr val="tx1"/>
          </a:solidFill>
          <a:latin typeface="+mn-lt"/>
          <a:ea typeface="+mn-ea"/>
        </a:defRPr>
      </a:lvl7pPr>
      <a:lvl8pPr marL="3429000" indent="-228600" algn="l" rtl="0" eaLnBrk="1" fontAlgn="base" hangingPunct="1">
        <a:spcBef>
          <a:spcPct val="20000"/>
        </a:spcBef>
        <a:spcAft>
          <a:spcPct val="0"/>
        </a:spcAft>
        <a:buChar char="–"/>
        <a:defRPr sz="2000" b="1">
          <a:solidFill>
            <a:schemeClr val="tx1"/>
          </a:solidFill>
          <a:latin typeface="+mn-lt"/>
          <a:ea typeface="+mn-ea"/>
        </a:defRPr>
      </a:lvl8pPr>
      <a:lvl9pPr marL="3886200" indent="-228600" algn="l" rtl="0" eaLnBrk="1" fontAlgn="base" hangingPunct="1">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8.xml"/><Relationship Id="rId1" Type="http://schemas.openxmlformats.org/officeDocument/2006/relationships/slideLayout" Target="../slideLayouts/slideLayout14.xml"/><Relationship Id="rId4" Type="http://schemas.openxmlformats.org/officeDocument/2006/relationships/slide" Target="slide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2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161510" y="1219200"/>
            <a:ext cx="8820980" cy="5029200"/>
          </a:xfrm>
        </p:spPr>
        <p:txBody>
          <a:bodyPr/>
          <a:lstStyle/>
          <a:p>
            <a:pPr>
              <a:lnSpc>
                <a:spcPct val="150000"/>
              </a:lnSpc>
            </a:pPr>
            <a:r>
              <a:rPr lang="zh-CN" altLang="en-US" sz="3600" dirty="0" smtClean="0">
                <a:latin typeface="华文新魏" pitchFamily="2" charset="-122"/>
                <a:ea typeface="华文新魏" pitchFamily="2" charset="-122"/>
              </a:rPr>
              <a:t>最小生成树</a:t>
            </a:r>
            <a:endParaRPr lang="en-US" altLang="zh-CN" sz="3600" dirty="0" smtClean="0">
              <a:latin typeface="华文新魏" pitchFamily="2" charset="-122"/>
              <a:ea typeface="华文新魏" pitchFamily="2" charset="-122"/>
            </a:endParaRPr>
          </a:p>
          <a:p>
            <a:pPr>
              <a:lnSpc>
                <a:spcPct val="150000"/>
              </a:lnSpc>
            </a:pPr>
            <a:r>
              <a:rPr lang="zh-CN" altLang="en-US" sz="3600" dirty="0" smtClean="0">
                <a:latin typeface="华文新魏" pitchFamily="2" charset="-122"/>
                <a:ea typeface="华文新魏" pitchFamily="2" charset="-122"/>
              </a:rPr>
              <a:t>背包问题</a:t>
            </a:r>
            <a:endParaRPr lang="en-US" altLang="zh-CN" sz="3600" dirty="0">
              <a:latin typeface="华文新魏" pitchFamily="2" charset="-122"/>
              <a:ea typeface="华文新魏" pitchFamily="2" charset="-122"/>
            </a:endParaRPr>
          </a:p>
          <a:p>
            <a:pPr>
              <a:lnSpc>
                <a:spcPct val="150000"/>
              </a:lnSpc>
            </a:pPr>
            <a:r>
              <a:rPr lang="zh-CN" altLang="en-US" sz="3600" dirty="0" smtClean="0"/>
              <a:t>活动安排</a:t>
            </a:r>
            <a:endParaRPr lang="en-US" altLang="zh-CN" sz="3600" dirty="0" smtClean="0"/>
          </a:p>
          <a:p>
            <a:pPr marL="0" indent="0">
              <a:lnSpc>
                <a:spcPct val="150000"/>
              </a:lnSpc>
              <a:buNone/>
            </a:pPr>
            <a:endParaRPr lang="zh-CN" altLang="en-US" sz="3600" dirty="0"/>
          </a:p>
        </p:txBody>
      </p:sp>
      <p:sp>
        <p:nvSpPr>
          <p:cNvPr id="2" name="日期占位符 1"/>
          <p:cNvSpPr>
            <a:spLocks noGrp="1"/>
          </p:cNvSpPr>
          <p:nvPr>
            <p:ph type="dt" sz="half" idx="10"/>
          </p:nvPr>
        </p:nvSpPr>
        <p:spPr/>
        <p:txBody>
          <a:bodyPr/>
          <a:lstStyle/>
          <a:p>
            <a:pPr>
              <a:defRPr/>
            </a:pPr>
            <a:fld id="{A631D580-6960-452B-94F7-6F4A6013BE1D}" type="datetime1">
              <a:rPr lang="zh-CN" altLang="en-US" smtClean="0"/>
              <a:pPr>
                <a:defRPr/>
              </a:pPr>
              <a:t>2016/5/12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5</a:t>
            </a:r>
            <a:r>
              <a:rPr lang="zh-CN" altLang="en-US" smtClean="0"/>
              <a:t>章 减治法</a:t>
            </a:r>
            <a:endParaRPr lang="en-US" altLang="zh-CN" dirty="0"/>
          </a:p>
        </p:txBody>
      </p:sp>
      <p:sp>
        <p:nvSpPr>
          <p:cNvPr id="4" name="灯片编号占位符 3"/>
          <p:cNvSpPr>
            <a:spLocks noGrp="1"/>
          </p:cNvSpPr>
          <p:nvPr>
            <p:ph type="sldNum" sz="quarter" idx="12"/>
          </p:nvPr>
        </p:nvSpPr>
        <p:spPr/>
        <p:txBody>
          <a:bodyPr/>
          <a:lstStyle/>
          <a:p>
            <a:pPr>
              <a:defRPr/>
            </a:pPr>
            <a:r>
              <a:rPr lang="en-US" altLang="zh-CN" smtClean="0"/>
              <a:t>Page </a:t>
            </a:r>
            <a:fld id="{4EBD6E6A-8957-40EF-BED3-E2FA85ECF394}" type="slidenum">
              <a:rPr lang="en-US" altLang="zh-CN" smtClean="0"/>
              <a:pPr>
                <a:defRPr/>
              </a:pPr>
              <a:t>1</a:t>
            </a:fld>
            <a:endParaRPr lang="en-US" altLang="zh-CN"/>
          </a:p>
        </p:txBody>
      </p:sp>
      <p:sp>
        <p:nvSpPr>
          <p:cNvPr id="5" name="Text Box 5"/>
          <p:cNvSpPr txBox="1">
            <a:spLocks noChangeArrowheads="1"/>
          </p:cNvSpPr>
          <p:nvPr/>
        </p:nvSpPr>
        <p:spPr bwMode="auto">
          <a:xfrm>
            <a:off x="764492" y="323655"/>
            <a:ext cx="7416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800" b="1" dirty="0" smtClean="0">
                <a:solidFill>
                  <a:schemeClr val="tx2"/>
                </a:solidFill>
                <a:latin typeface="华文行楷" pitchFamily="2" charset="-122"/>
                <a:ea typeface="华文行楷" pitchFamily="2" charset="-122"/>
              </a:rPr>
              <a:t>上次</a:t>
            </a:r>
            <a:r>
              <a:rPr kumimoji="1" lang="zh-CN" altLang="en-US" sz="4800" b="1" dirty="0" smtClean="0">
                <a:solidFill>
                  <a:schemeClr val="tx2"/>
                </a:solidFill>
                <a:latin typeface="华文行楷" pitchFamily="2" charset="-122"/>
                <a:ea typeface="华文行楷" pitchFamily="2" charset="-122"/>
              </a:rPr>
              <a:t>回顾</a:t>
            </a:r>
            <a:r>
              <a:rPr kumimoji="1" lang="en-US" altLang="zh-CN" sz="4800" b="1" dirty="0" smtClean="0">
                <a:solidFill>
                  <a:schemeClr val="tx2"/>
                </a:solidFill>
                <a:latin typeface="华文行楷" pitchFamily="2" charset="-122"/>
                <a:ea typeface="华文行楷" pitchFamily="2" charset="-122"/>
              </a:rPr>
              <a:t>——</a:t>
            </a:r>
            <a:r>
              <a:rPr kumimoji="1" lang="zh-CN" altLang="en-US" sz="4800" b="1" dirty="0" smtClean="0">
                <a:solidFill>
                  <a:schemeClr val="tx2"/>
                </a:solidFill>
                <a:latin typeface="华文行楷" pitchFamily="2" charset="-122"/>
                <a:ea typeface="华文行楷" pitchFamily="2" charset="-122"/>
              </a:rPr>
              <a:t>贪心法</a:t>
            </a:r>
            <a:endParaRPr kumimoji="1" lang="zh-CN" altLang="en-US" sz="4800" b="1" dirty="0">
              <a:solidFill>
                <a:schemeClr val="tx2"/>
              </a:solidFill>
              <a:latin typeface="华文行楷" pitchFamily="2" charset="-122"/>
              <a:ea typeface="华文行楷" pitchFamily="2" charset="-122"/>
            </a:endParaRPr>
          </a:p>
        </p:txBody>
      </p:sp>
      <p:grpSp>
        <p:nvGrpSpPr>
          <p:cNvPr id="8" name="Group 5"/>
          <p:cNvGrpSpPr>
            <a:grpSpLocks/>
          </p:cNvGrpSpPr>
          <p:nvPr/>
        </p:nvGrpSpPr>
        <p:grpSpPr bwMode="auto">
          <a:xfrm>
            <a:off x="327973" y="4104075"/>
            <a:ext cx="8137525" cy="1509713"/>
            <a:chOff x="-2" y="-2"/>
            <a:chExt cx="2044" cy="1444"/>
          </a:xfrm>
        </p:grpSpPr>
        <p:grpSp>
          <p:nvGrpSpPr>
            <p:cNvPr id="9" name="Group 6"/>
            <p:cNvGrpSpPr>
              <a:grpSpLocks/>
            </p:cNvGrpSpPr>
            <p:nvPr/>
          </p:nvGrpSpPr>
          <p:grpSpPr bwMode="auto">
            <a:xfrm>
              <a:off x="0" y="0"/>
              <a:ext cx="2040" cy="1440"/>
              <a:chOff x="0" y="0"/>
              <a:chExt cx="2040" cy="1440"/>
            </a:xfrm>
          </p:grpSpPr>
          <p:grpSp>
            <p:nvGrpSpPr>
              <p:cNvPr id="11" name="Group 7"/>
              <p:cNvGrpSpPr>
                <a:grpSpLocks/>
              </p:cNvGrpSpPr>
              <p:nvPr/>
            </p:nvGrpSpPr>
            <p:grpSpPr bwMode="auto">
              <a:xfrm>
                <a:off x="0" y="0"/>
                <a:ext cx="170" cy="480"/>
                <a:chOff x="0" y="0"/>
                <a:chExt cx="170" cy="480"/>
              </a:xfrm>
            </p:grpSpPr>
            <p:sp>
              <p:nvSpPr>
                <p:cNvPr id="117" name="Rectangle 8"/>
                <p:cNvSpPr>
                  <a:spLocks noChangeArrowheads="1"/>
                </p:cNvSpPr>
                <p:nvPr/>
              </p:nvSpPr>
              <p:spPr bwMode="auto">
                <a:xfrm>
                  <a:off x="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i="1">
                      <a:solidFill>
                        <a:srgbClr val="FF0000"/>
                      </a:solidFill>
                      <a:latin typeface="Times New Roman" pitchFamily="18" charset="0"/>
                      <a:cs typeface="Tahoma" pitchFamily="34" charset="0"/>
                    </a:rPr>
                    <a:t>i</a:t>
                  </a:r>
                  <a:endParaRPr kumimoji="1" lang="en-US" altLang="zh-CN" sz="2400">
                    <a:solidFill>
                      <a:srgbClr val="FF0000"/>
                    </a:solidFill>
                    <a:latin typeface="Times New Roman" pitchFamily="18" charset="0"/>
                    <a:cs typeface="Tahoma" pitchFamily="34" charset="0"/>
                  </a:endParaRP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118" name="Rectangle 9"/>
                <p:cNvSpPr>
                  <a:spLocks noChangeArrowheads="1"/>
                </p:cNvSpPr>
                <p:nvPr/>
              </p:nvSpPr>
              <p:spPr bwMode="auto">
                <a:xfrm>
                  <a:off x="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12" name="Group 10"/>
              <p:cNvGrpSpPr>
                <a:grpSpLocks/>
              </p:cNvGrpSpPr>
              <p:nvPr/>
            </p:nvGrpSpPr>
            <p:grpSpPr bwMode="auto">
              <a:xfrm>
                <a:off x="170" y="0"/>
                <a:ext cx="170" cy="480"/>
                <a:chOff x="170" y="0"/>
                <a:chExt cx="170" cy="480"/>
              </a:xfrm>
            </p:grpSpPr>
            <p:sp>
              <p:nvSpPr>
                <p:cNvPr id="115" name="Rectangle 11"/>
                <p:cNvSpPr>
                  <a:spLocks noChangeArrowheads="1"/>
                </p:cNvSpPr>
                <p:nvPr/>
              </p:nvSpPr>
              <p:spPr bwMode="auto">
                <a:xfrm>
                  <a:off x="17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1</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116" name="Rectangle 12"/>
                <p:cNvSpPr>
                  <a:spLocks noChangeArrowheads="1"/>
                </p:cNvSpPr>
                <p:nvPr/>
              </p:nvSpPr>
              <p:spPr bwMode="auto">
                <a:xfrm>
                  <a:off x="17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13" name="Group 13"/>
              <p:cNvGrpSpPr>
                <a:grpSpLocks/>
              </p:cNvGrpSpPr>
              <p:nvPr/>
            </p:nvGrpSpPr>
            <p:grpSpPr bwMode="auto">
              <a:xfrm>
                <a:off x="340" y="0"/>
                <a:ext cx="170" cy="480"/>
                <a:chOff x="340" y="0"/>
                <a:chExt cx="170" cy="480"/>
              </a:xfrm>
            </p:grpSpPr>
            <p:sp>
              <p:nvSpPr>
                <p:cNvPr id="113" name="Rectangle 14"/>
                <p:cNvSpPr>
                  <a:spLocks noChangeArrowheads="1"/>
                </p:cNvSpPr>
                <p:nvPr/>
              </p:nvSpPr>
              <p:spPr bwMode="auto">
                <a:xfrm>
                  <a:off x="34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2</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114" name="Rectangle 15"/>
                <p:cNvSpPr>
                  <a:spLocks noChangeArrowheads="1"/>
                </p:cNvSpPr>
                <p:nvPr/>
              </p:nvSpPr>
              <p:spPr bwMode="auto">
                <a:xfrm>
                  <a:off x="34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14" name="Group 16"/>
              <p:cNvGrpSpPr>
                <a:grpSpLocks/>
              </p:cNvGrpSpPr>
              <p:nvPr/>
            </p:nvGrpSpPr>
            <p:grpSpPr bwMode="auto">
              <a:xfrm>
                <a:off x="510" y="0"/>
                <a:ext cx="170" cy="480"/>
                <a:chOff x="510" y="0"/>
                <a:chExt cx="170" cy="480"/>
              </a:xfrm>
            </p:grpSpPr>
            <p:sp>
              <p:nvSpPr>
                <p:cNvPr id="111" name="Rectangle 17"/>
                <p:cNvSpPr>
                  <a:spLocks noChangeArrowheads="1"/>
                </p:cNvSpPr>
                <p:nvPr/>
              </p:nvSpPr>
              <p:spPr bwMode="auto">
                <a:xfrm>
                  <a:off x="51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3</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112" name="Rectangle 18"/>
                <p:cNvSpPr>
                  <a:spLocks noChangeArrowheads="1"/>
                </p:cNvSpPr>
                <p:nvPr/>
              </p:nvSpPr>
              <p:spPr bwMode="auto">
                <a:xfrm>
                  <a:off x="51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15" name="Group 19"/>
              <p:cNvGrpSpPr>
                <a:grpSpLocks/>
              </p:cNvGrpSpPr>
              <p:nvPr/>
            </p:nvGrpSpPr>
            <p:grpSpPr bwMode="auto">
              <a:xfrm>
                <a:off x="680" y="0"/>
                <a:ext cx="170" cy="480"/>
                <a:chOff x="680" y="0"/>
                <a:chExt cx="170" cy="480"/>
              </a:xfrm>
            </p:grpSpPr>
            <p:sp>
              <p:nvSpPr>
                <p:cNvPr id="109" name="Rectangle 20"/>
                <p:cNvSpPr>
                  <a:spLocks noChangeArrowheads="1"/>
                </p:cNvSpPr>
                <p:nvPr/>
              </p:nvSpPr>
              <p:spPr bwMode="auto">
                <a:xfrm>
                  <a:off x="68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4</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110" name="Rectangle 21"/>
                <p:cNvSpPr>
                  <a:spLocks noChangeArrowheads="1"/>
                </p:cNvSpPr>
                <p:nvPr/>
              </p:nvSpPr>
              <p:spPr bwMode="auto">
                <a:xfrm>
                  <a:off x="68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16" name="Group 22"/>
              <p:cNvGrpSpPr>
                <a:grpSpLocks/>
              </p:cNvGrpSpPr>
              <p:nvPr/>
            </p:nvGrpSpPr>
            <p:grpSpPr bwMode="auto">
              <a:xfrm>
                <a:off x="850" y="0"/>
                <a:ext cx="170" cy="480"/>
                <a:chOff x="850" y="0"/>
                <a:chExt cx="170" cy="480"/>
              </a:xfrm>
            </p:grpSpPr>
            <p:sp>
              <p:nvSpPr>
                <p:cNvPr id="107" name="Rectangle 23"/>
                <p:cNvSpPr>
                  <a:spLocks noChangeArrowheads="1"/>
                </p:cNvSpPr>
                <p:nvPr/>
              </p:nvSpPr>
              <p:spPr bwMode="auto">
                <a:xfrm>
                  <a:off x="85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5</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108" name="Rectangle 24"/>
                <p:cNvSpPr>
                  <a:spLocks noChangeArrowheads="1"/>
                </p:cNvSpPr>
                <p:nvPr/>
              </p:nvSpPr>
              <p:spPr bwMode="auto">
                <a:xfrm>
                  <a:off x="85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17" name="Group 25"/>
              <p:cNvGrpSpPr>
                <a:grpSpLocks/>
              </p:cNvGrpSpPr>
              <p:nvPr/>
            </p:nvGrpSpPr>
            <p:grpSpPr bwMode="auto">
              <a:xfrm>
                <a:off x="1020" y="0"/>
                <a:ext cx="170" cy="480"/>
                <a:chOff x="1020" y="0"/>
                <a:chExt cx="170" cy="480"/>
              </a:xfrm>
            </p:grpSpPr>
            <p:sp>
              <p:nvSpPr>
                <p:cNvPr id="105" name="Rectangle 26"/>
                <p:cNvSpPr>
                  <a:spLocks noChangeArrowheads="1"/>
                </p:cNvSpPr>
                <p:nvPr/>
              </p:nvSpPr>
              <p:spPr bwMode="auto">
                <a:xfrm>
                  <a:off x="102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6</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106" name="Rectangle 27"/>
                <p:cNvSpPr>
                  <a:spLocks noChangeArrowheads="1"/>
                </p:cNvSpPr>
                <p:nvPr/>
              </p:nvSpPr>
              <p:spPr bwMode="auto">
                <a:xfrm>
                  <a:off x="102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18" name="Group 28"/>
              <p:cNvGrpSpPr>
                <a:grpSpLocks/>
              </p:cNvGrpSpPr>
              <p:nvPr/>
            </p:nvGrpSpPr>
            <p:grpSpPr bwMode="auto">
              <a:xfrm>
                <a:off x="1190" y="0"/>
                <a:ext cx="170" cy="480"/>
                <a:chOff x="1190" y="0"/>
                <a:chExt cx="170" cy="480"/>
              </a:xfrm>
            </p:grpSpPr>
            <p:sp>
              <p:nvSpPr>
                <p:cNvPr id="103" name="Rectangle 29"/>
                <p:cNvSpPr>
                  <a:spLocks noChangeArrowheads="1"/>
                </p:cNvSpPr>
                <p:nvPr/>
              </p:nvSpPr>
              <p:spPr bwMode="auto">
                <a:xfrm>
                  <a:off x="119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7</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104" name="Rectangle 30"/>
                <p:cNvSpPr>
                  <a:spLocks noChangeArrowheads="1"/>
                </p:cNvSpPr>
                <p:nvPr/>
              </p:nvSpPr>
              <p:spPr bwMode="auto">
                <a:xfrm>
                  <a:off x="119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19" name="Group 31"/>
              <p:cNvGrpSpPr>
                <a:grpSpLocks/>
              </p:cNvGrpSpPr>
              <p:nvPr/>
            </p:nvGrpSpPr>
            <p:grpSpPr bwMode="auto">
              <a:xfrm>
                <a:off x="1360" y="0"/>
                <a:ext cx="170" cy="480"/>
                <a:chOff x="1360" y="0"/>
                <a:chExt cx="170" cy="480"/>
              </a:xfrm>
            </p:grpSpPr>
            <p:sp>
              <p:nvSpPr>
                <p:cNvPr id="101" name="Rectangle 32"/>
                <p:cNvSpPr>
                  <a:spLocks noChangeArrowheads="1"/>
                </p:cNvSpPr>
                <p:nvPr/>
              </p:nvSpPr>
              <p:spPr bwMode="auto">
                <a:xfrm>
                  <a:off x="136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8</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102" name="Rectangle 33"/>
                <p:cNvSpPr>
                  <a:spLocks noChangeArrowheads="1"/>
                </p:cNvSpPr>
                <p:nvPr/>
              </p:nvSpPr>
              <p:spPr bwMode="auto">
                <a:xfrm>
                  <a:off x="136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20" name="Group 34"/>
              <p:cNvGrpSpPr>
                <a:grpSpLocks/>
              </p:cNvGrpSpPr>
              <p:nvPr/>
            </p:nvGrpSpPr>
            <p:grpSpPr bwMode="auto">
              <a:xfrm>
                <a:off x="1530" y="0"/>
                <a:ext cx="170" cy="480"/>
                <a:chOff x="1530" y="0"/>
                <a:chExt cx="170" cy="480"/>
              </a:xfrm>
            </p:grpSpPr>
            <p:sp>
              <p:nvSpPr>
                <p:cNvPr id="99" name="Rectangle 35"/>
                <p:cNvSpPr>
                  <a:spLocks noChangeArrowheads="1"/>
                </p:cNvSpPr>
                <p:nvPr/>
              </p:nvSpPr>
              <p:spPr bwMode="auto">
                <a:xfrm>
                  <a:off x="153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dirty="0">
                      <a:solidFill>
                        <a:srgbClr val="FF0000"/>
                      </a:solidFill>
                      <a:latin typeface="Times New Roman" pitchFamily="18" charset="0"/>
                      <a:cs typeface="Tahoma" pitchFamily="34" charset="0"/>
                    </a:rPr>
                    <a:t>9</a:t>
                  </a:r>
                </a:p>
                <a:p>
                  <a:pPr algn="ctr">
                    <a:spcBef>
                      <a:spcPct val="0"/>
                    </a:spcBef>
                    <a:buClrTx/>
                    <a:buSzTx/>
                    <a:buFontTx/>
                    <a:buNone/>
                  </a:pPr>
                  <a:endParaRPr kumimoji="1" lang="en-US" altLang="zh-CN" sz="2400" dirty="0">
                    <a:solidFill>
                      <a:srgbClr val="FF0000"/>
                    </a:solidFill>
                    <a:latin typeface="Times New Roman" pitchFamily="18" charset="0"/>
                    <a:cs typeface="Tahoma" pitchFamily="34" charset="0"/>
                  </a:endParaRPr>
                </a:p>
              </p:txBody>
            </p:sp>
            <p:sp>
              <p:nvSpPr>
                <p:cNvPr id="100" name="Rectangle 36"/>
                <p:cNvSpPr>
                  <a:spLocks noChangeArrowheads="1"/>
                </p:cNvSpPr>
                <p:nvPr/>
              </p:nvSpPr>
              <p:spPr bwMode="auto">
                <a:xfrm>
                  <a:off x="153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21" name="Group 37"/>
              <p:cNvGrpSpPr>
                <a:grpSpLocks/>
              </p:cNvGrpSpPr>
              <p:nvPr/>
            </p:nvGrpSpPr>
            <p:grpSpPr bwMode="auto">
              <a:xfrm>
                <a:off x="1700" y="0"/>
                <a:ext cx="170" cy="480"/>
                <a:chOff x="1700" y="0"/>
                <a:chExt cx="170" cy="480"/>
              </a:xfrm>
            </p:grpSpPr>
            <p:sp>
              <p:nvSpPr>
                <p:cNvPr id="97" name="Rectangle 38"/>
                <p:cNvSpPr>
                  <a:spLocks noChangeArrowheads="1"/>
                </p:cNvSpPr>
                <p:nvPr/>
              </p:nvSpPr>
              <p:spPr bwMode="auto">
                <a:xfrm>
                  <a:off x="170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10</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98" name="Rectangle 39"/>
                <p:cNvSpPr>
                  <a:spLocks noChangeArrowheads="1"/>
                </p:cNvSpPr>
                <p:nvPr/>
              </p:nvSpPr>
              <p:spPr bwMode="auto">
                <a:xfrm>
                  <a:off x="170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22" name="Group 40"/>
              <p:cNvGrpSpPr>
                <a:grpSpLocks/>
              </p:cNvGrpSpPr>
              <p:nvPr/>
            </p:nvGrpSpPr>
            <p:grpSpPr bwMode="auto">
              <a:xfrm>
                <a:off x="1870" y="0"/>
                <a:ext cx="170" cy="480"/>
                <a:chOff x="1870" y="0"/>
                <a:chExt cx="170" cy="480"/>
              </a:xfrm>
            </p:grpSpPr>
            <p:sp>
              <p:nvSpPr>
                <p:cNvPr id="95" name="Rectangle 41"/>
                <p:cNvSpPr>
                  <a:spLocks noChangeArrowheads="1"/>
                </p:cNvSpPr>
                <p:nvPr/>
              </p:nvSpPr>
              <p:spPr bwMode="auto">
                <a:xfrm>
                  <a:off x="187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11</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96" name="Rectangle 42"/>
                <p:cNvSpPr>
                  <a:spLocks noChangeArrowheads="1"/>
                </p:cNvSpPr>
                <p:nvPr/>
              </p:nvSpPr>
              <p:spPr bwMode="auto">
                <a:xfrm>
                  <a:off x="187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23" name="Group 43"/>
              <p:cNvGrpSpPr>
                <a:grpSpLocks/>
              </p:cNvGrpSpPr>
              <p:nvPr/>
            </p:nvGrpSpPr>
            <p:grpSpPr bwMode="auto">
              <a:xfrm>
                <a:off x="0" y="480"/>
                <a:ext cx="170" cy="480"/>
                <a:chOff x="0" y="480"/>
                <a:chExt cx="170" cy="480"/>
              </a:xfrm>
            </p:grpSpPr>
            <p:sp>
              <p:nvSpPr>
                <p:cNvPr id="93" name="Rectangle 44"/>
                <p:cNvSpPr>
                  <a:spLocks noChangeArrowheads="1"/>
                </p:cNvSpPr>
                <p:nvPr/>
              </p:nvSpPr>
              <p:spPr bwMode="auto">
                <a:xfrm>
                  <a:off x="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i="1">
                      <a:solidFill>
                        <a:srgbClr val="FF0000"/>
                      </a:solidFill>
                      <a:latin typeface="Times New Roman" pitchFamily="18" charset="0"/>
                      <a:cs typeface="Tahoma" pitchFamily="34" charset="0"/>
                    </a:rPr>
                    <a:t>s</a:t>
                  </a:r>
                  <a:r>
                    <a:rPr kumimoji="1" lang="en-US" altLang="zh-CN" sz="2400" i="1" baseline="-30000">
                      <a:solidFill>
                        <a:srgbClr val="FF0000"/>
                      </a:solidFill>
                      <a:latin typeface="Times New Roman" pitchFamily="18" charset="0"/>
                      <a:cs typeface="Tahoma" pitchFamily="34" charset="0"/>
                    </a:rPr>
                    <a:t>i</a:t>
                  </a:r>
                  <a:endParaRPr kumimoji="1" lang="en-US" altLang="zh-CN" sz="2400">
                    <a:solidFill>
                      <a:srgbClr val="FF0000"/>
                    </a:solidFill>
                    <a:latin typeface="Times New Roman" pitchFamily="18" charset="0"/>
                    <a:cs typeface="Tahoma" pitchFamily="34" charset="0"/>
                  </a:endParaRP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94" name="Rectangle 45"/>
                <p:cNvSpPr>
                  <a:spLocks noChangeArrowheads="1"/>
                </p:cNvSpPr>
                <p:nvPr/>
              </p:nvSpPr>
              <p:spPr bwMode="auto">
                <a:xfrm>
                  <a:off x="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24" name="Group 46"/>
              <p:cNvGrpSpPr>
                <a:grpSpLocks/>
              </p:cNvGrpSpPr>
              <p:nvPr/>
            </p:nvGrpSpPr>
            <p:grpSpPr bwMode="auto">
              <a:xfrm>
                <a:off x="170" y="480"/>
                <a:ext cx="170" cy="480"/>
                <a:chOff x="170" y="480"/>
                <a:chExt cx="170" cy="480"/>
              </a:xfrm>
            </p:grpSpPr>
            <p:sp>
              <p:nvSpPr>
                <p:cNvPr id="91" name="Rectangle 47"/>
                <p:cNvSpPr>
                  <a:spLocks noChangeArrowheads="1"/>
                </p:cNvSpPr>
                <p:nvPr/>
              </p:nvSpPr>
              <p:spPr bwMode="auto">
                <a:xfrm>
                  <a:off x="17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dirty="0" smtClean="0">
                      <a:solidFill>
                        <a:srgbClr val="FF0000"/>
                      </a:solidFill>
                      <a:latin typeface="Times New Roman" pitchFamily="18" charset="0"/>
                      <a:cs typeface="Tahoma" pitchFamily="34" charset="0"/>
                    </a:rPr>
                    <a:t>0</a:t>
                  </a:r>
                  <a:endParaRPr kumimoji="1" lang="en-US" altLang="zh-CN" sz="2400" dirty="0">
                    <a:solidFill>
                      <a:srgbClr val="FF0000"/>
                    </a:solidFill>
                    <a:latin typeface="Times New Roman" pitchFamily="18" charset="0"/>
                    <a:cs typeface="Tahoma" pitchFamily="34" charset="0"/>
                  </a:endParaRPr>
                </a:p>
                <a:p>
                  <a:pPr algn="ctr">
                    <a:spcBef>
                      <a:spcPct val="0"/>
                    </a:spcBef>
                    <a:buClrTx/>
                    <a:buSzTx/>
                    <a:buFontTx/>
                    <a:buNone/>
                  </a:pPr>
                  <a:endParaRPr kumimoji="1" lang="en-US" altLang="zh-CN" sz="2400" dirty="0">
                    <a:solidFill>
                      <a:srgbClr val="FF0000"/>
                    </a:solidFill>
                    <a:latin typeface="Times New Roman" pitchFamily="18" charset="0"/>
                    <a:cs typeface="Tahoma" pitchFamily="34" charset="0"/>
                  </a:endParaRPr>
                </a:p>
              </p:txBody>
            </p:sp>
            <p:sp>
              <p:nvSpPr>
                <p:cNvPr id="92" name="Rectangle 48"/>
                <p:cNvSpPr>
                  <a:spLocks noChangeArrowheads="1"/>
                </p:cNvSpPr>
                <p:nvPr/>
              </p:nvSpPr>
              <p:spPr bwMode="auto">
                <a:xfrm>
                  <a:off x="17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25" name="Group 49"/>
              <p:cNvGrpSpPr>
                <a:grpSpLocks/>
              </p:cNvGrpSpPr>
              <p:nvPr/>
            </p:nvGrpSpPr>
            <p:grpSpPr bwMode="auto">
              <a:xfrm>
                <a:off x="340" y="480"/>
                <a:ext cx="170" cy="480"/>
                <a:chOff x="340" y="480"/>
                <a:chExt cx="170" cy="480"/>
              </a:xfrm>
            </p:grpSpPr>
            <p:sp>
              <p:nvSpPr>
                <p:cNvPr id="89" name="Rectangle 50"/>
                <p:cNvSpPr>
                  <a:spLocks noChangeArrowheads="1"/>
                </p:cNvSpPr>
                <p:nvPr/>
              </p:nvSpPr>
              <p:spPr bwMode="auto">
                <a:xfrm>
                  <a:off x="34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dirty="0">
                      <a:solidFill>
                        <a:srgbClr val="FF0000"/>
                      </a:solidFill>
                      <a:latin typeface="Times New Roman" pitchFamily="18" charset="0"/>
                      <a:cs typeface="Tahoma" pitchFamily="34" charset="0"/>
                    </a:rPr>
                    <a:t>3</a:t>
                  </a:r>
                </a:p>
                <a:p>
                  <a:pPr algn="ctr">
                    <a:spcBef>
                      <a:spcPct val="0"/>
                    </a:spcBef>
                    <a:buClrTx/>
                    <a:buSzTx/>
                    <a:buFontTx/>
                    <a:buNone/>
                  </a:pPr>
                  <a:endParaRPr kumimoji="1" lang="en-US" altLang="zh-CN" sz="2400" dirty="0">
                    <a:solidFill>
                      <a:srgbClr val="FF0000"/>
                    </a:solidFill>
                    <a:latin typeface="Times New Roman" pitchFamily="18" charset="0"/>
                    <a:cs typeface="Tahoma" pitchFamily="34" charset="0"/>
                  </a:endParaRPr>
                </a:p>
              </p:txBody>
            </p:sp>
            <p:sp>
              <p:nvSpPr>
                <p:cNvPr id="90" name="Rectangle 51"/>
                <p:cNvSpPr>
                  <a:spLocks noChangeArrowheads="1"/>
                </p:cNvSpPr>
                <p:nvPr/>
              </p:nvSpPr>
              <p:spPr bwMode="auto">
                <a:xfrm>
                  <a:off x="34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26" name="Group 52"/>
              <p:cNvGrpSpPr>
                <a:grpSpLocks/>
              </p:cNvGrpSpPr>
              <p:nvPr/>
            </p:nvGrpSpPr>
            <p:grpSpPr bwMode="auto">
              <a:xfrm>
                <a:off x="510" y="480"/>
                <a:ext cx="170" cy="480"/>
                <a:chOff x="510" y="480"/>
                <a:chExt cx="170" cy="480"/>
              </a:xfrm>
            </p:grpSpPr>
            <p:sp>
              <p:nvSpPr>
                <p:cNvPr id="87" name="Rectangle 53"/>
                <p:cNvSpPr>
                  <a:spLocks noChangeArrowheads="1"/>
                </p:cNvSpPr>
                <p:nvPr/>
              </p:nvSpPr>
              <p:spPr bwMode="auto">
                <a:xfrm>
                  <a:off x="51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0</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88" name="Rectangle 54"/>
                <p:cNvSpPr>
                  <a:spLocks noChangeArrowheads="1"/>
                </p:cNvSpPr>
                <p:nvPr/>
              </p:nvSpPr>
              <p:spPr bwMode="auto">
                <a:xfrm>
                  <a:off x="51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27" name="Group 55"/>
              <p:cNvGrpSpPr>
                <a:grpSpLocks/>
              </p:cNvGrpSpPr>
              <p:nvPr/>
            </p:nvGrpSpPr>
            <p:grpSpPr bwMode="auto">
              <a:xfrm>
                <a:off x="680" y="480"/>
                <a:ext cx="170" cy="480"/>
                <a:chOff x="680" y="480"/>
                <a:chExt cx="170" cy="480"/>
              </a:xfrm>
            </p:grpSpPr>
            <p:sp>
              <p:nvSpPr>
                <p:cNvPr id="85" name="Rectangle 56"/>
                <p:cNvSpPr>
                  <a:spLocks noChangeArrowheads="1"/>
                </p:cNvSpPr>
                <p:nvPr/>
              </p:nvSpPr>
              <p:spPr bwMode="auto">
                <a:xfrm>
                  <a:off x="68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dirty="0" smtClean="0">
                      <a:solidFill>
                        <a:srgbClr val="FF0000"/>
                      </a:solidFill>
                      <a:latin typeface="Times New Roman" pitchFamily="18" charset="0"/>
                      <a:cs typeface="Tahoma" pitchFamily="34" charset="0"/>
                    </a:rPr>
                    <a:t>3</a:t>
                  </a:r>
                  <a:endParaRPr kumimoji="1" lang="en-US" altLang="zh-CN" sz="2400" dirty="0">
                    <a:solidFill>
                      <a:srgbClr val="FF0000"/>
                    </a:solidFill>
                    <a:latin typeface="Times New Roman" pitchFamily="18" charset="0"/>
                    <a:cs typeface="Tahoma" pitchFamily="34" charset="0"/>
                  </a:endParaRPr>
                </a:p>
                <a:p>
                  <a:pPr algn="ctr">
                    <a:spcBef>
                      <a:spcPct val="0"/>
                    </a:spcBef>
                    <a:buClrTx/>
                    <a:buSzTx/>
                    <a:buFontTx/>
                    <a:buNone/>
                  </a:pPr>
                  <a:endParaRPr kumimoji="1" lang="en-US" altLang="zh-CN" sz="2400" dirty="0">
                    <a:solidFill>
                      <a:srgbClr val="FF0000"/>
                    </a:solidFill>
                    <a:latin typeface="Times New Roman" pitchFamily="18" charset="0"/>
                    <a:cs typeface="Tahoma" pitchFamily="34" charset="0"/>
                  </a:endParaRPr>
                </a:p>
              </p:txBody>
            </p:sp>
            <p:sp>
              <p:nvSpPr>
                <p:cNvPr id="86" name="Rectangle 57"/>
                <p:cNvSpPr>
                  <a:spLocks noChangeArrowheads="1"/>
                </p:cNvSpPr>
                <p:nvPr/>
              </p:nvSpPr>
              <p:spPr bwMode="auto">
                <a:xfrm>
                  <a:off x="68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28" name="Group 58"/>
              <p:cNvGrpSpPr>
                <a:grpSpLocks/>
              </p:cNvGrpSpPr>
              <p:nvPr/>
            </p:nvGrpSpPr>
            <p:grpSpPr bwMode="auto">
              <a:xfrm>
                <a:off x="850" y="480"/>
                <a:ext cx="170" cy="480"/>
                <a:chOff x="850" y="480"/>
                <a:chExt cx="170" cy="480"/>
              </a:xfrm>
            </p:grpSpPr>
            <p:sp>
              <p:nvSpPr>
                <p:cNvPr id="83" name="Rectangle 59"/>
                <p:cNvSpPr>
                  <a:spLocks noChangeArrowheads="1"/>
                </p:cNvSpPr>
                <p:nvPr/>
              </p:nvSpPr>
              <p:spPr bwMode="auto">
                <a:xfrm>
                  <a:off x="85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dirty="0">
                      <a:solidFill>
                        <a:srgbClr val="FF0000"/>
                      </a:solidFill>
                      <a:latin typeface="Times New Roman" pitchFamily="18" charset="0"/>
                      <a:cs typeface="Tahoma" pitchFamily="34" charset="0"/>
                    </a:rPr>
                    <a:t>3</a:t>
                  </a:r>
                </a:p>
                <a:p>
                  <a:pPr algn="ctr">
                    <a:spcBef>
                      <a:spcPct val="0"/>
                    </a:spcBef>
                    <a:buClrTx/>
                    <a:buSzTx/>
                    <a:buFontTx/>
                    <a:buNone/>
                  </a:pPr>
                  <a:endParaRPr kumimoji="1" lang="en-US" altLang="zh-CN" sz="2400" dirty="0">
                    <a:solidFill>
                      <a:srgbClr val="FF0000"/>
                    </a:solidFill>
                    <a:latin typeface="Times New Roman" pitchFamily="18" charset="0"/>
                    <a:cs typeface="Tahoma" pitchFamily="34" charset="0"/>
                  </a:endParaRPr>
                </a:p>
              </p:txBody>
            </p:sp>
            <p:sp>
              <p:nvSpPr>
                <p:cNvPr id="84" name="Rectangle 60"/>
                <p:cNvSpPr>
                  <a:spLocks noChangeArrowheads="1"/>
                </p:cNvSpPr>
                <p:nvPr/>
              </p:nvSpPr>
              <p:spPr bwMode="auto">
                <a:xfrm>
                  <a:off x="85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29" name="Group 61"/>
              <p:cNvGrpSpPr>
                <a:grpSpLocks/>
              </p:cNvGrpSpPr>
              <p:nvPr/>
            </p:nvGrpSpPr>
            <p:grpSpPr bwMode="auto">
              <a:xfrm>
                <a:off x="1020" y="480"/>
                <a:ext cx="170" cy="480"/>
                <a:chOff x="1020" y="480"/>
                <a:chExt cx="170" cy="480"/>
              </a:xfrm>
            </p:grpSpPr>
            <p:sp>
              <p:nvSpPr>
                <p:cNvPr id="81" name="Rectangle 62"/>
                <p:cNvSpPr>
                  <a:spLocks noChangeArrowheads="1"/>
                </p:cNvSpPr>
                <p:nvPr/>
              </p:nvSpPr>
              <p:spPr bwMode="auto">
                <a:xfrm>
                  <a:off x="102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dirty="0">
                      <a:solidFill>
                        <a:srgbClr val="FF0000"/>
                      </a:solidFill>
                      <a:latin typeface="Times New Roman" pitchFamily="18" charset="0"/>
                      <a:cs typeface="Tahoma" pitchFamily="34" charset="0"/>
                    </a:rPr>
                    <a:t>5</a:t>
                  </a:r>
                </a:p>
                <a:p>
                  <a:pPr algn="ctr">
                    <a:spcBef>
                      <a:spcPct val="0"/>
                    </a:spcBef>
                    <a:buClrTx/>
                    <a:buSzTx/>
                    <a:buFontTx/>
                    <a:buNone/>
                  </a:pPr>
                  <a:endParaRPr kumimoji="1" lang="en-US" altLang="zh-CN" sz="2400" dirty="0">
                    <a:solidFill>
                      <a:srgbClr val="FF0000"/>
                    </a:solidFill>
                    <a:latin typeface="Times New Roman" pitchFamily="18" charset="0"/>
                    <a:cs typeface="Tahoma" pitchFamily="34" charset="0"/>
                  </a:endParaRPr>
                </a:p>
              </p:txBody>
            </p:sp>
            <p:sp>
              <p:nvSpPr>
                <p:cNvPr id="82" name="Rectangle 63"/>
                <p:cNvSpPr>
                  <a:spLocks noChangeArrowheads="1"/>
                </p:cNvSpPr>
                <p:nvPr/>
              </p:nvSpPr>
              <p:spPr bwMode="auto">
                <a:xfrm>
                  <a:off x="102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30" name="Group 64"/>
              <p:cNvGrpSpPr>
                <a:grpSpLocks/>
              </p:cNvGrpSpPr>
              <p:nvPr/>
            </p:nvGrpSpPr>
            <p:grpSpPr bwMode="auto">
              <a:xfrm>
                <a:off x="1190" y="480"/>
                <a:ext cx="170" cy="480"/>
                <a:chOff x="1190" y="480"/>
                <a:chExt cx="170" cy="480"/>
              </a:xfrm>
            </p:grpSpPr>
            <p:sp>
              <p:nvSpPr>
                <p:cNvPr id="79" name="Rectangle 65"/>
                <p:cNvSpPr>
                  <a:spLocks noChangeArrowheads="1"/>
                </p:cNvSpPr>
                <p:nvPr/>
              </p:nvSpPr>
              <p:spPr bwMode="auto">
                <a:xfrm>
                  <a:off x="119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6</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80" name="Rectangle 66"/>
                <p:cNvSpPr>
                  <a:spLocks noChangeArrowheads="1"/>
                </p:cNvSpPr>
                <p:nvPr/>
              </p:nvSpPr>
              <p:spPr bwMode="auto">
                <a:xfrm>
                  <a:off x="119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31" name="Group 67"/>
              <p:cNvGrpSpPr>
                <a:grpSpLocks/>
              </p:cNvGrpSpPr>
              <p:nvPr/>
            </p:nvGrpSpPr>
            <p:grpSpPr bwMode="auto">
              <a:xfrm>
                <a:off x="1360" y="480"/>
                <a:ext cx="170" cy="480"/>
                <a:chOff x="1360" y="480"/>
                <a:chExt cx="170" cy="480"/>
              </a:xfrm>
            </p:grpSpPr>
            <p:sp>
              <p:nvSpPr>
                <p:cNvPr id="77" name="Rectangle 68"/>
                <p:cNvSpPr>
                  <a:spLocks noChangeArrowheads="1"/>
                </p:cNvSpPr>
                <p:nvPr/>
              </p:nvSpPr>
              <p:spPr bwMode="auto">
                <a:xfrm>
                  <a:off x="136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8</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78" name="Rectangle 69"/>
                <p:cNvSpPr>
                  <a:spLocks noChangeArrowheads="1"/>
                </p:cNvSpPr>
                <p:nvPr/>
              </p:nvSpPr>
              <p:spPr bwMode="auto">
                <a:xfrm>
                  <a:off x="136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32" name="Group 70"/>
              <p:cNvGrpSpPr>
                <a:grpSpLocks/>
              </p:cNvGrpSpPr>
              <p:nvPr/>
            </p:nvGrpSpPr>
            <p:grpSpPr bwMode="auto">
              <a:xfrm>
                <a:off x="1530" y="480"/>
                <a:ext cx="170" cy="480"/>
                <a:chOff x="1530" y="480"/>
                <a:chExt cx="170" cy="480"/>
              </a:xfrm>
            </p:grpSpPr>
            <p:sp>
              <p:nvSpPr>
                <p:cNvPr id="75" name="Rectangle 71"/>
                <p:cNvSpPr>
                  <a:spLocks noChangeArrowheads="1"/>
                </p:cNvSpPr>
                <p:nvPr/>
              </p:nvSpPr>
              <p:spPr bwMode="auto">
                <a:xfrm>
                  <a:off x="153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8</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76" name="Rectangle 72"/>
                <p:cNvSpPr>
                  <a:spLocks noChangeArrowheads="1"/>
                </p:cNvSpPr>
                <p:nvPr/>
              </p:nvSpPr>
              <p:spPr bwMode="auto">
                <a:xfrm>
                  <a:off x="153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33" name="Group 73"/>
              <p:cNvGrpSpPr>
                <a:grpSpLocks/>
              </p:cNvGrpSpPr>
              <p:nvPr/>
            </p:nvGrpSpPr>
            <p:grpSpPr bwMode="auto">
              <a:xfrm>
                <a:off x="1700" y="480"/>
                <a:ext cx="170" cy="480"/>
                <a:chOff x="1700" y="480"/>
                <a:chExt cx="170" cy="480"/>
              </a:xfrm>
            </p:grpSpPr>
            <p:sp>
              <p:nvSpPr>
                <p:cNvPr id="73" name="Rectangle 74"/>
                <p:cNvSpPr>
                  <a:spLocks noChangeArrowheads="1"/>
                </p:cNvSpPr>
                <p:nvPr/>
              </p:nvSpPr>
              <p:spPr bwMode="auto">
                <a:xfrm>
                  <a:off x="170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2</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74" name="Rectangle 75"/>
                <p:cNvSpPr>
                  <a:spLocks noChangeArrowheads="1"/>
                </p:cNvSpPr>
                <p:nvPr/>
              </p:nvSpPr>
              <p:spPr bwMode="auto">
                <a:xfrm>
                  <a:off x="170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34" name="Group 76"/>
              <p:cNvGrpSpPr>
                <a:grpSpLocks/>
              </p:cNvGrpSpPr>
              <p:nvPr/>
            </p:nvGrpSpPr>
            <p:grpSpPr bwMode="auto">
              <a:xfrm>
                <a:off x="1870" y="480"/>
                <a:ext cx="170" cy="480"/>
                <a:chOff x="1870" y="480"/>
                <a:chExt cx="170" cy="480"/>
              </a:xfrm>
            </p:grpSpPr>
            <p:sp>
              <p:nvSpPr>
                <p:cNvPr id="71" name="Rectangle 77"/>
                <p:cNvSpPr>
                  <a:spLocks noChangeArrowheads="1"/>
                </p:cNvSpPr>
                <p:nvPr/>
              </p:nvSpPr>
              <p:spPr bwMode="auto">
                <a:xfrm>
                  <a:off x="187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12</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72" name="Rectangle 78"/>
                <p:cNvSpPr>
                  <a:spLocks noChangeArrowheads="1"/>
                </p:cNvSpPr>
                <p:nvPr/>
              </p:nvSpPr>
              <p:spPr bwMode="auto">
                <a:xfrm>
                  <a:off x="187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35" name="Group 79"/>
              <p:cNvGrpSpPr>
                <a:grpSpLocks/>
              </p:cNvGrpSpPr>
              <p:nvPr/>
            </p:nvGrpSpPr>
            <p:grpSpPr bwMode="auto">
              <a:xfrm>
                <a:off x="0" y="960"/>
                <a:ext cx="170" cy="480"/>
                <a:chOff x="0" y="960"/>
                <a:chExt cx="170" cy="480"/>
              </a:xfrm>
            </p:grpSpPr>
            <p:sp>
              <p:nvSpPr>
                <p:cNvPr id="69" name="Rectangle 80"/>
                <p:cNvSpPr>
                  <a:spLocks noChangeArrowheads="1"/>
                </p:cNvSpPr>
                <p:nvPr/>
              </p:nvSpPr>
              <p:spPr bwMode="auto">
                <a:xfrm>
                  <a:off x="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i="1">
                      <a:solidFill>
                        <a:srgbClr val="FF0000"/>
                      </a:solidFill>
                      <a:latin typeface="Times New Roman" pitchFamily="18" charset="0"/>
                      <a:cs typeface="Tahoma" pitchFamily="34" charset="0"/>
                    </a:rPr>
                    <a:t>f</a:t>
                  </a:r>
                  <a:r>
                    <a:rPr kumimoji="1" lang="en-US" altLang="zh-CN" sz="2400" i="1" baseline="-30000">
                      <a:solidFill>
                        <a:srgbClr val="FF0000"/>
                      </a:solidFill>
                      <a:latin typeface="Times New Roman" pitchFamily="18" charset="0"/>
                      <a:cs typeface="Tahoma" pitchFamily="34" charset="0"/>
                    </a:rPr>
                    <a:t>i</a:t>
                  </a:r>
                  <a:endParaRPr kumimoji="1" lang="en-US" altLang="zh-CN" sz="2400">
                    <a:solidFill>
                      <a:srgbClr val="FF0000"/>
                    </a:solidFill>
                    <a:latin typeface="Times New Roman" pitchFamily="18" charset="0"/>
                    <a:cs typeface="Tahoma" pitchFamily="34" charset="0"/>
                  </a:endParaRP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70" name="Rectangle 81"/>
                <p:cNvSpPr>
                  <a:spLocks noChangeArrowheads="1"/>
                </p:cNvSpPr>
                <p:nvPr/>
              </p:nvSpPr>
              <p:spPr bwMode="auto">
                <a:xfrm>
                  <a:off x="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36" name="Group 82"/>
              <p:cNvGrpSpPr>
                <a:grpSpLocks/>
              </p:cNvGrpSpPr>
              <p:nvPr/>
            </p:nvGrpSpPr>
            <p:grpSpPr bwMode="auto">
              <a:xfrm>
                <a:off x="170" y="960"/>
                <a:ext cx="170" cy="480"/>
                <a:chOff x="170" y="960"/>
                <a:chExt cx="170" cy="480"/>
              </a:xfrm>
            </p:grpSpPr>
            <p:sp>
              <p:nvSpPr>
                <p:cNvPr id="67" name="Rectangle 83"/>
                <p:cNvSpPr>
                  <a:spLocks noChangeArrowheads="1"/>
                </p:cNvSpPr>
                <p:nvPr/>
              </p:nvSpPr>
              <p:spPr bwMode="auto">
                <a:xfrm>
                  <a:off x="17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dirty="0" smtClean="0">
                      <a:solidFill>
                        <a:srgbClr val="FF0000"/>
                      </a:solidFill>
                      <a:latin typeface="Times New Roman" pitchFamily="18" charset="0"/>
                      <a:cs typeface="Tahoma" pitchFamily="34" charset="0"/>
                    </a:rPr>
                    <a:t>3</a:t>
                  </a:r>
                  <a:endParaRPr kumimoji="1" lang="en-US" altLang="zh-CN" sz="2400" dirty="0">
                    <a:solidFill>
                      <a:srgbClr val="FF0000"/>
                    </a:solidFill>
                    <a:latin typeface="Times New Roman" pitchFamily="18" charset="0"/>
                    <a:cs typeface="Tahoma" pitchFamily="34" charset="0"/>
                  </a:endParaRPr>
                </a:p>
                <a:p>
                  <a:pPr algn="ctr">
                    <a:spcBef>
                      <a:spcPct val="0"/>
                    </a:spcBef>
                    <a:buClrTx/>
                    <a:buSzTx/>
                    <a:buFontTx/>
                    <a:buNone/>
                  </a:pPr>
                  <a:endParaRPr kumimoji="1" lang="en-US" altLang="zh-CN" sz="2400" dirty="0">
                    <a:solidFill>
                      <a:srgbClr val="FF0000"/>
                    </a:solidFill>
                    <a:latin typeface="Times New Roman" pitchFamily="18" charset="0"/>
                    <a:cs typeface="Tahoma" pitchFamily="34" charset="0"/>
                  </a:endParaRPr>
                </a:p>
              </p:txBody>
            </p:sp>
            <p:sp>
              <p:nvSpPr>
                <p:cNvPr id="68" name="Rectangle 84"/>
                <p:cNvSpPr>
                  <a:spLocks noChangeArrowheads="1"/>
                </p:cNvSpPr>
                <p:nvPr/>
              </p:nvSpPr>
              <p:spPr bwMode="auto">
                <a:xfrm>
                  <a:off x="17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37" name="Group 85"/>
              <p:cNvGrpSpPr>
                <a:grpSpLocks/>
              </p:cNvGrpSpPr>
              <p:nvPr/>
            </p:nvGrpSpPr>
            <p:grpSpPr bwMode="auto">
              <a:xfrm>
                <a:off x="340" y="960"/>
                <a:ext cx="170" cy="480"/>
                <a:chOff x="340" y="960"/>
                <a:chExt cx="170" cy="480"/>
              </a:xfrm>
            </p:grpSpPr>
            <p:sp>
              <p:nvSpPr>
                <p:cNvPr id="65" name="Rectangle 86"/>
                <p:cNvSpPr>
                  <a:spLocks noChangeArrowheads="1"/>
                </p:cNvSpPr>
                <p:nvPr/>
              </p:nvSpPr>
              <p:spPr bwMode="auto">
                <a:xfrm>
                  <a:off x="34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dirty="0" smtClean="0">
                      <a:solidFill>
                        <a:srgbClr val="FF0000"/>
                      </a:solidFill>
                      <a:latin typeface="Times New Roman" pitchFamily="18" charset="0"/>
                      <a:cs typeface="Tahoma" pitchFamily="34" charset="0"/>
                    </a:rPr>
                    <a:t>6</a:t>
                  </a:r>
                  <a:endParaRPr kumimoji="1" lang="en-US" altLang="zh-CN" sz="2400" dirty="0">
                    <a:solidFill>
                      <a:srgbClr val="FF0000"/>
                    </a:solidFill>
                    <a:latin typeface="Times New Roman" pitchFamily="18" charset="0"/>
                    <a:cs typeface="Tahoma" pitchFamily="34" charset="0"/>
                  </a:endParaRPr>
                </a:p>
                <a:p>
                  <a:pPr algn="ctr">
                    <a:spcBef>
                      <a:spcPct val="0"/>
                    </a:spcBef>
                    <a:buClrTx/>
                    <a:buSzTx/>
                    <a:buFontTx/>
                    <a:buNone/>
                  </a:pPr>
                  <a:endParaRPr kumimoji="1" lang="en-US" altLang="zh-CN" sz="2400" dirty="0">
                    <a:solidFill>
                      <a:srgbClr val="FF0000"/>
                    </a:solidFill>
                    <a:latin typeface="Times New Roman" pitchFamily="18" charset="0"/>
                    <a:cs typeface="Tahoma" pitchFamily="34" charset="0"/>
                  </a:endParaRPr>
                </a:p>
              </p:txBody>
            </p:sp>
            <p:sp>
              <p:nvSpPr>
                <p:cNvPr id="66" name="Rectangle 87"/>
                <p:cNvSpPr>
                  <a:spLocks noChangeArrowheads="1"/>
                </p:cNvSpPr>
                <p:nvPr/>
              </p:nvSpPr>
              <p:spPr bwMode="auto">
                <a:xfrm>
                  <a:off x="34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38" name="Group 88"/>
              <p:cNvGrpSpPr>
                <a:grpSpLocks/>
              </p:cNvGrpSpPr>
              <p:nvPr/>
            </p:nvGrpSpPr>
            <p:grpSpPr bwMode="auto">
              <a:xfrm>
                <a:off x="510" y="960"/>
                <a:ext cx="170" cy="480"/>
                <a:chOff x="510" y="960"/>
                <a:chExt cx="170" cy="480"/>
              </a:xfrm>
            </p:grpSpPr>
            <p:sp>
              <p:nvSpPr>
                <p:cNvPr id="63" name="Rectangle 89"/>
                <p:cNvSpPr>
                  <a:spLocks noChangeArrowheads="1"/>
                </p:cNvSpPr>
                <p:nvPr/>
              </p:nvSpPr>
              <p:spPr bwMode="auto">
                <a:xfrm>
                  <a:off x="51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6</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64" name="Rectangle 90"/>
                <p:cNvSpPr>
                  <a:spLocks noChangeArrowheads="1"/>
                </p:cNvSpPr>
                <p:nvPr/>
              </p:nvSpPr>
              <p:spPr bwMode="auto">
                <a:xfrm>
                  <a:off x="51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39" name="Group 91"/>
              <p:cNvGrpSpPr>
                <a:grpSpLocks/>
              </p:cNvGrpSpPr>
              <p:nvPr/>
            </p:nvGrpSpPr>
            <p:grpSpPr bwMode="auto">
              <a:xfrm>
                <a:off x="680" y="960"/>
                <a:ext cx="170" cy="480"/>
                <a:chOff x="680" y="960"/>
                <a:chExt cx="170" cy="480"/>
              </a:xfrm>
            </p:grpSpPr>
            <p:sp>
              <p:nvSpPr>
                <p:cNvPr id="61" name="Rectangle 92"/>
                <p:cNvSpPr>
                  <a:spLocks noChangeArrowheads="1"/>
                </p:cNvSpPr>
                <p:nvPr/>
              </p:nvSpPr>
              <p:spPr bwMode="auto">
                <a:xfrm>
                  <a:off x="68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7</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62" name="Rectangle 93"/>
                <p:cNvSpPr>
                  <a:spLocks noChangeArrowheads="1"/>
                </p:cNvSpPr>
                <p:nvPr/>
              </p:nvSpPr>
              <p:spPr bwMode="auto">
                <a:xfrm>
                  <a:off x="68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40" name="Group 94"/>
              <p:cNvGrpSpPr>
                <a:grpSpLocks/>
              </p:cNvGrpSpPr>
              <p:nvPr/>
            </p:nvGrpSpPr>
            <p:grpSpPr bwMode="auto">
              <a:xfrm>
                <a:off x="850" y="960"/>
                <a:ext cx="170" cy="480"/>
                <a:chOff x="850" y="960"/>
                <a:chExt cx="170" cy="480"/>
              </a:xfrm>
            </p:grpSpPr>
            <p:sp>
              <p:nvSpPr>
                <p:cNvPr id="59" name="Rectangle 95"/>
                <p:cNvSpPr>
                  <a:spLocks noChangeArrowheads="1"/>
                </p:cNvSpPr>
                <p:nvPr/>
              </p:nvSpPr>
              <p:spPr bwMode="auto">
                <a:xfrm>
                  <a:off x="85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8</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60" name="Rectangle 96"/>
                <p:cNvSpPr>
                  <a:spLocks noChangeArrowheads="1"/>
                </p:cNvSpPr>
                <p:nvPr/>
              </p:nvSpPr>
              <p:spPr bwMode="auto">
                <a:xfrm>
                  <a:off x="85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41" name="Group 97"/>
              <p:cNvGrpSpPr>
                <a:grpSpLocks/>
              </p:cNvGrpSpPr>
              <p:nvPr/>
            </p:nvGrpSpPr>
            <p:grpSpPr bwMode="auto">
              <a:xfrm>
                <a:off x="1020" y="960"/>
                <a:ext cx="170" cy="480"/>
                <a:chOff x="1020" y="960"/>
                <a:chExt cx="170" cy="480"/>
              </a:xfrm>
            </p:grpSpPr>
            <p:sp>
              <p:nvSpPr>
                <p:cNvPr id="57" name="Rectangle 98"/>
                <p:cNvSpPr>
                  <a:spLocks noChangeArrowheads="1"/>
                </p:cNvSpPr>
                <p:nvPr/>
              </p:nvSpPr>
              <p:spPr bwMode="auto">
                <a:xfrm>
                  <a:off x="102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9</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58" name="Rectangle 99"/>
                <p:cNvSpPr>
                  <a:spLocks noChangeArrowheads="1"/>
                </p:cNvSpPr>
                <p:nvPr/>
              </p:nvSpPr>
              <p:spPr bwMode="auto">
                <a:xfrm>
                  <a:off x="102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42" name="Group 100"/>
              <p:cNvGrpSpPr>
                <a:grpSpLocks/>
              </p:cNvGrpSpPr>
              <p:nvPr/>
            </p:nvGrpSpPr>
            <p:grpSpPr bwMode="auto">
              <a:xfrm>
                <a:off x="1190" y="960"/>
                <a:ext cx="170" cy="480"/>
                <a:chOff x="1190" y="960"/>
                <a:chExt cx="170" cy="480"/>
              </a:xfrm>
            </p:grpSpPr>
            <p:sp>
              <p:nvSpPr>
                <p:cNvPr id="55" name="Rectangle 101"/>
                <p:cNvSpPr>
                  <a:spLocks noChangeArrowheads="1"/>
                </p:cNvSpPr>
                <p:nvPr/>
              </p:nvSpPr>
              <p:spPr bwMode="auto">
                <a:xfrm>
                  <a:off x="119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10</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56" name="Rectangle 102"/>
                <p:cNvSpPr>
                  <a:spLocks noChangeArrowheads="1"/>
                </p:cNvSpPr>
                <p:nvPr/>
              </p:nvSpPr>
              <p:spPr bwMode="auto">
                <a:xfrm>
                  <a:off x="119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43" name="Group 103"/>
              <p:cNvGrpSpPr>
                <a:grpSpLocks/>
              </p:cNvGrpSpPr>
              <p:nvPr/>
            </p:nvGrpSpPr>
            <p:grpSpPr bwMode="auto">
              <a:xfrm>
                <a:off x="1360" y="960"/>
                <a:ext cx="170" cy="480"/>
                <a:chOff x="1360" y="960"/>
                <a:chExt cx="170" cy="480"/>
              </a:xfrm>
            </p:grpSpPr>
            <p:sp>
              <p:nvSpPr>
                <p:cNvPr id="53" name="Rectangle 104"/>
                <p:cNvSpPr>
                  <a:spLocks noChangeArrowheads="1"/>
                </p:cNvSpPr>
                <p:nvPr/>
              </p:nvSpPr>
              <p:spPr bwMode="auto">
                <a:xfrm>
                  <a:off x="136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11</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54" name="Rectangle 105"/>
                <p:cNvSpPr>
                  <a:spLocks noChangeArrowheads="1"/>
                </p:cNvSpPr>
                <p:nvPr/>
              </p:nvSpPr>
              <p:spPr bwMode="auto">
                <a:xfrm>
                  <a:off x="136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44" name="Group 106"/>
              <p:cNvGrpSpPr>
                <a:grpSpLocks/>
              </p:cNvGrpSpPr>
              <p:nvPr/>
            </p:nvGrpSpPr>
            <p:grpSpPr bwMode="auto">
              <a:xfrm>
                <a:off x="1530" y="960"/>
                <a:ext cx="170" cy="480"/>
                <a:chOff x="1530" y="960"/>
                <a:chExt cx="170" cy="480"/>
              </a:xfrm>
            </p:grpSpPr>
            <p:sp>
              <p:nvSpPr>
                <p:cNvPr id="51" name="Rectangle 107"/>
                <p:cNvSpPr>
                  <a:spLocks noChangeArrowheads="1"/>
                </p:cNvSpPr>
                <p:nvPr/>
              </p:nvSpPr>
              <p:spPr bwMode="auto">
                <a:xfrm>
                  <a:off x="153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12</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52" name="Rectangle 108"/>
                <p:cNvSpPr>
                  <a:spLocks noChangeArrowheads="1"/>
                </p:cNvSpPr>
                <p:nvPr/>
              </p:nvSpPr>
              <p:spPr bwMode="auto">
                <a:xfrm>
                  <a:off x="153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45" name="Group 109"/>
              <p:cNvGrpSpPr>
                <a:grpSpLocks/>
              </p:cNvGrpSpPr>
              <p:nvPr/>
            </p:nvGrpSpPr>
            <p:grpSpPr bwMode="auto">
              <a:xfrm>
                <a:off x="1700" y="960"/>
                <a:ext cx="170" cy="480"/>
                <a:chOff x="1700" y="960"/>
                <a:chExt cx="170" cy="480"/>
              </a:xfrm>
            </p:grpSpPr>
            <p:sp>
              <p:nvSpPr>
                <p:cNvPr id="49" name="Rectangle 110"/>
                <p:cNvSpPr>
                  <a:spLocks noChangeArrowheads="1"/>
                </p:cNvSpPr>
                <p:nvPr/>
              </p:nvSpPr>
              <p:spPr bwMode="auto">
                <a:xfrm>
                  <a:off x="170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13</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50" name="Rectangle 111"/>
                <p:cNvSpPr>
                  <a:spLocks noChangeArrowheads="1"/>
                </p:cNvSpPr>
                <p:nvPr/>
              </p:nvSpPr>
              <p:spPr bwMode="auto">
                <a:xfrm>
                  <a:off x="170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nvGrpSpPr>
              <p:cNvPr id="46" name="Group 112"/>
              <p:cNvGrpSpPr>
                <a:grpSpLocks/>
              </p:cNvGrpSpPr>
              <p:nvPr/>
            </p:nvGrpSpPr>
            <p:grpSpPr bwMode="auto">
              <a:xfrm>
                <a:off x="1870" y="960"/>
                <a:ext cx="170" cy="480"/>
                <a:chOff x="1870" y="960"/>
                <a:chExt cx="170" cy="480"/>
              </a:xfrm>
            </p:grpSpPr>
            <p:sp>
              <p:nvSpPr>
                <p:cNvPr id="47" name="Rectangle 113"/>
                <p:cNvSpPr>
                  <a:spLocks noChangeArrowheads="1"/>
                </p:cNvSpPr>
                <p:nvPr/>
              </p:nvSpPr>
              <p:spPr bwMode="auto">
                <a:xfrm>
                  <a:off x="187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solidFill>
                        <a:srgbClr val="FF0000"/>
                      </a:solidFill>
                      <a:latin typeface="Times New Roman" pitchFamily="18" charset="0"/>
                      <a:cs typeface="Tahoma" pitchFamily="34" charset="0"/>
                    </a:rPr>
                    <a:t>14</a:t>
                  </a:r>
                </a:p>
                <a:p>
                  <a:pPr algn="ctr">
                    <a:spcBef>
                      <a:spcPct val="0"/>
                    </a:spcBef>
                    <a:buClrTx/>
                    <a:buSzTx/>
                    <a:buFontTx/>
                    <a:buNone/>
                  </a:pPr>
                  <a:endParaRPr kumimoji="1" lang="en-US" altLang="zh-CN" sz="2400">
                    <a:solidFill>
                      <a:srgbClr val="FF0000"/>
                    </a:solidFill>
                    <a:latin typeface="Times New Roman" pitchFamily="18" charset="0"/>
                    <a:cs typeface="Tahoma" pitchFamily="34" charset="0"/>
                  </a:endParaRPr>
                </a:p>
              </p:txBody>
            </p:sp>
            <p:sp>
              <p:nvSpPr>
                <p:cNvPr id="48" name="Rectangle 114"/>
                <p:cNvSpPr>
                  <a:spLocks noChangeArrowheads="1"/>
                </p:cNvSpPr>
                <p:nvPr/>
              </p:nvSpPr>
              <p:spPr bwMode="auto">
                <a:xfrm>
                  <a:off x="187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grpSp>
        <p:sp>
          <p:nvSpPr>
            <p:cNvPr id="10" name="Rectangle 115"/>
            <p:cNvSpPr>
              <a:spLocks noChangeArrowheads="1"/>
            </p:cNvSpPr>
            <p:nvPr/>
          </p:nvSpPr>
          <p:spPr bwMode="auto">
            <a:xfrm>
              <a:off x="-2" y="-2"/>
              <a:ext cx="2044" cy="1444"/>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solidFill>
                  <a:srgbClr val="FF0000"/>
                </a:solidFill>
                <a:latin typeface="Times New Roman" pitchFamily="18" charset="0"/>
                <a:cs typeface="Tahoma" pitchFamily="34" charset="0"/>
              </a:endParaRPr>
            </a:p>
          </p:txBody>
        </p:sp>
      </p:grpSp>
    </p:spTree>
    <p:extLst>
      <p:ext uri="{BB962C8B-B14F-4D97-AF65-F5344CB8AC3E}">
        <p14:creationId xmlns:p14="http://schemas.microsoft.com/office/powerpoint/2010/main" val="25937452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30D37D14-9FCC-4FC3-A88C-149CE390545C}" type="datetime1">
              <a:rPr lang="zh-CN" altLang="en-US" sz="1400" b="0" smtClean="0">
                <a:latin typeface="Comic Sans MS" pitchFamily="66" charset="0"/>
                <a:ea typeface="宋体" charset="-122"/>
              </a:rPr>
              <a:pPr>
                <a:spcBef>
                  <a:spcPct val="0"/>
                </a:spcBef>
                <a:buClrTx/>
                <a:buSzTx/>
                <a:buFontTx/>
                <a:buNone/>
              </a:pPr>
              <a:t>2016/5/12</a:t>
            </a:fld>
            <a:endParaRPr lang="en-US" altLang="zh-CN" sz="1400" b="0" smtClean="0">
              <a:latin typeface="Comic Sans MS" pitchFamily="66" charset="0"/>
              <a:ea typeface="宋体" charset="-122"/>
            </a:endParaRPr>
          </a:p>
        </p:txBody>
      </p:sp>
      <p:sp>
        <p:nvSpPr>
          <p:cNvPr id="717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第8章  回溯法</a:t>
            </a:r>
          </a:p>
        </p:txBody>
      </p:sp>
      <p:sp>
        <p:nvSpPr>
          <p:cNvPr id="717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3C0E8BF3-D149-45C1-AAB5-FF08A084AAC5}" type="slidenum">
              <a:rPr lang="en-US" altLang="zh-CN" sz="1400" b="0" smtClean="0">
                <a:latin typeface="Comic Sans MS" pitchFamily="66" charset="0"/>
                <a:ea typeface="宋体" charset="-122"/>
              </a:rPr>
              <a:pPr>
                <a:spcBef>
                  <a:spcPct val="0"/>
                </a:spcBef>
                <a:buClrTx/>
                <a:buSzTx/>
                <a:buFontTx/>
                <a:buNone/>
              </a:pPr>
              <a:t>10</a:t>
            </a:fld>
            <a:endParaRPr lang="en-US" altLang="zh-CN" sz="1400" b="0" smtClean="0">
              <a:latin typeface="Comic Sans MS" pitchFamily="66" charset="0"/>
              <a:ea typeface="宋体" charset="-122"/>
            </a:endParaRPr>
          </a:p>
        </p:txBody>
      </p:sp>
      <p:sp>
        <p:nvSpPr>
          <p:cNvPr id="7173" name="Text Box 5">
            <a:hlinkClick r:id="" action="ppaction://hlinkshowjump?jump=nextslide"/>
          </p:cNvPr>
          <p:cNvSpPr txBox="1">
            <a:spLocks noChangeArrowheads="1"/>
          </p:cNvSpPr>
          <p:nvPr/>
        </p:nvSpPr>
        <p:spPr bwMode="auto">
          <a:xfrm>
            <a:off x="468313" y="1268413"/>
            <a:ext cx="5791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1  </a:t>
            </a:r>
            <a:r>
              <a:rPr kumimoji="1" lang="zh-CN" altLang="en-US" sz="3600">
                <a:latin typeface="Times New Roman" pitchFamily="18" charset="0"/>
                <a:ea typeface="宋体" charset="-122"/>
              </a:rPr>
              <a:t>问题的解空间及其表示</a:t>
            </a:r>
          </a:p>
        </p:txBody>
      </p:sp>
      <p:sp>
        <p:nvSpPr>
          <p:cNvPr id="7174" name="Text Box 7">
            <a:hlinkClick r:id="rId2" action="ppaction://hlinksldjump"/>
          </p:cNvPr>
          <p:cNvSpPr txBox="1">
            <a:spLocks noChangeArrowheads="1"/>
          </p:cNvSpPr>
          <p:nvPr/>
        </p:nvSpPr>
        <p:spPr bwMode="auto">
          <a:xfrm>
            <a:off x="468313" y="2317750"/>
            <a:ext cx="65516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2  </a:t>
            </a:r>
            <a:r>
              <a:rPr kumimoji="1" lang="zh-CN" altLang="en-US" sz="3600">
                <a:latin typeface="Times New Roman" pitchFamily="18" charset="0"/>
                <a:ea typeface="宋体" charset="-122"/>
              </a:rPr>
              <a:t>解空间的动态搜索</a:t>
            </a:r>
          </a:p>
        </p:txBody>
      </p:sp>
      <p:sp>
        <p:nvSpPr>
          <p:cNvPr id="7175" name="Text Box 8">
            <a:hlinkClick r:id="rId3" action="ppaction://hlinksldjump"/>
          </p:cNvPr>
          <p:cNvSpPr txBox="1">
            <a:spLocks noChangeArrowheads="1"/>
          </p:cNvSpPr>
          <p:nvPr/>
        </p:nvSpPr>
        <p:spPr bwMode="auto">
          <a:xfrm>
            <a:off x="468313" y="3295650"/>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3  </a:t>
            </a:r>
            <a:r>
              <a:rPr kumimoji="1" lang="zh-CN" altLang="en-US" sz="3600">
                <a:latin typeface="Times New Roman" pitchFamily="18" charset="0"/>
                <a:ea typeface="宋体" charset="-122"/>
              </a:rPr>
              <a:t>回溯法的求解过程</a:t>
            </a:r>
          </a:p>
        </p:txBody>
      </p:sp>
      <p:sp>
        <p:nvSpPr>
          <p:cNvPr id="7176" name="Text Box 9">
            <a:hlinkClick r:id="rId4" action="ppaction://hlinksldjump"/>
          </p:cNvPr>
          <p:cNvSpPr txBox="1">
            <a:spLocks noChangeArrowheads="1"/>
          </p:cNvSpPr>
          <p:nvPr/>
        </p:nvSpPr>
        <p:spPr bwMode="auto">
          <a:xfrm>
            <a:off x="468313" y="4300538"/>
            <a:ext cx="56880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4  </a:t>
            </a:r>
            <a:r>
              <a:rPr kumimoji="1" lang="zh-CN" altLang="en-US" sz="3600">
                <a:latin typeface="Times New Roman" pitchFamily="18" charset="0"/>
                <a:ea typeface="宋体" charset="-122"/>
              </a:rPr>
              <a:t>回溯法的时间性能</a:t>
            </a:r>
          </a:p>
        </p:txBody>
      </p:sp>
      <p:sp>
        <p:nvSpPr>
          <p:cNvPr id="7177" name="Text Box 10"/>
          <p:cNvSpPr txBox="1">
            <a:spLocks noChangeArrowheads="1"/>
          </p:cNvSpPr>
          <p:nvPr/>
        </p:nvSpPr>
        <p:spPr bwMode="auto">
          <a:xfrm>
            <a:off x="323850" y="260350"/>
            <a:ext cx="54895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8.1  </a:t>
            </a:r>
            <a:r>
              <a:rPr kumimoji="1" lang="zh-CN" altLang="en-US" sz="4400">
                <a:solidFill>
                  <a:schemeClr val="tx2"/>
                </a:solidFill>
                <a:latin typeface="华文行楷" pitchFamily="2" charset="-122"/>
                <a:ea typeface="华文行楷" pitchFamily="2" charset="-122"/>
              </a:rPr>
              <a:t>概  述</a:t>
            </a:r>
            <a:r>
              <a:rPr kumimoji="1" lang="zh-CN" altLang="en-US" sz="4800">
                <a:solidFill>
                  <a:srgbClr val="CC0000"/>
                </a:solidFill>
                <a:latin typeface="Times New Roman" pitchFamily="18" charset="0"/>
                <a:ea typeface="宋体" charset="-122"/>
              </a:rPr>
              <a:t> </a:t>
            </a:r>
          </a:p>
        </p:txBody>
      </p:sp>
    </p:spTree>
    <p:extLst>
      <p:ext uri="{BB962C8B-B14F-4D97-AF65-F5344CB8AC3E}">
        <p14:creationId xmlns:p14="http://schemas.microsoft.com/office/powerpoint/2010/main" val="1727799962"/>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3B78EFF5-87E5-4B1D-9767-8DD7E4A7AB4E}" type="datetime1">
              <a:rPr lang="zh-CN" altLang="en-US" sz="1400" b="0" smtClean="0">
                <a:latin typeface="Comic Sans MS" pitchFamily="66" charset="0"/>
                <a:ea typeface="宋体" charset="-122"/>
              </a:rPr>
              <a:pPr>
                <a:spcBef>
                  <a:spcPct val="0"/>
                </a:spcBef>
                <a:buClrTx/>
                <a:buSzTx/>
                <a:buFontTx/>
                <a:buNone/>
              </a:pPr>
              <a:t>2016/5/12</a:t>
            </a:fld>
            <a:endParaRPr lang="en-US" altLang="zh-CN" sz="1400" b="0" smtClean="0">
              <a:latin typeface="Comic Sans MS" pitchFamily="66" charset="0"/>
              <a:ea typeface="宋体" charset="-122"/>
            </a:endParaRPr>
          </a:p>
        </p:txBody>
      </p:sp>
      <p:sp>
        <p:nvSpPr>
          <p:cNvPr id="81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第8章  回溯法</a:t>
            </a:r>
          </a:p>
        </p:txBody>
      </p:sp>
      <p:sp>
        <p:nvSpPr>
          <p:cNvPr id="81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84548615-6BC8-4DF2-BC9C-761929C74B43}" type="slidenum">
              <a:rPr lang="en-US" altLang="zh-CN" sz="1400" b="0" smtClean="0">
                <a:latin typeface="Comic Sans MS" pitchFamily="66" charset="0"/>
                <a:ea typeface="宋体" charset="-122"/>
              </a:rPr>
              <a:pPr>
                <a:spcBef>
                  <a:spcPct val="0"/>
                </a:spcBef>
                <a:buClrTx/>
                <a:buSzTx/>
                <a:buFontTx/>
                <a:buNone/>
              </a:pPr>
              <a:t>11</a:t>
            </a:fld>
            <a:endParaRPr lang="en-US" altLang="zh-CN" sz="1400" b="0" smtClean="0">
              <a:latin typeface="Comic Sans MS" pitchFamily="66" charset="0"/>
              <a:ea typeface="宋体" charset="-122"/>
            </a:endParaRPr>
          </a:p>
        </p:txBody>
      </p:sp>
      <p:sp>
        <p:nvSpPr>
          <p:cNvPr id="8197" name="Text Box 4"/>
          <p:cNvSpPr txBox="1">
            <a:spLocks noChangeArrowheads="1"/>
          </p:cNvSpPr>
          <p:nvPr/>
        </p:nvSpPr>
        <p:spPr bwMode="auto">
          <a:xfrm>
            <a:off x="323850" y="1196975"/>
            <a:ext cx="799147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150000"/>
              </a:lnSpc>
              <a:spcBef>
                <a:spcPct val="50000"/>
              </a:spcBef>
              <a:buClrTx/>
              <a:buSzTx/>
              <a:buFont typeface="Wingdings" pitchFamily="2" charset="2"/>
              <a:buChar char="Ø"/>
            </a:pPr>
            <a:r>
              <a:rPr kumimoji="1" lang="zh-CN" altLang="en-US" sz="2800">
                <a:solidFill>
                  <a:srgbClr val="FF3300"/>
                </a:solidFill>
                <a:latin typeface="Times New Roman" pitchFamily="18" charset="0"/>
                <a:ea typeface="宋体" charset="-122"/>
              </a:rPr>
              <a:t>复杂问题</a:t>
            </a:r>
            <a:r>
              <a:rPr kumimoji="1" lang="zh-CN" altLang="en-US" sz="2800">
                <a:latin typeface="Times New Roman" pitchFamily="18" charset="0"/>
                <a:ea typeface="宋体" charset="-122"/>
              </a:rPr>
              <a:t>常常有很多</a:t>
            </a:r>
            <a:r>
              <a:rPr kumimoji="1" lang="zh-CN" altLang="en-US" sz="2800">
                <a:solidFill>
                  <a:srgbClr val="FF3300"/>
                </a:solidFill>
                <a:latin typeface="Times New Roman" pitchFamily="18" charset="0"/>
                <a:ea typeface="宋体" charset="-122"/>
              </a:rPr>
              <a:t>的可能解</a:t>
            </a:r>
            <a:r>
              <a:rPr kumimoji="1" lang="zh-CN" altLang="en-US" sz="2800">
                <a:latin typeface="Times New Roman" pitchFamily="18" charset="0"/>
                <a:ea typeface="宋体" charset="-122"/>
              </a:rPr>
              <a:t>，这些所有的可能解</a:t>
            </a:r>
            <a:r>
              <a:rPr kumimoji="1" lang="zh-CN" altLang="en-US" sz="2800">
                <a:solidFill>
                  <a:srgbClr val="FF3300"/>
                </a:solidFill>
                <a:latin typeface="Times New Roman" pitchFamily="18" charset="0"/>
                <a:ea typeface="宋体" charset="-122"/>
              </a:rPr>
              <a:t>构成了问题的解空间</a:t>
            </a:r>
            <a:r>
              <a:rPr kumimoji="1" lang="zh-CN" altLang="en-US" sz="2800">
                <a:latin typeface="Times New Roman" pitchFamily="18" charset="0"/>
                <a:ea typeface="宋体" charset="-122"/>
              </a:rPr>
              <a:t>。</a:t>
            </a:r>
            <a:endParaRPr kumimoji="1" lang="en-US" altLang="zh-CN" sz="2800">
              <a:latin typeface="Times New Roman" pitchFamily="18" charset="0"/>
              <a:ea typeface="宋体" charset="-122"/>
            </a:endParaRPr>
          </a:p>
          <a:p>
            <a:pPr algn="just" eaLnBrk="1" hangingPunct="1">
              <a:lnSpc>
                <a:spcPct val="150000"/>
              </a:lnSpc>
              <a:spcBef>
                <a:spcPct val="50000"/>
              </a:spcBef>
              <a:buClrTx/>
              <a:buSzTx/>
              <a:buFont typeface="Wingdings" pitchFamily="2" charset="2"/>
              <a:buChar char="Ø"/>
            </a:pPr>
            <a:r>
              <a:rPr kumimoji="1" lang="zh-CN" altLang="en-US" sz="2800">
                <a:solidFill>
                  <a:srgbClr val="FF0000"/>
                </a:solidFill>
                <a:latin typeface="Times New Roman" pitchFamily="18" charset="0"/>
                <a:ea typeface="宋体" charset="-122"/>
              </a:rPr>
              <a:t>确定正确的解空间很重要</a:t>
            </a:r>
            <a:r>
              <a:rPr kumimoji="1" lang="zh-CN" altLang="en-US" sz="2800">
                <a:latin typeface="Times New Roman" pitchFamily="18" charset="0"/>
                <a:ea typeface="宋体" charset="-122"/>
              </a:rPr>
              <a:t>，如果没有确定正确的解空间就开始搜索，可能会增加很多重复解，或者根本就搜索不到正确的解。</a:t>
            </a:r>
          </a:p>
        </p:txBody>
      </p:sp>
      <p:sp>
        <p:nvSpPr>
          <p:cNvPr id="8198" name="Text Box 8"/>
          <p:cNvSpPr txBox="1">
            <a:spLocks noChangeArrowheads="1"/>
          </p:cNvSpPr>
          <p:nvPr/>
        </p:nvSpPr>
        <p:spPr bwMode="auto">
          <a:xfrm>
            <a:off x="323850" y="260350"/>
            <a:ext cx="548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8.1.1  </a:t>
            </a:r>
            <a:r>
              <a:rPr kumimoji="1" lang="zh-CN" altLang="en-US" sz="4400">
                <a:solidFill>
                  <a:schemeClr val="tx2"/>
                </a:solidFill>
                <a:latin typeface="华文行楷" pitchFamily="2" charset="-122"/>
                <a:ea typeface="华文行楷" pitchFamily="2" charset="-122"/>
              </a:rPr>
              <a:t>问题的解空间 </a:t>
            </a:r>
          </a:p>
        </p:txBody>
      </p:sp>
    </p:spTree>
    <p:extLst>
      <p:ext uri="{BB962C8B-B14F-4D97-AF65-F5344CB8AC3E}">
        <p14:creationId xmlns:p14="http://schemas.microsoft.com/office/powerpoint/2010/main" val="184448936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7">
                                            <p:txEl>
                                              <p:pRg st="1" end="1"/>
                                            </p:txEl>
                                          </p:spTgt>
                                        </p:tgtEl>
                                        <p:attrNameLst>
                                          <p:attrName>style.visibility</p:attrName>
                                        </p:attrNameLst>
                                      </p:cBhvr>
                                      <p:to>
                                        <p:strVal val="visible"/>
                                      </p:to>
                                    </p:set>
                                    <p:animEffect transition="in" filter="randombar(horizontal)">
                                      <p:cBhvr>
                                        <p:cTn id="7" dur="500"/>
                                        <p:tgtEl>
                                          <p:spTgt spid="81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5190C16A-6960-4C6F-AB2D-8B81312C49EB}"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92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92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AB52005F-98DB-4536-915B-8085B3192539}" type="slidenum">
              <a:rPr lang="en-US" altLang="zh-CN" sz="1400" b="0" smtClean="0">
                <a:latin typeface="Comic Sans MS" pitchFamily="66" charset="0"/>
                <a:cs typeface="Tahoma" pitchFamily="34" charset="0"/>
              </a:rPr>
              <a:pPr>
                <a:spcBef>
                  <a:spcPct val="0"/>
                </a:spcBef>
                <a:buClrTx/>
                <a:buSzTx/>
                <a:buFontTx/>
                <a:buNone/>
              </a:pPr>
              <a:t>12</a:t>
            </a:fld>
            <a:endParaRPr lang="en-US" altLang="zh-CN" sz="1400" b="0" smtClean="0">
              <a:latin typeface="Comic Sans MS" pitchFamily="66" charset="0"/>
              <a:cs typeface="Tahoma" pitchFamily="34" charset="0"/>
            </a:endParaRPr>
          </a:p>
        </p:txBody>
      </p:sp>
      <p:grpSp>
        <p:nvGrpSpPr>
          <p:cNvPr id="9221" name="组合 1"/>
          <p:cNvGrpSpPr>
            <a:grpSpLocks/>
          </p:cNvGrpSpPr>
          <p:nvPr/>
        </p:nvGrpSpPr>
        <p:grpSpPr bwMode="auto">
          <a:xfrm>
            <a:off x="1187450" y="2205038"/>
            <a:ext cx="6580188" cy="1946275"/>
            <a:chOff x="1187450" y="2205038"/>
            <a:chExt cx="6580072" cy="1945908"/>
          </a:xfrm>
        </p:grpSpPr>
        <p:sp>
          <p:nvSpPr>
            <p:cNvPr id="9225" name="Line 30"/>
            <p:cNvSpPr>
              <a:spLocks noChangeShapeType="1"/>
            </p:cNvSpPr>
            <p:nvPr/>
          </p:nvSpPr>
          <p:spPr bwMode="auto">
            <a:xfrm>
              <a:off x="2590235" y="2225850"/>
              <a:ext cx="0" cy="19250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 name="Line 31"/>
            <p:cNvSpPr>
              <a:spLocks noChangeShapeType="1"/>
            </p:cNvSpPr>
            <p:nvPr/>
          </p:nvSpPr>
          <p:spPr bwMode="auto">
            <a:xfrm>
              <a:off x="2604696" y="2205038"/>
              <a:ext cx="1359400" cy="9625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 name="Line 32"/>
            <p:cNvSpPr>
              <a:spLocks noChangeShapeType="1"/>
            </p:cNvSpPr>
            <p:nvPr/>
          </p:nvSpPr>
          <p:spPr bwMode="auto">
            <a:xfrm flipV="1">
              <a:off x="2619158" y="3183195"/>
              <a:ext cx="1344938" cy="96428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8" name="Line 33"/>
            <p:cNvSpPr>
              <a:spLocks noChangeShapeType="1"/>
            </p:cNvSpPr>
            <p:nvPr/>
          </p:nvSpPr>
          <p:spPr bwMode="auto">
            <a:xfrm flipV="1">
              <a:off x="1187450" y="2210241"/>
              <a:ext cx="1373861" cy="9417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9" name="Line 34"/>
            <p:cNvSpPr>
              <a:spLocks noChangeShapeType="1"/>
            </p:cNvSpPr>
            <p:nvPr/>
          </p:nvSpPr>
          <p:spPr bwMode="auto">
            <a:xfrm>
              <a:off x="1187450" y="3177992"/>
              <a:ext cx="1373861" cy="9694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0" name="Line 35"/>
            <p:cNvSpPr>
              <a:spLocks noChangeShapeType="1"/>
            </p:cNvSpPr>
            <p:nvPr/>
          </p:nvSpPr>
          <p:spPr bwMode="auto">
            <a:xfrm>
              <a:off x="5858578" y="4112791"/>
              <a:ext cx="182217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 name="Line 36"/>
            <p:cNvSpPr>
              <a:spLocks noChangeShapeType="1"/>
            </p:cNvSpPr>
            <p:nvPr/>
          </p:nvSpPr>
          <p:spPr bwMode="auto">
            <a:xfrm flipV="1">
              <a:off x="5873040" y="2463452"/>
              <a:ext cx="911087" cy="16129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 name="Line 37"/>
            <p:cNvSpPr>
              <a:spLocks noChangeShapeType="1"/>
            </p:cNvSpPr>
            <p:nvPr/>
          </p:nvSpPr>
          <p:spPr bwMode="auto">
            <a:xfrm flipH="1" flipV="1">
              <a:off x="6813050" y="2468655"/>
              <a:ext cx="853240" cy="15973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 name="Line 38"/>
            <p:cNvSpPr>
              <a:spLocks noChangeShapeType="1"/>
            </p:cNvSpPr>
            <p:nvPr/>
          </p:nvSpPr>
          <p:spPr bwMode="auto">
            <a:xfrm>
              <a:off x="6827512" y="2463452"/>
              <a:ext cx="940010" cy="90531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Line 39"/>
            <p:cNvSpPr>
              <a:spLocks noChangeShapeType="1"/>
            </p:cNvSpPr>
            <p:nvPr/>
          </p:nvSpPr>
          <p:spPr bwMode="auto">
            <a:xfrm flipV="1">
              <a:off x="7695214" y="3384376"/>
              <a:ext cx="72308" cy="714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Line 40"/>
            <p:cNvSpPr>
              <a:spLocks noChangeShapeType="1"/>
            </p:cNvSpPr>
            <p:nvPr/>
          </p:nvSpPr>
          <p:spPr bwMode="auto">
            <a:xfrm flipV="1">
              <a:off x="5901963" y="3373970"/>
              <a:ext cx="1865559" cy="70240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34" name="Text Box 41"/>
          <p:cNvSpPr txBox="1">
            <a:spLocks noChangeArrowheads="1"/>
          </p:cNvSpPr>
          <p:nvPr/>
        </p:nvSpPr>
        <p:spPr bwMode="auto">
          <a:xfrm>
            <a:off x="1260475" y="4437063"/>
            <a:ext cx="69119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150000"/>
              </a:lnSpc>
              <a:spcBef>
                <a:spcPct val="0"/>
              </a:spcBef>
              <a:buClrTx/>
              <a:buSzTx/>
              <a:buFontTx/>
              <a:buNone/>
            </a:pPr>
            <a:r>
              <a:rPr lang="en-US" altLang="zh-CN" sz="2000">
                <a:latin typeface="Times New Roman" pitchFamily="18" charset="0"/>
                <a:cs typeface="Tahoma" pitchFamily="34" charset="0"/>
              </a:rPr>
              <a:t>(a) </a:t>
            </a:r>
            <a:r>
              <a:rPr lang="zh-CN" altLang="en-US" sz="2000">
                <a:latin typeface="Times New Roman" pitchFamily="18" charset="0"/>
                <a:cs typeface="Tahoma" pitchFamily="34" charset="0"/>
              </a:rPr>
              <a:t>二维搜索空间无解                  </a:t>
            </a:r>
            <a:r>
              <a:rPr lang="en-US" altLang="zh-CN" sz="2000">
                <a:latin typeface="Times New Roman" pitchFamily="18" charset="0"/>
                <a:cs typeface="Tahoma" pitchFamily="34" charset="0"/>
              </a:rPr>
              <a:t>(b) </a:t>
            </a:r>
            <a:r>
              <a:rPr lang="zh-CN" altLang="en-US" sz="2000">
                <a:latin typeface="Times New Roman" pitchFamily="18" charset="0"/>
                <a:cs typeface="Tahoma" pitchFamily="34" charset="0"/>
              </a:rPr>
              <a:t>三维搜索空间的解</a:t>
            </a:r>
          </a:p>
          <a:p>
            <a:pPr algn="just">
              <a:lnSpc>
                <a:spcPct val="150000"/>
              </a:lnSpc>
              <a:spcBef>
                <a:spcPts val="775"/>
              </a:spcBef>
              <a:buClrTx/>
              <a:buSzTx/>
              <a:buFontTx/>
              <a:buNone/>
            </a:pPr>
            <a:r>
              <a:rPr lang="zh-CN" altLang="en-US" sz="2000">
                <a:latin typeface="Times New Roman" pitchFamily="18" charset="0"/>
                <a:cs typeface="Tahoma" pitchFamily="34" charset="0"/>
              </a:rPr>
              <a:t>              图</a:t>
            </a:r>
            <a:r>
              <a:rPr lang="en-US" altLang="zh-CN" sz="2000">
                <a:latin typeface="Times New Roman" pitchFamily="18" charset="0"/>
                <a:cs typeface="Tahoma" pitchFamily="34" charset="0"/>
              </a:rPr>
              <a:t>8.1  </a:t>
            </a:r>
            <a:r>
              <a:rPr lang="zh-CN" altLang="en-US" sz="2000">
                <a:latin typeface="Times New Roman" pitchFamily="18" charset="0"/>
                <a:cs typeface="Tahoma" pitchFamily="34" charset="0"/>
              </a:rPr>
              <a:t>错误的解空间将不能搜索到正确答案</a:t>
            </a:r>
          </a:p>
        </p:txBody>
      </p:sp>
      <p:sp>
        <p:nvSpPr>
          <p:cNvPr id="9223" name="Rectangle 43"/>
          <p:cNvSpPr>
            <a:spLocks noChangeArrowheads="1"/>
          </p:cNvSpPr>
          <p:nvPr/>
        </p:nvSpPr>
        <p:spPr bwMode="auto">
          <a:xfrm>
            <a:off x="468313" y="333375"/>
            <a:ext cx="806450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200000"/>
              </a:lnSpc>
              <a:spcBef>
                <a:spcPct val="50000"/>
              </a:spcBef>
              <a:buClrTx/>
              <a:buSzTx/>
              <a:buFontTx/>
              <a:buNone/>
            </a:pPr>
            <a:r>
              <a:rPr kumimoji="1" lang="zh-CN" altLang="en-US" sz="2800">
                <a:latin typeface="Arial" charset="0"/>
                <a:cs typeface="Tahoma" pitchFamily="34" charset="0"/>
              </a:rPr>
              <a:t>例如：桌子上有</a:t>
            </a:r>
            <a:r>
              <a:rPr kumimoji="1" lang="en-US" altLang="zh-CN" sz="2800">
                <a:latin typeface="Arial" charset="0"/>
                <a:cs typeface="Tahoma" pitchFamily="34" charset="0"/>
              </a:rPr>
              <a:t>6</a:t>
            </a:r>
            <a:r>
              <a:rPr kumimoji="1" lang="zh-CN" altLang="en-US" sz="2800">
                <a:latin typeface="Arial" charset="0"/>
                <a:cs typeface="Tahoma" pitchFamily="34" charset="0"/>
              </a:rPr>
              <a:t>根火柴棒，要求以这</a:t>
            </a:r>
            <a:r>
              <a:rPr kumimoji="1" lang="en-US" altLang="zh-CN" sz="2800">
                <a:latin typeface="Arial" charset="0"/>
                <a:cs typeface="Tahoma" pitchFamily="34" charset="0"/>
              </a:rPr>
              <a:t>6</a:t>
            </a:r>
            <a:r>
              <a:rPr kumimoji="1" lang="zh-CN" altLang="en-US" sz="2800">
                <a:latin typeface="Arial" charset="0"/>
                <a:cs typeface="Tahoma" pitchFamily="34" charset="0"/>
              </a:rPr>
              <a:t>根火柴棒为边搭建</a:t>
            </a:r>
            <a:r>
              <a:rPr kumimoji="1" lang="en-US" altLang="zh-CN" sz="2800">
                <a:latin typeface="Arial" charset="0"/>
                <a:cs typeface="Tahoma" pitchFamily="34" charset="0"/>
              </a:rPr>
              <a:t>4</a:t>
            </a:r>
            <a:r>
              <a:rPr kumimoji="1" lang="zh-CN" altLang="en-US" sz="2800">
                <a:latin typeface="Arial" charset="0"/>
                <a:cs typeface="Tahoma" pitchFamily="34" charset="0"/>
              </a:rPr>
              <a:t>个等边三角形。</a:t>
            </a:r>
          </a:p>
        </p:txBody>
      </p:sp>
      <p:sp>
        <p:nvSpPr>
          <p:cNvPr id="3" name="矩形 2"/>
          <p:cNvSpPr>
            <a:spLocks noChangeArrowheads="1"/>
          </p:cNvSpPr>
          <p:nvPr/>
        </p:nvSpPr>
        <p:spPr bwMode="auto">
          <a:xfrm>
            <a:off x="5651500" y="2147888"/>
            <a:ext cx="2376488" cy="2144712"/>
          </a:xfrm>
          <a:prstGeom prst="rect">
            <a:avLst/>
          </a:prstGeom>
          <a:solidFill>
            <a:schemeClr val="bg1"/>
          </a:solidFill>
          <a:ln w="25400" algn="ctr">
            <a:solidFill>
              <a:schemeClr val="bg1"/>
            </a:solidFill>
            <a:round/>
            <a:headEnd/>
            <a:tailEnd/>
          </a:ln>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Tree>
    <p:extLst>
      <p:ext uri="{BB962C8B-B14F-4D97-AF65-F5344CB8AC3E}">
        <p14:creationId xmlns:p14="http://schemas.microsoft.com/office/powerpoint/2010/main" val="108087768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234"/>
                                        </p:tgtEl>
                                        <p:attrNameLst>
                                          <p:attrName>style.visibility</p:attrName>
                                        </p:attrNameLst>
                                      </p:cBhvr>
                                      <p:to>
                                        <p:strVal val="visible"/>
                                      </p:to>
                                    </p:set>
                                    <p:animEffect transition="in" filter="randombar(horizontal)">
                                      <p:cBhvr>
                                        <p:cTn id="12" dur="500"/>
                                        <p:tgtEl>
                                          <p:spTgt spid="9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4"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872786D1-C615-4E65-A5C5-71E283224166}"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1024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1024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68BAC5A0-3E8D-421F-B454-99CCDFB92B02}" type="slidenum">
              <a:rPr lang="en-US" altLang="zh-CN" sz="1400" b="0" smtClean="0">
                <a:latin typeface="Comic Sans MS" pitchFamily="66" charset="0"/>
                <a:cs typeface="Tahoma" pitchFamily="34" charset="0"/>
              </a:rPr>
              <a:pPr>
                <a:spcBef>
                  <a:spcPct val="0"/>
                </a:spcBef>
                <a:buClrTx/>
                <a:buSzTx/>
                <a:buFontTx/>
                <a:buNone/>
              </a:pPr>
              <a:t>13</a:t>
            </a:fld>
            <a:endParaRPr lang="en-US" altLang="zh-CN" sz="1400" b="0" smtClean="0">
              <a:latin typeface="Comic Sans MS" pitchFamily="66" charset="0"/>
              <a:cs typeface="Tahoma" pitchFamily="34" charset="0"/>
            </a:endParaRPr>
          </a:p>
        </p:txBody>
      </p:sp>
      <p:sp>
        <p:nvSpPr>
          <p:cNvPr id="140292" name="Text Box 4"/>
          <p:cNvSpPr txBox="1">
            <a:spLocks noChangeArrowheads="1"/>
          </p:cNvSpPr>
          <p:nvPr/>
        </p:nvSpPr>
        <p:spPr bwMode="auto">
          <a:xfrm>
            <a:off x="331788" y="847725"/>
            <a:ext cx="8569325" cy="560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25000"/>
              </a:lnSpc>
              <a:buClrTx/>
              <a:buSzTx/>
              <a:buFontTx/>
              <a:buNone/>
            </a:pPr>
            <a:r>
              <a:rPr kumimoji="1" lang="en-US" altLang="zh-CN" sz="2400" b="0">
                <a:latin typeface="Times New Roman" pitchFamily="18" charset="0"/>
                <a:cs typeface="Tahoma" pitchFamily="34" charset="0"/>
              </a:rPr>
              <a:t>        </a:t>
            </a:r>
            <a:r>
              <a:rPr kumimoji="1" lang="zh-CN" altLang="en-US" sz="2400">
                <a:latin typeface="Times New Roman" pitchFamily="18" charset="0"/>
                <a:cs typeface="Tahoma" pitchFamily="34" charset="0"/>
              </a:rPr>
              <a:t>对于任何一个问题，</a:t>
            </a:r>
            <a:r>
              <a:rPr kumimoji="1" lang="zh-CN" altLang="en-US" sz="2400">
                <a:solidFill>
                  <a:srgbClr val="FF0000"/>
                </a:solidFill>
                <a:latin typeface="Times New Roman" pitchFamily="18" charset="0"/>
                <a:cs typeface="Tahoma" pitchFamily="34" charset="0"/>
              </a:rPr>
              <a:t>可能解</a:t>
            </a:r>
            <a:r>
              <a:rPr kumimoji="1" lang="zh-CN" altLang="en-US" sz="2400">
                <a:latin typeface="Times New Roman" pitchFamily="18" charset="0"/>
                <a:cs typeface="Tahoma" pitchFamily="34" charset="0"/>
              </a:rPr>
              <a:t>的</a:t>
            </a:r>
            <a:r>
              <a:rPr kumimoji="1" lang="zh-CN" altLang="en-US" sz="2400">
                <a:solidFill>
                  <a:srgbClr val="FF3300"/>
                </a:solidFill>
                <a:latin typeface="Times New Roman" pitchFamily="18" charset="0"/>
                <a:cs typeface="Tahoma" pitchFamily="34" charset="0"/>
              </a:rPr>
              <a:t>表示方式</a:t>
            </a:r>
            <a:r>
              <a:rPr kumimoji="1" lang="zh-CN" altLang="en-US" sz="2400">
                <a:latin typeface="Times New Roman" pitchFamily="18" charset="0"/>
                <a:cs typeface="Tahoma" pitchFamily="34" charset="0"/>
              </a:rPr>
              <a:t>不唯一。</a:t>
            </a:r>
          </a:p>
          <a:p>
            <a:pPr algn="just" eaLnBrk="1" hangingPunct="1">
              <a:lnSpc>
                <a:spcPct val="125000"/>
              </a:lnSpc>
              <a:buClrTx/>
              <a:buSzTx/>
              <a:buFontTx/>
              <a:buNone/>
            </a:pPr>
            <a:r>
              <a:rPr kumimoji="1" lang="zh-CN" altLang="en-US" sz="2400">
                <a:latin typeface="Times New Roman" pitchFamily="18" charset="0"/>
                <a:cs typeface="Tahoma" pitchFamily="34" charset="0"/>
              </a:rPr>
              <a:t>        例如，对于有</a:t>
            </a:r>
            <a:r>
              <a:rPr kumimoji="1" lang="en-US" altLang="zh-CN" sz="2400">
                <a:latin typeface="Times New Roman" pitchFamily="18" charset="0"/>
                <a:cs typeface="Tahoma" pitchFamily="34" charset="0"/>
              </a:rPr>
              <a:t>n</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）个物品的</a:t>
            </a:r>
            <a:r>
              <a:rPr kumimoji="1" lang="en-US" altLang="zh-CN" sz="2400">
                <a:latin typeface="Times New Roman" pitchFamily="18" charset="0"/>
                <a:cs typeface="Tahoma" pitchFamily="34" charset="0"/>
              </a:rPr>
              <a:t>0/1</a:t>
            </a:r>
            <a:r>
              <a:rPr kumimoji="1" lang="zh-CN" altLang="en-US" sz="2400">
                <a:latin typeface="Times New Roman" pitchFamily="18" charset="0"/>
                <a:cs typeface="Tahoma" pitchFamily="34" charset="0"/>
              </a:rPr>
              <a:t>背包问题，其可能解的表示方式可以有以下两种：</a:t>
            </a:r>
          </a:p>
          <a:p>
            <a:pPr algn="just" eaLnBrk="1" hangingPunct="1">
              <a:lnSpc>
                <a:spcPct val="125000"/>
              </a:lnSpc>
              <a:buClrTx/>
              <a:buSzTx/>
              <a:buFontTx/>
              <a:buNone/>
            </a:pPr>
            <a:r>
              <a:rPr kumimoji="1" lang="zh-CN" altLang="en-US" sz="2400">
                <a:solidFill>
                  <a:srgbClr val="FF3300"/>
                </a:solidFill>
                <a:latin typeface="Times New Roman" pitchFamily="18" charset="0"/>
                <a:cs typeface="Tahoma" pitchFamily="34" charset="0"/>
              </a:rPr>
              <a:t>（</a:t>
            </a:r>
            <a:r>
              <a:rPr kumimoji="1" lang="en-US" altLang="zh-CN" sz="2400">
                <a:solidFill>
                  <a:srgbClr val="FF3300"/>
                </a:solidFill>
                <a:latin typeface="Times New Roman" pitchFamily="18" charset="0"/>
                <a:cs typeface="Tahoma" pitchFamily="34" charset="0"/>
              </a:rPr>
              <a:t>1</a:t>
            </a:r>
            <a:r>
              <a:rPr kumimoji="1" lang="zh-CN" altLang="en-US" sz="2400">
                <a:solidFill>
                  <a:srgbClr val="FF3300"/>
                </a:solidFill>
                <a:latin typeface="Times New Roman" pitchFamily="18" charset="0"/>
                <a:cs typeface="Tahoma" pitchFamily="34" charset="0"/>
              </a:rPr>
              <a:t>）可能解由一个不等长向量组成</a:t>
            </a:r>
            <a:r>
              <a:rPr kumimoji="1" lang="zh-CN" altLang="en-US" sz="2400">
                <a:latin typeface="Times New Roman" pitchFamily="18" charset="0"/>
                <a:cs typeface="Tahoma" pitchFamily="34" charset="0"/>
              </a:rPr>
              <a:t>，当物品</a:t>
            </a:r>
            <a:r>
              <a:rPr kumimoji="1" lang="en-US" altLang="zh-CN" sz="2400" i="1">
                <a:latin typeface="Times New Roman" pitchFamily="18" charset="0"/>
                <a:cs typeface="Tahoma" pitchFamily="34" charset="0"/>
              </a:rPr>
              <a:t>i</a:t>
            </a:r>
            <a:r>
              <a:rPr kumimoji="1" lang="en-US" altLang="zh-CN" sz="2400">
                <a:latin typeface="Times New Roman" pitchFamily="18" charset="0"/>
                <a:cs typeface="Tahoma" pitchFamily="34" charset="0"/>
              </a:rPr>
              <a:t>(1≤</a:t>
            </a:r>
            <a:r>
              <a:rPr kumimoji="1" lang="en-US" altLang="zh-CN" sz="2400" i="1">
                <a:latin typeface="Times New Roman" pitchFamily="18" charset="0"/>
                <a:cs typeface="Tahoma" pitchFamily="34" charset="0"/>
              </a:rPr>
              <a:t>i</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a:t>
            </a:r>
            <a:r>
              <a:rPr kumimoji="1" lang="zh-CN" altLang="en-US" sz="2400">
                <a:latin typeface="Times New Roman" pitchFamily="18" charset="0"/>
                <a:cs typeface="Tahoma" pitchFamily="34" charset="0"/>
              </a:rPr>
              <a:t>装入背包时，解向量中包含分量</a:t>
            </a:r>
            <a:r>
              <a:rPr kumimoji="1" lang="en-US" altLang="zh-CN" sz="2400" i="1">
                <a:latin typeface="Times New Roman" pitchFamily="18" charset="0"/>
                <a:cs typeface="Tahoma" pitchFamily="34" charset="0"/>
              </a:rPr>
              <a:t>i</a:t>
            </a:r>
            <a:r>
              <a:rPr kumimoji="1" lang="zh-CN" altLang="en-US" sz="2400">
                <a:latin typeface="Times New Roman" pitchFamily="18" charset="0"/>
                <a:cs typeface="Tahoma" pitchFamily="34" charset="0"/>
              </a:rPr>
              <a:t>，否则，解向量中不包含分量</a:t>
            </a:r>
            <a:r>
              <a:rPr kumimoji="1" lang="en-US" altLang="zh-CN" sz="2400" i="1">
                <a:latin typeface="Times New Roman" pitchFamily="18" charset="0"/>
                <a:cs typeface="Tahoma" pitchFamily="34" charset="0"/>
              </a:rPr>
              <a:t>i</a:t>
            </a:r>
            <a:r>
              <a:rPr kumimoji="1" lang="zh-CN" altLang="en-US" sz="2400">
                <a:latin typeface="Times New Roman" pitchFamily="18" charset="0"/>
                <a:cs typeface="Tahoma" pitchFamily="34" charset="0"/>
              </a:rPr>
              <a:t>，当</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时，其解空间是：</a:t>
            </a:r>
          </a:p>
          <a:p>
            <a:pPr algn="just" eaLnBrk="1" hangingPunct="1">
              <a:lnSpc>
                <a:spcPct val="125000"/>
              </a:lnSpc>
              <a:buClrTx/>
              <a:buSzTx/>
              <a:buFontTx/>
              <a:buNone/>
            </a:pPr>
            <a:r>
              <a:rPr kumimoji="1" lang="zh-CN" altLang="en-US" sz="2400">
                <a:latin typeface="Times New Roman" pitchFamily="18" charset="0"/>
                <a:cs typeface="Tahoma" pitchFamily="34" charset="0"/>
              </a:rPr>
              <a:t>       </a:t>
            </a:r>
            <a:r>
              <a:rPr kumimoji="1" lang="en-US" altLang="zh-CN" sz="2400">
                <a:latin typeface="Times New Roman" pitchFamily="18" charset="0"/>
                <a:cs typeface="Tahoma" pitchFamily="34" charset="0"/>
              </a:rPr>
              <a:t>{ ( ), (1), (2), (3), (1, 2), (1, 3), (2, 3), (1, 2, 3)} </a:t>
            </a:r>
          </a:p>
          <a:p>
            <a:pPr eaLnBrk="1" hangingPunct="1">
              <a:lnSpc>
                <a:spcPct val="125000"/>
              </a:lnSpc>
              <a:spcAft>
                <a:spcPct val="30000"/>
              </a:spcAft>
              <a:buClrTx/>
              <a:buSzTx/>
              <a:buFontTx/>
              <a:buNone/>
            </a:pPr>
            <a:r>
              <a:rPr kumimoji="1" lang="zh-CN" altLang="en-US" sz="2400">
                <a:solidFill>
                  <a:srgbClr val="FF3300"/>
                </a:solidFill>
                <a:latin typeface="Times New Roman" pitchFamily="18" charset="0"/>
                <a:cs typeface="Tahoma" pitchFamily="34" charset="0"/>
              </a:rPr>
              <a:t>（</a:t>
            </a:r>
            <a:r>
              <a:rPr kumimoji="1" lang="en-US" altLang="zh-CN" sz="2400">
                <a:solidFill>
                  <a:srgbClr val="FF3300"/>
                </a:solidFill>
                <a:latin typeface="Times New Roman" pitchFamily="18" charset="0"/>
                <a:cs typeface="Tahoma" pitchFamily="34" charset="0"/>
              </a:rPr>
              <a:t>2</a:t>
            </a:r>
            <a:r>
              <a:rPr kumimoji="1" lang="zh-CN" altLang="en-US" sz="2400">
                <a:solidFill>
                  <a:srgbClr val="FF3300"/>
                </a:solidFill>
                <a:latin typeface="Times New Roman" pitchFamily="18" charset="0"/>
                <a:cs typeface="Tahoma" pitchFamily="34" charset="0"/>
              </a:rPr>
              <a:t>）可能解由一个等长向量</a:t>
            </a:r>
            <a:r>
              <a:rPr kumimoji="1" lang="en-US" altLang="zh-CN" sz="2400">
                <a:solidFill>
                  <a:srgbClr val="FF3300"/>
                </a:solidFill>
                <a:latin typeface="Times New Roman" pitchFamily="18" charset="0"/>
                <a:cs typeface="Tahoma" pitchFamily="34" charset="0"/>
              </a:rPr>
              <a:t>{</a:t>
            </a:r>
            <a:r>
              <a:rPr kumimoji="1" lang="en-US" altLang="zh-CN" sz="2400" i="1">
                <a:solidFill>
                  <a:srgbClr val="FF3300"/>
                </a:solidFill>
                <a:latin typeface="Times New Roman" pitchFamily="18" charset="0"/>
                <a:cs typeface="Tahoma" pitchFamily="34" charset="0"/>
              </a:rPr>
              <a:t>x</a:t>
            </a:r>
            <a:r>
              <a:rPr kumimoji="1" lang="en-US" altLang="zh-CN" sz="2400" i="1" baseline="-25000">
                <a:solidFill>
                  <a:srgbClr val="FF3300"/>
                </a:solidFill>
                <a:latin typeface="Times New Roman" pitchFamily="18" charset="0"/>
                <a:cs typeface="Tahoma" pitchFamily="34" charset="0"/>
              </a:rPr>
              <a:t>1</a:t>
            </a:r>
            <a:r>
              <a:rPr kumimoji="1" lang="en-US" altLang="zh-CN" sz="2400">
                <a:solidFill>
                  <a:srgbClr val="FF3300"/>
                </a:solidFill>
                <a:latin typeface="Times New Roman" pitchFamily="18" charset="0"/>
                <a:cs typeface="Tahoma" pitchFamily="34" charset="0"/>
              </a:rPr>
              <a:t>, </a:t>
            </a:r>
            <a:r>
              <a:rPr kumimoji="1" lang="en-US" altLang="zh-CN" sz="2400" i="1">
                <a:solidFill>
                  <a:srgbClr val="FF3300"/>
                </a:solidFill>
                <a:latin typeface="Times New Roman" pitchFamily="18" charset="0"/>
                <a:cs typeface="Tahoma" pitchFamily="34" charset="0"/>
              </a:rPr>
              <a:t>x</a:t>
            </a:r>
            <a:r>
              <a:rPr kumimoji="1" lang="en-US" altLang="zh-CN" sz="2400" i="1" baseline="-25000">
                <a:solidFill>
                  <a:srgbClr val="FF3300"/>
                </a:solidFill>
                <a:latin typeface="Times New Roman" pitchFamily="18" charset="0"/>
                <a:cs typeface="Tahoma" pitchFamily="34" charset="0"/>
              </a:rPr>
              <a:t>2</a:t>
            </a:r>
            <a:r>
              <a:rPr kumimoji="1" lang="en-US" altLang="zh-CN" sz="2400">
                <a:solidFill>
                  <a:srgbClr val="FF3300"/>
                </a:solidFill>
                <a:latin typeface="Times New Roman" pitchFamily="18" charset="0"/>
                <a:cs typeface="Tahoma" pitchFamily="34" charset="0"/>
              </a:rPr>
              <a:t>, …, </a:t>
            </a:r>
            <a:r>
              <a:rPr kumimoji="1" lang="en-US" altLang="zh-CN" sz="2400" i="1">
                <a:solidFill>
                  <a:srgbClr val="FF3300"/>
                </a:solidFill>
                <a:latin typeface="Times New Roman" pitchFamily="18" charset="0"/>
                <a:cs typeface="Tahoma" pitchFamily="34" charset="0"/>
              </a:rPr>
              <a:t>x</a:t>
            </a:r>
            <a:r>
              <a:rPr kumimoji="1" lang="en-US" altLang="zh-CN" sz="2400" i="1" baseline="-25000">
                <a:solidFill>
                  <a:srgbClr val="FF3300"/>
                </a:solidFill>
                <a:latin typeface="Times New Roman" pitchFamily="18" charset="0"/>
                <a:cs typeface="Tahoma" pitchFamily="34" charset="0"/>
              </a:rPr>
              <a:t>n</a:t>
            </a:r>
            <a:r>
              <a:rPr kumimoji="1" lang="en-US" altLang="zh-CN" sz="2400">
                <a:solidFill>
                  <a:srgbClr val="FF3300"/>
                </a:solidFill>
                <a:latin typeface="Times New Roman" pitchFamily="18" charset="0"/>
                <a:cs typeface="Tahoma" pitchFamily="34" charset="0"/>
              </a:rPr>
              <a:t>}</a:t>
            </a:r>
            <a:r>
              <a:rPr kumimoji="1" lang="zh-CN" altLang="en-US" sz="2400">
                <a:solidFill>
                  <a:srgbClr val="FF3300"/>
                </a:solidFill>
                <a:latin typeface="Times New Roman" pitchFamily="18" charset="0"/>
                <a:cs typeface="Tahoma" pitchFamily="34" charset="0"/>
              </a:rPr>
              <a:t>组成</a:t>
            </a:r>
            <a:r>
              <a:rPr kumimoji="1" lang="zh-CN" altLang="en-US" sz="2400">
                <a:latin typeface="Times New Roman" pitchFamily="18" charset="0"/>
                <a:cs typeface="Tahoma" pitchFamily="34" charset="0"/>
              </a:rPr>
              <a:t>，其中</a:t>
            </a:r>
            <a:r>
              <a:rPr kumimoji="1" lang="en-US" altLang="zh-CN" sz="2400" i="1">
                <a:latin typeface="Times New Roman" pitchFamily="18" charset="0"/>
                <a:cs typeface="Tahoma" pitchFamily="34" charset="0"/>
              </a:rPr>
              <a:t>x</a:t>
            </a:r>
            <a:r>
              <a:rPr kumimoji="1" lang="en-US" altLang="zh-CN" sz="2400" i="1" baseline="-25000">
                <a:latin typeface="Times New Roman" pitchFamily="18" charset="0"/>
                <a:cs typeface="Tahoma" pitchFamily="34" charset="0"/>
              </a:rPr>
              <a:t>i</a:t>
            </a:r>
            <a:r>
              <a:rPr kumimoji="1" lang="en-US" altLang="zh-CN" sz="2400">
                <a:latin typeface="Times New Roman" pitchFamily="18" charset="0"/>
                <a:cs typeface="Tahoma" pitchFamily="34" charset="0"/>
              </a:rPr>
              <a:t>=1(1≤</a:t>
            </a:r>
            <a:r>
              <a:rPr kumimoji="1" lang="en-US" altLang="zh-CN" sz="2400" i="1">
                <a:latin typeface="Times New Roman" pitchFamily="18" charset="0"/>
                <a:cs typeface="Tahoma" pitchFamily="34" charset="0"/>
              </a:rPr>
              <a:t>i</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a:t>
            </a:r>
            <a:r>
              <a:rPr kumimoji="1" lang="zh-CN" altLang="en-US" sz="2400">
                <a:latin typeface="Times New Roman" pitchFamily="18" charset="0"/>
                <a:cs typeface="Tahoma" pitchFamily="34" charset="0"/>
              </a:rPr>
              <a:t>表示物品</a:t>
            </a:r>
            <a:r>
              <a:rPr kumimoji="1" lang="en-US" altLang="zh-CN" sz="2400" i="1">
                <a:latin typeface="Times New Roman" pitchFamily="18" charset="0"/>
                <a:cs typeface="Tahoma" pitchFamily="34" charset="0"/>
              </a:rPr>
              <a:t>i</a:t>
            </a:r>
            <a:r>
              <a:rPr kumimoji="1" lang="zh-CN" altLang="en-US" sz="2400">
                <a:latin typeface="Times New Roman" pitchFamily="18" charset="0"/>
                <a:cs typeface="Tahoma" pitchFamily="34" charset="0"/>
              </a:rPr>
              <a:t>装入背包，</a:t>
            </a:r>
            <a:r>
              <a:rPr kumimoji="1" lang="en-US" altLang="zh-CN" sz="2400" i="1">
                <a:latin typeface="Times New Roman" pitchFamily="18" charset="0"/>
                <a:cs typeface="Tahoma" pitchFamily="34" charset="0"/>
              </a:rPr>
              <a:t>x</a:t>
            </a:r>
            <a:r>
              <a:rPr kumimoji="1" lang="en-US" altLang="zh-CN" sz="2400" i="1" baseline="-25000">
                <a:latin typeface="Times New Roman" pitchFamily="18" charset="0"/>
                <a:cs typeface="Tahoma" pitchFamily="34" charset="0"/>
              </a:rPr>
              <a:t>i</a:t>
            </a:r>
            <a:r>
              <a:rPr kumimoji="1" lang="en-US" altLang="zh-CN" sz="2400">
                <a:latin typeface="Times New Roman" pitchFamily="18" charset="0"/>
                <a:cs typeface="Tahoma" pitchFamily="34" charset="0"/>
              </a:rPr>
              <a:t>=0</a:t>
            </a:r>
            <a:r>
              <a:rPr kumimoji="1" lang="zh-CN" altLang="en-US" sz="2400">
                <a:latin typeface="Times New Roman" pitchFamily="18" charset="0"/>
                <a:cs typeface="Tahoma" pitchFamily="34" charset="0"/>
              </a:rPr>
              <a:t>表示物品</a:t>
            </a:r>
            <a:r>
              <a:rPr kumimoji="1" lang="en-US" altLang="zh-CN" sz="2400" i="1">
                <a:latin typeface="Times New Roman" pitchFamily="18" charset="0"/>
                <a:cs typeface="Tahoma" pitchFamily="34" charset="0"/>
              </a:rPr>
              <a:t>i</a:t>
            </a:r>
            <a:r>
              <a:rPr kumimoji="1" lang="zh-CN" altLang="en-US" sz="2400">
                <a:latin typeface="Times New Roman" pitchFamily="18" charset="0"/>
                <a:cs typeface="Tahoma" pitchFamily="34" charset="0"/>
              </a:rPr>
              <a:t>没有装入背包，当</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时，其解空间是：</a:t>
            </a:r>
          </a:p>
          <a:p>
            <a:pPr eaLnBrk="1" hangingPunct="1">
              <a:lnSpc>
                <a:spcPct val="125000"/>
              </a:lnSpc>
              <a:buClrTx/>
              <a:buSzTx/>
              <a:buFontTx/>
              <a:buNone/>
            </a:pPr>
            <a:r>
              <a:rPr kumimoji="1" lang="en-US" altLang="zh-CN" sz="2200">
                <a:latin typeface="Times New Roman" pitchFamily="18" charset="0"/>
                <a:cs typeface="Tahoma" pitchFamily="34" charset="0"/>
              </a:rPr>
              <a:t>{(0, 0, 0), (0, 0, 1), (0, 1, 0), (1, 0, 0), (0, 1, 1), (1, 0, 1), (1, 1, 0), (1, 1, 1) }</a:t>
            </a:r>
          </a:p>
        </p:txBody>
      </p:sp>
      <p:sp>
        <p:nvSpPr>
          <p:cNvPr id="10246" name="Text Box 8"/>
          <p:cNvSpPr txBox="1">
            <a:spLocks noChangeArrowheads="1"/>
          </p:cNvSpPr>
          <p:nvPr/>
        </p:nvSpPr>
        <p:spPr bwMode="auto">
          <a:xfrm>
            <a:off x="0" y="28575"/>
            <a:ext cx="60848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cs typeface="Tahoma" pitchFamily="34" charset="0"/>
              </a:rPr>
              <a:t>8.1.1  </a:t>
            </a:r>
            <a:r>
              <a:rPr kumimoji="1" lang="zh-CN" altLang="en-US" sz="4400">
                <a:solidFill>
                  <a:schemeClr val="tx2"/>
                </a:solidFill>
                <a:latin typeface="华文行楷" pitchFamily="2" charset="-122"/>
                <a:ea typeface="华文行楷" pitchFamily="2" charset="-122"/>
                <a:cs typeface="Tahoma" pitchFamily="34" charset="0"/>
              </a:rPr>
              <a:t>问题解空间的表示 </a:t>
            </a:r>
          </a:p>
        </p:txBody>
      </p:sp>
    </p:spTree>
    <p:extLst>
      <p:ext uri="{BB962C8B-B14F-4D97-AF65-F5344CB8AC3E}">
        <p14:creationId xmlns:p14="http://schemas.microsoft.com/office/powerpoint/2010/main" val="17817996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029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029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029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029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E13EF87B-DDC5-4AD7-9745-4EEA07EE87FF}"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1126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112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D2521104-2A01-4795-A2CF-7ABA1542FF70}" type="slidenum">
              <a:rPr lang="en-US" altLang="zh-CN" sz="1400" b="0" smtClean="0">
                <a:latin typeface="Comic Sans MS" pitchFamily="66" charset="0"/>
                <a:cs typeface="Tahoma" pitchFamily="34" charset="0"/>
              </a:rPr>
              <a:pPr>
                <a:spcBef>
                  <a:spcPct val="0"/>
                </a:spcBef>
                <a:buClrTx/>
                <a:buSzTx/>
                <a:buFontTx/>
                <a:buNone/>
              </a:pPr>
              <a:t>14</a:t>
            </a:fld>
            <a:endParaRPr lang="en-US" altLang="zh-CN" sz="1400" b="0" smtClean="0">
              <a:latin typeface="Comic Sans MS" pitchFamily="66" charset="0"/>
              <a:cs typeface="Tahoma" pitchFamily="34" charset="0"/>
            </a:endParaRPr>
          </a:p>
        </p:txBody>
      </p:sp>
      <p:sp>
        <p:nvSpPr>
          <p:cNvPr id="11269" name="Text Box 9"/>
          <p:cNvSpPr txBox="1">
            <a:spLocks noChangeArrowheads="1"/>
          </p:cNvSpPr>
          <p:nvPr/>
        </p:nvSpPr>
        <p:spPr bwMode="auto">
          <a:xfrm>
            <a:off x="395288" y="981075"/>
            <a:ext cx="8153400"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200000"/>
              </a:lnSpc>
              <a:spcBef>
                <a:spcPct val="30000"/>
              </a:spcBef>
              <a:buClrTx/>
              <a:buSzTx/>
              <a:buFont typeface="Wingdings" pitchFamily="2" charset="2"/>
              <a:buChar char="Ø"/>
            </a:pPr>
            <a:r>
              <a:rPr kumimoji="1" lang="zh-CN" altLang="en-US" sz="2800">
                <a:latin typeface="Times New Roman" pitchFamily="18" charset="0"/>
                <a:cs typeface="Tahoma" pitchFamily="34" charset="0"/>
              </a:rPr>
              <a:t>为了用回溯法求解一个具有</a:t>
            </a:r>
            <a:r>
              <a:rPr kumimoji="1" lang="en-US" altLang="zh-CN" sz="2800" i="1">
                <a:latin typeface="Times New Roman" pitchFamily="18" charset="0"/>
                <a:cs typeface="Tahoma" pitchFamily="34" charset="0"/>
              </a:rPr>
              <a:t>n</a:t>
            </a:r>
            <a:r>
              <a:rPr kumimoji="1" lang="zh-CN" altLang="en-US" sz="2800">
                <a:latin typeface="Times New Roman" pitchFamily="18" charset="0"/>
                <a:cs typeface="Tahoma" pitchFamily="34" charset="0"/>
              </a:rPr>
              <a:t>个输入的问题，一般情况下，将其</a:t>
            </a:r>
            <a:r>
              <a:rPr kumimoji="1" lang="zh-CN" altLang="en-US" sz="2800">
                <a:solidFill>
                  <a:srgbClr val="FF0000"/>
                </a:solidFill>
                <a:latin typeface="Times New Roman" pitchFamily="18" charset="0"/>
                <a:cs typeface="Tahoma" pitchFamily="34" charset="0"/>
              </a:rPr>
              <a:t>可能解</a:t>
            </a:r>
            <a:r>
              <a:rPr kumimoji="1" lang="zh-CN" altLang="en-US" sz="2800">
                <a:latin typeface="Times New Roman" pitchFamily="18" charset="0"/>
                <a:cs typeface="Tahoma" pitchFamily="34" charset="0"/>
              </a:rPr>
              <a:t>表示为满足某个约束条件的</a:t>
            </a:r>
            <a:r>
              <a:rPr kumimoji="1" lang="zh-CN" altLang="en-US" sz="2800">
                <a:solidFill>
                  <a:srgbClr val="FF0000"/>
                </a:solidFill>
                <a:latin typeface="Times New Roman" pitchFamily="18" charset="0"/>
                <a:cs typeface="Tahoma" pitchFamily="34" charset="0"/>
              </a:rPr>
              <a:t>等长向量</a:t>
            </a:r>
            <a:r>
              <a:rPr kumimoji="1" lang="en-US" altLang="zh-CN" sz="2800" i="1">
                <a:latin typeface="Times New Roman" pitchFamily="18" charset="0"/>
                <a:cs typeface="Tahoma" pitchFamily="34" charset="0"/>
              </a:rPr>
              <a:t>X</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x</a:t>
            </a:r>
            <a:r>
              <a:rPr kumimoji="1" lang="en-US" altLang="zh-CN" sz="2800" baseline="-30000">
                <a:latin typeface="Times New Roman" pitchFamily="18" charset="0"/>
                <a:cs typeface="Tahoma" pitchFamily="34" charset="0"/>
              </a:rPr>
              <a:t>1</a:t>
            </a:r>
            <a:r>
              <a:rPr kumimoji="1" lang="en-US" altLang="zh-CN" sz="2800">
                <a:latin typeface="Times New Roman" pitchFamily="18" charset="0"/>
                <a:cs typeface="Tahoma" pitchFamily="34" charset="0"/>
              </a:rPr>
              <a:t>, </a:t>
            </a:r>
            <a:r>
              <a:rPr kumimoji="1" lang="en-US" altLang="zh-CN" sz="2800" i="1">
                <a:latin typeface="Times New Roman" pitchFamily="18" charset="0"/>
                <a:cs typeface="Tahoma" pitchFamily="34" charset="0"/>
              </a:rPr>
              <a:t>x</a:t>
            </a:r>
            <a:r>
              <a:rPr kumimoji="1" lang="en-US" altLang="zh-CN" sz="2800" baseline="-30000">
                <a:latin typeface="Times New Roman" pitchFamily="18" charset="0"/>
                <a:cs typeface="Tahoma" pitchFamily="34" charset="0"/>
              </a:rPr>
              <a:t>2</a:t>
            </a:r>
            <a:r>
              <a:rPr kumimoji="1" lang="en-US" altLang="zh-CN" sz="2800">
                <a:latin typeface="Times New Roman" pitchFamily="18" charset="0"/>
                <a:cs typeface="Tahoma" pitchFamily="34" charset="0"/>
              </a:rPr>
              <a:t>, …, </a:t>
            </a:r>
            <a:r>
              <a:rPr kumimoji="1" lang="en-US" altLang="zh-CN" sz="2800" i="1">
                <a:latin typeface="Times New Roman" pitchFamily="18" charset="0"/>
                <a:cs typeface="Tahoma" pitchFamily="34" charset="0"/>
              </a:rPr>
              <a:t>x</a:t>
            </a:r>
            <a:r>
              <a:rPr kumimoji="1" lang="en-US" altLang="zh-CN" sz="2800" i="1" baseline="-30000">
                <a:latin typeface="Times New Roman" pitchFamily="18" charset="0"/>
                <a:cs typeface="Tahoma" pitchFamily="34" charset="0"/>
              </a:rPr>
              <a:t>n</a:t>
            </a:r>
            <a:r>
              <a:rPr kumimoji="1" lang="en-US" altLang="zh-CN" sz="2800">
                <a:latin typeface="Times New Roman" pitchFamily="18" charset="0"/>
                <a:cs typeface="Tahoma" pitchFamily="34" charset="0"/>
              </a:rPr>
              <a:t>)</a:t>
            </a:r>
            <a:r>
              <a:rPr kumimoji="1" lang="zh-CN" altLang="en-US" sz="2800">
                <a:latin typeface="Times New Roman" pitchFamily="18" charset="0"/>
                <a:cs typeface="Tahoma" pitchFamily="34" charset="0"/>
              </a:rPr>
              <a:t>；</a:t>
            </a:r>
            <a:endParaRPr kumimoji="1" lang="en-US" altLang="zh-CN" sz="2800">
              <a:latin typeface="Times New Roman" pitchFamily="18" charset="0"/>
              <a:cs typeface="Tahoma" pitchFamily="34" charset="0"/>
            </a:endParaRPr>
          </a:p>
          <a:p>
            <a:pPr algn="just" eaLnBrk="1" hangingPunct="1">
              <a:lnSpc>
                <a:spcPct val="200000"/>
              </a:lnSpc>
              <a:spcBef>
                <a:spcPct val="30000"/>
              </a:spcBef>
              <a:buClrTx/>
              <a:buSzTx/>
              <a:buFont typeface="Wingdings" pitchFamily="2" charset="2"/>
              <a:buChar char="Ø"/>
            </a:pPr>
            <a:r>
              <a:rPr kumimoji="1" lang="zh-CN" altLang="en-US" sz="2800">
                <a:latin typeface="Times New Roman" pitchFamily="18" charset="0"/>
                <a:cs typeface="Tahoma" pitchFamily="34" charset="0"/>
              </a:rPr>
              <a:t>其中分量</a:t>
            </a:r>
            <a:r>
              <a:rPr kumimoji="1" lang="en-US" altLang="zh-CN" sz="2800" i="1">
                <a:latin typeface="Times New Roman" pitchFamily="18" charset="0"/>
                <a:cs typeface="Tahoma" pitchFamily="34" charset="0"/>
              </a:rPr>
              <a:t>x</a:t>
            </a:r>
            <a:r>
              <a:rPr kumimoji="1" lang="en-US" altLang="zh-CN" sz="2800" i="1" baseline="-30000">
                <a:latin typeface="Times New Roman" pitchFamily="18" charset="0"/>
                <a:cs typeface="Tahoma" pitchFamily="34" charset="0"/>
              </a:rPr>
              <a:t>i </a:t>
            </a:r>
            <a:r>
              <a:rPr kumimoji="1" lang="en-US" altLang="zh-CN" sz="2800">
                <a:latin typeface="Times New Roman" pitchFamily="18" charset="0"/>
                <a:cs typeface="Tahoma" pitchFamily="34" charset="0"/>
              </a:rPr>
              <a:t>(1≤</a:t>
            </a:r>
            <a:r>
              <a:rPr kumimoji="1" lang="en-US" altLang="zh-CN" sz="2800" i="1">
                <a:latin typeface="Times New Roman" pitchFamily="18" charset="0"/>
                <a:cs typeface="Tahoma" pitchFamily="34" charset="0"/>
              </a:rPr>
              <a:t>i</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n</a:t>
            </a:r>
            <a:r>
              <a:rPr kumimoji="1" lang="en-US" altLang="zh-CN" sz="2800">
                <a:latin typeface="Times New Roman" pitchFamily="18" charset="0"/>
                <a:cs typeface="Tahoma" pitchFamily="34" charset="0"/>
              </a:rPr>
              <a:t>)</a:t>
            </a:r>
            <a:r>
              <a:rPr kumimoji="1" lang="zh-CN" altLang="en-US" sz="2800">
                <a:latin typeface="Times New Roman" pitchFamily="18" charset="0"/>
                <a:cs typeface="Tahoma" pitchFamily="34" charset="0"/>
              </a:rPr>
              <a:t>的取值范围是某个有限集合</a:t>
            </a:r>
            <a:r>
              <a:rPr kumimoji="1" lang="en-US" altLang="zh-CN" sz="2800" i="1">
                <a:latin typeface="Times New Roman" pitchFamily="18" charset="0"/>
                <a:cs typeface="Tahoma" pitchFamily="34" charset="0"/>
              </a:rPr>
              <a:t>S</a:t>
            </a:r>
            <a:r>
              <a:rPr kumimoji="1" lang="en-US" altLang="zh-CN" sz="2800" i="1" baseline="-30000">
                <a:latin typeface="Times New Roman" pitchFamily="18" charset="0"/>
                <a:cs typeface="Tahoma" pitchFamily="34" charset="0"/>
              </a:rPr>
              <a:t>i</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a</a:t>
            </a:r>
            <a:r>
              <a:rPr kumimoji="1" lang="en-US" altLang="zh-CN" sz="2800" i="1" baseline="-30000">
                <a:latin typeface="Times New Roman" pitchFamily="18" charset="0"/>
                <a:cs typeface="Tahoma" pitchFamily="34" charset="0"/>
              </a:rPr>
              <a:t>i</a:t>
            </a:r>
            <a:r>
              <a:rPr kumimoji="1" lang="en-US" altLang="zh-CN" sz="2800" baseline="-30000">
                <a:latin typeface="Times New Roman" pitchFamily="18" charset="0"/>
                <a:cs typeface="Tahoma" pitchFamily="34" charset="0"/>
              </a:rPr>
              <a:t>1</a:t>
            </a:r>
            <a:r>
              <a:rPr kumimoji="1" lang="en-US" altLang="zh-CN" sz="2800">
                <a:latin typeface="Times New Roman" pitchFamily="18" charset="0"/>
                <a:cs typeface="Tahoma" pitchFamily="34" charset="0"/>
              </a:rPr>
              <a:t>, </a:t>
            </a:r>
            <a:r>
              <a:rPr kumimoji="1" lang="en-US" altLang="zh-CN" sz="2800" i="1">
                <a:latin typeface="Times New Roman" pitchFamily="18" charset="0"/>
                <a:cs typeface="Tahoma" pitchFamily="34" charset="0"/>
              </a:rPr>
              <a:t>a</a:t>
            </a:r>
            <a:r>
              <a:rPr kumimoji="1" lang="en-US" altLang="zh-CN" sz="2800" i="1" baseline="-30000">
                <a:latin typeface="Times New Roman" pitchFamily="18" charset="0"/>
                <a:cs typeface="Tahoma" pitchFamily="34" charset="0"/>
              </a:rPr>
              <a:t>i</a:t>
            </a:r>
            <a:r>
              <a:rPr kumimoji="1" lang="en-US" altLang="zh-CN" sz="2800" baseline="-30000">
                <a:latin typeface="Times New Roman" pitchFamily="18" charset="0"/>
                <a:cs typeface="Tahoma" pitchFamily="34" charset="0"/>
              </a:rPr>
              <a:t>2</a:t>
            </a:r>
            <a:r>
              <a:rPr kumimoji="1" lang="en-US" altLang="zh-CN" sz="2800">
                <a:latin typeface="Times New Roman" pitchFamily="18" charset="0"/>
                <a:cs typeface="Tahoma" pitchFamily="34" charset="0"/>
              </a:rPr>
              <a:t>, …, </a:t>
            </a:r>
            <a:r>
              <a:rPr kumimoji="1" lang="en-US" altLang="zh-CN" sz="2800" i="1">
                <a:latin typeface="Times New Roman" pitchFamily="18" charset="0"/>
                <a:cs typeface="Tahoma" pitchFamily="34" charset="0"/>
              </a:rPr>
              <a:t>a</a:t>
            </a:r>
            <a:r>
              <a:rPr kumimoji="1" lang="en-US" altLang="zh-CN" sz="2800" i="1" baseline="-30000">
                <a:latin typeface="Times New Roman" pitchFamily="18" charset="0"/>
                <a:cs typeface="Tahoma" pitchFamily="34" charset="0"/>
              </a:rPr>
              <a:t>ir</a:t>
            </a:r>
            <a:r>
              <a:rPr kumimoji="1" lang="en-US" altLang="zh-CN" sz="2000" i="1" baseline="-60000">
                <a:latin typeface="Times New Roman" pitchFamily="18" charset="0"/>
                <a:cs typeface="Tahoma" pitchFamily="34" charset="0"/>
              </a:rPr>
              <a:t>i</a:t>
            </a:r>
            <a:r>
              <a:rPr kumimoji="1" lang="en-US" altLang="zh-CN" sz="2800">
                <a:latin typeface="Times New Roman" pitchFamily="18" charset="0"/>
                <a:cs typeface="Tahoma" pitchFamily="34" charset="0"/>
              </a:rPr>
              <a:t>}</a:t>
            </a:r>
            <a:r>
              <a:rPr kumimoji="1" lang="zh-CN" altLang="en-US" sz="2800">
                <a:latin typeface="Times New Roman" pitchFamily="18" charset="0"/>
                <a:cs typeface="Tahoma" pitchFamily="34" charset="0"/>
              </a:rPr>
              <a:t>，所有可能的解向量构成了问题的</a:t>
            </a:r>
            <a:r>
              <a:rPr kumimoji="1" lang="zh-CN" altLang="en-US" sz="2800">
                <a:solidFill>
                  <a:srgbClr val="FF3300"/>
                </a:solidFill>
                <a:latin typeface="Times New Roman" pitchFamily="18" charset="0"/>
                <a:cs typeface="Tahoma" pitchFamily="34" charset="0"/>
              </a:rPr>
              <a:t>解空间</a:t>
            </a:r>
            <a:r>
              <a:rPr kumimoji="1" lang="zh-CN" altLang="en-US" sz="2800">
                <a:latin typeface="Times New Roman" pitchFamily="18" charset="0"/>
                <a:cs typeface="Tahoma" pitchFamily="34" charset="0"/>
              </a:rPr>
              <a:t>。</a:t>
            </a:r>
            <a:r>
              <a:rPr kumimoji="1" lang="zh-CN" altLang="en-US" sz="2400" b="0">
                <a:latin typeface="Times New Roman" pitchFamily="18" charset="0"/>
                <a:cs typeface="Tahoma" pitchFamily="34" charset="0"/>
              </a:rPr>
              <a:t>       </a:t>
            </a:r>
          </a:p>
        </p:txBody>
      </p:sp>
      <p:sp>
        <p:nvSpPr>
          <p:cNvPr id="11270" name="Text Box 8"/>
          <p:cNvSpPr txBox="1">
            <a:spLocks noChangeArrowheads="1"/>
          </p:cNvSpPr>
          <p:nvPr/>
        </p:nvSpPr>
        <p:spPr bwMode="auto">
          <a:xfrm>
            <a:off x="395288" y="211138"/>
            <a:ext cx="62277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cs typeface="Tahoma" pitchFamily="34" charset="0"/>
              </a:rPr>
              <a:t>8.1.1  </a:t>
            </a:r>
            <a:r>
              <a:rPr kumimoji="1" lang="zh-CN" altLang="en-US" sz="4400">
                <a:solidFill>
                  <a:schemeClr val="tx2"/>
                </a:solidFill>
                <a:latin typeface="华文行楷" pitchFamily="2" charset="-122"/>
                <a:ea typeface="华文行楷" pitchFamily="2" charset="-122"/>
                <a:cs typeface="Tahoma" pitchFamily="34" charset="0"/>
              </a:rPr>
              <a:t>问题解空间的表示 </a:t>
            </a:r>
          </a:p>
        </p:txBody>
      </p:sp>
    </p:spTree>
    <p:extLst>
      <p:ext uri="{BB962C8B-B14F-4D97-AF65-F5344CB8AC3E}">
        <p14:creationId xmlns:p14="http://schemas.microsoft.com/office/powerpoint/2010/main" val="2112261178"/>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CAAFDEE3-6FCE-42D7-BA93-4B5C343B7823}"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122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122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E70E4A2D-5AE8-47B0-8F70-6EF7047997EC}" type="slidenum">
              <a:rPr lang="en-US" altLang="zh-CN" sz="1400" b="0" smtClean="0">
                <a:latin typeface="Comic Sans MS" pitchFamily="66" charset="0"/>
                <a:cs typeface="Tahoma" pitchFamily="34" charset="0"/>
              </a:rPr>
              <a:pPr>
                <a:spcBef>
                  <a:spcPct val="0"/>
                </a:spcBef>
                <a:buClrTx/>
                <a:buSzTx/>
                <a:buFontTx/>
                <a:buNone/>
              </a:pPr>
              <a:t>15</a:t>
            </a:fld>
            <a:endParaRPr lang="en-US" altLang="zh-CN" sz="1400" b="0" smtClean="0">
              <a:latin typeface="Comic Sans MS" pitchFamily="66" charset="0"/>
              <a:cs typeface="Tahoma" pitchFamily="34" charset="0"/>
            </a:endParaRPr>
          </a:p>
        </p:txBody>
      </p:sp>
      <p:sp>
        <p:nvSpPr>
          <p:cNvPr id="12293" name="Rectangle 4"/>
          <p:cNvSpPr>
            <a:spLocks noChangeArrowheads="1"/>
          </p:cNvSpPr>
          <p:nvPr/>
        </p:nvSpPr>
        <p:spPr bwMode="auto">
          <a:xfrm>
            <a:off x="441325" y="1101725"/>
            <a:ext cx="8351838"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50000"/>
              </a:lnSpc>
              <a:spcBef>
                <a:spcPct val="0"/>
              </a:spcBef>
              <a:buClrTx/>
              <a:buSzTx/>
              <a:buFont typeface="Wingdings" pitchFamily="2" charset="2"/>
              <a:buChar char="Ø"/>
            </a:pPr>
            <a:r>
              <a:rPr kumimoji="1" lang="zh-CN" altLang="en-US" sz="2800">
                <a:latin typeface="Times New Roman" pitchFamily="18" charset="0"/>
                <a:cs typeface="Tahoma" pitchFamily="34" charset="0"/>
              </a:rPr>
              <a:t>问题的解空间一般用</a:t>
            </a:r>
            <a:r>
              <a:rPr kumimoji="1" lang="zh-CN" altLang="en-US" sz="2800">
                <a:solidFill>
                  <a:srgbClr val="FF3300"/>
                </a:solidFill>
                <a:latin typeface="Times New Roman" pitchFamily="18" charset="0"/>
                <a:cs typeface="Tahoma" pitchFamily="34" charset="0"/>
              </a:rPr>
              <a:t>解空间树</a:t>
            </a:r>
            <a:r>
              <a:rPr kumimoji="1" lang="zh-CN" altLang="en-US" sz="2800">
                <a:latin typeface="Times New Roman" pitchFamily="18" charset="0"/>
                <a:cs typeface="Tahoma" pitchFamily="34" charset="0"/>
              </a:rPr>
              <a:t>（</a:t>
            </a:r>
            <a:r>
              <a:rPr kumimoji="1" lang="en-US" altLang="zh-CN" sz="2800">
                <a:latin typeface="Times New Roman" pitchFamily="18" charset="0"/>
                <a:cs typeface="Tahoma" pitchFamily="34" charset="0"/>
              </a:rPr>
              <a:t>Solution Space Trees,</a:t>
            </a:r>
            <a:r>
              <a:rPr kumimoji="1" lang="zh-CN" altLang="en-US" sz="2800">
                <a:latin typeface="Times New Roman" pitchFamily="18" charset="0"/>
                <a:cs typeface="Tahoma" pitchFamily="34" charset="0"/>
              </a:rPr>
              <a:t>也称状态空间树）的方式组织。</a:t>
            </a:r>
            <a:endParaRPr kumimoji="1" lang="en-US" altLang="zh-CN" sz="2800">
              <a:latin typeface="Times New Roman" pitchFamily="18" charset="0"/>
              <a:cs typeface="Tahoma" pitchFamily="34" charset="0"/>
            </a:endParaRPr>
          </a:p>
          <a:p>
            <a:pPr eaLnBrk="1" hangingPunct="1">
              <a:lnSpc>
                <a:spcPct val="150000"/>
              </a:lnSpc>
              <a:spcBef>
                <a:spcPct val="0"/>
              </a:spcBef>
              <a:buClrTx/>
              <a:buSzTx/>
              <a:buFont typeface="Wingdings" pitchFamily="2" charset="2"/>
              <a:buChar char="Ø"/>
            </a:pPr>
            <a:r>
              <a:rPr kumimoji="1" lang="zh-CN" altLang="en-US" sz="2800">
                <a:latin typeface="Times New Roman" pitchFamily="18" charset="0"/>
                <a:cs typeface="Tahoma" pitchFamily="34" charset="0"/>
              </a:rPr>
              <a:t>树的根结点位于第</a:t>
            </a:r>
            <a:r>
              <a:rPr kumimoji="1" lang="en-US" altLang="zh-CN" sz="2800">
                <a:latin typeface="Times New Roman" pitchFamily="18" charset="0"/>
                <a:cs typeface="Tahoma" pitchFamily="34" charset="0"/>
              </a:rPr>
              <a:t>1</a:t>
            </a:r>
            <a:r>
              <a:rPr kumimoji="1" lang="zh-CN" altLang="en-US" sz="2800">
                <a:latin typeface="Times New Roman" pitchFamily="18" charset="0"/>
                <a:cs typeface="Tahoma" pitchFamily="34" charset="0"/>
              </a:rPr>
              <a:t>层，表示搜索的</a:t>
            </a:r>
            <a:r>
              <a:rPr kumimoji="1" lang="zh-CN" altLang="en-US" sz="2800">
                <a:solidFill>
                  <a:srgbClr val="00B050"/>
                </a:solidFill>
                <a:latin typeface="Times New Roman" pitchFamily="18" charset="0"/>
                <a:cs typeface="Tahoma" pitchFamily="34" charset="0"/>
              </a:rPr>
              <a:t>初始状态</a:t>
            </a:r>
            <a:r>
              <a:rPr kumimoji="1" lang="zh-CN" altLang="en-US" sz="2800">
                <a:latin typeface="Times New Roman" pitchFamily="18" charset="0"/>
                <a:cs typeface="Tahoma" pitchFamily="34" charset="0"/>
              </a:rPr>
              <a:t>，第</a:t>
            </a:r>
            <a:r>
              <a:rPr kumimoji="1" lang="en-US" altLang="zh-CN" sz="2800">
                <a:latin typeface="Times New Roman" pitchFamily="18" charset="0"/>
                <a:cs typeface="Tahoma" pitchFamily="34" charset="0"/>
              </a:rPr>
              <a:t>2</a:t>
            </a:r>
            <a:r>
              <a:rPr kumimoji="1" lang="zh-CN" altLang="en-US" sz="2800">
                <a:latin typeface="Times New Roman" pitchFamily="18" charset="0"/>
                <a:cs typeface="Tahoma" pitchFamily="34" charset="0"/>
              </a:rPr>
              <a:t>层的结点表示</a:t>
            </a:r>
            <a:r>
              <a:rPr kumimoji="1" lang="zh-CN" altLang="en-US" sz="2800">
                <a:solidFill>
                  <a:srgbClr val="00B050"/>
                </a:solidFill>
                <a:latin typeface="Times New Roman" pitchFamily="18" charset="0"/>
                <a:cs typeface="Tahoma" pitchFamily="34" charset="0"/>
              </a:rPr>
              <a:t>对解向量的第一个分量</a:t>
            </a:r>
            <a:r>
              <a:rPr kumimoji="1" lang="zh-CN" altLang="en-US" sz="2800">
                <a:latin typeface="Times New Roman" pitchFamily="18" charset="0"/>
                <a:cs typeface="Tahoma" pitchFamily="34" charset="0"/>
              </a:rPr>
              <a:t>做出选择后到达的状态；</a:t>
            </a:r>
            <a:endParaRPr kumimoji="1" lang="en-US" altLang="zh-CN" sz="2800">
              <a:latin typeface="Times New Roman" pitchFamily="18" charset="0"/>
              <a:cs typeface="Tahoma" pitchFamily="34" charset="0"/>
            </a:endParaRPr>
          </a:p>
          <a:p>
            <a:pPr eaLnBrk="1" hangingPunct="1">
              <a:lnSpc>
                <a:spcPct val="150000"/>
              </a:lnSpc>
              <a:spcBef>
                <a:spcPct val="0"/>
              </a:spcBef>
              <a:buClrTx/>
              <a:buSzTx/>
              <a:buFont typeface="Wingdings" pitchFamily="2" charset="2"/>
              <a:buChar char="Ø"/>
            </a:pPr>
            <a:r>
              <a:rPr kumimoji="1" lang="zh-CN" altLang="en-US" sz="2800">
                <a:latin typeface="Times New Roman" pitchFamily="18" charset="0"/>
                <a:cs typeface="Tahoma" pitchFamily="34" charset="0"/>
              </a:rPr>
              <a:t>第</a:t>
            </a:r>
            <a:r>
              <a:rPr kumimoji="1" lang="en-US" altLang="zh-CN" sz="2800">
                <a:latin typeface="Times New Roman" pitchFamily="18" charset="0"/>
                <a:cs typeface="Tahoma" pitchFamily="34" charset="0"/>
              </a:rPr>
              <a:t>1</a:t>
            </a:r>
            <a:r>
              <a:rPr kumimoji="1" lang="zh-CN" altLang="en-US" sz="2800">
                <a:latin typeface="Times New Roman" pitchFamily="18" charset="0"/>
                <a:cs typeface="Tahoma" pitchFamily="34" charset="0"/>
              </a:rPr>
              <a:t>层到第</a:t>
            </a:r>
            <a:r>
              <a:rPr kumimoji="1" lang="en-US" altLang="zh-CN" sz="2800">
                <a:latin typeface="Times New Roman" pitchFamily="18" charset="0"/>
                <a:cs typeface="Tahoma" pitchFamily="34" charset="0"/>
              </a:rPr>
              <a:t>2</a:t>
            </a:r>
            <a:r>
              <a:rPr kumimoji="1" lang="zh-CN" altLang="en-US" sz="2800">
                <a:latin typeface="Times New Roman" pitchFamily="18" charset="0"/>
                <a:cs typeface="Tahoma" pitchFamily="34" charset="0"/>
              </a:rPr>
              <a:t>层的边上标出对第一个分量选择的结果，依此类推，</a:t>
            </a:r>
            <a:r>
              <a:rPr kumimoji="1" lang="zh-CN" altLang="en-US" sz="2800">
                <a:solidFill>
                  <a:srgbClr val="FF0000"/>
                </a:solidFill>
                <a:latin typeface="Times New Roman" pitchFamily="18" charset="0"/>
                <a:cs typeface="Tahoma" pitchFamily="34" charset="0"/>
              </a:rPr>
              <a:t>从树的根结点到叶子结点的路径就构成了解空间的一个可能解</a:t>
            </a:r>
            <a:r>
              <a:rPr kumimoji="1" lang="zh-CN" altLang="en-US" sz="2800">
                <a:latin typeface="Times New Roman" pitchFamily="18" charset="0"/>
                <a:cs typeface="Tahoma" pitchFamily="34" charset="0"/>
              </a:rPr>
              <a:t>。</a:t>
            </a:r>
          </a:p>
        </p:txBody>
      </p:sp>
      <p:sp>
        <p:nvSpPr>
          <p:cNvPr id="12294" name="Text Box 8"/>
          <p:cNvSpPr txBox="1">
            <a:spLocks noChangeArrowheads="1"/>
          </p:cNvSpPr>
          <p:nvPr/>
        </p:nvSpPr>
        <p:spPr bwMode="auto">
          <a:xfrm>
            <a:off x="457200" y="333375"/>
            <a:ext cx="62277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cs typeface="Tahoma" pitchFamily="34" charset="0"/>
              </a:rPr>
              <a:t>8.1.1  </a:t>
            </a:r>
            <a:r>
              <a:rPr kumimoji="1" lang="zh-CN" altLang="en-US" sz="4400">
                <a:solidFill>
                  <a:schemeClr val="tx2"/>
                </a:solidFill>
                <a:latin typeface="华文行楷" pitchFamily="2" charset="-122"/>
                <a:ea typeface="华文行楷" pitchFamily="2" charset="-122"/>
                <a:cs typeface="Tahoma" pitchFamily="34" charset="0"/>
              </a:rPr>
              <a:t>问题解空间的表示 </a:t>
            </a:r>
          </a:p>
        </p:txBody>
      </p:sp>
    </p:spTree>
    <p:extLst>
      <p:ext uri="{BB962C8B-B14F-4D97-AF65-F5344CB8AC3E}">
        <p14:creationId xmlns:p14="http://schemas.microsoft.com/office/powerpoint/2010/main" val="619585055"/>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8A7C0371-52F1-49CC-8A5C-F18F9959DACE}"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1331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133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FDF74E88-1157-46F0-9119-FA1C5D57A8E9}" type="slidenum">
              <a:rPr lang="en-US" altLang="zh-CN" sz="1400" b="0" smtClean="0">
                <a:latin typeface="Comic Sans MS" pitchFamily="66" charset="0"/>
                <a:cs typeface="Tahoma" pitchFamily="34" charset="0"/>
              </a:rPr>
              <a:pPr>
                <a:spcBef>
                  <a:spcPct val="0"/>
                </a:spcBef>
                <a:buClrTx/>
                <a:buSzTx/>
                <a:buFontTx/>
                <a:buNone/>
              </a:pPr>
              <a:t>16</a:t>
            </a:fld>
            <a:endParaRPr lang="en-US" altLang="zh-CN" sz="1400" b="0" smtClean="0">
              <a:latin typeface="Comic Sans MS" pitchFamily="66" charset="0"/>
              <a:cs typeface="Tahoma" pitchFamily="34" charset="0"/>
            </a:endParaRPr>
          </a:p>
        </p:txBody>
      </p:sp>
      <p:sp>
        <p:nvSpPr>
          <p:cNvPr id="13317" name="Text Box 2"/>
          <p:cNvSpPr txBox="1">
            <a:spLocks noChangeArrowheads="1"/>
          </p:cNvSpPr>
          <p:nvPr/>
        </p:nvSpPr>
        <p:spPr bwMode="auto">
          <a:xfrm>
            <a:off x="609600" y="381000"/>
            <a:ext cx="8229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20000"/>
              </a:lnSpc>
              <a:buClrTx/>
              <a:buSzTx/>
              <a:buFontTx/>
              <a:buNone/>
            </a:pPr>
            <a:r>
              <a:rPr kumimoji="1" lang="zh-CN" altLang="en-US" sz="2800">
                <a:latin typeface="宋体" charset="-122"/>
                <a:cs typeface="Tahoma" pitchFamily="34" charset="0"/>
              </a:rPr>
              <a:t>对于</a:t>
            </a:r>
            <a:r>
              <a:rPr kumimoji="1" lang="en-US" altLang="zh-CN" sz="2800" i="1">
                <a:latin typeface="Times New Roman" pitchFamily="18" charset="0"/>
                <a:cs typeface="Tahoma" pitchFamily="34" charset="0"/>
              </a:rPr>
              <a:t>n</a:t>
            </a:r>
            <a:r>
              <a:rPr kumimoji="1" lang="en-US" altLang="zh-CN" sz="2800">
                <a:latin typeface="Times New Roman" pitchFamily="18" charset="0"/>
                <a:cs typeface="Tahoma" pitchFamily="34" charset="0"/>
              </a:rPr>
              <a:t>=3</a:t>
            </a:r>
            <a:r>
              <a:rPr kumimoji="1" lang="zh-CN" altLang="en-US" sz="2800">
                <a:latin typeface="宋体" charset="-122"/>
                <a:cs typeface="Tahoma" pitchFamily="34" charset="0"/>
              </a:rPr>
              <a:t>的</a:t>
            </a:r>
            <a:r>
              <a:rPr kumimoji="1" lang="en-US" altLang="zh-CN" sz="2800">
                <a:latin typeface="Times New Roman" pitchFamily="18" charset="0"/>
                <a:cs typeface="Tahoma" pitchFamily="34" charset="0"/>
              </a:rPr>
              <a:t>0/1</a:t>
            </a:r>
            <a:r>
              <a:rPr kumimoji="1" lang="zh-CN" altLang="en-US" sz="2800">
                <a:latin typeface="宋体" charset="-122"/>
                <a:cs typeface="Tahoma" pitchFamily="34" charset="0"/>
              </a:rPr>
              <a:t>背包问题，其解空间树如图</a:t>
            </a:r>
            <a:r>
              <a:rPr kumimoji="1" lang="en-US" altLang="zh-CN" sz="2800">
                <a:latin typeface="Times New Roman" pitchFamily="18" charset="0"/>
                <a:cs typeface="Tahoma" pitchFamily="34" charset="0"/>
              </a:rPr>
              <a:t>8.2</a:t>
            </a:r>
            <a:r>
              <a:rPr kumimoji="1" lang="zh-CN" altLang="en-US" sz="2800">
                <a:latin typeface="宋体" charset="-122"/>
                <a:cs typeface="Tahoma" pitchFamily="34" charset="0"/>
              </a:rPr>
              <a:t>所示，树中的</a:t>
            </a:r>
            <a:r>
              <a:rPr kumimoji="1" lang="en-US" altLang="zh-CN" sz="2800">
                <a:solidFill>
                  <a:srgbClr val="FF3300"/>
                </a:solidFill>
                <a:latin typeface="Times New Roman" pitchFamily="18" charset="0"/>
                <a:cs typeface="Tahoma" pitchFamily="34" charset="0"/>
              </a:rPr>
              <a:t>8</a:t>
            </a:r>
            <a:r>
              <a:rPr kumimoji="1" lang="zh-CN" altLang="en-US" sz="2800">
                <a:solidFill>
                  <a:srgbClr val="FF3300"/>
                </a:solidFill>
                <a:latin typeface="宋体" charset="-122"/>
                <a:cs typeface="Tahoma" pitchFamily="34" charset="0"/>
              </a:rPr>
              <a:t>个叶子结点</a:t>
            </a:r>
            <a:r>
              <a:rPr kumimoji="1" lang="zh-CN" altLang="en-US" sz="2800">
                <a:latin typeface="宋体" charset="-122"/>
                <a:cs typeface="Tahoma" pitchFamily="34" charset="0"/>
              </a:rPr>
              <a:t>分别</a:t>
            </a:r>
            <a:r>
              <a:rPr kumimoji="1" lang="zh-CN" altLang="en-US" sz="2800">
                <a:solidFill>
                  <a:srgbClr val="FF3300"/>
                </a:solidFill>
                <a:latin typeface="宋体" charset="-122"/>
                <a:cs typeface="Tahoma" pitchFamily="34" charset="0"/>
              </a:rPr>
              <a:t>代表该问题的</a:t>
            </a:r>
            <a:r>
              <a:rPr kumimoji="1" lang="en-US" altLang="zh-CN" sz="2800">
                <a:solidFill>
                  <a:srgbClr val="FF3300"/>
                </a:solidFill>
                <a:latin typeface="Times New Roman" pitchFamily="18" charset="0"/>
                <a:cs typeface="Tahoma" pitchFamily="34" charset="0"/>
              </a:rPr>
              <a:t>8</a:t>
            </a:r>
            <a:r>
              <a:rPr kumimoji="1" lang="zh-CN" altLang="en-US" sz="2800">
                <a:solidFill>
                  <a:srgbClr val="FF3300"/>
                </a:solidFill>
                <a:latin typeface="宋体" charset="-122"/>
                <a:cs typeface="Tahoma" pitchFamily="34" charset="0"/>
              </a:rPr>
              <a:t>个可能解</a:t>
            </a:r>
            <a:r>
              <a:rPr kumimoji="1" lang="zh-CN" altLang="en-US" sz="2800">
                <a:latin typeface="宋体" charset="-122"/>
                <a:cs typeface="Tahoma" pitchFamily="34" charset="0"/>
              </a:rPr>
              <a:t>。</a:t>
            </a:r>
            <a:r>
              <a:rPr kumimoji="1" lang="zh-CN" altLang="en-US" sz="2800">
                <a:latin typeface="Times New Roman" pitchFamily="18" charset="0"/>
                <a:cs typeface="Tahoma" pitchFamily="34" charset="0"/>
              </a:rPr>
              <a:t> </a:t>
            </a:r>
          </a:p>
        </p:txBody>
      </p:sp>
      <p:grpSp>
        <p:nvGrpSpPr>
          <p:cNvPr id="13318" name="Group 56"/>
          <p:cNvGrpSpPr>
            <a:grpSpLocks/>
          </p:cNvGrpSpPr>
          <p:nvPr/>
        </p:nvGrpSpPr>
        <p:grpSpPr bwMode="auto">
          <a:xfrm>
            <a:off x="323850" y="1916113"/>
            <a:ext cx="8474075" cy="3384550"/>
            <a:chOff x="158" y="1026"/>
            <a:chExt cx="5338" cy="2132"/>
          </a:xfrm>
        </p:grpSpPr>
        <p:sp>
          <p:nvSpPr>
            <p:cNvPr id="13319" name="Line 33"/>
            <p:cNvSpPr>
              <a:spLocks noChangeShapeType="1"/>
            </p:cNvSpPr>
            <p:nvPr/>
          </p:nvSpPr>
          <p:spPr bwMode="auto">
            <a:xfrm flipV="1">
              <a:off x="4132" y="1046"/>
              <a:ext cx="130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3320" name="Text Box 34"/>
            <p:cNvSpPr txBox="1">
              <a:spLocks noChangeArrowheads="1"/>
            </p:cNvSpPr>
            <p:nvPr/>
          </p:nvSpPr>
          <p:spPr bwMode="auto">
            <a:xfrm>
              <a:off x="4377" y="1298"/>
              <a:ext cx="9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对物品</a:t>
              </a:r>
              <a:r>
                <a:rPr lang="en-US" altLang="zh-CN" sz="1600">
                  <a:latin typeface="Times New Roman" pitchFamily="18" charset="0"/>
                  <a:cs typeface="Tahoma" pitchFamily="34" charset="0"/>
                </a:rPr>
                <a:t>1</a:t>
              </a:r>
              <a:r>
                <a:rPr lang="zh-CN" altLang="en-US" sz="1600">
                  <a:latin typeface="Times New Roman" pitchFamily="18" charset="0"/>
                  <a:cs typeface="Tahoma" pitchFamily="34" charset="0"/>
                </a:rPr>
                <a:t>的选择</a:t>
              </a:r>
            </a:p>
          </p:txBody>
        </p:sp>
        <p:sp>
          <p:nvSpPr>
            <p:cNvPr id="13321" name="Line 35"/>
            <p:cNvSpPr>
              <a:spLocks noChangeShapeType="1"/>
            </p:cNvSpPr>
            <p:nvPr/>
          </p:nvSpPr>
          <p:spPr bwMode="auto">
            <a:xfrm flipV="1">
              <a:off x="4156" y="1650"/>
              <a:ext cx="13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3322" name="Line 36"/>
            <p:cNvSpPr>
              <a:spLocks noChangeShapeType="1"/>
            </p:cNvSpPr>
            <p:nvPr/>
          </p:nvSpPr>
          <p:spPr bwMode="auto">
            <a:xfrm flipV="1">
              <a:off x="4195" y="2341"/>
              <a:ext cx="130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3323" name="Line 37"/>
            <p:cNvSpPr>
              <a:spLocks noChangeShapeType="1"/>
            </p:cNvSpPr>
            <p:nvPr/>
          </p:nvSpPr>
          <p:spPr bwMode="auto">
            <a:xfrm flipV="1">
              <a:off x="4195" y="3022"/>
              <a:ext cx="130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3324" name="Text Box 38"/>
            <p:cNvSpPr txBox="1">
              <a:spLocks noChangeArrowheads="1"/>
            </p:cNvSpPr>
            <p:nvPr/>
          </p:nvSpPr>
          <p:spPr bwMode="auto">
            <a:xfrm>
              <a:off x="4408" y="2710"/>
              <a:ext cx="95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对物品</a:t>
              </a:r>
              <a:r>
                <a:rPr lang="en-US" altLang="zh-CN" sz="1600">
                  <a:latin typeface="Times New Roman" pitchFamily="18" charset="0"/>
                  <a:cs typeface="Tahoma" pitchFamily="34" charset="0"/>
                </a:rPr>
                <a:t>3</a:t>
              </a:r>
              <a:r>
                <a:rPr lang="zh-CN" altLang="en-US" sz="1600">
                  <a:latin typeface="Times New Roman" pitchFamily="18" charset="0"/>
                  <a:cs typeface="Tahoma" pitchFamily="34" charset="0"/>
                </a:rPr>
                <a:t>的选择</a:t>
              </a:r>
            </a:p>
          </p:txBody>
        </p:sp>
        <p:sp>
          <p:nvSpPr>
            <p:cNvPr id="13325" name="Text Box 39"/>
            <p:cNvSpPr txBox="1">
              <a:spLocks noChangeArrowheads="1"/>
            </p:cNvSpPr>
            <p:nvPr/>
          </p:nvSpPr>
          <p:spPr bwMode="auto">
            <a:xfrm>
              <a:off x="4377" y="1888"/>
              <a:ext cx="95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对物品</a:t>
              </a:r>
              <a:r>
                <a:rPr lang="en-US" altLang="zh-CN" sz="1600">
                  <a:latin typeface="Times New Roman" pitchFamily="18" charset="0"/>
                  <a:cs typeface="Tahoma" pitchFamily="34" charset="0"/>
                </a:rPr>
                <a:t>2</a:t>
              </a:r>
              <a:r>
                <a:rPr lang="zh-CN" altLang="en-US" sz="1600">
                  <a:latin typeface="Times New Roman" pitchFamily="18" charset="0"/>
                  <a:cs typeface="Tahoma" pitchFamily="34" charset="0"/>
                </a:rPr>
                <a:t>的选择</a:t>
              </a:r>
            </a:p>
          </p:txBody>
        </p:sp>
        <p:sp>
          <p:nvSpPr>
            <p:cNvPr id="13326" name="Line 4"/>
            <p:cNvSpPr>
              <a:spLocks noChangeShapeType="1"/>
            </p:cNvSpPr>
            <p:nvPr/>
          </p:nvSpPr>
          <p:spPr bwMode="auto">
            <a:xfrm flipH="1">
              <a:off x="1073" y="1194"/>
              <a:ext cx="883" cy="4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3327" name="Line 5"/>
            <p:cNvSpPr>
              <a:spLocks noChangeShapeType="1"/>
            </p:cNvSpPr>
            <p:nvPr/>
          </p:nvSpPr>
          <p:spPr bwMode="auto">
            <a:xfrm>
              <a:off x="2172" y="1202"/>
              <a:ext cx="971"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3328" name="Line 6"/>
            <p:cNvSpPr>
              <a:spLocks noChangeShapeType="1"/>
            </p:cNvSpPr>
            <p:nvPr/>
          </p:nvSpPr>
          <p:spPr bwMode="auto">
            <a:xfrm flipH="1">
              <a:off x="591" y="1783"/>
              <a:ext cx="361" cy="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3329" name="Line 7"/>
            <p:cNvSpPr>
              <a:spLocks noChangeShapeType="1"/>
            </p:cNvSpPr>
            <p:nvPr/>
          </p:nvSpPr>
          <p:spPr bwMode="auto">
            <a:xfrm>
              <a:off x="1113" y="1798"/>
              <a:ext cx="337" cy="4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3330" name="Line 8"/>
            <p:cNvSpPr>
              <a:spLocks noChangeShapeType="1"/>
            </p:cNvSpPr>
            <p:nvPr/>
          </p:nvSpPr>
          <p:spPr bwMode="auto">
            <a:xfrm flipH="1">
              <a:off x="2726" y="1772"/>
              <a:ext cx="361"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3331" name="Line 9"/>
            <p:cNvSpPr>
              <a:spLocks noChangeShapeType="1"/>
            </p:cNvSpPr>
            <p:nvPr/>
          </p:nvSpPr>
          <p:spPr bwMode="auto">
            <a:xfrm>
              <a:off x="3256" y="1762"/>
              <a:ext cx="337"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3332" name="Line 10"/>
            <p:cNvSpPr>
              <a:spLocks noChangeShapeType="1"/>
            </p:cNvSpPr>
            <p:nvPr/>
          </p:nvSpPr>
          <p:spPr bwMode="auto">
            <a:xfrm flipH="1">
              <a:off x="303" y="2451"/>
              <a:ext cx="176"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3333" name="Line 11"/>
            <p:cNvSpPr>
              <a:spLocks noChangeShapeType="1"/>
            </p:cNvSpPr>
            <p:nvPr/>
          </p:nvSpPr>
          <p:spPr bwMode="auto">
            <a:xfrm>
              <a:off x="607" y="2461"/>
              <a:ext cx="145" cy="4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3334" name="Line 12"/>
            <p:cNvSpPr>
              <a:spLocks noChangeShapeType="1"/>
            </p:cNvSpPr>
            <p:nvPr/>
          </p:nvSpPr>
          <p:spPr bwMode="auto">
            <a:xfrm flipH="1">
              <a:off x="1273" y="2462"/>
              <a:ext cx="193"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3335" name="Line 13"/>
            <p:cNvSpPr>
              <a:spLocks noChangeShapeType="1"/>
            </p:cNvSpPr>
            <p:nvPr/>
          </p:nvSpPr>
          <p:spPr bwMode="auto">
            <a:xfrm>
              <a:off x="1586" y="2447"/>
              <a:ext cx="176" cy="4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3336" name="Line 14"/>
            <p:cNvSpPr>
              <a:spLocks noChangeShapeType="1"/>
            </p:cNvSpPr>
            <p:nvPr/>
          </p:nvSpPr>
          <p:spPr bwMode="auto">
            <a:xfrm flipH="1">
              <a:off x="2445" y="2469"/>
              <a:ext cx="177" cy="4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3337" name="Line 15"/>
            <p:cNvSpPr>
              <a:spLocks noChangeShapeType="1"/>
            </p:cNvSpPr>
            <p:nvPr/>
          </p:nvSpPr>
          <p:spPr bwMode="auto">
            <a:xfrm>
              <a:off x="2766" y="2476"/>
              <a:ext cx="160" cy="4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3338" name="Line 16"/>
            <p:cNvSpPr>
              <a:spLocks noChangeShapeType="1"/>
            </p:cNvSpPr>
            <p:nvPr/>
          </p:nvSpPr>
          <p:spPr bwMode="auto">
            <a:xfrm flipH="1">
              <a:off x="3416" y="2469"/>
              <a:ext cx="152" cy="4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3339" name="Line 17"/>
            <p:cNvSpPr>
              <a:spLocks noChangeShapeType="1"/>
            </p:cNvSpPr>
            <p:nvPr/>
          </p:nvSpPr>
          <p:spPr bwMode="auto">
            <a:xfrm>
              <a:off x="3729" y="2469"/>
              <a:ext cx="152" cy="4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3340" name="Text Box 18"/>
            <p:cNvSpPr txBox="1">
              <a:spLocks noChangeArrowheads="1"/>
            </p:cNvSpPr>
            <p:nvPr/>
          </p:nvSpPr>
          <p:spPr bwMode="auto">
            <a:xfrm>
              <a:off x="1322" y="1279"/>
              <a:ext cx="14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3341" name="Text Box 19"/>
            <p:cNvSpPr txBox="1">
              <a:spLocks noChangeArrowheads="1"/>
            </p:cNvSpPr>
            <p:nvPr/>
          </p:nvSpPr>
          <p:spPr bwMode="auto">
            <a:xfrm>
              <a:off x="591" y="1855"/>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3342" name="Text Box 20"/>
            <p:cNvSpPr txBox="1">
              <a:spLocks noChangeArrowheads="1"/>
            </p:cNvSpPr>
            <p:nvPr/>
          </p:nvSpPr>
          <p:spPr bwMode="auto">
            <a:xfrm>
              <a:off x="191" y="2555"/>
              <a:ext cx="1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3343" name="Text Box 21"/>
            <p:cNvSpPr txBox="1">
              <a:spLocks noChangeArrowheads="1"/>
            </p:cNvSpPr>
            <p:nvPr/>
          </p:nvSpPr>
          <p:spPr bwMode="auto">
            <a:xfrm>
              <a:off x="1177" y="2551"/>
              <a:ext cx="14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3344" name="Text Box 22"/>
            <p:cNvSpPr txBox="1">
              <a:spLocks noChangeArrowheads="1"/>
            </p:cNvSpPr>
            <p:nvPr/>
          </p:nvSpPr>
          <p:spPr bwMode="auto">
            <a:xfrm>
              <a:off x="2365" y="2573"/>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3345" name="Text Box 23"/>
            <p:cNvSpPr txBox="1">
              <a:spLocks noChangeArrowheads="1"/>
            </p:cNvSpPr>
            <p:nvPr/>
          </p:nvSpPr>
          <p:spPr bwMode="auto">
            <a:xfrm>
              <a:off x="3320" y="2570"/>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3346" name="Text Box 24"/>
            <p:cNvSpPr txBox="1">
              <a:spLocks noChangeArrowheads="1"/>
            </p:cNvSpPr>
            <p:nvPr/>
          </p:nvSpPr>
          <p:spPr bwMode="auto">
            <a:xfrm>
              <a:off x="2717" y="1279"/>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3347" name="Text Box 25"/>
            <p:cNvSpPr txBox="1">
              <a:spLocks noChangeArrowheads="1"/>
            </p:cNvSpPr>
            <p:nvPr/>
          </p:nvSpPr>
          <p:spPr bwMode="auto">
            <a:xfrm>
              <a:off x="1337" y="1858"/>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3348" name="Text Box 26"/>
            <p:cNvSpPr txBox="1">
              <a:spLocks noChangeArrowheads="1"/>
            </p:cNvSpPr>
            <p:nvPr/>
          </p:nvSpPr>
          <p:spPr bwMode="auto">
            <a:xfrm>
              <a:off x="728" y="2547"/>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3349" name="Text Box 27"/>
            <p:cNvSpPr txBox="1">
              <a:spLocks noChangeArrowheads="1"/>
            </p:cNvSpPr>
            <p:nvPr/>
          </p:nvSpPr>
          <p:spPr bwMode="auto">
            <a:xfrm>
              <a:off x="1747" y="2555"/>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3350" name="Text Box 28"/>
            <p:cNvSpPr txBox="1">
              <a:spLocks noChangeArrowheads="1"/>
            </p:cNvSpPr>
            <p:nvPr/>
          </p:nvSpPr>
          <p:spPr bwMode="auto">
            <a:xfrm>
              <a:off x="2902" y="2565"/>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3351" name="Text Box 29"/>
            <p:cNvSpPr txBox="1">
              <a:spLocks noChangeArrowheads="1"/>
            </p:cNvSpPr>
            <p:nvPr/>
          </p:nvSpPr>
          <p:spPr bwMode="auto">
            <a:xfrm>
              <a:off x="3520" y="1883"/>
              <a:ext cx="14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3352" name="Text Box 30"/>
            <p:cNvSpPr txBox="1">
              <a:spLocks noChangeArrowheads="1"/>
            </p:cNvSpPr>
            <p:nvPr/>
          </p:nvSpPr>
          <p:spPr bwMode="auto">
            <a:xfrm>
              <a:off x="3881" y="2555"/>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3353" name="Text Box 31"/>
            <p:cNvSpPr txBox="1">
              <a:spLocks noChangeArrowheads="1"/>
            </p:cNvSpPr>
            <p:nvPr/>
          </p:nvSpPr>
          <p:spPr bwMode="auto">
            <a:xfrm>
              <a:off x="2726" y="188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3354" name="Oval 40"/>
            <p:cNvSpPr>
              <a:spLocks noChangeArrowheads="1"/>
            </p:cNvSpPr>
            <p:nvPr/>
          </p:nvSpPr>
          <p:spPr bwMode="auto">
            <a:xfrm>
              <a:off x="1947" y="1026"/>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a:t>
              </a:r>
              <a:endParaRPr lang="en-US" altLang="zh-CN" sz="1800" i="1">
                <a:latin typeface="Times New Roman" pitchFamily="18" charset="0"/>
                <a:cs typeface="Tahoma" pitchFamily="34" charset="0"/>
              </a:endParaRPr>
            </a:p>
          </p:txBody>
        </p:sp>
        <p:sp>
          <p:nvSpPr>
            <p:cNvPr id="13355" name="Oval 41"/>
            <p:cNvSpPr>
              <a:spLocks noChangeArrowheads="1"/>
            </p:cNvSpPr>
            <p:nvPr/>
          </p:nvSpPr>
          <p:spPr bwMode="auto">
            <a:xfrm>
              <a:off x="928" y="1593"/>
              <a:ext cx="219"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2</a:t>
              </a:r>
              <a:endParaRPr lang="en-US" altLang="zh-CN" sz="1800" i="1">
                <a:latin typeface="Times New Roman" pitchFamily="18" charset="0"/>
                <a:cs typeface="Tahoma" pitchFamily="34" charset="0"/>
              </a:endParaRPr>
            </a:p>
          </p:txBody>
        </p:sp>
        <p:sp>
          <p:nvSpPr>
            <p:cNvPr id="13356" name="Oval 42"/>
            <p:cNvSpPr>
              <a:spLocks noChangeArrowheads="1"/>
            </p:cNvSpPr>
            <p:nvPr/>
          </p:nvSpPr>
          <p:spPr bwMode="auto">
            <a:xfrm>
              <a:off x="455" y="2249"/>
              <a:ext cx="218"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3</a:t>
              </a:r>
              <a:endParaRPr lang="en-US" altLang="zh-CN" sz="1800" i="1">
                <a:latin typeface="Times New Roman" pitchFamily="18" charset="0"/>
                <a:cs typeface="Tahoma" pitchFamily="34" charset="0"/>
              </a:endParaRPr>
            </a:p>
          </p:txBody>
        </p:sp>
        <p:sp>
          <p:nvSpPr>
            <p:cNvPr id="13357" name="Oval 43"/>
            <p:cNvSpPr>
              <a:spLocks noChangeArrowheads="1"/>
            </p:cNvSpPr>
            <p:nvPr/>
          </p:nvSpPr>
          <p:spPr bwMode="auto">
            <a:xfrm>
              <a:off x="158" y="2914"/>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4</a:t>
              </a:r>
              <a:endParaRPr lang="en-US" altLang="zh-CN" sz="1800" i="1">
                <a:latin typeface="Times New Roman" pitchFamily="18" charset="0"/>
                <a:cs typeface="Tahoma" pitchFamily="34" charset="0"/>
              </a:endParaRPr>
            </a:p>
          </p:txBody>
        </p:sp>
        <p:sp>
          <p:nvSpPr>
            <p:cNvPr id="13358" name="Oval 44"/>
            <p:cNvSpPr>
              <a:spLocks noChangeArrowheads="1"/>
            </p:cNvSpPr>
            <p:nvPr/>
          </p:nvSpPr>
          <p:spPr bwMode="auto">
            <a:xfrm>
              <a:off x="664" y="2930"/>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5</a:t>
              </a:r>
              <a:endParaRPr lang="en-US" altLang="zh-CN" sz="1800" i="1">
                <a:latin typeface="Times New Roman" pitchFamily="18" charset="0"/>
                <a:cs typeface="Tahoma" pitchFamily="34" charset="0"/>
              </a:endParaRPr>
            </a:p>
          </p:txBody>
        </p:sp>
        <p:sp>
          <p:nvSpPr>
            <p:cNvPr id="13359" name="Oval 45"/>
            <p:cNvSpPr>
              <a:spLocks noChangeArrowheads="1"/>
            </p:cNvSpPr>
            <p:nvPr/>
          </p:nvSpPr>
          <p:spPr bwMode="auto">
            <a:xfrm>
              <a:off x="1145" y="2914"/>
              <a:ext cx="219"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7</a:t>
              </a:r>
              <a:endParaRPr lang="en-US" altLang="zh-CN" sz="1800" i="1">
                <a:latin typeface="Times New Roman" pitchFamily="18" charset="0"/>
                <a:cs typeface="Tahoma" pitchFamily="34" charset="0"/>
              </a:endParaRPr>
            </a:p>
          </p:txBody>
        </p:sp>
        <p:sp>
          <p:nvSpPr>
            <p:cNvPr id="13360" name="Oval 46"/>
            <p:cNvSpPr>
              <a:spLocks noChangeArrowheads="1"/>
            </p:cNvSpPr>
            <p:nvPr/>
          </p:nvSpPr>
          <p:spPr bwMode="auto">
            <a:xfrm>
              <a:off x="1667" y="2921"/>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8</a:t>
              </a:r>
              <a:endParaRPr lang="en-US" altLang="zh-CN" sz="1800" i="1">
                <a:latin typeface="Times New Roman" pitchFamily="18" charset="0"/>
                <a:cs typeface="Tahoma" pitchFamily="34" charset="0"/>
              </a:endParaRPr>
            </a:p>
          </p:txBody>
        </p:sp>
        <p:sp>
          <p:nvSpPr>
            <p:cNvPr id="13361" name="Oval 47"/>
            <p:cNvSpPr>
              <a:spLocks noChangeArrowheads="1"/>
            </p:cNvSpPr>
            <p:nvPr/>
          </p:nvSpPr>
          <p:spPr bwMode="auto">
            <a:xfrm>
              <a:off x="2332" y="2918"/>
              <a:ext cx="219"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11</a:t>
              </a:r>
              <a:endParaRPr lang="en-US" altLang="zh-CN" sz="1800" i="1">
                <a:latin typeface="Times New Roman" pitchFamily="18" charset="0"/>
                <a:cs typeface="Tahoma" pitchFamily="34" charset="0"/>
              </a:endParaRPr>
            </a:p>
          </p:txBody>
        </p:sp>
        <p:sp>
          <p:nvSpPr>
            <p:cNvPr id="13362" name="Oval 48"/>
            <p:cNvSpPr>
              <a:spLocks noChangeArrowheads="1"/>
            </p:cNvSpPr>
            <p:nvPr/>
          </p:nvSpPr>
          <p:spPr bwMode="auto">
            <a:xfrm>
              <a:off x="2830" y="2939"/>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12</a:t>
              </a:r>
              <a:endParaRPr lang="en-US" altLang="zh-CN" sz="1800" i="1">
                <a:latin typeface="Times New Roman" pitchFamily="18" charset="0"/>
                <a:cs typeface="Tahoma" pitchFamily="34" charset="0"/>
              </a:endParaRPr>
            </a:p>
          </p:txBody>
        </p:sp>
        <p:sp>
          <p:nvSpPr>
            <p:cNvPr id="13363" name="Oval 49"/>
            <p:cNvSpPr>
              <a:spLocks noChangeArrowheads="1"/>
            </p:cNvSpPr>
            <p:nvPr/>
          </p:nvSpPr>
          <p:spPr bwMode="auto">
            <a:xfrm>
              <a:off x="3320" y="2930"/>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14</a:t>
              </a:r>
              <a:endParaRPr lang="en-US" altLang="zh-CN" sz="1800" i="1">
                <a:latin typeface="Times New Roman" pitchFamily="18" charset="0"/>
                <a:cs typeface="Tahoma" pitchFamily="34" charset="0"/>
              </a:endParaRPr>
            </a:p>
          </p:txBody>
        </p:sp>
        <p:sp>
          <p:nvSpPr>
            <p:cNvPr id="13364" name="Oval 50"/>
            <p:cNvSpPr>
              <a:spLocks noChangeArrowheads="1"/>
            </p:cNvSpPr>
            <p:nvPr/>
          </p:nvSpPr>
          <p:spPr bwMode="auto">
            <a:xfrm>
              <a:off x="3801" y="2930"/>
              <a:ext cx="219"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15</a:t>
              </a:r>
              <a:endParaRPr lang="en-US" altLang="zh-CN" sz="1800" i="1">
                <a:latin typeface="Times New Roman" pitchFamily="18" charset="0"/>
                <a:cs typeface="Tahoma" pitchFamily="34" charset="0"/>
              </a:endParaRPr>
            </a:p>
          </p:txBody>
        </p:sp>
        <p:sp>
          <p:nvSpPr>
            <p:cNvPr id="13365" name="Oval 51"/>
            <p:cNvSpPr>
              <a:spLocks noChangeArrowheads="1"/>
            </p:cNvSpPr>
            <p:nvPr/>
          </p:nvSpPr>
          <p:spPr bwMode="auto">
            <a:xfrm>
              <a:off x="3544" y="2267"/>
              <a:ext cx="219"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13</a:t>
              </a:r>
              <a:endParaRPr lang="en-US" altLang="zh-CN" sz="1800" i="1">
                <a:latin typeface="Times New Roman" pitchFamily="18" charset="0"/>
                <a:cs typeface="Tahoma" pitchFamily="34" charset="0"/>
              </a:endParaRPr>
            </a:p>
          </p:txBody>
        </p:sp>
        <p:sp>
          <p:nvSpPr>
            <p:cNvPr id="13366" name="Oval 52"/>
            <p:cNvSpPr>
              <a:spLocks noChangeArrowheads="1"/>
            </p:cNvSpPr>
            <p:nvPr/>
          </p:nvSpPr>
          <p:spPr bwMode="auto">
            <a:xfrm>
              <a:off x="2589" y="2255"/>
              <a:ext cx="219"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10</a:t>
              </a:r>
              <a:endParaRPr lang="en-US" altLang="zh-CN" sz="1800" i="1">
                <a:latin typeface="Times New Roman" pitchFamily="18" charset="0"/>
                <a:cs typeface="Tahoma" pitchFamily="34" charset="0"/>
              </a:endParaRPr>
            </a:p>
          </p:txBody>
        </p:sp>
        <p:sp>
          <p:nvSpPr>
            <p:cNvPr id="13367" name="Oval 53"/>
            <p:cNvSpPr>
              <a:spLocks noChangeArrowheads="1"/>
            </p:cNvSpPr>
            <p:nvPr/>
          </p:nvSpPr>
          <p:spPr bwMode="auto">
            <a:xfrm>
              <a:off x="1410" y="2241"/>
              <a:ext cx="218"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6</a:t>
              </a:r>
              <a:endParaRPr lang="en-US" altLang="zh-CN" sz="1800" i="1">
                <a:latin typeface="Times New Roman" pitchFamily="18" charset="0"/>
                <a:cs typeface="Tahoma" pitchFamily="34" charset="0"/>
              </a:endParaRPr>
            </a:p>
          </p:txBody>
        </p:sp>
        <p:sp>
          <p:nvSpPr>
            <p:cNvPr id="13368" name="Oval 54"/>
            <p:cNvSpPr>
              <a:spLocks noChangeArrowheads="1"/>
            </p:cNvSpPr>
            <p:nvPr/>
          </p:nvSpPr>
          <p:spPr bwMode="auto">
            <a:xfrm>
              <a:off x="3063" y="1571"/>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9</a:t>
              </a:r>
              <a:endParaRPr lang="en-US" altLang="zh-CN" sz="1800" i="1">
                <a:latin typeface="Times New Roman" pitchFamily="18" charset="0"/>
                <a:cs typeface="Tahoma" pitchFamily="34" charset="0"/>
              </a:endParaRPr>
            </a:p>
          </p:txBody>
        </p:sp>
      </p:grpSp>
    </p:spTree>
    <p:extLst>
      <p:ext uri="{BB962C8B-B14F-4D97-AF65-F5344CB8AC3E}">
        <p14:creationId xmlns:p14="http://schemas.microsoft.com/office/powerpoint/2010/main" val="1380759514"/>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C38C00FC-1E4D-4736-83DC-2969DE2A4075}"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1433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143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7DD83430-8C58-4024-B666-5D57156B0882}" type="slidenum">
              <a:rPr lang="en-US" altLang="zh-CN" sz="1400" b="0" smtClean="0">
                <a:latin typeface="Comic Sans MS" pitchFamily="66" charset="0"/>
                <a:cs typeface="Tahoma" pitchFamily="34" charset="0"/>
              </a:rPr>
              <a:pPr>
                <a:spcBef>
                  <a:spcPct val="0"/>
                </a:spcBef>
                <a:buClrTx/>
                <a:buSzTx/>
                <a:buFontTx/>
                <a:buNone/>
              </a:pPr>
              <a:t>17</a:t>
            </a:fld>
            <a:endParaRPr lang="en-US" altLang="zh-CN" sz="1400" b="0" smtClean="0">
              <a:latin typeface="Comic Sans MS" pitchFamily="66" charset="0"/>
              <a:cs typeface="Tahoma" pitchFamily="34" charset="0"/>
            </a:endParaRPr>
          </a:p>
        </p:txBody>
      </p:sp>
      <p:sp>
        <p:nvSpPr>
          <p:cNvPr id="14341" name="Text Box 2"/>
          <p:cNvSpPr txBox="1">
            <a:spLocks noChangeArrowheads="1"/>
          </p:cNvSpPr>
          <p:nvPr/>
        </p:nvSpPr>
        <p:spPr bwMode="auto">
          <a:xfrm>
            <a:off x="231775" y="44450"/>
            <a:ext cx="65008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50000"/>
              </a:lnSpc>
              <a:spcBef>
                <a:spcPct val="50000"/>
              </a:spcBef>
              <a:buClrTx/>
              <a:buSzTx/>
              <a:buFontTx/>
              <a:buNone/>
            </a:pPr>
            <a:r>
              <a:rPr kumimoji="1" lang="en-US" altLang="zh-CN" sz="2400">
                <a:latin typeface="宋体" charset="-122"/>
                <a:cs typeface="Tahoma" pitchFamily="34" charset="0"/>
              </a:rPr>
              <a:t>    </a:t>
            </a:r>
            <a:r>
              <a:rPr kumimoji="1" lang="zh-CN" altLang="en-US" sz="2400">
                <a:latin typeface="宋体" charset="-122"/>
                <a:cs typeface="Tahoma" pitchFamily="34" charset="0"/>
              </a:rPr>
              <a:t>对于</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=4</a:t>
            </a:r>
            <a:r>
              <a:rPr kumimoji="1" lang="zh-CN" altLang="en-US" sz="2400">
                <a:latin typeface="宋体" charset="-122"/>
                <a:cs typeface="Tahoma" pitchFamily="34" charset="0"/>
              </a:rPr>
              <a:t>的</a:t>
            </a:r>
            <a:r>
              <a:rPr kumimoji="1" lang="en-US" altLang="zh-CN" sz="2400">
                <a:latin typeface="Times New Roman" pitchFamily="18" charset="0"/>
                <a:cs typeface="Tahoma" pitchFamily="34" charset="0"/>
              </a:rPr>
              <a:t>TSP</a:t>
            </a:r>
            <a:r>
              <a:rPr kumimoji="1" lang="zh-CN" altLang="en-US" sz="2400">
                <a:latin typeface="宋体" charset="-122"/>
                <a:cs typeface="Tahoma" pitchFamily="34" charset="0"/>
              </a:rPr>
              <a:t>问题，其解空间树如图</a:t>
            </a:r>
            <a:r>
              <a:rPr kumimoji="1" lang="en-US" altLang="zh-CN" sz="2400">
                <a:latin typeface="Times New Roman" pitchFamily="18" charset="0"/>
                <a:cs typeface="Tahoma" pitchFamily="34" charset="0"/>
              </a:rPr>
              <a:t>8.3</a:t>
            </a:r>
            <a:r>
              <a:rPr kumimoji="1" lang="zh-CN" altLang="en-US" sz="2400">
                <a:latin typeface="宋体" charset="-122"/>
                <a:cs typeface="Tahoma" pitchFamily="34" charset="0"/>
              </a:rPr>
              <a:t>所示，树中的</a:t>
            </a:r>
            <a:r>
              <a:rPr kumimoji="1" lang="en-US" altLang="zh-CN" sz="2400">
                <a:solidFill>
                  <a:srgbClr val="FF3300"/>
                </a:solidFill>
                <a:latin typeface="Times New Roman" pitchFamily="18" charset="0"/>
                <a:cs typeface="Tahoma" pitchFamily="34" charset="0"/>
              </a:rPr>
              <a:t>24</a:t>
            </a:r>
            <a:r>
              <a:rPr kumimoji="1" lang="zh-CN" altLang="en-US" sz="2400">
                <a:solidFill>
                  <a:srgbClr val="FF3300"/>
                </a:solidFill>
                <a:latin typeface="宋体" charset="-122"/>
                <a:cs typeface="Tahoma" pitchFamily="34" charset="0"/>
              </a:rPr>
              <a:t>个叶子结点的路径</a:t>
            </a:r>
            <a:r>
              <a:rPr kumimoji="1" lang="zh-CN" altLang="en-US" sz="2400">
                <a:latin typeface="宋体" charset="-122"/>
                <a:cs typeface="Tahoma" pitchFamily="34" charset="0"/>
              </a:rPr>
              <a:t>分别</a:t>
            </a:r>
            <a:r>
              <a:rPr kumimoji="1" lang="zh-CN" altLang="en-US" sz="2400">
                <a:solidFill>
                  <a:srgbClr val="FF3300"/>
                </a:solidFill>
                <a:latin typeface="宋体" charset="-122"/>
                <a:cs typeface="Tahoma" pitchFamily="34" charset="0"/>
              </a:rPr>
              <a:t>代表该问题的</a:t>
            </a:r>
            <a:r>
              <a:rPr kumimoji="1" lang="en-US" altLang="zh-CN" sz="2400">
                <a:solidFill>
                  <a:srgbClr val="FF3300"/>
                </a:solidFill>
                <a:latin typeface="Times New Roman" pitchFamily="18" charset="0"/>
                <a:cs typeface="Tahoma" pitchFamily="34" charset="0"/>
              </a:rPr>
              <a:t>24</a:t>
            </a:r>
            <a:r>
              <a:rPr kumimoji="1" lang="zh-CN" altLang="en-US" sz="2400">
                <a:solidFill>
                  <a:srgbClr val="FF3300"/>
                </a:solidFill>
                <a:latin typeface="宋体" charset="-122"/>
                <a:cs typeface="Tahoma" pitchFamily="34" charset="0"/>
              </a:rPr>
              <a:t>个可能解</a:t>
            </a:r>
            <a:r>
              <a:rPr kumimoji="1" lang="zh-CN" altLang="en-US" sz="2400">
                <a:latin typeface="宋体" charset="-122"/>
                <a:cs typeface="Tahoma" pitchFamily="34" charset="0"/>
              </a:rPr>
              <a:t>，例如结点</a:t>
            </a:r>
            <a:r>
              <a:rPr kumimoji="1" lang="en-US" altLang="zh-CN" sz="2400">
                <a:latin typeface="Times New Roman" pitchFamily="18" charset="0"/>
                <a:cs typeface="Tahoma" pitchFamily="34" charset="0"/>
              </a:rPr>
              <a:t>5</a:t>
            </a:r>
            <a:r>
              <a:rPr kumimoji="1" lang="zh-CN" altLang="en-US" sz="2400">
                <a:latin typeface="宋体" charset="-122"/>
                <a:cs typeface="Tahoma" pitchFamily="34" charset="0"/>
              </a:rPr>
              <a:t>代表一个可能解，路径为</a:t>
            </a:r>
            <a:r>
              <a:rPr kumimoji="1" lang="en-US" altLang="zh-CN" sz="2400">
                <a:latin typeface="Times New Roman" pitchFamily="18" charset="0"/>
                <a:cs typeface="Tahoma" pitchFamily="34" charset="0"/>
              </a:rPr>
              <a:t>1</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2</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3</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4</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1</a:t>
            </a:r>
            <a:r>
              <a:rPr kumimoji="1" lang="zh-CN" altLang="en-US" sz="2400">
                <a:latin typeface="宋体" charset="-122"/>
                <a:cs typeface="Tahoma" pitchFamily="34" charset="0"/>
              </a:rPr>
              <a:t>，长度为各边代价之和。</a:t>
            </a:r>
            <a:r>
              <a:rPr kumimoji="1" lang="zh-CN" altLang="en-US" sz="2400">
                <a:latin typeface="Times New Roman" pitchFamily="18" charset="0"/>
                <a:cs typeface="Tahoma" pitchFamily="34" charset="0"/>
              </a:rPr>
              <a:t> </a:t>
            </a:r>
          </a:p>
        </p:txBody>
      </p:sp>
      <p:grpSp>
        <p:nvGrpSpPr>
          <p:cNvPr id="14342" name="Group 3"/>
          <p:cNvGrpSpPr>
            <a:grpSpLocks/>
          </p:cNvGrpSpPr>
          <p:nvPr/>
        </p:nvGrpSpPr>
        <p:grpSpPr bwMode="auto">
          <a:xfrm>
            <a:off x="0" y="2276475"/>
            <a:ext cx="9144000" cy="4032250"/>
            <a:chOff x="1283" y="1575"/>
            <a:chExt cx="7988" cy="3543"/>
          </a:xfrm>
        </p:grpSpPr>
        <p:sp>
          <p:nvSpPr>
            <p:cNvPr id="14345" name="Text Box 4"/>
            <p:cNvSpPr txBox="1">
              <a:spLocks noChangeArrowheads="1"/>
            </p:cNvSpPr>
            <p:nvPr/>
          </p:nvSpPr>
          <p:spPr bwMode="auto">
            <a:xfrm>
              <a:off x="1721" y="259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46" name="Text Box 5"/>
            <p:cNvSpPr txBox="1">
              <a:spLocks noChangeArrowheads="1"/>
            </p:cNvSpPr>
            <p:nvPr/>
          </p:nvSpPr>
          <p:spPr bwMode="auto">
            <a:xfrm>
              <a:off x="1283" y="4079"/>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47" name="Text Box 6"/>
            <p:cNvSpPr txBox="1">
              <a:spLocks noChangeArrowheads="1"/>
            </p:cNvSpPr>
            <p:nvPr/>
          </p:nvSpPr>
          <p:spPr bwMode="auto">
            <a:xfrm>
              <a:off x="164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48" name="Text Box 7"/>
            <p:cNvSpPr txBox="1">
              <a:spLocks noChangeArrowheads="1"/>
            </p:cNvSpPr>
            <p:nvPr/>
          </p:nvSpPr>
          <p:spPr bwMode="auto">
            <a:xfrm>
              <a:off x="1943" y="408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49" name="Text Box 8"/>
            <p:cNvSpPr txBox="1">
              <a:spLocks noChangeArrowheads="1"/>
            </p:cNvSpPr>
            <p:nvPr/>
          </p:nvSpPr>
          <p:spPr bwMode="auto">
            <a:xfrm>
              <a:off x="2293" y="408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50" name="Text Box 9"/>
            <p:cNvSpPr txBox="1">
              <a:spLocks noChangeArrowheads="1"/>
            </p:cNvSpPr>
            <p:nvPr/>
          </p:nvSpPr>
          <p:spPr bwMode="auto">
            <a:xfrm>
              <a:off x="262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51" name="Text Box 10"/>
            <p:cNvSpPr txBox="1">
              <a:spLocks noChangeArrowheads="1"/>
            </p:cNvSpPr>
            <p:nvPr/>
          </p:nvSpPr>
          <p:spPr bwMode="auto">
            <a:xfrm>
              <a:off x="2973" y="4083"/>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52" name="Text Box 11"/>
            <p:cNvSpPr txBox="1">
              <a:spLocks noChangeArrowheads="1"/>
            </p:cNvSpPr>
            <p:nvPr/>
          </p:nvSpPr>
          <p:spPr bwMode="auto">
            <a:xfrm>
              <a:off x="3293" y="408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53" name="Text Box 12"/>
            <p:cNvSpPr txBox="1">
              <a:spLocks noChangeArrowheads="1"/>
            </p:cNvSpPr>
            <p:nvPr/>
          </p:nvSpPr>
          <p:spPr bwMode="auto">
            <a:xfrm>
              <a:off x="3643" y="4084"/>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54" name="Text Box 13"/>
            <p:cNvSpPr txBox="1">
              <a:spLocks noChangeArrowheads="1"/>
            </p:cNvSpPr>
            <p:nvPr/>
          </p:nvSpPr>
          <p:spPr bwMode="auto">
            <a:xfrm>
              <a:off x="4003" y="4078"/>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55" name="Text Box 14"/>
            <p:cNvSpPr txBox="1">
              <a:spLocks noChangeArrowheads="1"/>
            </p:cNvSpPr>
            <p:nvPr/>
          </p:nvSpPr>
          <p:spPr bwMode="auto">
            <a:xfrm>
              <a:off x="4343" y="408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56" name="Text Box 15"/>
            <p:cNvSpPr txBox="1">
              <a:spLocks noChangeArrowheads="1"/>
            </p:cNvSpPr>
            <p:nvPr/>
          </p:nvSpPr>
          <p:spPr bwMode="auto">
            <a:xfrm>
              <a:off x="4653" y="4079"/>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57" name="Text Box 16"/>
            <p:cNvSpPr txBox="1">
              <a:spLocks noChangeArrowheads="1"/>
            </p:cNvSpPr>
            <p:nvPr/>
          </p:nvSpPr>
          <p:spPr bwMode="auto">
            <a:xfrm>
              <a:off x="500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58" name="Text Box 17"/>
            <p:cNvSpPr txBox="1">
              <a:spLocks noChangeArrowheads="1"/>
            </p:cNvSpPr>
            <p:nvPr/>
          </p:nvSpPr>
          <p:spPr bwMode="auto">
            <a:xfrm>
              <a:off x="5333" y="408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59" name="Text Box 18"/>
            <p:cNvSpPr txBox="1">
              <a:spLocks noChangeArrowheads="1"/>
            </p:cNvSpPr>
            <p:nvPr/>
          </p:nvSpPr>
          <p:spPr bwMode="auto">
            <a:xfrm>
              <a:off x="5663" y="408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60" name="Text Box 19"/>
            <p:cNvSpPr txBox="1">
              <a:spLocks noChangeArrowheads="1"/>
            </p:cNvSpPr>
            <p:nvPr/>
          </p:nvSpPr>
          <p:spPr bwMode="auto">
            <a:xfrm>
              <a:off x="597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61" name="Text Box 20"/>
            <p:cNvSpPr txBox="1">
              <a:spLocks noChangeArrowheads="1"/>
            </p:cNvSpPr>
            <p:nvPr/>
          </p:nvSpPr>
          <p:spPr bwMode="auto">
            <a:xfrm>
              <a:off x="6323" y="4083"/>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62" name="Text Box 21"/>
            <p:cNvSpPr txBox="1">
              <a:spLocks noChangeArrowheads="1"/>
            </p:cNvSpPr>
            <p:nvPr/>
          </p:nvSpPr>
          <p:spPr bwMode="auto">
            <a:xfrm>
              <a:off x="6623" y="4089"/>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63" name="Text Box 22"/>
            <p:cNvSpPr txBox="1">
              <a:spLocks noChangeArrowheads="1"/>
            </p:cNvSpPr>
            <p:nvPr/>
          </p:nvSpPr>
          <p:spPr bwMode="auto">
            <a:xfrm>
              <a:off x="6983" y="409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64" name="Text Box 23"/>
            <p:cNvSpPr txBox="1">
              <a:spLocks noChangeArrowheads="1"/>
            </p:cNvSpPr>
            <p:nvPr/>
          </p:nvSpPr>
          <p:spPr bwMode="auto">
            <a:xfrm>
              <a:off x="7293" y="409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65" name="Text Box 24"/>
            <p:cNvSpPr txBox="1">
              <a:spLocks noChangeArrowheads="1"/>
            </p:cNvSpPr>
            <p:nvPr/>
          </p:nvSpPr>
          <p:spPr bwMode="auto">
            <a:xfrm>
              <a:off x="7633" y="409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66" name="Text Box 25"/>
            <p:cNvSpPr txBox="1">
              <a:spLocks noChangeArrowheads="1"/>
            </p:cNvSpPr>
            <p:nvPr/>
          </p:nvSpPr>
          <p:spPr bwMode="auto">
            <a:xfrm>
              <a:off x="7963" y="409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67" name="Text Box 26"/>
            <p:cNvSpPr txBox="1">
              <a:spLocks noChangeArrowheads="1"/>
            </p:cNvSpPr>
            <p:nvPr/>
          </p:nvSpPr>
          <p:spPr bwMode="auto">
            <a:xfrm>
              <a:off x="8313" y="4083"/>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68" name="Text Box 27"/>
            <p:cNvSpPr txBox="1">
              <a:spLocks noChangeArrowheads="1"/>
            </p:cNvSpPr>
            <p:nvPr/>
          </p:nvSpPr>
          <p:spPr bwMode="auto">
            <a:xfrm>
              <a:off x="8613" y="409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69" name="Text Box 28"/>
            <p:cNvSpPr txBox="1">
              <a:spLocks noChangeArrowheads="1"/>
            </p:cNvSpPr>
            <p:nvPr/>
          </p:nvSpPr>
          <p:spPr bwMode="auto">
            <a:xfrm>
              <a:off x="8973" y="4094"/>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70" name="Text Box 29"/>
            <p:cNvSpPr txBox="1">
              <a:spLocks noChangeArrowheads="1"/>
            </p:cNvSpPr>
            <p:nvPr/>
          </p:nvSpPr>
          <p:spPr bwMode="auto">
            <a:xfrm>
              <a:off x="2691" y="332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71" name="Text Box 30"/>
            <p:cNvSpPr txBox="1">
              <a:spLocks noChangeArrowheads="1"/>
            </p:cNvSpPr>
            <p:nvPr/>
          </p:nvSpPr>
          <p:spPr bwMode="auto">
            <a:xfrm>
              <a:off x="3101" y="331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72" name="Text Box 31"/>
            <p:cNvSpPr txBox="1">
              <a:spLocks noChangeArrowheads="1"/>
            </p:cNvSpPr>
            <p:nvPr/>
          </p:nvSpPr>
          <p:spPr bwMode="auto">
            <a:xfrm>
              <a:off x="472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73" name="Text Box 32"/>
            <p:cNvSpPr txBox="1">
              <a:spLocks noChangeArrowheads="1"/>
            </p:cNvSpPr>
            <p:nvPr/>
          </p:nvSpPr>
          <p:spPr bwMode="auto">
            <a:xfrm>
              <a:off x="514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74" name="Text Box 33"/>
            <p:cNvSpPr txBox="1">
              <a:spLocks noChangeArrowheads="1"/>
            </p:cNvSpPr>
            <p:nvPr/>
          </p:nvSpPr>
          <p:spPr bwMode="auto">
            <a:xfrm>
              <a:off x="7991" y="327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75" name="Text Box 34"/>
            <p:cNvSpPr txBox="1">
              <a:spLocks noChangeArrowheads="1"/>
            </p:cNvSpPr>
            <p:nvPr/>
          </p:nvSpPr>
          <p:spPr bwMode="auto">
            <a:xfrm>
              <a:off x="8411" y="327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76" name="Text Box 35"/>
            <p:cNvSpPr txBox="1">
              <a:spLocks noChangeArrowheads="1"/>
            </p:cNvSpPr>
            <p:nvPr/>
          </p:nvSpPr>
          <p:spPr bwMode="auto">
            <a:xfrm>
              <a:off x="869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77" name="Text Box 36"/>
            <p:cNvSpPr txBox="1">
              <a:spLocks noChangeArrowheads="1"/>
            </p:cNvSpPr>
            <p:nvPr/>
          </p:nvSpPr>
          <p:spPr bwMode="auto">
            <a:xfrm>
              <a:off x="9101" y="328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78" name="Text Box 37"/>
            <p:cNvSpPr txBox="1">
              <a:spLocks noChangeArrowheads="1"/>
            </p:cNvSpPr>
            <p:nvPr/>
          </p:nvSpPr>
          <p:spPr bwMode="auto">
            <a:xfrm>
              <a:off x="7351" y="327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79" name="Text Box 38"/>
            <p:cNvSpPr txBox="1">
              <a:spLocks noChangeArrowheads="1"/>
            </p:cNvSpPr>
            <p:nvPr/>
          </p:nvSpPr>
          <p:spPr bwMode="auto">
            <a:xfrm>
              <a:off x="7771" y="327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80" name="Text Box 39"/>
            <p:cNvSpPr txBox="1">
              <a:spLocks noChangeArrowheads="1"/>
            </p:cNvSpPr>
            <p:nvPr/>
          </p:nvSpPr>
          <p:spPr bwMode="auto">
            <a:xfrm>
              <a:off x="669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81" name="Text Box 40"/>
            <p:cNvSpPr txBox="1">
              <a:spLocks noChangeArrowheads="1"/>
            </p:cNvSpPr>
            <p:nvPr/>
          </p:nvSpPr>
          <p:spPr bwMode="auto">
            <a:xfrm>
              <a:off x="709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82" name="Text Box 41"/>
            <p:cNvSpPr txBox="1">
              <a:spLocks noChangeArrowheads="1"/>
            </p:cNvSpPr>
            <p:nvPr/>
          </p:nvSpPr>
          <p:spPr bwMode="auto">
            <a:xfrm>
              <a:off x="601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83" name="Text Box 42"/>
            <p:cNvSpPr txBox="1">
              <a:spLocks noChangeArrowheads="1"/>
            </p:cNvSpPr>
            <p:nvPr/>
          </p:nvSpPr>
          <p:spPr bwMode="auto">
            <a:xfrm>
              <a:off x="643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84" name="Text Box 43"/>
            <p:cNvSpPr txBox="1">
              <a:spLocks noChangeArrowheads="1"/>
            </p:cNvSpPr>
            <p:nvPr/>
          </p:nvSpPr>
          <p:spPr bwMode="auto">
            <a:xfrm>
              <a:off x="535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85" name="Text Box 44"/>
            <p:cNvSpPr txBox="1">
              <a:spLocks noChangeArrowheads="1"/>
            </p:cNvSpPr>
            <p:nvPr/>
          </p:nvSpPr>
          <p:spPr bwMode="auto">
            <a:xfrm>
              <a:off x="577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86" name="Text Box 45"/>
            <p:cNvSpPr txBox="1">
              <a:spLocks noChangeArrowheads="1"/>
            </p:cNvSpPr>
            <p:nvPr/>
          </p:nvSpPr>
          <p:spPr bwMode="auto">
            <a:xfrm>
              <a:off x="4061" y="329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87" name="Text Box 46"/>
            <p:cNvSpPr txBox="1">
              <a:spLocks noChangeArrowheads="1"/>
            </p:cNvSpPr>
            <p:nvPr/>
          </p:nvSpPr>
          <p:spPr bwMode="auto">
            <a:xfrm>
              <a:off x="4471" y="329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88" name="Text Box 47"/>
            <p:cNvSpPr txBox="1">
              <a:spLocks noChangeArrowheads="1"/>
            </p:cNvSpPr>
            <p:nvPr/>
          </p:nvSpPr>
          <p:spPr bwMode="auto">
            <a:xfrm>
              <a:off x="3371" y="331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89" name="Text Box 48"/>
            <p:cNvSpPr txBox="1">
              <a:spLocks noChangeArrowheads="1"/>
            </p:cNvSpPr>
            <p:nvPr/>
          </p:nvSpPr>
          <p:spPr bwMode="auto">
            <a:xfrm>
              <a:off x="3811" y="331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90" name="Text Box 51"/>
            <p:cNvSpPr txBox="1">
              <a:spLocks noChangeArrowheads="1"/>
            </p:cNvSpPr>
            <p:nvPr/>
          </p:nvSpPr>
          <p:spPr bwMode="auto">
            <a:xfrm>
              <a:off x="2031" y="332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91" name="Text Box 52"/>
            <p:cNvSpPr txBox="1">
              <a:spLocks noChangeArrowheads="1"/>
            </p:cNvSpPr>
            <p:nvPr/>
          </p:nvSpPr>
          <p:spPr bwMode="auto">
            <a:xfrm>
              <a:off x="2441" y="3325"/>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92" name="Text Box 53"/>
            <p:cNvSpPr txBox="1">
              <a:spLocks noChangeArrowheads="1"/>
            </p:cNvSpPr>
            <p:nvPr/>
          </p:nvSpPr>
          <p:spPr bwMode="auto">
            <a:xfrm>
              <a:off x="1361" y="332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93" name="Text Box 54"/>
            <p:cNvSpPr txBox="1">
              <a:spLocks noChangeArrowheads="1"/>
            </p:cNvSpPr>
            <p:nvPr/>
          </p:nvSpPr>
          <p:spPr bwMode="auto">
            <a:xfrm>
              <a:off x="1781" y="332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394" name="Text Box 55"/>
            <p:cNvSpPr txBox="1">
              <a:spLocks noChangeArrowheads="1"/>
            </p:cNvSpPr>
            <p:nvPr/>
          </p:nvSpPr>
          <p:spPr bwMode="auto">
            <a:xfrm>
              <a:off x="7721" y="264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95" name="Text Box 56"/>
            <p:cNvSpPr txBox="1">
              <a:spLocks noChangeArrowheads="1"/>
            </p:cNvSpPr>
            <p:nvPr/>
          </p:nvSpPr>
          <p:spPr bwMode="auto">
            <a:xfrm>
              <a:off x="8091" y="264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96" name="Text Box 57"/>
            <p:cNvSpPr txBox="1">
              <a:spLocks noChangeArrowheads="1"/>
            </p:cNvSpPr>
            <p:nvPr/>
          </p:nvSpPr>
          <p:spPr bwMode="auto">
            <a:xfrm>
              <a:off x="8647" y="265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397" name="Text Box 58"/>
            <p:cNvSpPr txBox="1">
              <a:spLocks noChangeArrowheads="1"/>
            </p:cNvSpPr>
            <p:nvPr/>
          </p:nvSpPr>
          <p:spPr bwMode="auto">
            <a:xfrm>
              <a:off x="5721" y="263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398" name="Text Box 59"/>
            <p:cNvSpPr txBox="1">
              <a:spLocks noChangeArrowheads="1"/>
            </p:cNvSpPr>
            <p:nvPr/>
          </p:nvSpPr>
          <p:spPr bwMode="auto">
            <a:xfrm>
              <a:off x="6091" y="263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399" name="Text Box 60"/>
            <p:cNvSpPr txBox="1">
              <a:spLocks noChangeArrowheads="1"/>
            </p:cNvSpPr>
            <p:nvPr/>
          </p:nvSpPr>
          <p:spPr bwMode="auto">
            <a:xfrm>
              <a:off x="6650" y="25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400" name="Text Box 61"/>
            <p:cNvSpPr txBox="1">
              <a:spLocks noChangeArrowheads="1"/>
            </p:cNvSpPr>
            <p:nvPr/>
          </p:nvSpPr>
          <p:spPr bwMode="auto">
            <a:xfrm>
              <a:off x="3751" y="262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401" name="Text Box 62"/>
            <p:cNvSpPr txBox="1">
              <a:spLocks noChangeArrowheads="1"/>
            </p:cNvSpPr>
            <p:nvPr/>
          </p:nvSpPr>
          <p:spPr bwMode="auto">
            <a:xfrm>
              <a:off x="4154" y="25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402" name="Text Box 63"/>
            <p:cNvSpPr txBox="1">
              <a:spLocks noChangeArrowheads="1"/>
            </p:cNvSpPr>
            <p:nvPr/>
          </p:nvSpPr>
          <p:spPr bwMode="auto">
            <a:xfrm>
              <a:off x="4653" y="25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403" name="Text Box 64"/>
            <p:cNvSpPr txBox="1">
              <a:spLocks noChangeArrowheads="1"/>
            </p:cNvSpPr>
            <p:nvPr/>
          </p:nvSpPr>
          <p:spPr bwMode="auto">
            <a:xfrm>
              <a:off x="3601" y="4887"/>
              <a:ext cx="29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图</a:t>
              </a:r>
              <a:r>
                <a:rPr lang="en-US" altLang="zh-CN" sz="1600">
                  <a:latin typeface="Times New Roman" pitchFamily="18" charset="0"/>
                  <a:cs typeface="Tahoma" pitchFamily="34" charset="0"/>
                </a:rPr>
                <a:t>8.3  n=4</a:t>
              </a:r>
              <a:r>
                <a:rPr lang="zh-CN" altLang="en-US" sz="1600">
                  <a:latin typeface="Times New Roman" pitchFamily="18" charset="0"/>
                  <a:cs typeface="Tahoma" pitchFamily="34" charset="0"/>
                </a:rPr>
                <a:t>的</a:t>
              </a:r>
              <a:r>
                <a:rPr lang="en-US" altLang="zh-CN" sz="1600">
                  <a:latin typeface="Times New Roman" pitchFamily="18" charset="0"/>
                  <a:cs typeface="Tahoma" pitchFamily="34" charset="0"/>
                </a:rPr>
                <a:t>TSP</a:t>
              </a:r>
              <a:r>
                <a:rPr lang="zh-CN" altLang="en-US" sz="1600">
                  <a:latin typeface="Times New Roman" pitchFamily="18" charset="0"/>
                  <a:cs typeface="Tahoma" pitchFamily="34" charset="0"/>
                </a:rPr>
                <a:t>问题的解空间树</a:t>
              </a:r>
            </a:p>
          </p:txBody>
        </p:sp>
        <p:sp>
          <p:nvSpPr>
            <p:cNvPr id="14404" name="Oval 65"/>
            <p:cNvSpPr>
              <a:spLocks noChangeArrowheads="1"/>
            </p:cNvSpPr>
            <p:nvPr/>
          </p:nvSpPr>
          <p:spPr bwMode="auto">
            <a:xfrm>
              <a:off x="1313" y="4406"/>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a:t>
              </a:r>
              <a:endParaRPr lang="en-US" altLang="zh-CN" sz="1600" i="1">
                <a:latin typeface="Times New Roman" pitchFamily="18" charset="0"/>
                <a:cs typeface="Tahoma" pitchFamily="34" charset="0"/>
              </a:endParaRPr>
            </a:p>
          </p:txBody>
        </p:sp>
        <p:sp>
          <p:nvSpPr>
            <p:cNvPr id="14405" name="Oval 66"/>
            <p:cNvSpPr>
              <a:spLocks noChangeArrowheads="1"/>
            </p:cNvSpPr>
            <p:nvPr/>
          </p:nvSpPr>
          <p:spPr bwMode="auto">
            <a:xfrm>
              <a:off x="1640" y="440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7</a:t>
              </a:r>
              <a:endParaRPr lang="en-US" altLang="zh-CN" sz="1600" i="1">
                <a:latin typeface="Times New Roman" pitchFamily="18" charset="0"/>
                <a:cs typeface="Tahoma" pitchFamily="34" charset="0"/>
              </a:endParaRPr>
            </a:p>
          </p:txBody>
        </p:sp>
        <p:sp>
          <p:nvSpPr>
            <p:cNvPr id="14406" name="Oval 67"/>
            <p:cNvSpPr>
              <a:spLocks noChangeArrowheads="1"/>
            </p:cNvSpPr>
            <p:nvPr/>
          </p:nvSpPr>
          <p:spPr bwMode="auto">
            <a:xfrm>
              <a:off x="1964" y="440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10</a:t>
              </a:r>
              <a:endParaRPr lang="en-US" altLang="zh-CN" sz="1600" i="1">
                <a:latin typeface="Times New Roman" pitchFamily="18" charset="0"/>
                <a:cs typeface="Tahoma" pitchFamily="34" charset="0"/>
              </a:endParaRPr>
            </a:p>
          </p:txBody>
        </p:sp>
        <p:sp>
          <p:nvSpPr>
            <p:cNvPr id="14407" name="Oval 68"/>
            <p:cNvSpPr>
              <a:spLocks noChangeArrowheads="1"/>
            </p:cNvSpPr>
            <p:nvPr/>
          </p:nvSpPr>
          <p:spPr bwMode="auto">
            <a:xfrm>
              <a:off x="2293" y="440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12</a:t>
              </a:r>
              <a:endParaRPr lang="en-US" altLang="zh-CN" sz="1600" i="1">
                <a:latin typeface="Times New Roman" pitchFamily="18" charset="0"/>
                <a:cs typeface="Tahoma" pitchFamily="34" charset="0"/>
              </a:endParaRPr>
            </a:p>
          </p:txBody>
        </p:sp>
        <p:sp>
          <p:nvSpPr>
            <p:cNvPr id="14408" name="Oval 69"/>
            <p:cNvSpPr>
              <a:spLocks noChangeArrowheads="1"/>
            </p:cNvSpPr>
            <p:nvPr/>
          </p:nvSpPr>
          <p:spPr bwMode="auto">
            <a:xfrm>
              <a:off x="2630" y="440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15</a:t>
              </a:r>
              <a:endParaRPr lang="en-US" altLang="zh-CN" sz="1600" i="1">
                <a:latin typeface="Times New Roman" pitchFamily="18" charset="0"/>
                <a:cs typeface="Tahoma" pitchFamily="34" charset="0"/>
              </a:endParaRPr>
            </a:p>
          </p:txBody>
        </p:sp>
        <p:sp>
          <p:nvSpPr>
            <p:cNvPr id="14409" name="Oval 70"/>
            <p:cNvSpPr>
              <a:spLocks noChangeArrowheads="1"/>
            </p:cNvSpPr>
            <p:nvPr/>
          </p:nvSpPr>
          <p:spPr bwMode="auto">
            <a:xfrm>
              <a:off x="2976" y="440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17</a:t>
              </a:r>
              <a:endParaRPr lang="en-US" altLang="zh-CN" sz="1600" i="1">
                <a:latin typeface="Times New Roman" pitchFamily="18" charset="0"/>
                <a:cs typeface="Tahoma" pitchFamily="34" charset="0"/>
              </a:endParaRPr>
            </a:p>
          </p:txBody>
        </p:sp>
        <p:sp>
          <p:nvSpPr>
            <p:cNvPr id="14410" name="Oval 71"/>
            <p:cNvSpPr>
              <a:spLocks noChangeArrowheads="1"/>
            </p:cNvSpPr>
            <p:nvPr/>
          </p:nvSpPr>
          <p:spPr bwMode="auto">
            <a:xfrm>
              <a:off x="3320" y="440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21</a:t>
              </a:r>
              <a:endParaRPr lang="en-US" altLang="zh-CN" sz="1600" i="1">
                <a:latin typeface="Times New Roman" pitchFamily="18" charset="0"/>
                <a:cs typeface="Tahoma" pitchFamily="34" charset="0"/>
              </a:endParaRPr>
            </a:p>
          </p:txBody>
        </p:sp>
        <p:sp>
          <p:nvSpPr>
            <p:cNvPr id="14411" name="Oval 72"/>
            <p:cNvSpPr>
              <a:spLocks noChangeArrowheads="1"/>
            </p:cNvSpPr>
            <p:nvPr/>
          </p:nvSpPr>
          <p:spPr bwMode="auto">
            <a:xfrm>
              <a:off x="3662" y="440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23</a:t>
              </a:r>
              <a:endParaRPr lang="en-US" altLang="zh-CN" sz="1600" i="1">
                <a:latin typeface="Times New Roman" pitchFamily="18" charset="0"/>
                <a:cs typeface="Tahoma" pitchFamily="34" charset="0"/>
              </a:endParaRPr>
            </a:p>
          </p:txBody>
        </p:sp>
        <p:sp>
          <p:nvSpPr>
            <p:cNvPr id="14412" name="Oval 73"/>
            <p:cNvSpPr>
              <a:spLocks noChangeArrowheads="1"/>
            </p:cNvSpPr>
            <p:nvPr/>
          </p:nvSpPr>
          <p:spPr bwMode="auto">
            <a:xfrm>
              <a:off x="4000" y="440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26</a:t>
              </a:r>
              <a:endParaRPr lang="en-US" altLang="zh-CN" sz="1600" i="1">
                <a:latin typeface="Times New Roman" pitchFamily="18" charset="0"/>
                <a:cs typeface="Tahoma" pitchFamily="34" charset="0"/>
              </a:endParaRPr>
            </a:p>
          </p:txBody>
        </p:sp>
        <p:sp>
          <p:nvSpPr>
            <p:cNvPr id="14413" name="Oval 74"/>
            <p:cNvSpPr>
              <a:spLocks noChangeArrowheads="1"/>
            </p:cNvSpPr>
            <p:nvPr/>
          </p:nvSpPr>
          <p:spPr bwMode="auto">
            <a:xfrm>
              <a:off x="4343" y="440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28</a:t>
              </a:r>
              <a:endParaRPr lang="en-US" altLang="zh-CN" sz="1600" i="1">
                <a:latin typeface="Times New Roman" pitchFamily="18" charset="0"/>
                <a:cs typeface="Tahoma" pitchFamily="34" charset="0"/>
              </a:endParaRPr>
            </a:p>
          </p:txBody>
        </p:sp>
        <p:sp>
          <p:nvSpPr>
            <p:cNvPr id="14414" name="Oval 75"/>
            <p:cNvSpPr>
              <a:spLocks noChangeArrowheads="1"/>
            </p:cNvSpPr>
            <p:nvPr/>
          </p:nvSpPr>
          <p:spPr bwMode="auto">
            <a:xfrm>
              <a:off x="4685" y="440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31</a:t>
              </a:r>
              <a:endParaRPr lang="en-US" altLang="zh-CN" sz="1600" i="1">
                <a:latin typeface="Times New Roman" pitchFamily="18" charset="0"/>
                <a:cs typeface="Tahoma" pitchFamily="34" charset="0"/>
              </a:endParaRPr>
            </a:p>
          </p:txBody>
        </p:sp>
        <p:sp>
          <p:nvSpPr>
            <p:cNvPr id="14415" name="Oval 76"/>
            <p:cNvSpPr>
              <a:spLocks noChangeArrowheads="1"/>
            </p:cNvSpPr>
            <p:nvPr/>
          </p:nvSpPr>
          <p:spPr bwMode="auto">
            <a:xfrm>
              <a:off x="5015" y="440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33</a:t>
              </a:r>
              <a:endParaRPr lang="en-US" altLang="zh-CN" sz="1600" i="1">
                <a:latin typeface="Times New Roman" pitchFamily="18" charset="0"/>
                <a:cs typeface="Tahoma" pitchFamily="34" charset="0"/>
              </a:endParaRPr>
            </a:p>
          </p:txBody>
        </p:sp>
        <p:sp>
          <p:nvSpPr>
            <p:cNvPr id="14416" name="Oval 77"/>
            <p:cNvSpPr>
              <a:spLocks noChangeArrowheads="1"/>
            </p:cNvSpPr>
            <p:nvPr/>
          </p:nvSpPr>
          <p:spPr bwMode="auto">
            <a:xfrm>
              <a:off x="5333" y="440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37</a:t>
              </a:r>
              <a:endParaRPr lang="en-US" altLang="zh-CN" sz="1600" i="1">
                <a:latin typeface="Times New Roman" pitchFamily="18" charset="0"/>
                <a:cs typeface="Tahoma" pitchFamily="34" charset="0"/>
              </a:endParaRPr>
            </a:p>
          </p:txBody>
        </p:sp>
        <p:sp>
          <p:nvSpPr>
            <p:cNvPr id="14417" name="Oval 78"/>
            <p:cNvSpPr>
              <a:spLocks noChangeArrowheads="1"/>
            </p:cNvSpPr>
            <p:nvPr/>
          </p:nvSpPr>
          <p:spPr bwMode="auto">
            <a:xfrm>
              <a:off x="5651" y="440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39</a:t>
              </a:r>
              <a:endParaRPr lang="en-US" altLang="zh-CN" sz="1600" i="1">
                <a:latin typeface="Times New Roman" pitchFamily="18" charset="0"/>
                <a:cs typeface="Tahoma" pitchFamily="34" charset="0"/>
              </a:endParaRPr>
            </a:p>
          </p:txBody>
        </p:sp>
        <p:sp>
          <p:nvSpPr>
            <p:cNvPr id="14418" name="Oval 79"/>
            <p:cNvSpPr>
              <a:spLocks noChangeArrowheads="1"/>
            </p:cNvSpPr>
            <p:nvPr/>
          </p:nvSpPr>
          <p:spPr bwMode="auto">
            <a:xfrm>
              <a:off x="5982" y="440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42</a:t>
              </a:r>
              <a:endParaRPr lang="en-US" altLang="zh-CN" sz="1600" i="1">
                <a:latin typeface="Times New Roman" pitchFamily="18" charset="0"/>
                <a:cs typeface="Tahoma" pitchFamily="34" charset="0"/>
              </a:endParaRPr>
            </a:p>
          </p:txBody>
        </p:sp>
        <p:sp>
          <p:nvSpPr>
            <p:cNvPr id="14419" name="Oval 80"/>
            <p:cNvSpPr>
              <a:spLocks noChangeArrowheads="1"/>
            </p:cNvSpPr>
            <p:nvPr/>
          </p:nvSpPr>
          <p:spPr bwMode="auto">
            <a:xfrm>
              <a:off x="6316" y="4406"/>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44</a:t>
              </a:r>
              <a:endParaRPr lang="en-US" altLang="zh-CN" sz="1600" i="1">
                <a:latin typeface="Times New Roman" pitchFamily="18" charset="0"/>
                <a:cs typeface="Tahoma" pitchFamily="34" charset="0"/>
              </a:endParaRPr>
            </a:p>
          </p:txBody>
        </p:sp>
        <p:sp>
          <p:nvSpPr>
            <p:cNvPr id="14420" name="Oval 81"/>
            <p:cNvSpPr>
              <a:spLocks noChangeArrowheads="1"/>
            </p:cNvSpPr>
            <p:nvPr/>
          </p:nvSpPr>
          <p:spPr bwMode="auto">
            <a:xfrm>
              <a:off x="6642" y="440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47</a:t>
              </a:r>
              <a:endParaRPr lang="en-US" altLang="zh-CN" sz="1600" i="1">
                <a:latin typeface="Times New Roman" pitchFamily="18" charset="0"/>
                <a:cs typeface="Tahoma" pitchFamily="34" charset="0"/>
              </a:endParaRPr>
            </a:p>
          </p:txBody>
        </p:sp>
        <p:sp>
          <p:nvSpPr>
            <p:cNvPr id="14421" name="Oval 82"/>
            <p:cNvSpPr>
              <a:spLocks noChangeArrowheads="1"/>
            </p:cNvSpPr>
            <p:nvPr/>
          </p:nvSpPr>
          <p:spPr bwMode="auto">
            <a:xfrm>
              <a:off x="6975" y="440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49</a:t>
              </a:r>
              <a:endParaRPr lang="en-US" altLang="zh-CN" sz="1600" i="1">
                <a:latin typeface="Times New Roman" pitchFamily="18" charset="0"/>
                <a:cs typeface="Tahoma" pitchFamily="34" charset="0"/>
              </a:endParaRPr>
            </a:p>
          </p:txBody>
        </p:sp>
        <p:sp>
          <p:nvSpPr>
            <p:cNvPr id="14422" name="Oval 83"/>
            <p:cNvSpPr>
              <a:spLocks noChangeArrowheads="1"/>
            </p:cNvSpPr>
            <p:nvPr/>
          </p:nvSpPr>
          <p:spPr bwMode="auto">
            <a:xfrm>
              <a:off x="7306" y="440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53</a:t>
              </a:r>
              <a:endParaRPr lang="en-US" altLang="zh-CN" sz="1600" i="1">
                <a:latin typeface="Times New Roman" pitchFamily="18" charset="0"/>
                <a:cs typeface="Tahoma" pitchFamily="34" charset="0"/>
              </a:endParaRPr>
            </a:p>
          </p:txBody>
        </p:sp>
        <p:sp>
          <p:nvSpPr>
            <p:cNvPr id="14423" name="Oval 84"/>
            <p:cNvSpPr>
              <a:spLocks noChangeArrowheads="1"/>
            </p:cNvSpPr>
            <p:nvPr/>
          </p:nvSpPr>
          <p:spPr bwMode="auto">
            <a:xfrm>
              <a:off x="7630" y="440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55</a:t>
              </a:r>
              <a:endParaRPr lang="en-US" altLang="zh-CN" sz="1600" i="1">
                <a:latin typeface="Times New Roman" pitchFamily="18" charset="0"/>
                <a:cs typeface="Tahoma" pitchFamily="34" charset="0"/>
              </a:endParaRPr>
            </a:p>
          </p:txBody>
        </p:sp>
        <p:sp>
          <p:nvSpPr>
            <p:cNvPr id="14424" name="Oval 85"/>
            <p:cNvSpPr>
              <a:spLocks noChangeArrowheads="1"/>
            </p:cNvSpPr>
            <p:nvPr/>
          </p:nvSpPr>
          <p:spPr bwMode="auto">
            <a:xfrm>
              <a:off x="7966" y="440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58</a:t>
              </a:r>
              <a:endParaRPr lang="en-US" altLang="zh-CN" sz="1600" i="1">
                <a:latin typeface="Times New Roman" pitchFamily="18" charset="0"/>
                <a:cs typeface="Tahoma" pitchFamily="34" charset="0"/>
              </a:endParaRPr>
            </a:p>
          </p:txBody>
        </p:sp>
        <p:sp>
          <p:nvSpPr>
            <p:cNvPr id="14425" name="Oval 86"/>
            <p:cNvSpPr>
              <a:spLocks noChangeArrowheads="1"/>
            </p:cNvSpPr>
            <p:nvPr/>
          </p:nvSpPr>
          <p:spPr bwMode="auto">
            <a:xfrm>
              <a:off x="8293" y="440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60</a:t>
              </a:r>
              <a:endParaRPr lang="en-US" altLang="zh-CN" sz="1600" i="1">
                <a:latin typeface="Times New Roman" pitchFamily="18" charset="0"/>
                <a:cs typeface="Tahoma" pitchFamily="34" charset="0"/>
              </a:endParaRPr>
            </a:p>
          </p:txBody>
        </p:sp>
        <p:sp>
          <p:nvSpPr>
            <p:cNvPr id="14426" name="Oval 87"/>
            <p:cNvSpPr>
              <a:spLocks noChangeArrowheads="1"/>
            </p:cNvSpPr>
            <p:nvPr/>
          </p:nvSpPr>
          <p:spPr bwMode="auto">
            <a:xfrm>
              <a:off x="8624" y="440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63</a:t>
              </a:r>
              <a:endParaRPr lang="en-US" altLang="zh-CN" sz="1600" i="1">
                <a:latin typeface="Times New Roman" pitchFamily="18" charset="0"/>
                <a:cs typeface="Tahoma" pitchFamily="34" charset="0"/>
              </a:endParaRPr>
            </a:p>
          </p:txBody>
        </p:sp>
        <p:sp>
          <p:nvSpPr>
            <p:cNvPr id="14427" name="Oval 88"/>
            <p:cNvSpPr>
              <a:spLocks noChangeArrowheads="1"/>
            </p:cNvSpPr>
            <p:nvPr/>
          </p:nvSpPr>
          <p:spPr bwMode="auto">
            <a:xfrm>
              <a:off x="8963" y="440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65</a:t>
              </a:r>
              <a:endParaRPr lang="en-US" altLang="zh-CN" sz="1600" i="1">
                <a:latin typeface="Times New Roman" pitchFamily="18" charset="0"/>
                <a:cs typeface="Tahoma" pitchFamily="34" charset="0"/>
              </a:endParaRPr>
            </a:p>
          </p:txBody>
        </p:sp>
        <p:sp>
          <p:nvSpPr>
            <p:cNvPr id="14428" name="Oval 89"/>
            <p:cNvSpPr>
              <a:spLocks noChangeArrowheads="1"/>
            </p:cNvSpPr>
            <p:nvPr/>
          </p:nvSpPr>
          <p:spPr bwMode="auto">
            <a:xfrm>
              <a:off x="1324" y="3676"/>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endParaRPr lang="en-US" altLang="zh-CN" sz="1600" i="1">
                <a:latin typeface="Times New Roman" pitchFamily="18" charset="0"/>
                <a:cs typeface="Tahoma" pitchFamily="34" charset="0"/>
              </a:endParaRPr>
            </a:p>
          </p:txBody>
        </p:sp>
        <p:sp>
          <p:nvSpPr>
            <p:cNvPr id="14429" name="Oval 90"/>
            <p:cNvSpPr>
              <a:spLocks noChangeArrowheads="1"/>
            </p:cNvSpPr>
            <p:nvPr/>
          </p:nvSpPr>
          <p:spPr bwMode="auto">
            <a:xfrm>
              <a:off x="1651" y="367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a:t>
              </a:r>
              <a:endParaRPr lang="en-US" altLang="zh-CN" sz="1600" i="1">
                <a:latin typeface="Times New Roman" pitchFamily="18" charset="0"/>
                <a:cs typeface="Tahoma" pitchFamily="34" charset="0"/>
              </a:endParaRPr>
            </a:p>
          </p:txBody>
        </p:sp>
        <p:sp>
          <p:nvSpPr>
            <p:cNvPr id="14430" name="Oval 91"/>
            <p:cNvSpPr>
              <a:spLocks noChangeArrowheads="1"/>
            </p:cNvSpPr>
            <p:nvPr/>
          </p:nvSpPr>
          <p:spPr bwMode="auto">
            <a:xfrm>
              <a:off x="1975" y="367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9</a:t>
              </a:r>
              <a:endParaRPr lang="en-US" altLang="zh-CN" sz="1600" i="1">
                <a:latin typeface="Times New Roman" pitchFamily="18" charset="0"/>
                <a:cs typeface="Tahoma" pitchFamily="34" charset="0"/>
              </a:endParaRPr>
            </a:p>
          </p:txBody>
        </p:sp>
        <p:sp>
          <p:nvSpPr>
            <p:cNvPr id="14431" name="Oval 92"/>
            <p:cNvSpPr>
              <a:spLocks noChangeArrowheads="1"/>
            </p:cNvSpPr>
            <p:nvPr/>
          </p:nvSpPr>
          <p:spPr bwMode="auto">
            <a:xfrm>
              <a:off x="2304" y="367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11</a:t>
              </a:r>
              <a:endParaRPr lang="en-US" altLang="zh-CN" sz="1600" i="1">
                <a:latin typeface="Times New Roman" pitchFamily="18" charset="0"/>
                <a:cs typeface="Tahoma" pitchFamily="34" charset="0"/>
              </a:endParaRPr>
            </a:p>
          </p:txBody>
        </p:sp>
        <p:sp>
          <p:nvSpPr>
            <p:cNvPr id="14432" name="Oval 93"/>
            <p:cNvSpPr>
              <a:spLocks noChangeArrowheads="1"/>
            </p:cNvSpPr>
            <p:nvPr/>
          </p:nvSpPr>
          <p:spPr bwMode="auto">
            <a:xfrm>
              <a:off x="2641" y="367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14</a:t>
              </a:r>
              <a:endParaRPr lang="en-US" altLang="zh-CN" sz="1600" i="1">
                <a:latin typeface="Times New Roman" pitchFamily="18" charset="0"/>
                <a:cs typeface="Tahoma" pitchFamily="34" charset="0"/>
              </a:endParaRPr>
            </a:p>
          </p:txBody>
        </p:sp>
        <p:sp>
          <p:nvSpPr>
            <p:cNvPr id="14433" name="Oval 94"/>
            <p:cNvSpPr>
              <a:spLocks noChangeArrowheads="1"/>
            </p:cNvSpPr>
            <p:nvPr/>
          </p:nvSpPr>
          <p:spPr bwMode="auto">
            <a:xfrm>
              <a:off x="2987" y="367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16</a:t>
              </a:r>
              <a:endParaRPr lang="en-US" altLang="zh-CN" sz="1600" i="1">
                <a:latin typeface="Times New Roman" pitchFamily="18" charset="0"/>
                <a:cs typeface="Tahoma" pitchFamily="34" charset="0"/>
              </a:endParaRPr>
            </a:p>
          </p:txBody>
        </p:sp>
        <p:sp>
          <p:nvSpPr>
            <p:cNvPr id="14434" name="Oval 95"/>
            <p:cNvSpPr>
              <a:spLocks noChangeArrowheads="1"/>
            </p:cNvSpPr>
            <p:nvPr/>
          </p:nvSpPr>
          <p:spPr bwMode="auto">
            <a:xfrm>
              <a:off x="3331" y="367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20</a:t>
              </a:r>
              <a:endParaRPr lang="en-US" altLang="zh-CN" sz="1600" i="1">
                <a:latin typeface="Times New Roman" pitchFamily="18" charset="0"/>
                <a:cs typeface="Tahoma" pitchFamily="34" charset="0"/>
              </a:endParaRPr>
            </a:p>
          </p:txBody>
        </p:sp>
        <p:sp>
          <p:nvSpPr>
            <p:cNvPr id="14435" name="Oval 96"/>
            <p:cNvSpPr>
              <a:spLocks noChangeArrowheads="1"/>
            </p:cNvSpPr>
            <p:nvPr/>
          </p:nvSpPr>
          <p:spPr bwMode="auto">
            <a:xfrm>
              <a:off x="3673" y="367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22</a:t>
              </a:r>
              <a:endParaRPr lang="en-US" altLang="zh-CN" sz="1600" i="1">
                <a:latin typeface="Times New Roman" pitchFamily="18" charset="0"/>
                <a:cs typeface="Tahoma" pitchFamily="34" charset="0"/>
              </a:endParaRPr>
            </a:p>
          </p:txBody>
        </p:sp>
        <p:sp>
          <p:nvSpPr>
            <p:cNvPr id="14436" name="Oval 97"/>
            <p:cNvSpPr>
              <a:spLocks noChangeArrowheads="1"/>
            </p:cNvSpPr>
            <p:nvPr/>
          </p:nvSpPr>
          <p:spPr bwMode="auto">
            <a:xfrm>
              <a:off x="4011" y="367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25</a:t>
              </a:r>
              <a:endParaRPr lang="en-US" altLang="zh-CN" sz="1600" i="1">
                <a:latin typeface="Times New Roman" pitchFamily="18" charset="0"/>
                <a:cs typeface="Tahoma" pitchFamily="34" charset="0"/>
              </a:endParaRPr>
            </a:p>
          </p:txBody>
        </p:sp>
        <p:sp>
          <p:nvSpPr>
            <p:cNvPr id="14437" name="Oval 98"/>
            <p:cNvSpPr>
              <a:spLocks noChangeArrowheads="1"/>
            </p:cNvSpPr>
            <p:nvPr/>
          </p:nvSpPr>
          <p:spPr bwMode="auto">
            <a:xfrm>
              <a:off x="4354" y="367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27</a:t>
              </a:r>
              <a:endParaRPr lang="en-US" altLang="zh-CN" sz="1600" i="1">
                <a:latin typeface="Times New Roman" pitchFamily="18" charset="0"/>
                <a:cs typeface="Tahoma" pitchFamily="34" charset="0"/>
              </a:endParaRPr>
            </a:p>
          </p:txBody>
        </p:sp>
        <p:sp>
          <p:nvSpPr>
            <p:cNvPr id="14438" name="Oval 99"/>
            <p:cNvSpPr>
              <a:spLocks noChangeArrowheads="1"/>
            </p:cNvSpPr>
            <p:nvPr/>
          </p:nvSpPr>
          <p:spPr bwMode="auto">
            <a:xfrm>
              <a:off x="4696" y="367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30</a:t>
              </a:r>
              <a:endParaRPr lang="en-US" altLang="zh-CN" sz="1600" i="1">
                <a:latin typeface="Times New Roman" pitchFamily="18" charset="0"/>
                <a:cs typeface="Tahoma" pitchFamily="34" charset="0"/>
              </a:endParaRPr>
            </a:p>
          </p:txBody>
        </p:sp>
        <p:sp>
          <p:nvSpPr>
            <p:cNvPr id="14439" name="Oval 100"/>
            <p:cNvSpPr>
              <a:spLocks noChangeArrowheads="1"/>
            </p:cNvSpPr>
            <p:nvPr/>
          </p:nvSpPr>
          <p:spPr bwMode="auto">
            <a:xfrm>
              <a:off x="5026" y="367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32</a:t>
              </a:r>
              <a:endParaRPr lang="en-US" altLang="zh-CN" sz="1600" i="1">
                <a:latin typeface="Times New Roman" pitchFamily="18" charset="0"/>
                <a:cs typeface="Tahoma" pitchFamily="34" charset="0"/>
              </a:endParaRPr>
            </a:p>
          </p:txBody>
        </p:sp>
        <p:sp>
          <p:nvSpPr>
            <p:cNvPr id="14440" name="Oval 101"/>
            <p:cNvSpPr>
              <a:spLocks noChangeArrowheads="1"/>
            </p:cNvSpPr>
            <p:nvPr/>
          </p:nvSpPr>
          <p:spPr bwMode="auto">
            <a:xfrm>
              <a:off x="5344" y="367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36</a:t>
              </a:r>
              <a:endParaRPr lang="en-US" altLang="zh-CN" sz="1600" i="1">
                <a:latin typeface="Times New Roman" pitchFamily="18" charset="0"/>
                <a:cs typeface="Tahoma" pitchFamily="34" charset="0"/>
              </a:endParaRPr>
            </a:p>
          </p:txBody>
        </p:sp>
        <p:sp>
          <p:nvSpPr>
            <p:cNvPr id="14441" name="Oval 102"/>
            <p:cNvSpPr>
              <a:spLocks noChangeArrowheads="1"/>
            </p:cNvSpPr>
            <p:nvPr/>
          </p:nvSpPr>
          <p:spPr bwMode="auto">
            <a:xfrm>
              <a:off x="5662" y="367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38</a:t>
              </a:r>
              <a:endParaRPr lang="en-US" altLang="zh-CN" sz="1600" i="1">
                <a:latin typeface="Times New Roman" pitchFamily="18" charset="0"/>
                <a:cs typeface="Tahoma" pitchFamily="34" charset="0"/>
              </a:endParaRPr>
            </a:p>
          </p:txBody>
        </p:sp>
        <p:sp>
          <p:nvSpPr>
            <p:cNvPr id="14442" name="Oval 103"/>
            <p:cNvSpPr>
              <a:spLocks noChangeArrowheads="1"/>
            </p:cNvSpPr>
            <p:nvPr/>
          </p:nvSpPr>
          <p:spPr bwMode="auto">
            <a:xfrm>
              <a:off x="5993" y="367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41</a:t>
              </a:r>
              <a:endParaRPr lang="en-US" altLang="zh-CN" sz="1600" i="1">
                <a:latin typeface="Times New Roman" pitchFamily="18" charset="0"/>
                <a:cs typeface="Tahoma" pitchFamily="34" charset="0"/>
              </a:endParaRPr>
            </a:p>
          </p:txBody>
        </p:sp>
        <p:sp>
          <p:nvSpPr>
            <p:cNvPr id="14443" name="Oval 104"/>
            <p:cNvSpPr>
              <a:spLocks noChangeArrowheads="1"/>
            </p:cNvSpPr>
            <p:nvPr/>
          </p:nvSpPr>
          <p:spPr bwMode="auto">
            <a:xfrm>
              <a:off x="6327" y="3676"/>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43</a:t>
              </a:r>
              <a:endParaRPr lang="en-US" altLang="zh-CN" sz="1600" i="1">
                <a:latin typeface="Times New Roman" pitchFamily="18" charset="0"/>
                <a:cs typeface="Tahoma" pitchFamily="34" charset="0"/>
              </a:endParaRPr>
            </a:p>
          </p:txBody>
        </p:sp>
        <p:sp>
          <p:nvSpPr>
            <p:cNvPr id="14444" name="Oval 105"/>
            <p:cNvSpPr>
              <a:spLocks noChangeArrowheads="1"/>
            </p:cNvSpPr>
            <p:nvPr/>
          </p:nvSpPr>
          <p:spPr bwMode="auto">
            <a:xfrm>
              <a:off x="6653" y="367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46</a:t>
              </a:r>
              <a:endParaRPr lang="en-US" altLang="zh-CN" sz="1600" i="1">
                <a:latin typeface="Times New Roman" pitchFamily="18" charset="0"/>
                <a:cs typeface="Tahoma" pitchFamily="34" charset="0"/>
              </a:endParaRPr>
            </a:p>
          </p:txBody>
        </p:sp>
        <p:sp>
          <p:nvSpPr>
            <p:cNvPr id="14445" name="Oval 106"/>
            <p:cNvSpPr>
              <a:spLocks noChangeArrowheads="1"/>
            </p:cNvSpPr>
            <p:nvPr/>
          </p:nvSpPr>
          <p:spPr bwMode="auto">
            <a:xfrm>
              <a:off x="6986" y="367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48</a:t>
              </a:r>
              <a:endParaRPr lang="en-US" altLang="zh-CN" sz="1600" i="1">
                <a:latin typeface="Times New Roman" pitchFamily="18" charset="0"/>
                <a:cs typeface="Tahoma" pitchFamily="34" charset="0"/>
              </a:endParaRPr>
            </a:p>
          </p:txBody>
        </p:sp>
        <p:sp>
          <p:nvSpPr>
            <p:cNvPr id="14446" name="Oval 107"/>
            <p:cNvSpPr>
              <a:spLocks noChangeArrowheads="1"/>
            </p:cNvSpPr>
            <p:nvPr/>
          </p:nvSpPr>
          <p:spPr bwMode="auto">
            <a:xfrm>
              <a:off x="7317" y="367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52</a:t>
              </a:r>
              <a:endParaRPr lang="en-US" altLang="zh-CN" sz="1600" i="1">
                <a:latin typeface="Times New Roman" pitchFamily="18" charset="0"/>
                <a:cs typeface="Tahoma" pitchFamily="34" charset="0"/>
              </a:endParaRPr>
            </a:p>
          </p:txBody>
        </p:sp>
        <p:sp>
          <p:nvSpPr>
            <p:cNvPr id="14447" name="Oval 108"/>
            <p:cNvSpPr>
              <a:spLocks noChangeArrowheads="1"/>
            </p:cNvSpPr>
            <p:nvPr/>
          </p:nvSpPr>
          <p:spPr bwMode="auto">
            <a:xfrm>
              <a:off x="7641" y="367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54</a:t>
              </a:r>
              <a:endParaRPr lang="en-US" altLang="zh-CN" sz="1600" i="1">
                <a:latin typeface="Times New Roman" pitchFamily="18" charset="0"/>
                <a:cs typeface="Tahoma" pitchFamily="34" charset="0"/>
              </a:endParaRPr>
            </a:p>
          </p:txBody>
        </p:sp>
        <p:sp>
          <p:nvSpPr>
            <p:cNvPr id="14448" name="Oval 109"/>
            <p:cNvSpPr>
              <a:spLocks noChangeArrowheads="1"/>
            </p:cNvSpPr>
            <p:nvPr/>
          </p:nvSpPr>
          <p:spPr bwMode="auto">
            <a:xfrm>
              <a:off x="7977" y="367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57</a:t>
              </a:r>
              <a:endParaRPr lang="en-US" altLang="zh-CN" sz="1600" i="1">
                <a:latin typeface="Times New Roman" pitchFamily="18" charset="0"/>
                <a:cs typeface="Tahoma" pitchFamily="34" charset="0"/>
              </a:endParaRPr>
            </a:p>
          </p:txBody>
        </p:sp>
        <p:sp>
          <p:nvSpPr>
            <p:cNvPr id="14449" name="Oval 110"/>
            <p:cNvSpPr>
              <a:spLocks noChangeArrowheads="1"/>
            </p:cNvSpPr>
            <p:nvPr/>
          </p:nvSpPr>
          <p:spPr bwMode="auto">
            <a:xfrm>
              <a:off x="8304" y="367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59</a:t>
              </a:r>
              <a:endParaRPr lang="en-US" altLang="zh-CN" sz="1600" i="1">
                <a:latin typeface="Times New Roman" pitchFamily="18" charset="0"/>
                <a:cs typeface="Tahoma" pitchFamily="34" charset="0"/>
              </a:endParaRPr>
            </a:p>
          </p:txBody>
        </p:sp>
        <p:sp>
          <p:nvSpPr>
            <p:cNvPr id="14450" name="Oval 111"/>
            <p:cNvSpPr>
              <a:spLocks noChangeArrowheads="1"/>
            </p:cNvSpPr>
            <p:nvPr/>
          </p:nvSpPr>
          <p:spPr bwMode="auto">
            <a:xfrm>
              <a:off x="8635" y="367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62</a:t>
              </a:r>
              <a:endParaRPr lang="en-US" altLang="zh-CN" sz="1600" i="1">
                <a:latin typeface="Times New Roman" pitchFamily="18" charset="0"/>
                <a:cs typeface="Tahoma" pitchFamily="34" charset="0"/>
              </a:endParaRPr>
            </a:p>
          </p:txBody>
        </p:sp>
        <p:sp>
          <p:nvSpPr>
            <p:cNvPr id="14451" name="Oval 112"/>
            <p:cNvSpPr>
              <a:spLocks noChangeArrowheads="1"/>
            </p:cNvSpPr>
            <p:nvPr/>
          </p:nvSpPr>
          <p:spPr bwMode="auto">
            <a:xfrm>
              <a:off x="8974" y="367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64</a:t>
              </a:r>
              <a:endParaRPr lang="en-US" altLang="zh-CN" sz="1600" i="1">
                <a:latin typeface="Times New Roman" pitchFamily="18" charset="0"/>
                <a:cs typeface="Tahoma" pitchFamily="34" charset="0"/>
              </a:endParaRPr>
            </a:p>
          </p:txBody>
        </p:sp>
        <p:sp>
          <p:nvSpPr>
            <p:cNvPr id="14452" name="Oval 113"/>
            <p:cNvSpPr>
              <a:spLocks noChangeArrowheads="1"/>
            </p:cNvSpPr>
            <p:nvPr/>
          </p:nvSpPr>
          <p:spPr bwMode="auto">
            <a:xfrm>
              <a:off x="1511" y="295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endParaRPr lang="en-US" altLang="zh-CN" sz="1600" i="1">
                <a:latin typeface="Times New Roman" pitchFamily="18" charset="0"/>
                <a:cs typeface="Tahoma" pitchFamily="34" charset="0"/>
              </a:endParaRPr>
            </a:p>
          </p:txBody>
        </p:sp>
        <p:sp>
          <p:nvSpPr>
            <p:cNvPr id="14453" name="Oval 114"/>
            <p:cNvSpPr>
              <a:spLocks noChangeArrowheads="1"/>
            </p:cNvSpPr>
            <p:nvPr/>
          </p:nvSpPr>
          <p:spPr bwMode="auto">
            <a:xfrm>
              <a:off x="2157" y="2955"/>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8</a:t>
              </a:r>
              <a:endParaRPr lang="en-US" altLang="zh-CN" sz="1600" i="1">
                <a:latin typeface="Times New Roman" pitchFamily="18" charset="0"/>
                <a:cs typeface="Tahoma" pitchFamily="34" charset="0"/>
              </a:endParaRPr>
            </a:p>
          </p:txBody>
        </p:sp>
        <p:sp>
          <p:nvSpPr>
            <p:cNvPr id="14454" name="Oval 115"/>
            <p:cNvSpPr>
              <a:spLocks noChangeArrowheads="1"/>
            </p:cNvSpPr>
            <p:nvPr/>
          </p:nvSpPr>
          <p:spPr bwMode="auto">
            <a:xfrm>
              <a:off x="2817" y="295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13</a:t>
              </a:r>
              <a:endParaRPr lang="en-US" altLang="zh-CN" sz="1600" i="1">
                <a:latin typeface="Times New Roman" pitchFamily="18" charset="0"/>
                <a:cs typeface="Tahoma" pitchFamily="34" charset="0"/>
              </a:endParaRPr>
            </a:p>
          </p:txBody>
        </p:sp>
        <p:sp>
          <p:nvSpPr>
            <p:cNvPr id="14455" name="Oval 116"/>
            <p:cNvSpPr>
              <a:spLocks noChangeArrowheads="1"/>
            </p:cNvSpPr>
            <p:nvPr/>
          </p:nvSpPr>
          <p:spPr bwMode="auto">
            <a:xfrm>
              <a:off x="3513" y="295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19</a:t>
              </a:r>
              <a:endParaRPr lang="en-US" altLang="zh-CN" sz="1600" i="1">
                <a:latin typeface="Times New Roman" pitchFamily="18" charset="0"/>
                <a:cs typeface="Tahoma" pitchFamily="34" charset="0"/>
              </a:endParaRPr>
            </a:p>
          </p:txBody>
        </p:sp>
        <p:sp>
          <p:nvSpPr>
            <p:cNvPr id="14456" name="Oval 117"/>
            <p:cNvSpPr>
              <a:spLocks noChangeArrowheads="1"/>
            </p:cNvSpPr>
            <p:nvPr/>
          </p:nvSpPr>
          <p:spPr bwMode="auto">
            <a:xfrm>
              <a:off x="4164" y="2955"/>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24</a:t>
              </a:r>
              <a:endParaRPr lang="en-US" altLang="zh-CN" sz="1600" i="1">
                <a:latin typeface="Times New Roman" pitchFamily="18" charset="0"/>
                <a:cs typeface="Tahoma" pitchFamily="34" charset="0"/>
              </a:endParaRPr>
            </a:p>
          </p:txBody>
        </p:sp>
        <p:sp>
          <p:nvSpPr>
            <p:cNvPr id="14457" name="Oval 118"/>
            <p:cNvSpPr>
              <a:spLocks noChangeArrowheads="1"/>
            </p:cNvSpPr>
            <p:nvPr/>
          </p:nvSpPr>
          <p:spPr bwMode="auto">
            <a:xfrm>
              <a:off x="4836" y="295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29</a:t>
              </a:r>
              <a:endParaRPr lang="en-US" altLang="zh-CN" sz="1600" i="1">
                <a:latin typeface="Times New Roman" pitchFamily="18" charset="0"/>
                <a:cs typeface="Tahoma" pitchFamily="34" charset="0"/>
              </a:endParaRPr>
            </a:p>
          </p:txBody>
        </p:sp>
        <p:sp>
          <p:nvSpPr>
            <p:cNvPr id="14458" name="Oval 119"/>
            <p:cNvSpPr>
              <a:spLocks noChangeArrowheads="1"/>
            </p:cNvSpPr>
            <p:nvPr/>
          </p:nvSpPr>
          <p:spPr bwMode="auto">
            <a:xfrm>
              <a:off x="5472" y="295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35</a:t>
              </a:r>
              <a:endParaRPr lang="en-US" altLang="zh-CN" sz="1600" i="1">
                <a:latin typeface="Times New Roman" pitchFamily="18" charset="0"/>
                <a:cs typeface="Tahoma" pitchFamily="34" charset="0"/>
              </a:endParaRPr>
            </a:p>
          </p:txBody>
        </p:sp>
        <p:sp>
          <p:nvSpPr>
            <p:cNvPr id="14459" name="Oval 120"/>
            <p:cNvSpPr>
              <a:spLocks noChangeArrowheads="1"/>
            </p:cNvSpPr>
            <p:nvPr/>
          </p:nvSpPr>
          <p:spPr bwMode="auto">
            <a:xfrm>
              <a:off x="6137" y="295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40</a:t>
              </a:r>
              <a:endParaRPr lang="en-US" altLang="zh-CN" sz="1600" i="1">
                <a:latin typeface="Times New Roman" pitchFamily="18" charset="0"/>
                <a:cs typeface="Tahoma" pitchFamily="34" charset="0"/>
              </a:endParaRPr>
            </a:p>
          </p:txBody>
        </p:sp>
        <p:sp>
          <p:nvSpPr>
            <p:cNvPr id="14460" name="Oval 121"/>
            <p:cNvSpPr>
              <a:spLocks noChangeArrowheads="1"/>
            </p:cNvSpPr>
            <p:nvPr/>
          </p:nvSpPr>
          <p:spPr bwMode="auto">
            <a:xfrm>
              <a:off x="6796" y="2956"/>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45</a:t>
              </a:r>
              <a:endParaRPr lang="en-US" altLang="zh-CN" sz="1600" i="1">
                <a:latin typeface="Times New Roman" pitchFamily="18" charset="0"/>
                <a:cs typeface="Tahoma" pitchFamily="34" charset="0"/>
              </a:endParaRPr>
            </a:p>
          </p:txBody>
        </p:sp>
        <p:sp>
          <p:nvSpPr>
            <p:cNvPr id="14461" name="Oval 122"/>
            <p:cNvSpPr>
              <a:spLocks noChangeArrowheads="1"/>
            </p:cNvSpPr>
            <p:nvPr/>
          </p:nvSpPr>
          <p:spPr bwMode="auto">
            <a:xfrm>
              <a:off x="7451" y="295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51</a:t>
              </a:r>
              <a:endParaRPr lang="en-US" altLang="zh-CN" sz="1600" i="1">
                <a:latin typeface="Times New Roman" pitchFamily="18" charset="0"/>
                <a:cs typeface="Tahoma" pitchFamily="34" charset="0"/>
              </a:endParaRPr>
            </a:p>
          </p:txBody>
        </p:sp>
        <p:sp>
          <p:nvSpPr>
            <p:cNvPr id="14462" name="Oval 123"/>
            <p:cNvSpPr>
              <a:spLocks noChangeArrowheads="1"/>
            </p:cNvSpPr>
            <p:nvPr/>
          </p:nvSpPr>
          <p:spPr bwMode="auto">
            <a:xfrm>
              <a:off x="8114" y="295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56</a:t>
              </a:r>
              <a:endParaRPr lang="en-US" altLang="zh-CN" sz="1600" i="1">
                <a:latin typeface="Times New Roman" pitchFamily="18" charset="0"/>
                <a:cs typeface="Tahoma" pitchFamily="34" charset="0"/>
              </a:endParaRPr>
            </a:p>
          </p:txBody>
        </p:sp>
        <p:sp>
          <p:nvSpPr>
            <p:cNvPr id="14463" name="Oval 124"/>
            <p:cNvSpPr>
              <a:spLocks noChangeArrowheads="1"/>
            </p:cNvSpPr>
            <p:nvPr/>
          </p:nvSpPr>
          <p:spPr bwMode="auto">
            <a:xfrm>
              <a:off x="8784" y="2954"/>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61</a:t>
              </a:r>
              <a:endParaRPr lang="en-US" altLang="zh-CN" sz="1600" i="1">
                <a:latin typeface="Times New Roman" pitchFamily="18" charset="0"/>
                <a:cs typeface="Tahoma" pitchFamily="34" charset="0"/>
              </a:endParaRPr>
            </a:p>
          </p:txBody>
        </p:sp>
        <p:sp>
          <p:nvSpPr>
            <p:cNvPr id="14464" name="Oval 125"/>
            <p:cNvSpPr>
              <a:spLocks noChangeArrowheads="1"/>
            </p:cNvSpPr>
            <p:nvPr/>
          </p:nvSpPr>
          <p:spPr bwMode="auto">
            <a:xfrm>
              <a:off x="2152" y="221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endParaRPr lang="en-US" altLang="zh-CN" sz="1600" i="1">
                <a:latin typeface="Times New Roman" pitchFamily="18" charset="0"/>
                <a:cs typeface="Tahoma" pitchFamily="34" charset="0"/>
              </a:endParaRPr>
            </a:p>
          </p:txBody>
        </p:sp>
        <p:sp>
          <p:nvSpPr>
            <p:cNvPr id="14465" name="Oval 126"/>
            <p:cNvSpPr>
              <a:spLocks noChangeArrowheads="1"/>
            </p:cNvSpPr>
            <p:nvPr/>
          </p:nvSpPr>
          <p:spPr bwMode="auto">
            <a:xfrm>
              <a:off x="4158" y="221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18</a:t>
              </a:r>
              <a:endParaRPr lang="en-US" altLang="zh-CN" sz="1600" i="1">
                <a:latin typeface="Times New Roman" pitchFamily="18" charset="0"/>
                <a:cs typeface="Tahoma" pitchFamily="34" charset="0"/>
              </a:endParaRPr>
            </a:p>
          </p:txBody>
        </p:sp>
        <p:sp>
          <p:nvSpPr>
            <p:cNvPr id="14466" name="Oval 127"/>
            <p:cNvSpPr>
              <a:spLocks noChangeArrowheads="1"/>
            </p:cNvSpPr>
            <p:nvPr/>
          </p:nvSpPr>
          <p:spPr bwMode="auto">
            <a:xfrm>
              <a:off x="6123" y="2212"/>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34</a:t>
              </a:r>
              <a:endParaRPr lang="en-US" altLang="zh-CN" sz="1600" i="1">
                <a:latin typeface="Times New Roman" pitchFamily="18" charset="0"/>
                <a:cs typeface="Tahoma" pitchFamily="34" charset="0"/>
              </a:endParaRPr>
            </a:p>
          </p:txBody>
        </p:sp>
        <p:sp>
          <p:nvSpPr>
            <p:cNvPr id="14467" name="Oval 128"/>
            <p:cNvSpPr>
              <a:spLocks noChangeArrowheads="1"/>
            </p:cNvSpPr>
            <p:nvPr/>
          </p:nvSpPr>
          <p:spPr bwMode="auto">
            <a:xfrm>
              <a:off x="8117" y="2215"/>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50</a:t>
              </a:r>
              <a:endParaRPr lang="en-US" altLang="zh-CN" sz="1600" i="1">
                <a:latin typeface="Times New Roman" pitchFamily="18" charset="0"/>
                <a:cs typeface="Tahoma" pitchFamily="34" charset="0"/>
              </a:endParaRPr>
            </a:p>
          </p:txBody>
        </p:sp>
        <p:sp>
          <p:nvSpPr>
            <p:cNvPr id="14468" name="Oval 129"/>
            <p:cNvSpPr>
              <a:spLocks noChangeArrowheads="1"/>
            </p:cNvSpPr>
            <p:nvPr/>
          </p:nvSpPr>
          <p:spPr bwMode="auto">
            <a:xfrm>
              <a:off x="5129" y="1575"/>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endParaRPr lang="en-US" altLang="zh-CN" sz="1600" i="1">
                <a:latin typeface="Times New Roman" pitchFamily="18" charset="0"/>
                <a:cs typeface="Tahoma" pitchFamily="34" charset="0"/>
              </a:endParaRPr>
            </a:p>
          </p:txBody>
        </p:sp>
        <p:sp>
          <p:nvSpPr>
            <p:cNvPr id="14469" name="Line 130"/>
            <p:cNvSpPr>
              <a:spLocks noChangeShapeType="1"/>
            </p:cNvSpPr>
            <p:nvPr/>
          </p:nvSpPr>
          <p:spPr bwMode="auto">
            <a:xfrm flipH="1">
              <a:off x="2351" y="1716"/>
              <a:ext cx="2780" cy="4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0" name="Line 131"/>
            <p:cNvSpPr>
              <a:spLocks noChangeShapeType="1"/>
            </p:cNvSpPr>
            <p:nvPr/>
          </p:nvSpPr>
          <p:spPr bwMode="auto">
            <a:xfrm flipH="1">
              <a:off x="4361" y="1779"/>
              <a:ext cx="790" cy="4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1" name="Line 132"/>
            <p:cNvSpPr>
              <a:spLocks noChangeShapeType="1"/>
            </p:cNvSpPr>
            <p:nvPr/>
          </p:nvSpPr>
          <p:spPr bwMode="auto">
            <a:xfrm>
              <a:off x="5381" y="1770"/>
              <a:ext cx="83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2" name="Line 133"/>
            <p:cNvSpPr>
              <a:spLocks noChangeShapeType="1"/>
            </p:cNvSpPr>
            <p:nvPr/>
          </p:nvSpPr>
          <p:spPr bwMode="auto">
            <a:xfrm>
              <a:off x="5411" y="1698"/>
              <a:ext cx="2760" cy="5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3" name="Line 134"/>
            <p:cNvSpPr>
              <a:spLocks noChangeShapeType="1"/>
            </p:cNvSpPr>
            <p:nvPr/>
          </p:nvSpPr>
          <p:spPr bwMode="auto">
            <a:xfrm flipH="1">
              <a:off x="1711" y="2409"/>
              <a:ext cx="450" cy="5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4" name="Line 135"/>
            <p:cNvSpPr>
              <a:spLocks noChangeShapeType="1"/>
            </p:cNvSpPr>
            <p:nvPr/>
          </p:nvSpPr>
          <p:spPr bwMode="auto">
            <a:xfrm>
              <a:off x="2281" y="2469"/>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5" name="Line 136"/>
            <p:cNvSpPr>
              <a:spLocks noChangeShapeType="1"/>
            </p:cNvSpPr>
            <p:nvPr/>
          </p:nvSpPr>
          <p:spPr bwMode="auto">
            <a:xfrm flipH="1">
              <a:off x="3731" y="2431"/>
              <a:ext cx="440" cy="5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6" name="Line 137"/>
            <p:cNvSpPr>
              <a:spLocks noChangeShapeType="1"/>
            </p:cNvSpPr>
            <p:nvPr/>
          </p:nvSpPr>
          <p:spPr bwMode="auto">
            <a:xfrm>
              <a:off x="4291" y="2472"/>
              <a:ext cx="0" cy="4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7" name="Line 138"/>
            <p:cNvSpPr>
              <a:spLocks noChangeShapeType="1"/>
            </p:cNvSpPr>
            <p:nvPr/>
          </p:nvSpPr>
          <p:spPr bwMode="auto">
            <a:xfrm>
              <a:off x="4391" y="2430"/>
              <a:ext cx="500" cy="5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8" name="Line 139"/>
            <p:cNvSpPr>
              <a:spLocks noChangeShapeType="1"/>
            </p:cNvSpPr>
            <p:nvPr/>
          </p:nvSpPr>
          <p:spPr bwMode="auto">
            <a:xfrm flipH="1">
              <a:off x="5681" y="2429"/>
              <a:ext cx="460" cy="5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9" name="Line 140"/>
            <p:cNvSpPr>
              <a:spLocks noChangeShapeType="1"/>
            </p:cNvSpPr>
            <p:nvPr/>
          </p:nvSpPr>
          <p:spPr bwMode="auto">
            <a:xfrm>
              <a:off x="6261" y="2489"/>
              <a:ext cx="0"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0" name="Line 141"/>
            <p:cNvSpPr>
              <a:spLocks noChangeShapeType="1"/>
            </p:cNvSpPr>
            <p:nvPr/>
          </p:nvSpPr>
          <p:spPr bwMode="auto">
            <a:xfrm>
              <a:off x="6371" y="2438"/>
              <a:ext cx="460" cy="5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1" name="Line 142"/>
            <p:cNvSpPr>
              <a:spLocks noChangeShapeType="1"/>
            </p:cNvSpPr>
            <p:nvPr/>
          </p:nvSpPr>
          <p:spPr bwMode="auto">
            <a:xfrm flipH="1">
              <a:off x="7671" y="2428"/>
              <a:ext cx="460" cy="5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2" name="Line 143"/>
            <p:cNvSpPr>
              <a:spLocks noChangeShapeType="1"/>
            </p:cNvSpPr>
            <p:nvPr/>
          </p:nvSpPr>
          <p:spPr bwMode="auto">
            <a:xfrm flipH="1">
              <a:off x="8251" y="2488"/>
              <a:ext cx="0" cy="4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3" name="Line 144"/>
            <p:cNvSpPr>
              <a:spLocks noChangeShapeType="1"/>
            </p:cNvSpPr>
            <p:nvPr/>
          </p:nvSpPr>
          <p:spPr bwMode="auto">
            <a:xfrm>
              <a:off x="8361" y="2437"/>
              <a:ext cx="450" cy="5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4" name="Line 145"/>
            <p:cNvSpPr>
              <a:spLocks noChangeShapeType="1"/>
            </p:cNvSpPr>
            <p:nvPr/>
          </p:nvSpPr>
          <p:spPr bwMode="auto">
            <a:xfrm flipH="1">
              <a:off x="1451" y="3188"/>
              <a:ext cx="13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5" name="Line 146"/>
            <p:cNvSpPr>
              <a:spLocks noChangeShapeType="1"/>
            </p:cNvSpPr>
            <p:nvPr/>
          </p:nvSpPr>
          <p:spPr bwMode="auto">
            <a:xfrm>
              <a:off x="1691" y="3188"/>
              <a:ext cx="100" cy="4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6" name="Line 147"/>
            <p:cNvSpPr>
              <a:spLocks noChangeShapeType="1"/>
            </p:cNvSpPr>
            <p:nvPr/>
          </p:nvSpPr>
          <p:spPr bwMode="auto">
            <a:xfrm flipH="1">
              <a:off x="2121" y="3198"/>
              <a:ext cx="110" cy="4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7" name="Line 148"/>
            <p:cNvSpPr>
              <a:spLocks noChangeShapeType="1"/>
            </p:cNvSpPr>
            <p:nvPr/>
          </p:nvSpPr>
          <p:spPr bwMode="auto">
            <a:xfrm>
              <a:off x="2341" y="3198"/>
              <a:ext cx="90" cy="4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8" name="Line 149"/>
            <p:cNvSpPr>
              <a:spLocks noChangeShapeType="1"/>
            </p:cNvSpPr>
            <p:nvPr/>
          </p:nvSpPr>
          <p:spPr bwMode="auto">
            <a:xfrm flipH="1">
              <a:off x="2791" y="3209"/>
              <a:ext cx="11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9" name="Line 150"/>
            <p:cNvSpPr>
              <a:spLocks noChangeShapeType="1"/>
            </p:cNvSpPr>
            <p:nvPr/>
          </p:nvSpPr>
          <p:spPr bwMode="auto">
            <a:xfrm>
              <a:off x="3011" y="3209"/>
              <a:ext cx="10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0" name="Line 151"/>
            <p:cNvSpPr>
              <a:spLocks noChangeShapeType="1"/>
            </p:cNvSpPr>
            <p:nvPr/>
          </p:nvSpPr>
          <p:spPr bwMode="auto">
            <a:xfrm flipH="1">
              <a:off x="4141" y="3197"/>
              <a:ext cx="120" cy="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1" name="Line 152"/>
            <p:cNvSpPr>
              <a:spLocks noChangeShapeType="1"/>
            </p:cNvSpPr>
            <p:nvPr/>
          </p:nvSpPr>
          <p:spPr bwMode="auto">
            <a:xfrm>
              <a:off x="4371" y="3197"/>
              <a:ext cx="11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2" name="Line 153"/>
            <p:cNvSpPr>
              <a:spLocks noChangeShapeType="1"/>
            </p:cNvSpPr>
            <p:nvPr/>
          </p:nvSpPr>
          <p:spPr bwMode="auto">
            <a:xfrm flipH="1">
              <a:off x="4831" y="3209"/>
              <a:ext cx="100" cy="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3" name="Line 154"/>
            <p:cNvSpPr>
              <a:spLocks noChangeShapeType="1"/>
            </p:cNvSpPr>
            <p:nvPr/>
          </p:nvSpPr>
          <p:spPr bwMode="auto">
            <a:xfrm>
              <a:off x="5041" y="3188"/>
              <a:ext cx="10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4" name="Line 155"/>
            <p:cNvSpPr>
              <a:spLocks noChangeShapeType="1"/>
            </p:cNvSpPr>
            <p:nvPr/>
          </p:nvSpPr>
          <p:spPr bwMode="auto">
            <a:xfrm flipH="1">
              <a:off x="3481" y="3199"/>
              <a:ext cx="110" cy="4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5" name="Line 156"/>
            <p:cNvSpPr>
              <a:spLocks noChangeShapeType="1"/>
            </p:cNvSpPr>
            <p:nvPr/>
          </p:nvSpPr>
          <p:spPr bwMode="auto">
            <a:xfrm>
              <a:off x="3701" y="3199"/>
              <a:ext cx="90" cy="4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6" name="Line 157"/>
            <p:cNvSpPr>
              <a:spLocks noChangeShapeType="1"/>
            </p:cNvSpPr>
            <p:nvPr/>
          </p:nvSpPr>
          <p:spPr bwMode="auto">
            <a:xfrm flipH="1">
              <a:off x="5461" y="3200"/>
              <a:ext cx="100" cy="4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7" name="Line 158"/>
            <p:cNvSpPr>
              <a:spLocks noChangeShapeType="1"/>
            </p:cNvSpPr>
            <p:nvPr/>
          </p:nvSpPr>
          <p:spPr bwMode="auto">
            <a:xfrm>
              <a:off x="5671" y="3200"/>
              <a:ext cx="100" cy="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8" name="Line 159"/>
            <p:cNvSpPr>
              <a:spLocks noChangeShapeType="1"/>
            </p:cNvSpPr>
            <p:nvPr/>
          </p:nvSpPr>
          <p:spPr bwMode="auto">
            <a:xfrm flipH="1">
              <a:off x="6111" y="3221"/>
              <a:ext cx="11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9" name="Line 160"/>
            <p:cNvSpPr>
              <a:spLocks noChangeShapeType="1"/>
            </p:cNvSpPr>
            <p:nvPr/>
          </p:nvSpPr>
          <p:spPr bwMode="auto">
            <a:xfrm>
              <a:off x="6331" y="3221"/>
              <a:ext cx="90"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0" name="Line 161"/>
            <p:cNvSpPr>
              <a:spLocks noChangeShapeType="1"/>
            </p:cNvSpPr>
            <p:nvPr/>
          </p:nvSpPr>
          <p:spPr bwMode="auto">
            <a:xfrm flipH="1">
              <a:off x="6781" y="3209"/>
              <a:ext cx="11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1" name="Line 162"/>
            <p:cNvSpPr>
              <a:spLocks noChangeShapeType="1"/>
            </p:cNvSpPr>
            <p:nvPr/>
          </p:nvSpPr>
          <p:spPr bwMode="auto">
            <a:xfrm>
              <a:off x="7001" y="3209"/>
              <a:ext cx="100" cy="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2" name="Line 163"/>
            <p:cNvSpPr>
              <a:spLocks noChangeShapeType="1"/>
            </p:cNvSpPr>
            <p:nvPr/>
          </p:nvSpPr>
          <p:spPr bwMode="auto">
            <a:xfrm flipH="1">
              <a:off x="7441" y="3209"/>
              <a:ext cx="100" cy="4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3" name="Line 164"/>
            <p:cNvSpPr>
              <a:spLocks noChangeShapeType="1"/>
            </p:cNvSpPr>
            <p:nvPr/>
          </p:nvSpPr>
          <p:spPr bwMode="auto">
            <a:xfrm>
              <a:off x="7651" y="3209"/>
              <a:ext cx="110" cy="4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4" name="Line 165"/>
            <p:cNvSpPr>
              <a:spLocks noChangeShapeType="1"/>
            </p:cNvSpPr>
            <p:nvPr/>
          </p:nvSpPr>
          <p:spPr bwMode="auto">
            <a:xfrm flipH="1">
              <a:off x="8091" y="3200"/>
              <a:ext cx="11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5" name="Line 166"/>
            <p:cNvSpPr>
              <a:spLocks noChangeShapeType="1"/>
            </p:cNvSpPr>
            <p:nvPr/>
          </p:nvSpPr>
          <p:spPr bwMode="auto">
            <a:xfrm>
              <a:off x="8311" y="3200"/>
              <a:ext cx="100" cy="4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6" name="Line 167"/>
            <p:cNvSpPr>
              <a:spLocks noChangeShapeType="1"/>
            </p:cNvSpPr>
            <p:nvPr/>
          </p:nvSpPr>
          <p:spPr bwMode="auto">
            <a:xfrm flipH="1">
              <a:off x="8771" y="3200"/>
              <a:ext cx="11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7" name="Line 168"/>
            <p:cNvSpPr>
              <a:spLocks noChangeShapeType="1"/>
            </p:cNvSpPr>
            <p:nvPr/>
          </p:nvSpPr>
          <p:spPr bwMode="auto">
            <a:xfrm>
              <a:off x="8991" y="3200"/>
              <a:ext cx="100" cy="4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8" name="Line 169"/>
            <p:cNvSpPr>
              <a:spLocks noChangeShapeType="1"/>
            </p:cNvSpPr>
            <p:nvPr/>
          </p:nvSpPr>
          <p:spPr bwMode="auto">
            <a:xfrm>
              <a:off x="1441" y="3939"/>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9" name="Line 170"/>
            <p:cNvSpPr>
              <a:spLocks noChangeShapeType="1"/>
            </p:cNvSpPr>
            <p:nvPr/>
          </p:nvSpPr>
          <p:spPr bwMode="auto">
            <a:xfrm>
              <a:off x="1791" y="3939"/>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0" name="Line 171"/>
            <p:cNvSpPr>
              <a:spLocks noChangeShapeType="1"/>
            </p:cNvSpPr>
            <p:nvPr/>
          </p:nvSpPr>
          <p:spPr bwMode="auto">
            <a:xfrm>
              <a:off x="2111" y="3939"/>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1" name="Line 172"/>
            <p:cNvSpPr>
              <a:spLocks noChangeShapeType="1"/>
            </p:cNvSpPr>
            <p:nvPr/>
          </p:nvSpPr>
          <p:spPr bwMode="auto">
            <a:xfrm>
              <a:off x="2431" y="3939"/>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2" name="Line 173"/>
            <p:cNvSpPr>
              <a:spLocks noChangeShapeType="1"/>
            </p:cNvSpPr>
            <p:nvPr/>
          </p:nvSpPr>
          <p:spPr bwMode="auto">
            <a:xfrm>
              <a:off x="2771" y="3939"/>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3" name="Line 174"/>
            <p:cNvSpPr>
              <a:spLocks noChangeShapeType="1"/>
            </p:cNvSpPr>
            <p:nvPr/>
          </p:nvSpPr>
          <p:spPr bwMode="auto">
            <a:xfrm>
              <a:off x="311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4" name="Line 175"/>
            <p:cNvSpPr>
              <a:spLocks noChangeShapeType="1"/>
            </p:cNvSpPr>
            <p:nvPr/>
          </p:nvSpPr>
          <p:spPr bwMode="auto">
            <a:xfrm>
              <a:off x="3461" y="3939"/>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5" name="Line 176"/>
            <p:cNvSpPr>
              <a:spLocks noChangeShapeType="1"/>
            </p:cNvSpPr>
            <p:nvPr/>
          </p:nvSpPr>
          <p:spPr bwMode="auto">
            <a:xfrm>
              <a:off x="3801" y="3939"/>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6" name="Line 177"/>
            <p:cNvSpPr>
              <a:spLocks noChangeShapeType="1"/>
            </p:cNvSpPr>
            <p:nvPr/>
          </p:nvSpPr>
          <p:spPr bwMode="auto">
            <a:xfrm>
              <a:off x="4151" y="3930"/>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7" name="Line 178"/>
            <p:cNvSpPr>
              <a:spLocks noChangeShapeType="1"/>
            </p:cNvSpPr>
            <p:nvPr/>
          </p:nvSpPr>
          <p:spPr bwMode="auto">
            <a:xfrm>
              <a:off x="4481" y="3936"/>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8" name="Line 179"/>
            <p:cNvSpPr>
              <a:spLocks noChangeShapeType="1"/>
            </p:cNvSpPr>
            <p:nvPr/>
          </p:nvSpPr>
          <p:spPr bwMode="auto">
            <a:xfrm>
              <a:off x="483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9" name="Line 180"/>
            <p:cNvSpPr>
              <a:spLocks noChangeShapeType="1"/>
            </p:cNvSpPr>
            <p:nvPr/>
          </p:nvSpPr>
          <p:spPr bwMode="auto">
            <a:xfrm>
              <a:off x="516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0" name="Line 181"/>
            <p:cNvSpPr>
              <a:spLocks noChangeShapeType="1"/>
            </p:cNvSpPr>
            <p:nvPr/>
          </p:nvSpPr>
          <p:spPr bwMode="auto">
            <a:xfrm>
              <a:off x="548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1" name="Line 182"/>
            <p:cNvSpPr>
              <a:spLocks noChangeShapeType="1"/>
            </p:cNvSpPr>
            <p:nvPr/>
          </p:nvSpPr>
          <p:spPr bwMode="auto">
            <a:xfrm>
              <a:off x="580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2" name="Line 183"/>
            <p:cNvSpPr>
              <a:spLocks noChangeShapeType="1"/>
            </p:cNvSpPr>
            <p:nvPr/>
          </p:nvSpPr>
          <p:spPr bwMode="auto">
            <a:xfrm>
              <a:off x="6131" y="3936"/>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3" name="Line 184"/>
            <p:cNvSpPr>
              <a:spLocks noChangeShapeType="1"/>
            </p:cNvSpPr>
            <p:nvPr/>
          </p:nvSpPr>
          <p:spPr bwMode="auto">
            <a:xfrm>
              <a:off x="6461" y="393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4" name="Line 185"/>
            <p:cNvSpPr>
              <a:spLocks noChangeShapeType="1"/>
            </p:cNvSpPr>
            <p:nvPr/>
          </p:nvSpPr>
          <p:spPr bwMode="auto">
            <a:xfrm>
              <a:off x="6791" y="3935"/>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5" name="Line 186"/>
            <p:cNvSpPr>
              <a:spLocks noChangeShapeType="1"/>
            </p:cNvSpPr>
            <p:nvPr/>
          </p:nvSpPr>
          <p:spPr bwMode="auto">
            <a:xfrm>
              <a:off x="7121" y="3936"/>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6" name="Line 187"/>
            <p:cNvSpPr>
              <a:spLocks noChangeShapeType="1"/>
            </p:cNvSpPr>
            <p:nvPr/>
          </p:nvSpPr>
          <p:spPr bwMode="auto">
            <a:xfrm>
              <a:off x="746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7" name="Line 188"/>
            <p:cNvSpPr>
              <a:spLocks noChangeShapeType="1"/>
            </p:cNvSpPr>
            <p:nvPr/>
          </p:nvSpPr>
          <p:spPr bwMode="auto">
            <a:xfrm>
              <a:off x="7771" y="3915"/>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8" name="Line 189"/>
            <p:cNvSpPr>
              <a:spLocks noChangeShapeType="1"/>
            </p:cNvSpPr>
            <p:nvPr/>
          </p:nvSpPr>
          <p:spPr bwMode="auto">
            <a:xfrm>
              <a:off x="811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9" name="Line 190"/>
            <p:cNvSpPr>
              <a:spLocks noChangeShapeType="1"/>
            </p:cNvSpPr>
            <p:nvPr/>
          </p:nvSpPr>
          <p:spPr bwMode="auto">
            <a:xfrm>
              <a:off x="844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30" name="Line 191"/>
            <p:cNvSpPr>
              <a:spLocks noChangeShapeType="1"/>
            </p:cNvSpPr>
            <p:nvPr/>
          </p:nvSpPr>
          <p:spPr bwMode="auto">
            <a:xfrm>
              <a:off x="8771" y="3927"/>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31" name="Line 192"/>
            <p:cNvSpPr>
              <a:spLocks noChangeShapeType="1"/>
            </p:cNvSpPr>
            <p:nvPr/>
          </p:nvSpPr>
          <p:spPr bwMode="auto">
            <a:xfrm>
              <a:off x="9111" y="3936"/>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32" name="Text Box 193"/>
            <p:cNvSpPr txBox="1">
              <a:spLocks noChangeArrowheads="1"/>
            </p:cNvSpPr>
            <p:nvPr/>
          </p:nvSpPr>
          <p:spPr bwMode="auto">
            <a:xfrm>
              <a:off x="3561" y="170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14533" name="Text Box 194"/>
            <p:cNvSpPr txBox="1">
              <a:spLocks noChangeArrowheads="1"/>
            </p:cNvSpPr>
            <p:nvPr/>
          </p:nvSpPr>
          <p:spPr bwMode="auto">
            <a:xfrm>
              <a:off x="4831" y="195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14534" name="Text Box 195"/>
            <p:cNvSpPr txBox="1">
              <a:spLocks noChangeArrowheads="1"/>
            </p:cNvSpPr>
            <p:nvPr/>
          </p:nvSpPr>
          <p:spPr bwMode="auto">
            <a:xfrm>
              <a:off x="5541" y="196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535" name="Text Box 196"/>
            <p:cNvSpPr txBox="1">
              <a:spLocks noChangeArrowheads="1"/>
            </p:cNvSpPr>
            <p:nvPr/>
          </p:nvSpPr>
          <p:spPr bwMode="auto">
            <a:xfrm>
              <a:off x="6801" y="173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536" name="Text Box 197"/>
            <p:cNvSpPr txBox="1">
              <a:spLocks noChangeArrowheads="1"/>
            </p:cNvSpPr>
            <p:nvPr/>
          </p:nvSpPr>
          <p:spPr bwMode="auto">
            <a:xfrm>
              <a:off x="2157" y="25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14537" name="Text Box 198"/>
            <p:cNvSpPr txBox="1">
              <a:spLocks noChangeArrowheads="1"/>
            </p:cNvSpPr>
            <p:nvPr/>
          </p:nvSpPr>
          <p:spPr bwMode="auto">
            <a:xfrm>
              <a:off x="2656" y="25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14538" name="Line 199"/>
            <p:cNvSpPr>
              <a:spLocks noChangeShapeType="1"/>
            </p:cNvSpPr>
            <p:nvPr/>
          </p:nvSpPr>
          <p:spPr bwMode="auto">
            <a:xfrm>
              <a:off x="2391" y="2418"/>
              <a:ext cx="470" cy="5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43" name="AutoShape 64"/>
          <p:cNvSpPr>
            <a:spLocks noChangeArrowheads="1"/>
          </p:cNvSpPr>
          <p:nvPr/>
        </p:nvSpPr>
        <p:spPr bwMode="auto">
          <a:xfrm>
            <a:off x="6858000" y="357188"/>
            <a:ext cx="2000250" cy="1527175"/>
          </a:xfrm>
          <a:prstGeom prst="bracketPair">
            <a:avLst>
              <a:gd name="adj" fmla="val 851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3     6     7</a:t>
            </a:r>
          </a:p>
          <a:p>
            <a:pPr algn="just">
              <a:spcBef>
                <a:spcPct val="0"/>
              </a:spcBef>
              <a:buClrTx/>
              <a:buSzTx/>
              <a:buFontTx/>
              <a:buNone/>
            </a:pPr>
            <a:r>
              <a:rPr lang="en-US" altLang="zh-CN" sz="2400">
                <a:latin typeface="Times New Roman" pitchFamily="18" charset="0"/>
                <a:cs typeface="Tahoma" pitchFamily="34" charset="0"/>
              </a:rPr>
              <a:t>12   ∞    2     8</a:t>
            </a:r>
          </a:p>
          <a:p>
            <a:pPr algn="just">
              <a:spcBef>
                <a:spcPct val="0"/>
              </a:spcBef>
              <a:buClrTx/>
              <a:buSzTx/>
              <a:buFontTx/>
              <a:buNone/>
            </a:pPr>
            <a:r>
              <a:rPr lang="en-US" altLang="zh-CN" sz="2400">
                <a:latin typeface="Times New Roman" pitchFamily="18" charset="0"/>
                <a:cs typeface="Tahoma" pitchFamily="34" charset="0"/>
              </a:rPr>
              <a:t> 8     6    ∞    2</a:t>
            </a:r>
          </a:p>
          <a:p>
            <a:pPr algn="just">
              <a:spcBef>
                <a:spcPct val="0"/>
              </a:spcBef>
              <a:buClrTx/>
              <a:buSzTx/>
              <a:buFontTx/>
              <a:buNone/>
            </a:pPr>
            <a:r>
              <a:rPr lang="en-US" altLang="zh-CN" sz="2400">
                <a:latin typeface="Times New Roman" pitchFamily="18" charset="0"/>
                <a:cs typeface="Tahoma" pitchFamily="34" charset="0"/>
              </a:rPr>
              <a:t> 3     7     6    ∞</a:t>
            </a:r>
          </a:p>
        </p:txBody>
      </p:sp>
      <p:sp>
        <p:nvSpPr>
          <p:cNvPr id="2" name="矩形 1"/>
          <p:cNvSpPr>
            <a:spLocks noChangeArrowheads="1"/>
          </p:cNvSpPr>
          <p:nvPr/>
        </p:nvSpPr>
        <p:spPr bwMode="auto">
          <a:xfrm>
            <a:off x="2344738" y="3429000"/>
            <a:ext cx="6770687" cy="2520950"/>
          </a:xfrm>
          <a:prstGeom prst="rect">
            <a:avLst/>
          </a:prstGeom>
          <a:solidFill>
            <a:schemeClr val="bg1"/>
          </a:solidFill>
          <a:ln w="25400" algn="ctr">
            <a:solidFill>
              <a:schemeClr val="bg1"/>
            </a:solidFill>
            <a:round/>
            <a:headEnd/>
            <a:tailEnd/>
          </a:ln>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203" name="矩形 1"/>
          <p:cNvSpPr>
            <a:spLocks noChangeArrowheads="1"/>
          </p:cNvSpPr>
          <p:nvPr/>
        </p:nvSpPr>
        <p:spPr bwMode="auto">
          <a:xfrm>
            <a:off x="6553603" y="1841913"/>
            <a:ext cx="33289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400" i="1" dirty="0">
                <a:solidFill>
                  <a:srgbClr val="C00000"/>
                </a:solidFill>
                <a:latin typeface="Times New Roman" pitchFamily="18" charset="0"/>
                <a:cs typeface="Tahoma" pitchFamily="34" charset="0"/>
              </a:rPr>
              <a:t>X</a:t>
            </a:r>
            <a:r>
              <a:rPr kumimoji="1" lang="en-US" altLang="zh-CN" sz="2400" dirty="0">
                <a:solidFill>
                  <a:srgbClr val="C00000"/>
                </a:solidFill>
                <a:latin typeface="Times New Roman" pitchFamily="18" charset="0"/>
                <a:cs typeface="Tahoma" pitchFamily="34" charset="0"/>
              </a:rPr>
              <a:t>=(</a:t>
            </a:r>
            <a:r>
              <a:rPr kumimoji="1" lang="en-US" altLang="zh-CN" sz="2400" i="1" dirty="0">
                <a:solidFill>
                  <a:srgbClr val="C00000"/>
                </a:solidFill>
                <a:latin typeface="Times New Roman" pitchFamily="18" charset="0"/>
                <a:cs typeface="Tahoma" pitchFamily="34" charset="0"/>
              </a:rPr>
              <a:t>x</a:t>
            </a:r>
            <a:r>
              <a:rPr kumimoji="1" lang="en-US" altLang="zh-CN" sz="2400" baseline="-30000" dirty="0">
                <a:solidFill>
                  <a:srgbClr val="C00000"/>
                </a:solidFill>
                <a:latin typeface="Times New Roman" pitchFamily="18" charset="0"/>
                <a:cs typeface="Tahoma" pitchFamily="34" charset="0"/>
              </a:rPr>
              <a:t>1</a:t>
            </a:r>
            <a:r>
              <a:rPr kumimoji="1" lang="en-US" altLang="zh-CN" sz="2400" dirty="0">
                <a:solidFill>
                  <a:srgbClr val="C00000"/>
                </a:solidFill>
                <a:latin typeface="Times New Roman" pitchFamily="18" charset="0"/>
                <a:cs typeface="Tahoma" pitchFamily="34" charset="0"/>
              </a:rPr>
              <a:t>, </a:t>
            </a:r>
            <a:r>
              <a:rPr kumimoji="1" lang="en-US" altLang="zh-CN" sz="2400" i="1" dirty="0">
                <a:solidFill>
                  <a:srgbClr val="C00000"/>
                </a:solidFill>
                <a:latin typeface="Times New Roman" pitchFamily="18" charset="0"/>
                <a:cs typeface="Tahoma" pitchFamily="34" charset="0"/>
              </a:rPr>
              <a:t>x</a:t>
            </a:r>
            <a:r>
              <a:rPr kumimoji="1" lang="en-US" altLang="zh-CN" sz="2400" baseline="-30000" dirty="0">
                <a:solidFill>
                  <a:srgbClr val="C00000"/>
                </a:solidFill>
                <a:latin typeface="Times New Roman" pitchFamily="18" charset="0"/>
                <a:cs typeface="Tahoma" pitchFamily="34" charset="0"/>
              </a:rPr>
              <a:t>2</a:t>
            </a:r>
            <a:r>
              <a:rPr kumimoji="1" lang="en-US" altLang="zh-CN" sz="2400" dirty="0">
                <a:solidFill>
                  <a:srgbClr val="C00000"/>
                </a:solidFill>
                <a:latin typeface="Times New Roman" pitchFamily="18" charset="0"/>
                <a:cs typeface="Tahoma" pitchFamily="34" charset="0"/>
              </a:rPr>
              <a:t>, </a:t>
            </a:r>
            <a:r>
              <a:rPr kumimoji="1" lang="en-US" altLang="zh-CN" sz="2400" i="1" dirty="0">
                <a:solidFill>
                  <a:srgbClr val="C00000"/>
                </a:solidFill>
                <a:latin typeface="Times New Roman" pitchFamily="18" charset="0"/>
                <a:cs typeface="Tahoma" pitchFamily="34" charset="0"/>
              </a:rPr>
              <a:t>x</a:t>
            </a:r>
            <a:r>
              <a:rPr kumimoji="1" lang="en-US" altLang="zh-CN" sz="2400" baseline="-30000" dirty="0">
                <a:solidFill>
                  <a:srgbClr val="C00000"/>
                </a:solidFill>
                <a:latin typeface="Times New Roman" pitchFamily="18" charset="0"/>
                <a:cs typeface="Tahoma" pitchFamily="34" charset="0"/>
              </a:rPr>
              <a:t>3</a:t>
            </a:r>
            <a:r>
              <a:rPr kumimoji="1" lang="en-US" altLang="zh-CN" sz="2400" dirty="0">
                <a:solidFill>
                  <a:srgbClr val="C00000"/>
                </a:solidFill>
                <a:latin typeface="Times New Roman" pitchFamily="18" charset="0"/>
                <a:cs typeface="Tahoma" pitchFamily="34" charset="0"/>
              </a:rPr>
              <a:t>, </a:t>
            </a:r>
            <a:r>
              <a:rPr kumimoji="1" lang="en-US" altLang="zh-CN" sz="2400" i="1" dirty="0">
                <a:solidFill>
                  <a:srgbClr val="C00000"/>
                </a:solidFill>
                <a:latin typeface="Times New Roman" pitchFamily="18" charset="0"/>
                <a:cs typeface="Tahoma" pitchFamily="34" charset="0"/>
              </a:rPr>
              <a:t>x</a:t>
            </a:r>
            <a:r>
              <a:rPr kumimoji="1" lang="en-US" altLang="zh-CN" sz="2400" i="1" baseline="-30000" dirty="0">
                <a:solidFill>
                  <a:srgbClr val="C00000"/>
                </a:solidFill>
                <a:latin typeface="Times New Roman" pitchFamily="18" charset="0"/>
                <a:cs typeface="Tahoma" pitchFamily="34" charset="0"/>
              </a:rPr>
              <a:t>4</a:t>
            </a:r>
            <a:r>
              <a:rPr kumimoji="1" lang="en-US" altLang="zh-CN" sz="2400" dirty="0">
                <a:solidFill>
                  <a:srgbClr val="C00000"/>
                </a:solidFill>
                <a:latin typeface="Times New Roman" pitchFamily="18" charset="0"/>
                <a:cs typeface="Tahoma" pitchFamily="34" charset="0"/>
              </a:rPr>
              <a:t>)</a:t>
            </a:r>
          </a:p>
        </p:txBody>
      </p:sp>
    </p:spTree>
    <p:extLst>
      <p:ext uri="{BB962C8B-B14F-4D97-AF65-F5344CB8AC3E}">
        <p14:creationId xmlns:p14="http://schemas.microsoft.com/office/powerpoint/2010/main" val="2780621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B71045E3-385F-4DEA-9224-A9E46A7A0C51}"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1945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19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8429E710-9920-4E26-A02C-D14663F55C9E}" type="slidenum">
              <a:rPr lang="en-US" altLang="zh-CN" sz="1400" b="0" smtClean="0">
                <a:latin typeface="Comic Sans MS" pitchFamily="66" charset="0"/>
                <a:cs typeface="Tahoma" pitchFamily="34" charset="0"/>
              </a:rPr>
              <a:pPr>
                <a:spcBef>
                  <a:spcPct val="0"/>
                </a:spcBef>
                <a:buClrTx/>
                <a:buSzTx/>
                <a:buFontTx/>
                <a:buNone/>
              </a:pPr>
              <a:t>18</a:t>
            </a:fld>
            <a:endParaRPr lang="en-US" altLang="zh-CN" sz="1400" b="0" smtClean="0">
              <a:latin typeface="Comic Sans MS" pitchFamily="66" charset="0"/>
              <a:cs typeface="Tahoma" pitchFamily="34" charset="0"/>
            </a:endParaRPr>
          </a:p>
        </p:txBody>
      </p:sp>
      <p:grpSp>
        <p:nvGrpSpPr>
          <p:cNvPr id="19461" name="Group 56"/>
          <p:cNvGrpSpPr>
            <a:grpSpLocks/>
          </p:cNvGrpSpPr>
          <p:nvPr/>
        </p:nvGrpSpPr>
        <p:grpSpPr bwMode="auto">
          <a:xfrm>
            <a:off x="323850" y="1916113"/>
            <a:ext cx="8474075" cy="3384550"/>
            <a:chOff x="158" y="1026"/>
            <a:chExt cx="5338" cy="2132"/>
          </a:xfrm>
        </p:grpSpPr>
        <p:sp>
          <p:nvSpPr>
            <p:cNvPr id="19463" name="Line 33"/>
            <p:cNvSpPr>
              <a:spLocks noChangeShapeType="1"/>
            </p:cNvSpPr>
            <p:nvPr/>
          </p:nvSpPr>
          <p:spPr bwMode="auto">
            <a:xfrm flipV="1">
              <a:off x="4132" y="1046"/>
              <a:ext cx="130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9464" name="Text Box 34"/>
            <p:cNvSpPr txBox="1">
              <a:spLocks noChangeArrowheads="1"/>
            </p:cNvSpPr>
            <p:nvPr/>
          </p:nvSpPr>
          <p:spPr bwMode="auto">
            <a:xfrm>
              <a:off x="4377" y="1298"/>
              <a:ext cx="9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对物品</a:t>
              </a:r>
              <a:r>
                <a:rPr lang="en-US" altLang="zh-CN" sz="1600">
                  <a:latin typeface="Times New Roman" pitchFamily="18" charset="0"/>
                  <a:cs typeface="Tahoma" pitchFamily="34" charset="0"/>
                </a:rPr>
                <a:t>1</a:t>
              </a:r>
              <a:r>
                <a:rPr lang="zh-CN" altLang="en-US" sz="1600">
                  <a:latin typeface="Times New Roman" pitchFamily="18" charset="0"/>
                  <a:cs typeface="Tahoma" pitchFamily="34" charset="0"/>
                </a:rPr>
                <a:t>的选择</a:t>
              </a:r>
            </a:p>
          </p:txBody>
        </p:sp>
        <p:sp>
          <p:nvSpPr>
            <p:cNvPr id="19465" name="Line 35"/>
            <p:cNvSpPr>
              <a:spLocks noChangeShapeType="1"/>
            </p:cNvSpPr>
            <p:nvPr/>
          </p:nvSpPr>
          <p:spPr bwMode="auto">
            <a:xfrm flipV="1">
              <a:off x="4156" y="1650"/>
              <a:ext cx="13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9466" name="Line 36"/>
            <p:cNvSpPr>
              <a:spLocks noChangeShapeType="1"/>
            </p:cNvSpPr>
            <p:nvPr/>
          </p:nvSpPr>
          <p:spPr bwMode="auto">
            <a:xfrm flipV="1">
              <a:off x="4195" y="2341"/>
              <a:ext cx="130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9467" name="Line 37"/>
            <p:cNvSpPr>
              <a:spLocks noChangeShapeType="1"/>
            </p:cNvSpPr>
            <p:nvPr/>
          </p:nvSpPr>
          <p:spPr bwMode="auto">
            <a:xfrm flipV="1">
              <a:off x="4195" y="3022"/>
              <a:ext cx="130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9468" name="Text Box 38"/>
            <p:cNvSpPr txBox="1">
              <a:spLocks noChangeArrowheads="1"/>
            </p:cNvSpPr>
            <p:nvPr/>
          </p:nvSpPr>
          <p:spPr bwMode="auto">
            <a:xfrm>
              <a:off x="4408" y="2710"/>
              <a:ext cx="95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对物品</a:t>
              </a:r>
              <a:r>
                <a:rPr lang="en-US" altLang="zh-CN" sz="1600">
                  <a:latin typeface="Times New Roman" pitchFamily="18" charset="0"/>
                  <a:cs typeface="Tahoma" pitchFamily="34" charset="0"/>
                </a:rPr>
                <a:t>3</a:t>
              </a:r>
              <a:r>
                <a:rPr lang="zh-CN" altLang="en-US" sz="1600">
                  <a:latin typeface="Times New Roman" pitchFamily="18" charset="0"/>
                  <a:cs typeface="Tahoma" pitchFamily="34" charset="0"/>
                </a:rPr>
                <a:t>的选择</a:t>
              </a:r>
            </a:p>
          </p:txBody>
        </p:sp>
        <p:sp>
          <p:nvSpPr>
            <p:cNvPr id="19469" name="Text Box 39"/>
            <p:cNvSpPr txBox="1">
              <a:spLocks noChangeArrowheads="1"/>
            </p:cNvSpPr>
            <p:nvPr/>
          </p:nvSpPr>
          <p:spPr bwMode="auto">
            <a:xfrm>
              <a:off x="4377" y="1888"/>
              <a:ext cx="95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对物品</a:t>
              </a:r>
              <a:r>
                <a:rPr lang="en-US" altLang="zh-CN" sz="1600">
                  <a:latin typeface="Times New Roman" pitchFamily="18" charset="0"/>
                  <a:cs typeface="Tahoma" pitchFamily="34" charset="0"/>
                </a:rPr>
                <a:t>2</a:t>
              </a:r>
              <a:r>
                <a:rPr lang="zh-CN" altLang="en-US" sz="1600">
                  <a:latin typeface="Times New Roman" pitchFamily="18" charset="0"/>
                  <a:cs typeface="Tahoma" pitchFamily="34" charset="0"/>
                </a:rPr>
                <a:t>的选择</a:t>
              </a:r>
            </a:p>
          </p:txBody>
        </p:sp>
        <p:sp>
          <p:nvSpPr>
            <p:cNvPr id="19470" name="Line 4"/>
            <p:cNvSpPr>
              <a:spLocks noChangeShapeType="1"/>
            </p:cNvSpPr>
            <p:nvPr/>
          </p:nvSpPr>
          <p:spPr bwMode="auto">
            <a:xfrm flipH="1">
              <a:off x="1073" y="1194"/>
              <a:ext cx="883" cy="4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9471" name="Line 5"/>
            <p:cNvSpPr>
              <a:spLocks noChangeShapeType="1"/>
            </p:cNvSpPr>
            <p:nvPr/>
          </p:nvSpPr>
          <p:spPr bwMode="auto">
            <a:xfrm>
              <a:off x="2172" y="1202"/>
              <a:ext cx="971"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9472" name="Line 6"/>
            <p:cNvSpPr>
              <a:spLocks noChangeShapeType="1"/>
            </p:cNvSpPr>
            <p:nvPr/>
          </p:nvSpPr>
          <p:spPr bwMode="auto">
            <a:xfrm flipH="1">
              <a:off x="591" y="1783"/>
              <a:ext cx="361" cy="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9473" name="Line 7"/>
            <p:cNvSpPr>
              <a:spLocks noChangeShapeType="1"/>
            </p:cNvSpPr>
            <p:nvPr/>
          </p:nvSpPr>
          <p:spPr bwMode="auto">
            <a:xfrm>
              <a:off x="1113" y="1798"/>
              <a:ext cx="337" cy="4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9474" name="Line 8"/>
            <p:cNvSpPr>
              <a:spLocks noChangeShapeType="1"/>
            </p:cNvSpPr>
            <p:nvPr/>
          </p:nvSpPr>
          <p:spPr bwMode="auto">
            <a:xfrm flipH="1">
              <a:off x="2726" y="1772"/>
              <a:ext cx="361"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9475" name="Line 9"/>
            <p:cNvSpPr>
              <a:spLocks noChangeShapeType="1"/>
            </p:cNvSpPr>
            <p:nvPr/>
          </p:nvSpPr>
          <p:spPr bwMode="auto">
            <a:xfrm>
              <a:off x="3256" y="1762"/>
              <a:ext cx="337"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9476" name="Line 10"/>
            <p:cNvSpPr>
              <a:spLocks noChangeShapeType="1"/>
            </p:cNvSpPr>
            <p:nvPr/>
          </p:nvSpPr>
          <p:spPr bwMode="auto">
            <a:xfrm flipH="1">
              <a:off x="303" y="2451"/>
              <a:ext cx="176"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9477" name="Line 11"/>
            <p:cNvSpPr>
              <a:spLocks noChangeShapeType="1"/>
            </p:cNvSpPr>
            <p:nvPr/>
          </p:nvSpPr>
          <p:spPr bwMode="auto">
            <a:xfrm>
              <a:off x="607" y="2461"/>
              <a:ext cx="145" cy="4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9478" name="Line 12"/>
            <p:cNvSpPr>
              <a:spLocks noChangeShapeType="1"/>
            </p:cNvSpPr>
            <p:nvPr/>
          </p:nvSpPr>
          <p:spPr bwMode="auto">
            <a:xfrm flipH="1">
              <a:off x="1273" y="2462"/>
              <a:ext cx="193"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9479" name="Line 13"/>
            <p:cNvSpPr>
              <a:spLocks noChangeShapeType="1"/>
            </p:cNvSpPr>
            <p:nvPr/>
          </p:nvSpPr>
          <p:spPr bwMode="auto">
            <a:xfrm>
              <a:off x="1586" y="2447"/>
              <a:ext cx="176" cy="4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9480" name="Line 14"/>
            <p:cNvSpPr>
              <a:spLocks noChangeShapeType="1"/>
            </p:cNvSpPr>
            <p:nvPr/>
          </p:nvSpPr>
          <p:spPr bwMode="auto">
            <a:xfrm flipH="1">
              <a:off x="2445" y="2469"/>
              <a:ext cx="177" cy="4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9481" name="Line 15"/>
            <p:cNvSpPr>
              <a:spLocks noChangeShapeType="1"/>
            </p:cNvSpPr>
            <p:nvPr/>
          </p:nvSpPr>
          <p:spPr bwMode="auto">
            <a:xfrm>
              <a:off x="2766" y="2476"/>
              <a:ext cx="160" cy="4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9482" name="Line 16"/>
            <p:cNvSpPr>
              <a:spLocks noChangeShapeType="1"/>
            </p:cNvSpPr>
            <p:nvPr/>
          </p:nvSpPr>
          <p:spPr bwMode="auto">
            <a:xfrm flipH="1">
              <a:off x="3416" y="2469"/>
              <a:ext cx="152" cy="4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9483" name="Line 17"/>
            <p:cNvSpPr>
              <a:spLocks noChangeShapeType="1"/>
            </p:cNvSpPr>
            <p:nvPr/>
          </p:nvSpPr>
          <p:spPr bwMode="auto">
            <a:xfrm>
              <a:off x="3729" y="2469"/>
              <a:ext cx="152" cy="4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9484" name="Text Box 18"/>
            <p:cNvSpPr txBox="1">
              <a:spLocks noChangeArrowheads="1"/>
            </p:cNvSpPr>
            <p:nvPr/>
          </p:nvSpPr>
          <p:spPr bwMode="auto">
            <a:xfrm>
              <a:off x="1322" y="1279"/>
              <a:ext cx="14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9485" name="Text Box 19"/>
            <p:cNvSpPr txBox="1">
              <a:spLocks noChangeArrowheads="1"/>
            </p:cNvSpPr>
            <p:nvPr/>
          </p:nvSpPr>
          <p:spPr bwMode="auto">
            <a:xfrm>
              <a:off x="591" y="1855"/>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9486" name="Text Box 20"/>
            <p:cNvSpPr txBox="1">
              <a:spLocks noChangeArrowheads="1"/>
            </p:cNvSpPr>
            <p:nvPr/>
          </p:nvSpPr>
          <p:spPr bwMode="auto">
            <a:xfrm>
              <a:off x="191" y="2555"/>
              <a:ext cx="1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9487" name="Text Box 21"/>
            <p:cNvSpPr txBox="1">
              <a:spLocks noChangeArrowheads="1"/>
            </p:cNvSpPr>
            <p:nvPr/>
          </p:nvSpPr>
          <p:spPr bwMode="auto">
            <a:xfrm>
              <a:off x="1177" y="2551"/>
              <a:ext cx="14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9488" name="Text Box 22"/>
            <p:cNvSpPr txBox="1">
              <a:spLocks noChangeArrowheads="1"/>
            </p:cNvSpPr>
            <p:nvPr/>
          </p:nvSpPr>
          <p:spPr bwMode="auto">
            <a:xfrm>
              <a:off x="2365" y="2573"/>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9489" name="Text Box 23"/>
            <p:cNvSpPr txBox="1">
              <a:spLocks noChangeArrowheads="1"/>
            </p:cNvSpPr>
            <p:nvPr/>
          </p:nvSpPr>
          <p:spPr bwMode="auto">
            <a:xfrm>
              <a:off x="3320" y="2570"/>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9490" name="Text Box 24"/>
            <p:cNvSpPr txBox="1">
              <a:spLocks noChangeArrowheads="1"/>
            </p:cNvSpPr>
            <p:nvPr/>
          </p:nvSpPr>
          <p:spPr bwMode="auto">
            <a:xfrm>
              <a:off x="2717" y="1279"/>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9491" name="Text Box 25"/>
            <p:cNvSpPr txBox="1">
              <a:spLocks noChangeArrowheads="1"/>
            </p:cNvSpPr>
            <p:nvPr/>
          </p:nvSpPr>
          <p:spPr bwMode="auto">
            <a:xfrm>
              <a:off x="1337" y="1858"/>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9492" name="Text Box 26"/>
            <p:cNvSpPr txBox="1">
              <a:spLocks noChangeArrowheads="1"/>
            </p:cNvSpPr>
            <p:nvPr/>
          </p:nvSpPr>
          <p:spPr bwMode="auto">
            <a:xfrm>
              <a:off x="728" y="2547"/>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9493" name="Text Box 27"/>
            <p:cNvSpPr txBox="1">
              <a:spLocks noChangeArrowheads="1"/>
            </p:cNvSpPr>
            <p:nvPr/>
          </p:nvSpPr>
          <p:spPr bwMode="auto">
            <a:xfrm>
              <a:off x="1747" y="2555"/>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9494" name="Text Box 28"/>
            <p:cNvSpPr txBox="1">
              <a:spLocks noChangeArrowheads="1"/>
            </p:cNvSpPr>
            <p:nvPr/>
          </p:nvSpPr>
          <p:spPr bwMode="auto">
            <a:xfrm>
              <a:off x="2902" y="2565"/>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9495" name="Text Box 29"/>
            <p:cNvSpPr txBox="1">
              <a:spLocks noChangeArrowheads="1"/>
            </p:cNvSpPr>
            <p:nvPr/>
          </p:nvSpPr>
          <p:spPr bwMode="auto">
            <a:xfrm>
              <a:off x="3520" y="1883"/>
              <a:ext cx="14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9496" name="Text Box 30"/>
            <p:cNvSpPr txBox="1">
              <a:spLocks noChangeArrowheads="1"/>
            </p:cNvSpPr>
            <p:nvPr/>
          </p:nvSpPr>
          <p:spPr bwMode="auto">
            <a:xfrm>
              <a:off x="3881" y="2555"/>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0</a:t>
              </a:r>
            </a:p>
          </p:txBody>
        </p:sp>
        <p:sp>
          <p:nvSpPr>
            <p:cNvPr id="19497" name="Text Box 31"/>
            <p:cNvSpPr txBox="1">
              <a:spLocks noChangeArrowheads="1"/>
            </p:cNvSpPr>
            <p:nvPr/>
          </p:nvSpPr>
          <p:spPr bwMode="auto">
            <a:xfrm>
              <a:off x="2726" y="188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19498" name="Oval 40"/>
            <p:cNvSpPr>
              <a:spLocks noChangeArrowheads="1"/>
            </p:cNvSpPr>
            <p:nvPr/>
          </p:nvSpPr>
          <p:spPr bwMode="auto">
            <a:xfrm>
              <a:off x="1947" y="1026"/>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a:t>
              </a:r>
              <a:endParaRPr lang="en-US" altLang="zh-CN" sz="1800" i="1">
                <a:latin typeface="Times New Roman" pitchFamily="18" charset="0"/>
                <a:cs typeface="Tahoma" pitchFamily="34" charset="0"/>
              </a:endParaRPr>
            </a:p>
          </p:txBody>
        </p:sp>
        <p:sp>
          <p:nvSpPr>
            <p:cNvPr id="19499" name="Oval 41"/>
            <p:cNvSpPr>
              <a:spLocks noChangeArrowheads="1"/>
            </p:cNvSpPr>
            <p:nvPr/>
          </p:nvSpPr>
          <p:spPr bwMode="auto">
            <a:xfrm>
              <a:off x="928" y="1593"/>
              <a:ext cx="219"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2</a:t>
              </a:r>
              <a:endParaRPr lang="en-US" altLang="zh-CN" sz="1800" i="1">
                <a:latin typeface="Times New Roman" pitchFamily="18" charset="0"/>
                <a:cs typeface="Tahoma" pitchFamily="34" charset="0"/>
              </a:endParaRPr>
            </a:p>
          </p:txBody>
        </p:sp>
        <p:sp>
          <p:nvSpPr>
            <p:cNvPr id="19500" name="Oval 42"/>
            <p:cNvSpPr>
              <a:spLocks noChangeArrowheads="1"/>
            </p:cNvSpPr>
            <p:nvPr/>
          </p:nvSpPr>
          <p:spPr bwMode="auto">
            <a:xfrm>
              <a:off x="455" y="2249"/>
              <a:ext cx="218"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3</a:t>
              </a:r>
              <a:endParaRPr lang="en-US" altLang="zh-CN" sz="1800" i="1">
                <a:latin typeface="Times New Roman" pitchFamily="18" charset="0"/>
                <a:cs typeface="Tahoma" pitchFamily="34" charset="0"/>
              </a:endParaRPr>
            </a:p>
          </p:txBody>
        </p:sp>
        <p:sp>
          <p:nvSpPr>
            <p:cNvPr id="19501" name="Oval 43"/>
            <p:cNvSpPr>
              <a:spLocks noChangeArrowheads="1"/>
            </p:cNvSpPr>
            <p:nvPr/>
          </p:nvSpPr>
          <p:spPr bwMode="auto">
            <a:xfrm>
              <a:off x="158" y="2914"/>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4</a:t>
              </a:r>
              <a:endParaRPr lang="en-US" altLang="zh-CN" sz="1800" i="1">
                <a:latin typeface="Times New Roman" pitchFamily="18" charset="0"/>
                <a:cs typeface="Tahoma" pitchFamily="34" charset="0"/>
              </a:endParaRPr>
            </a:p>
          </p:txBody>
        </p:sp>
        <p:sp>
          <p:nvSpPr>
            <p:cNvPr id="19502" name="Oval 44"/>
            <p:cNvSpPr>
              <a:spLocks noChangeArrowheads="1"/>
            </p:cNvSpPr>
            <p:nvPr/>
          </p:nvSpPr>
          <p:spPr bwMode="auto">
            <a:xfrm>
              <a:off x="664" y="2930"/>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5</a:t>
              </a:r>
              <a:endParaRPr lang="en-US" altLang="zh-CN" sz="1800" i="1">
                <a:latin typeface="Times New Roman" pitchFamily="18" charset="0"/>
                <a:cs typeface="Tahoma" pitchFamily="34" charset="0"/>
              </a:endParaRPr>
            </a:p>
          </p:txBody>
        </p:sp>
        <p:sp>
          <p:nvSpPr>
            <p:cNvPr id="19503" name="Oval 45"/>
            <p:cNvSpPr>
              <a:spLocks noChangeArrowheads="1"/>
            </p:cNvSpPr>
            <p:nvPr/>
          </p:nvSpPr>
          <p:spPr bwMode="auto">
            <a:xfrm>
              <a:off x="1145" y="2914"/>
              <a:ext cx="219"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7</a:t>
              </a:r>
              <a:endParaRPr lang="en-US" altLang="zh-CN" sz="1800" i="1">
                <a:latin typeface="Times New Roman" pitchFamily="18" charset="0"/>
                <a:cs typeface="Tahoma" pitchFamily="34" charset="0"/>
              </a:endParaRPr>
            </a:p>
          </p:txBody>
        </p:sp>
        <p:sp>
          <p:nvSpPr>
            <p:cNvPr id="19504" name="Oval 46"/>
            <p:cNvSpPr>
              <a:spLocks noChangeArrowheads="1"/>
            </p:cNvSpPr>
            <p:nvPr/>
          </p:nvSpPr>
          <p:spPr bwMode="auto">
            <a:xfrm>
              <a:off x="1667" y="2921"/>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8</a:t>
              </a:r>
              <a:endParaRPr lang="en-US" altLang="zh-CN" sz="1800" i="1">
                <a:latin typeface="Times New Roman" pitchFamily="18" charset="0"/>
                <a:cs typeface="Tahoma" pitchFamily="34" charset="0"/>
              </a:endParaRPr>
            </a:p>
          </p:txBody>
        </p:sp>
        <p:sp>
          <p:nvSpPr>
            <p:cNvPr id="19505" name="Oval 47"/>
            <p:cNvSpPr>
              <a:spLocks noChangeArrowheads="1"/>
            </p:cNvSpPr>
            <p:nvPr/>
          </p:nvSpPr>
          <p:spPr bwMode="auto">
            <a:xfrm>
              <a:off x="2332" y="2918"/>
              <a:ext cx="219"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11</a:t>
              </a:r>
              <a:endParaRPr lang="en-US" altLang="zh-CN" sz="1800" i="1">
                <a:latin typeface="Times New Roman" pitchFamily="18" charset="0"/>
                <a:cs typeface="Tahoma" pitchFamily="34" charset="0"/>
              </a:endParaRPr>
            </a:p>
          </p:txBody>
        </p:sp>
        <p:sp>
          <p:nvSpPr>
            <p:cNvPr id="19506" name="Oval 48"/>
            <p:cNvSpPr>
              <a:spLocks noChangeArrowheads="1"/>
            </p:cNvSpPr>
            <p:nvPr/>
          </p:nvSpPr>
          <p:spPr bwMode="auto">
            <a:xfrm>
              <a:off x="2830" y="2939"/>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12</a:t>
              </a:r>
              <a:endParaRPr lang="en-US" altLang="zh-CN" sz="1800" i="1">
                <a:latin typeface="Times New Roman" pitchFamily="18" charset="0"/>
                <a:cs typeface="Tahoma" pitchFamily="34" charset="0"/>
              </a:endParaRPr>
            </a:p>
          </p:txBody>
        </p:sp>
        <p:sp>
          <p:nvSpPr>
            <p:cNvPr id="19507" name="Oval 49"/>
            <p:cNvSpPr>
              <a:spLocks noChangeArrowheads="1"/>
            </p:cNvSpPr>
            <p:nvPr/>
          </p:nvSpPr>
          <p:spPr bwMode="auto">
            <a:xfrm>
              <a:off x="3320" y="2930"/>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14</a:t>
              </a:r>
              <a:endParaRPr lang="en-US" altLang="zh-CN" sz="1800" i="1">
                <a:latin typeface="Times New Roman" pitchFamily="18" charset="0"/>
                <a:cs typeface="Tahoma" pitchFamily="34" charset="0"/>
              </a:endParaRPr>
            </a:p>
          </p:txBody>
        </p:sp>
        <p:sp>
          <p:nvSpPr>
            <p:cNvPr id="19508" name="Oval 50"/>
            <p:cNvSpPr>
              <a:spLocks noChangeArrowheads="1"/>
            </p:cNvSpPr>
            <p:nvPr/>
          </p:nvSpPr>
          <p:spPr bwMode="auto">
            <a:xfrm>
              <a:off x="3801" y="2930"/>
              <a:ext cx="219"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15</a:t>
              </a:r>
              <a:endParaRPr lang="en-US" altLang="zh-CN" sz="1800" i="1">
                <a:latin typeface="Times New Roman" pitchFamily="18" charset="0"/>
                <a:cs typeface="Tahoma" pitchFamily="34" charset="0"/>
              </a:endParaRPr>
            </a:p>
          </p:txBody>
        </p:sp>
        <p:sp>
          <p:nvSpPr>
            <p:cNvPr id="19509" name="Oval 51"/>
            <p:cNvSpPr>
              <a:spLocks noChangeArrowheads="1"/>
            </p:cNvSpPr>
            <p:nvPr/>
          </p:nvSpPr>
          <p:spPr bwMode="auto">
            <a:xfrm>
              <a:off x="3544" y="2267"/>
              <a:ext cx="219"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13</a:t>
              </a:r>
              <a:endParaRPr lang="en-US" altLang="zh-CN" sz="1800" i="1">
                <a:latin typeface="Times New Roman" pitchFamily="18" charset="0"/>
                <a:cs typeface="Tahoma" pitchFamily="34" charset="0"/>
              </a:endParaRPr>
            </a:p>
          </p:txBody>
        </p:sp>
        <p:sp>
          <p:nvSpPr>
            <p:cNvPr id="19510" name="Oval 52"/>
            <p:cNvSpPr>
              <a:spLocks noChangeArrowheads="1"/>
            </p:cNvSpPr>
            <p:nvPr/>
          </p:nvSpPr>
          <p:spPr bwMode="auto">
            <a:xfrm>
              <a:off x="2589" y="2255"/>
              <a:ext cx="219"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10</a:t>
              </a:r>
              <a:endParaRPr lang="en-US" altLang="zh-CN" sz="1800" i="1">
                <a:latin typeface="Times New Roman" pitchFamily="18" charset="0"/>
                <a:cs typeface="Tahoma" pitchFamily="34" charset="0"/>
              </a:endParaRPr>
            </a:p>
          </p:txBody>
        </p:sp>
        <p:sp>
          <p:nvSpPr>
            <p:cNvPr id="19511" name="Oval 53"/>
            <p:cNvSpPr>
              <a:spLocks noChangeArrowheads="1"/>
            </p:cNvSpPr>
            <p:nvPr/>
          </p:nvSpPr>
          <p:spPr bwMode="auto">
            <a:xfrm>
              <a:off x="1410" y="2241"/>
              <a:ext cx="218" cy="2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6</a:t>
              </a:r>
              <a:endParaRPr lang="en-US" altLang="zh-CN" sz="1800" i="1">
                <a:latin typeface="Times New Roman" pitchFamily="18" charset="0"/>
                <a:cs typeface="Tahoma" pitchFamily="34" charset="0"/>
              </a:endParaRPr>
            </a:p>
          </p:txBody>
        </p:sp>
        <p:sp>
          <p:nvSpPr>
            <p:cNvPr id="19512" name="Oval 54"/>
            <p:cNvSpPr>
              <a:spLocks noChangeArrowheads="1"/>
            </p:cNvSpPr>
            <p:nvPr/>
          </p:nvSpPr>
          <p:spPr bwMode="auto">
            <a:xfrm>
              <a:off x="3063" y="1571"/>
              <a:ext cx="218" cy="2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800">
                  <a:latin typeface="Times New Roman" pitchFamily="18" charset="0"/>
                  <a:cs typeface="Tahoma" pitchFamily="34" charset="0"/>
                </a:rPr>
                <a:t>9</a:t>
              </a:r>
              <a:endParaRPr lang="en-US" altLang="zh-CN" sz="1800" i="1">
                <a:latin typeface="Times New Roman" pitchFamily="18" charset="0"/>
                <a:cs typeface="Tahoma" pitchFamily="34" charset="0"/>
              </a:endParaRPr>
            </a:p>
          </p:txBody>
        </p:sp>
      </p:grpSp>
      <p:sp>
        <p:nvSpPr>
          <p:cNvPr id="19462" name="Rectangle 4"/>
          <p:cNvSpPr>
            <a:spLocks noChangeArrowheads="1"/>
          </p:cNvSpPr>
          <p:nvPr/>
        </p:nvSpPr>
        <p:spPr bwMode="auto">
          <a:xfrm>
            <a:off x="323850" y="193675"/>
            <a:ext cx="7848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50000"/>
              </a:lnSpc>
              <a:spcBef>
                <a:spcPct val="50000"/>
              </a:spcBef>
              <a:buClrTx/>
              <a:buSzTx/>
              <a:buFontTx/>
              <a:buNone/>
            </a:pPr>
            <a:r>
              <a:rPr kumimoji="1" lang="zh-CN" altLang="en-US" sz="2400">
                <a:latin typeface="Times New Roman" pitchFamily="18" charset="0"/>
                <a:cs typeface="Tahoma" pitchFamily="34" charset="0"/>
              </a:rPr>
              <a:t>例如，对于</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的</a:t>
            </a:r>
            <a:r>
              <a:rPr kumimoji="1" lang="en-US" altLang="zh-CN" sz="2400">
                <a:latin typeface="Times New Roman" pitchFamily="18" charset="0"/>
                <a:cs typeface="Tahoma" pitchFamily="34" charset="0"/>
              </a:rPr>
              <a:t>0/1</a:t>
            </a:r>
            <a:r>
              <a:rPr kumimoji="1" lang="zh-CN" altLang="en-US" sz="2400">
                <a:latin typeface="Times New Roman" pitchFamily="18" charset="0"/>
                <a:cs typeface="Tahoma" pitchFamily="34" charset="0"/>
              </a:rPr>
              <a:t>背包问题，三个物品的重量为</a:t>
            </a:r>
            <a:r>
              <a:rPr kumimoji="1" lang="en-US" altLang="zh-CN" sz="2400">
                <a:latin typeface="Times New Roman" pitchFamily="18" charset="0"/>
                <a:cs typeface="Tahoma" pitchFamily="34" charset="0"/>
              </a:rPr>
              <a:t>{20, 15, 10}</a:t>
            </a:r>
            <a:r>
              <a:rPr kumimoji="1" lang="zh-CN" altLang="en-US" sz="2400">
                <a:latin typeface="Times New Roman" pitchFamily="18" charset="0"/>
                <a:cs typeface="Tahoma" pitchFamily="34" charset="0"/>
              </a:rPr>
              <a:t>，价值为</a:t>
            </a:r>
            <a:r>
              <a:rPr kumimoji="1" lang="en-US" altLang="zh-CN" sz="2400">
                <a:latin typeface="Times New Roman" pitchFamily="18" charset="0"/>
                <a:cs typeface="Tahoma" pitchFamily="34" charset="0"/>
              </a:rPr>
              <a:t>{20, 30, 25}</a:t>
            </a:r>
            <a:r>
              <a:rPr kumimoji="1" lang="zh-CN" altLang="en-US" sz="2400">
                <a:latin typeface="Times New Roman" pitchFamily="18" charset="0"/>
                <a:cs typeface="Tahoma" pitchFamily="34" charset="0"/>
              </a:rPr>
              <a:t>，背包容量为</a:t>
            </a:r>
            <a:r>
              <a:rPr kumimoji="1" lang="en-US" altLang="zh-CN" sz="2400">
                <a:latin typeface="Times New Roman" pitchFamily="18" charset="0"/>
                <a:cs typeface="Tahoma" pitchFamily="34" charset="0"/>
              </a:rPr>
              <a:t>25</a:t>
            </a:r>
            <a:r>
              <a:rPr kumimoji="1" lang="zh-CN" altLang="en-US" sz="2400">
                <a:latin typeface="Times New Roman" pitchFamily="18" charset="0"/>
                <a:cs typeface="Tahoma" pitchFamily="34" charset="0"/>
              </a:rPr>
              <a:t>，从图</a:t>
            </a:r>
            <a:r>
              <a:rPr kumimoji="1" lang="en-US" altLang="zh-CN" sz="2400">
                <a:latin typeface="Times New Roman" pitchFamily="18" charset="0"/>
                <a:cs typeface="Tahoma" pitchFamily="34" charset="0"/>
              </a:rPr>
              <a:t>8.2</a:t>
            </a:r>
            <a:r>
              <a:rPr kumimoji="1" lang="zh-CN" altLang="en-US" sz="2400">
                <a:latin typeface="Times New Roman" pitchFamily="18" charset="0"/>
                <a:cs typeface="Tahoma" pitchFamily="34" charset="0"/>
              </a:rPr>
              <a:t>所示的解空间树的根结点开始搜索，搜索过程如下： </a:t>
            </a:r>
          </a:p>
        </p:txBody>
      </p:sp>
    </p:spTree>
    <p:extLst>
      <p:ext uri="{BB962C8B-B14F-4D97-AF65-F5344CB8AC3E}">
        <p14:creationId xmlns:p14="http://schemas.microsoft.com/office/powerpoint/2010/main" val="2520837866"/>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3BB7EBEB-3EDE-4D8F-BD8D-395A05D64F68}"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2048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2048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2B779F6D-1BB0-458E-98F7-7BD393C3576F}" type="slidenum">
              <a:rPr lang="en-US" altLang="zh-CN" sz="1400" b="0" smtClean="0">
                <a:latin typeface="Comic Sans MS" pitchFamily="66" charset="0"/>
                <a:cs typeface="Tahoma" pitchFamily="34" charset="0"/>
              </a:rPr>
              <a:pPr>
                <a:spcBef>
                  <a:spcPct val="0"/>
                </a:spcBef>
                <a:buClrTx/>
                <a:buSzTx/>
                <a:buFontTx/>
                <a:buNone/>
              </a:pPr>
              <a:t>19</a:t>
            </a:fld>
            <a:endParaRPr lang="en-US" altLang="zh-CN" sz="1400" b="0" smtClean="0">
              <a:latin typeface="Comic Sans MS" pitchFamily="66" charset="0"/>
              <a:cs typeface="Tahoma" pitchFamily="34" charset="0"/>
            </a:endParaRPr>
          </a:p>
        </p:txBody>
      </p:sp>
      <p:sp>
        <p:nvSpPr>
          <p:cNvPr id="20485" name="Rectangle 4"/>
          <p:cNvSpPr>
            <a:spLocks noChangeArrowheads="1"/>
          </p:cNvSpPr>
          <p:nvPr/>
        </p:nvSpPr>
        <p:spPr bwMode="auto">
          <a:xfrm>
            <a:off x="684213" y="836613"/>
            <a:ext cx="78486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50000"/>
              </a:lnSpc>
              <a:spcBef>
                <a:spcPct val="50000"/>
              </a:spcBef>
              <a:buClrTx/>
              <a:buSzTx/>
              <a:buFontTx/>
              <a:buNone/>
            </a:pPr>
            <a:r>
              <a:rPr kumimoji="1" lang="zh-CN" altLang="en-US" sz="2400">
                <a:latin typeface="Times New Roman" pitchFamily="18" charset="0"/>
                <a:cs typeface="Tahoma" pitchFamily="34" charset="0"/>
              </a:rPr>
              <a:t>例如，对于</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的</a:t>
            </a:r>
            <a:r>
              <a:rPr kumimoji="1" lang="en-US" altLang="zh-CN" sz="2400">
                <a:latin typeface="Times New Roman" pitchFamily="18" charset="0"/>
                <a:cs typeface="Tahoma" pitchFamily="34" charset="0"/>
              </a:rPr>
              <a:t>0/1</a:t>
            </a:r>
            <a:r>
              <a:rPr kumimoji="1" lang="zh-CN" altLang="en-US" sz="2400">
                <a:latin typeface="Times New Roman" pitchFamily="18" charset="0"/>
                <a:cs typeface="Tahoma" pitchFamily="34" charset="0"/>
              </a:rPr>
              <a:t>背包问题，三个物品的重量为</a:t>
            </a:r>
            <a:r>
              <a:rPr kumimoji="1" lang="en-US" altLang="zh-CN" sz="2400">
                <a:latin typeface="Times New Roman" pitchFamily="18" charset="0"/>
                <a:cs typeface="Tahoma" pitchFamily="34" charset="0"/>
              </a:rPr>
              <a:t>{20, 15, 10}</a:t>
            </a:r>
            <a:r>
              <a:rPr kumimoji="1" lang="zh-CN" altLang="en-US" sz="2400">
                <a:latin typeface="Times New Roman" pitchFamily="18" charset="0"/>
                <a:cs typeface="Tahoma" pitchFamily="34" charset="0"/>
              </a:rPr>
              <a:t>，价值为</a:t>
            </a:r>
            <a:r>
              <a:rPr kumimoji="1" lang="en-US" altLang="zh-CN" sz="2400">
                <a:latin typeface="Times New Roman" pitchFamily="18" charset="0"/>
                <a:cs typeface="Tahoma" pitchFamily="34" charset="0"/>
              </a:rPr>
              <a:t>{20, 30, 25}</a:t>
            </a:r>
            <a:r>
              <a:rPr kumimoji="1" lang="zh-CN" altLang="en-US" sz="2400">
                <a:latin typeface="Times New Roman" pitchFamily="18" charset="0"/>
                <a:cs typeface="Tahoma" pitchFamily="34" charset="0"/>
              </a:rPr>
              <a:t>，背包容量为</a:t>
            </a:r>
            <a:r>
              <a:rPr kumimoji="1" lang="en-US" altLang="zh-CN" sz="2400">
                <a:latin typeface="Times New Roman" pitchFamily="18" charset="0"/>
                <a:cs typeface="Tahoma" pitchFamily="34" charset="0"/>
              </a:rPr>
              <a:t>25</a:t>
            </a:r>
            <a:r>
              <a:rPr kumimoji="1" lang="zh-CN" altLang="en-US" sz="2400">
                <a:latin typeface="Times New Roman" pitchFamily="18" charset="0"/>
                <a:cs typeface="Tahoma" pitchFamily="34" charset="0"/>
              </a:rPr>
              <a:t>，从图</a:t>
            </a:r>
            <a:r>
              <a:rPr kumimoji="1" lang="en-US" altLang="zh-CN" sz="2400">
                <a:latin typeface="Times New Roman" pitchFamily="18" charset="0"/>
                <a:cs typeface="Tahoma" pitchFamily="34" charset="0"/>
              </a:rPr>
              <a:t>8.2</a:t>
            </a:r>
            <a:r>
              <a:rPr kumimoji="1" lang="zh-CN" altLang="en-US" sz="2400">
                <a:latin typeface="Times New Roman" pitchFamily="18" charset="0"/>
                <a:cs typeface="Tahoma" pitchFamily="34" charset="0"/>
              </a:rPr>
              <a:t>所示的解空间树的根结点开始搜索，搜索过程如下： </a:t>
            </a:r>
          </a:p>
        </p:txBody>
      </p:sp>
      <p:grpSp>
        <p:nvGrpSpPr>
          <p:cNvPr id="20486" name="Group 55"/>
          <p:cNvGrpSpPr>
            <a:grpSpLocks/>
          </p:cNvGrpSpPr>
          <p:nvPr/>
        </p:nvGrpSpPr>
        <p:grpSpPr bwMode="auto">
          <a:xfrm>
            <a:off x="900113" y="2781300"/>
            <a:ext cx="7659687" cy="3479800"/>
            <a:chOff x="640" y="1818"/>
            <a:chExt cx="4825" cy="2192"/>
          </a:xfrm>
        </p:grpSpPr>
        <p:sp>
          <p:nvSpPr>
            <p:cNvPr id="20489" name="Text Box 6"/>
            <p:cNvSpPr txBox="1">
              <a:spLocks noChangeArrowheads="1"/>
            </p:cNvSpPr>
            <p:nvPr/>
          </p:nvSpPr>
          <p:spPr bwMode="auto">
            <a:xfrm>
              <a:off x="3107" y="3134"/>
              <a:ext cx="1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1</a:t>
              </a:r>
            </a:p>
          </p:txBody>
        </p:sp>
        <p:sp>
          <p:nvSpPr>
            <p:cNvPr id="20490" name="Text Box 8"/>
            <p:cNvSpPr txBox="1">
              <a:spLocks noChangeArrowheads="1"/>
            </p:cNvSpPr>
            <p:nvPr/>
          </p:nvSpPr>
          <p:spPr bwMode="auto">
            <a:xfrm>
              <a:off x="1171" y="3794"/>
              <a:ext cx="7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2000">
                  <a:latin typeface="Times New Roman" pitchFamily="18" charset="0"/>
                  <a:cs typeface="Tahoma" pitchFamily="34" charset="0"/>
                </a:rPr>
                <a:t>不可行解</a:t>
              </a:r>
            </a:p>
          </p:txBody>
        </p:sp>
        <p:sp>
          <p:nvSpPr>
            <p:cNvPr id="20491" name="Text Box 9"/>
            <p:cNvSpPr txBox="1">
              <a:spLocks noChangeArrowheads="1"/>
            </p:cNvSpPr>
            <p:nvPr/>
          </p:nvSpPr>
          <p:spPr bwMode="auto">
            <a:xfrm>
              <a:off x="1967" y="3797"/>
              <a:ext cx="6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2000">
                  <a:latin typeface="Times New Roman" pitchFamily="18" charset="0"/>
                  <a:cs typeface="Tahoma" pitchFamily="34" charset="0"/>
                </a:rPr>
                <a:t>价值</a:t>
              </a:r>
              <a:r>
                <a:rPr lang="en-US" altLang="zh-CN" sz="2000">
                  <a:latin typeface="Times New Roman" pitchFamily="18" charset="0"/>
                  <a:cs typeface="Tahoma" pitchFamily="34" charset="0"/>
                </a:rPr>
                <a:t>=20</a:t>
              </a:r>
            </a:p>
          </p:txBody>
        </p:sp>
        <p:sp>
          <p:nvSpPr>
            <p:cNvPr id="20492" name="Text Box 10"/>
            <p:cNvSpPr txBox="1">
              <a:spLocks noChangeArrowheads="1"/>
            </p:cNvSpPr>
            <p:nvPr/>
          </p:nvSpPr>
          <p:spPr bwMode="auto">
            <a:xfrm>
              <a:off x="2777" y="3794"/>
              <a:ext cx="6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2000">
                  <a:latin typeface="Times New Roman" pitchFamily="18" charset="0"/>
                  <a:cs typeface="Tahoma" pitchFamily="34" charset="0"/>
                </a:rPr>
                <a:t>价值</a:t>
              </a:r>
              <a:r>
                <a:rPr lang="en-US" altLang="zh-CN" sz="2000">
                  <a:latin typeface="Times New Roman" pitchFamily="18" charset="0"/>
                  <a:cs typeface="Tahoma" pitchFamily="34" charset="0"/>
                </a:rPr>
                <a:t>=55</a:t>
              </a:r>
            </a:p>
          </p:txBody>
        </p:sp>
        <p:sp>
          <p:nvSpPr>
            <p:cNvPr id="20493" name="Text Box 11"/>
            <p:cNvSpPr txBox="1">
              <a:spLocks noChangeArrowheads="1"/>
            </p:cNvSpPr>
            <p:nvPr/>
          </p:nvSpPr>
          <p:spPr bwMode="auto">
            <a:xfrm>
              <a:off x="3470" y="3794"/>
              <a:ext cx="6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2000">
                  <a:latin typeface="Times New Roman" pitchFamily="18" charset="0"/>
                  <a:cs typeface="Tahoma" pitchFamily="34" charset="0"/>
                </a:rPr>
                <a:t>价值</a:t>
              </a:r>
              <a:r>
                <a:rPr lang="en-US" altLang="zh-CN" sz="2000">
                  <a:latin typeface="Times New Roman" pitchFamily="18" charset="0"/>
                  <a:cs typeface="Tahoma" pitchFamily="34" charset="0"/>
                </a:rPr>
                <a:t>=30</a:t>
              </a:r>
            </a:p>
          </p:txBody>
        </p:sp>
        <p:sp>
          <p:nvSpPr>
            <p:cNvPr id="20494" name="Text Box 12"/>
            <p:cNvSpPr txBox="1">
              <a:spLocks noChangeArrowheads="1"/>
            </p:cNvSpPr>
            <p:nvPr/>
          </p:nvSpPr>
          <p:spPr bwMode="auto">
            <a:xfrm>
              <a:off x="4148" y="3794"/>
              <a:ext cx="6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2000">
                  <a:latin typeface="Times New Roman" pitchFamily="18" charset="0"/>
                  <a:cs typeface="Tahoma" pitchFamily="34" charset="0"/>
                </a:rPr>
                <a:t>价值</a:t>
              </a:r>
              <a:r>
                <a:rPr lang="en-US" altLang="zh-CN" sz="2000">
                  <a:latin typeface="Times New Roman" pitchFamily="18" charset="0"/>
                  <a:cs typeface="Tahoma" pitchFamily="34" charset="0"/>
                </a:rPr>
                <a:t>=25</a:t>
              </a:r>
            </a:p>
          </p:txBody>
        </p:sp>
        <p:sp>
          <p:nvSpPr>
            <p:cNvPr id="20495" name="Text Box 13"/>
            <p:cNvSpPr txBox="1">
              <a:spLocks noChangeArrowheads="1"/>
            </p:cNvSpPr>
            <p:nvPr/>
          </p:nvSpPr>
          <p:spPr bwMode="auto">
            <a:xfrm>
              <a:off x="4856" y="3797"/>
              <a:ext cx="6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2000">
                  <a:latin typeface="Times New Roman" pitchFamily="18" charset="0"/>
                  <a:cs typeface="Tahoma" pitchFamily="34" charset="0"/>
                </a:rPr>
                <a:t>价值</a:t>
              </a:r>
              <a:r>
                <a:rPr lang="en-US" altLang="zh-CN" sz="2000">
                  <a:latin typeface="Times New Roman" pitchFamily="18" charset="0"/>
                  <a:cs typeface="Tahoma" pitchFamily="34" charset="0"/>
                </a:rPr>
                <a:t>=0</a:t>
              </a:r>
            </a:p>
          </p:txBody>
        </p:sp>
        <p:sp>
          <p:nvSpPr>
            <p:cNvPr id="20496" name="Line 14"/>
            <p:cNvSpPr>
              <a:spLocks noChangeShapeType="1"/>
            </p:cNvSpPr>
            <p:nvPr/>
          </p:nvSpPr>
          <p:spPr bwMode="auto">
            <a:xfrm flipH="1">
              <a:off x="1466" y="1979"/>
              <a:ext cx="1081" cy="3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7" name="Line 15"/>
            <p:cNvSpPr>
              <a:spLocks noChangeShapeType="1"/>
            </p:cNvSpPr>
            <p:nvPr/>
          </p:nvSpPr>
          <p:spPr bwMode="auto">
            <a:xfrm>
              <a:off x="2783" y="1979"/>
              <a:ext cx="1218"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Line 16"/>
            <p:cNvSpPr>
              <a:spLocks noChangeShapeType="1"/>
            </p:cNvSpPr>
            <p:nvPr/>
          </p:nvSpPr>
          <p:spPr bwMode="auto">
            <a:xfrm flipH="1">
              <a:off x="866" y="2435"/>
              <a:ext cx="384" cy="3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9" name="Line 17"/>
            <p:cNvSpPr>
              <a:spLocks noChangeShapeType="1"/>
            </p:cNvSpPr>
            <p:nvPr/>
          </p:nvSpPr>
          <p:spPr bwMode="auto">
            <a:xfrm>
              <a:off x="1446" y="2451"/>
              <a:ext cx="374"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0" name="Line 18"/>
            <p:cNvSpPr>
              <a:spLocks noChangeShapeType="1"/>
            </p:cNvSpPr>
            <p:nvPr/>
          </p:nvSpPr>
          <p:spPr bwMode="auto">
            <a:xfrm flipH="1">
              <a:off x="3578" y="2397"/>
              <a:ext cx="413" cy="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1" name="Line 19"/>
            <p:cNvSpPr>
              <a:spLocks noChangeShapeType="1"/>
            </p:cNvSpPr>
            <p:nvPr/>
          </p:nvSpPr>
          <p:spPr bwMode="auto">
            <a:xfrm>
              <a:off x="4197" y="2413"/>
              <a:ext cx="443" cy="4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2" name="Line 20"/>
            <p:cNvSpPr>
              <a:spLocks noChangeShapeType="1"/>
            </p:cNvSpPr>
            <p:nvPr/>
          </p:nvSpPr>
          <p:spPr bwMode="auto">
            <a:xfrm flipH="1">
              <a:off x="1643" y="3015"/>
              <a:ext cx="216" cy="4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3" name="Line 21"/>
            <p:cNvSpPr>
              <a:spLocks noChangeShapeType="1"/>
            </p:cNvSpPr>
            <p:nvPr/>
          </p:nvSpPr>
          <p:spPr bwMode="auto">
            <a:xfrm>
              <a:off x="2006" y="3000"/>
              <a:ext cx="207" cy="4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4" name="Line 22"/>
            <p:cNvSpPr>
              <a:spLocks noChangeShapeType="1"/>
            </p:cNvSpPr>
            <p:nvPr/>
          </p:nvSpPr>
          <p:spPr bwMode="auto">
            <a:xfrm flipH="1">
              <a:off x="3205" y="3003"/>
              <a:ext cx="216" cy="4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5" name="Line 23"/>
            <p:cNvSpPr>
              <a:spLocks noChangeShapeType="1"/>
            </p:cNvSpPr>
            <p:nvPr/>
          </p:nvSpPr>
          <p:spPr bwMode="auto">
            <a:xfrm>
              <a:off x="3588" y="3012"/>
              <a:ext cx="197"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6" name="Line 24"/>
            <p:cNvSpPr>
              <a:spLocks noChangeShapeType="1"/>
            </p:cNvSpPr>
            <p:nvPr/>
          </p:nvSpPr>
          <p:spPr bwMode="auto">
            <a:xfrm flipH="1">
              <a:off x="4473" y="3015"/>
              <a:ext cx="176" cy="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7" name="Line 25"/>
            <p:cNvSpPr>
              <a:spLocks noChangeShapeType="1"/>
            </p:cNvSpPr>
            <p:nvPr/>
          </p:nvSpPr>
          <p:spPr bwMode="auto">
            <a:xfrm>
              <a:off x="4826" y="3022"/>
              <a:ext cx="158"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8" name="Text Box 26"/>
            <p:cNvSpPr txBox="1">
              <a:spLocks noChangeArrowheads="1"/>
            </p:cNvSpPr>
            <p:nvPr/>
          </p:nvSpPr>
          <p:spPr bwMode="auto">
            <a:xfrm>
              <a:off x="1839" y="1915"/>
              <a:ext cx="1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1</a:t>
              </a:r>
            </a:p>
          </p:txBody>
        </p:sp>
        <p:sp>
          <p:nvSpPr>
            <p:cNvPr id="20509" name="Text Box 27"/>
            <p:cNvSpPr txBox="1">
              <a:spLocks noChangeArrowheads="1"/>
            </p:cNvSpPr>
            <p:nvPr/>
          </p:nvSpPr>
          <p:spPr bwMode="auto">
            <a:xfrm>
              <a:off x="808" y="2512"/>
              <a:ext cx="17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1</a:t>
              </a:r>
            </a:p>
          </p:txBody>
        </p:sp>
        <p:sp>
          <p:nvSpPr>
            <p:cNvPr id="20510" name="Text Box 28"/>
            <p:cNvSpPr txBox="1">
              <a:spLocks noChangeArrowheads="1"/>
            </p:cNvSpPr>
            <p:nvPr/>
          </p:nvSpPr>
          <p:spPr bwMode="auto">
            <a:xfrm>
              <a:off x="1505" y="3111"/>
              <a:ext cx="17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1</a:t>
              </a:r>
            </a:p>
          </p:txBody>
        </p:sp>
        <p:sp>
          <p:nvSpPr>
            <p:cNvPr id="20511" name="Text Box 29"/>
            <p:cNvSpPr txBox="1">
              <a:spLocks noChangeArrowheads="1"/>
            </p:cNvSpPr>
            <p:nvPr/>
          </p:nvSpPr>
          <p:spPr bwMode="auto">
            <a:xfrm>
              <a:off x="4325" y="3131"/>
              <a:ext cx="1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1</a:t>
              </a:r>
            </a:p>
          </p:txBody>
        </p:sp>
        <p:sp>
          <p:nvSpPr>
            <p:cNvPr id="20512" name="Text Box 30"/>
            <p:cNvSpPr txBox="1">
              <a:spLocks noChangeArrowheads="1"/>
            </p:cNvSpPr>
            <p:nvPr/>
          </p:nvSpPr>
          <p:spPr bwMode="auto">
            <a:xfrm>
              <a:off x="3343" y="1896"/>
              <a:ext cx="17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0</a:t>
              </a:r>
            </a:p>
          </p:txBody>
        </p:sp>
        <p:sp>
          <p:nvSpPr>
            <p:cNvPr id="20513" name="Text Box 31"/>
            <p:cNvSpPr txBox="1">
              <a:spLocks noChangeArrowheads="1"/>
            </p:cNvSpPr>
            <p:nvPr/>
          </p:nvSpPr>
          <p:spPr bwMode="auto">
            <a:xfrm>
              <a:off x="1721" y="2515"/>
              <a:ext cx="1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0</a:t>
              </a:r>
            </a:p>
          </p:txBody>
        </p:sp>
        <p:sp>
          <p:nvSpPr>
            <p:cNvPr id="20514" name="Text Box 32"/>
            <p:cNvSpPr txBox="1">
              <a:spLocks noChangeArrowheads="1"/>
            </p:cNvSpPr>
            <p:nvPr/>
          </p:nvSpPr>
          <p:spPr bwMode="auto">
            <a:xfrm>
              <a:off x="2203" y="3114"/>
              <a:ext cx="1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0</a:t>
              </a:r>
            </a:p>
          </p:txBody>
        </p:sp>
        <p:sp>
          <p:nvSpPr>
            <p:cNvPr id="20515" name="Text Box 33"/>
            <p:cNvSpPr txBox="1">
              <a:spLocks noChangeArrowheads="1"/>
            </p:cNvSpPr>
            <p:nvPr/>
          </p:nvSpPr>
          <p:spPr bwMode="auto">
            <a:xfrm>
              <a:off x="3765" y="3125"/>
              <a:ext cx="17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0</a:t>
              </a:r>
            </a:p>
          </p:txBody>
        </p:sp>
        <p:sp>
          <p:nvSpPr>
            <p:cNvPr id="20516" name="Text Box 34"/>
            <p:cNvSpPr txBox="1">
              <a:spLocks noChangeArrowheads="1"/>
            </p:cNvSpPr>
            <p:nvPr/>
          </p:nvSpPr>
          <p:spPr bwMode="auto">
            <a:xfrm>
              <a:off x="4522" y="2543"/>
              <a:ext cx="1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0</a:t>
              </a:r>
            </a:p>
          </p:txBody>
        </p:sp>
        <p:sp>
          <p:nvSpPr>
            <p:cNvPr id="20517" name="Text Box 35"/>
            <p:cNvSpPr txBox="1">
              <a:spLocks noChangeArrowheads="1"/>
            </p:cNvSpPr>
            <p:nvPr/>
          </p:nvSpPr>
          <p:spPr bwMode="auto">
            <a:xfrm>
              <a:off x="5013" y="3114"/>
              <a:ext cx="1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0</a:t>
              </a:r>
            </a:p>
          </p:txBody>
        </p:sp>
        <p:sp>
          <p:nvSpPr>
            <p:cNvPr id="20518" name="Text Box 36"/>
            <p:cNvSpPr txBox="1">
              <a:spLocks noChangeArrowheads="1"/>
            </p:cNvSpPr>
            <p:nvPr/>
          </p:nvSpPr>
          <p:spPr bwMode="auto">
            <a:xfrm>
              <a:off x="3598" y="2458"/>
              <a:ext cx="1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2000">
                  <a:latin typeface="Times New Roman" pitchFamily="18" charset="0"/>
                  <a:cs typeface="Tahoma" pitchFamily="34" charset="0"/>
                </a:rPr>
                <a:t>1</a:t>
              </a:r>
            </a:p>
          </p:txBody>
        </p:sp>
        <p:sp>
          <p:nvSpPr>
            <p:cNvPr id="20519" name="Oval 37"/>
            <p:cNvSpPr>
              <a:spLocks noChangeArrowheads="1"/>
            </p:cNvSpPr>
            <p:nvPr/>
          </p:nvSpPr>
          <p:spPr bwMode="auto">
            <a:xfrm>
              <a:off x="2537" y="1818"/>
              <a:ext cx="267"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a:t>
              </a:r>
              <a:endParaRPr lang="en-US" altLang="zh-CN" sz="2000" i="1">
                <a:latin typeface="Times New Roman" pitchFamily="18" charset="0"/>
                <a:cs typeface="Tahoma" pitchFamily="34" charset="0"/>
              </a:endParaRPr>
            </a:p>
          </p:txBody>
        </p:sp>
        <p:sp>
          <p:nvSpPr>
            <p:cNvPr id="20520" name="Oval 38"/>
            <p:cNvSpPr>
              <a:spLocks noChangeArrowheads="1"/>
            </p:cNvSpPr>
            <p:nvPr/>
          </p:nvSpPr>
          <p:spPr bwMode="auto">
            <a:xfrm>
              <a:off x="1220" y="2233"/>
              <a:ext cx="267"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2</a:t>
              </a:r>
              <a:endParaRPr lang="en-US" altLang="zh-CN" sz="2000" i="1">
                <a:latin typeface="Times New Roman" pitchFamily="18" charset="0"/>
                <a:cs typeface="Tahoma" pitchFamily="34" charset="0"/>
              </a:endParaRPr>
            </a:p>
          </p:txBody>
        </p:sp>
        <p:sp>
          <p:nvSpPr>
            <p:cNvPr id="20521" name="Oval 39"/>
            <p:cNvSpPr>
              <a:spLocks noChangeArrowheads="1"/>
            </p:cNvSpPr>
            <p:nvPr/>
          </p:nvSpPr>
          <p:spPr bwMode="auto">
            <a:xfrm>
              <a:off x="640" y="2787"/>
              <a:ext cx="268" cy="2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2000">
                <a:latin typeface="Times New Roman" pitchFamily="18" charset="0"/>
                <a:cs typeface="Tahoma" pitchFamily="34" charset="0"/>
              </a:endParaRPr>
            </a:p>
          </p:txBody>
        </p:sp>
        <p:sp>
          <p:nvSpPr>
            <p:cNvPr id="20522" name="Oval 40"/>
            <p:cNvSpPr>
              <a:spLocks noChangeArrowheads="1"/>
            </p:cNvSpPr>
            <p:nvPr/>
          </p:nvSpPr>
          <p:spPr bwMode="auto">
            <a:xfrm>
              <a:off x="2105" y="3442"/>
              <a:ext cx="267"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8</a:t>
              </a:r>
              <a:endParaRPr lang="en-US" altLang="zh-CN" sz="2000" i="1">
                <a:latin typeface="Times New Roman" pitchFamily="18" charset="0"/>
                <a:cs typeface="Tahoma" pitchFamily="34" charset="0"/>
              </a:endParaRPr>
            </a:p>
          </p:txBody>
        </p:sp>
        <p:sp>
          <p:nvSpPr>
            <p:cNvPr id="20523" name="Oval 41"/>
            <p:cNvSpPr>
              <a:spLocks noChangeArrowheads="1"/>
            </p:cNvSpPr>
            <p:nvPr/>
          </p:nvSpPr>
          <p:spPr bwMode="auto">
            <a:xfrm>
              <a:off x="3067" y="3440"/>
              <a:ext cx="268" cy="2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11</a:t>
              </a:r>
              <a:endParaRPr lang="en-US" altLang="zh-CN" sz="2000" i="1">
                <a:latin typeface="Times New Roman" pitchFamily="18" charset="0"/>
                <a:cs typeface="Tahoma" pitchFamily="34" charset="0"/>
              </a:endParaRPr>
            </a:p>
          </p:txBody>
        </p:sp>
        <p:sp>
          <p:nvSpPr>
            <p:cNvPr id="20524" name="Oval 42"/>
            <p:cNvSpPr>
              <a:spLocks noChangeArrowheads="1"/>
            </p:cNvSpPr>
            <p:nvPr/>
          </p:nvSpPr>
          <p:spPr bwMode="auto">
            <a:xfrm>
              <a:off x="3677" y="3461"/>
              <a:ext cx="267" cy="2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12</a:t>
              </a:r>
              <a:endParaRPr lang="en-US" altLang="zh-CN" sz="2000" i="1">
                <a:latin typeface="Times New Roman" pitchFamily="18" charset="0"/>
                <a:cs typeface="Tahoma" pitchFamily="34" charset="0"/>
              </a:endParaRPr>
            </a:p>
          </p:txBody>
        </p:sp>
        <p:sp>
          <p:nvSpPr>
            <p:cNvPr id="20525" name="Oval 43"/>
            <p:cNvSpPr>
              <a:spLocks noChangeArrowheads="1"/>
            </p:cNvSpPr>
            <p:nvPr/>
          </p:nvSpPr>
          <p:spPr bwMode="auto">
            <a:xfrm>
              <a:off x="4325" y="3451"/>
              <a:ext cx="267" cy="2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14</a:t>
              </a:r>
              <a:endParaRPr lang="en-US" altLang="zh-CN" sz="2000" i="1">
                <a:latin typeface="Times New Roman" pitchFamily="18" charset="0"/>
                <a:cs typeface="Tahoma" pitchFamily="34" charset="0"/>
              </a:endParaRPr>
            </a:p>
          </p:txBody>
        </p:sp>
        <p:sp>
          <p:nvSpPr>
            <p:cNvPr id="20526" name="Oval 44"/>
            <p:cNvSpPr>
              <a:spLocks noChangeArrowheads="1"/>
            </p:cNvSpPr>
            <p:nvPr/>
          </p:nvSpPr>
          <p:spPr bwMode="auto">
            <a:xfrm>
              <a:off x="4915" y="3451"/>
              <a:ext cx="267" cy="2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15</a:t>
              </a:r>
              <a:endParaRPr lang="en-US" altLang="zh-CN" sz="2000" i="1">
                <a:latin typeface="Times New Roman" pitchFamily="18" charset="0"/>
                <a:cs typeface="Tahoma" pitchFamily="34" charset="0"/>
              </a:endParaRPr>
            </a:p>
          </p:txBody>
        </p:sp>
        <p:sp>
          <p:nvSpPr>
            <p:cNvPr id="20527" name="Oval 45"/>
            <p:cNvSpPr>
              <a:spLocks noChangeArrowheads="1"/>
            </p:cNvSpPr>
            <p:nvPr/>
          </p:nvSpPr>
          <p:spPr bwMode="auto">
            <a:xfrm>
              <a:off x="4600" y="2807"/>
              <a:ext cx="268"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13</a:t>
              </a:r>
              <a:endParaRPr lang="en-US" altLang="zh-CN" sz="2000" i="1">
                <a:latin typeface="Times New Roman" pitchFamily="18" charset="0"/>
                <a:cs typeface="Tahoma" pitchFamily="34" charset="0"/>
              </a:endParaRPr>
            </a:p>
          </p:txBody>
        </p:sp>
        <p:sp>
          <p:nvSpPr>
            <p:cNvPr id="20528" name="Oval 46"/>
            <p:cNvSpPr>
              <a:spLocks noChangeArrowheads="1"/>
            </p:cNvSpPr>
            <p:nvPr/>
          </p:nvSpPr>
          <p:spPr bwMode="auto">
            <a:xfrm>
              <a:off x="3382" y="2793"/>
              <a:ext cx="267"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10</a:t>
              </a:r>
              <a:endParaRPr lang="en-US" altLang="zh-CN" sz="2000" i="1">
                <a:latin typeface="Times New Roman" pitchFamily="18" charset="0"/>
                <a:cs typeface="Tahoma" pitchFamily="34" charset="0"/>
              </a:endParaRPr>
            </a:p>
          </p:txBody>
        </p:sp>
        <p:sp>
          <p:nvSpPr>
            <p:cNvPr id="20529" name="Oval 47"/>
            <p:cNvSpPr>
              <a:spLocks noChangeArrowheads="1"/>
            </p:cNvSpPr>
            <p:nvPr/>
          </p:nvSpPr>
          <p:spPr bwMode="auto">
            <a:xfrm>
              <a:off x="1790" y="2807"/>
              <a:ext cx="267"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6</a:t>
              </a:r>
              <a:endParaRPr lang="en-US" altLang="zh-CN" sz="2000" i="1">
                <a:latin typeface="Times New Roman" pitchFamily="18" charset="0"/>
                <a:cs typeface="Tahoma" pitchFamily="34" charset="0"/>
              </a:endParaRPr>
            </a:p>
          </p:txBody>
        </p:sp>
        <p:sp>
          <p:nvSpPr>
            <p:cNvPr id="20530" name="Oval 48"/>
            <p:cNvSpPr>
              <a:spLocks noChangeArrowheads="1"/>
            </p:cNvSpPr>
            <p:nvPr/>
          </p:nvSpPr>
          <p:spPr bwMode="auto">
            <a:xfrm>
              <a:off x="3962" y="2208"/>
              <a:ext cx="267"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2000">
                  <a:latin typeface="Times New Roman" pitchFamily="18" charset="0"/>
                  <a:cs typeface="Tahoma" pitchFamily="34" charset="0"/>
                </a:rPr>
                <a:t>9</a:t>
              </a:r>
              <a:endParaRPr lang="en-US" altLang="zh-CN" sz="2000" i="1">
                <a:latin typeface="Times New Roman" pitchFamily="18" charset="0"/>
                <a:cs typeface="Tahoma" pitchFamily="34" charset="0"/>
              </a:endParaRPr>
            </a:p>
          </p:txBody>
        </p:sp>
        <p:sp>
          <p:nvSpPr>
            <p:cNvPr id="20531" name="Line 49"/>
            <p:cNvSpPr>
              <a:spLocks noChangeShapeType="1"/>
            </p:cNvSpPr>
            <p:nvPr/>
          </p:nvSpPr>
          <p:spPr bwMode="auto">
            <a:xfrm>
              <a:off x="690" y="2817"/>
              <a:ext cx="167" cy="1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2" name="Line 50"/>
            <p:cNvSpPr>
              <a:spLocks noChangeShapeType="1"/>
            </p:cNvSpPr>
            <p:nvPr/>
          </p:nvSpPr>
          <p:spPr bwMode="auto">
            <a:xfrm flipH="1">
              <a:off x="690" y="2825"/>
              <a:ext cx="167" cy="1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3" name="Oval 51"/>
            <p:cNvSpPr>
              <a:spLocks noChangeArrowheads="1"/>
            </p:cNvSpPr>
            <p:nvPr/>
          </p:nvSpPr>
          <p:spPr bwMode="auto">
            <a:xfrm>
              <a:off x="1486" y="3434"/>
              <a:ext cx="267"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2000">
                <a:latin typeface="Times New Roman" pitchFamily="18" charset="0"/>
                <a:cs typeface="Tahoma" pitchFamily="34" charset="0"/>
              </a:endParaRPr>
            </a:p>
          </p:txBody>
        </p:sp>
        <p:sp>
          <p:nvSpPr>
            <p:cNvPr id="20534" name="Line 52"/>
            <p:cNvSpPr>
              <a:spLocks noChangeShapeType="1"/>
            </p:cNvSpPr>
            <p:nvPr/>
          </p:nvSpPr>
          <p:spPr bwMode="auto">
            <a:xfrm>
              <a:off x="1535" y="3463"/>
              <a:ext cx="167" cy="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5" name="Line 53"/>
            <p:cNvSpPr>
              <a:spLocks noChangeShapeType="1"/>
            </p:cNvSpPr>
            <p:nvPr/>
          </p:nvSpPr>
          <p:spPr bwMode="auto">
            <a:xfrm flipH="1">
              <a:off x="1535" y="3472"/>
              <a:ext cx="167" cy="1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487" name="Text Box 54"/>
          <p:cNvSpPr txBox="1">
            <a:spLocks noChangeArrowheads="1"/>
          </p:cNvSpPr>
          <p:nvPr/>
        </p:nvSpPr>
        <p:spPr bwMode="auto">
          <a:xfrm>
            <a:off x="611188" y="4919663"/>
            <a:ext cx="12017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2000">
                <a:latin typeface="Times New Roman" pitchFamily="18" charset="0"/>
                <a:cs typeface="Tahoma" pitchFamily="34" charset="0"/>
              </a:rPr>
              <a:t>不可行解</a:t>
            </a:r>
          </a:p>
        </p:txBody>
      </p:sp>
      <p:sp>
        <p:nvSpPr>
          <p:cNvPr id="20488" name="Rectangle 4"/>
          <p:cNvSpPr>
            <a:spLocks noChangeArrowheads="1"/>
          </p:cNvSpPr>
          <p:nvPr/>
        </p:nvSpPr>
        <p:spPr bwMode="auto">
          <a:xfrm>
            <a:off x="274638" y="214313"/>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cs typeface="Tahoma" pitchFamily="34" charset="0"/>
              </a:rPr>
              <a:t>根据约束函数剪枝：</a:t>
            </a:r>
          </a:p>
        </p:txBody>
      </p:sp>
    </p:spTree>
    <p:extLst>
      <p:ext uri="{BB962C8B-B14F-4D97-AF65-F5344CB8AC3E}">
        <p14:creationId xmlns:p14="http://schemas.microsoft.com/office/powerpoint/2010/main" val="4248722948"/>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6D956C6F-BA14-4C29-919B-6F2521108DD8}" type="datetime1">
              <a:rPr lang="zh-CN" altLang="en-US" sz="1400" b="0" smtClean="0">
                <a:latin typeface="Comic Sans MS" pitchFamily="66" charset="0"/>
                <a:ea typeface="宋体" charset="-122"/>
              </a:rPr>
              <a:pPr>
                <a:spcBef>
                  <a:spcPct val="0"/>
                </a:spcBef>
                <a:buClrTx/>
                <a:buSzTx/>
                <a:buFontTx/>
                <a:buNone/>
              </a:pPr>
              <a:t>2016/5/12</a:t>
            </a:fld>
            <a:endParaRPr lang="en-US" altLang="zh-CN" sz="1400" b="0" smtClean="0">
              <a:latin typeface="Comic Sans MS" pitchFamily="66" charset="0"/>
              <a:ea typeface="宋体" charset="-122"/>
            </a:endParaRPr>
          </a:p>
        </p:txBody>
      </p:sp>
      <p:sp>
        <p:nvSpPr>
          <p:cNvPr id="5632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第7章  贪心法</a:t>
            </a:r>
          </a:p>
        </p:txBody>
      </p:sp>
      <p:sp>
        <p:nvSpPr>
          <p:cNvPr id="563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59E1BBEB-01AC-4C02-9042-5E411DA446B8}" type="slidenum">
              <a:rPr lang="en-US" altLang="zh-CN" sz="1400" b="0" smtClean="0">
                <a:latin typeface="Comic Sans MS" pitchFamily="66" charset="0"/>
                <a:ea typeface="宋体" charset="-122"/>
              </a:rPr>
              <a:pPr>
                <a:spcBef>
                  <a:spcPct val="0"/>
                </a:spcBef>
                <a:buClrTx/>
                <a:buSzTx/>
                <a:buFontTx/>
                <a:buNone/>
              </a:pPr>
              <a:t>2</a:t>
            </a:fld>
            <a:endParaRPr lang="en-US" altLang="zh-CN" sz="1400" b="0" smtClean="0">
              <a:latin typeface="Comic Sans MS" pitchFamily="66" charset="0"/>
              <a:ea typeface="宋体" charset="-122"/>
            </a:endParaRPr>
          </a:p>
        </p:txBody>
      </p:sp>
      <p:sp>
        <p:nvSpPr>
          <p:cNvPr id="56325" name="Text Box 4"/>
          <p:cNvSpPr txBox="1">
            <a:spLocks noChangeArrowheads="1"/>
          </p:cNvSpPr>
          <p:nvPr/>
        </p:nvSpPr>
        <p:spPr bwMode="auto">
          <a:xfrm>
            <a:off x="250825" y="1196975"/>
            <a:ext cx="8569325"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150000"/>
              </a:lnSpc>
              <a:spcBef>
                <a:spcPct val="50000"/>
              </a:spcBef>
              <a:buClrTx/>
              <a:buSzTx/>
              <a:buFont typeface="Wingdings" pitchFamily="2" charset="2"/>
              <a:buChar char="Ø"/>
            </a:pPr>
            <a:r>
              <a:rPr kumimoji="1" lang="en-US" altLang="zh-CN" sz="2800">
                <a:latin typeface="Times New Roman" pitchFamily="18" charset="0"/>
                <a:ea typeface="宋体" charset="-122"/>
              </a:rPr>
              <a:t> </a:t>
            </a:r>
            <a:r>
              <a:rPr kumimoji="1" lang="zh-CN" altLang="en-US" sz="2800">
                <a:latin typeface="Times New Roman" pitchFamily="18" charset="0"/>
                <a:ea typeface="宋体" charset="-122"/>
              </a:rPr>
              <a:t>设有</a:t>
            </a:r>
            <a:r>
              <a:rPr kumimoji="1" lang="en-US" altLang="zh-CN" sz="2800" i="1">
                <a:solidFill>
                  <a:srgbClr val="FF0000"/>
                </a:solidFill>
                <a:latin typeface="Times New Roman" pitchFamily="18" charset="0"/>
                <a:ea typeface="宋体" charset="-122"/>
              </a:rPr>
              <a:t>n</a:t>
            </a:r>
            <a:r>
              <a:rPr kumimoji="1" lang="zh-CN" altLang="en-US" sz="2800">
                <a:solidFill>
                  <a:srgbClr val="FF0000"/>
                </a:solidFill>
                <a:latin typeface="Times New Roman" pitchFamily="18" charset="0"/>
                <a:ea typeface="宋体" charset="-122"/>
              </a:rPr>
              <a:t>个独立的作业</a:t>
            </a:r>
            <a:r>
              <a:rPr kumimoji="1" lang="en-US" altLang="zh-CN" sz="2800">
                <a:latin typeface="Times New Roman" pitchFamily="18" charset="0"/>
                <a:ea typeface="宋体" charset="-122"/>
              </a:rPr>
              <a:t>{1, 2, …, </a:t>
            </a:r>
            <a:r>
              <a:rPr kumimoji="1" lang="en-US" altLang="zh-CN" sz="2800" i="1">
                <a:latin typeface="Times New Roman" pitchFamily="18" charset="0"/>
                <a:ea typeface="宋体" charset="-122"/>
              </a:rPr>
              <a:t>n</a:t>
            </a:r>
            <a:r>
              <a:rPr kumimoji="1" lang="en-US" altLang="zh-CN" sz="2800">
                <a:latin typeface="Times New Roman" pitchFamily="18" charset="0"/>
                <a:ea typeface="宋体" charset="-122"/>
              </a:rPr>
              <a:t>}</a:t>
            </a:r>
            <a:r>
              <a:rPr kumimoji="1" lang="zh-CN" altLang="en-US" sz="2800">
                <a:latin typeface="Times New Roman" pitchFamily="18" charset="0"/>
                <a:ea typeface="宋体" charset="-122"/>
              </a:rPr>
              <a:t>，由</a:t>
            </a:r>
            <a:r>
              <a:rPr kumimoji="1" lang="en-US" altLang="zh-CN" sz="2800" i="1">
                <a:solidFill>
                  <a:srgbClr val="FF0000"/>
                </a:solidFill>
                <a:latin typeface="Times New Roman" pitchFamily="18" charset="0"/>
                <a:ea typeface="宋体" charset="-122"/>
              </a:rPr>
              <a:t>m</a:t>
            </a:r>
            <a:r>
              <a:rPr kumimoji="1" lang="zh-CN" altLang="en-US" sz="2800">
                <a:solidFill>
                  <a:srgbClr val="FF0000"/>
                </a:solidFill>
                <a:latin typeface="Times New Roman" pitchFamily="18" charset="0"/>
                <a:ea typeface="宋体" charset="-122"/>
              </a:rPr>
              <a:t>台相同的机器</a:t>
            </a:r>
            <a:r>
              <a:rPr kumimoji="1" lang="en-US" altLang="zh-CN" sz="2800">
                <a:latin typeface="Times New Roman" pitchFamily="18" charset="0"/>
                <a:ea typeface="宋体" charset="-122"/>
              </a:rPr>
              <a:t>{</a:t>
            </a:r>
            <a:r>
              <a:rPr kumimoji="1" lang="en-US" altLang="zh-CN" sz="2800" i="1">
                <a:latin typeface="Times New Roman" pitchFamily="18" charset="0"/>
                <a:ea typeface="宋体" charset="-122"/>
              </a:rPr>
              <a:t>M</a:t>
            </a:r>
            <a:r>
              <a:rPr kumimoji="1" lang="en-US" altLang="zh-CN" sz="2800" baseline="-30000">
                <a:latin typeface="Times New Roman" pitchFamily="18" charset="0"/>
                <a:ea typeface="宋体" charset="-122"/>
              </a:rPr>
              <a:t>1</a:t>
            </a:r>
            <a:r>
              <a:rPr kumimoji="1" lang="en-US" altLang="zh-CN" sz="2800">
                <a:latin typeface="Times New Roman" pitchFamily="18" charset="0"/>
                <a:ea typeface="宋体" charset="-122"/>
              </a:rPr>
              <a:t>, </a:t>
            </a:r>
            <a:r>
              <a:rPr kumimoji="1" lang="en-US" altLang="zh-CN" sz="2800" i="1">
                <a:latin typeface="Times New Roman" pitchFamily="18" charset="0"/>
                <a:ea typeface="宋体" charset="-122"/>
              </a:rPr>
              <a:t>M</a:t>
            </a:r>
            <a:r>
              <a:rPr kumimoji="1" lang="en-US" altLang="zh-CN" sz="2800" baseline="-30000">
                <a:latin typeface="Times New Roman" pitchFamily="18" charset="0"/>
                <a:ea typeface="宋体" charset="-122"/>
              </a:rPr>
              <a:t>2</a:t>
            </a:r>
            <a:r>
              <a:rPr kumimoji="1" lang="en-US" altLang="zh-CN" sz="2800">
                <a:latin typeface="Times New Roman" pitchFamily="18" charset="0"/>
                <a:ea typeface="宋体" charset="-122"/>
              </a:rPr>
              <a:t>, …, </a:t>
            </a:r>
            <a:r>
              <a:rPr kumimoji="1" lang="en-US" altLang="zh-CN" sz="2800" i="1">
                <a:latin typeface="Times New Roman" pitchFamily="18" charset="0"/>
                <a:ea typeface="宋体" charset="-122"/>
              </a:rPr>
              <a:t>M</a:t>
            </a:r>
            <a:r>
              <a:rPr kumimoji="1" lang="en-US" altLang="zh-CN" sz="2800" i="1" baseline="-30000">
                <a:latin typeface="Times New Roman" pitchFamily="18" charset="0"/>
                <a:ea typeface="宋体" charset="-122"/>
              </a:rPr>
              <a:t>m</a:t>
            </a:r>
            <a:r>
              <a:rPr kumimoji="1" lang="en-US" altLang="zh-CN" sz="2800">
                <a:latin typeface="Times New Roman" pitchFamily="18" charset="0"/>
                <a:ea typeface="宋体" charset="-122"/>
              </a:rPr>
              <a:t>}</a:t>
            </a:r>
            <a:r>
              <a:rPr kumimoji="1" lang="zh-CN" altLang="en-US" sz="2800">
                <a:latin typeface="Times New Roman" pitchFamily="18" charset="0"/>
                <a:ea typeface="宋体" charset="-122"/>
              </a:rPr>
              <a:t>进行加工处理；</a:t>
            </a:r>
            <a:endParaRPr kumimoji="1" lang="en-US" altLang="zh-CN" sz="2800">
              <a:latin typeface="Times New Roman" pitchFamily="18" charset="0"/>
              <a:ea typeface="宋体" charset="-122"/>
            </a:endParaRPr>
          </a:p>
          <a:p>
            <a:pPr algn="just" eaLnBrk="1" hangingPunct="1">
              <a:lnSpc>
                <a:spcPct val="150000"/>
              </a:lnSpc>
              <a:spcBef>
                <a:spcPct val="50000"/>
              </a:spcBef>
              <a:buClrTx/>
              <a:buSzTx/>
              <a:buFont typeface="Wingdings" pitchFamily="2" charset="2"/>
              <a:buChar char="Ø"/>
            </a:pPr>
            <a:r>
              <a:rPr kumimoji="1" lang="zh-CN" altLang="en-US" sz="2800">
                <a:latin typeface="Times New Roman" pitchFamily="18" charset="0"/>
                <a:ea typeface="宋体" charset="-122"/>
              </a:rPr>
              <a:t>作业</a:t>
            </a:r>
            <a:r>
              <a:rPr kumimoji="1" lang="en-US" altLang="zh-CN" sz="2800" i="1">
                <a:latin typeface="Times New Roman" pitchFamily="18" charset="0"/>
                <a:ea typeface="宋体" charset="-122"/>
              </a:rPr>
              <a:t>i</a:t>
            </a:r>
            <a:r>
              <a:rPr kumimoji="1" lang="zh-CN" altLang="en-US" sz="2800">
                <a:latin typeface="Times New Roman" pitchFamily="18" charset="0"/>
                <a:ea typeface="宋体" charset="-122"/>
              </a:rPr>
              <a:t>所需的处理时间为</a:t>
            </a:r>
            <a:r>
              <a:rPr kumimoji="1" lang="en-US" altLang="zh-CN" sz="2800" i="1">
                <a:latin typeface="Times New Roman" pitchFamily="18" charset="0"/>
                <a:ea typeface="宋体" charset="-122"/>
              </a:rPr>
              <a:t>t</a:t>
            </a:r>
            <a:r>
              <a:rPr kumimoji="1" lang="en-US" altLang="zh-CN" sz="2800" i="1" baseline="-30000">
                <a:latin typeface="Times New Roman" pitchFamily="18" charset="0"/>
                <a:ea typeface="宋体" charset="-122"/>
              </a:rPr>
              <a:t>i</a:t>
            </a:r>
            <a:r>
              <a:rPr kumimoji="1" lang="zh-CN" altLang="en-US" sz="2800">
                <a:latin typeface="Times New Roman" pitchFamily="18" charset="0"/>
                <a:ea typeface="宋体" charset="-122"/>
              </a:rPr>
              <a:t>（</a:t>
            </a:r>
            <a:r>
              <a:rPr kumimoji="1" lang="en-US" altLang="zh-CN" sz="2800">
                <a:latin typeface="Times New Roman" pitchFamily="18" charset="0"/>
                <a:ea typeface="宋体" charset="-122"/>
              </a:rPr>
              <a:t>1≤</a:t>
            </a:r>
            <a:r>
              <a:rPr kumimoji="1" lang="en-US" altLang="zh-CN" sz="2800" i="1">
                <a:latin typeface="Times New Roman" pitchFamily="18" charset="0"/>
                <a:ea typeface="宋体" charset="-122"/>
              </a:rPr>
              <a:t>i</a:t>
            </a:r>
            <a:r>
              <a:rPr kumimoji="1" lang="en-US" altLang="zh-CN" sz="2800">
                <a:latin typeface="Times New Roman" pitchFamily="18" charset="0"/>
                <a:ea typeface="宋体" charset="-122"/>
              </a:rPr>
              <a:t>≤</a:t>
            </a:r>
            <a:r>
              <a:rPr kumimoji="1" lang="en-US" altLang="zh-CN" sz="2800" i="1">
                <a:latin typeface="Times New Roman" pitchFamily="18" charset="0"/>
                <a:ea typeface="宋体" charset="-122"/>
              </a:rPr>
              <a:t>n</a:t>
            </a:r>
            <a:r>
              <a:rPr kumimoji="1" lang="zh-CN" altLang="en-US" sz="2800">
                <a:latin typeface="Times New Roman" pitchFamily="18" charset="0"/>
                <a:ea typeface="宋体" charset="-122"/>
              </a:rPr>
              <a:t>），每个作业均可在任何一台机器上加工处理，但不可间断、拆分。</a:t>
            </a:r>
            <a:endParaRPr kumimoji="1" lang="en-US" altLang="zh-CN" sz="2800">
              <a:latin typeface="Times New Roman" pitchFamily="18" charset="0"/>
              <a:ea typeface="宋体" charset="-122"/>
            </a:endParaRPr>
          </a:p>
          <a:p>
            <a:pPr algn="just" eaLnBrk="1" hangingPunct="1">
              <a:lnSpc>
                <a:spcPct val="150000"/>
              </a:lnSpc>
              <a:spcBef>
                <a:spcPct val="50000"/>
              </a:spcBef>
              <a:buClrTx/>
              <a:buSzTx/>
              <a:buFont typeface="Wingdings" pitchFamily="2" charset="2"/>
              <a:buChar char="Ø"/>
            </a:pPr>
            <a:r>
              <a:rPr kumimoji="1" lang="zh-CN" altLang="en-US" sz="2800">
                <a:latin typeface="Times New Roman" pitchFamily="18" charset="0"/>
                <a:ea typeface="宋体" charset="-122"/>
              </a:rPr>
              <a:t>多机调度问题要求给出一种作业调度方案，使所给的</a:t>
            </a:r>
            <a:r>
              <a:rPr kumimoji="1" lang="en-US" altLang="zh-CN" sz="2800" i="1">
                <a:latin typeface="Times New Roman" pitchFamily="18" charset="0"/>
                <a:ea typeface="宋体" charset="-122"/>
              </a:rPr>
              <a:t>n</a:t>
            </a:r>
            <a:r>
              <a:rPr kumimoji="1" lang="zh-CN" altLang="en-US" sz="2800">
                <a:latin typeface="Times New Roman" pitchFamily="18" charset="0"/>
                <a:ea typeface="宋体" charset="-122"/>
              </a:rPr>
              <a:t>个作业在尽可能短的时间内由</a:t>
            </a:r>
            <a:r>
              <a:rPr kumimoji="1" lang="en-US" altLang="zh-CN" sz="2800" i="1">
                <a:latin typeface="Times New Roman" pitchFamily="18" charset="0"/>
                <a:ea typeface="宋体" charset="-122"/>
              </a:rPr>
              <a:t>m</a:t>
            </a:r>
            <a:r>
              <a:rPr kumimoji="1" lang="zh-CN" altLang="en-US" sz="2800">
                <a:latin typeface="Times New Roman" pitchFamily="18" charset="0"/>
                <a:ea typeface="宋体" charset="-122"/>
              </a:rPr>
              <a:t>台机器加工处理完成。</a:t>
            </a:r>
          </a:p>
        </p:txBody>
      </p:sp>
      <p:sp>
        <p:nvSpPr>
          <p:cNvPr id="56326" name="Text Box 5"/>
          <p:cNvSpPr txBox="1">
            <a:spLocks noChangeArrowheads="1"/>
          </p:cNvSpPr>
          <p:nvPr/>
        </p:nvSpPr>
        <p:spPr bwMode="auto">
          <a:xfrm>
            <a:off x="323850" y="260350"/>
            <a:ext cx="548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7.3.3  </a:t>
            </a:r>
            <a:r>
              <a:rPr kumimoji="1" lang="zh-CN" altLang="en-US" sz="4400">
                <a:solidFill>
                  <a:schemeClr val="tx2"/>
                </a:solidFill>
                <a:latin typeface="华文行楷" pitchFamily="2" charset="-122"/>
                <a:ea typeface="华文行楷" pitchFamily="2" charset="-122"/>
              </a:rPr>
              <a:t>多机调度问题 </a:t>
            </a:r>
          </a:p>
        </p:txBody>
      </p:sp>
    </p:spTree>
    <p:extLst>
      <p:ext uri="{BB962C8B-B14F-4D97-AF65-F5344CB8AC3E}">
        <p14:creationId xmlns:p14="http://schemas.microsoft.com/office/powerpoint/2010/main" val="7814342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6325">
                                            <p:txEl>
                                              <p:pRg st="1" end="1"/>
                                            </p:txEl>
                                          </p:spTgt>
                                        </p:tgtEl>
                                        <p:attrNameLst>
                                          <p:attrName>style.visibility</p:attrName>
                                        </p:attrNameLst>
                                      </p:cBhvr>
                                      <p:to>
                                        <p:strVal val="visible"/>
                                      </p:to>
                                    </p:set>
                                    <p:animEffect transition="in" filter="randombar(horizontal)">
                                      <p:cBhvr>
                                        <p:cTn id="7" dur="500"/>
                                        <p:tgtEl>
                                          <p:spTgt spid="5632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56325">
                                            <p:txEl>
                                              <p:pRg st="2" end="2"/>
                                            </p:txEl>
                                          </p:spTgt>
                                        </p:tgtEl>
                                        <p:attrNameLst>
                                          <p:attrName>style.visibility</p:attrName>
                                        </p:attrNameLst>
                                      </p:cBhvr>
                                      <p:to>
                                        <p:strVal val="visible"/>
                                      </p:to>
                                    </p:set>
                                    <p:animEffect transition="in" filter="randombar(horizontal)">
                                      <p:cBhvr>
                                        <p:cTn id="12" dur="500"/>
                                        <p:tgtEl>
                                          <p:spTgt spid="563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853760FF-34DC-4C3C-982C-790DD06FD21A}"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215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2150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E178C437-BDC6-43F8-9F00-367B5E583E2E}" type="slidenum">
              <a:rPr lang="en-US" altLang="zh-CN" sz="1400" b="0" smtClean="0">
                <a:latin typeface="Comic Sans MS" pitchFamily="66" charset="0"/>
                <a:cs typeface="Tahoma" pitchFamily="34" charset="0"/>
              </a:rPr>
              <a:pPr>
                <a:spcBef>
                  <a:spcPct val="0"/>
                </a:spcBef>
                <a:buClrTx/>
                <a:buSzTx/>
                <a:buFontTx/>
                <a:buNone/>
              </a:pPr>
              <a:t>20</a:t>
            </a:fld>
            <a:endParaRPr lang="en-US" altLang="zh-CN" sz="1400" b="0" smtClean="0">
              <a:latin typeface="Comic Sans MS" pitchFamily="66" charset="0"/>
              <a:cs typeface="Tahoma" pitchFamily="34" charset="0"/>
            </a:endParaRPr>
          </a:p>
        </p:txBody>
      </p:sp>
      <p:sp>
        <p:nvSpPr>
          <p:cNvPr id="21509" name="Text Box 5"/>
          <p:cNvSpPr txBox="1">
            <a:spLocks noChangeArrowheads="1"/>
          </p:cNvSpPr>
          <p:nvPr/>
        </p:nvSpPr>
        <p:spPr bwMode="auto">
          <a:xfrm>
            <a:off x="450850" y="1125538"/>
            <a:ext cx="8220075" cy="462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50000"/>
              </a:lnSpc>
              <a:spcBef>
                <a:spcPct val="50000"/>
              </a:spcBef>
              <a:buClrTx/>
              <a:buSzTx/>
              <a:buFont typeface="Wingdings" pitchFamily="2" charset="2"/>
              <a:buChar char="Ø"/>
            </a:pPr>
            <a:r>
              <a:rPr kumimoji="1" lang="zh-CN" altLang="en-US" sz="2400">
                <a:latin typeface="Times New Roman" pitchFamily="18" charset="0"/>
                <a:cs typeface="Tahoma" pitchFamily="34" charset="0"/>
              </a:rPr>
              <a:t>回溯法从根结点出发，按照深度优先策略遍历解空间树，搜索满足约束条件的解。</a:t>
            </a:r>
            <a:endParaRPr kumimoji="1" lang="en-US" altLang="zh-CN" sz="2400">
              <a:latin typeface="Times New Roman" pitchFamily="18" charset="0"/>
              <a:cs typeface="Tahoma" pitchFamily="34" charset="0"/>
            </a:endParaRPr>
          </a:p>
          <a:p>
            <a:pPr algn="just" eaLnBrk="1" hangingPunct="1">
              <a:lnSpc>
                <a:spcPct val="150000"/>
              </a:lnSpc>
              <a:spcBef>
                <a:spcPct val="50000"/>
              </a:spcBef>
              <a:buClrTx/>
              <a:buSzTx/>
              <a:buFont typeface="Wingdings" pitchFamily="2" charset="2"/>
              <a:buChar char="Ø"/>
            </a:pPr>
            <a:r>
              <a:rPr kumimoji="1" lang="zh-CN" altLang="en-US" sz="2400">
                <a:latin typeface="Times New Roman" pitchFamily="18" charset="0"/>
                <a:cs typeface="Tahoma" pitchFamily="34" charset="0"/>
              </a:rPr>
              <a:t>在搜索至树中任一结点时，先判断该结点对应的部分解是否满足</a:t>
            </a:r>
            <a:r>
              <a:rPr kumimoji="1" lang="zh-CN" altLang="en-US" sz="2400">
                <a:solidFill>
                  <a:srgbClr val="FF3300"/>
                </a:solidFill>
                <a:latin typeface="Times New Roman" pitchFamily="18" charset="0"/>
                <a:cs typeface="Tahoma" pitchFamily="34" charset="0"/>
              </a:rPr>
              <a:t>约束条件</a:t>
            </a:r>
            <a:r>
              <a:rPr kumimoji="1" lang="zh-CN" altLang="en-US" sz="2400">
                <a:latin typeface="Times New Roman" pitchFamily="18" charset="0"/>
                <a:cs typeface="Tahoma" pitchFamily="34" charset="0"/>
              </a:rPr>
              <a:t>，或者是否超出</a:t>
            </a:r>
            <a:r>
              <a:rPr kumimoji="1" lang="zh-CN" altLang="en-US" sz="2400">
                <a:solidFill>
                  <a:srgbClr val="FF3300"/>
                </a:solidFill>
                <a:latin typeface="Times New Roman" pitchFamily="18" charset="0"/>
                <a:cs typeface="Tahoma" pitchFamily="34" charset="0"/>
              </a:rPr>
              <a:t>目标函数</a:t>
            </a:r>
            <a:r>
              <a:rPr kumimoji="1" lang="zh-CN" altLang="en-US" sz="2400">
                <a:latin typeface="Times New Roman" pitchFamily="18" charset="0"/>
                <a:cs typeface="Tahoma" pitchFamily="34" charset="0"/>
              </a:rPr>
              <a:t>的界，也就是判断该结点是否</a:t>
            </a:r>
            <a:r>
              <a:rPr kumimoji="1" lang="zh-CN" altLang="en-US" sz="2400">
                <a:solidFill>
                  <a:srgbClr val="FF3300"/>
                </a:solidFill>
                <a:latin typeface="Times New Roman" pitchFamily="18" charset="0"/>
                <a:cs typeface="Tahoma" pitchFamily="34" charset="0"/>
              </a:rPr>
              <a:t>包含</a:t>
            </a:r>
            <a:r>
              <a:rPr kumimoji="1" lang="zh-CN" altLang="en-US" sz="2400">
                <a:latin typeface="Times New Roman" pitchFamily="18" charset="0"/>
                <a:cs typeface="Tahoma" pitchFamily="34" charset="0"/>
              </a:rPr>
              <a:t>问题的（最优）解，如果肯定不包含，则跳过对以该结点为根的子树的搜索，即所谓</a:t>
            </a:r>
            <a:r>
              <a:rPr kumimoji="1" lang="zh-CN" altLang="en-US" sz="2400">
                <a:solidFill>
                  <a:srgbClr val="FF3300"/>
                </a:solidFill>
                <a:latin typeface="Times New Roman" pitchFamily="18" charset="0"/>
                <a:cs typeface="Tahoma" pitchFamily="34" charset="0"/>
              </a:rPr>
              <a:t>剪枝</a:t>
            </a:r>
            <a:r>
              <a:rPr kumimoji="1" lang="zh-CN" altLang="en-US" sz="2400">
                <a:latin typeface="Times New Roman" pitchFamily="18" charset="0"/>
                <a:cs typeface="Tahoma" pitchFamily="34" charset="0"/>
              </a:rPr>
              <a:t>（</a:t>
            </a:r>
            <a:r>
              <a:rPr kumimoji="1" lang="en-US" altLang="zh-CN" sz="2400">
                <a:latin typeface="宋体" charset="-122"/>
                <a:cs typeface="Tahoma" pitchFamily="34" charset="0"/>
              </a:rPr>
              <a:t>Pruning</a:t>
            </a:r>
            <a:r>
              <a:rPr kumimoji="1" lang="zh-CN" altLang="en-US" sz="2400">
                <a:latin typeface="Times New Roman" pitchFamily="18" charset="0"/>
                <a:cs typeface="Tahoma" pitchFamily="34" charset="0"/>
              </a:rPr>
              <a:t>）；否则，进入以该结点为根的子树，继续按照深度优先策略搜索。</a:t>
            </a:r>
            <a:endParaRPr kumimoji="1" lang="zh-CN" altLang="en-US" sz="2400">
              <a:latin typeface="宋体" charset="-122"/>
              <a:cs typeface="Tahoma" pitchFamily="34" charset="0"/>
            </a:endParaRPr>
          </a:p>
        </p:txBody>
      </p:sp>
      <p:sp>
        <p:nvSpPr>
          <p:cNvPr id="21510" name="Text Box 27"/>
          <p:cNvSpPr txBox="1">
            <a:spLocks noChangeArrowheads="1"/>
          </p:cNvSpPr>
          <p:nvPr/>
        </p:nvSpPr>
        <p:spPr bwMode="auto">
          <a:xfrm>
            <a:off x="323850" y="260350"/>
            <a:ext cx="75612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cs typeface="Tahoma" pitchFamily="34" charset="0"/>
              </a:rPr>
              <a:t>2  </a:t>
            </a:r>
            <a:r>
              <a:rPr kumimoji="1" lang="zh-CN" altLang="en-US" sz="4400">
                <a:solidFill>
                  <a:schemeClr val="tx2"/>
                </a:solidFill>
                <a:latin typeface="华文行楷" pitchFamily="2" charset="-122"/>
                <a:ea typeface="华文行楷" pitchFamily="2" charset="-122"/>
                <a:cs typeface="Tahoma" pitchFamily="34" charset="0"/>
              </a:rPr>
              <a:t>解空间树的动态搜索</a:t>
            </a:r>
          </a:p>
        </p:txBody>
      </p:sp>
    </p:spTree>
    <p:extLst>
      <p:ext uri="{BB962C8B-B14F-4D97-AF65-F5344CB8AC3E}">
        <p14:creationId xmlns:p14="http://schemas.microsoft.com/office/powerpoint/2010/main" val="2621566241"/>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12129B23-A42A-4BF4-9D06-850555BE8ED5}"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2253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2253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883E65CB-4040-4849-A355-00BE4B7AC1B9}" type="slidenum">
              <a:rPr lang="en-US" altLang="zh-CN" sz="1400" b="0" smtClean="0">
                <a:latin typeface="Comic Sans MS" pitchFamily="66" charset="0"/>
                <a:cs typeface="Tahoma" pitchFamily="34" charset="0"/>
              </a:rPr>
              <a:pPr>
                <a:spcBef>
                  <a:spcPct val="0"/>
                </a:spcBef>
                <a:buClrTx/>
                <a:buSzTx/>
                <a:buFontTx/>
                <a:buNone/>
              </a:pPr>
              <a:t>21</a:t>
            </a:fld>
            <a:endParaRPr lang="en-US" altLang="zh-CN" sz="1400" b="0" smtClean="0">
              <a:latin typeface="Comic Sans MS" pitchFamily="66" charset="0"/>
              <a:cs typeface="Tahoma" pitchFamily="34" charset="0"/>
            </a:endParaRPr>
          </a:p>
        </p:txBody>
      </p:sp>
      <p:grpSp>
        <p:nvGrpSpPr>
          <p:cNvPr id="22533" name="Group 4"/>
          <p:cNvGrpSpPr>
            <a:grpSpLocks/>
          </p:cNvGrpSpPr>
          <p:nvPr/>
        </p:nvGrpSpPr>
        <p:grpSpPr bwMode="auto">
          <a:xfrm>
            <a:off x="179388" y="1341438"/>
            <a:ext cx="8964612" cy="4525962"/>
            <a:chOff x="1413" y="9969"/>
            <a:chExt cx="7978" cy="3325"/>
          </a:xfrm>
        </p:grpSpPr>
        <p:sp>
          <p:nvSpPr>
            <p:cNvPr id="22536" name="Text Box 5"/>
            <p:cNvSpPr txBox="1">
              <a:spLocks noChangeArrowheads="1"/>
            </p:cNvSpPr>
            <p:nvPr/>
          </p:nvSpPr>
          <p:spPr bwMode="auto">
            <a:xfrm>
              <a:off x="1911" y="1080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2537" name="Text Box 6"/>
            <p:cNvSpPr txBox="1">
              <a:spLocks noChangeArrowheads="1"/>
            </p:cNvSpPr>
            <p:nvPr/>
          </p:nvSpPr>
          <p:spPr bwMode="auto">
            <a:xfrm>
              <a:off x="2291" y="10944"/>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2538" name="Text Box 7"/>
            <p:cNvSpPr txBox="1">
              <a:spLocks noChangeArrowheads="1"/>
            </p:cNvSpPr>
            <p:nvPr/>
          </p:nvSpPr>
          <p:spPr bwMode="auto">
            <a:xfrm>
              <a:off x="2761" y="10805"/>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2539" name="Text Box 8"/>
            <p:cNvSpPr txBox="1">
              <a:spLocks noChangeArrowheads="1"/>
            </p:cNvSpPr>
            <p:nvPr/>
          </p:nvSpPr>
          <p:spPr bwMode="auto">
            <a:xfrm>
              <a:off x="1413" y="12224"/>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2540" name="Text Box 9"/>
            <p:cNvSpPr txBox="1">
              <a:spLocks noChangeArrowheads="1"/>
            </p:cNvSpPr>
            <p:nvPr/>
          </p:nvSpPr>
          <p:spPr bwMode="auto">
            <a:xfrm>
              <a:off x="2423" y="12227"/>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2541" name="Text Box 10"/>
            <p:cNvSpPr txBox="1">
              <a:spLocks noChangeArrowheads="1"/>
            </p:cNvSpPr>
            <p:nvPr/>
          </p:nvSpPr>
          <p:spPr bwMode="auto">
            <a:xfrm>
              <a:off x="6753" y="12234"/>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2542" name="Text Box 11"/>
            <p:cNvSpPr txBox="1">
              <a:spLocks noChangeArrowheads="1"/>
            </p:cNvSpPr>
            <p:nvPr/>
          </p:nvSpPr>
          <p:spPr bwMode="auto">
            <a:xfrm>
              <a:off x="7113" y="12236"/>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2543" name="Text Box 12"/>
            <p:cNvSpPr txBox="1">
              <a:spLocks noChangeArrowheads="1"/>
            </p:cNvSpPr>
            <p:nvPr/>
          </p:nvSpPr>
          <p:spPr bwMode="auto">
            <a:xfrm>
              <a:off x="7423" y="12235"/>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2544" name="Text Box 13"/>
            <p:cNvSpPr txBox="1">
              <a:spLocks noChangeArrowheads="1"/>
            </p:cNvSpPr>
            <p:nvPr/>
          </p:nvSpPr>
          <p:spPr bwMode="auto">
            <a:xfrm>
              <a:off x="7763" y="12237"/>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2545" name="Text Box 14"/>
            <p:cNvSpPr txBox="1">
              <a:spLocks noChangeArrowheads="1"/>
            </p:cNvSpPr>
            <p:nvPr/>
          </p:nvSpPr>
          <p:spPr bwMode="auto">
            <a:xfrm>
              <a:off x="8443" y="12228"/>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2546" name="Text Box 15"/>
            <p:cNvSpPr txBox="1">
              <a:spLocks noChangeArrowheads="1"/>
            </p:cNvSpPr>
            <p:nvPr/>
          </p:nvSpPr>
          <p:spPr bwMode="auto">
            <a:xfrm>
              <a:off x="2811" y="1155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2547" name="Text Box 16"/>
            <p:cNvSpPr txBox="1">
              <a:spLocks noChangeArrowheads="1"/>
            </p:cNvSpPr>
            <p:nvPr/>
          </p:nvSpPr>
          <p:spPr bwMode="auto">
            <a:xfrm>
              <a:off x="3221" y="1154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2548" name="Text Box 17"/>
            <p:cNvSpPr txBox="1">
              <a:spLocks noChangeArrowheads="1"/>
            </p:cNvSpPr>
            <p:nvPr/>
          </p:nvSpPr>
          <p:spPr bwMode="auto">
            <a:xfrm>
              <a:off x="4841" y="1151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2549" name="Text Box 18"/>
            <p:cNvSpPr txBox="1">
              <a:spLocks noChangeArrowheads="1"/>
            </p:cNvSpPr>
            <p:nvPr/>
          </p:nvSpPr>
          <p:spPr bwMode="auto">
            <a:xfrm>
              <a:off x="5261" y="1151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2550" name="Text Box 19"/>
            <p:cNvSpPr txBox="1">
              <a:spLocks noChangeArrowheads="1"/>
            </p:cNvSpPr>
            <p:nvPr/>
          </p:nvSpPr>
          <p:spPr bwMode="auto">
            <a:xfrm>
              <a:off x="8111" y="1150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2551" name="Text Box 20"/>
            <p:cNvSpPr txBox="1">
              <a:spLocks noChangeArrowheads="1"/>
            </p:cNvSpPr>
            <p:nvPr/>
          </p:nvSpPr>
          <p:spPr bwMode="auto">
            <a:xfrm>
              <a:off x="8531" y="1150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2552" name="Text Box 21"/>
            <p:cNvSpPr txBox="1">
              <a:spLocks noChangeArrowheads="1"/>
            </p:cNvSpPr>
            <p:nvPr/>
          </p:nvSpPr>
          <p:spPr bwMode="auto">
            <a:xfrm>
              <a:off x="8811" y="1151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2553" name="Text Box 22"/>
            <p:cNvSpPr txBox="1">
              <a:spLocks noChangeArrowheads="1"/>
            </p:cNvSpPr>
            <p:nvPr/>
          </p:nvSpPr>
          <p:spPr bwMode="auto">
            <a:xfrm>
              <a:off x="9221" y="1151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2554" name="Text Box 23"/>
            <p:cNvSpPr txBox="1">
              <a:spLocks noChangeArrowheads="1"/>
            </p:cNvSpPr>
            <p:nvPr/>
          </p:nvSpPr>
          <p:spPr bwMode="auto">
            <a:xfrm>
              <a:off x="7471" y="11504"/>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2555" name="Text Box 24"/>
            <p:cNvSpPr txBox="1">
              <a:spLocks noChangeArrowheads="1"/>
            </p:cNvSpPr>
            <p:nvPr/>
          </p:nvSpPr>
          <p:spPr bwMode="auto">
            <a:xfrm>
              <a:off x="7891" y="1150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2556" name="Text Box 25"/>
            <p:cNvSpPr txBox="1">
              <a:spLocks noChangeArrowheads="1"/>
            </p:cNvSpPr>
            <p:nvPr/>
          </p:nvSpPr>
          <p:spPr bwMode="auto">
            <a:xfrm>
              <a:off x="6811" y="1151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2557" name="Text Box 26"/>
            <p:cNvSpPr txBox="1">
              <a:spLocks noChangeArrowheads="1"/>
            </p:cNvSpPr>
            <p:nvPr/>
          </p:nvSpPr>
          <p:spPr bwMode="auto">
            <a:xfrm>
              <a:off x="7211" y="1151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2558" name="Text Box 27"/>
            <p:cNvSpPr txBox="1">
              <a:spLocks noChangeArrowheads="1"/>
            </p:cNvSpPr>
            <p:nvPr/>
          </p:nvSpPr>
          <p:spPr bwMode="auto">
            <a:xfrm>
              <a:off x="6131" y="1151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2559" name="Text Box 28"/>
            <p:cNvSpPr txBox="1">
              <a:spLocks noChangeArrowheads="1"/>
            </p:cNvSpPr>
            <p:nvPr/>
          </p:nvSpPr>
          <p:spPr bwMode="auto">
            <a:xfrm>
              <a:off x="6551" y="1151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2560" name="Text Box 29"/>
            <p:cNvSpPr txBox="1">
              <a:spLocks noChangeArrowheads="1"/>
            </p:cNvSpPr>
            <p:nvPr/>
          </p:nvSpPr>
          <p:spPr bwMode="auto">
            <a:xfrm>
              <a:off x="5471" y="1151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2561" name="Text Box 30"/>
            <p:cNvSpPr txBox="1">
              <a:spLocks noChangeArrowheads="1"/>
            </p:cNvSpPr>
            <p:nvPr/>
          </p:nvSpPr>
          <p:spPr bwMode="auto">
            <a:xfrm>
              <a:off x="5891" y="1151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2562" name="Text Box 31"/>
            <p:cNvSpPr txBox="1">
              <a:spLocks noChangeArrowheads="1"/>
            </p:cNvSpPr>
            <p:nvPr/>
          </p:nvSpPr>
          <p:spPr bwMode="auto">
            <a:xfrm>
              <a:off x="4181" y="1152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2563" name="Text Box 32"/>
            <p:cNvSpPr txBox="1">
              <a:spLocks noChangeArrowheads="1"/>
            </p:cNvSpPr>
            <p:nvPr/>
          </p:nvSpPr>
          <p:spPr bwMode="auto">
            <a:xfrm>
              <a:off x="4591" y="1152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2564" name="Text Box 35"/>
            <p:cNvSpPr txBox="1">
              <a:spLocks noChangeArrowheads="1"/>
            </p:cNvSpPr>
            <p:nvPr/>
          </p:nvSpPr>
          <p:spPr bwMode="auto">
            <a:xfrm>
              <a:off x="2151" y="1155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2565" name="Text Box 36"/>
            <p:cNvSpPr txBox="1">
              <a:spLocks noChangeArrowheads="1"/>
            </p:cNvSpPr>
            <p:nvPr/>
          </p:nvSpPr>
          <p:spPr bwMode="auto">
            <a:xfrm>
              <a:off x="2561" y="1155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2566" name="Text Box 37"/>
            <p:cNvSpPr txBox="1">
              <a:spLocks noChangeArrowheads="1"/>
            </p:cNvSpPr>
            <p:nvPr/>
          </p:nvSpPr>
          <p:spPr bwMode="auto">
            <a:xfrm>
              <a:off x="1481" y="1155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2567" name="Text Box 38"/>
            <p:cNvSpPr txBox="1">
              <a:spLocks noChangeArrowheads="1"/>
            </p:cNvSpPr>
            <p:nvPr/>
          </p:nvSpPr>
          <p:spPr bwMode="auto">
            <a:xfrm>
              <a:off x="1901" y="1155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2568" name="Text Box 39"/>
            <p:cNvSpPr txBox="1">
              <a:spLocks noChangeArrowheads="1"/>
            </p:cNvSpPr>
            <p:nvPr/>
          </p:nvSpPr>
          <p:spPr bwMode="auto">
            <a:xfrm>
              <a:off x="7901" y="1082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2569" name="Text Box 40"/>
            <p:cNvSpPr txBox="1">
              <a:spLocks noChangeArrowheads="1"/>
            </p:cNvSpPr>
            <p:nvPr/>
          </p:nvSpPr>
          <p:spPr bwMode="auto">
            <a:xfrm>
              <a:off x="8211" y="1100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2570" name="Text Box 41"/>
            <p:cNvSpPr txBox="1">
              <a:spLocks noChangeArrowheads="1"/>
            </p:cNvSpPr>
            <p:nvPr/>
          </p:nvSpPr>
          <p:spPr bwMode="auto">
            <a:xfrm>
              <a:off x="8751" y="1083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2571" name="Text Box 42"/>
            <p:cNvSpPr txBox="1">
              <a:spLocks noChangeArrowheads="1"/>
            </p:cNvSpPr>
            <p:nvPr/>
          </p:nvSpPr>
          <p:spPr bwMode="auto">
            <a:xfrm>
              <a:off x="5911" y="1081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2572" name="Text Box 43"/>
            <p:cNvSpPr txBox="1">
              <a:spLocks noChangeArrowheads="1"/>
            </p:cNvSpPr>
            <p:nvPr/>
          </p:nvSpPr>
          <p:spPr bwMode="auto">
            <a:xfrm>
              <a:off x="6251" y="1093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2573" name="Text Box 44"/>
            <p:cNvSpPr txBox="1">
              <a:spLocks noChangeArrowheads="1"/>
            </p:cNvSpPr>
            <p:nvPr/>
          </p:nvSpPr>
          <p:spPr bwMode="auto">
            <a:xfrm>
              <a:off x="6711" y="1081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2574" name="Text Box 45"/>
            <p:cNvSpPr txBox="1">
              <a:spLocks noChangeArrowheads="1"/>
            </p:cNvSpPr>
            <p:nvPr/>
          </p:nvSpPr>
          <p:spPr bwMode="auto">
            <a:xfrm>
              <a:off x="3921" y="1080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2575" name="Text Box 46"/>
            <p:cNvSpPr txBox="1">
              <a:spLocks noChangeArrowheads="1"/>
            </p:cNvSpPr>
            <p:nvPr/>
          </p:nvSpPr>
          <p:spPr bwMode="auto">
            <a:xfrm>
              <a:off x="4291" y="1093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2576" name="Text Box 47"/>
            <p:cNvSpPr txBox="1">
              <a:spLocks noChangeArrowheads="1"/>
            </p:cNvSpPr>
            <p:nvPr/>
          </p:nvSpPr>
          <p:spPr bwMode="auto">
            <a:xfrm>
              <a:off x="4781" y="1081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2577" name="Text Box 48"/>
            <p:cNvSpPr txBox="1">
              <a:spLocks noChangeArrowheads="1"/>
            </p:cNvSpPr>
            <p:nvPr/>
          </p:nvSpPr>
          <p:spPr bwMode="auto">
            <a:xfrm>
              <a:off x="3671" y="13063"/>
              <a:ext cx="29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图</a:t>
              </a:r>
              <a:r>
                <a:rPr lang="en-US" altLang="zh-CN" sz="1600">
                  <a:latin typeface="Times New Roman" pitchFamily="18" charset="0"/>
                  <a:cs typeface="Tahoma" pitchFamily="34" charset="0"/>
                </a:rPr>
                <a:t>8.6  TSP</a:t>
              </a:r>
              <a:r>
                <a:rPr lang="zh-CN" altLang="en-US" sz="1600">
                  <a:latin typeface="Times New Roman" pitchFamily="18" charset="0"/>
                  <a:cs typeface="Tahoma" pitchFamily="34" charset="0"/>
                </a:rPr>
                <a:t>问题的搜索空间</a:t>
              </a:r>
            </a:p>
          </p:txBody>
        </p:sp>
        <p:sp>
          <p:nvSpPr>
            <p:cNvPr id="22578" name="Oval 49"/>
            <p:cNvSpPr>
              <a:spLocks noChangeArrowheads="1"/>
            </p:cNvSpPr>
            <p:nvPr/>
          </p:nvSpPr>
          <p:spPr bwMode="auto">
            <a:xfrm>
              <a:off x="1433" y="1253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a:t>
              </a:r>
              <a:endParaRPr lang="en-US" altLang="zh-CN" sz="1600" i="1">
                <a:latin typeface="Times New Roman" pitchFamily="18" charset="0"/>
                <a:cs typeface="Tahoma" pitchFamily="34" charset="0"/>
              </a:endParaRPr>
            </a:p>
          </p:txBody>
        </p:sp>
        <p:sp>
          <p:nvSpPr>
            <p:cNvPr id="22579" name="Oval 50"/>
            <p:cNvSpPr>
              <a:spLocks noChangeArrowheads="1"/>
            </p:cNvSpPr>
            <p:nvPr/>
          </p:nvSpPr>
          <p:spPr bwMode="auto">
            <a:xfrm>
              <a:off x="6772" y="125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47</a:t>
              </a:r>
              <a:endParaRPr lang="en-US" altLang="zh-CN" sz="1600" i="1">
                <a:latin typeface="Times New Roman" pitchFamily="18" charset="0"/>
                <a:cs typeface="Tahoma" pitchFamily="34" charset="0"/>
              </a:endParaRPr>
            </a:p>
          </p:txBody>
        </p:sp>
        <p:sp>
          <p:nvSpPr>
            <p:cNvPr id="22580" name="Oval 51"/>
            <p:cNvSpPr>
              <a:spLocks noChangeArrowheads="1"/>
            </p:cNvSpPr>
            <p:nvPr/>
          </p:nvSpPr>
          <p:spPr bwMode="auto">
            <a:xfrm>
              <a:off x="7750" y="1252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55</a:t>
              </a:r>
              <a:endParaRPr lang="en-US" altLang="zh-CN" sz="1600" i="1">
                <a:latin typeface="Times New Roman" pitchFamily="18" charset="0"/>
                <a:cs typeface="Tahoma" pitchFamily="34" charset="0"/>
              </a:endParaRPr>
            </a:p>
          </p:txBody>
        </p:sp>
        <p:sp>
          <p:nvSpPr>
            <p:cNvPr id="22581" name="Oval 52"/>
            <p:cNvSpPr>
              <a:spLocks noChangeArrowheads="1"/>
            </p:cNvSpPr>
            <p:nvPr/>
          </p:nvSpPr>
          <p:spPr bwMode="auto">
            <a:xfrm>
              <a:off x="1444" y="1187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endParaRPr lang="en-US" altLang="zh-CN" sz="1600" i="1">
                <a:latin typeface="Times New Roman" pitchFamily="18" charset="0"/>
                <a:cs typeface="Tahoma" pitchFamily="34" charset="0"/>
              </a:endParaRPr>
            </a:p>
          </p:txBody>
        </p:sp>
        <p:sp>
          <p:nvSpPr>
            <p:cNvPr id="22582" name="Oval 53"/>
            <p:cNvSpPr>
              <a:spLocks noChangeArrowheads="1"/>
            </p:cNvSpPr>
            <p:nvPr/>
          </p:nvSpPr>
          <p:spPr bwMode="auto">
            <a:xfrm>
              <a:off x="2424" y="1186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11</a:t>
              </a:r>
              <a:endParaRPr lang="en-US" altLang="zh-CN" sz="1600" i="1">
                <a:latin typeface="Times New Roman" pitchFamily="18" charset="0"/>
                <a:cs typeface="Tahoma" pitchFamily="34" charset="0"/>
              </a:endParaRPr>
            </a:p>
          </p:txBody>
        </p:sp>
        <p:sp>
          <p:nvSpPr>
            <p:cNvPr id="22583" name="Oval 54"/>
            <p:cNvSpPr>
              <a:spLocks noChangeArrowheads="1"/>
            </p:cNvSpPr>
            <p:nvPr/>
          </p:nvSpPr>
          <p:spPr bwMode="auto">
            <a:xfrm>
              <a:off x="4474" y="1186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27</a:t>
              </a:r>
              <a:endParaRPr lang="en-US" altLang="zh-CN" sz="1600" i="1">
                <a:latin typeface="Times New Roman" pitchFamily="18" charset="0"/>
                <a:cs typeface="Tahoma" pitchFamily="34" charset="0"/>
              </a:endParaRPr>
            </a:p>
          </p:txBody>
        </p:sp>
        <p:sp>
          <p:nvSpPr>
            <p:cNvPr id="22584" name="Oval 55"/>
            <p:cNvSpPr>
              <a:spLocks noChangeArrowheads="1"/>
            </p:cNvSpPr>
            <p:nvPr/>
          </p:nvSpPr>
          <p:spPr bwMode="auto">
            <a:xfrm>
              <a:off x="6773" y="1186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46</a:t>
              </a:r>
              <a:endParaRPr lang="en-US" altLang="zh-CN" sz="1600" i="1">
                <a:latin typeface="Times New Roman" pitchFamily="18" charset="0"/>
                <a:cs typeface="Tahoma" pitchFamily="34" charset="0"/>
              </a:endParaRPr>
            </a:p>
          </p:txBody>
        </p:sp>
        <p:sp>
          <p:nvSpPr>
            <p:cNvPr id="22585" name="Oval 56"/>
            <p:cNvSpPr>
              <a:spLocks noChangeArrowheads="1"/>
            </p:cNvSpPr>
            <p:nvPr/>
          </p:nvSpPr>
          <p:spPr bwMode="auto">
            <a:xfrm>
              <a:off x="7106" y="1186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48</a:t>
              </a:r>
              <a:endParaRPr lang="en-US" altLang="zh-CN" sz="1600" i="1">
                <a:latin typeface="Times New Roman" pitchFamily="18" charset="0"/>
                <a:cs typeface="Tahoma" pitchFamily="34" charset="0"/>
              </a:endParaRPr>
            </a:p>
          </p:txBody>
        </p:sp>
        <p:sp>
          <p:nvSpPr>
            <p:cNvPr id="22586" name="Oval 57"/>
            <p:cNvSpPr>
              <a:spLocks noChangeArrowheads="1"/>
            </p:cNvSpPr>
            <p:nvPr/>
          </p:nvSpPr>
          <p:spPr bwMode="auto">
            <a:xfrm>
              <a:off x="7437" y="1186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52</a:t>
              </a:r>
              <a:endParaRPr lang="en-US" altLang="zh-CN" sz="1600" i="1">
                <a:latin typeface="Times New Roman" pitchFamily="18" charset="0"/>
                <a:cs typeface="Tahoma" pitchFamily="34" charset="0"/>
              </a:endParaRPr>
            </a:p>
          </p:txBody>
        </p:sp>
        <p:sp>
          <p:nvSpPr>
            <p:cNvPr id="22587" name="Oval 58"/>
            <p:cNvSpPr>
              <a:spLocks noChangeArrowheads="1"/>
            </p:cNvSpPr>
            <p:nvPr/>
          </p:nvSpPr>
          <p:spPr bwMode="auto">
            <a:xfrm>
              <a:off x="7761" y="1186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54</a:t>
              </a:r>
              <a:endParaRPr lang="en-US" altLang="zh-CN" sz="1600" i="1">
                <a:latin typeface="Times New Roman" pitchFamily="18" charset="0"/>
                <a:cs typeface="Tahoma" pitchFamily="34" charset="0"/>
              </a:endParaRPr>
            </a:p>
          </p:txBody>
        </p:sp>
        <p:sp>
          <p:nvSpPr>
            <p:cNvPr id="22588" name="Oval 59"/>
            <p:cNvSpPr>
              <a:spLocks noChangeArrowheads="1"/>
            </p:cNvSpPr>
            <p:nvPr/>
          </p:nvSpPr>
          <p:spPr bwMode="auto">
            <a:xfrm>
              <a:off x="8424" y="1186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59</a:t>
              </a:r>
              <a:endParaRPr lang="en-US" altLang="zh-CN" sz="1600" i="1">
                <a:latin typeface="Times New Roman" pitchFamily="18" charset="0"/>
                <a:cs typeface="Tahoma" pitchFamily="34" charset="0"/>
              </a:endParaRPr>
            </a:p>
          </p:txBody>
        </p:sp>
        <p:sp>
          <p:nvSpPr>
            <p:cNvPr id="22589" name="Oval 60"/>
            <p:cNvSpPr>
              <a:spLocks noChangeArrowheads="1"/>
            </p:cNvSpPr>
            <p:nvPr/>
          </p:nvSpPr>
          <p:spPr bwMode="auto">
            <a:xfrm>
              <a:off x="1631" y="1117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endParaRPr lang="en-US" altLang="zh-CN" sz="1600" i="1">
                <a:latin typeface="Times New Roman" pitchFamily="18" charset="0"/>
                <a:cs typeface="Tahoma" pitchFamily="34" charset="0"/>
              </a:endParaRPr>
            </a:p>
          </p:txBody>
        </p:sp>
        <p:sp>
          <p:nvSpPr>
            <p:cNvPr id="22590" name="Oval 61"/>
            <p:cNvSpPr>
              <a:spLocks noChangeArrowheads="1"/>
            </p:cNvSpPr>
            <p:nvPr/>
          </p:nvSpPr>
          <p:spPr bwMode="auto">
            <a:xfrm>
              <a:off x="2277" y="11180"/>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8</a:t>
              </a:r>
              <a:endParaRPr lang="en-US" altLang="zh-CN" sz="1600" i="1">
                <a:latin typeface="Times New Roman" pitchFamily="18" charset="0"/>
                <a:cs typeface="Tahoma" pitchFamily="34" charset="0"/>
              </a:endParaRPr>
            </a:p>
          </p:txBody>
        </p:sp>
        <p:sp>
          <p:nvSpPr>
            <p:cNvPr id="22591" name="Oval 62"/>
            <p:cNvSpPr>
              <a:spLocks noChangeArrowheads="1"/>
            </p:cNvSpPr>
            <p:nvPr/>
          </p:nvSpPr>
          <p:spPr bwMode="auto">
            <a:xfrm>
              <a:off x="2937" y="1117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13</a:t>
              </a:r>
              <a:endParaRPr lang="en-US" altLang="zh-CN" sz="1600" i="1">
                <a:latin typeface="Times New Roman" pitchFamily="18" charset="0"/>
                <a:cs typeface="Tahoma" pitchFamily="34" charset="0"/>
              </a:endParaRPr>
            </a:p>
          </p:txBody>
        </p:sp>
        <p:sp>
          <p:nvSpPr>
            <p:cNvPr id="22592" name="Oval 63"/>
            <p:cNvSpPr>
              <a:spLocks noChangeArrowheads="1"/>
            </p:cNvSpPr>
            <p:nvPr/>
          </p:nvSpPr>
          <p:spPr bwMode="auto">
            <a:xfrm>
              <a:off x="4284" y="11180"/>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24</a:t>
              </a:r>
              <a:endParaRPr lang="en-US" altLang="zh-CN" sz="1600" i="1">
                <a:latin typeface="Times New Roman" pitchFamily="18" charset="0"/>
                <a:cs typeface="Tahoma" pitchFamily="34" charset="0"/>
              </a:endParaRPr>
            </a:p>
          </p:txBody>
        </p:sp>
        <p:sp>
          <p:nvSpPr>
            <p:cNvPr id="22593" name="Oval 64"/>
            <p:cNvSpPr>
              <a:spLocks noChangeArrowheads="1"/>
            </p:cNvSpPr>
            <p:nvPr/>
          </p:nvSpPr>
          <p:spPr bwMode="auto">
            <a:xfrm>
              <a:off x="4956" y="1117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29</a:t>
              </a:r>
              <a:endParaRPr lang="en-US" altLang="zh-CN" sz="1600" i="1">
                <a:latin typeface="Times New Roman" pitchFamily="18" charset="0"/>
                <a:cs typeface="Tahoma" pitchFamily="34" charset="0"/>
              </a:endParaRPr>
            </a:p>
          </p:txBody>
        </p:sp>
        <p:sp>
          <p:nvSpPr>
            <p:cNvPr id="22594" name="Oval 65"/>
            <p:cNvSpPr>
              <a:spLocks noChangeArrowheads="1"/>
            </p:cNvSpPr>
            <p:nvPr/>
          </p:nvSpPr>
          <p:spPr bwMode="auto">
            <a:xfrm>
              <a:off x="5592" y="1117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35</a:t>
              </a:r>
              <a:endParaRPr lang="en-US" altLang="zh-CN" sz="1600" i="1">
                <a:latin typeface="Times New Roman" pitchFamily="18" charset="0"/>
                <a:cs typeface="Tahoma" pitchFamily="34" charset="0"/>
              </a:endParaRPr>
            </a:p>
          </p:txBody>
        </p:sp>
        <p:sp>
          <p:nvSpPr>
            <p:cNvPr id="22595" name="Oval 66"/>
            <p:cNvSpPr>
              <a:spLocks noChangeArrowheads="1"/>
            </p:cNvSpPr>
            <p:nvPr/>
          </p:nvSpPr>
          <p:spPr bwMode="auto">
            <a:xfrm>
              <a:off x="6257" y="1118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40</a:t>
              </a:r>
              <a:endParaRPr lang="en-US" altLang="zh-CN" sz="1600" i="1">
                <a:latin typeface="Times New Roman" pitchFamily="18" charset="0"/>
                <a:cs typeface="Tahoma" pitchFamily="34" charset="0"/>
              </a:endParaRPr>
            </a:p>
          </p:txBody>
        </p:sp>
        <p:sp>
          <p:nvSpPr>
            <p:cNvPr id="22596" name="Oval 67"/>
            <p:cNvSpPr>
              <a:spLocks noChangeArrowheads="1"/>
            </p:cNvSpPr>
            <p:nvPr/>
          </p:nvSpPr>
          <p:spPr bwMode="auto">
            <a:xfrm>
              <a:off x="6916" y="1118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45</a:t>
              </a:r>
              <a:endParaRPr lang="en-US" altLang="zh-CN" sz="1600" i="1">
                <a:latin typeface="Times New Roman" pitchFamily="18" charset="0"/>
                <a:cs typeface="Tahoma" pitchFamily="34" charset="0"/>
              </a:endParaRPr>
            </a:p>
          </p:txBody>
        </p:sp>
        <p:sp>
          <p:nvSpPr>
            <p:cNvPr id="22597" name="Oval 68"/>
            <p:cNvSpPr>
              <a:spLocks noChangeArrowheads="1"/>
            </p:cNvSpPr>
            <p:nvPr/>
          </p:nvSpPr>
          <p:spPr bwMode="auto">
            <a:xfrm>
              <a:off x="7571" y="1117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51</a:t>
              </a:r>
              <a:endParaRPr lang="en-US" altLang="zh-CN" sz="1600" i="1">
                <a:latin typeface="Times New Roman" pitchFamily="18" charset="0"/>
                <a:cs typeface="Tahoma" pitchFamily="34" charset="0"/>
              </a:endParaRPr>
            </a:p>
          </p:txBody>
        </p:sp>
        <p:sp>
          <p:nvSpPr>
            <p:cNvPr id="22598" name="Oval 69"/>
            <p:cNvSpPr>
              <a:spLocks noChangeArrowheads="1"/>
            </p:cNvSpPr>
            <p:nvPr/>
          </p:nvSpPr>
          <p:spPr bwMode="auto">
            <a:xfrm>
              <a:off x="8234" y="1117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56</a:t>
              </a:r>
              <a:endParaRPr lang="en-US" altLang="zh-CN" sz="1600" i="1">
                <a:latin typeface="Times New Roman" pitchFamily="18" charset="0"/>
                <a:cs typeface="Tahoma" pitchFamily="34" charset="0"/>
              </a:endParaRPr>
            </a:p>
          </p:txBody>
        </p:sp>
        <p:sp>
          <p:nvSpPr>
            <p:cNvPr id="22599" name="Oval 70"/>
            <p:cNvSpPr>
              <a:spLocks noChangeArrowheads="1"/>
            </p:cNvSpPr>
            <p:nvPr/>
          </p:nvSpPr>
          <p:spPr bwMode="auto">
            <a:xfrm>
              <a:off x="8904" y="1117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61</a:t>
              </a:r>
              <a:endParaRPr lang="en-US" altLang="zh-CN" sz="1600" i="1">
                <a:latin typeface="Times New Roman" pitchFamily="18" charset="0"/>
                <a:cs typeface="Tahoma" pitchFamily="34" charset="0"/>
              </a:endParaRPr>
            </a:p>
          </p:txBody>
        </p:sp>
        <p:sp>
          <p:nvSpPr>
            <p:cNvPr id="22600" name="Oval 71"/>
            <p:cNvSpPr>
              <a:spLocks noChangeArrowheads="1"/>
            </p:cNvSpPr>
            <p:nvPr/>
          </p:nvSpPr>
          <p:spPr bwMode="auto">
            <a:xfrm>
              <a:off x="2262" y="1059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endParaRPr lang="en-US" altLang="zh-CN" sz="1600" i="1">
                <a:latin typeface="Times New Roman" pitchFamily="18" charset="0"/>
                <a:cs typeface="Tahoma" pitchFamily="34" charset="0"/>
              </a:endParaRPr>
            </a:p>
          </p:txBody>
        </p:sp>
        <p:sp>
          <p:nvSpPr>
            <p:cNvPr id="22601" name="Oval 72"/>
            <p:cNvSpPr>
              <a:spLocks noChangeArrowheads="1"/>
            </p:cNvSpPr>
            <p:nvPr/>
          </p:nvSpPr>
          <p:spPr bwMode="auto">
            <a:xfrm>
              <a:off x="4268" y="1059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18</a:t>
              </a:r>
              <a:endParaRPr lang="en-US" altLang="zh-CN" sz="1600" i="1">
                <a:latin typeface="Times New Roman" pitchFamily="18" charset="0"/>
                <a:cs typeface="Tahoma" pitchFamily="34" charset="0"/>
              </a:endParaRPr>
            </a:p>
          </p:txBody>
        </p:sp>
        <p:sp>
          <p:nvSpPr>
            <p:cNvPr id="22602" name="Oval 73"/>
            <p:cNvSpPr>
              <a:spLocks noChangeArrowheads="1"/>
            </p:cNvSpPr>
            <p:nvPr/>
          </p:nvSpPr>
          <p:spPr bwMode="auto">
            <a:xfrm>
              <a:off x="6233" y="1059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34</a:t>
              </a:r>
              <a:endParaRPr lang="en-US" altLang="zh-CN" sz="1600" i="1">
                <a:latin typeface="Times New Roman" pitchFamily="18" charset="0"/>
                <a:cs typeface="Tahoma" pitchFamily="34" charset="0"/>
              </a:endParaRPr>
            </a:p>
          </p:txBody>
        </p:sp>
        <p:sp>
          <p:nvSpPr>
            <p:cNvPr id="22603" name="Oval 74"/>
            <p:cNvSpPr>
              <a:spLocks noChangeArrowheads="1"/>
            </p:cNvSpPr>
            <p:nvPr/>
          </p:nvSpPr>
          <p:spPr bwMode="auto">
            <a:xfrm>
              <a:off x="8227" y="10600"/>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50</a:t>
              </a:r>
              <a:endParaRPr lang="en-US" altLang="zh-CN" sz="1600" i="1">
                <a:latin typeface="Times New Roman" pitchFamily="18" charset="0"/>
                <a:cs typeface="Tahoma" pitchFamily="34" charset="0"/>
              </a:endParaRPr>
            </a:p>
          </p:txBody>
        </p:sp>
        <p:sp>
          <p:nvSpPr>
            <p:cNvPr id="22604" name="Oval 75"/>
            <p:cNvSpPr>
              <a:spLocks noChangeArrowheads="1"/>
            </p:cNvSpPr>
            <p:nvPr/>
          </p:nvSpPr>
          <p:spPr bwMode="auto">
            <a:xfrm>
              <a:off x="5239" y="996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endParaRPr lang="en-US" altLang="zh-CN" sz="1600" i="1">
                <a:latin typeface="Times New Roman" pitchFamily="18" charset="0"/>
                <a:cs typeface="Tahoma" pitchFamily="34" charset="0"/>
              </a:endParaRPr>
            </a:p>
          </p:txBody>
        </p:sp>
        <p:sp>
          <p:nvSpPr>
            <p:cNvPr id="22605" name="Line 76"/>
            <p:cNvSpPr>
              <a:spLocks noChangeShapeType="1"/>
            </p:cNvSpPr>
            <p:nvPr/>
          </p:nvSpPr>
          <p:spPr bwMode="auto">
            <a:xfrm flipH="1">
              <a:off x="2461" y="10122"/>
              <a:ext cx="2770" cy="4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06" name="Line 77"/>
            <p:cNvSpPr>
              <a:spLocks noChangeShapeType="1"/>
            </p:cNvSpPr>
            <p:nvPr/>
          </p:nvSpPr>
          <p:spPr bwMode="auto">
            <a:xfrm flipH="1">
              <a:off x="4471" y="10164"/>
              <a:ext cx="780" cy="4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07" name="Line 78"/>
            <p:cNvSpPr>
              <a:spLocks noChangeShapeType="1"/>
            </p:cNvSpPr>
            <p:nvPr/>
          </p:nvSpPr>
          <p:spPr bwMode="auto">
            <a:xfrm>
              <a:off x="5501" y="10134"/>
              <a:ext cx="820" cy="4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08" name="Line 79"/>
            <p:cNvSpPr>
              <a:spLocks noChangeShapeType="1"/>
            </p:cNvSpPr>
            <p:nvPr/>
          </p:nvSpPr>
          <p:spPr bwMode="auto">
            <a:xfrm>
              <a:off x="5511" y="10104"/>
              <a:ext cx="2770"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09" name="Line 80"/>
            <p:cNvSpPr>
              <a:spLocks noChangeShapeType="1"/>
            </p:cNvSpPr>
            <p:nvPr/>
          </p:nvSpPr>
          <p:spPr bwMode="auto">
            <a:xfrm flipH="1">
              <a:off x="1791" y="10786"/>
              <a:ext cx="480"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0" name="Line 81"/>
            <p:cNvSpPr>
              <a:spLocks noChangeShapeType="1"/>
            </p:cNvSpPr>
            <p:nvPr/>
          </p:nvSpPr>
          <p:spPr bwMode="auto">
            <a:xfrm>
              <a:off x="2401" y="10864"/>
              <a:ext cx="0" cy="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1" name="Line 82"/>
            <p:cNvSpPr>
              <a:spLocks noChangeShapeType="1"/>
            </p:cNvSpPr>
            <p:nvPr/>
          </p:nvSpPr>
          <p:spPr bwMode="auto">
            <a:xfrm flipH="1">
              <a:off x="3801" y="10795"/>
              <a:ext cx="480" cy="3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2" name="Line 83"/>
            <p:cNvSpPr>
              <a:spLocks noChangeShapeType="1"/>
            </p:cNvSpPr>
            <p:nvPr/>
          </p:nvSpPr>
          <p:spPr bwMode="auto">
            <a:xfrm>
              <a:off x="4411" y="10858"/>
              <a:ext cx="0" cy="3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3" name="Line 84"/>
            <p:cNvSpPr>
              <a:spLocks noChangeShapeType="1"/>
            </p:cNvSpPr>
            <p:nvPr/>
          </p:nvSpPr>
          <p:spPr bwMode="auto">
            <a:xfrm>
              <a:off x="4511" y="10777"/>
              <a:ext cx="52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4" name="Line 85"/>
            <p:cNvSpPr>
              <a:spLocks noChangeShapeType="1"/>
            </p:cNvSpPr>
            <p:nvPr/>
          </p:nvSpPr>
          <p:spPr bwMode="auto">
            <a:xfrm flipH="1">
              <a:off x="5771" y="10795"/>
              <a:ext cx="490" cy="3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5" name="Line 86"/>
            <p:cNvSpPr>
              <a:spLocks noChangeShapeType="1"/>
            </p:cNvSpPr>
            <p:nvPr/>
          </p:nvSpPr>
          <p:spPr bwMode="auto">
            <a:xfrm>
              <a:off x="6371" y="10843"/>
              <a:ext cx="0" cy="3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6" name="Line 87"/>
            <p:cNvSpPr>
              <a:spLocks noChangeShapeType="1"/>
            </p:cNvSpPr>
            <p:nvPr/>
          </p:nvSpPr>
          <p:spPr bwMode="auto">
            <a:xfrm>
              <a:off x="6471" y="10795"/>
              <a:ext cx="530"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7" name="Line 88"/>
            <p:cNvSpPr>
              <a:spLocks noChangeShapeType="1"/>
            </p:cNvSpPr>
            <p:nvPr/>
          </p:nvSpPr>
          <p:spPr bwMode="auto">
            <a:xfrm flipH="1">
              <a:off x="7761" y="10813"/>
              <a:ext cx="500" cy="3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8" name="Line 89"/>
            <p:cNvSpPr>
              <a:spLocks noChangeShapeType="1"/>
            </p:cNvSpPr>
            <p:nvPr/>
          </p:nvSpPr>
          <p:spPr bwMode="auto">
            <a:xfrm>
              <a:off x="8371" y="10852"/>
              <a:ext cx="0" cy="3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9" name="Line 90"/>
            <p:cNvSpPr>
              <a:spLocks noChangeShapeType="1"/>
            </p:cNvSpPr>
            <p:nvPr/>
          </p:nvSpPr>
          <p:spPr bwMode="auto">
            <a:xfrm>
              <a:off x="8471" y="10795"/>
              <a:ext cx="520" cy="4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0" name="Line 91"/>
            <p:cNvSpPr>
              <a:spLocks noChangeShapeType="1"/>
            </p:cNvSpPr>
            <p:nvPr/>
          </p:nvSpPr>
          <p:spPr bwMode="auto">
            <a:xfrm flipH="1">
              <a:off x="1591" y="11413"/>
              <a:ext cx="11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1" name="Line 92"/>
            <p:cNvSpPr>
              <a:spLocks noChangeShapeType="1"/>
            </p:cNvSpPr>
            <p:nvPr/>
          </p:nvSpPr>
          <p:spPr bwMode="auto">
            <a:xfrm>
              <a:off x="1811" y="11413"/>
              <a:ext cx="8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2" name="Line 93"/>
            <p:cNvSpPr>
              <a:spLocks noChangeShapeType="1"/>
            </p:cNvSpPr>
            <p:nvPr/>
          </p:nvSpPr>
          <p:spPr bwMode="auto">
            <a:xfrm flipH="1">
              <a:off x="2251" y="11423"/>
              <a:ext cx="100" cy="4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3" name="Line 94"/>
            <p:cNvSpPr>
              <a:spLocks noChangeShapeType="1"/>
            </p:cNvSpPr>
            <p:nvPr/>
          </p:nvSpPr>
          <p:spPr bwMode="auto">
            <a:xfrm>
              <a:off x="2461" y="11423"/>
              <a:ext cx="80" cy="4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4" name="Line 95"/>
            <p:cNvSpPr>
              <a:spLocks noChangeShapeType="1"/>
            </p:cNvSpPr>
            <p:nvPr/>
          </p:nvSpPr>
          <p:spPr bwMode="auto">
            <a:xfrm flipH="1">
              <a:off x="2911" y="11434"/>
              <a:ext cx="110" cy="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5" name="Line 96"/>
            <p:cNvSpPr>
              <a:spLocks noChangeShapeType="1"/>
            </p:cNvSpPr>
            <p:nvPr/>
          </p:nvSpPr>
          <p:spPr bwMode="auto">
            <a:xfrm>
              <a:off x="3131" y="11434"/>
              <a:ext cx="90" cy="4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6" name="Line 97"/>
            <p:cNvSpPr>
              <a:spLocks noChangeShapeType="1"/>
            </p:cNvSpPr>
            <p:nvPr/>
          </p:nvSpPr>
          <p:spPr bwMode="auto">
            <a:xfrm flipH="1">
              <a:off x="4271" y="11422"/>
              <a:ext cx="110"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7" name="Line 98"/>
            <p:cNvSpPr>
              <a:spLocks noChangeShapeType="1"/>
            </p:cNvSpPr>
            <p:nvPr/>
          </p:nvSpPr>
          <p:spPr bwMode="auto">
            <a:xfrm>
              <a:off x="4491" y="11422"/>
              <a:ext cx="90"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8" name="Line 99"/>
            <p:cNvSpPr>
              <a:spLocks noChangeShapeType="1"/>
            </p:cNvSpPr>
            <p:nvPr/>
          </p:nvSpPr>
          <p:spPr bwMode="auto">
            <a:xfrm flipH="1">
              <a:off x="4951" y="11434"/>
              <a:ext cx="10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9" name="Line 100"/>
            <p:cNvSpPr>
              <a:spLocks noChangeShapeType="1"/>
            </p:cNvSpPr>
            <p:nvPr/>
          </p:nvSpPr>
          <p:spPr bwMode="auto">
            <a:xfrm>
              <a:off x="5161" y="11413"/>
              <a:ext cx="8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0" name="Line 101"/>
            <p:cNvSpPr>
              <a:spLocks noChangeShapeType="1"/>
            </p:cNvSpPr>
            <p:nvPr/>
          </p:nvSpPr>
          <p:spPr bwMode="auto">
            <a:xfrm flipH="1">
              <a:off x="5581" y="11425"/>
              <a:ext cx="100" cy="4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1" name="Line 102"/>
            <p:cNvSpPr>
              <a:spLocks noChangeShapeType="1"/>
            </p:cNvSpPr>
            <p:nvPr/>
          </p:nvSpPr>
          <p:spPr bwMode="auto">
            <a:xfrm>
              <a:off x="5791" y="11425"/>
              <a:ext cx="9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2" name="Line 103"/>
            <p:cNvSpPr>
              <a:spLocks noChangeShapeType="1"/>
            </p:cNvSpPr>
            <p:nvPr/>
          </p:nvSpPr>
          <p:spPr bwMode="auto">
            <a:xfrm flipH="1">
              <a:off x="6241" y="11446"/>
              <a:ext cx="100" cy="4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3" name="Line 104"/>
            <p:cNvSpPr>
              <a:spLocks noChangeShapeType="1"/>
            </p:cNvSpPr>
            <p:nvPr/>
          </p:nvSpPr>
          <p:spPr bwMode="auto">
            <a:xfrm>
              <a:off x="6451" y="11446"/>
              <a:ext cx="80" cy="4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4" name="Line 105"/>
            <p:cNvSpPr>
              <a:spLocks noChangeShapeType="1"/>
            </p:cNvSpPr>
            <p:nvPr/>
          </p:nvSpPr>
          <p:spPr bwMode="auto">
            <a:xfrm flipH="1">
              <a:off x="6901" y="11434"/>
              <a:ext cx="110" cy="4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5" name="Line 106"/>
            <p:cNvSpPr>
              <a:spLocks noChangeShapeType="1"/>
            </p:cNvSpPr>
            <p:nvPr/>
          </p:nvSpPr>
          <p:spPr bwMode="auto">
            <a:xfrm>
              <a:off x="7121" y="11424"/>
              <a:ext cx="90" cy="4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6" name="Line 107"/>
            <p:cNvSpPr>
              <a:spLocks noChangeShapeType="1"/>
            </p:cNvSpPr>
            <p:nvPr/>
          </p:nvSpPr>
          <p:spPr bwMode="auto">
            <a:xfrm flipH="1">
              <a:off x="7571" y="11434"/>
              <a:ext cx="90" cy="4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7" name="Line 108"/>
            <p:cNvSpPr>
              <a:spLocks noChangeShapeType="1"/>
            </p:cNvSpPr>
            <p:nvPr/>
          </p:nvSpPr>
          <p:spPr bwMode="auto">
            <a:xfrm>
              <a:off x="7771" y="11424"/>
              <a:ext cx="90" cy="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8" name="Line 109"/>
            <p:cNvSpPr>
              <a:spLocks noChangeShapeType="1"/>
            </p:cNvSpPr>
            <p:nvPr/>
          </p:nvSpPr>
          <p:spPr bwMode="auto">
            <a:xfrm flipH="1">
              <a:off x="8221" y="11425"/>
              <a:ext cx="100" cy="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9" name="Line 110"/>
            <p:cNvSpPr>
              <a:spLocks noChangeShapeType="1"/>
            </p:cNvSpPr>
            <p:nvPr/>
          </p:nvSpPr>
          <p:spPr bwMode="auto">
            <a:xfrm>
              <a:off x="8431" y="11425"/>
              <a:ext cx="10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40" name="Line 111"/>
            <p:cNvSpPr>
              <a:spLocks noChangeShapeType="1"/>
            </p:cNvSpPr>
            <p:nvPr/>
          </p:nvSpPr>
          <p:spPr bwMode="auto">
            <a:xfrm flipH="1">
              <a:off x="8881" y="11425"/>
              <a:ext cx="120" cy="4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41" name="Line 112"/>
            <p:cNvSpPr>
              <a:spLocks noChangeShapeType="1"/>
            </p:cNvSpPr>
            <p:nvPr/>
          </p:nvSpPr>
          <p:spPr bwMode="auto">
            <a:xfrm>
              <a:off x="9111" y="11425"/>
              <a:ext cx="100"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42" name="Line 113"/>
            <p:cNvSpPr>
              <a:spLocks noChangeShapeType="1"/>
            </p:cNvSpPr>
            <p:nvPr/>
          </p:nvSpPr>
          <p:spPr bwMode="auto">
            <a:xfrm>
              <a:off x="1561" y="12134"/>
              <a:ext cx="0" cy="3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43" name="Line 114"/>
            <p:cNvSpPr>
              <a:spLocks noChangeShapeType="1"/>
            </p:cNvSpPr>
            <p:nvPr/>
          </p:nvSpPr>
          <p:spPr bwMode="auto">
            <a:xfrm>
              <a:off x="2551" y="12134"/>
              <a:ext cx="0" cy="3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44" name="Line 115"/>
            <p:cNvSpPr>
              <a:spLocks noChangeShapeType="1"/>
            </p:cNvSpPr>
            <p:nvPr/>
          </p:nvSpPr>
          <p:spPr bwMode="auto">
            <a:xfrm>
              <a:off x="6911" y="12130"/>
              <a:ext cx="0" cy="4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45" name="Line 116"/>
            <p:cNvSpPr>
              <a:spLocks noChangeShapeType="1"/>
            </p:cNvSpPr>
            <p:nvPr/>
          </p:nvSpPr>
          <p:spPr bwMode="auto">
            <a:xfrm>
              <a:off x="7241" y="12131"/>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46" name="Line 117"/>
            <p:cNvSpPr>
              <a:spLocks noChangeShapeType="1"/>
            </p:cNvSpPr>
            <p:nvPr/>
          </p:nvSpPr>
          <p:spPr bwMode="auto">
            <a:xfrm flipH="1">
              <a:off x="7581" y="12122"/>
              <a:ext cx="0" cy="3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47" name="Line 118"/>
            <p:cNvSpPr>
              <a:spLocks noChangeShapeType="1"/>
            </p:cNvSpPr>
            <p:nvPr/>
          </p:nvSpPr>
          <p:spPr bwMode="auto">
            <a:xfrm>
              <a:off x="7891" y="12110"/>
              <a:ext cx="0" cy="4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48" name="Line 119"/>
            <p:cNvSpPr>
              <a:spLocks noChangeShapeType="1"/>
            </p:cNvSpPr>
            <p:nvPr/>
          </p:nvSpPr>
          <p:spPr bwMode="auto">
            <a:xfrm>
              <a:off x="8561" y="12122"/>
              <a:ext cx="0" cy="3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49" name="Text Box 120"/>
            <p:cNvSpPr txBox="1">
              <a:spLocks noChangeArrowheads="1"/>
            </p:cNvSpPr>
            <p:nvPr/>
          </p:nvSpPr>
          <p:spPr bwMode="auto">
            <a:xfrm>
              <a:off x="4961" y="10354"/>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2650" name="Text Box 121"/>
            <p:cNvSpPr txBox="1">
              <a:spLocks noChangeArrowheads="1"/>
            </p:cNvSpPr>
            <p:nvPr/>
          </p:nvSpPr>
          <p:spPr bwMode="auto">
            <a:xfrm>
              <a:off x="5651" y="10345"/>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2651" name="Text Box 122"/>
            <p:cNvSpPr txBox="1">
              <a:spLocks noChangeArrowheads="1"/>
            </p:cNvSpPr>
            <p:nvPr/>
          </p:nvSpPr>
          <p:spPr bwMode="auto">
            <a:xfrm>
              <a:off x="6911" y="1011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2652" name="Line 123"/>
            <p:cNvSpPr>
              <a:spLocks noChangeShapeType="1"/>
            </p:cNvSpPr>
            <p:nvPr/>
          </p:nvSpPr>
          <p:spPr bwMode="auto">
            <a:xfrm>
              <a:off x="2501" y="10792"/>
              <a:ext cx="520" cy="3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653" name="Group 124"/>
            <p:cNvGrpSpPr>
              <a:grpSpLocks/>
            </p:cNvGrpSpPr>
            <p:nvPr/>
          </p:nvGrpSpPr>
          <p:grpSpPr bwMode="auto">
            <a:xfrm>
              <a:off x="2100" y="11869"/>
              <a:ext cx="272" cy="255"/>
              <a:chOff x="2120" y="4829"/>
              <a:chExt cx="272" cy="255"/>
            </a:xfrm>
          </p:grpSpPr>
          <p:sp>
            <p:nvSpPr>
              <p:cNvPr id="22727" name="Oval 125"/>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728" name="Line 126"/>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29" name="Line 127"/>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54" name="Group 128"/>
            <p:cNvGrpSpPr>
              <a:grpSpLocks/>
            </p:cNvGrpSpPr>
            <p:nvPr/>
          </p:nvGrpSpPr>
          <p:grpSpPr bwMode="auto">
            <a:xfrm>
              <a:off x="2411" y="12529"/>
              <a:ext cx="272" cy="255"/>
              <a:chOff x="2120" y="4829"/>
              <a:chExt cx="272" cy="255"/>
            </a:xfrm>
          </p:grpSpPr>
          <p:sp>
            <p:nvSpPr>
              <p:cNvPr id="22724" name="Oval 129"/>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725" name="Line 130"/>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26" name="Line 131"/>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55" name="Group 132"/>
            <p:cNvGrpSpPr>
              <a:grpSpLocks/>
            </p:cNvGrpSpPr>
            <p:nvPr/>
          </p:nvGrpSpPr>
          <p:grpSpPr bwMode="auto">
            <a:xfrm>
              <a:off x="2781" y="11861"/>
              <a:ext cx="272" cy="255"/>
              <a:chOff x="2120" y="4829"/>
              <a:chExt cx="272" cy="255"/>
            </a:xfrm>
          </p:grpSpPr>
          <p:sp>
            <p:nvSpPr>
              <p:cNvPr id="22721" name="Oval 133"/>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722" name="Line 134"/>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23" name="Line 135"/>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56" name="Group 136"/>
            <p:cNvGrpSpPr>
              <a:grpSpLocks/>
            </p:cNvGrpSpPr>
            <p:nvPr/>
          </p:nvGrpSpPr>
          <p:grpSpPr bwMode="auto">
            <a:xfrm>
              <a:off x="3111" y="11872"/>
              <a:ext cx="272" cy="255"/>
              <a:chOff x="2120" y="4829"/>
              <a:chExt cx="272" cy="255"/>
            </a:xfrm>
          </p:grpSpPr>
          <p:sp>
            <p:nvSpPr>
              <p:cNvPr id="22718" name="Oval 137"/>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719" name="Line 138"/>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20" name="Line 139"/>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57" name="Group 140"/>
            <p:cNvGrpSpPr>
              <a:grpSpLocks/>
            </p:cNvGrpSpPr>
            <p:nvPr/>
          </p:nvGrpSpPr>
          <p:grpSpPr bwMode="auto">
            <a:xfrm>
              <a:off x="3651" y="11182"/>
              <a:ext cx="272" cy="255"/>
              <a:chOff x="2120" y="4829"/>
              <a:chExt cx="272" cy="255"/>
            </a:xfrm>
          </p:grpSpPr>
          <p:sp>
            <p:nvSpPr>
              <p:cNvPr id="22715" name="Oval 141"/>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716" name="Line 142"/>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17" name="Line 143"/>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58" name="Group 144"/>
            <p:cNvGrpSpPr>
              <a:grpSpLocks/>
            </p:cNvGrpSpPr>
            <p:nvPr/>
          </p:nvGrpSpPr>
          <p:grpSpPr bwMode="auto">
            <a:xfrm>
              <a:off x="4121" y="11879"/>
              <a:ext cx="272" cy="255"/>
              <a:chOff x="2120" y="4829"/>
              <a:chExt cx="272" cy="255"/>
            </a:xfrm>
          </p:grpSpPr>
          <p:sp>
            <p:nvSpPr>
              <p:cNvPr id="22712" name="Oval 145"/>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713" name="Line 146"/>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14" name="Line 147"/>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59" name="Group 148"/>
            <p:cNvGrpSpPr>
              <a:grpSpLocks/>
            </p:cNvGrpSpPr>
            <p:nvPr/>
          </p:nvGrpSpPr>
          <p:grpSpPr bwMode="auto">
            <a:xfrm>
              <a:off x="4811" y="11870"/>
              <a:ext cx="272" cy="255"/>
              <a:chOff x="2120" y="4829"/>
              <a:chExt cx="272" cy="255"/>
            </a:xfrm>
          </p:grpSpPr>
          <p:sp>
            <p:nvSpPr>
              <p:cNvPr id="22709" name="Oval 149"/>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710" name="Line 150"/>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11" name="Line 151"/>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60" name="Group 152"/>
            <p:cNvGrpSpPr>
              <a:grpSpLocks/>
            </p:cNvGrpSpPr>
            <p:nvPr/>
          </p:nvGrpSpPr>
          <p:grpSpPr bwMode="auto">
            <a:xfrm>
              <a:off x="5141" y="11870"/>
              <a:ext cx="272" cy="255"/>
              <a:chOff x="2120" y="4829"/>
              <a:chExt cx="272" cy="255"/>
            </a:xfrm>
          </p:grpSpPr>
          <p:sp>
            <p:nvSpPr>
              <p:cNvPr id="22706" name="Oval 153"/>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707" name="Line 154"/>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8" name="Line 155"/>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61" name="Group 156"/>
            <p:cNvGrpSpPr>
              <a:grpSpLocks/>
            </p:cNvGrpSpPr>
            <p:nvPr/>
          </p:nvGrpSpPr>
          <p:grpSpPr bwMode="auto">
            <a:xfrm>
              <a:off x="7101" y="12532"/>
              <a:ext cx="272" cy="255"/>
              <a:chOff x="2120" y="4829"/>
              <a:chExt cx="272" cy="255"/>
            </a:xfrm>
          </p:grpSpPr>
          <p:sp>
            <p:nvSpPr>
              <p:cNvPr id="22703" name="Oval 157"/>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704" name="Line 158"/>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5" name="Line 159"/>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62" name="Group 160"/>
            <p:cNvGrpSpPr>
              <a:grpSpLocks/>
            </p:cNvGrpSpPr>
            <p:nvPr/>
          </p:nvGrpSpPr>
          <p:grpSpPr bwMode="auto">
            <a:xfrm>
              <a:off x="5771" y="11879"/>
              <a:ext cx="272" cy="255"/>
              <a:chOff x="2120" y="4829"/>
              <a:chExt cx="272" cy="255"/>
            </a:xfrm>
          </p:grpSpPr>
          <p:sp>
            <p:nvSpPr>
              <p:cNvPr id="22700" name="Oval 161"/>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701" name="Line 162"/>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2" name="Line 163"/>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63" name="Group 164"/>
            <p:cNvGrpSpPr>
              <a:grpSpLocks/>
            </p:cNvGrpSpPr>
            <p:nvPr/>
          </p:nvGrpSpPr>
          <p:grpSpPr bwMode="auto">
            <a:xfrm>
              <a:off x="6111" y="11879"/>
              <a:ext cx="272" cy="255"/>
              <a:chOff x="2120" y="4829"/>
              <a:chExt cx="272" cy="255"/>
            </a:xfrm>
          </p:grpSpPr>
          <p:sp>
            <p:nvSpPr>
              <p:cNvPr id="22697" name="Oval 165"/>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698" name="Line 166"/>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99" name="Line 167"/>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64" name="Group 168"/>
            <p:cNvGrpSpPr>
              <a:grpSpLocks/>
            </p:cNvGrpSpPr>
            <p:nvPr/>
          </p:nvGrpSpPr>
          <p:grpSpPr bwMode="auto">
            <a:xfrm>
              <a:off x="6431" y="11879"/>
              <a:ext cx="272" cy="255"/>
              <a:chOff x="2120" y="4829"/>
              <a:chExt cx="272" cy="255"/>
            </a:xfrm>
          </p:grpSpPr>
          <p:sp>
            <p:nvSpPr>
              <p:cNvPr id="22694" name="Oval 169"/>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695" name="Line 170"/>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96" name="Line 171"/>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65" name="Group 172"/>
            <p:cNvGrpSpPr>
              <a:grpSpLocks/>
            </p:cNvGrpSpPr>
            <p:nvPr/>
          </p:nvGrpSpPr>
          <p:grpSpPr bwMode="auto">
            <a:xfrm>
              <a:off x="7441" y="12520"/>
              <a:ext cx="272" cy="255"/>
              <a:chOff x="2120" y="4829"/>
              <a:chExt cx="272" cy="255"/>
            </a:xfrm>
          </p:grpSpPr>
          <p:sp>
            <p:nvSpPr>
              <p:cNvPr id="22691" name="Oval 173"/>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692" name="Line 174"/>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93" name="Line 175"/>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66" name="Group 176"/>
            <p:cNvGrpSpPr>
              <a:grpSpLocks/>
            </p:cNvGrpSpPr>
            <p:nvPr/>
          </p:nvGrpSpPr>
          <p:grpSpPr bwMode="auto">
            <a:xfrm>
              <a:off x="8081" y="11870"/>
              <a:ext cx="272" cy="255"/>
              <a:chOff x="2120" y="4829"/>
              <a:chExt cx="272" cy="255"/>
            </a:xfrm>
          </p:grpSpPr>
          <p:sp>
            <p:nvSpPr>
              <p:cNvPr id="22688" name="Oval 177"/>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689" name="Line 178"/>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90" name="Line 179"/>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67" name="Group 180"/>
            <p:cNvGrpSpPr>
              <a:grpSpLocks/>
            </p:cNvGrpSpPr>
            <p:nvPr/>
          </p:nvGrpSpPr>
          <p:grpSpPr bwMode="auto">
            <a:xfrm>
              <a:off x="8421" y="12520"/>
              <a:ext cx="272" cy="255"/>
              <a:chOff x="2120" y="4829"/>
              <a:chExt cx="272" cy="255"/>
            </a:xfrm>
          </p:grpSpPr>
          <p:sp>
            <p:nvSpPr>
              <p:cNvPr id="22685" name="Oval 181"/>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686" name="Line 182"/>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87" name="Line 183"/>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68" name="Group 184"/>
            <p:cNvGrpSpPr>
              <a:grpSpLocks/>
            </p:cNvGrpSpPr>
            <p:nvPr/>
          </p:nvGrpSpPr>
          <p:grpSpPr bwMode="auto">
            <a:xfrm>
              <a:off x="8751" y="11870"/>
              <a:ext cx="272" cy="255"/>
              <a:chOff x="2120" y="4829"/>
              <a:chExt cx="272" cy="255"/>
            </a:xfrm>
          </p:grpSpPr>
          <p:sp>
            <p:nvSpPr>
              <p:cNvPr id="22682" name="Oval 185"/>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683" name="Line 186"/>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84" name="Line 187"/>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69" name="Group 188"/>
            <p:cNvGrpSpPr>
              <a:grpSpLocks/>
            </p:cNvGrpSpPr>
            <p:nvPr/>
          </p:nvGrpSpPr>
          <p:grpSpPr bwMode="auto">
            <a:xfrm>
              <a:off x="5461" y="11870"/>
              <a:ext cx="272" cy="255"/>
              <a:chOff x="2120" y="4829"/>
              <a:chExt cx="272" cy="255"/>
            </a:xfrm>
          </p:grpSpPr>
          <p:sp>
            <p:nvSpPr>
              <p:cNvPr id="22679" name="Oval 189"/>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680" name="Line 190"/>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81" name="Line 191"/>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70" name="Group 192"/>
            <p:cNvGrpSpPr>
              <a:grpSpLocks/>
            </p:cNvGrpSpPr>
            <p:nvPr/>
          </p:nvGrpSpPr>
          <p:grpSpPr bwMode="auto">
            <a:xfrm>
              <a:off x="1781" y="11870"/>
              <a:ext cx="272" cy="255"/>
              <a:chOff x="2120" y="4829"/>
              <a:chExt cx="272" cy="255"/>
            </a:xfrm>
          </p:grpSpPr>
          <p:sp>
            <p:nvSpPr>
              <p:cNvPr id="22676" name="Oval 193"/>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1600">
                  <a:latin typeface="Times New Roman" pitchFamily="18" charset="0"/>
                  <a:cs typeface="Tahoma" pitchFamily="34" charset="0"/>
                </a:endParaRPr>
              </a:p>
            </p:txBody>
          </p:sp>
          <p:sp>
            <p:nvSpPr>
              <p:cNvPr id="22677" name="Line 194"/>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78" name="Line 195"/>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71" name="Text Box 196"/>
            <p:cNvSpPr txBox="1">
              <a:spLocks noChangeArrowheads="1"/>
            </p:cNvSpPr>
            <p:nvPr/>
          </p:nvSpPr>
          <p:spPr bwMode="auto">
            <a:xfrm>
              <a:off x="3761" y="10095"/>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grpSp>
          <p:nvGrpSpPr>
            <p:cNvPr id="22672" name="Group 197"/>
            <p:cNvGrpSpPr>
              <a:grpSpLocks/>
            </p:cNvGrpSpPr>
            <p:nvPr/>
          </p:nvGrpSpPr>
          <p:grpSpPr bwMode="auto">
            <a:xfrm>
              <a:off x="9091" y="11877"/>
              <a:ext cx="272" cy="255"/>
              <a:chOff x="2120" y="4829"/>
              <a:chExt cx="272" cy="255"/>
            </a:xfrm>
          </p:grpSpPr>
          <p:sp>
            <p:nvSpPr>
              <p:cNvPr id="22673" name="Oval 198"/>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2674" name="Line 199"/>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75" name="Line 200"/>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2534" name="AutoShape 64"/>
          <p:cNvSpPr>
            <a:spLocks noChangeArrowheads="1"/>
          </p:cNvSpPr>
          <p:nvPr/>
        </p:nvSpPr>
        <p:spPr bwMode="auto">
          <a:xfrm>
            <a:off x="285750" y="142875"/>
            <a:ext cx="2000250" cy="1527175"/>
          </a:xfrm>
          <a:prstGeom prst="bracketPair">
            <a:avLst>
              <a:gd name="adj" fmla="val 851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3     6     7</a:t>
            </a:r>
          </a:p>
          <a:p>
            <a:pPr algn="just">
              <a:spcBef>
                <a:spcPct val="0"/>
              </a:spcBef>
              <a:buClrTx/>
              <a:buSzTx/>
              <a:buFontTx/>
              <a:buNone/>
            </a:pPr>
            <a:r>
              <a:rPr lang="en-US" altLang="zh-CN" sz="2400">
                <a:latin typeface="Times New Roman" pitchFamily="18" charset="0"/>
                <a:cs typeface="Tahoma" pitchFamily="34" charset="0"/>
              </a:rPr>
              <a:t>12   ∞    2     8</a:t>
            </a:r>
          </a:p>
          <a:p>
            <a:pPr algn="just">
              <a:spcBef>
                <a:spcPct val="0"/>
              </a:spcBef>
              <a:buClrTx/>
              <a:buSzTx/>
              <a:buFontTx/>
              <a:buNone/>
            </a:pPr>
            <a:r>
              <a:rPr lang="en-US" altLang="zh-CN" sz="2400">
                <a:latin typeface="Times New Roman" pitchFamily="18" charset="0"/>
                <a:cs typeface="Tahoma" pitchFamily="34" charset="0"/>
              </a:rPr>
              <a:t> 8     6    ∞    2</a:t>
            </a:r>
          </a:p>
          <a:p>
            <a:pPr algn="just">
              <a:spcBef>
                <a:spcPct val="0"/>
              </a:spcBef>
              <a:buClrTx/>
              <a:buSzTx/>
              <a:buFontTx/>
              <a:buNone/>
            </a:pPr>
            <a:r>
              <a:rPr lang="en-US" altLang="zh-CN" sz="2400">
                <a:latin typeface="Times New Roman" pitchFamily="18" charset="0"/>
                <a:cs typeface="Tahoma" pitchFamily="34" charset="0"/>
              </a:rPr>
              <a:t> 3     7     6    ∞</a:t>
            </a:r>
          </a:p>
        </p:txBody>
      </p:sp>
      <p:sp>
        <p:nvSpPr>
          <p:cNvPr id="22535" name="Rectangle 4"/>
          <p:cNvSpPr>
            <a:spLocks noChangeArrowheads="1"/>
          </p:cNvSpPr>
          <p:nvPr/>
        </p:nvSpPr>
        <p:spPr bwMode="auto">
          <a:xfrm>
            <a:off x="2500313" y="214313"/>
            <a:ext cx="5776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cs typeface="Tahoma" pitchFamily="34" charset="0"/>
              </a:rPr>
              <a:t>根据目标函数剪枝：</a:t>
            </a:r>
          </a:p>
        </p:txBody>
      </p:sp>
    </p:spTree>
    <p:extLst>
      <p:ext uri="{BB962C8B-B14F-4D97-AF65-F5344CB8AC3E}">
        <p14:creationId xmlns:p14="http://schemas.microsoft.com/office/powerpoint/2010/main" val="2041233340"/>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3F2E41FD-C968-42E0-ABCD-2527A5B0D1B7}"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2355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235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29F7C1BE-4A16-4B4B-9976-9795406A98C3}" type="slidenum">
              <a:rPr lang="en-US" altLang="zh-CN" sz="1400" b="0" smtClean="0">
                <a:latin typeface="Comic Sans MS" pitchFamily="66" charset="0"/>
                <a:cs typeface="Tahoma" pitchFamily="34" charset="0"/>
              </a:rPr>
              <a:pPr>
                <a:spcBef>
                  <a:spcPct val="0"/>
                </a:spcBef>
                <a:buClrTx/>
                <a:buSzTx/>
                <a:buFontTx/>
                <a:buNone/>
              </a:pPr>
              <a:t>22</a:t>
            </a:fld>
            <a:endParaRPr lang="en-US" altLang="zh-CN" sz="1400" b="0" smtClean="0">
              <a:latin typeface="Comic Sans MS" pitchFamily="66" charset="0"/>
              <a:cs typeface="Tahoma" pitchFamily="34" charset="0"/>
            </a:endParaRPr>
          </a:p>
        </p:txBody>
      </p:sp>
      <p:sp>
        <p:nvSpPr>
          <p:cNvPr id="23557" name="Text Box 2"/>
          <p:cNvSpPr txBox="1">
            <a:spLocks noChangeArrowheads="1"/>
          </p:cNvSpPr>
          <p:nvPr/>
        </p:nvSpPr>
        <p:spPr bwMode="auto">
          <a:xfrm>
            <a:off x="323850" y="346075"/>
            <a:ext cx="8280400" cy="574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50000"/>
              </a:lnSpc>
              <a:spcBef>
                <a:spcPct val="50000"/>
              </a:spcBef>
              <a:buClrTx/>
              <a:buSzTx/>
              <a:buFont typeface="Wingdings" pitchFamily="2" charset="2"/>
              <a:buChar char="Ø"/>
            </a:pPr>
            <a:r>
              <a:rPr kumimoji="1" lang="en-US" altLang="zh-CN" sz="2400" b="0">
                <a:latin typeface="Times New Roman" pitchFamily="18" charset="0"/>
                <a:cs typeface="Tahoma" pitchFamily="34" charset="0"/>
              </a:rPr>
              <a:t> </a:t>
            </a:r>
            <a:r>
              <a:rPr kumimoji="1" lang="zh-CN" altLang="en-US" sz="2400">
                <a:latin typeface="Times New Roman" pitchFamily="18" charset="0"/>
                <a:cs typeface="Tahoma" pitchFamily="34" charset="0"/>
              </a:rPr>
              <a:t>回溯法的搜索过程涉及的结点（称为搜索空间）只是整个解空间树的一部分，在搜索过程中，通常采用两种策略避免无效搜索：</a:t>
            </a:r>
          </a:p>
          <a:p>
            <a:pPr algn="just" eaLnBrk="1" hangingPunct="1">
              <a:lnSpc>
                <a:spcPct val="150000"/>
              </a:lnSpc>
              <a:spcBef>
                <a:spcPct val="50000"/>
              </a:spcBef>
              <a:buClrTx/>
              <a:buSzTx/>
              <a:buFont typeface="Wingdings" pitchFamily="2" charset="2"/>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1</a:t>
            </a:r>
            <a:r>
              <a:rPr kumimoji="1" lang="zh-CN" altLang="en-US" sz="2400">
                <a:latin typeface="Times New Roman" pitchFamily="18" charset="0"/>
                <a:cs typeface="Tahoma" pitchFamily="34" charset="0"/>
              </a:rPr>
              <a:t>）用</a:t>
            </a:r>
            <a:r>
              <a:rPr kumimoji="1" lang="zh-CN" altLang="en-US" sz="2400">
                <a:solidFill>
                  <a:srgbClr val="FF3300"/>
                </a:solidFill>
                <a:latin typeface="Times New Roman" pitchFamily="18" charset="0"/>
                <a:cs typeface="Tahoma" pitchFamily="34" charset="0"/>
              </a:rPr>
              <a:t>约束条件</a:t>
            </a:r>
            <a:r>
              <a:rPr kumimoji="1" lang="zh-CN" altLang="en-US" sz="2400">
                <a:latin typeface="Times New Roman" pitchFamily="18" charset="0"/>
                <a:cs typeface="Tahoma" pitchFamily="34" charset="0"/>
              </a:rPr>
              <a:t>剪去得不到可行解的子树；</a:t>
            </a:r>
          </a:p>
          <a:p>
            <a:pPr algn="just" eaLnBrk="1" hangingPunct="1">
              <a:lnSpc>
                <a:spcPct val="150000"/>
              </a:lnSpc>
              <a:spcBef>
                <a:spcPct val="50000"/>
              </a:spcBef>
              <a:buClrTx/>
              <a:buSzTx/>
              <a:buFont typeface="Wingdings" pitchFamily="2" charset="2"/>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2</a:t>
            </a:r>
            <a:r>
              <a:rPr kumimoji="1" lang="zh-CN" altLang="en-US" sz="2400">
                <a:latin typeface="Times New Roman" pitchFamily="18" charset="0"/>
                <a:cs typeface="Tahoma" pitchFamily="34" charset="0"/>
              </a:rPr>
              <a:t>）用</a:t>
            </a:r>
            <a:r>
              <a:rPr kumimoji="1" lang="zh-CN" altLang="en-US" sz="2400">
                <a:solidFill>
                  <a:srgbClr val="FF3300"/>
                </a:solidFill>
                <a:latin typeface="Times New Roman" pitchFamily="18" charset="0"/>
                <a:cs typeface="Tahoma" pitchFamily="34" charset="0"/>
              </a:rPr>
              <a:t>目标函数</a:t>
            </a:r>
            <a:r>
              <a:rPr kumimoji="1" lang="zh-CN" altLang="en-US" sz="2400">
                <a:latin typeface="Times New Roman" pitchFamily="18" charset="0"/>
                <a:cs typeface="Tahoma" pitchFamily="34" charset="0"/>
              </a:rPr>
              <a:t>剪去得不到最优解的子树。</a:t>
            </a:r>
          </a:p>
          <a:p>
            <a:pPr algn="just" eaLnBrk="1" hangingPunct="1">
              <a:lnSpc>
                <a:spcPct val="150000"/>
              </a:lnSpc>
              <a:spcBef>
                <a:spcPct val="50000"/>
              </a:spcBef>
              <a:buClrTx/>
              <a:buSzTx/>
              <a:buFont typeface="Wingdings" pitchFamily="2" charset="2"/>
              <a:buNone/>
            </a:pPr>
            <a:r>
              <a:rPr kumimoji="1" lang="zh-CN" altLang="en-US" sz="2400">
                <a:latin typeface="Times New Roman" pitchFamily="18" charset="0"/>
                <a:cs typeface="Tahoma" pitchFamily="34" charset="0"/>
              </a:rPr>
              <a:t>这两类函数统称为</a:t>
            </a:r>
            <a:r>
              <a:rPr kumimoji="1" lang="zh-CN" altLang="en-US" sz="2400">
                <a:solidFill>
                  <a:srgbClr val="FF3300"/>
                </a:solidFill>
                <a:latin typeface="Times New Roman" pitchFamily="18" charset="0"/>
                <a:cs typeface="Tahoma" pitchFamily="34" charset="0"/>
              </a:rPr>
              <a:t>剪枝函数</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Pruning Function</a:t>
            </a:r>
            <a:r>
              <a:rPr kumimoji="1" lang="zh-CN" altLang="en-US" sz="2400">
                <a:latin typeface="Times New Roman" pitchFamily="18" charset="0"/>
                <a:cs typeface="Tahoma" pitchFamily="34" charset="0"/>
              </a:rPr>
              <a:t>）。</a:t>
            </a:r>
          </a:p>
          <a:p>
            <a:pPr algn="just" eaLnBrk="1" hangingPunct="1">
              <a:lnSpc>
                <a:spcPct val="150000"/>
              </a:lnSpc>
              <a:spcBef>
                <a:spcPct val="50000"/>
              </a:spcBef>
              <a:buClrTx/>
              <a:buSzTx/>
              <a:buFont typeface="Wingdings" pitchFamily="2" charset="2"/>
              <a:buChar char="v"/>
            </a:pPr>
            <a:r>
              <a:rPr kumimoji="1" lang="zh-CN" altLang="en-US" sz="2400">
                <a:latin typeface="Times New Roman" pitchFamily="18" charset="0"/>
                <a:cs typeface="Tahoma" pitchFamily="34" charset="0"/>
              </a:rPr>
              <a:t> 需要注意的是，问题的解空间树是虚拟的，并不需要在算法运行时构造一棵真正的树结构，</a:t>
            </a:r>
            <a:r>
              <a:rPr kumimoji="1" lang="zh-CN" altLang="en-US" sz="2400">
                <a:solidFill>
                  <a:srgbClr val="FF0000"/>
                </a:solidFill>
                <a:latin typeface="Times New Roman" pitchFamily="18" charset="0"/>
                <a:cs typeface="Tahoma" pitchFamily="34" charset="0"/>
              </a:rPr>
              <a:t>只需要存储从根结点到当前结点的路径。</a:t>
            </a:r>
          </a:p>
        </p:txBody>
      </p:sp>
    </p:spTree>
    <p:extLst>
      <p:ext uri="{BB962C8B-B14F-4D97-AF65-F5344CB8AC3E}">
        <p14:creationId xmlns:p14="http://schemas.microsoft.com/office/powerpoint/2010/main" val="213881535"/>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9B359A1B-DB5C-4933-BB41-525B297B0BCA}"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2560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256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FAC13D61-08BD-4DE5-800E-9A788AE02CB9}" type="slidenum">
              <a:rPr lang="en-US" altLang="zh-CN" sz="1400" b="0" smtClean="0">
                <a:latin typeface="Comic Sans MS" pitchFamily="66" charset="0"/>
                <a:cs typeface="Tahoma" pitchFamily="34" charset="0"/>
              </a:rPr>
              <a:pPr>
                <a:spcBef>
                  <a:spcPct val="0"/>
                </a:spcBef>
                <a:buClrTx/>
                <a:buSzTx/>
                <a:buFontTx/>
                <a:buNone/>
              </a:pPr>
              <a:t>23</a:t>
            </a:fld>
            <a:endParaRPr lang="en-US" altLang="zh-CN" sz="1400" b="0" smtClean="0">
              <a:latin typeface="Comic Sans MS" pitchFamily="66" charset="0"/>
              <a:cs typeface="Tahoma" pitchFamily="34" charset="0"/>
            </a:endParaRPr>
          </a:p>
        </p:txBody>
      </p:sp>
      <p:grpSp>
        <p:nvGrpSpPr>
          <p:cNvPr id="25605" name="Group 4"/>
          <p:cNvGrpSpPr>
            <a:grpSpLocks/>
          </p:cNvGrpSpPr>
          <p:nvPr/>
        </p:nvGrpSpPr>
        <p:grpSpPr bwMode="auto">
          <a:xfrm>
            <a:off x="179388" y="1341438"/>
            <a:ext cx="8964612" cy="4525962"/>
            <a:chOff x="1413" y="9969"/>
            <a:chExt cx="7978" cy="3325"/>
          </a:xfrm>
        </p:grpSpPr>
        <p:sp>
          <p:nvSpPr>
            <p:cNvPr id="25609" name="Text Box 5"/>
            <p:cNvSpPr txBox="1">
              <a:spLocks noChangeArrowheads="1"/>
            </p:cNvSpPr>
            <p:nvPr/>
          </p:nvSpPr>
          <p:spPr bwMode="auto">
            <a:xfrm>
              <a:off x="1911" y="1080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10" name="Text Box 6"/>
            <p:cNvSpPr txBox="1">
              <a:spLocks noChangeArrowheads="1"/>
            </p:cNvSpPr>
            <p:nvPr/>
          </p:nvSpPr>
          <p:spPr bwMode="auto">
            <a:xfrm>
              <a:off x="2291" y="10944"/>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11" name="Text Box 7"/>
            <p:cNvSpPr txBox="1">
              <a:spLocks noChangeArrowheads="1"/>
            </p:cNvSpPr>
            <p:nvPr/>
          </p:nvSpPr>
          <p:spPr bwMode="auto">
            <a:xfrm>
              <a:off x="2761" y="10805"/>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12" name="Text Box 8"/>
            <p:cNvSpPr txBox="1">
              <a:spLocks noChangeArrowheads="1"/>
            </p:cNvSpPr>
            <p:nvPr/>
          </p:nvSpPr>
          <p:spPr bwMode="auto">
            <a:xfrm>
              <a:off x="1413" y="12224"/>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13" name="Text Box 9"/>
            <p:cNvSpPr txBox="1">
              <a:spLocks noChangeArrowheads="1"/>
            </p:cNvSpPr>
            <p:nvPr/>
          </p:nvSpPr>
          <p:spPr bwMode="auto">
            <a:xfrm>
              <a:off x="2423" y="12227"/>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14" name="Text Box 10"/>
            <p:cNvSpPr txBox="1">
              <a:spLocks noChangeArrowheads="1"/>
            </p:cNvSpPr>
            <p:nvPr/>
          </p:nvSpPr>
          <p:spPr bwMode="auto">
            <a:xfrm>
              <a:off x="6753" y="12234"/>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15" name="Text Box 11"/>
            <p:cNvSpPr txBox="1">
              <a:spLocks noChangeArrowheads="1"/>
            </p:cNvSpPr>
            <p:nvPr/>
          </p:nvSpPr>
          <p:spPr bwMode="auto">
            <a:xfrm>
              <a:off x="7113" y="12236"/>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16" name="Text Box 12"/>
            <p:cNvSpPr txBox="1">
              <a:spLocks noChangeArrowheads="1"/>
            </p:cNvSpPr>
            <p:nvPr/>
          </p:nvSpPr>
          <p:spPr bwMode="auto">
            <a:xfrm>
              <a:off x="7423" y="12235"/>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17" name="Text Box 13"/>
            <p:cNvSpPr txBox="1">
              <a:spLocks noChangeArrowheads="1"/>
            </p:cNvSpPr>
            <p:nvPr/>
          </p:nvSpPr>
          <p:spPr bwMode="auto">
            <a:xfrm>
              <a:off x="7763" y="12237"/>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18" name="Text Box 14"/>
            <p:cNvSpPr txBox="1">
              <a:spLocks noChangeArrowheads="1"/>
            </p:cNvSpPr>
            <p:nvPr/>
          </p:nvSpPr>
          <p:spPr bwMode="auto">
            <a:xfrm>
              <a:off x="8443" y="12228"/>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19" name="Text Box 15"/>
            <p:cNvSpPr txBox="1">
              <a:spLocks noChangeArrowheads="1"/>
            </p:cNvSpPr>
            <p:nvPr/>
          </p:nvSpPr>
          <p:spPr bwMode="auto">
            <a:xfrm>
              <a:off x="2811" y="1155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20" name="Text Box 16"/>
            <p:cNvSpPr txBox="1">
              <a:spLocks noChangeArrowheads="1"/>
            </p:cNvSpPr>
            <p:nvPr/>
          </p:nvSpPr>
          <p:spPr bwMode="auto">
            <a:xfrm>
              <a:off x="3221" y="1154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21" name="Text Box 17"/>
            <p:cNvSpPr txBox="1">
              <a:spLocks noChangeArrowheads="1"/>
            </p:cNvSpPr>
            <p:nvPr/>
          </p:nvSpPr>
          <p:spPr bwMode="auto">
            <a:xfrm>
              <a:off x="4841" y="1151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22" name="Text Box 18"/>
            <p:cNvSpPr txBox="1">
              <a:spLocks noChangeArrowheads="1"/>
            </p:cNvSpPr>
            <p:nvPr/>
          </p:nvSpPr>
          <p:spPr bwMode="auto">
            <a:xfrm>
              <a:off x="5261" y="1151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23" name="Text Box 19"/>
            <p:cNvSpPr txBox="1">
              <a:spLocks noChangeArrowheads="1"/>
            </p:cNvSpPr>
            <p:nvPr/>
          </p:nvSpPr>
          <p:spPr bwMode="auto">
            <a:xfrm>
              <a:off x="8111" y="1150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24" name="Text Box 20"/>
            <p:cNvSpPr txBox="1">
              <a:spLocks noChangeArrowheads="1"/>
            </p:cNvSpPr>
            <p:nvPr/>
          </p:nvSpPr>
          <p:spPr bwMode="auto">
            <a:xfrm>
              <a:off x="8531" y="1150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25" name="Text Box 21"/>
            <p:cNvSpPr txBox="1">
              <a:spLocks noChangeArrowheads="1"/>
            </p:cNvSpPr>
            <p:nvPr/>
          </p:nvSpPr>
          <p:spPr bwMode="auto">
            <a:xfrm>
              <a:off x="8811" y="1151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26" name="Text Box 22"/>
            <p:cNvSpPr txBox="1">
              <a:spLocks noChangeArrowheads="1"/>
            </p:cNvSpPr>
            <p:nvPr/>
          </p:nvSpPr>
          <p:spPr bwMode="auto">
            <a:xfrm>
              <a:off x="9221" y="1151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27" name="Text Box 23"/>
            <p:cNvSpPr txBox="1">
              <a:spLocks noChangeArrowheads="1"/>
            </p:cNvSpPr>
            <p:nvPr/>
          </p:nvSpPr>
          <p:spPr bwMode="auto">
            <a:xfrm>
              <a:off x="7471" y="11504"/>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28" name="Text Box 24"/>
            <p:cNvSpPr txBox="1">
              <a:spLocks noChangeArrowheads="1"/>
            </p:cNvSpPr>
            <p:nvPr/>
          </p:nvSpPr>
          <p:spPr bwMode="auto">
            <a:xfrm>
              <a:off x="7891" y="1150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29" name="Text Box 25"/>
            <p:cNvSpPr txBox="1">
              <a:spLocks noChangeArrowheads="1"/>
            </p:cNvSpPr>
            <p:nvPr/>
          </p:nvSpPr>
          <p:spPr bwMode="auto">
            <a:xfrm>
              <a:off x="6811" y="1151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30" name="Text Box 26"/>
            <p:cNvSpPr txBox="1">
              <a:spLocks noChangeArrowheads="1"/>
            </p:cNvSpPr>
            <p:nvPr/>
          </p:nvSpPr>
          <p:spPr bwMode="auto">
            <a:xfrm>
              <a:off x="7211" y="1151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31" name="Text Box 27"/>
            <p:cNvSpPr txBox="1">
              <a:spLocks noChangeArrowheads="1"/>
            </p:cNvSpPr>
            <p:nvPr/>
          </p:nvSpPr>
          <p:spPr bwMode="auto">
            <a:xfrm>
              <a:off x="6131" y="1151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32" name="Text Box 28"/>
            <p:cNvSpPr txBox="1">
              <a:spLocks noChangeArrowheads="1"/>
            </p:cNvSpPr>
            <p:nvPr/>
          </p:nvSpPr>
          <p:spPr bwMode="auto">
            <a:xfrm>
              <a:off x="6551" y="1151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33" name="Text Box 29"/>
            <p:cNvSpPr txBox="1">
              <a:spLocks noChangeArrowheads="1"/>
            </p:cNvSpPr>
            <p:nvPr/>
          </p:nvSpPr>
          <p:spPr bwMode="auto">
            <a:xfrm>
              <a:off x="5471" y="11513"/>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34" name="Text Box 30"/>
            <p:cNvSpPr txBox="1">
              <a:spLocks noChangeArrowheads="1"/>
            </p:cNvSpPr>
            <p:nvPr/>
          </p:nvSpPr>
          <p:spPr bwMode="auto">
            <a:xfrm>
              <a:off x="5891" y="1151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35" name="Text Box 31"/>
            <p:cNvSpPr txBox="1">
              <a:spLocks noChangeArrowheads="1"/>
            </p:cNvSpPr>
            <p:nvPr/>
          </p:nvSpPr>
          <p:spPr bwMode="auto">
            <a:xfrm>
              <a:off x="4181" y="1152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36" name="Text Box 32"/>
            <p:cNvSpPr txBox="1">
              <a:spLocks noChangeArrowheads="1"/>
            </p:cNvSpPr>
            <p:nvPr/>
          </p:nvSpPr>
          <p:spPr bwMode="auto">
            <a:xfrm>
              <a:off x="4591" y="1152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37" name="Text Box 35"/>
            <p:cNvSpPr txBox="1">
              <a:spLocks noChangeArrowheads="1"/>
            </p:cNvSpPr>
            <p:nvPr/>
          </p:nvSpPr>
          <p:spPr bwMode="auto">
            <a:xfrm>
              <a:off x="2151" y="1155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38" name="Text Box 36"/>
            <p:cNvSpPr txBox="1">
              <a:spLocks noChangeArrowheads="1"/>
            </p:cNvSpPr>
            <p:nvPr/>
          </p:nvSpPr>
          <p:spPr bwMode="auto">
            <a:xfrm>
              <a:off x="2561" y="1155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39" name="Text Box 37"/>
            <p:cNvSpPr txBox="1">
              <a:spLocks noChangeArrowheads="1"/>
            </p:cNvSpPr>
            <p:nvPr/>
          </p:nvSpPr>
          <p:spPr bwMode="auto">
            <a:xfrm>
              <a:off x="1481" y="1155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40" name="Text Box 38"/>
            <p:cNvSpPr txBox="1">
              <a:spLocks noChangeArrowheads="1"/>
            </p:cNvSpPr>
            <p:nvPr/>
          </p:nvSpPr>
          <p:spPr bwMode="auto">
            <a:xfrm>
              <a:off x="1901" y="1155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41" name="Text Box 39"/>
            <p:cNvSpPr txBox="1">
              <a:spLocks noChangeArrowheads="1"/>
            </p:cNvSpPr>
            <p:nvPr/>
          </p:nvSpPr>
          <p:spPr bwMode="auto">
            <a:xfrm>
              <a:off x="7901" y="1082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42" name="Text Box 40"/>
            <p:cNvSpPr txBox="1">
              <a:spLocks noChangeArrowheads="1"/>
            </p:cNvSpPr>
            <p:nvPr/>
          </p:nvSpPr>
          <p:spPr bwMode="auto">
            <a:xfrm>
              <a:off x="8211" y="1100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43" name="Text Box 41"/>
            <p:cNvSpPr txBox="1">
              <a:spLocks noChangeArrowheads="1"/>
            </p:cNvSpPr>
            <p:nvPr/>
          </p:nvSpPr>
          <p:spPr bwMode="auto">
            <a:xfrm>
              <a:off x="8751" y="1083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44" name="Text Box 42"/>
            <p:cNvSpPr txBox="1">
              <a:spLocks noChangeArrowheads="1"/>
            </p:cNvSpPr>
            <p:nvPr/>
          </p:nvSpPr>
          <p:spPr bwMode="auto">
            <a:xfrm>
              <a:off x="5911" y="1081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45" name="Text Box 43"/>
            <p:cNvSpPr txBox="1">
              <a:spLocks noChangeArrowheads="1"/>
            </p:cNvSpPr>
            <p:nvPr/>
          </p:nvSpPr>
          <p:spPr bwMode="auto">
            <a:xfrm>
              <a:off x="6251" y="1093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646" name="Text Box 44"/>
            <p:cNvSpPr txBox="1">
              <a:spLocks noChangeArrowheads="1"/>
            </p:cNvSpPr>
            <p:nvPr/>
          </p:nvSpPr>
          <p:spPr bwMode="auto">
            <a:xfrm>
              <a:off x="6711" y="1081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47" name="Text Box 45"/>
            <p:cNvSpPr txBox="1">
              <a:spLocks noChangeArrowheads="1"/>
            </p:cNvSpPr>
            <p:nvPr/>
          </p:nvSpPr>
          <p:spPr bwMode="auto">
            <a:xfrm>
              <a:off x="3921" y="1080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sp>
          <p:nvSpPr>
            <p:cNvPr id="25648" name="Text Box 46"/>
            <p:cNvSpPr txBox="1">
              <a:spLocks noChangeArrowheads="1"/>
            </p:cNvSpPr>
            <p:nvPr/>
          </p:nvSpPr>
          <p:spPr bwMode="auto">
            <a:xfrm>
              <a:off x="4291" y="1093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649" name="Text Box 47"/>
            <p:cNvSpPr txBox="1">
              <a:spLocks noChangeArrowheads="1"/>
            </p:cNvSpPr>
            <p:nvPr/>
          </p:nvSpPr>
          <p:spPr bwMode="auto">
            <a:xfrm>
              <a:off x="4781" y="1081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650" name="Text Box 48"/>
            <p:cNvSpPr txBox="1">
              <a:spLocks noChangeArrowheads="1"/>
            </p:cNvSpPr>
            <p:nvPr/>
          </p:nvSpPr>
          <p:spPr bwMode="auto">
            <a:xfrm>
              <a:off x="3671" y="13063"/>
              <a:ext cx="29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zh-CN" altLang="en-US" sz="1600">
                  <a:latin typeface="Times New Roman" pitchFamily="18" charset="0"/>
                  <a:cs typeface="Tahoma" pitchFamily="34" charset="0"/>
                </a:rPr>
                <a:t>图</a:t>
              </a:r>
              <a:r>
                <a:rPr lang="en-US" altLang="zh-CN" sz="1600">
                  <a:latin typeface="Times New Roman" pitchFamily="18" charset="0"/>
                  <a:cs typeface="Tahoma" pitchFamily="34" charset="0"/>
                </a:rPr>
                <a:t>8.6  TSP</a:t>
              </a:r>
              <a:r>
                <a:rPr lang="zh-CN" altLang="en-US" sz="1600">
                  <a:latin typeface="Times New Roman" pitchFamily="18" charset="0"/>
                  <a:cs typeface="Tahoma" pitchFamily="34" charset="0"/>
                </a:rPr>
                <a:t>问题的搜索空间</a:t>
              </a:r>
            </a:p>
          </p:txBody>
        </p:sp>
        <p:sp>
          <p:nvSpPr>
            <p:cNvPr id="25651" name="Oval 49"/>
            <p:cNvSpPr>
              <a:spLocks noChangeArrowheads="1"/>
            </p:cNvSpPr>
            <p:nvPr/>
          </p:nvSpPr>
          <p:spPr bwMode="auto">
            <a:xfrm>
              <a:off x="1433" y="1253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a:t>
              </a:r>
              <a:endParaRPr lang="en-US" altLang="zh-CN" sz="1600" i="1">
                <a:latin typeface="Times New Roman" pitchFamily="18" charset="0"/>
                <a:cs typeface="Tahoma" pitchFamily="34" charset="0"/>
              </a:endParaRPr>
            </a:p>
          </p:txBody>
        </p:sp>
        <p:sp>
          <p:nvSpPr>
            <p:cNvPr id="25652" name="Oval 50"/>
            <p:cNvSpPr>
              <a:spLocks noChangeArrowheads="1"/>
            </p:cNvSpPr>
            <p:nvPr/>
          </p:nvSpPr>
          <p:spPr bwMode="auto">
            <a:xfrm>
              <a:off x="6772" y="125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47</a:t>
              </a:r>
              <a:endParaRPr lang="en-US" altLang="zh-CN" sz="1600" i="1">
                <a:latin typeface="Times New Roman" pitchFamily="18" charset="0"/>
                <a:cs typeface="Tahoma" pitchFamily="34" charset="0"/>
              </a:endParaRPr>
            </a:p>
          </p:txBody>
        </p:sp>
        <p:sp>
          <p:nvSpPr>
            <p:cNvPr id="25653" name="Oval 51"/>
            <p:cNvSpPr>
              <a:spLocks noChangeArrowheads="1"/>
            </p:cNvSpPr>
            <p:nvPr/>
          </p:nvSpPr>
          <p:spPr bwMode="auto">
            <a:xfrm>
              <a:off x="7750" y="1252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55</a:t>
              </a:r>
              <a:endParaRPr lang="en-US" altLang="zh-CN" sz="1600" i="1">
                <a:latin typeface="Times New Roman" pitchFamily="18" charset="0"/>
                <a:cs typeface="Tahoma" pitchFamily="34" charset="0"/>
              </a:endParaRPr>
            </a:p>
          </p:txBody>
        </p:sp>
        <p:sp>
          <p:nvSpPr>
            <p:cNvPr id="25654" name="Oval 52"/>
            <p:cNvSpPr>
              <a:spLocks noChangeArrowheads="1"/>
            </p:cNvSpPr>
            <p:nvPr/>
          </p:nvSpPr>
          <p:spPr bwMode="auto">
            <a:xfrm>
              <a:off x="1444" y="1187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endParaRPr lang="en-US" altLang="zh-CN" sz="1600" i="1">
                <a:latin typeface="Times New Roman" pitchFamily="18" charset="0"/>
                <a:cs typeface="Tahoma" pitchFamily="34" charset="0"/>
              </a:endParaRPr>
            </a:p>
          </p:txBody>
        </p:sp>
        <p:sp>
          <p:nvSpPr>
            <p:cNvPr id="25655" name="Oval 53"/>
            <p:cNvSpPr>
              <a:spLocks noChangeArrowheads="1"/>
            </p:cNvSpPr>
            <p:nvPr/>
          </p:nvSpPr>
          <p:spPr bwMode="auto">
            <a:xfrm>
              <a:off x="2424" y="1186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11</a:t>
              </a:r>
              <a:endParaRPr lang="en-US" altLang="zh-CN" sz="1600" i="1">
                <a:latin typeface="Times New Roman" pitchFamily="18" charset="0"/>
                <a:cs typeface="Tahoma" pitchFamily="34" charset="0"/>
              </a:endParaRPr>
            </a:p>
          </p:txBody>
        </p:sp>
        <p:sp>
          <p:nvSpPr>
            <p:cNvPr id="25656" name="Oval 54"/>
            <p:cNvSpPr>
              <a:spLocks noChangeArrowheads="1"/>
            </p:cNvSpPr>
            <p:nvPr/>
          </p:nvSpPr>
          <p:spPr bwMode="auto">
            <a:xfrm>
              <a:off x="4474" y="1186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27</a:t>
              </a:r>
              <a:endParaRPr lang="en-US" altLang="zh-CN" sz="1600" i="1">
                <a:latin typeface="Times New Roman" pitchFamily="18" charset="0"/>
                <a:cs typeface="Tahoma" pitchFamily="34" charset="0"/>
              </a:endParaRPr>
            </a:p>
          </p:txBody>
        </p:sp>
        <p:sp>
          <p:nvSpPr>
            <p:cNvPr id="25657" name="Oval 55"/>
            <p:cNvSpPr>
              <a:spLocks noChangeArrowheads="1"/>
            </p:cNvSpPr>
            <p:nvPr/>
          </p:nvSpPr>
          <p:spPr bwMode="auto">
            <a:xfrm>
              <a:off x="6773" y="1186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46</a:t>
              </a:r>
              <a:endParaRPr lang="en-US" altLang="zh-CN" sz="1600" i="1">
                <a:latin typeface="Times New Roman" pitchFamily="18" charset="0"/>
                <a:cs typeface="Tahoma" pitchFamily="34" charset="0"/>
              </a:endParaRPr>
            </a:p>
          </p:txBody>
        </p:sp>
        <p:sp>
          <p:nvSpPr>
            <p:cNvPr id="25658" name="Oval 56"/>
            <p:cNvSpPr>
              <a:spLocks noChangeArrowheads="1"/>
            </p:cNvSpPr>
            <p:nvPr/>
          </p:nvSpPr>
          <p:spPr bwMode="auto">
            <a:xfrm>
              <a:off x="7106" y="1186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48</a:t>
              </a:r>
              <a:endParaRPr lang="en-US" altLang="zh-CN" sz="1600" i="1">
                <a:latin typeface="Times New Roman" pitchFamily="18" charset="0"/>
                <a:cs typeface="Tahoma" pitchFamily="34" charset="0"/>
              </a:endParaRPr>
            </a:p>
          </p:txBody>
        </p:sp>
        <p:sp>
          <p:nvSpPr>
            <p:cNvPr id="25659" name="Oval 57"/>
            <p:cNvSpPr>
              <a:spLocks noChangeArrowheads="1"/>
            </p:cNvSpPr>
            <p:nvPr/>
          </p:nvSpPr>
          <p:spPr bwMode="auto">
            <a:xfrm>
              <a:off x="7437" y="1186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52</a:t>
              </a:r>
              <a:endParaRPr lang="en-US" altLang="zh-CN" sz="1600" i="1">
                <a:latin typeface="Times New Roman" pitchFamily="18" charset="0"/>
                <a:cs typeface="Tahoma" pitchFamily="34" charset="0"/>
              </a:endParaRPr>
            </a:p>
          </p:txBody>
        </p:sp>
        <p:sp>
          <p:nvSpPr>
            <p:cNvPr id="25660" name="Oval 58"/>
            <p:cNvSpPr>
              <a:spLocks noChangeArrowheads="1"/>
            </p:cNvSpPr>
            <p:nvPr/>
          </p:nvSpPr>
          <p:spPr bwMode="auto">
            <a:xfrm>
              <a:off x="7761" y="1186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54</a:t>
              </a:r>
              <a:endParaRPr lang="en-US" altLang="zh-CN" sz="1600" i="1">
                <a:latin typeface="Times New Roman" pitchFamily="18" charset="0"/>
                <a:cs typeface="Tahoma" pitchFamily="34" charset="0"/>
              </a:endParaRPr>
            </a:p>
          </p:txBody>
        </p:sp>
        <p:sp>
          <p:nvSpPr>
            <p:cNvPr id="25661" name="Oval 59"/>
            <p:cNvSpPr>
              <a:spLocks noChangeArrowheads="1"/>
            </p:cNvSpPr>
            <p:nvPr/>
          </p:nvSpPr>
          <p:spPr bwMode="auto">
            <a:xfrm>
              <a:off x="8424" y="1186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59</a:t>
              </a:r>
              <a:endParaRPr lang="en-US" altLang="zh-CN" sz="1600" i="1">
                <a:latin typeface="Times New Roman" pitchFamily="18" charset="0"/>
                <a:cs typeface="Tahoma" pitchFamily="34" charset="0"/>
              </a:endParaRPr>
            </a:p>
          </p:txBody>
        </p:sp>
        <p:sp>
          <p:nvSpPr>
            <p:cNvPr id="25662" name="Oval 60"/>
            <p:cNvSpPr>
              <a:spLocks noChangeArrowheads="1"/>
            </p:cNvSpPr>
            <p:nvPr/>
          </p:nvSpPr>
          <p:spPr bwMode="auto">
            <a:xfrm>
              <a:off x="1631" y="1117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endParaRPr lang="en-US" altLang="zh-CN" sz="1600" i="1">
                <a:latin typeface="Times New Roman" pitchFamily="18" charset="0"/>
                <a:cs typeface="Tahoma" pitchFamily="34" charset="0"/>
              </a:endParaRPr>
            </a:p>
          </p:txBody>
        </p:sp>
        <p:sp>
          <p:nvSpPr>
            <p:cNvPr id="25663" name="Oval 61"/>
            <p:cNvSpPr>
              <a:spLocks noChangeArrowheads="1"/>
            </p:cNvSpPr>
            <p:nvPr/>
          </p:nvSpPr>
          <p:spPr bwMode="auto">
            <a:xfrm>
              <a:off x="2277" y="11180"/>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8</a:t>
              </a:r>
              <a:endParaRPr lang="en-US" altLang="zh-CN" sz="1600" i="1">
                <a:latin typeface="Times New Roman" pitchFamily="18" charset="0"/>
                <a:cs typeface="Tahoma" pitchFamily="34" charset="0"/>
              </a:endParaRPr>
            </a:p>
          </p:txBody>
        </p:sp>
        <p:sp>
          <p:nvSpPr>
            <p:cNvPr id="25664" name="Oval 62"/>
            <p:cNvSpPr>
              <a:spLocks noChangeArrowheads="1"/>
            </p:cNvSpPr>
            <p:nvPr/>
          </p:nvSpPr>
          <p:spPr bwMode="auto">
            <a:xfrm>
              <a:off x="2937" y="1117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13</a:t>
              </a:r>
              <a:endParaRPr lang="en-US" altLang="zh-CN" sz="1600" i="1">
                <a:latin typeface="Times New Roman" pitchFamily="18" charset="0"/>
                <a:cs typeface="Tahoma" pitchFamily="34" charset="0"/>
              </a:endParaRPr>
            </a:p>
          </p:txBody>
        </p:sp>
        <p:sp>
          <p:nvSpPr>
            <p:cNvPr id="25665" name="Oval 63"/>
            <p:cNvSpPr>
              <a:spLocks noChangeArrowheads="1"/>
            </p:cNvSpPr>
            <p:nvPr/>
          </p:nvSpPr>
          <p:spPr bwMode="auto">
            <a:xfrm>
              <a:off x="4284" y="11180"/>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24</a:t>
              </a:r>
              <a:endParaRPr lang="en-US" altLang="zh-CN" sz="1600" i="1">
                <a:latin typeface="Times New Roman" pitchFamily="18" charset="0"/>
                <a:cs typeface="Tahoma" pitchFamily="34" charset="0"/>
              </a:endParaRPr>
            </a:p>
          </p:txBody>
        </p:sp>
        <p:sp>
          <p:nvSpPr>
            <p:cNvPr id="25666" name="Oval 64"/>
            <p:cNvSpPr>
              <a:spLocks noChangeArrowheads="1"/>
            </p:cNvSpPr>
            <p:nvPr/>
          </p:nvSpPr>
          <p:spPr bwMode="auto">
            <a:xfrm>
              <a:off x="4956" y="1117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29</a:t>
              </a:r>
              <a:endParaRPr lang="en-US" altLang="zh-CN" sz="1600" i="1">
                <a:latin typeface="Times New Roman" pitchFamily="18" charset="0"/>
                <a:cs typeface="Tahoma" pitchFamily="34" charset="0"/>
              </a:endParaRPr>
            </a:p>
          </p:txBody>
        </p:sp>
        <p:sp>
          <p:nvSpPr>
            <p:cNvPr id="25667" name="Oval 65"/>
            <p:cNvSpPr>
              <a:spLocks noChangeArrowheads="1"/>
            </p:cNvSpPr>
            <p:nvPr/>
          </p:nvSpPr>
          <p:spPr bwMode="auto">
            <a:xfrm>
              <a:off x="5592" y="11178"/>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35</a:t>
              </a:r>
              <a:endParaRPr lang="en-US" altLang="zh-CN" sz="1600" i="1">
                <a:latin typeface="Times New Roman" pitchFamily="18" charset="0"/>
                <a:cs typeface="Tahoma" pitchFamily="34" charset="0"/>
              </a:endParaRPr>
            </a:p>
          </p:txBody>
        </p:sp>
        <p:sp>
          <p:nvSpPr>
            <p:cNvPr id="25668" name="Oval 66"/>
            <p:cNvSpPr>
              <a:spLocks noChangeArrowheads="1"/>
            </p:cNvSpPr>
            <p:nvPr/>
          </p:nvSpPr>
          <p:spPr bwMode="auto">
            <a:xfrm>
              <a:off x="6257" y="11183"/>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40</a:t>
              </a:r>
              <a:endParaRPr lang="en-US" altLang="zh-CN" sz="1600" i="1">
                <a:latin typeface="Times New Roman" pitchFamily="18" charset="0"/>
                <a:cs typeface="Tahoma" pitchFamily="34" charset="0"/>
              </a:endParaRPr>
            </a:p>
          </p:txBody>
        </p:sp>
        <p:sp>
          <p:nvSpPr>
            <p:cNvPr id="25669" name="Oval 67"/>
            <p:cNvSpPr>
              <a:spLocks noChangeArrowheads="1"/>
            </p:cNvSpPr>
            <p:nvPr/>
          </p:nvSpPr>
          <p:spPr bwMode="auto">
            <a:xfrm>
              <a:off x="6916" y="11181"/>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45</a:t>
              </a:r>
              <a:endParaRPr lang="en-US" altLang="zh-CN" sz="1600" i="1">
                <a:latin typeface="Times New Roman" pitchFamily="18" charset="0"/>
                <a:cs typeface="Tahoma" pitchFamily="34" charset="0"/>
              </a:endParaRPr>
            </a:p>
          </p:txBody>
        </p:sp>
        <p:sp>
          <p:nvSpPr>
            <p:cNvPr id="25670" name="Oval 68"/>
            <p:cNvSpPr>
              <a:spLocks noChangeArrowheads="1"/>
            </p:cNvSpPr>
            <p:nvPr/>
          </p:nvSpPr>
          <p:spPr bwMode="auto">
            <a:xfrm>
              <a:off x="7571" y="1117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51</a:t>
              </a:r>
              <a:endParaRPr lang="en-US" altLang="zh-CN" sz="1600" i="1">
                <a:latin typeface="Times New Roman" pitchFamily="18" charset="0"/>
                <a:cs typeface="Tahoma" pitchFamily="34" charset="0"/>
              </a:endParaRPr>
            </a:p>
          </p:txBody>
        </p:sp>
        <p:sp>
          <p:nvSpPr>
            <p:cNvPr id="25671" name="Oval 69"/>
            <p:cNvSpPr>
              <a:spLocks noChangeArrowheads="1"/>
            </p:cNvSpPr>
            <p:nvPr/>
          </p:nvSpPr>
          <p:spPr bwMode="auto">
            <a:xfrm>
              <a:off x="8234" y="1117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56</a:t>
              </a:r>
              <a:endParaRPr lang="en-US" altLang="zh-CN" sz="1600" i="1">
                <a:latin typeface="Times New Roman" pitchFamily="18" charset="0"/>
                <a:cs typeface="Tahoma" pitchFamily="34" charset="0"/>
              </a:endParaRPr>
            </a:p>
          </p:txBody>
        </p:sp>
        <p:sp>
          <p:nvSpPr>
            <p:cNvPr id="25672" name="Oval 70"/>
            <p:cNvSpPr>
              <a:spLocks noChangeArrowheads="1"/>
            </p:cNvSpPr>
            <p:nvPr/>
          </p:nvSpPr>
          <p:spPr bwMode="auto">
            <a:xfrm>
              <a:off x="8904" y="1117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61</a:t>
              </a:r>
              <a:endParaRPr lang="en-US" altLang="zh-CN" sz="1600" i="1">
                <a:latin typeface="Times New Roman" pitchFamily="18" charset="0"/>
                <a:cs typeface="Tahoma" pitchFamily="34" charset="0"/>
              </a:endParaRPr>
            </a:p>
          </p:txBody>
        </p:sp>
        <p:sp>
          <p:nvSpPr>
            <p:cNvPr id="25673" name="Oval 71"/>
            <p:cNvSpPr>
              <a:spLocks noChangeArrowheads="1"/>
            </p:cNvSpPr>
            <p:nvPr/>
          </p:nvSpPr>
          <p:spPr bwMode="auto">
            <a:xfrm>
              <a:off x="2262" y="1059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endParaRPr lang="en-US" altLang="zh-CN" sz="1600" i="1">
                <a:latin typeface="Times New Roman" pitchFamily="18" charset="0"/>
                <a:cs typeface="Tahoma" pitchFamily="34" charset="0"/>
              </a:endParaRPr>
            </a:p>
          </p:txBody>
        </p:sp>
        <p:sp>
          <p:nvSpPr>
            <p:cNvPr id="25674" name="Oval 72"/>
            <p:cNvSpPr>
              <a:spLocks noChangeArrowheads="1"/>
            </p:cNvSpPr>
            <p:nvPr/>
          </p:nvSpPr>
          <p:spPr bwMode="auto">
            <a:xfrm>
              <a:off x="4268" y="1059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18</a:t>
              </a:r>
              <a:endParaRPr lang="en-US" altLang="zh-CN" sz="1600" i="1">
                <a:latin typeface="Times New Roman" pitchFamily="18" charset="0"/>
                <a:cs typeface="Tahoma" pitchFamily="34" charset="0"/>
              </a:endParaRPr>
            </a:p>
          </p:txBody>
        </p:sp>
        <p:sp>
          <p:nvSpPr>
            <p:cNvPr id="25675" name="Oval 73"/>
            <p:cNvSpPr>
              <a:spLocks noChangeArrowheads="1"/>
            </p:cNvSpPr>
            <p:nvPr/>
          </p:nvSpPr>
          <p:spPr bwMode="auto">
            <a:xfrm>
              <a:off x="6233" y="10597"/>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34</a:t>
              </a:r>
              <a:endParaRPr lang="en-US" altLang="zh-CN" sz="1600" i="1">
                <a:latin typeface="Times New Roman" pitchFamily="18" charset="0"/>
                <a:cs typeface="Tahoma" pitchFamily="34" charset="0"/>
              </a:endParaRPr>
            </a:p>
          </p:txBody>
        </p:sp>
        <p:sp>
          <p:nvSpPr>
            <p:cNvPr id="25676" name="Oval 74"/>
            <p:cNvSpPr>
              <a:spLocks noChangeArrowheads="1"/>
            </p:cNvSpPr>
            <p:nvPr/>
          </p:nvSpPr>
          <p:spPr bwMode="auto">
            <a:xfrm>
              <a:off x="8227" y="10600"/>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50</a:t>
              </a:r>
              <a:endParaRPr lang="en-US" altLang="zh-CN" sz="1600" i="1">
                <a:latin typeface="Times New Roman" pitchFamily="18" charset="0"/>
                <a:cs typeface="Tahoma" pitchFamily="34" charset="0"/>
              </a:endParaRPr>
            </a:p>
          </p:txBody>
        </p:sp>
        <p:sp>
          <p:nvSpPr>
            <p:cNvPr id="25677" name="Oval 75"/>
            <p:cNvSpPr>
              <a:spLocks noChangeArrowheads="1"/>
            </p:cNvSpPr>
            <p:nvPr/>
          </p:nvSpPr>
          <p:spPr bwMode="auto">
            <a:xfrm>
              <a:off x="5239" y="996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endParaRPr lang="en-US" altLang="zh-CN" sz="1600" i="1">
                <a:latin typeface="Times New Roman" pitchFamily="18" charset="0"/>
                <a:cs typeface="Tahoma" pitchFamily="34" charset="0"/>
              </a:endParaRPr>
            </a:p>
          </p:txBody>
        </p:sp>
        <p:sp>
          <p:nvSpPr>
            <p:cNvPr id="25678" name="Line 76"/>
            <p:cNvSpPr>
              <a:spLocks noChangeShapeType="1"/>
            </p:cNvSpPr>
            <p:nvPr/>
          </p:nvSpPr>
          <p:spPr bwMode="auto">
            <a:xfrm flipH="1">
              <a:off x="2461" y="10122"/>
              <a:ext cx="2770" cy="4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9" name="Line 77"/>
            <p:cNvSpPr>
              <a:spLocks noChangeShapeType="1"/>
            </p:cNvSpPr>
            <p:nvPr/>
          </p:nvSpPr>
          <p:spPr bwMode="auto">
            <a:xfrm flipH="1">
              <a:off x="4471" y="10164"/>
              <a:ext cx="780" cy="4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0" name="Line 78"/>
            <p:cNvSpPr>
              <a:spLocks noChangeShapeType="1"/>
            </p:cNvSpPr>
            <p:nvPr/>
          </p:nvSpPr>
          <p:spPr bwMode="auto">
            <a:xfrm>
              <a:off x="5501" y="10134"/>
              <a:ext cx="820" cy="4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1" name="Line 79"/>
            <p:cNvSpPr>
              <a:spLocks noChangeShapeType="1"/>
            </p:cNvSpPr>
            <p:nvPr/>
          </p:nvSpPr>
          <p:spPr bwMode="auto">
            <a:xfrm>
              <a:off x="5511" y="10104"/>
              <a:ext cx="2770"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2" name="Line 80"/>
            <p:cNvSpPr>
              <a:spLocks noChangeShapeType="1"/>
            </p:cNvSpPr>
            <p:nvPr/>
          </p:nvSpPr>
          <p:spPr bwMode="auto">
            <a:xfrm flipH="1">
              <a:off x="1791" y="10786"/>
              <a:ext cx="480"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3" name="Line 81"/>
            <p:cNvSpPr>
              <a:spLocks noChangeShapeType="1"/>
            </p:cNvSpPr>
            <p:nvPr/>
          </p:nvSpPr>
          <p:spPr bwMode="auto">
            <a:xfrm>
              <a:off x="2401" y="10864"/>
              <a:ext cx="0" cy="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4" name="Line 82"/>
            <p:cNvSpPr>
              <a:spLocks noChangeShapeType="1"/>
            </p:cNvSpPr>
            <p:nvPr/>
          </p:nvSpPr>
          <p:spPr bwMode="auto">
            <a:xfrm flipH="1">
              <a:off x="3801" y="10795"/>
              <a:ext cx="480" cy="3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5" name="Line 83"/>
            <p:cNvSpPr>
              <a:spLocks noChangeShapeType="1"/>
            </p:cNvSpPr>
            <p:nvPr/>
          </p:nvSpPr>
          <p:spPr bwMode="auto">
            <a:xfrm>
              <a:off x="4411" y="10858"/>
              <a:ext cx="0" cy="3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6" name="Line 84"/>
            <p:cNvSpPr>
              <a:spLocks noChangeShapeType="1"/>
            </p:cNvSpPr>
            <p:nvPr/>
          </p:nvSpPr>
          <p:spPr bwMode="auto">
            <a:xfrm>
              <a:off x="4511" y="10777"/>
              <a:ext cx="52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7" name="Line 85"/>
            <p:cNvSpPr>
              <a:spLocks noChangeShapeType="1"/>
            </p:cNvSpPr>
            <p:nvPr/>
          </p:nvSpPr>
          <p:spPr bwMode="auto">
            <a:xfrm flipH="1">
              <a:off x="5771" y="10795"/>
              <a:ext cx="490" cy="3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8" name="Line 86"/>
            <p:cNvSpPr>
              <a:spLocks noChangeShapeType="1"/>
            </p:cNvSpPr>
            <p:nvPr/>
          </p:nvSpPr>
          <p:spPr bwMode="auto">
            <a:xfrm>
              <a:off x="6371" y="10843"/>
              <a:ext cx="0" cy="3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9" name="Line 87"/>
            <p:cNvSpPr>
              <a:spLocks noChangeShapeType="1"/>
            </p:cNvSpPr>
            <p:nvPr/>
          </p:nvSpPr>
          <p:spPr bwMode="auto">
            <a:xfrm>
              <a:off x="6471" y="10795"/>
              <a:ext cx="530"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0" name="Line 88"/>
            <p:cNvSpPr>
              <a:spLocks noChangeShapeType="1"/>
            </p:cNvSpPr>
            <p:nvPr/>
          </p:nvSpPr>
          <p:spPr bwMode="auto">
            <a:xfrm flipH="1">
              <a:off x="7761" y="10813"/>
              <a:ext cx="500" cy="3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1" name="Line 89"/>
            <p:cNvSpPr>
              <a:spLocks noChangeShapeType="1"/>
            </p:cNvSpPr>
            <p:nvPr/>
          </p:nvSpPr>
          <p:spPr bwMode="auto">
            <a:xfrm>
              <a:off x="8371" y="10852"/>
              <a:ext cx="0" cy="3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2" name="Line 90"/>
            <p:cNvSpPr>
              <a:spLocks noChangeShapeType="1"/>
            </p:cNvSpPr>
            <p:nvPr/>
          </p:nvSpPr>
          <p:spPr bwMode="auto">
            <a:xfrm>
              <a:off x="8471" y="10795"/>
              <a:ext cx="520" cy="4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3" name="Line 91"/>
            <p:cNvSpPr>
              <a:spLocks noChangeShapeType="1"/>
            </p:cNvSpPr>
            <p:nvPr/>
          </p:nvSpPr>
          <p:spPr bwMode="auto">
            <a:xfrm flipH="1">
              <a:off x="1591" y="11413"/>
              <a:ext cx="11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4" name="Line 92"/>
            <p:cNvSpPr>
              <a:spLocks noChangeShapeType="1"/>
            </p:cNvSpPr>
            <p:nvPr/>
          </p:nvSpPr>
          <p:spPr bwMode="auto">
            <a:xfrm>
              <a:off x="1811" y="11413"/>
              <a:ext cx="8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5" name="Line 93"/>
            <p:cNvSpPr>
              <a:spLocks noChangeShapeType="1"/>
            </p:cNvSpPr>
            <p:nvPr/>
          </p:nvSpPr>
          <p:spPr bwMode="auto">
            <a:xfrm flipH="1">
              <a:off x="2251" y="11423"/>
              <a:ext cx="100" cy="4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6" name="Line 94"/>
            <p:cNvSpPr>
              <a:spLocks noChangeShapeType="1"/>
            </p:cNvSpPr>
            <p:nvPr/>
          </p:nvSpPr>
          <p:spPr bwMode="auto">
            <a:xfrm>
              <a:off x="2461" y="11423"/>
              <a:ext cx="80" cy="4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7" name="Line 95"/>
            <p:cNvSpPr>
              <a:spLocks noChangeShapeType="1"/>
            </p:cNvSpPr>
            <p:nvPr/>
          </p:nvSpPr>
          <p:spPr bwMode="auto">
            <a:xfrm flipH="1">
              <a:off x="2911" y="11434"/>
              <a:ext cx="110" cy="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8" name="Line 96"/>
            <p:cNvSpPr>
              <a:spLocks noChangeShapeType="1"/>
            </p:cNvSpPr>
            <p:nvPr/>
          </p:nvSpPr>
          <p:spPr bwMode="auto">
            <a:xfrm>
              <a:off x="3131" y="11434"/>
              <a:ext cx="90" cy="4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9" name="Line 97"/>
            <p:cNvSpPr>
              <a:spLocks noChangeShapeType="1"/>
            </p:cNvSpPr>
            <p:nvPr/>
          </p:nvSpPr>
          <p:spPr bwMode="auto">
            <a:xfrm flipH="1">
              <a:off x="4271" y="11422"/>
              <a:ext cx="110"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0" name="Line 98"/>
            <p:cNvSpPr>
              <a:spLocks noChangeShapeType="1"/>
            </p:cNvSpPr>
            <p:nvPr/>
          </p:nvSpPr>
          <p:spPr bwMode="auto">
            <a:xfrm>
              <a:off x="4491" y="11422"/>
              <a:ext cx="90"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1" name="Line 99"/>
            <p:cNvSpPr>
              <a:spLocks noChangeShapeType="1"/>
            </p:cNvSpPr>
            <p:nvPr/>
          </p:nvSpPr>
          <p:spPr bwMode="auto">
            <a:xfrm flipH="1">
              <a:off x="4951" y="11434"/>
              <a:ext cx="10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2" name="Line 100"/>
            <p:cNvSpPr>
              <a:spLocks noChangeShapeType="1"/>
            </p:cNvSpPr>
            <p:nvPr/>
          </p:nvSpPr>
          <p:spPr bwMode="auto">
            <a:xfrm>
              <a:off x="5161" y="11413"/>
              <a:ext cx="8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3" name="Line 101"/>
            <p:cNvSpPr>
              <a:spLocks noChangeShapeType="1"/>
            </p:cNvSpPr>
            <p:nvPr/>
          </p:nvSpPr>
          <p:spPr bwMode="auto">
            <a:xfrm flipH="1">
              <a:off x="5581" y="11425"/>
              <a:ext cx="100" cy="4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4" name="Line 102"/>
            <p:cNvSpPr>
              <a:spLocks noChangeShapeType="1"/>
            </p:cNvSpPr>
            <p:nvPr/>
          </p:nvSpPr>
          <p:spPr bwMode="auto">
            <a:xfrm>
              <a:off x="5791" y="11425"/>
              <a:ext cx="9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5" name="Line 103"/>
            <p:cNvSpPr>
              <a:spLocks noChangeShapeType="1"/>
            </p:cNvSpPr>
            <p:nvPr/>
          </p:nvSpPr>
          <p:spPr bwMode="auto">
            <a:xfrm flipH="1">
              <a:off x="6241" y="11446"/>
              <a:ext cx="100" cy="4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6" name="Line 104"/>
            <p:cNvSpPr>
              <a:spLocks noChangeShapeType="1"/>
            </p:cNvSpPr>
            <p:nvPr/>
          </p:nvSpPr>
          <p:spPr bwMode="auto">
            <a:xfrm>
              <a:off x="6451" y="11446"/>
              <a:ext cx="80" cy="4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7" name="Line 105"/>
            <p:cNvSpPr>
              <a:spLocks noChangeShapeType="1"/>
            </p:cNvSpPr>
            <p:nvPr/>
          </p:nvSpPr>
          <p:spPr bwMode="auto">
            <a:xfrm flipH="1">
              <a:off x="6901" y="11434"/>
              <a:ext cx="110" cy="4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 name="Line 106"/>
            <p:cNvSpPr>
              <a:spLocks noChangeShapeType="1"/>
            </p:cNvSpPr>
            <p:nvPr/>
          </p:nvSpPr>
          <p:spPr bwMode="auto">
            <a:xfrm>
              <a:off x="7121" y="11424"/>
              <a:ext cx="90" cy="4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9" name="Line 107"/>
            <p:cNvSpPr>
              <a:spLocks noChangeShapeType="1"/>
            </p:cNvSpPr>
            <p:nvPr/>
          </p:nvSpPr>
          <p:spPr bwMode="auto">
            <a:xfrm flipH="1">
              <a:off x="7571" y="11434"/>
              <a:ext cx="90" cy="4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0" name="Line 108"/>
            <p:cNvSpPr>
              <a:spLocks noChangeShapeType="1"/>
            </p:cNvSpPr>
            <p:nvPr/>
          </p:nvSpPr>
          <p:spPr bwMode="auto">
            <a:xfrm>
              <a:off x="7771" y="11424"/>
              <a:ext cx="90" cy="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1" name="Line 109"/>
            <p:cNvSpPr>
              <a:spLocks noChangeShapeType="1"/>
            </p:cNvSpPr>
            <p:nvPr/>
          </p:nvSpPr>
          <p:spPr bwMode="auto">
            <a:xfrm flipH="1">
              <a:off x="8221" y="11425"/>
              <a:ext cx="100" cy="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2" name="Line 110"/>
            <p:cNvSpPr>
              <a:spLocks noChangeShapeType="1"/>
            </p:cNvSpPr>
            <p:nvPr/>
          </p:nvSpPr>
          <p:spPr bwMode="auto">
            <a:xfrm>
              <a:off x="8431" y="11425"/>
              <a:ext cx="10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3" name="Line 111"/>
            <p:cNvSpPr>
              <a:spLocks noChangeShapeType="1"/>
            </p:cNvSpPr>
            <p:nvPr/>
          </p:nvSpPr>
          <p:spPr bwMode="auto">
            <a:xfrm flipH="1">
              <a:off x="8881" y="11425"/>
              <a:ext cx="120" cy="4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4" name="Line 112"/>
            <p:cNvSpPr>
              <a:spLocks noChangeShapeType="1"/>
            </p:cNvSpPr>
            <p:nvPr/>
          </p:nvSpPr>
          <p:spPr bwMode="auto">
            <a:xfrm>
              <a:off x="9111" y="11425"/>
              <a:ext cx="100"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5" name="Line 113"/>
            <p:cNvSpPr>
              <a:spLocks noChangeShapeType="1"/>
            </p:cNvSpPr>
            <p:nvPr/>
          </p:nvSpPr>
          <p:spPr bwMode="auto">
            <a:xfrm>
              <a:off x="1561" y="12134"/>
              <a:ext cx="0" cy="3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6" name="Line 114"/>
            <p:cNvSpPr>
              <a:spLocks noChangeShapeType="1"/>
            </p:cNvSpPr>
            <p:nvPr/>
          </p:nvSpPr>
          <p:spPr bwMode="auto">
            <a:xfrm>
              <a:off x="2551" y="12134"/>
              <a:ext cx="0" cy="3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7" name="Line 115"/>
            <p:cNvSpPr>
              <a:spLocks noChangeShapeType="1"/>
            </p:cNvSpPr>
            <p:nvPr/>
          </p:nvSpPr>
          <p:spPr bwMode="auto">
            <a:xfrm>
              <a:off x="6911" y="12130"/>
              <a:ext cx="0" cy="4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8" name="Line 116"/>
            <p:cNvSpPr>
              <a:spLocks noChangeShapeType="1"/>
            </p:cNvSpPr>
            <p:nvPr/>
          </p:nvSpPr>
          <p:spPr bwMode="auto">
            <a:xfrm>
              <a:off x="7241" y="12131"/>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9" name="Line 117"/>
            <p:cNvSpPr>
              <a:spLocks noChangeShapeType="1"/>
            </p:cNvSpPr>
            <p:nvPr/>
          </p:nvSpPr>
          <p:spPr bwMode="auto">
            <a:xfrm flipH="1">
              <a:off x="7581" y="12122"/>
              <a:ext cx="0" cy="3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20" name="Line 118"/>
            <p:cNvSpPr>
              <a:spLocks noChangeShapeType="1"/>
            </p:cNvSpPr>
            <p:nvPr/>
          </p:nvSpPr>
          <p:spPr bwMode="auto">
            <a:xfrm>
              <a:off x="7891" y="12110"/>
              <a:ext cx="0" cy="4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21" name="Line 119"/>
            <p:cNvSpPr>
              <a:spLocks noChangeShapeType="1"/>
            </p:cNvSpPr>
            <p:nvPr/>
          </p:nvSpPr>
          <p:spPr bwMode="auto">
            <a:xfrm>
              <a:off x="8561" y="12122"/>
              <a:ext cx="0" cy="3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22" name="Text Box 120"/>
            <p:cNvSpPr txBox="1">
              <a:spLocks noChangeArrowheads="1"/>
            </p:cNvSpPr>
            <p:nvPr/>
          </p:nvSpPr>
          <p:spPr bwMode="auto">
            <a:xfrm>
              <a:off x="4961" y="10354"/>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2</a:t>
              </a:r>
            </a:p>
          </p:txBody>
        </p:sp>
        <p:sp>
          <p:nvSpPr>
            <p:cNvPr id="25723" name="Text Box 121"/>
            <p:cNvSpPr txBox="1">
              <a:spLocks noChangeArrowheads="1"/>
            </p:cNvSpPr>
            <p:nvPr/>
          </p:nvSpPr>
          <p:spPr bwMode="auto">
            <a:xfrm>
              <a:off x="5651" y="10345"/>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3</a:t>
              </a:r>
            </a:p>
          </p:txBody>
        </p:sp>
        <p:sp>
          <p:nvSpPr>
            <p:cNvPr id="25724" name="Text Box 122"/>
            <p:cNvSpPr txBox="1">
              <a:spLocks noChangeArrowheads="1"/>
            </p:cNvSpPr>
            <p:nvPr/>
          </p:nvSpPr>
          <p:spPr bwMode="auto">
            <a:xfrm>
              <a:off x="6911" y="1011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4</a:t>
              </a:r>
            </a:p>
          </p:txBody>
        </p:sp>
        <p:sp>
          <p:nvSpPr>
            <p:cNvPr id="25725" name="Line 123"/>
            <p:cNvSpPr>
              <a:spLocks noChangeShapeType="1"/>
            </p:cNvSpPr>
            <p:nvPr/>
          </p:nvSpPr>
          <p:spPr bwMode="auto">
            <a:xfrm>
              <a:off x="2501" y="10792"/>
              <a:ext cx="520" cy="3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726" name="Group 124"/>
            <p:cNvGrpSpPr>
              <a:grpSpLocks/>
            </p:cNvGrpSpPr>
            <p:nvPr/>
          </p:nvGrpSpPr>
          <p:grpSpPr bwMode="auto">
            <a:xfrm>
              <a:off x="2100" y="11869"/>
              <a:ext cx="272" cy="255"/>
              <a:chOff x="2120" y="4829"/>
              <a:chExt cx="272" cy="255"/>
            </a:xfrm>
          </p:grpSpPr>
          <p:sp>
            <p:nvSpPr>
              <p:cNvPr id="25800" name="Oval 125"/>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801" name="Line 126"/>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02" name="Line 127"/>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27" name="Group 128"/>
            <p:cNvGrpSpPr>
              <a:grpSpLocks/>
            </p:cNvGrpSpPr>
            <p:nvPr/>
          </p:nvGrpSpPr>
          <p:grpSpPr bwMode="auto">
            <a:xfrm>
              <a:off x="2411" y="12529"/>
              <a:ext cx="272" cy="255"/>
              <a:chOff x="2120" y="4829"/>
              <a:chExt cx="272" cy="255"/>
            </a:xfrm>
          </p:grpSpPr>
          <p:sp>
            <p:nvSpPr>
              <p:cNvPr id="25797" name="Oval 129"/>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98" name="Line 130"/>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99" name="Line 131"/>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28" name="Group 132"/>
            <p:cNvGrpSpPr>
              <a:grpSpLocks/>
            </p:cNvGrpSpPr>
            <p:nvPr/>
          </p:nvGrpSpPr>
          <p:grpSpPr bwMode="auto">
            <a:xfrm>
              <a:off x="2781" y="11861"/>
              <a:ext cx="272" cy="255"/>
              <a:chOff x="2120" y="4829"/>
              <a:chExt cx="272" cy="255"/>
            </a:xfrm>
          </p:grpSpPr>
          <p:sp>
            <p:nvSpPr>
              <p:cNvPr id="25794" name="Oval 133"/>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95" name="Line 134"/>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96" name="Line 135"/>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29" name="Group 136"/>
            <p:cNvGrpSpPr>
              <a:grpSpLocks/>
            </p:cNvGrpSpPr>
            <p:nvPr/>
          </p:nvGrpSpPr>
          <p:grpSpPr bwMode="auto">
            <a:xfrm>
              <a:off x="3111" y="11872"/>
              <a:ext cx="272" cy="255"/>
              <a:chOff x="2120" y="4829"/>
              <a:chExt cx="272" cy="255"/>
            </a:xfrm>
          </p:grpSpPr>
          <p:sp>
            <p:nvSpPr>
              <p:cNvPr id="25791" name="Oval 137"/>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92" name="Line 138"/>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93" name="Line 139"/>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0" name="Group 140"/>
            <p:cNvGrpSpPr>
              <a:grpSpLocks/>
            </p:cNvGrpSpPr>
            <p:nvPr/>
          </p:nvGrpSpPr>
          <p:grpSpPr bwMode="auto">
            <a:xfrm>
              <a:off x="3651" y="11182"/>
              <a:ext cx="272" cy="255"/>
              <a:chOff x="2120" y="4829"/>
              <a:chExt cx="272" cy="255"/>
            </a:xfrm>
          </p:grpSpPr>
          <p:sp>
            <p:nvSpPr>
              <p:cNvPr id="25788" name="Oval 141"/>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89" name="Line 142"/>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90" name="Line 143"/>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1" name="Group 144"/>
            <p:cNvGrpSpPr>
              <a:grpSpLocks/>
            </p:cNvGrpSpPr>
            <p:nvPr/>
          </p:nvGrpSpPr>
          <p:grpSpPr bwMode="auto">
            <a:xfrm>
              <a:off x="4121" y="11879"/>
              <a:ext cx="272" cy="255"/>
              <a:chOff x="2120" y="4829"/>
              <a:chExt cx="272" cy="255"/>
            </a:xfrm>
          </p:grpSpPr>
          <p:sp>
            <p:nvSpPr>
              <p:cNvPr id="25785" name="Oval 145"/>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86" name="Line 146"/>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87" name="Line 147"/>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2" name="Group 148"/>
            <p:cNvGrpSpPr>
              <a:grpSpLocks/>
            </p:cNvGrpSpPr>
            <p:nvPr/>
          </p:nvGrpSpPr>
          <p:grpSpPr bwMode="auto">
            <a:xfrm>
              <a:off x="4811" y="11870"/>
              <a:ext cx="272" cy="255"/>
              <a:chOff x="2120" y="4829"/>
              <a:chExt cx="272" cy="255"/>
            </a:xfrm>
          </p:grpSpPr>
          <p:sp>
            <p:nvSpPr>
              <p:cNvPr id="25782" name="Oval 149"/>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83" name="Line 150"/>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84" name="Line 151"/>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3" name="Group 152"/>
            <p:cNvGrpSpPr>
              <a:grpSpLocks/>
            </p:cNvGrpSpPr>
            <p:nvPr/>
          </p:nvGrpSpPr>
          <p:grpSpPr bwMode="auto">
            <a:xfrm>
              <a:off x="5141" y="11870"/>
              <a:ext cx="272" cy="255"/>
              <a:chOff x="2120" y="4829"/>
              <a:chExt cx="272" cy="255"/>
            </a:xfrm>
          </p:grpSpPr>
          <p:sp>
            <p:nvSpPr>
              <p:cNvPr id="25779" name="Oval 153"/>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80" name="Line 154"/>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81" name="Line 155"/>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4" name="Group 156"/>
            <p:cNvGrpSpPr>
              <a:grpSpLocks/>
            </p:cNvGrpSpPr>
            <p:nvPr/>
          </p:nvGrpSpPr>
          <p:grpSpPr bwMode="auto">
            <a:xfrm>
              <a:off x="7101" y="12532"/>
              <a:ext cx="272" cy="255"/>
              <a:chOff x="2120" y="4829"/>
              <a:chExt cx="272" cy="255"/>
            </a:xfrm>
          </p:grpSpPr>
          <p:sp>
            <p:nvSpPr>
              <p:cNvPr id="25776" name="Oval 157"/>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77" name="Line 158"/>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78" name="Line 159"/>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5" name="Group 160"/>
            <p:cNvGrpSpPr>
              <a:grpSpLocks/>
            </p:cNvGrpSpPr>
            <p:nvPr/>
          </p:nvGrpSpPr>
          <p:grpSpPr bwMode="auto">
            <a:xfrm>
              <a:off x="5771" y="11879"/>
              <a:ext cx="272" cy="255"/>
              <a:chOff x="2120" y="4829"/>
              <a:chExt cx="272" cy="255"/>
            </a:xfrm>
          </p:grpSpPr>
          <p:sp>
            <p:nvSpPr>
              <p:cNvPr id="25773" name="Oval 161"/>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74" name="Line 162"/>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75" name="Line 163"/>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6" name="Group 164"/>
            <p:cNvGrpSpPr>
              <a:grpSpLocks/>
            </p:cNvGrpSpPr>
            <p:nvPr/>
          </p:nvGrpSpPr>
          <p:grpSpPr bwMode="auto">
            <a:xfrm>
              <a:off x="6111" y="11879"/>
              <a:ext cx="272" cy="255"/>
              <a:chOff x="2120" y="4829"/>
              <a:chExt cx="272" cy="255"/>
            </a:xfrm>
          </p:grpSpPr>
          <p:sp>
            <p:nvSpPr>
              <p:cNvPr id="25770" name="Oval 165"/>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71" name="Line 166"/>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72" name="Line 167"/>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7" name="Group 168"/>
            <p:cNvGrpSpPr>
              <a:grpSpLocks/>
            </p:cNvGrpSpPr>
            <p:nvPr/>
          </p:nvGrpSpPr>
          <p:grpSpPr bwMode="auto">
            <a:xfrm>
              <a:off x="6431" y="11879"/>
              <a:ext cx="272" cy="255"/>
              <a:chOff x="2120" y="4829"/>
              <a:chExt cx="272" cy="255"/>
            </a:xfrm>
          </p:grpSpPr>
          <p:sp>
            <p:nvSpPr>
              <p:cNvPr id="25767" name="Oval 169"/>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68" name="Line 170"/>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69" name="Line 171"/>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8" name="Group 172"/>
            <p:cNvGrpSpPr>
              <a:grpSpLocks/>
            </p:cNvGrpSpPr>
            <p:nvPr/>
          </p:nvGrpSpPr>
          <p:grpSpPr bwMode="auto">
            <a:xfrm>
              <a:off x="7441" y="12520"/>
              <a:ext cx="272" cy="255"/>
              <a:chOff x="2120" y="4829"/>
              <a:chExt cx="272" cy="255"/>
            </a:xfrm>
          </p:grpSpPr>
          <p:sp>
            <p:nvSpPr>
              <p:cNvPr id="25764" name="Oval 173"/>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65" name="Line 174"/>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66" name="Line 175"/>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9" name="Group 176"/>
            <p:cNvGrpSpPr>
              <a:grpSpLocks/>
            </p:cNvGrpSpPr>
            <p:nvPr/>
          </p:nvGrpSpPr>
          <p:grpSpPr bwMode="auto">
            <a:xfrm>
              <a:off x="8081" y="11870"/>
              <a:ext cx="272" cy="255"/>
              <a:chOff x="2120" y="4829"/>
              <a:chExt cx="272" cy="255"/>
            </a:xfrm>
          </p:grpSpPr>
          <p:sp>
            <p:nvSpPr>
              <p:cNvPr id="25761" name="Oval 177"/>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62" name="Line 178"/>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63" name="Line 179"/>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40" name="Group 180"/>
            <p:cNvGrpSpPr>
              <a:grpSpLocks/>
            </p:cNvGrpSpPr>
            <p:nvPr/>
          </p:nvGrpSpPr>
          <p:grpSpPr bwMode="auto">
            <a:xfrm>
              <a:off x="8421" y="12520"/>
              <a:ext cx="272" cy="255"/>
              <a:chOff x="2120" y="4829"/>
              <a:chExt cx="272" cy="255"/>
            </a:xfrm>
          </p:grpSpPr>
          <p:sp>
            <p:nvSpPr>
              <p:cNvPr id="25758" name="Oval 181"/>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59" name="Line 182"/>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60" name="Line 183"/>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41" name="Group 184"/>
            <p:cNvGrpSpPr>
              <a:grpSpLocks/>
            </p:cNvGrpSpPr>
            <p:nvPr/>
          </p:nvGrpSpPr>
          <p:grpSpPr bwMode="auto">
            <a:xfrm>
              <a:off x="8751" y="11870"/>
              <a:ext cx="272" cy="255"/>
              <a:chOff x="2120" y="4829"/>
              <a:chExt cx="272" cy="255"/>
            </a:xfrm>
          </p:grpSpPr>
          <p:sp>
            <p:nvSpPr>
              <p:cNvPr id="25755" name="Oval 185"/>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56" name="Line 186"/>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57" name="Line 187"/>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42" name="Group 188"/>
            <p:cNvGrpSpPr>
              <a:grpSpLocks/>
            </p:cNvGrpSpPr>
            <p:nvPr/>
          </p:nvGrpSpPr>
          <p:grpSpPr bwMode="auto">
            <a:xfrm>
              <a:off x="5461" y="11870"/>
              <a:ext cx="272" cy="255"/>
              <a:chOff x="2120" y="4829"/>
              <a:chExt cx="272" cy="255"/>
            </a:xfrm>
          </p:grpSpPr>
          <p:sp>
            <p:nvSpPr>
              <p:cNvPr id="25752" name="Oval 189"/>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53" name="Line 190"/>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54" name="Line 191"/>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43" name="Group 192"/>
            <p:cNvGrpSpPr>
              <a:grpSpLocks/>
            </p:cNvGrpSpPr>
            <p:nvPr/>
          </p:nvGrpSpPr>
          <p:grpSpPr bwMode="auto">
            <a:xfrm>
              <a:off x="1781" y="11870"/>
              <a:ext cx="272" cy="255"/>
              <a:chOff x="2120" y="4829"/>
              <a:chExt cx="272" cy="255"/>
            </a:xfrm>
          </p:grpSpPr>
          <p:sp>
            <p:nvSpPr>
              <p:cNvPr id="25749" name="Oval 193"/>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1600">
                  <a:latin typeface="Times New Roman" pitchFamily="18" charset="0"/>
                  <a:cs typeface="Tahoma" pitchFamily="34" charset="0"/>
                </a:endParaRPr>
              </a:p>
            </p:txBody>
          </p:sp>
          <p:sp>
            <p:nvSpPr>
              <p:cNvPr id="25750" name="Line 194"/>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51" name="Line 195"/>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744" name="Text Box 196"/>
            <p:cNvSpPr txBox="1">
              <a:spLocks noChangeArrowheads="1"/>
            </p:cNvSpPr>
            <p:nvPr/>
          </p:nvSpPr>
          <p:spPr bwMode="auto">
            <a:xfrm>
              <a:off x="3761" y="10095"/>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a:t>
              </a:r>
            </a:p>
          </p:txBody>
        </p:sp>
        <p:grpSp>
          <p:nvGrpSpPr>
            <p:cNvPr id="25745" name="Group 197"/>
            <p:cNvGrpSpPr>
              <a:grpSpLocks/>
            </p:cNvGrpSpPr>
            <p:nvPr/>
          </p:nvGrpSpPr>
          <p:grpSpPr bwMode="auto">
            <a:xfrm>
              <a:off x="9091" y="11877"/>
              <a:ext cx="272" cy="255"/>
              <a:chOff x="2120" y="4829"/>
              <a:chExt cx="272" cy="255"/>
            </a:xfrm>
          </p:grpSpPr>
          <p:sp>
            <p:nvSpPr>
              <p:cNvPr id="25746" name="Oval 198"/>
              <p:cNvSpPr>
                <a:spLocks noChangeArrowheads="1"/>
              </p:cNvSpPr>
              <p:nvPr/>
            </p:nvSpPr>
            <p:spPr bwMode="auto">
              <a:xfrm>
                <a:off x="2120" y="4829"/>
                <a:ext cx="272" cy="2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endParaRPr lang="zh-CN" altLang="zh-CN" sz="1600" i="1">
                  <a:latin typeface="Times New Roman" pitchFamily="18" charset="0"/>
                  <a:cs typeface="Tahoma" pitchFamily="34" charset="0"/>
                </a:endParaRPr>
              </a:p>
            </p:txBody>
          </p:sp>
          <p:sp>
            <p:nvSpPr>
              <p:cNvPr id="25747" name="Line 199"/>
              <p:cNvSpPr>
                <a:spLocks noChangeShapeType="1"/>
              </p:cNvSpPr>
              <p:nvPr/>
            </p:nvSpPr>
            <p:spPr bwMode="auto">
              <a:xfrm>
                <a:off x="2169" y="4860"/>
                <a:ext cx="17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48" name="Line 200"/>
              <p:cNvSpPr>
                <a:spLocks noChangeShapeType="1"/>
              </p:cNvSpPr>
              <p:nvPr/>
            </p:nvSpPr>
            <p:spPr bwMode="auto">
              <a:xfrm flipH="1">
                <a:off x="2179" y="4860"/>
                <a:ext cx="14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5606" name="AutoShape 64"/>
          <p:cNvSpPr>
            <a:spLocks noChangeArrowheads="1"/>
          </p:cNvSpPr>
          <p:nvPr/>
        </p:nvSpPr>
        <p:spPr bwMode="auto">
          <a:xfrm>
            <a:off x="285750" y="142875"/>
            <a:ext cx="2000250" cy="1527175"/>
          </a:xfrm>
          <a:prstGeom prst="bracketPair">
            <a:avLst>
              <a:gd name="adj" fmla="val 851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3     6     7</a:t>
            </a:r>
          </a:p>
          <a:p>
            <a:pPr algn="just">
              <a:spcBef>
                <a:spcPct val="0"/>
              </a:spcBef>
              <a:buClrTx/>
              <a:buSzTx/>
              <a:buFontTx/>
              <a:buNone/>
            </a:pPr>
            <a:r>
              <a:rPr lang="en-US" altLang="zh-CN" sz="2400">
                <a:latin typeface="Times New Roman" pitchFamily="18" charset="0"/>
                <a:cs typeface="Tahoma" pitchFamily="34" charset="0"/>
              </a:rPr>
              <a:t>12   ∞    2     8</a:t>
            </a:r>
          </a:p>
          <a:p>
            <a:pPr algn="just">
              <a:spcBef>
                <a:spcPct val="0"/>
              </a:spcBef>
              <a:buClrTx/>
              <a:buSzTx/>
              <a:buFontTx/>
              <a:buNone/>
            </a:pPr>
            <a:r>
              <a:rPr lang="en-US" altLang="zh-CN" sz="2400">
                <a:latin typeface="Times New Roman" pitchFamily="18" charset="0"/>
                <a:cs typeface="Tahoma" pitchFamily="34" charset="0"/>
              </a:rPr>
              <a:t> 8     6    ∞    2</a:t>
            </a:r>
          </a:p>
          <a:p>
            <a:pPr algn="just">
              <a:spcBef>
                <a:spcPct val="0"/>
              </a:spcBef>
              <a:buClrTx/>
              <a:buSzTx/>
              <a:buFontTx/>
              <a:buNone/>
            </a:pPr>
            <a:r>
              <a:rPr lang="en-US" altLang="zh-CN" sz="2400">
                <a:latin typeface="Times New Roman" pitchFamily="18" charset="0"/>
                <a:cs typeface="Tahoma" pitchFamily="34" charset="0"/>
              </a:rPr>
              <a:t> 3     7     6    ∞</a:t>
            </a:r>
          </a:p>
        </p:txBody>
      </p:sp>
      <p:sp>
        <p:nvSpPr>
          <p:cNvPr id="25607" name="Rectangle 4"/>
          <p:cNvSpPr>
            <a:spLocks noChangeArrowheads="1"/>
          </p:cNvSpPr>
          <p:nvPr/>
        </p:nvSpPr>
        <p:spPr bwMode="auto">
          <a:xfrm>
            <a:off x="2500313" y="214313"/>
            <a:ext cx="5776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cs typeface="Tahoma" pitchFamily="34" charset="0"/>
              </a:rPr>
              <a:t>根据目标函数剪枝：</a:t>
            </a:r>
          </a:p>
        </p:txBody>
      </p:sp>
      <p:sp>
        <p:nvSpPr>
          <p:cNvPr id="25608" name="矩形 1"/>
          <p:cNvSpPr>
            <a:spLocks noChangeArrowheads="1"/>
          </p:cNvSpPr>
          <p:nvPr/>
        </p:nvSpPr>
        <p:spPr bwMode="auto">
          <a:xfrm>
            <a:off x="5805488" y="138113"/>
            <a:ext cx="33289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400" i="1">
                <a:solidFill>
                  <a:srgbClr val="C00000"/>
                </a:solidFill>
                <a:latin typeface="Times New Roman" pitchFamily="18" charset="0"/>
                <a:cs typeface="Tahoma" pitchFamily="34" charset="0"/>
              </a:rPr>
              <a:t>X</a:t>
            </a:r>
            <a:r>
              <a:rPr kumimoji="1" lang="en-US" altLang="zh-CN" sz="2400">
                <a:solidFill>
                  <a:srgbClr val="C00000"/>
                </a:solidFill>
                <a:latin typeface="Times New Roman" pitchFamily="18" charset="0"/>
                <a:cs typeface="Tahoma" pitchFamily="34" charset="0"/>
              </a:rPr>
              <a:t>=(</a:t>
            </a:r>
            <a:r>
              <a:rPr kumimoji="1" lang="en-US" altLang="zh-CN" sz="2400" i="1">
                <a:solidFill>
                  <a:srgbClr val="C00000"/>
                </a:solidFill>
                <a:latin typeface="Times New Roman" pitchFamily="18" charset="0"/>
                <a:cs typeface="Tahoma" pitchFamily="34" charset="0"/>
              </a:rPr>
              <a:t>x</a:t>
            </a:r>
            <a:r>
              <a:rPr kumimoji="1" lang="en-US" altLang="zh-CN" sz="2400" baseline="-30000">
                <a:solidFill>
                  <a:srgbClr val="C00000"/>
                </a:solidFill>
                <a:latin typeface="Times New Roman" pitchFamily="18" charset="0"/>
                <a:cs typeface="Tahoma" pitchFamily="34" charset="0"/>
              </a:rPr>
              <a:t>1</a:t>
            </a:r>
            <a:r>
              <a:rPr kumimoji="1" lang="en-US" altLang="zh-CN" sz="2400">
                <a:solidFill>
                  <a:srgbClr val="C00000"/>
                </a:solidFill>
                <a:latin typeface="Times New Roman" pitchFamily="18" charset="0"/>
                <a:cs typeface="Tahoma" pitchFamily="34" charset="0"/>
              </a:rPr>
              <a:t>, </a:t>
            </a:r>
            <a:r>
              <a:rPr kumimoji="1" lang="en-US" altLang="zh-CN" sz="2400" i="1">
                <a:solidFill>
                  <a:srgbClr val="C00000"/>
                </a:solidFill>
                <a:latin typeface="Times New Roman" pitchFamily="18" charset="0"/>
                <a:cs typeface="Tahoma" pitchFamily="34" charset="0"/>
              </a:rPr>
              <a:t>x</a:t>
            </a:r>
            <a:r>
              <a:rPr kumimoji="1" lang="en-US" altLang="zh-CN" sz="2400" baseline="-30000">
                <a:solidFill>
                  <a:srgbClr val="C00000"/>
                </a:solidFill>
                <a:latin typeface="Times New Roman" pitchFamily="18" charset="0"/>
                <a:cs typeface="Tahoma" pitchFamily="34" charset="0"/>
              </a:rPr>
              <a:t>2</a:t>
            </a:r>
            <a:r>
              <a:rPr kumimoji="1" lang="en-US" altLang="zh-CN" sz="2400">
                <a:solidFill>
                  <a:srgbClr val="C00000"/>
                </a:solidFill>
                <a:latin typeface="Times New Roman" pitchFamily="18" charset="0"/>
                <a:cs typeface="Tahoma" pitchFamily="34" charset="0"/>
              </a:rPr>
              <a:t>, …, </a:t>
            </a:r>
            <a:r>
              <a:rPr kumimoji="1" lang="en-US" altLang="zh-CN" sz="2400" i="1">
                <a:solidFill>
                  <a:srgbClr val="C00000"/>
                </a:solidFill>
                <a:latin typeface="Times New Roman" pitchFamily="18" charset="0"/>
                <a:cs typeface="Tahoma" pitchFamily="34" charset="0"/>
              </a:rPr>
              <a:t>x</a:t>
            </a:r>
            <a:r>
              <a:rPr kumimoji="1" lang="en-US" altLang="zh-CN" sz="2400" i="1" baseline="-30000">
                <a:solidFill>
                  <a:srgbClr val="C00000"/>
                </a:solidFill>
                <a:latin typeface="Times New Roman" pitchFamily="18" charset="0"/>
                <a:cs typeface="Tahoma" pitchFamily="34" charset="0"/>
              </a:rPr>
              <a:t>n</a:t>
            </a:r>
            <a:r>
              <a:rPr kumimoji="1" lang="en-US" altLang="zh-CN" sz="2400">
                <a:solidFill>
                  <a:srgbClr val="C00000"/>
                </a:solidFill>
                <a:latin typeface="Times New Roman" pitchFamily="18" charset="0"/>
                <a:cs typeface="Tahoma" pitchFamily="34" charset="0"/>
              </a:rPr>
              <a:t>)</a:t>
            </a:r>
          </a:p>
          <a:p>
            <a:pPr eaLnBrk="1" hangingPunct="1">
              <a:spcBef>
                <a:spcPct val="0"/>
              </a:spcBef>
              <a:buClrTx/>
              <a:buSzTx/>
              <a:buFontTx/>
              <a:buNone/>
            </a:pPr>
            <a:r>
              <a:rPr kumimoji="1" lang="en-US" altLang="zh-CN" sz="2400" i="1">
                <a:solidFill>
                  <a:srgbClr val="C00000"/>
                </a:solidFill>
                <a:latin typeface="Times New Roman" pitchFamily="18" charset="0"/>
                <a:cs typeface="Tahoma" pitchFamily="34" charset="0"/>
              </a:rPr>
              <a:t>S</a:t>
            </a:r>
            <a:r>
              <a:rPr kumimoji="1" lang="en-US" altLang="zh-CN" sz="2400" i="1" baseline="-30000">
                <a:solidFill>
                  <a:srgbClr val="C00000"/>
                </a:solidFill>
                <a:latin typeface="Times New Roman" pitchFamily="18" charset="0"/>
                <a:cs typeface="Tahoma" pitchFamily="34" charset="0"/>
              </a:rPr>
              <a:t>i</a:t>
            </a:r>
            <a:r>
              <a:rPr kumimoji="1" lang="en-US" altLang="zh-CN" sz="2400">
                <a:solidFill>
                  <a:srgbClr val="C00000"/>
                </a:solidFill>
                <a:latin typeface="Times New Roman" pitchFamily="18" charset="0"/>
                <a:cs typeface="Tahoma" pitchFamily="34" charset="0"/>
              </a:rPr>
              <a:t>={</a:t>
            </a:r>
            <a:r>
              <a:rPr kumimoji="1" lang="en-US" altLang="zh-CN" sz="2400" i="1">
                <a:solidFill>
                  <a:srgbClr val="C00000"/>
                </a:solidFill>
                <a:latin typeface="Times New Roman" pitchFamily="18" charset="0"/>
                <a:cs typeface="Tahoma" pitchFamily="34" charset="0"/>
              </a:rPr>
              <a:t>a</a:t>
            </a:r>
            <a:r>
              <a:rPr kumimoji="1" lang="en-US" altLang="zh-CN" sz="2400" i="1" baseline="-30000">
                <a:solidFill>
                  <a:srgbClr val="C00000"/>
                </a:solidFill>
                <a:latin typeface="Times New Roman" pitchFamily="18" charset="0"/>
                <a:cs typeface="Tahoma" pitchFamily="34" charset="0"/>
              </a:rPr>
              <a:t>i</a:t>
            </a:r>
            <a:r>
              <a:rPr kumimoji="1" lang="en-US" altLang="zh-CN" sz="2400" baseline="-30000">
                <a:solidFill>
                  <a:srgbClr val="C00000"/>
                </a:solidFill>
                <a:latin typeface="Times New Roman" pitchFamily="18" charset="0"/>
                <a:cs typeface="Tahoma" pitchFamily="34" charset="0"/>
              </a:rPr>
              <a:t>1</a:t>
            </a:r>
            <a:r>
              <a:rPr kumimoji="1" lang="en-US" altLang="zh-CN" sz="2400">
                <a:solidFill>
                  <a:srgbClr val="C00000"/>
                </a:solidFill>
                <a:latin typeface="Times New Roman" pitchFamily="18" charset="0"/>
                <a:cs typeface="Tahoma" pitchFamily="34" charset="0"/>
              </a:rPr>
              <a:t>, </a:t>
            </a:r>
            <a:r>
              <a:rPr kumimoji="1" lang="en-US" altLang="zh-CN" sz="2400" i="1">
                <a:solidFill>
                  <a:srgbClr val="C00000"/>
                </a:solidFill>
                <a:latin typeface="Times New Roman" pitchFamily="18" charset="0"/>
                <a:cs typeface="Tahoma" pitchFamily="34" charset="0"/>
              </a:rPr>
              <a:t>a</a:t>
            </a:r>
            <a:r>
              <a:rPr kumimoji="1" lang="en-US" altLang="zh-CN" sz="2400" i="1" baseline="-30000">
                <a:solidFill>
                  <a:srgbClr val="C00000"/>
                </a:solidFill>
                <a:latin typeface="Times New Roman" pitchFamily="18" charset="0"/>
                <a:cs typeface="Tahoma" pitchFamily="34" charset="0"/>
              </a:rPr>
              <a:t>i</a:t>
            </a:r>
            <a:r>
              <a:rPr kumimoji="1" lang="en-US" altLang="zh-CN" sz="2400" baseline="-30000">
                <a:solidFill>
                  <a:srgbClr val="C00000"/>
                </a:solidFill>
                <a:latin typeface="Times New Roman" pitchFamily="18" charset="0"/>
                <a:cs typeface="Tahoma" pitchFamily="34" charset="0"/>
              </a:rPr>
              <a:t>2</a:t>
            </a:r>
            <a:r>
              <a:rPr kumimoji="1" lang="en-US" altLang="zh-CN" sz="2400">
                <a:solidFill>
                  <a:srgbClr val="C00000"/>
                </a:solidFill>
                <a:latin typeface="Times New Roman" pitchFamily="18" charset="0"/>
                <a:cs typeface="Tahoma" pitchFamily="34" charset="0"/>
              </a:rPr>
              <a:t>, …, </a:t>
            </a:r>
            <a:r>
              <a:rPr kumimoji="1" lang="en-US" altLang="zh-CN" sz="2400" i="1">
                <a:solidFill>
                  <a:srgbClr val="C00000"/>
                </a:solidFill>
                <a:latin typeface="Times New Roman" pitchFamily="18" charset="0"/>
                <a:cs typeface="Tahoma" pitchFamily="34" charset="0"/>
              </a:rPr>
              <a:t>a</a:t>
            </a:r>
            <a:r>
              <a:rPr kumimoji="1" lang="en-US" altLang="zh-CN" sz="2400" i="1" baseline="-30000">
                <a:solidFill>
                  <a:srgbClr val="C00000"/>
                </a:solidFill>
                <a:latin typeface="Times New Roman" pitchFamily="18" charset="0"/>
                <a:cs typeface="Tahoma" pitchFamily="34" charset="0"/>
              </a:rPr>
              <a:t>iri</a:t>
            </a:r>
            <a:r>
              <a:rPr kumimoji="1" lang="en-US" altLang="zh-CN" sz="2400">
                <a:solidFill>
                  <a:srgbClr val="C00000"/>
                </a:solidFill>
                <a:latin typeface="Times New Roman" pitchFamily="18" charset="0"/>
                <a:cs typeface="Tahoma" pitchFamily="34" charset="0"/>
              </a:rPr>
              <a:t>}</a:t>
            </a:r>
            <a:endParaRPr lang="zh-CN" altLang="en-US" sz="2400" b="0">
              <a:solidFill>
                <a:srgbClr val="C00000"/>
              </a:solidFill>
              <a:latin typeface="Times New Roman" pitchFamily="18" charset="0"/>
              <a:cs typeface="Tahoma" pitchFamily="34" charset="0"/>
            </a:endParaRPr>
          </a:p>
        </p:txBody>
      </p:sp>
    </p:spTree>
    <p:extLst>
      <p:ext uri="{BB962C8B-B14F-4D97-AF65-F5344CB8AC3E}">
        <p14:creationId xmlns:p14="http://schemas.microsoft.com/office/powerpoint/2010/main" val="714416478"/>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0D1F90BB-492D-4E74-B349-C0FFE26FB5C5}" type="datetime1">
              <a:rPr lang="zh-CN" altLang="en-US" sz="1400" b="0" smtClean="0">
                <a:latin typeface="Comic Sans MS" pitchFamily="66" charset="0"/>
                <a:ea typeface="宋体" charset="-122"/>
              </a:rPr>
              <a:pPr>
                <a:spcBef>
                  <a:spcPct val="0"/>
                </a:spcBef>
                <a:buClrTx/>
                <a:buSzTx/>
                <a:buFontTx/>
                <a:buNone/>
              </a:pPr>
              <a:t>2016/5/12</a:t>
            </a:fld>
            <a:endParaRPr lang="en-US" altLang="zh-CN" sz="1400" b="0" smtClean="0">
              <a:latin typeface="Comic Sans MS" pitchFamily="66" charset="0"/>
              <a:ea typeface="宋体" charset="-122"/>
            </a:endParaRPr>
          </a:p>
        </p:txBody>
      </p:sp>
      <p:sp>
        <p:nvSpPr>
          <p:cNvPr id="2662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第8章  回溯法</a:t>
            </a:r>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ED7B77BB-D566-4EBA-9484-3F18E0B34114}" type="slidenum">
              <a:rPr lang="en-US" altLang="zh-CN" sz="1400" b="0" smtClean="0">
                <a:latin typeface="Comic Sans MS" pitchFamily="66" charset="0"/>
                <a:ea typeface="宋体" charset="-122"/>
              </a:rPr>
              <a:pPr>
                <a:spcBef>
                  <a:spcPct val="0"/>
                </a:spcBef>
                <a:buClrTx/>
                <a:buSzTx/>
                <a:buFontTx/>
                <a:buNone/>
              </a:pPr>
              <a:t>24</a:t>
            </a:fld>
            <a:endParaRPr lang="en-US" altLang="zh-CN" sz="1400" b="0" smtClean="0">
              <a:latin typeface="Comic Sans MS" pitchFamily="66" charset="0"/>
              <a:ea typeface="宋体" charset="-122"/>
            </a:endParaRPr>
          </a:p>
        </p:txBody>
      </p:sp>
      <p:sp>
        <p:nvSpPr>
          <p:cNvPr id="26629" name="Text Box 3"/>
          <p:cNvSpPr txBox="1">
            <a:spLocks noChangeArrowheads="1"/>
          </p:cNvSpPr>
          <p:nvPr/>
        </p:nvSpPr>
        <p:spPr bwMode="auto">
          <a:xfrm>
            <a:off x="357188" y="1125538"/>
            <a:ext cx="8208962"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200000"/>
              </a:lnSpc>
              <a:spcBef>
                <a:spcPct val="50000"/>
              </a:spcBef>
              <a:buClrTx/>
              <a:buSzTx/>
              <a:buFontTx/>
              <a:buNone/>
            </a:pPr>
            <a:r>
              <a:rPr kumimoji="1" lang="en-US" altLang="zh-CN" sz="2800">
                <a:latin typeface="Times New Roman" pitchFamily="18" charset="0"/>
                <a:ea typeface="宋体" charset="-122"/>
              </a:rPr>
              <a:t>        </a:t>
            </a:r>
            <a:r>
              <a:rPr kumimoji="1" lang="zh-CN" altLang="en-US" sz="2800">
                <a:latin typeface="Times New Roman" pitchFamily="18" charset="0"/>
                <a:ea typeface="宋体" charset="-122"/>
              </a:rPr>
              <a:t>由于问题的解向量</a:t>
            </a:r>
            <a:r>
              <a:rPr kumimoji="1" lang="en-US" altLang="zh-CN" sz="2800" i="1">
                <a:latin typeface="Times New Roman" pitchFamily="18" charset="0"/>
                <a:ea typeface="宋体" charset="-122"/>
              </a:rPr>
              <a:t>X</a:t>
            </a:r>
            <a:r>
              <a:rPr kumimoji="1" lang="en-US" altLang="zh-CN" sz="2800">
                <a:latin typeface="Times New Roman" pitchFamily="18" charset="0"/>
                <a:ea typeface="宋体" charset="-122"/>
              </a:rPr>
              <a:t>=(</a:t>
            </a:r>
            <a:r>
              <a:rPr kumimoji="1" lang="en-US" altLang="zh-CN" sz="2800" i="1">
                <a:latin typeface="Times New Roman" pitchFamily="18" charset="0"/>
                <a:ea typeface="宋体" charset="-122"/>
              </a:rPr>
              <a:t>x</a:t>
            </a:r>
            <a:r>
              <a:rPr kumimoji="1" lang="en-US" altLang="zh-CN" sz="2800" baseline="-30000">
                <a:latin typeface="Times New Roman" pitchFamily="18" charset="0"/>
                <a:ea typeface="宋体" charset="-122"/>
              </a:rPr>
              <a:t>1</a:t>
            </a:r>
            <a:r>
              <a:rPr kumimoji="1" lang="en-US" altLang="zh-CN" sz="2800">
                <a:latin typeface="Times New Roman" pitchFamily="18" charset="0"/>
                <a:ea typeface="宋体" charset="-122"/>
              </a:rPr>
              <a:t>, </a:t>
            </a:r>
            <a:r>
              <a:rPr kumimoji="1" lang="en-US" altLang="zh-CN" sz="2800" i="1">
                <a:latin typeface="Times New Roman" pitchFamily="18" charset="0"/>
                <a:ea typeface="宋体" charset="-122"/>
              </a:rPr>
              <a:t>x</a:t>
            </a:r>
            <a:r>
              <a:rPr kumimoji="1" lang="en-US" altLang="zh-CN" sz="2800" baseline="-30000">
                <a:latin typeface="Times New Roman" pitchFamily="18" charset="0"/>
                <a:ea typeface="宋体" charset="-122"/>
              </a:rPr>
              <a:t>2</a:t>
            </a:r>
            <a:r>
              <a:rPr kumimoji="1" lang="en-US" altLang="zh-CN" sz="2800">
                <a:latin typeface="Times New Roman" pitchFamily="18" charset="0"/>
                <a:ea typeface="宋体" charset="-122"/>
              </a:rPr>
              <a:t>, …, </a:t>
            </a:r>
            <a:r>
              <a:rPr kumimoji="1" lang="en-US" altLang="zh-CN" sz="2800" i="1">
                <a:latin typeface="Times New Roman" pitchFamily="18" charset="0"/>
                <a:ea typeface="宋体" charset="-122"/>
              </a:rPr>
              <a:t>x</a:t>
            </a:r>
            <a:r>
              <a:rPr kumimoji="1" lang="en-US" altLang="zh-CN" sz="2800" i="1" baseline="-30000">
                <a:latin typeface="Times New Roman" pitchFamily="18" charset="0"/>
                <a:ea typeface="宋体" charset="-122"/>
              </a:rPr>
              <a:t>n</a:t>
            </a:r>
            <a:r>
              <a:rPr kumimoji="1" lang="en-US" altLang="zh-CN" sz="2800">
                <a:latin typeface="Times New Roman" pitchFamily="18" charset="0"/>
                <a:ea typeface="宋体" charset="-122"/>
              </a:rPr>
              <a:t>)</a:t>
            </a:r>
            <a:r>
              <a:rPr kumimoji="1" lang="zh-CN" altLang="en-US" sz="2800">
                <a:latin typeface="Times New Roman" pitchFamily="18" charset="0"/>
                <a:ea typeface="宋体" charset="-122"/>
              </a:rPr>
              <a:t>中的每个分量</a:t>
            </a:r>
            <a:r>
              <a:rPr kumimoji="1" lang="en-US" altLang="zh-CN" sz="2800" i="1">
                <a:latin typeface="Times New Roman" pitchFamily="18" charset="0"/>
                <a:ea typeface="宋体" charset="-122"/>
              </a:rPr>
              <a:t>x</a:t>
            </a:r>
            <a:r>
              <a:rPr kumimoji="1" lang="en-US" altLang="zh-CN" sz="2800" i="1" baseline="-30000">
                <a:latin typeface="Times New Roman" pitchFamily="18" charset="0"/>
                <a:ea typeface="宋体" charset="-122"/>
              </a:rPr>
              <a:t>i</a:t>
            </a:r>
            <a:r>
              <a:rPr kumimoji="1" lang="en-US" altLang="zh-CN" sz="2800">
                <a:latin typeface="Times New Roman" pitchFamily="18" charset="0"/>
                <a:ea typeface="宋体" charset="-122"/>
              </a:rPr>
              <a:t>(1≤</a:t>
            </a:r>
            <a:r>
              <a:rPr kumimoji="1" lang="en-US" altLang="zh-CN" sz="2800" i="1">
                <a:latin typeface="Times New Roman" pitchFamily="18" charset="0"/>
                <a:ea typeface="宋体" charset="-122"/>
              </a:rPr>
              <a:t>i</a:t>
            </a:r>
            <a:r>
              <a:rPr kumimoji="1" lang="en-US" altLang="zh-CN" sz="2800">
                <a:latin typeface="Times New Roman" pitchFamily="18" charset="0"/>
                <a:ea typeface="宋体" charset="-122"/>
              </a:rPr>
              <a:t>≤</a:t>
            </a:r>
            <a:r>
              <a:rPr kumimoji="1" lang="en-US" altLang="zh-CN" sz="2800" i="1">
                <a:latin typeface="Times New Roman" pitchFamily="18" charset="0"/>
                <a:ea typeface="宋体" charset="-122"/>
              </a:rPr>
              <a:t>n</a:t>
            </a:r>
            <a:r>
              <a:rPr kumimoji="1" lang="en-US" altLang="zh-CN" sz="2800">
                <a:latin typeface="Times New Roman" pitchFamily="18" charset="0"/>
                <a:ea typeface="宋体" charset="-122"/>
              </a:rPr>
              <a:t>)</a:t>
            </a:r>
            <a:r>
              <a:rPr kumimoji="1" lang="zh-CN" altLang="en-US" sz="2800">
                <a:latin typeface="Times New Roman" pitchFamily="18" charset="0"/>
                <a:ea typeface="宋体" charset="-122"/>
              </a:rPr>
              <a:t>都属于一个有限集合</a:t>
            </a:r>
            <a:r>
              <a:rPr kumimoji="1" lang="en-US" altLang="zh-CN" sz="2800" i="1">
                <a:latin typeface="Times New Roman" pitchFamily="18" charset="0"/>
                <a:ea typeface="宋体" charset="-122"/>
              </a:rPr>
              <a:t>S</a:t>
            </a:r>
            <a:r>
              <a:rPr kumimoji="1" lang="en-US" altLang="zh-CN" sz="2800" i="1" baseline="-30000">
                <a:latin typeface="Times New Roman" pitchFamily="18" charset="0"/>
                <a:ea typeface="宋体" charset="-122"/>
              </a:rPr>
              <a:t>i</a:t>
            </a:r>
            <a:r>
              <a:rPr kumimoji="1" lang="en-US" altLang="zh-CN" sz="2800">
                <a:latin typeface="Times New Roman" pitchFamily="18" charset="0"/>
                <a:ea typeface="宋体" charset="-122"/>
              </a:rPr>
              <a:t>={</a:t>
            </a:r>
            <a:r>
              <a:rPr kumimoji="1" lang="en-US" altLang="zh-CN" sz="2800" i="1">
                <a:latin typeface="Times New Roman" pitchFamily="18" charset="0"/>
                <a:ea typeface="宋体" charset="-122"/>
              </a:rPr>
              <a:t>a</a:t>
            </a:r>
            <a:r>
              <a:rPr kumimoji="1" lang="en-US" altLang="zh-CN" sz="2800" i="1" baseline="-30000">
                <a:latin typeface="Times New Roman" pitchFamily="18" charset="0"/>
                <a:ea typeface="宋体" charset="-122"/>
              </a:rPr>
              <a:t>i</a:t>
            </a:r>
            <a:r>
              <a:rPr kumimoji="1" lang="en-US" altLang="zh-CN" sz="2800" baseline="-30000">
                <a:latin typeface="Times New Roman" pitchFamily="18" charset="0"/>
                <a:ea typeface="宋体" charset="-122"/>
              </a:rPr>
              <a:t>1</a:t>
            </a:r>
            <a:r>
              <a:rPr kumimoji="1" lang="en-US" altLang="zh-CN" sz="2800">
                <a:latin typeface="Times New Roman" pitchFamily="18" charset="0"/>
                <a:ea typeface="宋体" charset="-122"/>
              </a:rPr>
              <a:t>, </a:t>
            </a:r>
            <a:r>
              <a:rPr kumimoji="1" lang="en-US" altLang="zh-CN" sz="2800" i="1">
                <a:latin typeface="Times New Roman" pitchFamily="18" charset="0"/>
                <a:ea typeface="宋体" charset="-122"/>
              </a:rPr>
              <a:t>a</a:t>
            </a:r>
            <a:r>
              <a:rPr kumimoji="1" lang="en-US" altLang="zh-CN" sz="2800" i="1" baseline="-30000">
                <a:latin typeface="Times New Roman" pitchFamily="18" charset="0"/>
                <a:ea typeface="宋体" charset="-122"/>
              </a:rPr>
              <a:t>i</a:t>
            </a:r>
            <a:r>
              <a:rPr kumimoji="1" lang="en-US" altLang="zh-CN" sz="2800" baseline="-30000">
                <a:latin typeface="Times New Roman" pitchFamily="18" charset="0"/>
                <a:ea typeface="宋体" charset="-122"/>
              </a:rPr>
              <a:t>2</a:t>
            </a:r>
            <a:r>
              <a:rPr kumimoji="1" lang="en-US" altLang="zh-CN" sz="2800">
                <a:latin typeface="Times New Roman" pitchFamily="18" charset="0"/>
                <a:ea typeface="宋体" charset="-122"/>
              </a:rPr>
              <a:t>, …, </a:t>
            </a:r>
            <a:r>
              <a:rPr kumimoji="1" lang="en-US" altLang="zh-CN" sz="2800" i="1">
                <a:latin typeface="Times New Roman" pitchFamily="18" charset="0"/>
                <a:ea typeface="宋体" charset="-122"/>
              </a:rPr>
              <a:t>a</a:t>
            </a:r>
            <a:r>
              <a:rPr kumimoji="1" lang="en-US" altLang="zh-CN" sz="2800" i="1" baseline="-30000">
                <a:latin typeface="Times New Roman" pitchFamily="18" charset="0"/>
                <a:ea typeface="宋体" charset="-122"/>
              </a:rPr>
              <a:t>iri</a:t>
            </a:r>
            <a:r>
              <a:rPr kumimoji="1" lang="en-US" altLang="zh-CN" sz="2800">
                <a:latin typeface="Times New Roman" pitchFamily="18" charset="0"/>
                <a:ea typeface="宋体" charset="-122"/>
              </a:rPr>
              <a:t>}</a:t>
            </a:r>
            <a:r>
              <a:rPr kumimoji="1" lang="zh-CN" altLang="en-US" sz="2800">
                <a:latin typeface="Times New Roman" pitchFamily="18" charset="0"/>
                <a:ea typeface="宋体" charset="-122"/>
              </a:rPr>
              <a:t>，回溯法可以按某种顺序（例如字典序）依次考察笛卡儿积</a:t>
            </a:r>
            <a:r>
              <a:rPr kumimoji="1" lang="en-US" altLang="zh-CN" sz="2800" i="1">
                <a:latin typeface="Times New Roman" pitchFamily="18" charset="0"/>
                <a:ea typeface="宋体" charset="-122"/>
              </a:rPr>
              <a:t>S</a:t>
            </a:r>
            <a:r>
              <a:rPr kumimoji="1" lang="en-US" altLang="zh-CN" sz="2800" baseline="-30000">
                <a:latin typeface="Times New Roman" pitchFamily="18" charset="0"/>
                <a:ea typeface="宋体" charset="-122"/>
              </a:rPr>
              <a:t>1</a:t>
            </a:r>
            <a:r>
              <a:rPr kumimoji="1" lang="en-US" altLang="zh-CN" sz="2800">
                <a:latin typeface="Times New Roman" pitchFamily="18" charset="0"/>
                <a:ea typeface="宋体" charset="-122"/>
              </a:rPr>
              <a:t>×</a:t>
            </a:r>
            <a:r>
              <a:rPr kumimoji="1" lang="en-US" altLang="zh-CN" sz="2800" i="1">
                <a:latin typeface="Times New Roman" pitchFamily="18" charset="0"/>
                <a:ea typeface="宋体" charset="-122"/>
              </a:rPr>
              <a:t>S</a:t>
            </a:r>
            <a:r>
              <a:rPr kumimoji="1" lang="en-US" altLang="zh-CN" sz="2800" baseline="-30000">
                <a:latin typeface="Times New Roman" pitchFamily="18" charset="0"/>
                <a:ea typeface="宋体" charset="-122"/>
              </a:rPr>
              <a:t>2</a:t>
            </a:r>
            <a:r>
              <a:rPr kumimoji="1" lang="en-US" altLang="zh-CN" sz="2800">
                <a:latin typeface="Times New Roman" pitchFamily="18" charset="0"/>
                <a:ea typeface="宋体" charset="-122"/>
              </a:rPr>
              <a:t>×…×</a:t>
            </a:r>
            <a:r>
              <a:rPr kumimoji="1" lang="en-US" altLang="zh-CN" sz="2800" i="1">
                <a:latin typeface="Times New Roman" pitchFamily="18" charset="0"/>
                <a:ea typeface="宋体" charset="-122"/>
              </a:rPr>
              <a:t>S</a:t>
            </a:r>
            <a:r>
              <a:rPr kumimoji="1" lang="en-US" altLang="zh-CN" sz="2800" i="1" baseline="-30000">
                <a:latin typeface="Times New Roman" pitchFamily="18" charset="0"/>
                <a:ea typeface="宋体" charset="-122"/>
              </a:rPr>
              <a:t>n</a:t>
            </a:r>
            <a:r>
              <a:rPr kumimoji="1" lang="zh-CN" altLang="en-US" sz="2800">
                <a:latin typeface="Times New Roman" pitchFamily="18" charset="0"/>
                <a:ea typeface="宋体" charset="-122"/>
              </a:rPr>
              <a:t>中的元素。</a:t>
            </a:r>
          </a:p>
        </p:txBody>
      </p:sp>
      <p:sp>
        <p:nvSpPr>
          <p:cNvPr id="26630" name="Text Box 4"/>
          <p:cNvSpPr txBox="1">
            <a:spLocks noChangeArrowheads="1"/>
          </p:cNvSpPr>
          <p:nvPr/>
        </p:nvSpPr>
        <p:spPr bwMode="auto">
          <a:xfrm>
            <a:off x="0" y="273798"/>
            <a:ext cx="640873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dirty="0">
                <a:solidFill>
                  <a:schemeClr val="tx2"/>
                </a:solidFill>
                <a:latin typeface="华文行楷" pitchFamily="2" charset="-122"/>
                <a:ea typeface="华文行楷" pitchFamily="2" charset="-122"/>
              </a:rPr>
              <a:t>8.1.3  </a:t>
            </a:r>
            <a:r>
              <a:rPr kumimoji="1" lang="zh-CN" altLang="en-US" sz="4400" dirty="0">
                <a:solidFill>
                  <a:schemeClr val="tx2"/>
                </a:solidFill>
                <a:latin typeface="华文行楷" pitchFamily="2" charset="-122"/>
                <a:ea typeface="华文行楷" pitchFamily="2" charset="-122"/>
              </a:rPr>
              <a:t>回溯法的求解过程</a:t>
            </a:r>
          </a:p>
        </p:txBody>
      </p:sp>
      <p:sp>
        <p:nvSpPr>
          <p:cNvPr id="26631" name="矩形 6"/>
          <p:cNvSpPr>
            <a:spLocks noChangeArrowheads="1"/>
          </p:cNvSpPr>
          <p:nvPr/>
        </p:nvSpPr>
        <p:spPr bwMode="auto">
          <a:xfrm>
            <a:off x="5903913" y="397623"/>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r>
              <a:rPr kumimoji="1" lang="en-US" altLang="zh-CN" sz="3600" dirty="0">
                <a:solidFill>
                  <a:srgbClr val="FF0000"/>
                </a:solidFill>
                <a:latin typeface="华文行楷" pitchFamily="2" charset="-122"/>
                <a:ea typeface="华文行楷" pitchFamily="2" charset="-122"/>
              </a:rPr>
              <a:t>(</a:t>
            </a:r>
            <a:r>
              <a:rPr kumimoji="1" lang="zh-CN" altLang="en-US" sz="3600" dirty="0">
                <a:solidFill>
                  <a:srgbClr val="FF0000"/>
                </a:solidFill>
                <a:latin typeface="华文行楷" pitchFamily="2" charset="-122"/>
                <a:ea typeface="华文行楷" pitchFamily="2" charset="-122"/>
              </a:rPr>
              <a:t>深度优先搜索</a:t>
            </a:r>
            <a:r>
              <a:rPr kumimoji="1" lang="en-US" altLang="zh-CN" sz="3600" dirty="0">
                <a:solidFill>
                  <a:srgbClr val="FF0000"/>
                </a:solidFill>
                <a:latin typeface="华文行楷" pitchFamily="2" charset="-122"/>
                <a:ea typeface="华文行楷" pitchFamily="2" charset="-122"/>
              </a:rPr>
              <a:t>)</a:t>
            </a:r>
            <a:r>
              <a:rPr kumimoji="1" lang="zh-CN" altLang="en-US" sz="3600" dirty="0">
                <a:solidFill>
                  <a:srgbClr val="FF0000"/>
                </a:solidFill>
                <a:latin typeface="华文行楷" pitchFamily="2" charset="-122"/>
                <a:ea typeface="华文行楷" pitchFamily="2" charset="-122"/>
              </a:rPr>
              <a:t> </a:t>
            </a:r>
            <a:endParaRPr lang="zh-CN" altLang="en-US" sz="3600" b="0" dirty="0">
              <a:solidFill>
                <a:srgbClr val="FF0000"/>
              </a:solidFill>
              <a:latin typeface="Times New Roman" pitchFamily="18" charset="0"/>
              <a:ea typeface="宋体" charset="-122"/>
            </a:endParaRPr>
          </a:p>
        </p:txBody>
      </p:sp>
    </p:spTree>
    <p:extLst>
      <p:ext uri="{BB962C8B-B14F-4D97-AF65-F5344CB8AC3E}">
        <p14:creationId xmlns:p14="http://schemas.microsoft.com/office/powerpoint/2010/main" val="3710872557"/>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4E7681F0-4989-4C4B-957F-100210B113A5}" type="datetime1">
              <a:rPr lang="zh-CN" altLang="en-US" sz="1400" b="0" smtClean="0">
                <a:latin typeface="Comic Sans MS" pitchFamily="66" charset="0"/>
                <a:ea typeface="宋体" charset="-122"/>
              </a:rPr>
              <a:pPr>
                <a:spcBef>
                  <a:spcPct val="0"/>
                </a:spcBef>
                <a:buClrTx/>
                <a:buSzTx/>
                <a:buFontTx/>
                <a:buNone/>
              </a:pPr>
              <a:t>2016/5/12</a:t>
            </a:fld>
            <a:endParaRPr lang="en-US" altLang="zh-CN" sz="1400" b="0" smtClean="0">
              <a:latin typeface="Comic Sans MS" pitchFamily="66" charset="0"/>
              <a:ea typeface="宋体" charset="-122"/>
            </a:endParaRPr>
          </a:p>
        </p:txBody>
      </p:sp>
      <p:sp>
        <p:nvSpPr>
          <p:cNvPr id="2765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第8章  回溯法</a:t>
            </a:r>
          </a:p>
        </p:txBody>
      </p:sp>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31444BA5-2D7F-4476-BEA3-4D5A3C81CE62}" type="slidenum">
              <a:rPr lang="en-US" altLang="zh-CN" sz="1400" b="0" smtClean="0">
                <a:latin typeface="Comic Sans MS" pitchFamily="66" charset="0"/>
                <a:ea typeface="宋体" charset="-122"/>
              </a:rPr>
              <a:pPr>
                <a:spcBef>
                  <a:spcPct val="0"/>
                </a:spcBef>
                <a:buClrTx/>
                <a:buSzTx/>
                <a:buFontTx/>
                <a:buNone/>
              </a:pPr>
              <a:t>25</a:t>
            </a:fld>
            <a:endParaRPr lang="en-US" altLang="zh-CN" sz="1400" b="0" smtClean="0">
              <a:latin typeface="Comic Sans MS" pitchFamily="66" charset="0"/>
              <a:ea typeface="宋体" charset="-122"/>
            </a:endParaRPr>
          </a:p>
        </p:txBody>
      </p:sp>
      <p:sp>
        <p:nvSpPr>
          <p:cNvPr id="21509" name="Text Box 3"/>
          <p:cNvSpPr txBox="1">
            <a:spLocks noChangeArrowheads="1"/>
          </p:cNvSpPr>
          <p:nvPr/>
        </p:nvSpPr>
        <p:spPr bwMode="auto">
          <a:xfrm>
            <a:off x="365125" y="1268413"/>
            <a:ext cx="8208963"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150000"/>
              </a:lnSpc>
              <a:spcBef>
                <a:spcPct val="0"/>
              </a:spcBef>
              <a:buClrTx/>
              <a:buSzTx/>
              <a:buFontTx/>
              <a:buNone/>
            </a:pPr>
            <a:r>
              <a:rPr kumimoji="1" lang="en-US" altLang="zh-CN" sz="2200">
                <a:latin typeface="Times New Roman" pitchFamily="18" charset="0"/>
                <a:ea typeface="宋体" charset="-122"/>
              </a:rPr>
              <a:t>1.</a:t>
            </a:r>
            <a:r>
              <a:rPr kumimoji="1" lang="zh-CN" altLang="en-US" sz="2200">
                <a:latin typeface="Times New Roman" pitchFamily="18" charset="0"/>
                <a:ea typeface="宋体" charset="-122"/>
              </a:rPr>
              <a:t>初始时，令解向量</a:t>
            </a:r>
            <a:r>
              <a:rPr kumimoji="1" lang="en-US" altLang="zh-CN" sz="2200" i="1">
                <a:latin typeface="Times New Roman" pitchFamily="18" charset="0"/>
                <a:ea typeface="宋体" charset="-122"/>
              </a:rPr>
              <a:t>X</a:t>
            </a:r>
            <a:r>
              <a:rPr kumimoji="1" lang="zh-CN" altLang="en-US" sz="2200">
                <a:latin typeface="Times New Roman" pitchFamily="18" charset="0"/>
                <a:ea typeface="宋体" charset="-122"/>
              </a:rPr>
              <a:t>为空；</a:t>
            </a:r>
            <a:endParaRPr kumimoji="1" lang="en-US" altLang="zh-CN" sz="2200" b="0">
              <a:latin typeface="Times New Roman" pitchFamily="18" charset="0"/>
              <a:ea typeface="宋体" charset="-122"/>
            </a:endParaRPr>
          </a:p>
          <a:p>
            <a:pPr algn="just" eaLnBrk="1" hangingPunct="1">
              <a:lnSpc>
                <a:spcPct val="150000"/>
              </a:lnSpc>
              <a:spcBef>
                <a:spcPct val="0"/>
              </a:spcBef>
              <a:buClrTx/>
              <a:buSzTx/>
              <a:buFontTx/>
              <a:buNone/>
            </a:pPr>
            <a:r>
              <a:rPr kumimoji="1" lang="en-US" altLang="zh-CN" sz="2200">
                <a:latin typeface="Times New Roman" pitchFamily="18" charset="0"/>
                <a:ea typeface="宋体" charset="-122"/>
              </a:rPr>
              <a:t>2.</a:t>
            </a:r>
            <a:r>
              <a:rPr kumimoji="1" lang="zh-CN" altLang="en-US" sz="2200">
                <a:latin typeface="Times New Roman" pitchFamily="18" charset="0"/>
                <a:ea typeface="宋体" charset="-122"/>
              </a:rPr>
              <a:t>从根结点出发，选择</a:t>
            </a:r>
            <a:r>
              <a:rPr kumimoji="1" lang="en-US" altLang="zh-CN" sz="2200">
                <a:latin typeface="Times New Roman" pitchFamily="18" charset="0"/>
                <a:ea typeface="宋体" charset="-122"/>
              </a:rPr>
              <a:t>S1</a:t>
            </a:r>
            <a:r>
              <a:rPr kumimoji="1" lang="zh-CN" altLang="en-US" sz="2200">
                <a:latin typeface="Times New Roman" pitchFamily="18" charset="0"/>
                <a:ea typeface="宋体" charset="-122"/>
              </a:rPr>
              <a:t>的第一个元素作为解向量</a:t>
            </a:r>
            <a:r>
              <a:rPr kumimoji="1" lang="en-US" altLang="zh-CN" sz="2200">
                <a:latin typeface="Times New Roman" pitchFamily="18" charset="0"/>
                <a:ea typeface="宋体" charset="-122"/>
              </a:rPr>
              <a:t>X</a:t>
            </a:r>
            <a:r>
              <a:rPr kumimoji="1" lang="zh-CN" altLang="en-US" sz="2200">
                <a:latin typeface="Times New Roman" pitchFamily="18" charset="0"/>
                <a:ea typeface="宋体" charset="-122"/>
              </a:rPr>
              <a:t>的第一个分量，即</a:t>
            </a:r>
            <a:r>
              <a:rPr kumimoji="1" lang="en-US" altLang="zh-CN" sz="2200">
                <a:latin typeface="Times New Roman" pitchFamily="18" charset="0"/>
                <a:ea typeface="宋体" charset="-122"/>
              </a:rPr>
              <a:t>x</a:t>
            </a:r>
            <a:r>
              <a:rPr kumimoji="1" lang="en-US" altLang="zh-CN" sz="2200" baseline="-25000">
                <a:latin typeface="Times New Roman" pitchFamily="18" charset="0"/>
                <a:ea typeface="宋体" charset="-122"/>
              </a:rPr>
              <a:t>1</a:t>
            </a:r>
            <a:r>
              <a:rPr kumimoji="1" lang="en-US" altLang="zh-CN" sz="2200">
                <a:latin typeface="Times New Roman" pitchFamily="18" charset="0"/>
                <a:ea typeface="宋体" charset="-122"/>
              </a:rPr>
              <a:t>= a</a:t>
            </a:r>
            <a:r>
              <a:rPr kumimoji="1" lang="en-US" altLang="zh-CN" sz="2200" baseline="-25000">
                <a:latin typeface="Times New Roman" pitchFamily="18" charset="0"/>
                <a:ea typeface="宋体" charset="-122"/>
              </a:rPr>
              <a:t>11</a:t>
            </a:r>
            <a:r>
              <a:rPr kumimoji="1" lang="zh-CN" altLang="en-US" sz="2200">
                <a:latin typeface="Times New Roman" pitchFamily="18" charset="0"/>
                <a:ea typeface="宋体" charset="-122"/>
              </a:rPr>
              <a:t>；</a:t>
            </a:r>
            <a:endParaRPr kumimoji="1" lang="en-US" altLang="zh-CN" sz="2200">
              <a:latin typeface="Times New Roman" pitchFamily="18" charset="0"/>
              <a:ea typeface="宋体" charset="-122"/>
            </a:endParaRPr>
          </a:p>
          <a:p>
            <a:pPr algn="just" eaLnBrk="1" hangingPunct="1">
              <a:lnSpc>
                <a:spcPct val="150000"/>
              </a:lnSpc>
              <a:spcBef>
                <a:spcPct val="0"/>
              </a:spcBef>
              <a:buClrTx/>
              <a:buSzTx/>
              <a:buFontTx/>
              <a:buNone/>
            </a:pPr>
            <a:r>
              <a:rPr kumimoji="1" lang="en-US" altLang="zh-CN" sz="2200">
                <a:latin typeface="Times New Roman" pitchFamily="18" charset="0"/>
                <a:ea typeface="宋体" charset="-122"/>
              </a:rPr>
              <a:t>3.</a:t>
            </a:r>
            <a:r>
              <a:rPr kumimoji="1" lang="zh-CN" altLang="en-US" sz="2200">
                <a:latin typeface="Times New Roman" pitchFamily="18" charset="0"/>
                <a:ea typeface="宋体" charset="-122"/>
              </a:rPr>
              <a:t>（</a:t>
            </a:r>
            <a:r>
              <a:rPr kumimoji="1" lang="en-US" altLang="zh-CN" sz="2200">
                <a:latin typeface="Times New Roman" pitchFamily="18" charset="0"/>
                <a:ea typeface="宋体" charset="-122"/>
              </a:rPr>
              <a:t>1</a:t>
            </a:r>
            <a:r>
              <a:rPr kumimoji="1" lang="zh-CN" altLang="en-US" sz="2200">
                <a:latin typeface="Times New Roman" pitchFamily="18" charset="0"/>
                <a:ea typeface="宋体" charset="-122"/>
              </a:rPr>
              <a:t>）如果</a:t>
            </a:r>
            <a:r>
              <a:rPr kumimoji="1" lang="en-US" altLang="zh-CN" sz="2200">
                <a:latin typeface="Times New Roman" pitchFamily="18" charset="0"/>
                <a:ea typeface="宋体" charset="-122"/>
              </a:rPr>
              <a:t>X=(x</a:t>
            </a:r>
            <a:r>
              <a:rPr kumimoji="1" lang="en-US" altLang="zh-CN" sz="2200" baseline="-25000">
                <a:latin typeface="Times New Roman" pitchFamily="18" charset="0"/>
                <a:ea typeface="宋体" charset="-122"/>
              </a:rPr>
              <a:t>1</a:t>
            </a:r>
            <a:r>
              <a:rPr kumimoji="1" lang="en-US" altLang="zh-CN" sz="2200">
                <a:latin typeface="Times New Roman" pitchFamily="18" charset="0"/>
                <a:ea typeface="宋体" charset="-122"/>
              </a:rPr>
              <a:t>)</a:t>
            </a:r>
            <a:r>
              <a:rPr kumimoji="1" lang="zh-CN" altLang="en-US" sz="2200">
                <a:latin typeface="Times New Roman" pitchFamily="18" charset="0"/>
                <a:ea typeface="宋体" charset="-122"/>
              </a:rPr>
              <a:t>是问题的部分解，则继续扩展解向量</a:t>
            </a:r>
            <a:r>
              <a:rPr kumimoji="1" lang="en-US" altLang="zh-CN" sz="2200">
                <a:latin typeface="Times New Roman" pitchFamily="18" charset="0"/>
                <a:ea typeface="宋体" charset="-122"/>
              </a:rPr>
              <a:t>X</a:t>
            </a:r>
            <a:r>
              <a:rPr kumimoji="1" lang="zh-CN" altLang="en-US" sz="2200">
                <a:latin typeface="Times New Roman" pitchFamily="18" charset="0"/>
                <a:ea typeface="宋体" charset="-122"/>
              </a:rPr>
              <a:t>，选择</a:t>
            </a:r>
            <a:r>
              <a:rPr kumimoji="1" lang="en-US" altLang="zh-CN" sz="2200">
                <a:latin typeface="Times New Roman" pitchFamily="18" charset="0"/>
                <a:ea typeface="宋体" charset="-122"/>
              </a:rPr>
              <a:t>S</a:t>
            </a:r>
            <a:r>
              <a:rPr kumimoji="1" lang="en-US" altLang="zh-CN" sz="2200" baseline="-25000">
                <a:latin typeface="Times New Roman" pitchFamily="18" charset="0"/>
                <a:ea typeface="宋体" charset="-122"/>
              </a:rPr>
              <a:t>2</a:t>
            </a:r>
            <a:r>
              <a:rPr kumimoji="1" lang="zh-CN" altLang="en-US" sz="2200">
                <a:latin typeface="Times New Roman" pitchFamily="18" charset="0"/>
                <a:ea typeface="宋体" charset="-122"/>
              </a:rPr>
              <a:t>的第一个元素作为解向量</a:t>
            </a:r>
            <a:r>
              <a:rPr kumimoji="1" lang="en-US" altLang="zh-CN" sz="2200">
                <a:latin typeface="Times New Roman" pitchFamily="18" charset="0"/>
                <a:ea typeface="宋体" charset="-122"/>
              </a:rPr>
              <a:t>X</a:t>
            </a:r>
            <a:r>
              <a:rPr kumimoji="1" lang="zh-CN" altLang="en-US" sz="2200">
                <a:latin typeface="Times New Roman" pitchFamily="18" charset="0"/>
                <a:ea typeface="宋体" charset="-122"/>
              </a:rPr>
              <a:t>的第</a:t>
            </a:r>
            <a:r>
              <a:rPr kumimoji="1" lang="en-US" altLang="zh-CN" sz="2200">
                <a:latin typeface="Times New Roman" pitchFamily="18" charset="0"/>
                <a:ea typeface="宋体" charset="-122"/>
              </a:rPr>
              <a:t>2</a:t>
            </a:r>
            <a:r>
              <a:rPr kumimoji="1" lang="zh-CN" altLang="en-US" sz="2200">
                <a:latin typeface="Times New Roman" pitchFamily="18" charset="0"/>
                <a:ea typeface="宋体" charset="-122"/>
              </a:rPr>
              <a:t>个分量；</a:t>
            </a:r>
            <a:endParaRPr kumimoji="1" lang="en-US" altLang="zh-CN" sz="2200">
              <a:latin typeface="Times New Roman" pitchFamily="18" charset="0"/>
              <a:ea typeface="宋体" charset="-122"/>
            </a:endParaRPr>
          </a:p>
          <a:p>
            <a:pPr algn="just" eaLnBrk="1" hangingPunct="1">
              <a:lnSpc>
                <a:spcPct val="150000"/>
              </a:lnSpc>
              <a:spcBef>
                <a:spcPct val="0"/>
              </a:spcBef>
              <a:buClrTx/>
              <a:buSzTx/>
              <a:buFontTx/>
              <a:buNone/>
            </a:pPr>
            <a:r>
              <a:rPr kumimoji="1" lang="zh-CN" altLang="en-US" sz="2200">
                <a:latin typeface="Times New Roman" pitchFamily="18" charset="0"/>
                <a:ea typeface="宋体" charset="-122"/>
              </a:rPr>
              <a:t>（</a:t>
            </a:r>
            <a:r>
              <a:rPr kumimoji="1" lang="en-US" altLang="zh-CN" sz="2200">
                <a:latin typeface="Times New Roman" pitchFamily="18" charset="0"/>
                <a:ea typeface="宋体" charset="-122"/>
              </a:rPr>
              <a:t>2</a:t>
            </a:r>
            <a:r>
              <a:rPr kumimoji="1" lang="zh-CN" altLang="en-US" sz="2200">
                <a:latin typeface="Times New Roman" pitchFamily="18" charset="0"/>
                <a:ea typeface="宋体" charset="-122"/>
              </a:rPr>
              <a:t>）否则，选择</a:t>
            </a:r>
            <a:r>
              <a:rPr kumimoji="1" lang="en-US" altLang="zh-CN" sz="2200">
                <a:latin typeface="Times New Roman" pitchFamily="18" charset="0"/>
                <a:ea typeface="宋体" charset="-122"/>
              </a:rPr>
              <a:t>S</a:t>
            </a:r>
            <a:r>
              <a:rPr kumimoji="1" lang="en-US" altLang="zh-CN" sz="2200" baseline="-25000">
                <a:latin typeface="Times New Roman" pitchFamily="18" charset="0"/>
                <a:ea typeface="宋体" charset="-122"/>
              </a:rPr>
              <a:t>1</a:t>
            </a:r>
            <a:r>
              <a:rPr kumimoji="1" lang="zh-CN" altLang="en-US" sz="2200">
                <a:latin typeface="Times New Roman" pitchFamily="18" charset="0"/>
                <a:ea typeface="宋体" charset="-122"/>
              </a:rPr>
              <a:t>的下一个元素作为解向量</a:t>
            </a:r>
            <a:r>
              <a:rPr kumimoji="1" lang="en-US" altLang="zh-CN" sz="2200">
                <a:latin typeface="Times New Roman" pitchFamily="18" charset="0"/>
                <a:ea typeface="宋体" charset="-122"/>
              </a:rPr>
              <a:t>X</a:t>
            </a:r>
            <a:r>
              <a:rPr kumimoji="1" lang="zh-CN" altLang="en-US" sz="2200">
                <a:latin typeface="Times New Roman" pitchFamily="18" charset="0"/>
                <a:ea typeface="宋体" charset="-122"/>
              </a:rPr>
              <a:t>的第一个分量，即</a:t>
            </a:r>
            <a:r>
              <a:rPr kumimoji="1" lang="en-US" altLang="zh-CN" sz="2200">
                <a:latin typeface="Times New Roman" pitchFamily="18" charset="0"/>
                <a:ea typeface="宋体" charset="-122"/>
              </a:rPr>
              <a:t>x</a:t>
            </a:r>
            <a:r>
              <a:rPr kumimoji="1" lang="en-US" altLang="zh-CN" sz="2200" baseline="-25000">
                <a:latin typeface="Times New Roman" pitchFamily="18" charset="0"/>
                <a:ea typeface="宋体" charset="-122"/>
              </a:rPr>
              <a:t>1</a:t>
            </a:r>
            <a:r>
              <a:rPr kumimoji="1" lang="en-US" altLang="zh-CN" sz="2200">
                <a:latin typeface="Times New Roman" pitchFamily="18" charset="0"/>
                <a:ea typeface="宋体" charset="-122"/>
              </a:rPr>
              <a:t>= a</a:t>
            </a:r>
            <a:r>
              <a:rPr kumimoji="1" lang="en-US" altLang="zh-CN" sz="2200" baseline="-25000">
                <a:latin typeface="Times New Roman" pitchFamily="18" charset="0"/>
                <a:ea typeface="宋体" charset="-122"/>
              </a:rPr>
              <a:t>12</a:t>
            </a:r>
            <a:r>
              <a:rPr kumimoji="1" lang="zh-CN" altLang="en-US" sz="2200">
                <a:latin typeface="Times New Roman" pitchFamily="18" charset="0"/>
                <a:ea typeface="宋体" charset="-122"/>
              </a:rPr>
              <a:t>。</a:t>
            </a:r>
            <a:endParaRPr kumimoji="1" lang="en-US" altLang="zh-CN" sz="2200">
              <a:latin typeface="Times New Roman" pitchFamily="18" charset="0"/>
              <a:ea typeface="宋体" charset="-122"/>
            </a:endParaRPr>
          </a:p>
          <a:p>
            <a:pPr algn="just" eaLnBrk="1" hangingPunct="1">
              <a:lnSpc>
                <a:spcPct val="150000"/>
              </a:lnSpc>
              <a:spcBef>
                <a:spcPct val="0"/>
              </a:spcBef>
              <a:buClrTx/>
              <a:buSzTx/>
              <a:buFontTx/>
              <a:buNone/>
            </a:pPr>
            <a:r>
              <a:rPr kumimoji="1" lang="en-US" altLang="zh-CN" sz="2200">
                <a:latin typeface="Times New Roman" pitchFamily="18" charset="0"/>
                <a:ea typeface="宋体" charset="-122"/>
              </a:rPr>
              <a:t>4.</a:t>
            </a:r>
            <a:r>
              <a:rPr kumimoji="1" lang="zh-CN" altLang="en-US" sz="2200">
                <a:latin typeface="Times New Roman" pitchFamily="18" charset="0"/>
                <a:ea typeface="宋体" charset="-122"/>
              </a:rPr>
              <a:t>依此类推，一般情况下，如果</a:t>
            </a:r>
            <a:r>
              <a:rPr kumimoji="1" lang="en-US" altLang="zh-CN" sz="2200">
                <a:latin typeface="Times New Roman" pitchFamily="18" charset="0"/>
                <a:ea typeface="宋体" charset="-122"/>
              </a:rPr>
              <a:t>X=(x</a:t>
            </a:r>
            <a:r>
              <a:rPr kumimoji="1" lang="en-US" altLang="zh-CN" sz="2200" baseline="-25000">
                <a:latin typeface="Times New Roman" pitchFamily="18" charset="0"/>
                <a:ea typeface="宋体" charset="-122"/>
              </a:rPr>
              <a:t>1</a:t>
            </a:r>
            <a:r>
              <a:rPr kumimoji="1" lang="en-US" altLang="zh-CN" sz="2200">
                <a:latin typeface="Times New Roman" pitchFamily="18" charset="0"/>
                <a:ea typeface="宋体" charset="-122"/>
              </a:rPr>
              <a:t>, x</a:t>
            </a:r>
            <a:r>
              <a:rPr kumimoji="1" lang="en-US" altLang="zh-CN" sz="2200" baseline="-25000">
                <a:latin typeface="Times New Roman" pitchFamily="18" charset="0"/>
                <a:ea typeface="宋体" charset="-122"/>
              </a:rPr>
              <a:t>2</a:t>
            </a:r>
            <a:r>
              <a:rPr kumimoji="1" lang="en-US" altLang="zh-CN" sz="2200">
                <a:latin typeface="Times New Roman" pitchFamily="18" charset="0"/>
                <a:ea typeface="宋体" charset="-122"/>
              </a:rPr>
              <a:t>, …, x</a:t>
            </a:r>
            <a:r>
              <a:rPr kumimoji="1" lang="en-US" altLang="zh-CN" sz="2200" baseline="-25000">
                <a:latin typeface="Times New Roman" pitchFamily="18" charset="0"/>
                <a:ea typeface="宋体" charset="-122"/>
              </a:rPr>
              <a:t>i</a:t>
            </a:r>
            <a:r>
              <a:rPr kumimoji="1" lang="en-US" altLang="zh-CN" sz="2200">
                <a:latin typeface="Times New Roman" pitchFamily="18" charset="0"/>
                <a:ea typeface="宋体" charset="-122"/>
              </a:rPr>
              <a:t>)</a:t>
            </a:r>
            <a:r>
              <a:rPr kumimoji="1" lang="zh-CN" altLang="en-US" sz="2200">
                <a:latin typeface="Times New Roman" pitchFamily="18" charset="0"/>
                <a:ea typeface="宋体" charset="-122"/>
              </a:rPr>
              <a:t>是问题的部分解，则选择</a:t>
            </a:r>
            <a:r>
              <a:rPr kumimoji="1" lang="en-US" altLang="zh-CN" sz="2200">
                <a:latin typeface="Times New Roman" pitchFamily="18" charset="0"/>
                <a:ea typeface="宋体" charset="-122"/>
              </a:rPr>
              <a:t>S</a:t>
            </a:r>
            <a:r>
              <a:rPr kumimoji="1" lang="en-US" altLang="zh-CN" sz="2200" baseline="-25000">
                <a:latin typeface="Times New Roman" pitchFamily="18" charset="0"/>
                <a:ea typeface="宋体" charset="-122"/>
              </a:rPr>
              <a:t>i+1</a:t>
            </a:r>
            <a:r>
              <a:rPr kumimoji="1" lang="zh-CN" altLang="en-US" sz="2200">
                <a:latin typeface="Times New Roman" pitchFamily="18" charset="0"/>
                <a:ea typeface="宋体" charset="-122"/>
              </a:rPr>
              <a:t>的第一个元素作为解向量</a:t>
            </a:r>
            <a:r>
              <a:rPr kumimoji="1" lang="en-US" altLang="zh-CN" sz="2200">
                <a:latin typeface="Times New Roman" pitchFamily="18" charset="0"/>
                <a:ea typeface="宋体" charset="-122"/>
              </a:rPr>
              <a:t>X</a:t>
            </a:r>
            <a:r>
              <a:rPr kumimoji="1" lang="zh-CN" altLang="en-US" sz="2200">
                <a:latin typeface="Times New Roman" pitchFamily="18" charset="0"/>
                <a:ea typeface="宋体" charset="-122"/>
              </a:rPr>
              <a:t>的第</a:t>
            </a:r>
            <a:r>
              <a:rPr kumimoji="1" lang="en-US" altLang="zh-CN" sz="2200">
                <a:latin typeface="Times New Roman" pitchFamily="18" charset="0"/>
                <a:ea typeface="宋体" charset="-122"/>
              </a:rPr>
              <a:t>i+1</a:t>
            </a:r>
            <a:r>
              <a:rPr kumimoji="1" lang="zh-CN" altLang="en-US" sz="2200">
                <a:latin typeface="Times New Roman" pitchFamily="18" charset="0"/>
                <a:ea typeface="宋体" charset="-122"/>
              </a:rPr>
              <a:t>个分量时，有下面三种情况：</a:t>
            </a:r>
          </a:p>
        </p:txBody>
      </p:sp>
      <p:sp>
        <p:nvSpPr>
          <p:cNvPr id="27654" name="Text Box 4"/>
          <p:cNvSpPr txBox="1">
            <a:spLocks noChangeArrowheads="1"/>
          </p:cNvSpPr>
          <p:nvPr/>
        </p:nvSpPr>
        <p:spPr bwMode="auto">
          <a:xfrm>
            <a:off x="0" y="131763"/>
            <a:ext cx="640873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8.1.3  </a:t>
            </a:r>
            <a:r>
              <a:rPr kumimoji="1" lang="zh-CN" altLang="en-US" sz="4400">
                <a:solidFill>
                  <a:schemeClr val="tx2"/>
                </a:solidFill>
                <a:latin typeface="华文行楷" pitchFamily="2" charset="-122"/>
                <a:ea typeface="华文行楷" pitchFamily="2" charset="-122"/>
              </a:rPr>
              <a:t>回溯法的求解过程</a:t>
            </a:r>
          </a:p>
        </p:txBody>
      </p:sp>
      <p:sp>
        <p:nvSpPr>
          <p:cNvPr id="27655" name="矩形 6"/>
          <p:cNvSpPr>
            <a:spLocks noChangeArrowheads="1"/>
          </p:cNvSpPr>
          <p:nvPr/>
        </p:nvSpPr>
        <p:spPr bwMode="auto">
          <a:xfrm>
            <a:off x="5903913" y="261938"/>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r>
              <a:rPr kumimoji="1" lang="en-US" altLang="zh-CN" sz="3600">
                <a:solidFill>
                  <a:srgbClr val="FF0000"/>
                </a:solidFill>
                <a:latin typeface="华文行楷" pitchFamily="2" charset="-122"/>
                <a:ea typeface="华文行楷" pitchFamily="2" charset="-122"/>
              </a:rPr>
              <a:t>(</a:t>
            </a:r>
            <a:r>
              <a:rPr kumimoji="1" lang="zh-CN" altLang="en-US" sz="3600">
                <a:solidFill>
                  <a:srgbClr val="FF0000"/>
                </a:solidFill>
                <a:latin typeface="华文行楷" pitchFamily="2" charset="-122"/>
                <a:ea typeface="华文行楷" pitchFamily="2" charset="-122"/>
              </a:rPr>
              <a:t>深度优先搜索</a:t>
            </a:r>
            <a:r>
              <a:rPr kumimoji="1" lang="en-US" altLang="zh-CN" sz="3600">
                <a:solidFill>
                  <a:srgbClr val="FF0000"/>
                </a:solidFill>
                <a:latin typeface="华文行楷" pitchFamily="2" charset="-122"/>
                <a:ea typeface="华文行楷" pitchFamily="2" charset="-122"/>
              </a:rPr>
              <a:t>)</a:t>
            </a:r>
            <a:r>
              <a:rPr kumimoji="1" lang="zh-CN" altLang="en-US" sz="3600">
                <a:solidFill>
                  <a:srgbClr val="FF0000"/>
                </a:solidFill>
                <a:latin typeface="华文行楷" pitchFamily="2" charset="-122"/>
                <a:ea typeface="华文行楷" pitchFamily="2" charset="-122"/>
              </a:rPr>
              <a:t> </a:t>
            </a:r>
            <a:endParaRPr lang="zh-CN" altLang="en-US" sz="3600" b="0">
              <a:solidFill>
                <a:srgbClr val="FF0000"/>
              </a:solidFill>
              <a:latin typeface="Times New Roman" pitchFamily="18" charset="0"/>
              <a:ea typeface="宋体" charset="-122"/>
            </a:endParaRPr>
          </a:p>
        </p:txBody>
      </p:sp>
      <p:sp>
        <p:nvSpPr>
          <p:cNvPr id="27656" name="矩形 1"/>
          <p:cNvSpPr>
            <a:spLocks noChangeArrowheads="1"/>
          </p:cNvSpPr>
          <p:nvPr/>
        </p:nvSpPr>
        <p:spPr bwMode="auto">
          <a:xfrm>
            <a:off x="5148263" y="852488"/>
            <a:ext cx="33289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r>
              <a:rPr kumimoji="1" lang="en-US" altLang="zh-CN" sz="2400" i="1">
                <a:solidFill>
                  <a:srgbClr val="C00000"/>
                </a:solidFill>
                <a:latin typeface="Times New Roman" pitchFamily="18" charset="0"/>
                <a:ea typeface="宋体" charset="-122"/>
              </a:rPr>
              <a:t>X</a:t>
            </a:r>
            <a:r>
              <a:rPr kumimoji="1" lang="en-US" altLang="zh-CN" sz="2400">
                <a:solidFill>
                  <a:srgbClr val="C00000"/>
                </a:solidFill>
                <a:latin typeface="Times New Roman" pitchFamily="18" charset="0"/>
                <a:ea typeface="宋体" charset="-122"/>
              </a:rPr>
              <a:t>=(</a:t>
            </a:r>
            <a:r>
              <a:rPr kumimoji="1" lang="en-US" altLang="zh-CN" sz="2400" i="1">
                <a:solidFill>
                  <a:srgbClr val="C00000"/>
                </a:solidFill>
                <a:latin typeface="Times New Roman" pitchFamily="18" charset="0"/>
                <a:ea typeface="宋体" charset="-122"/>
              </a:rPr>
              <a:t>x</a:t>
            </a:r>
            <a:r>
              <a:rPr kumimoji="1" lang="en-US" altLang="zh-CN" sz="2400" baseline="-30000">
                <a:solidFill>
                  <a:srgbClr val="C00000"/>
                </a:solidFill>
                <a:latin typeface="Times New Roman" pitchFamily="18" charset="0"/>
                <a:ea typeface="宋体" charset="-122"/>
              </a:rPr>
              <a:t>1</a:t>
            </a:r>
            <a:r>
              <a:rPr kumimoji="1" lang="en-US" altLang="zh-CN" sz="2400">
                <a:solidFill>
                  <a:srgbClr val="C00000"/>
                </a:solidFill>
                <a:latin typeface="Times New Roman" pitchFamily="18" charset="0"/>
                <a:ea typeface="宋体" charset="-122"/>
              </a:rPr>
              <a:t>, </a:t>
            </a:r>
            <a:r>
              <a:rPr kumimoji="1" lang="en-US" altLang="zh-CN" sz="2400" i="1">
                <a:solidFill>
                  <a:srgbClr val="C00000"/>
                </a:solidFill>
                <a:latin typeface="Times New Roman" pitchFamily="18" charset="0"/>
                <a:ea typeface="宋体" charset="-122"/>
              </a:rPr>
              <a:t>x</a:t>
            </a:r>
            <a:r>
              <a:rPr kumimoji="1" lang="en-US" altLang="zh-CN" sz="2400" baseline="-30000">
                <a:solidFill>
                  <a:srgbClr val="C00000"/>
                </a:solidFill>
                <a:latin typeface="Times New Roman" pitchFamily="18" charset="0"/>
                <a:ea typeface="宋体" charset="-122"/>
              </a:rPr>
              <a:t>2</a:t>
            </a:r>
            <a:r>
              <a:rPr kumimoji="1" lang="en-US" altLang="zh-CN" sz="2400">
                <a:solidFill>
                  <a:srgbClr val="C00000"/>
                </a:solidFill>
                <a:latin typeface="Times New Roman" pitchFamily="18" charset="0"/>
                <a:ea typeface="宋体" charset="-122"/>
              </a:rPr>
              <a:t>, …, </a:t>
            </a:r>
            <a:r>
              <a:rPr kumimoji="1" lang="en-US" altLang="zh-CN" sz="2400" i="1">
                <a:solidFill>
                  <a:srgbClr val="C00000"/>
                </a:solidFill>
                <a:latin typeface="Times New Roman" pitchFamily="18" charset="0"/>
                <a:ea typeface="宋体" charset="-122"/>
              </a:rPr>
              <a:t>x</a:t>
            </a:r>
            <a:r>
              <a:rPr kumimoji="1" lang="en-US" altLang="zh-CN" sz="2400" i="1" baseline="-30000">
                <a:solidFill>
                  <a:srgbClr val="C00000"/>
                </a:solidFill>
                <a:latin typeface="Times New Roman" pitchFamily="18" charset="0"/>
                <a:ea typeface="宋体" charset="-122"/>
              </a:rPr>
              <a:t>n</a:t>
            </a:r>
            <a:r>
              <a:rPr kumimoji="1" lang="en-US" altLang="zh-CN" sz="2400">
                <a:solidFill>
                  <a:srgbClr val="C00000"/>
                </a:solidFill>
                <a:latin typeface="Times New Roman" pitchFamily="18" charset="0"/>
                <a:ea typeface="宋体" charset="-122"/>
              </a:rPr>
              <a:t>)</a:t>
            </a:r>
          </a:p>
          <a:p>
            <a:pPr eaLnBrk="1" hangingPunct="1">
              <a:spcBef>
                <a:spcPct val="0"/>
              </a:spcBef>
              <a:buClrTx/>
              <a:buSzTx/>
              <a:buFontTx/>
              <a:buNone/>
            </a:pPr>
            <a:r>
              <a:rPr kumimoji="1" lang="en-US" altLang="zh-CN" sz="2400" i="1">
                <a:solidFill>
                  <a:srgbClr val="C00000"/>
                </a:solidFill>
                <a:latin typeface="Times New Roman" pitchFamily="18" charset="0"/>
                <a:ea typeface="宋体" charset="-122"/>
              </a:rPr>
              <a:t>S</a:t>
            </a:r>
            <a:r>
              <a:rPr kumimoji="1" lang="en-US" altLang="zh-CN" sz="2400" i="1" baseline="-30000">
                <a:solidFill>
                  <a:srgbClr val="C00000"/>
                </a:solidFill>
                <a:latin typeface="Times New Roman" pitchFamily="18" charset="0"/>
                <a:ea typeface="宋体" charset="-122"/>
              </a:rPr>
              <a:t>i</a:t>
            </a:r>
            <a:r>
              <a:rPr kumimoji="1" lang="en-US" altLang="zh-CN" sz="2400">
                <a:solidFill>
                  <a:srgbClr val="C00000"/>
                </a:solidFill>
                <a:latin typeface="Times New Roman" pitchFamily="18" charset="0"/>
                <a:ea typeface="宋体" charset="-122"/>
              </a:rPr>
              <a:t>={</a:t>
            </a:r>
            <a:r>
              <a:rPr kumimoji="1" lang="en-US" altLang="zh-CN" sz="2400" i="1">
                <a:solidFill>
                  <a:srgbClr val="C00000"/>
                </a:solidFill>
                <a:latin typeface="Times New Roman" pitchFamily="18" charset="0"/>
                <a:ea typeface="宋体" charset="-122"/>
              </a:rPr>
              <a:t>a</a:t>
            </a:r>
            <a:r>
              <a:rPr kumimoji="1" lang="en-US" altLang="zh-CN" sz="2400" i="1" baseline="-30000">
                <a:solidFill>
                  <a:srgbClr val="C00000"/>
                </a:solidFill>
                <a:latin typeface="Times New Roman" pitchFamily="18" charset="0"/>
                <a:ea typeface="宋体" charset="-122"/>
              </a:rPr>
              <a:t>i</a:t>
            </a:r>
            <a:r>
              <a:rPr kumimoji="1" lang="en-US" altLang="zh-CN" sz="2400" baseline="-30000">
                <a:solidFill>
                  <a:srgbClr val="C00000"/>
                </a:solidFill>
                <a:latin typeface="Times New Roman" pitchFamily="18" charset="0"/>
                <a:ea typeface="宋体" charset="-122"/>
              </a:rPr>
              <a:t>1</a:t>
            </a:r>
            <a:r>
              <a:rPr kumimoji="1" lang="en-US" altLang="zh-CN" sz="2400">
                <a:solidFill>
                  <a:srgbClr val="C00000"/>
                </a:solidFill>
                <a:latin typeface="Times New Roman" pitchFamily="18" charset="0"/>
                <a:ea typeface="宋体" charset="-122"/>
              </a:rPr>
              <a:t>, </a:t>
            </a:r>
            <a:r>
              <a:rPr kumimoji="1" lang="en-US" altLang="zh-CN" sz="2400" i="1">
                <a:solidFill>
                  <a:srgbClr val="C00000"/>
                </a:solidFill>
                <a:latin typeface="Times New Roman" pitchFamily="18" charset="0"/>
                <a:ea typeface="宋体" charset="-122"/>
              </a:rPr>
              <a:t>a</a:t>
            </a:r>
            <a:r>
              <a:rPr kumimoji="1" lang="en-US" altLang="zh-CN" sz="2400" i="1" baseline="-30000">
                <a:solidFill>
                  <a:srgbClr val="C00000"/>
                </a:solidFill>
                <a:latin typeface="Times New Roman" pitchFamily="18" charset="0"/>
                <a:ea typeface="宋体" charset="-122"/>
              </a:rPr>
              <a:t>i</a:t>
            </a:r>
            <a:r>
              <a:rPr kumimoji="1" lang="en-US" altLang="zh-CN" sz="2400" baseline="-30000">
                <a:solidFill>
                  <a:srgbClr val="C00000"/>
                </a:solidFill>
                <a:latin typeface="Times New Roman" pitchFamily="18" charset="0"/>
                <a:ea typeface="宋体" charset="-122"/>
              </a:rPr>
              <a:t>2</a:t>
            </a:r>
            <a:r>
              <a:rPr kumimoji="1" lang="en-US" altLang="zh-CN" sz="2400">
                <a:solidFill>
                  <a:srgbClr val="C00000"/>
                </a:solidFill>
                <a:latin typeface="Times New Roman" pitchFamily="18" charset="0"/>
                <a:ea typeface="宋体" charset="-122"/>
              </a:rPr>
              <a:t>, …, </a:t>
            </a:r>
            <a:r>
              <a:rPr kumimoji="1" lang="en-US" altLang="zh-CN" sz="2400" i="1">
                <a:solidFill>
                  <a:srgbClr val="C00000"/>
                </a:solidFill>
                <a:latin typeface="Times New Roman" pitchFamily="18" charset="0"/>
                <a:ea typeface="宋体" charset="-122"/>
              </a:rPr>
              <a:t>a</a:t>
            </a:r>
            <a:r>
              <a:rPr kumimoji="1" lang="en-US" altLang="zh-CN" sz="2400" i="1" baseline="-30000">
                <a:solidFill>
                  <a:srgbClr val="C00000"/>
                </a:solidFill>
                <a:latin typeface="Times New Roman" pitchFamily="18" charset="0"/>
                <a:ea typeface="宋体" charset="-122"/>
              </a:rPr>
              <a:t>iri</a:t>
            </a:r>
            <a:r>
              <a:rPr kumimoji="1" lang="en-US" altLang="zh-CN" sz="2400">
                <a:solidFill>
                  <a:srgbClr val="C00000"/>
                </a:solidFill>
                <a:latin typeface="Times New Roman" pitchFamily="18" charset="0"/>
                <a:ea typeface="宋体" charset="-122"/>
              </a:rPr>
              <a:t>}</a:t>
            </a:r>
            <a:endParaRPr lang="zh-CN" altLang="en-US" sz="2400" b="0">
              <a:solidFill>
                <a:srgbClr val="C00000"/>
              </a:solidFill>
              <a:latin typeface="Times New Roman" pitchFamily="18" charset="0"/>
              <a:ea typeface="宋体" charset="-122"/>
            </a:endParaRPr>
          </a:p>
        </p:txBody>
      </p:sp>
    </p:spTree>
    <p:extLst>
      <p:ext uri="{BB962C8B-B14F-4D97-AF65-F5344CB8AC3E}">
        <p14:creationId xmlns:p14="http://schemas.microsoft.com/office/powerpoint/2010/main" val="11071161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1509">
                                            <p:txEl>
                                              <p:pRg st="1" end="1"/>
                                            </p:txEl>
                                          </p:spTgt>
                                        </p:tgtEl>
                                        <p:attrNameLst>
                                          <p:attrName>style.visibility</p:attrName>
                                        </p:attrNameLst>
                                      </p:cBhvr>
                                      <p:to>
                                        <p:strVal val="visible"/>
                                      </p:to>
                                    </p:set>
                                    <p:animEffect transition="in" filter="randombar(horizontal)">
                                      <p:cBhvr>
                                        <p:cTn id="7" dur="500"/>
                                        <p:tgtEl>
                                          <p:spTgt spid="2150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1509">
                                            <p:txEl>
                                              <p:pRg st="2" end="2"/>
                                            </p:txEl>
                                          </p:spTgt>
                                        </p:tgtEl>
                                        <p:attrNameLst>
                                          <p:attrName>style.visibility</p:attrName>
                                        </p:attrNameLst>
                                      </p:cBhvr>
                                      <p:to>
                                        <p:strVal val="visible"/>
                                      </p:to>
                                    </p:set>
                                    <p:animEffect transition="in" filter="randombar(horizontal)">
                                      <p:cBhvr>
                                        <p:cTn id="12" dur="500"/>
                                        <p:tgtEl>
                                          <p:spTgt spid="2150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1509">
                                            <p:txEl>
                                              <p:pRg st="3" end="3"/>
                                            </p:txEl>
                                          </p:spTgt>
                                        </p:tgtEl>
                                        <p:attrNameLst>
                                          <p:attrName>style.visibility</p:attrName>
                                        </p:attrNameLst>
                                      </p:cBhvr>
                                      <p:to>
                                        <p:strVal val="visible"/>
                                      </p:to>
                                    </p:set>
                                    <p:animEffect transition="in" filter="randombar(horizontal)">
                                      <p:cBhvr>
                                        <p:cTn id="17" dur="500"/>
                                        <p:tgtEl>
                                          <p:spTgt spid="2150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1509">
                                            <p:txEl>
                                              <p:pRg st="4" end="4"/>
                                            </p:txEl>
                                          </p:spTgt>
                                        </p:tgtEl>
                                        <p:attrNameLst>
                                          <p:attrName>style.visibility</p:attrName>
                                        </p:attrNameLst>
                                      </p:cBhvr>
                                      <p:to>
                                        <p:strVal val="visible"/>
                                      </p:to>
                                    </p:set>
                                    <p:animEffect transition="in" filter="randombar(horizontal)">
                                      <p:cBhvr>
                                        <p:cTn id="22" dur="500"/>
                                        <p:tgtEl>
                                          <p:spTgt spid="215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3F7C8E52-5CC3-437A-BD05-CC335FEFEAE6}"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2867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286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BD2F10F5-8AE3-4C72-8ABA-8C60867237B7}" type="slidenum">
              <a:rPr lang="en-US" altLang="zh-CN" sz="1400" b="0" smtClean="0">
                <a:latin typeface="Comic Sans MS" pitchFamily="66" charset="0"/>
                <a:cs typeface="Tahoma" pitchFamily="34" charset="0"/>
              </a:rPr>
              <a:pPr>
                <a:spcBef>
                  <a:spcPct val="0"/>
                </a:spcBef>
                <a:buClrTx/>
                <a:buSzTx/>
                <a:buFontTx/>
                <a:buNone/>
              </a:pPr>
              <a:t>26</a:t>
            </a:fld>
            <a:endParaRPr lang="en-US" altLang="zh-CN" sz="1400" b="0" smtClean="0">
              <a:latin typeface="Comic Sans MS" pitchFamily="66" charset="0"/>
              <a:cs typeface="Tahoma" pitchFamily="34" charset="0"/>
            </a:endParaRPr>
          </a:p>
        </p:txBody>
      </p:sp>
      <p:sp>
        <p:nvSpPr>
          <p:cNvPr id="22533" name="Text Box 2"/>
          <p:cNvSpPr txBox="1">
            <a:spLocks noChangeArrowheads="1"/>
          </p:cNvSpPr>
          <p:nvPr/>
        </p:nvSpPr>
        <p:spPr bwMode="auto">
          <a:xfrm>
            <a:off x="395288" y="260350"/>
            <a:ext cx="8424862" cy="614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20000"/>
              </a:lnSpc>
              <a:buClrTx/>
              <a:buSzTx/>
              <a:buFontTx/>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1</a:t>
            </a:r>
            <a:r>
              <a:rPr kumimoji="1" lang="zh-CN" altLang="en-US" sz="2400">
                <a:latin typeface="Times New Roman" pitchFamily="18" charset="0"/>
                <a:cs typeface="Tahoma" pitchFamily="34" charset="0"/>
              </a:rPr>
              <a:t>）如果</a:t>
            </a:r>
            <a:r>
              <a:rPr kumimoji="1" lang="en-US" altLang="zh-CN" sz="2400" i="1">
                <a:latin typeface="Times New Roman" pitchFamily="18" charset="0"/>
                <a:cs typeface="Tahoma" pitchFamily="34" charset="0"/>
              </a:rPr>
              <a:t>X</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x</a:t>
            </a:r>
            <a:r>
              <a:rPr kumimoji="1" lang="en-US" altLang="zh-CN" sz="2400" baseline="-25000">
                <a:latin typeface="Times New Roman" pitchFamily="18" charset="0"/>
                <a:cs typeface="Tahoma" pitchFamily="34" charset="0"/>
              </a:rPr>
              <a:t>1</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x</a:t>
            </a:r>
            <a:r>
              <a:rPr kumimoji="1" lang="en-US" altLang="zh-CN" sz="2400" baseline="-25000">
                <a:latin typeface="Times New Roman" pitchFamily="18" charset="0"/>
                <a:cs typeface="Tahoma" pitchFamily="34" charset="0"/>
              </a:rPr>
              <a:t>2</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x</a:t>
            </a:r>
            <a:r>
              <a:rPr kumimoji="1" lang="en-US" altLang="zh-CN" sz="2400" i="1" baseline="-25000">
                <a:latin typeface="Times New Roman" pitchFamily="18" charset="0"/>
                <a:cs typeface="Tahoma" pitchFamily="34" charset="0"/>
              </a:rPr>
              <a:t>i</a:t>
            </a:r>
            <a:r>
              <a:rPr kumimoji="1" lang="zh-CN" altLang="en-US" sz="2400" baseline="-25000">
                <a:latin typeface="Times New Roman" pitchFamily="18" charset="0"/>
                <a:cs typeface="Tahoma" pitchFamily="34" charset="0"/>
              </a:rPr>
              <a:t>＋</a:t>
            </a:r>
            <a:r>
              <a:rPr kumimoji="1" lang="en-US" altLang="zh-CN" sz="2400" baseline="-25000">
                <a:latin typeface="Times New Roman" pitchFamily="18" charset="0"/>
                <a:cs typeface="Tahoma" pitchFamily="34" charset="0"/>
              </a:rPr>
              <a:t>1</a:t>
            </a:r>
            <a:r>
              <a:rPr kumimoji="1" lang="en-US" altLang="zh-CN" sz="2400">
                <a:latin typeface="Times New Roman" pitchFamily="18" charset="0"/>
                <a:cs typeface="Tahoma" pitchFamily="34" charset="0"/>
              </a:rPr>
              <a:t>)</a:t>
            </a:r>
            <a:r>
              <a:rPr kumimoji="1" lang="zh-CN" altLang="en-US" sz="2400">
                <a:latin typeface="Times New Roman" pitchFamily="18" charset="0"/>
                <a:cs typeface="Tahoma" pitchFamily="34" charset="0"/>
              </a:rPr>
              <a:t>是问题的最终解（</a:t>
            </a:r>
            <a:r>
              <a:rPr kumimoji="1" lang="en-US" altLang="zh-CN" sz="2400">
                <a:latin typeface="Times New Roman" pitchFamily="18" charset="0"/>
                <a:cs typeface="Tahoma" pitchFamily="34" charset="0"/>
              </a:rPr>
              <a:t>i+1=n</a:t>
            </a:r>
            <a:r>
              <a:rPr kumimoji="1" lang="zh-CN" altLang="en-US" sz="2400">
                <a:latin typeface="Times New Roman" pitchFamily="18" charset="0"/>
                <a:cs typeface="Tahoma" pitchFamily="34" charset="0"/>
              </a:rPr>
              <a:t>），则输出这个解。如果问题只希望得到一个解，则结束搜索，否则继续搜索其他解；</a:t>
            </a:r>
          </a:p>
          <a:p>
            <a:pPr algn="just" eaLnBrk="1" hangingPunct="1">
              <a:lnSpc>
                <a:spcPct val="120000"/>
              </a:lnSpc>
              <a:buClrTx/>
              <a:buSzTx/>
              <a:buFontTx/>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2</a:t>
            </a:r>
            <a:r>
              <a:rPr kumimoji="1" lang="zh-CN" altLang="en-US" sz="2400">
                <a:latin typeface="Times New Roman" pitchFamily="18" charset="0"/>
                <a:cs typeface="Tahoma" pitchFamily="34" charset="0"/>
              </a:rPr>
              <a:t>）如果</a:t>
            </a:r>
            <a:r>
              <a:rPr kumimoji="1" lang="en-US" altLang="zh-CN" sz="2400" i="1">
                <a:latin typeface="Times New Roman" pitchFamily="18" charset="0"/>
                <a:cs typeface="Tahoma" pitchFamily="34" charset="0"/>
              </a:rPr>
              <a:t>X</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x</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x</a:t>
            </a:r>
            <a:r>
              <a:rPr kumimoji="1" lang="en-US" altLang="zh-CN" sz="2400" baseline="-30000">
                <a:latin typeface="Times New Roman" pitchFamily="18" charset="0"/>
                <a:cs typeface="Tahoma" pitchFamily="34" charset="0"/>
              </a:rPr>
              <a:t>2</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x</a:t>
            </a:r>
            <a:r>
              <a:rPr kumimoji="1" lang="en-US" altLang="zh-CN" sz="2400" i="1" baseline="-30000">
                <a:latin typeface="Times New Roman" pitchFamily="18" charset="0"/>
                <a:cs typeface="Tahoma" pitchFamily="34" charset="0"/>
              </a:rPr>
              <a:t>i</a:t>
            </a:r>
            <a:r>
              <a:rPr kumimoji="1" lang="zh-CN" altLang="en-US" sz="2400" baseline="-30000">
                <a:latin typeface="Times New Roman" pitchFamily="18" charset="0"/>
                <a:cs typeface="Tahoma" pitchFamily="34" charset="0"/>
              </a:rPr>
              <a:t>＋</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a:t>
            </a:r>
            <a:r>
              <a:rPr kumimoji="1" lang="zh-CN" altLang="en-US" sz="2400">
                <a:latin typeface="Times New Roman" pitchFamily="18" charset="0"/>
                <a:cs typeface="Tahoma" pitchFamily="34" charset="0"/>
              </a:rPr>
              <a:t>是问题的部分解，则继续构造解向量的下一个分量；</a:t>
            </a:r>
          </a:p>
          <a:p>
            <a:pPr algn="just" eaLnBrk="1" hangingPunct="1">
              <a:lnSpc>
                <a:spcPct val="120000"/>
              </a:lnSpc>
              <a:buClrTx/>
              <a:buSzTx/>
              <a:buFontTx/>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）如果</a:t>
            </a:r>
            <a:r>
              <a:rPr kumimoji="1" lang="en-US" altLang="zh-CN" sz="2400" i="1">
                <a:latin typeface="Times New Roman" pitchFamily="18" charset="0"/>
                <a:cs typeface="Tahoma" pitchFamily="34" charset="0"/>
              </a:rPr>
              <a:t>X</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x</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x</a:t>
            </a:r>
            <a:r>
              <a:rPr kumimoji="1" lang="en-US" altLang="zh-CN" sz="2400" baseline="-30000">
                <a:latin typeface="Times New Roman" pitchFamily="18" charset="0"/>
                <a:cs typeface="Tahoma" pitchFamily="34" charset="0"/>
              </a:rPr>
              <a:t>2</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x</a:t>
            </a:r>
            <a:r>
              <a:rPr kumimoji="1" lang="en-US" altLang="zh-CN" sz="2400" i="1" baseline="-30000">
                <a:latin typeface="Times New Roman" pitchFamily="18" charset="0"/>
                <a:cs typeface="Tahoma" pitchFamily="34" charset="0"/>
              </a:rPr>
              <a:t>i</a:t>
            </a:r>
            <a:r>
              <a:rPr kumimoji="1" lang="zh-CN" altLang="en-US" sz="2400" baseline="-30000">
                <a:latin typeface="Times New Roman" pitchFamily="18" charset="0"/>
                <a:cs typeface="Tahoma" pitchFamily="34" charset="0"/>
              </a:rPr>
              <a:t>＋</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a:t>
            </a:r>
            <a:r>
              <a:rPr kumimoji="1" lang="zh-CN" altLang="en-US" sz="2400">
                <a:latin typeface="Times New Roman" pitchFamily="18" charset="0"/>
                <a:cs typeface="Tahoma" pitchFamily="34" charset="0"/>
              </a:rPr>
              <a:t>既不是问题的部分解也不是问题的最终解，则存在下面两种情况：</a:t>
            </a:r>
          </a:p>
          <a:p>
            <a:pPr algn="just" eaLnBrk="1" hangingPunct="1">
              <a:lnSpc>
                <a:spcPct val="120000"/>
              </a:lnSpc>
              <a:buClrTx/>
              <a:buSzTx/>
              <a:buFontTx/>
              <a:buNone/>
            </a:pPr>
            <a:r>
              <a:rPr kumimoji="1" lang="zh-CN" altLang="en-US" sz="2400">
                <a:latin typeface="Times New Roman" pitchFamily="18" charset="0"/>
                <a:cs typeface="Tahoma" pitchFamily="34" charset="0"/>
              </a:rPr>
              <a:t>① 如果</a:t>
            </a:r>
            <a:r>
              <a:rPr kumimoji="1" lang="en-US" altLang="zh-CN" sz="2400" i="1">
                <a:latin typeface="Times New Roman" pitchFamily="18" charset="0"/>
                <a:cs typeface="Tahoma" pitchFamily="34" charset="0"/>
              </a:rPr>
              <a:t>x</a:t>
            </a:r>
            <a:r>
              <a:rPr kumimoji="1" lang="en-US" altLang="zh-CN" sz="2400" i="1" baseline="-30000">
                <a:latin typeface="Times New Roman" pitchFamily="18" charset="0"/>
                <a:cs typeface="Tahoma" pitchFamily="34" charset="0"/>
              </a:rPr>
              <a:t>i</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 a</a:t>
            </a:r>
            <a:r>
              <a:rPr kumimoji="1" lang="en-US" altLang="zh-CN" sz="2400" i="1" baseline="-30000">
                <a:latin typeface="Times New Roman" pitchFamily="18" charset="0"/>
                <a:cs typeface="Tahoma" pitchFamily="34" charset="0"/>
              </a:rPr>
              <a:t>i</a:t>
            </a:r>
            <a:r>
              <a:rPr kumimoji="1" lang="zh-CN" altLang="en-US" sz="2400" baseline="-30000">
                <a:latin typeface="Times New Roman" pitchFamily="18" charset="0"/>
                <a:cs typeface="Tahoma" pitchFamily="34" charset="0"/>
              </a:rPr>
              <a:t>＋</a:t>
            </a:r>
            <a:r>
              <a:rPr kumimoji="1" lang="en-US" altLang="zh-CN" sz="2400" baseline="-30000">
                <a:latin typeface="Times New Roman" pitchFamily="18" charset="0"/>
                <a:cs typeface="Tahoma" pitchFamily="34" charset="0"/>
              </a:rPr>
              <a:t>1</a:t>
            </a:r>
            <a:r>
              <a:rPr kumimoji="1" lang="zh-CN" altLang="en-US" sz="2400" baseline="-30000">
                <a:latin typeface="Times New Roman" pitchFamily="18" charset="0"/>
                <a:cs typeface="Tahoma" pitchFamily="34" charset="0"/>
              </a:rPr>
              <a:t>，</a:t>
            </a:r>
            <a:r>
              <a:rPr kumimoji="1" lang="en-US" altLang="zh-CN" sz="2400" i="1" baseline="-30000">
                <a:latin typeface="Times New Roman" pitchFamily="18" charset="0"/>
                <a:cs typeface="Tahoma" pitchFamily="34" charset="0"/>
              </a:rPr>
              <a:t>k</a:t>
            </a:r>
            <a:r>
              <a:rPr kumimoji="1" lang="zh-CN" altLang="en-US" sz="2400">
                <a:latin typeface="Times New Roman" pitchFamily="18" charset="0"/>
                <a:cs typeface="Tahoma" pitchFamily="34" charset="0"/>
              </a:rPr>
              <a:t>不是集合</a:t>
            </a:r>
            <a:r>
              <a:rPr kumimoji="1" lang="en-US" altLang="zh-CN" sz="2400" i="1">
                <a:latin typeface="Times New Roman" pitchFamily="18" charset="0"/>
                <a:cs typeface="Tahoma" pitchFamily="34" charset="0"/>
              </a:rPr>
              <a:t>S</a:t>
            </a:r>
            <a:r>
              <a:rPr kumimoji="1" lang="en-US" altLang="zh-CN" sz="2400" i="1" baseline="-30000">
                <a:latin typeface="Times New Roman" pitchFamily="18" charset="0"/>
                <a:cs typeface="Tahoma" pitchFamily="34" charset="0"/>
              </a:rPr>
              <a:t>i</a:t>
            </a:r>
            <a:r>
              <a:rPr kumimoji="1" lang="zh-CN" altLang="en-US" sz="2400" baseline="-30000">
                <a:latin typeface="Times New Roman" pitchFamily="18" charset="0"/>
                <a:cs typeface="Tahoma" pitchFamily="34" charset="0"/>
              </a:rPr>
              <a:t>＋</a:t>
            </a:r>
            <a:r>
              <a:rPr kumimoji="1" lang="en-US" altLang="zh-CN" sz="2400" baseline="-30000">
                <a:latin typeface="Times New Roman" pitchFamily="18" charset="0"/>
                <a:cs typeface="Tahoma" pitchFamily="34" charset="0"/>
              </a:rPr>
              <a:t>1</a:t>
            </a:r>
            <a:r>
              <a:rPr kumimoji="1" lang="zh-CN" altLang="en-US" sz="2400">
                <a:latin typeface="Times New Roman" pitchFamily="18" charset="0"/>
                <a:cs typeface="Tahoma" pitchFamily="34" charset="0"/>
              </a:rPr>
              <a:t>的最后一个元素，则令</a:t>
            </a:r>
            <a:r>
              <a:rPr kumimoji="1" lang="en-US" altLang="zh-CN" sz="2400" i="1">
                <a:latin typeface="Times New Roman" pitchFamily="18" charset="0"/>
                <a:cs typeface="Tahoma" pitchFamily="34" charset="0"/>
              </a:rPr>
              <a:t>x</a:t>
            </a:r>
            <a:r>
              <a:rPr kumimoji="1" lang="en-US" altLang="zh-CN" sz="2400" i="1" baseline="-30000">
                <a:latin typeface="Times New Roman" pitchFamily="18" charset="0"/>
                <a:cs typeface="Tahoma" pitchFamily="34" charset="0"/>
              </a:rPr>
              <a:t>i</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 a</a:t>
            </a:r>
            <a:r>
              <a:rPr kumimoji="1" lang="en-US" altLang="zh-CN" sz="2400" i="1" baseline="-30000">
                <a:latin typeface="Times New Roman" pitchFamily="18" charset="0"/>
                <a:cs typeface="Tahoma" pitchFamily="34" charset="0"/>
              </a:rPr>
              <a:t>i</a:t>
            </a:r>
            <a:r>
              <a:rPr kumimoji="1" lang="zh-CN" altLang="en-US" sz="2400" baseline="-30000">
                <a:latin typeface="Times New Roman" pitchFamily="18" charset="0"/>
                <a:cs typeface="Tahoma" pitchFamily="34" charset="0"/>
              </a:rPr>
              <a:t>＋</a:t>
            </a:r>
            <a:r>
              <a:rPr kumimoji="1" lang="en-US" altLang="zh-CN" sz="2400" baseline="-30000">
                <a:latin typeface="Times New Roman" pitchFamily="18" charset="0"/>
                <a:cs typeface="Tahoma" pitchFamily="34" charset="0"/>
              </a:rPr>
              <a:t>1</a:t>
            </a:r>
            <a:r>
              <a:rPr kumimoji="1" lang="zh-CN" altLang="en-US" sz="2400" baseline="-30000">
                <a:latin typeface="Times New Roman" pitchFamily="18" charset="0"/>
                <a:cs typeface="Tahoma" pitchFamily="34" charset="0"/>
              </a:rPr>
              <a:t>，</a:t>
            </a:r>
            <a:r>
              <a:rPr kumimoji="1" lang="en-US" altLang="zh-CN" sz="2400" i="1" baseline="-30000">
                <a:latin typeface="Times New Roman" pitchFamily="18" charset="0"/>
                <a:cs typeface="Tahoma" pitchFamily="34" charset="0"/>
              </a:rPr>
              <a:t>k</a:t>
            </a:r>
            <a:r>
              <a:rPr kumimoji="1" lang="zh-CN" altLang="en-US" sz="2400" baseline="-30000">
                <a:latin typeface="Times New Roman" pitchFamily="18" charset="0"/>
                <a:cs typeface="Tahoma" pitchFamily="34" charset="0"/>
              </a:rPr>
              <a:t>＋</a:t>
            </a:r>
            <a:r>
              <a:rPr kumimoji="1" lang="en-US" altLang="zh-CN" sz="2400" baseline="-30000">
                <a:latin typeface="Times New Roman" pitchFamily="18" charset="0"/>
                <a:cs typeface="Tahoma" pitchFamily="34" charset="0"/>
              </a:rPr>
              <a:t>1</a:t>
            </a:r>
            <a:r>
              <a:rPr kumimoji="1" lang="zh-CN" altLang="en-US" sz="2400">
                <a:latin typeface="Times New Roman" pitchFamily="18" charset="0"/>
                <a:cs typeface="Tahoma" pitchFamily="34" charset="0"/>
              </a:rPr>
              <a:t>，即选择</a:t>
            </a:r>
            <a:r>
              <a:rPr kumimoji="1" lang="en-US" altLang="zh-CN" sz="2400" i="1">
                <a:latin typeface="Times New Roman" pitchFamily="18" charset="0"/>
                <a:cs typeface="Tahoma" pitchFamily="34" charset="0"/>
              </a:rPr>
              <a:t>S</a:t>
            </a:r>
            <a:r>
              <a:rPr kumimoji="1" lang="en-US" altLang="zh-CN" sz="2400" i="1" baseline="-30000">
                <a:latin typeface="Times New Roman" pitchFamily="18" charset="0"/>
                <a:cs typeface="Tahoma" pitchFamily="34" charset="0"/>
              </a:rPr>
              <a:t>i</a:t>
            </a:r>
            <a:r>
              <a:rPr kumimoji="1" lang="en-US" altLang="zh-CN" sz="2400" baseline="-30000">
                <a:latin typeface="Times New Roman" pitchFamily="18" charset="0"/>
                <a:cs typeface="Tahoma" pitchFamily="34" charset="0"/>
              </a:rPr>
              <a:t>+1</a:t>
            </a:r>
            <a:r>
              <a:rPr kumimoji="1" lang="zh-CN" altLang="en-US" sz="2400">
                <a:latin typeface="Times New Roman" pitchFamily="18" charset="0"/>
                <a:cs typeface="Tahoma" pitchFamily="34" charset="0"/>
              </a:rPr>
              <a:t>的下一个元素作为解向量</a:t>
            </a:r>
            <a:r>
              <a:rPr kumimoji="1" lang="en-US" altLang="zh-CN" sz="2400" i="1">
                <a:latin typeface="Times New Roman" pitchFamily="18" charset="0"/>
                <a:cs typeface="Tahoma" pitchFamily="34" charset="0"/>
              </a:rPr>
              <a:t>X</a:t>
            </a:r>
            <a:r>
              <a:rPr kumimoji="1" lang="zh-CN" altLang="en-US" sz="2400">
                <a:latin typeface="Times New Roman" pitchFamily="18" charset="0"/>
                <a:cs typeface="Tahoma" pitchFamily="34" charset="0"/>
              </a:rPr>
              <a:t>的第</a:t>
            </a:r>
            <a:r>
              <a:rPr kumimoji="1" lang="en-US" altLang="zh-CN" sz="2400" i="1">
                <a:latin typeface="Times New Roman" pitchFamily="18" charset="0"/>
                <a:cs typeface="Tahoma" pitchFamily="34" charset="0"/>
              </a:rPr>
              <a:t>i</a:t>
            </a:r>
            <a:r>
              <a:rPr kumimoji="1" lang="en-US" altLang="zh-CN" sz="2400">
                <a:latin typeface="Times New Roman" pitchFamily="18" charset="0"/>
                <a:cs typeface="Tahoma" pitchFamily="34" charset="0"/>
              </a:rPr>
              <a:t>+1</a:t>
            </a:r>
            <a:r>
              <a:rPr kumimoji="1" lang="zh-CN" altLang="en-US" sz="2400">
                <a:latin typeface="Times New Roman" pitchFamily="18" charset="0"/>
                <a:cs typeface="Tahoma" pitchFamily="34" charset="0"/>
              </a:rPr>
              <a:t>个分量；</a:t>
            </a:r>
          </a:p>
          <a:p>
            <a:pPr algn="just" eaLnBrk="1" hangingPunct="1">
              <a:lnSpc>
                <a:spcPct val="120000"/>
              </a:lnSpc>
              <a:buClrTx/>
              <a:buSzTx/>
              <a:buFontTx/>
              <a:buNone/>
            </a:pPr>
            <a:r>
              <a:rPr kumimoji="1" lang="zh-CN" altLang="en-US" sz="2400">
                <a:latin typeface="Times New Roman" pitchFamily="18" charset="0"/>
                <a:cs typeface="Tahoma" pitchFamily="34" charset="0"/>
              </a:rPr>
              <a:t>② 如果</a:t>
            </a:r>
            <a:r>
              <a:rPr kumimoji="1" lang="en-US" altLang="zh-CN" sz="2400" i="1">
                <a:latin typeface="Times New Roman" pitchFamily="18" charset="0"/>
                <a:cs typeface="Tahoma" pitchFamily="34" charset="0"/>
              </a:rPr>
              <a:t>x</a:t>
            </a:r>
            <a:r>
              <a:rPr kumimoji="1" lang="en-US" altLang="zh-CN" sz="2400" i="1" baseline="-30000">
                <a:latin typeface="Times New Roman" pitchFamily="18" charset="0"/>
                <a:cs typeface="Tahoma" pitchFamily="34" charset="0"/>
              </a:rPr>
              <a:t>i</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 a</a:t>
            </a:r>
            <a:r>
              <a:rPr kumimoji="1" lang="en-US" altLang="zh-CN" sz="2400" i="1" baseline="-30000">
                <a:latin typeface="Times New Roman" pitchFamily="18" charset="0"/>
                <a:cs typeface="Tahoma" pitchFamily="34" charset="0"/>
              </a:rPr>
              <a:t>i</a:t>
            </a:r>
            <a:r>
              <a:rPr kumimoji="1" lang="zh-CN" altLang="en-US" sz="2400" baseline="-30000">
                <a:latin typeface="Times New Roman" pitchFamily="18" charset="0"/>
                <a:cs typeface="Tahoma" pitchFamily="34" charset="0"/>
              </a:rPr>
              <a:t>＋</a:t>
            </a:r>
            <a:r>
              <a:rPr kumimoji="1" lang="en-US" altLang="zh-CN" sz="2400" baseline="-30000">
                <a:latin typeface="Times New Roman" pitchFamily="18" charset="0"/>
                <a:cs typeface="Tahoma" pitchFamily="34" charset="0"/>
              </a:rPr>
              <a:t>1</a:t>
            </a:r>
            <a:r>
              <a:rPr kumimoji="1" lang="zh-CN" altLang="en-US" sz="2400" baseline="-30000">
                <a:latin typeface="Times New Roman" pitchFamily="18" charset="0"/>
                <a:cs typeface="Tahoma" pitchFamily="34" charset="0"/>
              </a:rPr>
              <a:t>，</a:t>
            </a:r>
            <a:r>
              <a:rPr kumimoji="1" lang="en-US" altLang="zh-CN" sz="2400" i="1" baseline="-30000">
                <a:latin typeface="Times New Roman" pitchFamily="18" charset="0"/>
                <a:cs typeface="Tahoma" pitchFamily="34" charset="0"/>
              </a:rPr>
              <a:t>k</a:t>
            </a:r>
            <a:r>
              <a:rPr kumimoji="1" lang="zh-CN" altLang="en-US" sz="2400">
                <a:latin typeface="Times New Roman" pitchFamily="18" charset="0"/>
                <a:cs typeface="Tahoma" pitchFamily="34" charset="0"/>
              </a:rPr>
              <a:t>是集合</a:t>
            </a:r>
            <a:r>
              <a:rPr kumimoji="1" lang="en-US" altLang="zh-CN" sz="2400" i="1">
                <a:latin typeface="Times New Roman" pitchFamily="18" charset="0"/>
                <a:cs typeface="Tahoma" pitchFamily="34" charset="0"/>
              </a:rPr>
              <a:t>S</a:t>
            </a:r>
            <a:r>
              <a:rPr kumimoji="1" lang="en-US" altLang="zh-CN" sz="2400" i="1" baseline="-30000">
                <a:latin typeface="Times New Roman" pitchFamily="18" charset="0"/>
                <a:cs typeface="Tahoma" pitchFamily="34" charset="0"/>
              </a:rPr>
              <a:t>i</a:t>
            </a:r>
            <a:r>
              <a:rPr kumimoji="1" lang="zh-CN" altLang="en-US" sz="2400" baseline="-30000">
                <a:latin typeface="Times New Roman" pitchFamily="18" charset="0"/>
                <a:cs typeface="Tahoma" pitchFamily="34" charset="0"/>
              </a:rPr>
              <a:t>＋</a:t>
            </a:r>
            <a:r>
              <a:rPr kumimoji="1" lang="en-US" altLang="zh-CN" sz="2400" baseline="-30000">
                <a:latin typeface="Times New Roman" pitchFamily="18" charset="0"/>
                <a:cs typeface="Tahoma" pitchFamily="34" charset="0"/>
              </a:rPr>
              <a:t>1</a:t>
            </a:r>
            <a:r>
              <a:rPr kumimoji="1" lang="zh-CN" altLang="en-US" sz="2400">
                <a:latin typeface="Times New Roman" pitchFamily="18" charset="0"/>
                <a:cs typeface="Tahoma" pitchFamily="34" charset="0"/>
              </a:rPr>
              <a:t>的最后一个元素（剪掉该枝），就</a:t>
            </a:r>
            <a:r>
              <a:rPr kumimoji="1" lang="zh-CN" altLang="en-US" sz="2400">
                <a:solidFill>
                  <a:srgbClr val="CC00FF"/>
                </a:solidFill>
                <a:latin typeface="Times New Roman" pitchFamily="18" charset="0"/>
                <a:cs typeface="Tahoma" pitchFamily="34" charset="0"/>
              </a:rPr>
              <a:t>回溯</a:t>
            </a:r>
            <a:r>
              <a:rPr kumimoji="1" lang="zh-CN" altLang="en-US" sz="2400">
                <a:latin typeface="Times New Roman" pitchFamily="18" charset="0"/>
                <a:cs typeface="Tahoma" pitchFamily="34" charset="0"/>
              </a:rPr>
              <a:t>到</a:t>
            </a:r>
            <a:r>
              <a:rPr kumimoji="1" lang="en-US" altLang="zh-CN" sz="2400" i="1">
                <a:latin typeface="Times New Roman" pitchFamily="18" charset="0"/>
                <a:cs typeface="Tahoma" pitchFamily="34" charset="0"/>
              </a:rPr>
              <a:t>X</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x</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x</a:t>
            </a:r>
            <a:r>
              <a:rPr kumimoji="1" lang="en-US" altLang="zh-CN" sz="2400" baseline="-30000">
                <a:latin typeface="Times New Roman" pitchFamily="18" charset="0"/>
                <a:cs typeface="Tahoma" pitchFamily="34" charset="0"/>
              </a:rPr>
              <a:t>2</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x</a:t>
            </a:r>
            <a:r>
              <a:rPr kumimoji="1" lang="en-US" altLang="zh-CN" sz="2400" i="1" baseline="-30000">
                <a:latin typeface="Times New Roman" pitchFamily="18" charset="0"/>
                <a:cs typeface="Tahoma" pitchFamily="34" charset="0"/>
              </a:rPr>
              <a:t>i</a:t>
            </a:r>
            <a:r>
              <a:rPr kumimoji="1" lang="en-US" altLang="zh-CN" sz="2400">
                <a:latin typeface="Times New Roman" pitchFamily="18" charset="0"/>
                <a:cs typeface="Tahoma" pitchFamily="34" charset="0"/>
              </a:rPr>
              <a:t>)</a:t>
            </a:r>
            <a:r>
              <a:rPr kumimoji="1" lang="zh-CN" altLang="en-US" sz="2400">
                <a:latin typeface="Times New Roman" pitchFamily="18" charset="0"/>
                <a:cs typeface="Tahoma" pitchFamily="34" charset="0"/>
              </a:rPr>
              <a:t>，选择</a:t>
            </a:r>
            <a:r>
              <a:rPr kumimoji="1" lang="en-US" altLang="zh-CN" sz="2400" i="1">
                <a:latin typeface="Times New Roman" pitchFamily="18" charset="0"/>
                <a:cs typeface="Tahoma" pitchFamily="34" charset="0"/>
              </a:rPr>
              <a:t>S</a:t>
            </a:r>
            <a:r>
              <a:rPr kumimoji="1" lang="en-US" altLang="zh-CN" sz="2400" i="1" baseline="-30000">
                <a:latin typeface="Times New Roman" pitchFamily="18" charset="0"/>
                <a:cs typeface="Tahoma" pitchFamily="34" charset="0"/>
              </a:rPr>
              <a:t>i</a:t>
            </a:r>
            <a:r>
              <a:rPr kumimoji="1" lang="zh-CN" altLang="en-US" sz="2400">
                <a:latin typeface="Times New Roman" pitchFamily="18" charset="0"/>
                <a:cs typeface="Tahoma" pitchFamily="34" charset="0"/>
              </a:rPr>
              <a:t>的下一个元素作为解向量</a:t>
            </a:r>
            <a:r>
              <a:rPr kumimoji="1" lang="en-US" altLang="zh-CN" sz="2400" i="1">
                <a:latin typeface="Times New Roman" pitchFamily="18" charset="0"/>
                <a:cs typeface="Tahoma" pitchFamily="34" charset="0"/>
              </a:rPr>
              <a:t>X</a:t>
            </a:r>
            <a:r>
              <a:rPr kumimoji="1" lang="zh-CN" altLang="en-US" sz="2400">
                <a:latin typeface="Times New Roman" pitchFamily="18" charset="0"/>
                <a:cs typeface="Tahoma" pitchFamily="34" charset="0"/>
              </a:rPr>
              <a:t>的第</a:t>
            </a:r>
            <a:r>
              <a:rPr kumimoji="1" lang="en-US" altLang="zh-CN" sz="2400" i="1">
                <a:latin typeface="Times New Roman" pitchFamily="18" charset="0"/>
                <a:cs typeface="Tahoma" pitchFamily="34" charset="0"/>
              </a:rPr>
              <a:t>i</a:t>
            </a:r>
            <a:r>
              <a:rPr kumimoji="1" lang="zh-CN" altLang="en-US" sz="2400">
                <a:latin typeface="Times New Roman" pitchFamily="18" charset="0"/>
                <a:cs typeface="Tahoma" pitchFamily="34" charset="0"/>
              </a:rPr>
              <a:t>个分量，假设</a:t>
            </a:r>
            <a:r>
              <a:rPr kumimoji="1" lang="en-US" altLang="zh-CN" sz="2400" i="1">
                <a:latin typeface="Times New Roman" pitchFamily="18" charset="0"/>
                <a:cs typeface="Tahoma" pitchFamily="34" charset="0"/>
              </a:rPr>
              <a:t>x</a:t>
            </a:r>
            <a:r>
              <a:rPr kumimoji="1" lang="en-US" altLang="zh-CN" sz="2400" i="1" baseline="-30000">
                <a:latin typeface="Times New Roman" pitchFamily="18" charset="0"/>
                <a:cs typeface="Tahoma" pitchFamily="34" charset="0"/>
              </a:rPr>
              <a:t>i</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 a</a:t>
            </a:r>
            <a:r>
              <a:rPr kumimoji="1" lang="en-US" altLang="zh-CN" sz="2400" i="1" baseline="-30000">
                <a:latin typeface="Times New Roman" pitchFamily="18" charset="0"/>
                <a:cs typeface="Tahoma" pitchFamily="34" charset="0"/>
              </a:rPr>
              <a:t>ik</a:t>
            </a:r>
            <a:r>
              <a:rPr kumimoji="1" lang="zh-CN" altLang="en-US" sz="2400">
                <a:latin typeface="Times New Roman" pitchFamily="18" charset="0"/>
                <a:cs typeface="Tahoma" pitchFamily="34" charset="0"/>
              </a:rPr>
              <a:t>，如果</a:t>
            </a:r>
            <a:r>
              <a:rPr kumimoji="1" lang="en-US" altLang="zh-CN" sz="2400" i="1">
                <a:latin typeface="Times New Roman" pitchFamily="18" charset="0"/>
                <a:cs typeface="Tahoma" pitchFamily="34" charset="0"/>
              </a:rPr>
              <a:t>a</a:t>
            </a:r>
            <a:r>
              <a:rPr kumimoji="1" lang="en-US" altLang="zh-CN" sz="2400" i="1" baseline="-30000">
                <a:latin typeface="Times New Roman" pitchFamily="18" charset="0"/>
                <a:cs typeface="Tahoma" pitchFamily="34" charset="0"/>
              </a:rPr>
              <a:t>ik</a:t>
            </a:r>
            <a:r>
              <a:rPr kumimoji="1" lang="zh-CN" altLang="en-US" sz="2400">
                <a:latin typeface="Times New Roman" pitchFamily="18" charset="0"/>
                <a:cs typeface="Tahoma" pitchFamily="34" charset="0"/>
              </a:rPr>
              <a:t>不是集合</a:t>
            </a:r>
            <a:r>
              <a:rPr kumimoji="1" lang="en-US" altLang="zh-CN" sz="2400" i="1">
                <a:latin typeface="Times New Roman" pitchFamily="18" charset="0"/>
                <a:cs typeface="Tahoma" pitchFamily="34" charset="0"/>
              </a:rPr>
              <a:t>S</a:t>
            </a:r>
            <a:r>
              <a:rPr kumimoji="1" lang="en-US" altLang="zh-CN" sz="2400" i="1" baseline="-30000">
                <a:latin typeface="Times New Roman" pitchFamily="18" charset="0"/>
                <a:cs typeface="Tahoma" pitchFamily="34" charset="0"/>
              </a:rPr>
              <a:t>i</a:t>
            </a:r>
            <a:r>
              <a:rPr kumimoji="1" lang="zh-CN" altLang="en-US" sz="2400">
                <a:latin typeface="Times New Roman" pitchFamily="18" charset="0"/>
                <a:cs typeface="Tahoma" pitchFamily="34" charset="0"/>
              </a:rPr>
              <a:t>的最后一个元素，则令</a:t>
            </a:r>
            <a:r>
              <a:rPr kumimoji="1" lang="en-US" altLang="zh-CN" sz="2400" i="1">
                <a:latin typeface="Times New Roman" pitchFamily="18" charset="0"/>
                <a:cs typeface="Tahoma" pitchFamily="34" charset="0"/>
              </a:rPr>
              <a:t>x</a:t>
            </a:r>
            <a:r>
              <a:rPr kumimoji="1" lang="en-US" altLang="zh-CN" sz="2400" i="1" baseline="-30000">
                <a:latin typeface="Times New Roman" pitchFamily="18" charset="0"/>
                <a:cs typeface="Tahoma" pitchFamily="34" charset="0"/>
              </a:rPr>
              <a:t>i</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 a</a:t>
            </a:r>
            <a:r>
              <a:rPr kumimoji="1" lang="en-US" altLang="zh-CN" sz="2400" i="1" baseline="-30000">
                <a:latin typeface="Times New Roman" pitchFamily="18" charset="0"/>
                <a:cs typeface="Tahoma" pitchFamily="34" charset="0"/>
              </a:rPr>
              <a:t>ik</a:t>
            </a:r>
            <a:r>
              <a:rPr kumimoji="1" lang="zh-CN" altLang="en-US" sz="2400" baseline="-30000">
                <a:latin typeface="Times New Roman" pitchFamily="18" charset="0"/>
                <a:cs typeface="Tahoma" pitchFamily="34" charset="0"/>
              </a:rPr>
              <a:t>＋</a:t>
            </a:r>
            <a:r>
              <a:rPr kumimoji="1" lang="en-US" altLang="zh-CN" sz="2400" baseline="-30000">
                <a:latin typeface="Times New Roman" pitchFamily="18" charset="0"/>
                <a:cs typeface="Tahoma" pitchFamily="34" charset="0"/>
              </a:rPr>
              <a:t>1</a:t>
            </a:r>
            <a:r>
              <a:rPr kumimoji="1" lang="zh-CN" altLang="en-US" sz="2400">
                <a:latin typeface="Times New Roman" pitchFamily="18" charset="0"/>
                <a:cs typeface="Tahoma" pitchFamily="34" charset="0"/>
              </a:rPr>
              <a:t>；否则，就继续</a:t>
            </a:r>
            <a:r>
              <a:rPr kumimoji="1" lang="zh-CN" altLang="en-US" sz="2400">
                <a:solidFill>
                  <a:srgbClr val="CC00FF"/>
                </a:solidFill>
                <a:latin typeface="Times New Roman" pitchFamily="18" charset="0"/>
                <a:cs typeface="Tahoma" pitchFamily="34" charset="0"/>
              </a:rPr>
              <a:t>回溯</a:t>
            </a:r>
            <a:r>
              <a:rPr kumimoji="1" lang="zh-CN" altLang="en-US" sz="2400">
                <a:latin typeface="Times New Roman" pitchFamily="18" charset="0"/>
                <a:cs typeface="Tahoma" pitchFamily="34" charset="0"/>
              </a:rPr>
              <a:t>到</a:t>
            </a:r>
            <a:r>
              <a:rPr kumimoji="1" lang="en-US" altLang="zh-CN" sz="2400" i="1">
                <a:latin typeface="Times New Roman" pitchFamily="18" charset="0"/>
                <a:cs typeface="Tahoma" pitchFamily="34" charset="0"/>
              </a:rPr>
              <a:t>X</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x</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x</a:t>
            </a:r>
            <a:r>
              <a:rPr kumimoji="1" lang="en-US" altLang="zh-CN" sz="2400" baseline="-30000">
                <a:latin typeface="Times New Roman" pitchFamily="18" charset="0"/>
                <a:cs typeface="Tahoma" pitchFamily="34" charset="0"/>
              </a:rPr>
              <a:t>2</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x</a:t>
            </a:r>
            <a:r>
              <a:rPr kumimoji="1" lang="en-US" altLang="zh-CN" sz="2400" i="1" baseline="-30000">
                <a:latin typeface="Times New Roman" pitchFamily="18" charset="0"/>
                <a:cs typeface="Tahoma" pitchFamily="34" charset="0"/>
              </a:rPr>
              <a:t>i</a:t>
            </a:r>
            <a:r>
              <a:rPr kumimoji="1" lang="zh-CN" altLang="en-US" sz="2400" baseline="-30000">
                <a:latin typeface="Times New Roman" pitchFamily="18" charset="0"/>
                <a:cs typeface="Tahoma" pitchFamily="34" charset="0"/>
              </a:rPr>
              <a:t>－</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a:t>
            </a:r>
            <a:r>
              <a:rPr kumimoji="1" lang="zh-CN" altLang="en-US" sz="2400">
                <a:latin typeface="Times New Roman" pitchFamily="18" charset="0"/>
                <a:cs typeface="Tahoma" pitchFamily="34" charset="0"/>
              </a:rPr>
              <a:t>；</a:t>
            </a:r>
          </a:p>
        </p:txBody>
      </p:sp>
    </p:spTree>
    <p:extLst>
      <p:ext uri="{BB962C8B-B14F-4D97-AF65-F5344CB8AC3E}">
        <p14:creationId xmlns:p14="http://schemas.microsoft.com/office/powerpoint/2010/main" val="26550002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randombar(horizontal)">
                                      <p:cBhvr>
                                        <p:cTn id="7" dur="500"/>
                                        <p:tgtEl>
                                          <p:spTgt spid="2253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2533">
                                            <p:txEl>
                                              <p:pRg st="2" end="2"/>
                                            </p:txEl>
                                          </p:spTgt>
                                        </p:tgtEl>
                                        <p:attrNameLst>
                                          <p:attrName>style.visibility</p:attrName>
                                        </p:attrNameLst>
                                      </p:cBhvr>
                                      <p:to>
                                        <p:strVal val="visible"/>
                                      </p:to>
                                    </p:set>
                                    <p:animEffect transition="in" filter="randombar(horizontal)">
                                      <p:cBhvr>
                                        <p:cTn id="12" dur="500"/>
                                        <p:tgtEl>
                                          <p:spTgt spid="2253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2533">
                                            <p:txEl>
                                              <p:pRg st="3" end="3"/>
                                            </p:txEl>
                                          </p:spTgt>
                                        </p:tgtEl>
                                        <p:attrNameLst>
                                          <p:attrName>style.visibility</p:attrName>
                                        </p:attrNameLst>
                                      </p:cBhvr>
                                      <p:to>
                                        <p:strVal val="visible"/>
                                      </p:to>
                                    </p:set>
                                    <p:animEffect transition="in" filter="randombar(horizontal)">
                                      <p:cBhvr>
                                        <p:cTn id="17" dur="500"/>
                                        <p:tgtEl>
                                          <p:spTgt spid="2253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2533">
                                            <p:txEl>
                                              <p:pRg st="4" end="4"/>
                                            </p:txEl>
                                          </p:spTgt>
                                        </p:tgtEl>
                                        <p:attrNameLst>
                                          <p:attrName>style.visibility</p:attrName>
                                        </p:attrNameLst>
                                      </p:cBhvr>
                                      <p:to>
                                        <p:strVal val="visible"/>
                                      </p:to>
                                    </p:set>
                                    <p:animEffect transition="in" filter="randombar(horizontal)">
                                      <p:cBhvr>
                                        <p:cTn id="22" dur="500"/>
                                        <p:tgtEl>
                                          <p:spTgt spid="225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0FDDF11E-4E69-4E94-BF04-21C1549F72BA}"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2969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C365C997-2C16-406F-A46C-2D44A64DE611}" type="slidenum">
              <a:rPr lang="en-US" altLang="zh-CN" sz="1400" b="0" smtClean="0">
                <a:latin typeface="Comic Sans MS" pitchFamily="66" charset="0"/>
                <a:cs typeface="Tahoma" pitchFamily="34" charset="0"/>
              </a:rPr>
              <a:pPr>
                <a:spcBef>
                  <a:spcPct val="0"/>
                </a:spcBef>
                <a:buClrTx/>
                <a:buSzTx/>
                <a:buFontTx/>
                <a:buNone/>
              </a:pPr>
              <a:t>27</a:t>
            </a:fld>
            <a:endParaRPr lang="en-US" altLang="zh-CN" sz="1400" b="0" smtClean="0">
              <a:latin typeface="Comic Sans MS" pitchFamily="66" charset="0"/>
              <a:cs typeface="Tahoma" pitchFamily="34" charset="0"/>
            </a:endParaRPr>
          </a:p>
        </p:txBody>
      </p:sp>
      <p:grpSp>
        <p:nvGrpSpPr>
          <p:cNvPr id="29701" name="Group 11"/>
          <p:cNvGrpSpPr>
            <a:grpSpLocks/>
          </p:cNvGrpSpPr>
          <p:nvPr/>
        </p:nvGrpSpPr>
        <p:grpSpPr bwMode="auto">
          <a:xfrm>
            <a:off x="428625" y="1557338"/>
            <a:ext cx="8429625" cy="3600450"/>
            <a:chOff x="567" y="981"/>
            <a:chExt cx="5012" cy="2268"/>
          </a:xfrm>
        </p:grpSpPr>
        <p:sp>
          <p:nvSpPr>
            <p:cNvPr id="29703" name="Text Box 3"/>
            <p:cNvSpPr txBox="1">
              <a:spLocks noChangeArrowheads="1"/>
            </p:cNvSpPr>
            <p:nvPr/>
          </p:nvSpPr>
          <p:spPr bwMode="auto">
            <a:xfrm>
              <a:off x="567" y="981"/>
              <a:ext cx="5012" cy="2268"/>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spcAft>
                  <a:spcPts val="775"/>
                </a:spcAft>
                <a:buClrTx/>
                <a:buSzTx/>
                <a:buFontTx/>
                <a:buNone/>
              </a:pPr>
              <a:r>
                <a:rPr lang="zh-CN" altLang="en-US" sz="2400">
                  <a:latin typeface="Times New Roman" pitchFamily="18" charset="0"/>
                  <a:cs typeface="Tahoma" pitchFamily="34" charset="0"/>
                </a:rPr>
                <a:t>回溯法的一般框架</a:t>
              </a:r>
              <a:r>
                <a:rPr lang="en-US" altLang="zh-CN" sz="2400">
                  <a:latin typeface="Times New Roman" pitchFamily="18" charset="0"/>
                  <a:cs typeface="Tahoma" pitchFamily="34" charset="0"/>
                </a:rPr>
                <a:t>——</a:t>
              </a:r>
              <a:r>
                <a:rPr lang="zh-CN" altLang="en-US" sz="2400">
                  <a:solidFill>
                    <a:srgbClr val="FF0000"/>
                  </a:solidFill>
                  <a:latin typeface="Times New Roman" pitchFamily="18" charset="0"/>
                  <a:cs typeface="Tahoma" pitchFamily="34" charset="0"/>
                </a:rPr>
                <a:t>递归</a:t>
              </a:r>
              <a:r>
                <a:rPr lang="zh-CN" altLang="en-US" sz="2400">
                  <a:latin typeface="Times New Roman" pitchFamily="18" charset="0"/>
                  <a:cs typeface="Tahoma" pitchFamily="34" charset="0"/>
                </a:rPr>
                <a:t>形式</a:t>
              </a:r>
            </a:p>
            <a:p>
              <a:pPr algn="just">
                <a:spcBef>
                  <a:spcPct val="0"/>
                </a:spcBef>
                <a:buClrTx/>
                <a:buSzTx/>
                <a:buFontTx/>
                <a:buNone/>
              </a:pPr>
              <a:endParaRPr lang="en-US" altLang="zh-CN" sz="1600">
                <a:latin typeface="Times New Roman" pitchFamily="18" charset="0"/>
                <a:cs typeface="Tahoma" pitchFamily="34" charset="0"/>
              </a:endParaRPr>
            </a:p>
          </p:txBody>
        </p:sp>
        <p:sp>
          <p:nvSpPr>
            <p:cNvPr id="29704" name="Text Box 4"/>
            <p:cNvSpPr txBox="1">
              <a:spLocks noChangeArrowheads="1"/>
            </p:cNvSpPr>
            <p:nvPr/>
          </p:nvSpPr>
          <p:spPr bwMode="auto">
            <a:xfrm>
              <a:off x="2436" y="1575"/>
              <a:ext cx="3120" cy="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advance(int k)</a:t>
              </a:r>
            </a:p>
            <a:p>
              <a:pPr algn="just">
                <a:spcBef>
                  <a:spcPct val="0"/>
                </a:spcBef>
                <a:buClrTx/>
                <a:buSzTx/>
                <a:buFontTx/>
                <a:buNone/>
              </a:pPr>
              <a:r>
                <a:rPr lang="en-US" altLang="zh-CN" sz="2400">
                  <a:latin typeface="Times New Roman" pitchFamily="18" charset="0"/>
                  <a:cs typeface="Tahoma" pitchFamily="34" charset="0"/>
                </a:rPr>
                <a:t>1. </a:t>
              </a:r>
              <a:r>
                <a:rPr lang="zh-CN" altLang="en-US" sz="2400">
                  <a:latin typeface="Times New Roman" pitchFamily="18" charset="0"/>
                  <a:cs typeface="Tahoma" pitchFamily="34" charset="0"/>
                </a:rPr>
                <a:t>对每一个</a:t>
              </a:r>
              <a:r>
                <a:rPr lang="en-US" altLang="zh-CN" sz="2400">
                  <a:latin typeface="Times New Roman" pitchFamily="18" charset="0"/>
                  <a:cs typeface="Tahoma" pitchFamily="34" charset="0"/>
                </a:rPr>
                <a:t>x∈S</a:t>
              </a:r>
              <a:r>
                <a:rPr lang="en-US" altLang="zh-CN" sz="2400" baseline="-25000">
                  <a:latin typeface="Times New Roman" pitchFamily="18" charset="0"/>
                  <a:cs typeface="Tahoma" pitchFamily="34" charset="0"/>
                </a:rPr>
                <a:t>k</a:t>
              </a:r>
              <a:r>
                <a:rPr lang="zh-CN" altLang="en-US" sz="2400">
                  <a:latin typeface="Times New Roman" pitchFamily="18" charset="0"/>
                  <a:cs typeface="Tahoma" pitchFamily="34" charset="0"/>
                </a:rPr>
                <a:t>循环执行下列操作</a:t>
              </a:r>
            </a:p>
            <a:p>
              <a:pPr algn="just">
                <a:spcBef>
                  <a:spcPct val="0"/>
                </a:spcBef>
                <a:buClrTx/>
                <a:buSzTx/>
                <a:buFontTx/>
                <a:buNone/>
              </a:pPr>
              <a:r>
                <a:rPr lang="zh-CN" altLang="en-US" sz="2400">
                  <a:latin typeface="Times New Roman" pitchFamily="18" charset="0"/>
                  <a:cs typeface="Tahoma" pitchFamily="34" charset="0"/>
                </a:rPr>
                <a:t>  </a:t>
              </a:r>
              <a:r>
                <a:rPr lang="en-US" altLang="zh-CN" sz="2400">
                  <a:latin typeface="Times New Roman" pitchFamily="18" charset="0"/>
                  <a:cs typeface="Tahoma" pitchFamily="34" charset="0"/>
                </a:rPr>
                <a:t>1.1 x</a:t>
              </a:r>
              <a:r>
                <a:rPr lang="en-US" altLang="zh-CN" sz="2400" baseline="-25000">
                  <a:latin typeface="Times New Roman" pitchFamily="18" charset="0"/>
                  <a:cs typeface="Tahoma" pitchFamily="34" charset="0"/>
                </a:rPr>
                <a:t>k</a:t>
              </a:r>
              <a:r>
                <a:rPr lang="en-US" altLang="zh-CN" sz="2400">
                  <a:latin typeface="Times New Roman" pitchFamily="18" charset="0"/>
                  <a:cs typeface="Tahoma" pitchFamily="34" charset="0"/>
                </a:rPr>
                <a:t>=x;</a:t>
              </a:r>
            </a:p>
            <a:p>
              <a:pPr algn="just">
                <a:spcBef>
                  <a:spcPct val="0"/>
                </a:spcBef>
                <a:buClrTx/>
                <a:buSzTx/>
                <a:buFontTx/>
                <a:buNone/>
              </a:pPr>
              <a:r>
                <a:rPr lang="en-US" altLang="zh-CN" sz="2400">
                  <a:latin typeface="Times New Roman" pitchFamily="18" charset="0"/>
                  <a:cs typeface="Tahoma" pitchFamily="34" charset="0"/>
                </a:rPr>
                <a:t>  1.2 </a:t>
              </a:r>
              <a:r>
                <a:rPr lang="zh-CN" altLang="en-US" sz="2400">
                  <a:latin typeface="Times New Roman" pitchFamily="18" charset="0"/>
                  <a:cs typeface="Tahoma" pitchFamily="34" charset="0"/>
                </a:rPr>
                <a:t>将</a:t>
              </a:r>
              <a:r>
                <a:rPr lang="en-US" altLang="zh-CN" sz="2400">
                  <a:latin typeface="Times New Roman" pitchFamily="18" charset="0"/>
                  <a:cs typeface="Tahoma" pitchFamily="34" charset="0"/>
                </a:rPr>
                <a:t>x</a:t>
              </a:r>
              <a:r>
                <a:rPr lang="en-US" altLang="zh-CN" sz="2400" baseline="-25000">
                  <a:latin typeface="Times New Roman" pitchFamily="18" charset="0"/>
                  <a:cs typeface="Tahoma" pitchFamily="34" charset="0"/>
                </a:rPr>
                <a:t>k</a:t>
              </a:r>
              <a:r>
                <a:rPr lang="zh-CN" altLang="en-US" sz="2400">
                  <a:latin typeface="Times New Roman" pitchFamily="18" charset="0"/>
                  <a:cs typeface="Tahoma" pitchFamily="34" charset="0"/>
                </a:rPr>
                <a:t>加入</a:t>
              </a:r>
              <a:r>
                <a:rPr lang="en-US" altLang="zh-CN" sz="2400">
                  <a:latin typeface="Times New Roman" pitchFamily="18" charset="0"/>
                  <a:cs typeface="Tahoma" pitchFamily="34" charset="0"/>
                </a:rPr>
                <a:t>X;</a:t>
              </a:r>
            </a:p>
            <a:p>
              <a:pPr algn="just">
                <a:spcBef>
                  <a:spcPct val="0"/>
                </a:spcBef>
                <a:buClrTx/>
                <a:buSzTx/>
                <a:buFontTx/>
                <a:buNone/>
              </a:pPr>
              <a:r>
                <a:rPr lang="en-US" altLang="zh-CN" sz="2400">
                  <a:latin typeface="Times New Roman" pitchFamily="18" charset="0"/>
                  <a:cs typeface="Tahoma" pitchFamily="34" charset="0"/>
                </a:rPr>
                <a:t>  1.3 if (X</a:t>
              </a:r>
              <a:r>
                <a:rPr lang="zh-CN" altLang="en-US" sz="2400">
                  <a:latin typeface="Times New Roman" pitchFamily="18" charset="0"/>
                  <a:cs typeface="Tahoma" pitchFamily="34" charset="0"/>
                </a:rPr>
                <a:t>是最终解</a:t>
              </a:r>
              <a:r>
                <a:rPr lang="en-US" altLang="zh-CN" sz="2400">
                  <a:latin typeface="Times New Roman" pitchFamily="18" charset="0"/>
                  <a:cs typeface="Tahoma" pitchFamily="34" charset="0"/>
                </a:rPr>
                <a:t>) flag=true; return;</a:t>
              </a:r>
            </a:p>
            <a:p>
              <a:pPr algn="just">
                <a:spcBef>
                  <a:spcPct val="0"/>
                </a:spcBef>
                <a:buClrTx/>
                <a:buSzTx/>
                <a:buFontTx/>
                <a:buNone/>
              </a:pPr>
              <a:r>
                <a:rPr lang="en-US" altLang="zh-CN" sz="2400">
                  <a:latin typeface="Times New Roman" pitchFamily="18" charset="0"/>
                  <a:cs typeface="Tahoma" pitchFamily="34" charset="0"/>
                </a:rPr>
                <a:t>  1.4 else if (X</a:t>
              </a:r>
              <a:r>
                <a:rPr lang="zh-CN" altLang="en-US" sz="2400">
                  <a:latin typeface="Times New Roman" pitchFamily="18" charset="0"/>
                  <a:cs typeface="Tahoma" pitchFamily="34" charset="0"/>
                </a:rPr>
                <a:t>是部分解</a:t>
              </a:r>
              <a:r>
                <a:rPr lang="en-US" altLang="zh-CN" sz="2400">
                  <a:latin typeface="Times New Roman" pitchFamily="18" charset="0"/>
                  <a:cs typeface="Tahoma" pitchFamily="34" charset="0"/>
                </a:rPr>
                <a:t>) advance(k+1);</a:t>
              </a:r>
            </a:p>
          </p:txBody>
        </p:sp>
        <p:sp>
          <p:nvSpPr>
            <p:cNvPr id="29705" name="Text Box 5"/>
            <p:cNvSpPr txBox="1">
              <a:spLocks noChangeArrowheads="1"/>
            </p:cNvSpPr>
            <p:nvPr/>
          </p:nvSpPr>
          <p:spPr bwMode="auto">
            <a:xfrm>
              <a:off x="652" y="1575"/>
              <a:ext cx="1656" cy="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zh-CN" altLang="en-US" sz="2400">
                  <a:latin typeface="Times New Roman" pitchFamily="18" charset="0"/>
                  <a:cs typeface="Tahoma" pitchFamily="34" charset="0"/>
                </a:rPr>
                <a:t>主算法</a:t>
              </a:r>
            </a:p>
            <a:p>
              <a:pPr algn="just">
                <a:spcBef>
                  <a:spcPct val="0"/>
                </a:spcBef>
                <a:buClrTx/>
                <a:buSzTx/>
                <a:buFontTx/>
                <a:buNone/>
              </a:pPr>
              <a:r>
                <a:rPr lang="en-US" altLang="zh-CN" sz="2400">
                  <a:latin typeface="Times New Roman" pitchFamily="18" charset="0"/>
                  <a:cs typeface="Tahoma" pitchFamily="34" charset="0"/>
                </a:rPr>
                <a:t>1. X={ };</a:t>
              </a:r>
            </a:p>
            <a:p>
              <a:pPr algn="just">
                <a:spcBef>
                  <a:spcPct val="0"/>
                </a:spcBef>
                <a:buClrTx/>
                <a:buSzTx/>
                <a:buFontTx/>
                <a:buNone/>
              </a:pPr>
              <a:r>
                <a:rPr lang="en-US" altLang="zh-CN" sz="2400">
                  <a:latin typeface="Times New Roman" pitchFamily="18" charset="0"/>
                  <a:cs typeface="Tahoma" pitchFamily="34" charset="0"/>
                </a:rPr>
                <a:t>2. flag=false;</a:t>
              </a:r>
            </a:p>
            <a:p>
              <a:pPr algn="just">
                <a:spcBef>
                  <a:spcPct val="0"/>
                </a:spcBef>
                <a:buClrTx/>
                <a:buSzTx/>
                <a:buFontTx/>
                <a:buNone/>
              </a:pPr>
              <a:r>
                <a:rPr lang="en-US" altLang="zh-CN" sz="2400">
                  <a:latin typeface="Times New Roman" pitchFamily="18" charset="0"/>
                  <a:cs typeface="Tahoma" pitchFamily="34" charset="0"/>
                </a:rPr>
                <a:t>3. advance(1);</a:t>
              </a:r>
            </a:p>
            <a:p>
              <a:pPr algn="just">
                <a:spcBef>
                  <a:spcPct val="0"/>
                </a:spcBef>
                <a:buClrTx/>
                <a:buSzTx/>
                <a:buFontTx/>
                <a:buNone/>
              </a:pPr>
              <a:r>
                <a:rPr lang="en-US" altLang="zh-CN" sz="2400">
                  <a:latin typeface="Times New Roman" pitchFamily="18" charset="0"/>
                  <a:cs typeface="Tahoma" pitchFamily="34" charset="0"/>
                </a:rPr>
                <a:t>4. if (flag) </a:t>
              </a:r>
              <a:r>
                <a:rPr lang="zh-CN" altLang="en-US" sz="2400">
                  <a:latin typeface="Times New Roman" pitchFamily="18" charset="0"/>
                  <a:cs typeface="Tahoma" pitchFamily="34" charset="0"/>
                </a:rPr>
                <a:t>输出解</a:t>
              </a:r>
              <a:r>
                <a:rPr lang="en-US" altLang="zh-CN" sz="2400">
                  <a:latin typeface="Times New Roman" pitchFamily="18" charset="0"/>
                  <a:cs typeface="Tahoma" pitchFamily="34" charset="0"/>
                </a:rPr>
                <a:t>X;</a:t>
              </a:r>
            </a:p>
            <a:p>
              <a:pPr algn="just">
                <a:spcBef>
                  <a:spcPct val="0"/>
                </a:spcBef>
                <a:buClrTx/>
                <a:buSzTx/>
                <a:buFontTx/>
                <a:buNone/>
              </a:pPr>
              <a:r>
                <a:rPr lang="en-US" altLang="zh-CN" sz="2400">
                  <a:latin typeface="Times New Roman" pitchFamily="18" charset="0"/>
                  <a:cs typeface="Tahoma" pitchFamily="34" charset="0"/>
                </a:rPr>
                <a:t>else</a:t>
              </a:r>
              <a:r>
                <a:rPr lang="zh-CN" altLang="en-US" sz="2400">
                  <a:latin typeface="Times New Roman" pitchFamily="18" charset="0"/>
                  <a:cs typeface="Tahoma" pitchFamily="34" charset="0"/>
                </a:rPr>
                <a:t>输出“无解”</a:t>
              </a:r>
              <a:r>
                <a:rPr lang="en-US" altLang="zh-CN" sz="2400">
                  <a:latin typeface="Times New Roman" pitchFamily="18" charset="0"/>
                  <a:cs typeface="Tahoma" pitchFamily="34" charset="0"/>
                </a:rPr>
                <a:t>;</a:t>
              </a:r>
            </a:p>
          </p:txBody>
        </p:sp>
        <p:sp>
          <p:nvSpPr>
            <p:cNvPr id="29706" name="Line 6"/>
            <p:cNvSpPr>
              <a:spLocks noChangeShapeType="1"/>
            </p:cNvSpPr>
            <p:nvPr/>
          </p:nvSpPr>
          <p:spPr bwMode="auto">
            <a:xfrm flipV="1">
              <a:off x="573" y="1440"/>
              <a:ext cx="5006" cy="13"/>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Line 7"/>
            <p:cNvSpPr>
              <a:spLocks noChangeShapeType="1"/>
            </p:cNvSpPr>
            <p:nvPr/>
          </p:nvSpPr>
          <p:spPr bwMode="auto">
            <a:xfrm>
              <a:off x="2351" y="1485"/>
              <a:ext cx="0" cy="1759"/>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02" name="Rectangle 10"/>
          <p:cNvSpPr>
            <a:spLocks noChangeArrowheads="1"/>
          </p:cNvSpPr>
          <p:nvPr/>
        </p:nvSpPr>
        <p:spPr bwMode="auto">
          <a:xfrm>
            <a:off x="611188" y="765175"/>
            <a:ext cx="589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a:latin typeface="Arial" charset="0"/>
                <a:cs typeface="Tahoma" pitchFamily="34" charset="0"/>
              </a:rPr>
              <a:t>回溯法的递归形式的一般框架如下：</a:t>
            </a:r>
          </a:p>
        </p:txBody>
      </p:sp>
    </p:spTree>
    <p:extLst>
      <p:ext uri="{BB962C8B-B14F-4D97-AF65-F5344CB8AC3E}">
        <p14:creationId xmlns:p14="http://schemas.microsoft.com/office/powerpoint/2010/main" val="292347680"/>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1BD2DE2D-9F35-48B6-ACE9-329EFB5F4523}"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378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378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FD3A56E5-C176-4BC7-879D-CBD2BB9A059A}" type="slidenum">
              <a:rPr lang="en-US" altLang="zh-CN" sz="1400" b="0" smtClean="0">
                <a:latin typeface="Comic Sans MS" pitchFamily="66" charset="0"/>
                <a:cs typeface="Tahoma" pitchFamily="34" charset="0"/>
              </a:rPr>
              <a:pPr>
                <a:spcBef>
                  <a:spcPct val="0"/>
                </a:spcBef>
                <a:buClrTx/>
                <a:buSzTx/>
                <a:buFontTx/>
                <a:buNone/>
              </a:pPr>
              <a:t>28</a:t>
            </a:fld>
            <a:endParaRPr lang="en-US" altLang="zh-CN" sz="1400" b="0" smtClean="0">
              <a:latin typeface="Comic Sans MS" pitchFamily="66" charset="0"/>
              <a:cs typeface="Tahoma" pitchFamily="34" charset="0"/>
            </a:endParaRPr>
          </a:p>
        </p:txBody>
      </p:sp>
      <p:sp>
        <p:nvSpPr>
          <p:cNvPr id="37893" name="Text Box 4"/>
          <p:cNvSpPr txBox="1">
            <a:spLocks noChangeArrowheads="1"/>
          </p:cNvSpPr>
          <p:nvPr/>
        </p:nvSpPr>
        <p:spPr bwMode="auto">
          <a:xfrm>
            <a:off x="612775" y="857250"/>
            <a:ext cx="7848600" cy="6000750"/>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spcAft>
                <a:spcPts val="775"/>
              </a:spcAft>
              <a:buClrTx/>
              <a:buSzTx/>
              <a:buFontTx/>
              <a:buNone/>
            </a:pPr>
            <a:r>
              <a:rPr lang="zh-CN" altLang="en-US" sz="2400">
                <a:latin typeface="Times New Roman" pitchFamily="18" charset="0"/>
                <a:cs typeface="Tahoma" pitchFamily="34" charset="0"/>
              </a:rPr>
              <a:t>回溯法的一般框架</a:t>
            </a:r>
            <a:r>
              <a:rPr lang="en-US" altLang="zh-CN" sz="2400">
                <a:latin typeface="Times New Roman" pitchFamily="18" charset="0"/>
                <a:cs typeface="Tahoma" pitchFamily="34" charset="0"/>
              </a:rPr>
              <a:t>——</a:t>
            </a:r>
            <a:r>
              <a:rPr lang="zh-CN" altLang="en-US" sz="2400">
                <a:solidFill>
                  <a:srgbClr val="FF0000"/>
                </a:solidFill>
                <a:latin typeface="Times New Roman" pitchFamily="18" charset="0"/>
                <a:cs typeface="Tahoma" pitchFamily="34" charset="0"/>
              </a:rPr>
              <a:t>迭代</a:t>
            </a:r>
            <a:r>
              <a:rPr lang="zh-CN" altLang="en-US" sz="2400">
                <a:latin typeface="Times New Roman" pitchFamily="18" charset="0"/>
                <a:cs typeface="Tahoma" pitchFamily="34" charset="0"/>
              </a:rPr>
              <a:t>形式</a:t>
            </a:r>
          </a:p>
          <a:p>
            <a:pPr algn="just">
              <a:spcBef>
                <a:spcPct val="0"/>
              </a:spcBef>
              <a:buClrTx/>
              <a:buSzTx/>
              <a:buFontTx/>
              <a:buNone/>
            </a:pPr>
            <a:r>
              <a:rPr lang="en-US" altLang="zh-CN" sz="2400">
                <a:latin typeface="Times New Roman" pitchFamily="18" charset="0"/>
                <a:cs typeface="Tahoma" pitchFamily="34" charset="0"/>
              </a:rPr>
              <a:t>1</a:t>
            </a:r>
            <a:r>
              <a:rPr lang="zh-CN" altLang="en-US" sz="2400">
                <a:latin typeface="Times New Roman" pitchFamily="18" charset="0"/>
                <a:cs typeface="Tahoma" pitchFamily="34" charset="0"/>
              </a:rPr>
              <a:t>．</a:t>
            </a:r>
            <a:r>
              <a:rPr lang="en-US" altLang="zh-CN" sz="2400">
                <a:latin typeface="Times New Roman" pitchFamily="18" charset="0"/>
                <a:cs typeface="Tahoma" pitchFamily="34" charset="0"/>
              </a:rPr>
              <a:t>X={ };//</a:t>
            </a:r>
            <a:r>
              <a:rPr lang="zh-CN" altLang="en-US" sz="2400">
                <a:latin typeface="Times New Roman" pitchFamily="18" charset="0"/>
                <a:cs typeface="Tahoma" pitchFamily="34" charset="0"/>
              </a:rPr>
              <a:t>初始化解向量</a:t>
            </a:r>
            <a:endParaRPr lang="en-US" altLang="zh-CN" sz="2400">
              <a:latin typeface="Times New Roman" pitchFamily="18" charset="0"/>
              <a:cs typeface="Tahoma" pitchFamily="34" charset="0"/>
            </a:endParaRPr>
          </a:p>
          <a:p>
            <a:pPr algn="just">
              <a:spcBef>
                <a:spcPct val="0"/>
              </a:spcBef>
              <a:buClrTx/>
              <a:buSzTx/>
              <a:buFontTx/>
              <a:buNone/>
            </a:pPr>
            <a:r>
              <a:rPr lang="en-US" altLang="zh-CN" sz="2400">
                <a:latin typeface="Times New Roman" pitchFamily="18" charset="0"/>
                <a:cs typeface="Tahoma" pitchFamily="34" charset="0"/>
              </a:rPr>
              <a:t>2</a:t>
            </a:r>
            <a:r>
              <a:rPr lang="zh-CN" altLang="en-US" sz="2400">
                <a:latin typeface="Times New Roman" pitchFamily="18" charset="0"/>
                <a:cs typeface="Tahoma" pitchFamily="34" charset="0"/>
              </a:rPr>
              <a:t>．</a:t>
            </a:r>
            <a:r>
              <a:rPr lang="en-US" altLang="zh-CN" sz="2400">
                <a:latin typeface="Times New Roman" pitchFamily="18" charset="0"/>
                <a:cs typeface="Tahoma" pitchFamily="34" charset="0"/>
              </a:rPr>
              <a:t>flag=false;</a:t>
            </a:r>
          </a:p>
          <a:p>
            <a:pPr algn="just">
              <a:spcBef>
                <a:spcPct val="0"/>
              </a:spcBef>
              <a:buClrTx/>
              <a:buSzTx/>
              <a:buFontTx/>
              <a:buNone/>
            </a:pPr>
            <a:r>
              <a:rPr lang="en-US" altLang="zh-CN" sz="2400">
                <a:solidFill>
                  <a:schemeClr val="bg2"/>
                </a:solidFill>
                <a:latin typeface="Times New Roman" pitchFamily="18" charset="0"/>
                <a:cs typeface="Tahoma" pitchFamily="34" charset="0"/>
              </a:rPr>
              <a:t>3</a:t>
            </a:r>
            <a:r>
              <a:rPr lang="zh-CN" altLang="en-US" sz="2400">
                <a:solidFill>
                  <a:schemeClr val="bg2"/>
                </a:solidFill>
                <a:latin typeface="Times New Roman" pitchFamily="18" charset="0"/>
                <a:cs typeface="Tahoma" pitchFamily="34" charset="0"/>
              </a:rPr>
              <a:t>．</a:t>
            </a:r>
            <a:r>
              <a:rPr lang="en-US" altLang="zh-CN" sz="2400">
                <a:solidFill>
                  <a:schemeClr val="bg2"/>
                </a:solidFill>
                <a:latin typeface="Times New Roman" pitchFamily="18" charset="0"/>
                <a:cs typeface="Tahoma" pitchFamily="34" charset="0"/>
              </a:rPr>
              <a:t>k=1;</a:t>
            </a:r>
          </a:p>
          <a:p>
            <a:pPr algn="just">
              <a:spcBef>
                <a:spcPct val="0"/>
              </a:spcBef>
              <a:buClrTx/>
              <a:buSzTx/>
              <a:buFontTx/>
              <a:buNone/>
            </a:pPr>
            <a:r>
              <a:rPr lang="en-US" altLang="zh-CN" sz="2400">
                <a:solidFill>
                  <a:schemeClr val="bg2"/>
                </a:solidFill>
                <a:latin typeface="Times New Roman" pitchFamily="18" charset="0"/>
                <a:cs typeface="Tahoma" pitchFamily="34" charset="0"/>
              </a:rPr>
              <a:t>4</a:t>
            </a:r>
            <a:r>
              <a:rPr lang="zh-CN" altLang="en-US" sz="2400">
                <a:solidFill>
                  <a:schemeClr val="bg2"/>
                </a:solidFill>
                <a:latin typeface="Times New Roman" pitchFamily="18" charset="0"/>
                <a:cs typeface="Tahoma" pitchFamily="34" charset="0"/>
              </a:rPr>
              <a:t>．</a:t>
            </a:r>
            <a:r>
              <a:rPr lang="en-US" altLang="zh-CN" sz="2400">
                <a:solidFill>
                  <a:schemeClr val="bg2"/>
                </a:solidFill>
                <a:latin typeface="Times New Roman" pitchFamily="18" charset="0"/>
                <a:cs typeface="Tahoma" pitchFamily="34" charset="0"/>
              </a:rPr>
              <a:t>while (k&gt;=1)//</a:t>
            </a:r>
            <a:r>
              <a:rPr lang="zh-CN" altLang="en-US" sz="2400">
                <a:solidFill>
                  <a:schemeClr val="bg2"/>
                </a:solidFill>
                <a:latin typeface="Times New Roman" pitchFamily="18" charset="0"/>
                <a:cs typeface="Tahoma" pitchFamily="34" charset="0"/>
              </a:rPr>
              <a:t>第</a:t>
            </a:r>
            <a:r>
              <a:rPr lang="en-US" altLang="zh-CN" sz="2400">
                <a:solidFill>
                  <a:schemeClr val="bg2"/>
                </a:solidFill>
                <a:latin typeface="Times New Roman" pitchFamily="18" charset="0"/>
                <a:cs typeface="Tahoma" pitchFamily="34" charset="0"/>
              </a:rPr>
              <a:t>1</a:t>
            </a:r>
            <a:r>
              <a:rPr lang="zh-CN" altLang="en-US" sz="2400">
                <a:solidFill>
                  <a:schemeClr val="bg2"/>
                </a:solidFill>
                <a:latin typeface="Times New Roman" pitchFamily="18" charset="0"/>
                <a:cs typeface="Tahoma" pitchFamily="34" charset="0"/>
              </a:rPr>
              <a:t>层循环</a:t>
            </a:r>
            <a:endParaRPr lang="en-US" altLang="zh-CN" sz="2400">
              <a:solidFill>
                <a:schemeClr val="bg2"/>
              </a:solidFill>
              <a:latin typeface="Times New Roman" pitchFamily="18" charset="0"/>
              <a:cs typeface="Tahoma" pitchFamily="34" charset="0"/>
            </a:endParaRPr>
          </a:p>
          <a:p>
            <a:pPr algn="just">
              <a:spcBef>
                <a:spcPct val="0"/>
              </a:spcBef>
              <a:buClrTx/>
              <a:buSzTx/>
              <a:buFontTx/>
              <a:buNone/>
            </a:pPr>
            <a:r>
              <a:rPr lang="en-US" altLang="zh-CN" sz="2400">
                <a:solidFill>
                  <a:schemeClr val="bg2"/>
                </a:solidFill>
                <a:latin typeface="Times New Roman" pitchFamily="18" charset="0"/>
                <a:cs typeface="Tahoma" pitchFamily="34" charset="0"/>
              </a:rPr>
              <a:t>       4.1 x</a:t>
            </a:r>
            <a:r>
              <a:rPr lang="en-US" altLang="zh-CN" sz="2400" baseline="-25000">
                <a:solidFill>
                  <a:schemeClr val="bg2"/>
                </a:solidFill>
                <a:latin typeface="Times New Roman" pitchFamily="18" charset="0"/>
                <a:cs typeface="Tahoma" pitchFamily="34" charset="0"/>
              </a:rPr>
              <a:t>k</a:t>
            </a:r>
            <a:r>
              <a:rPr lang="en-US" altLang="zh-CN" sz="2400">
                <a:solidFill>
                  <a:schemeClr val="bg2"/>
                </a:solidFill>
                <a:latin typeface="Times New Roman" pitchFamily="18" charset="0"/>
                <a:cs typeface="Tahoma" pitchFamily="34" charset="0"/>
              </a:rPr>
              <a:t>=S</a:t>
            </a:r>
            <a:r>
              <a:rPr lang="en-US" altLang="zh-CN" sz="2400" baseline="-25000">
                <a:solidFill>
                  <a:schemeClr val="bg2"/>
                </a:solidFill>
                <a:latin typeface="Times New Roman" pitchFamily="18" charset="0"/>
                <a:cs typeface="Tahoma" pitchFamily="34" charset="0"/>
              </a:rPr>
              <a:t>k</a:t>
            </a:r>
            <a:r>
              <a:rPr lang="zh-CN" altLang="en-US" sz="2400">
                <a:solidFill>
                  <a:schemeClr val="bg2"/>
                </a:solidFill>
                <a:latin typeface="Times New Roman" pitchFamily="18" charset="0"/>
                <a:cs typeface="Tahoma" pitchFamily="34" charset="0"/>
              </a:rPr>
              <a:t>中的下一个元素</a:t>
            </a:r>
            <a:r>
              <a:rPr lang="en-US" altLang="zh-CN" sz="2400">
                <a:solidFill>
                  <a:schemeClr val="bg2"/>
                </a:solidFill>
                <a:latin typeface="Times New Roman" pitchFamily="18" charset="0"/>
                <a:cs typeface="Tahoma" pitchFamily="34" charset="0"/>
              </a:rPr>
              <a:t>;</a:t>
            </a:r>
          </a:p>
          <a:p>
            <a:pPr algn="just">
              <a:spcBef>
                <a:spcPct val="0"/>
              </a:spcBef>
              <a:buClrTx/>
              <a:buSzTx/>
              <a:buFontTx/>
              <a:buNone/>
            </a:pPr>
            <a:r>
              <a:rPr lang="en-US" altLang="zh-CN" sz="2400">
                <a:solidFill>
                  <a:schemeClr val="bg2"/>
                </a:solidFill>
                <a:latin typeface="Times New Roman" pitchFamily="18" charset="0"/>
                <a:cs typeface="Tahoma" pitchFamily="34" charset="0"/>
              </a:rPr>
              <a:t>       4.2 </a:t>
            </a:r>
            <a:r>
              <a:rPr lang="zh-CN" altLang="en-US" sz="2400">
                <a:solidFill>
                  <a:schemeClr val="bg2"/>
                </a:solidFill>
                <a:latin typeface="Times New Roman" pitchFamily="18" charset="0"/>
                <a:cs typeface="Tahoma" pitchFamily="34" charset="0"/>
              </a:rPr>
              <a:t>当</a:t>
            </a:r>
            <a:r>
              <a:rPr lang="en-US" altLang="zh-CN" sz="2400">
                <a:solidFill>
                  <a:schemeClr val="bg2"/>
                </a:solidFill>
                <a:latin typeface="Times New Roman" pitchFamily="18" charset="0"/>
                <a:cs typeface="Tahoma" pitchFamily="34" charset="0"/>
              </a:rPr>
              <a:t>(S</a:t>
            </a:r>
            <a:r>
              <a:rPr lang="en-US" altLang="zh-CN" sz="2400" baseline="-25000">
                <a:solidFill>
                  <a:schemeClr val="bg2"/>
                </a:solidFill>
                <a:latin typeface="Times New Roman" pitchFamily="18" charset="0"/>
                <a:cs typeface="Tahoma" pitchFamily="34" charset="0"/>
              </a:rPr>
              <a:t>k</a:t>
            </a:r>
            <a:r>
              <a:rPr lang="zh-CN" altLang="en-US" sz="2400">
                <a:solidFill>
                  <a:schemeClr val="bg2"/>
                </a:solidFill>
                <a:latin typeface="Times New Roman" pitchFamily="18" charset="0"/>
                <a:cs typeface="Tahoma" pitchFamily="34" charset="0"/>
              </a:rPr>
              <a:t>没有被穷举</a:t>
            </a:r>
            <a:r>
              <a:rPr lang="en-US" altLang="zh-CN" sz="2400">
                <a:solidFill>
                  <a:schemeClr val="bg2"/>
                </a:solidFill>
                <a:latin typeface="Times New Roman" pitchFamily="18" charset="0"/>
                <a:cs typeface="Tahoma" pitchFamily="34" charset="0"/>
              </a:rPr>
              <a:t>)</a:t>
            </a:r>
            <a:r>
              <a:rPr lang="zh-CN" altLang="en-US" sz="2400">
                <a:solidFill>
                  <a:schemeClr val="bg2"/>
                </a:solidFill>
                <a:latin typeface="Times New Roman" pitchFamily="18" charset="0"/>
                <a:cs typeface="Tahoma" pitchFamily="34" charset="0"/>
              </a:rPr>
              <a:t>循环执行下列操作</a:t>
            </a:r>
            <a:r>
              <a:rPr lang="en-US" altLang="zh-CN" sz="2400">
                <a:solidFill>
                  <a:schemeClr val="bg2"/>
                </a:solidFill>
                <a:latin typeface="Times New Roman" pitchFamily="18" charset="0"/>
                <a:cs typeface="Tahoma" pitchFamily="34" charset="0"/>
              </a:rPr>
              <a:t>//</a:t>
            </a:r>
            <a:r>
              <a:rPr lang="zh-CN" altLang="en-US" sz="2400">
                <a:solidFill>
                  <a:schemeClr val="bg2"/>
                </a:solidFill>
                <a:latin typeface="Times New Roman" pitchFamily="18" charset="0"/>
                <a:cs typeface="Tahoma" pitchFamily="34" charset="0"/>
              </a:rPr>
              <a:t>第</a:t>
            </a:r>
            <a:r>
              <a:rPr lang="en-US" altLang="zh-CN" sz="2400">
                <a:solidFill>
                  <a:schemeClr val="bg2"/>
                </a:solidFill>
                <a:latin typeface="Times New Roman" pitchFamily="18" charset="0"/>
                <a:cs typeface="Tahoma" pitchFamily="34" charset="0"/>
              </a:rPr>
              <a:t>2</a:t>
            </a:r>
            <a:r>
              <a:rPr lang="zh-CN" altLang="en-US" sz="2400">
                <a:solidFill>
                  <a:schemeClr val="bg2"/>
                </a:solidFill>
                <a:latin typeface="Times New Roman" pitchFamily="18" charset="0"/>
                <a:cs typeface="Tahoma" pitchFamily="34" charset="0"/>
              </a:rPr>
              <a:t>层循环</a:t>
            </a:r>
          </a:p>
          <a:p>
            <a:pPr algn="just">
              <a:spcBef>
                <a:spcPct val="0"/>
              </a:spcBef>
              <a:buClrTx/>
              <a:buSzTx/>
              <a:buFontTx/>
              <a:buNone/>
            </a:pPr>
            <a:r>
              <a:rPr lang="zh-CN" altLang="en-US" sz="2400">
                <a:solidFill>
                  <a:schemeClr val="bg2"/>
                </a:solidFill>
                <a:latin typeface="Times New Roman" pitchFamily="18" charset="0"/>
                <a:cs typeface="Tahoma" pitchFamily="34" charset="0"/>
              </a:rPr>
              <a:t>            </a:t>
            </a:r>
            <a:r>
              <a:rPr lang="en-US" altLang="zh-CN" sz="2400">
                <a:solidFill>
                  <a:schemeClr val="bg2"/>
                </a:solidFill>
                <a:latin typeface="Times New Roman" pitchFamily="18" charset="0"/>
                <a:cs typeface="Tahoma" pitchFamily="34" charset="0"/>
              </a:rPr>
              <a:t>4.1.1  </a:t>
            </a:r>
            <a:r>
              <a:rPr lang="zh-CN" altLang="en-US" sz="2400">
                <a:solidFill>
                  <a:schemeClr val="bg2"/>
                </a:solidFill>
                <a:latin typeface="Times New Roman" pitchFamily="18" charset="0"/>
                <a:cs typeface="Tahoma" pitchFamily="34" charset="0"/>
              </a:rPr>
              <a:t>将</a:t>
            </a:r>
            <a:r>
              <a:rPr lang="en-US" altLang="zh-CN" sz="2400">
                <a:solidFill>
                  <a:schemeClr val="bg2"/>
                </a:solidFill>
                <a:latin typeface="Times New Roman" pitchFamily="18" charset="0"/>
                <a:cs typeface="Tahoma" pitchFamily="34" charset="0"/>
              </a:rPr>
              <a:t>x</a:t>
            </a:r>
            <a:r>
              <a:rPr lang="en-US" altLang="zh-CN" sz="2400" baseline="-25000">
                <a:solidFill>
                  <a:schemeClr val="bg2"/>
                </a:solidFill>
                <a:latin typeface="Times New Roman" pitchFamily="18" charset="0"/>
                <a:cs typeface="Tahoma" pitchFamily="34" charset="0"/>
              </a:rPr>
              <a:t>k</a:t>
            </a:r>
            <a:r>
              <a:rPr lang="zh-CN" altLang="en-US" sz="2400">
                <a:solidFill>
                  <a:schemeClr val="bg2"/>
                </a:solidFill>
                <a:latin typeface="Times New Roman" pitchFamily="18" charset="0"/>
                <a:cs typeface="Tahoma" pitchFamily="34" charset="0"/>
              </a:rPr>
              <a:t>加入</a:t>
            </a:r>
            <a:r>
              <a:rPr lang="en-US" altLang="zh-CN" sz="2400">
                <a:solidFill>
                  <a:schemeClr val="bg2"/>
                </a:solidFill>
                <a:latin typeface="Times New Roman" pitchFamily="18" charset="0"/>
                <a:cs typeface="Tahoma" pitchFamily="34" charset="0"/>
              </a:rPr>
              <a:t>X</a:t>
            </a:r>
            <a:r>
              <a:rPr lang="zh-CN" altLang="en-US" sz="2400">
                <a:solidFill>
                  <a:schemeClr val="bg2"/>
                </a:solidFill>
                <a:latin typeface="Times New Roman" pitchFamily="18" charset="0"/>
                <a:cs typeface="Tahoma" pitchFamily="34" charset="0"/>
              </a:rPr>
              <a:t>，判断</a:t>
            </a:r>
            <a:r>
              <a:rPr lang="en-US" altLang="zh-CN" sz="2400">
                <a:solidFill>
                  <a:schemeClr val="bg2"/>
                </a:solidFill>
                <a:latin typeface="Times New Roman" pitchFamily="18" charset="0"/>
                <a:cs typeface="Tahoma" pitchFamily="34" charset="0"/>
              </a:rPr>
              <a:t>x</a:t>
            </a:r>
            <a:r>
              <a:rPr lang="en-US" altLang="zh-CN" sz="2400" baseline="-25000">
                <a:solidFill>
                  <a:schemeClr val="bg2"/>
                </a:solidFill>
                <a:latin typeface="Times New Roman" pitchFamily="18" charset="0"/>
                <a:cs typeface="Tahoma" pitchFamily="34" charset="0"/>
              </a:rPr>
              <a:t>k</a:t>
            </a:r>
            <a:r>
              <a:rPr lang="zh-CN" altLang="en-US" sz="2400">
                <a:solidFill>
                  <a:schemeClr val="bg2"/>
                </a:solidFill>
                <a:latin typeface="Times New Roman" pitchFamily="18" charset="0"/>
                <a:cs typeface="Tahoma" pitchFamily="34" charset="0"/>
              </a:rPr>
              <a:t>是否是部分解；</a:t>
            </a:r>
            <a:endParaRPr lang="en-US" altLang="zh-CN" sz="2400">
              <a:solidFill>
                <a:schemeClr val="bg2"/>
              </a:solidFill>
              <a:latin typeface="Times New Roman" pitchFamily="18" charset="0"/>
              <a:cs typeface="Tahoma" pitchFamily="34" charset="0"/>
            </a:endParaRPr>
          </a:p>
          <a:p>
            <a:pPr algn="just">
              <a:spcBef>
                <a:spcPct val="0"/>
              </a:spcBef>
              <a:buClrTx/>
              <a:buSzTx/>
              <a:buFontTx/>
              <a:buNone/>
            </a:pPr>
            <a:r>
              <a:rPr lang="en-US" altLang="zh-CN" sz="2400">
                <a:solidFill>
                  <a:schemeClr val="bg2"/>
                </a:solidFill>
                <a:latin typeface="Times New Roman" pitchFamily="18" charset="0"/>
                <a:cs typeface="Tahoma" pitchFamily="34" charset="0"/>
              </a:rPr>
              <a:t>            4.1.2 </a:t>
            </a:r>
            <a:r>
              <a:rPr lang="zh-CN" altLang="en-US" sz="2400">
                <a:solidFill>
                  <a:schemeClr val="bg2"/>
                </a:solidFill>
                <a:latin typeface="Times New Roman" pitchFamily="18" charset="0"/>
                <a:cs typeface="Tahoma" pitchFamily="34" charset="0"/>
              </a:rPr>
              <a:t>是的话，结束循环；</a:t>
            </a:r>
            <a:endParaRPr lang="en-US" altLang="zh-CN" sz="2400">
              <a:solidFill>
                <a:schemeClr val="bg2"/>
              </a:solidFill>
              <a:latin typeface="Times New Roman" pitchFamily="18" charset="0"/>
              <a:cs typeface="Tahoma" pitchFamily="34" charset="0"/>
            </a:endParaRPr>
          </a:p>
          <a:p>
            <a:pPr algn="just">
              <a:spcBef>
                <a:spcPct val="0"/>
              </a:spcBef>
              <a:buClrTx/>
              <a:buSzTx/>
              <a:buFontTx/>
              <a:buNone/>
            </a:pPr>
            <a:r>
              <a:rPr lang="en-US" altLang="zh-CN" sz="2400">
                <a:solidFill>
                  <a:srgbClr val="FF0000"/>
                </a:solidFill>
                <a:latin typeface="Times New Roman" pitchFamily="18" charset="0"/>
                <a:cs typeface="Tahoma" pitchFamily="34" charset="0"/>
              </a:rPr>
              <a:t>            4.1.3 </a:t>
            </a:r>
            <a:r>
              <a:rPr lang="zh-CN" altLang="en-US" sz="2400">
                <a:solidFill>
                  <a:srgbClr val="FF0000"/>
                </a:solidFill>
                <a:latin typeface="Times New Roman" pitchFamily="18" charset="0"/>
                <a:cs typeface="Tahoma" pitchFamily="34" charset="0"/>
              </a:rPr>
              <a:t>不是的话，</a:t>
            </a:r>
            <a:r>
              <a:rPr lang="en-US" altLang="zh-CN" sz="2400">
                <a:solidFill>
                  <a:srgbClr val="FF0000"/>
                </a:solidFill>
                <a:latin typeface="Times New Roman" pitchFamily="18" charset="0"/>
                <a:cs typeface="Tahoma" pitchFamily="34" charset="0"/>
              </a:rPr>
              <a:t>x</a:t>
            </a:r>
            <a:r>
              <a:rPr lang="en-US" altLang="zh-CN" sz="2400" baseline="-25000">
                <a:solidFill>
                  <a:srgbClr val="FF0000"/>
                </a:solidFill>
                <a:latin typeface="Times New Roman" pitchFamily="18" charset="0"/>
                <a:cs typeface="Tahoma" pitchFamily="34" charset="0"/>
              </a:rPr>
              <a:t>k</a:t>
            </a:r>
            <a:r>
              <a:rPr lang="en-US" altLang="zh-CN" sz="2400">
                <a:solidFill>
                  <a:srgbClr val="FF0000"/>
                </a:solidFill>
                <a:latin typeface="Times New Roman" pitchFamily="18" charset="0"/>
                <a:cs typeface="Tahoma" pitchFamily="34" charset="0"/>
              </a:rPr>
              <a:t>=S</a:t>
            </a:r>
            <a:r>
              <a:rPr lang="en-US" altLang="zh-CN" sz="2400" baseline="-25000">
                <a:solidFill>
                  <a:srgbClr val="FF0000"/>
                </a:solidFill>
                <a:latin typeface="Times New Roman" pitchFamily="18" charset="0"/>
                <a:cs typeface="Tahoma" pitchFamily="34" charset="0"/>
              </a:rPr>
              <a:t>k</a:t>
            </a:r>
            <a:r>
              <a:rPr lang="zh-CN" altLang="en-US" sz="2400">
                <a:solidFill>
                  <a:srgbClr val="FF0000"/>
                </a:solidFill>
                <a:latin typeface="Times New Roman" pitchFamily="18" charset="0"/>
                <a:cs typeface="Tahoma" pitchFamily="34" charset="0"/>
              </a:rPr>
              <a:t>中的下一个元素</a:t>
            </a:r>
            <a:r>
              <a:rPr lang="en-US" altLang="zh-CN" sz="2400">
                <a:solidFill>
                  <a:srgbClr val="FF0000"/>
                </a:solidFill>
                <a:latin typeface="Times New Roman" pitchFamily="18" charset="0"/>
                <a:cs typeface="Tahoma" pitchFamily="34" charset="0"/>
              </a:rPr>
              <a:t>;</a:t>
            </a:r>
          </a:p>
          <a:p>
            <a:pPr algn="just">
              <a:spcBef>
                <a:spcPct val="0"/>
              </a:spcBef>
              <a:buClrTx/>
              <a:buSzTx/>
              <a:buFontTx/>
              <a:buNone/>
            </a:pPr>
            <a:r>
              <a:rPr lang="en-US" altLang="zh-CN" sz="2400">
                <a:solidFill>
                  <a:srgbClr val="FF0000"/>
                </a:solidFill>
                <a:latin typeface="Times New Roman" pitchFamily="18" charset="0"/>
                <a:cs typeface="Tahoma" pitchFamily="34" charset="0"/>
              </a:rPr>
              <a:t>       4.3 if (X</a:t>
            </a:r>
            <a:r>
              <a:rPr lang="zh-CN" altLang="en-US" sz="2400">
                <a:solidFill>
                  <a:srgbClr val="FF0000"/>
                </a:solidFill>
                <a:latin typeface="Times New Roman" pitchFamily="18" charset="0"/>
                <a:cs typeface="Tahoma" pitchFamily="34" charset="0"/>
              </a:rPr>
              <a:t>为最终解</a:t>
            </a:r>
            <a:r>
              <a:rPr lang="en-US" altLang="zh-CN" sz="2400">
                <a:solidFill>
                  <a:srgbClr val="FF0000"/>
                </a:solidFill>
                <a:latin typeface="Times New Roman" pitchFamily="18" charset="0"/>
                <a:cs typeface="Tahoma" pitchFamily="34" charset="0"/>
              </a:rPr>
              <a:t>) flag=true; </a:t>
            </a:r>
            <a:r>
              <a:rPr lang="zh-CN" altLang="en-US" sz="2400">
                <a:solidFill>
                  <a:srgbClr val="FF0000"/>
                </a:solidFill>
                <a:latin typeface="Times New Roman" pitchFamily="18" charset="0"/>
                <a:cs typeface="Tahoma" pitchFamily="34" charset="0"/>
              </a:rPr>
              <a:t>转步骤</a:t>
            </a:r>
            <a:r>
              <a:rPr lang="en-US" altLang="zh-CN" sz="2400">
                <a:solidFill>
                  <a:srgbClr val="FF0000"/>
                </a:solidFill>
                <a:latin typeface="Times New Roman" pitchFamily="18" charset="0"/>
                <a:cs typeface="Tahoma" pitchFamily="34" charset="0"/>
              </a:rPr>
              <a:t>5;</a:t>
            </a:r>
          </a:p>
          <a:p>
            <a:pPr algn="just">
              <a:spcBef>
                <a:spcPct val="0"/>
              </a:spcBef>
              <a:buClrTx/>
              <a:buSzTx/>
              <a:buFontTx/>
              <a:buNone/>
            </a:pPr>
            <a:r>
              <a:rPr lang="en-US" altLang="zh-CN" sz="2400">
                <a:solidFill>
                  <a:srgbClr val="FF0000"/>
                </a:solidFill>
                <a:latin typeface="Times New Roman" pitchFamily="18" charset="0"/>
                <a:cs typeface="Tahoma" pitchFamily="34" charset="0"/>
              </a:rPr>
              <a:t>       4.4 else if (X</a:t>
            </a:r>
            <a:r>
              <a:rPr lang="zh-CN" altLang="en-US" sz="2400">
                <a:solidFill>
                  <a:srgbClr val="FF0000"/>
                </a:solidFill>
                <a:latin typeface="Times New Roman" pitchFamily="18" charset="0"/>
                <a:cs typeface="Tahoma" pitchFamily="34" charset="0"/>
              </a:rPr>
              <a:t>为部分解</a:t>
            </a:r>
            <a:r>
              <a:rPr lang="en-US" altLang="zh-CN" sz="2400">
                <a:solidFill>
                  <a:srgbClr val="FF0000"/>
                </a:solidFill>
                <a:latin typeface="Times New Roman" pitchFamily="18" charset="0"/>
                <a:cs typeface="Tahoma" pitchFamily="34" charset="0"/>
              </a:rPr>
              <a:t>) k=k+1; </a:t>
            </a:r>
            <a:r>
              <a:rPr lang="zh-CN" altLang="en-US" sz="2400">
                <a:solidFill>
                  <a:srgbClr val="FF0000"/>
                </a:solidFill>
                <a:latin typeface="Times New Roman" pitchFamily="18" charset="0"/>
                <a:cs typeface="Tahoma" pitchFamily="34" charset="0"/>
              </a:rPr>
              <a:t>转步骤</a:t>
            </a:r>
            <a:r>
              <a:rPr lang="en-US" altLang="zh-CN" sz="2400">
                <a:solidFill>
                  <a:srgbClr val="FF0000"/>
                </a:solidFill>
                <a:latin typeface="Times New Roman" pitchFamily="18" charset="0"/>
                <a:cs typeface="Tahoma" pitchFamily="34" charset="0"/>
              </a:rPr>
              <a:t>4;</a:t>
            </a:r>
          </a:p>
          <a:p>
            <a:pPr algn="just">
              <a:spcBef>
                <a:spcPct val="0"/>
              </a:spcBef>
              <a:buClrTx/>
              <a:buSzTx/>
              <a:buFontTx/>
              <a:buNone/>
            </a:pPr>
            <a:r>
              <a:rPr lang="en-US" altLang="zh-CN" sz="2400">
                <a:solidFill>
                  <a:srgbClr val="FF0000"/>
                </a:solidFill>
                <a:latin typeface="Times New Roman" pitchFamily="18" charset="0"/>
                <a:cs typeface="Tahoma" pitchFamily="34" charset="0"/>
              </a:rPr>
              <a:t>       4.5 k=k</a:t>
            </a:r>
            <a:r>
              <a:rPr lang="en-US" altLang="zh-CN" sz="2400">
                <a:solidFill>
                  <a:srgbClr val="FF0000"/>
                </a:solidFill>
                <a:latin typeface="宋体" charset="-122"/>
                <a:cs typeface="Tahoma" pitchFamily="34" charset="0"/>
              </a:rPr>
              <a:t>-</a:t>
            </a:r>
            <a:r>
              <a:rPr lang="en-US" altLang="zh-CN" sz="2400">
                <a:solidFill>
                  <a:srgbClr val="FF0000"/>
                </a:solidFill>
                <a:latin typeface="Times New Roman" pitchFamily="18" charset="0"/>
                <a:cs typeface="Tahoma" pitchFamily="34" charset="0"/>
              </a:rPr>
              <a:t>1;    //</a:t>
            </a:r>
            <a:r>
              <a:rPr lang="zh-CN" altLang="en-US" sz="2400">
                <a:solidFill>
                  <a:srgbClr val="FF0000"/>
                </a:solidFill>
                <a:latin typeface="Times New Roman" pitchFamily="18" charset="0"/>
                <a:cs typeface="Tahoma" pitchFamily="34" charset="0"/>
              </a:rPr>
              <a:t>回溯</a:t>
            </a:r>
          </a:p>
          <a:p>
            <a:pPr algn="just">
              <a:spcBef>
                <a:spcPct val="0"/>
              </a:spcBef>
              <a:buClrTx/>
              <a:buSzTx/>
              <a:buFontTx/>
              <a:buNone/>
            </a:pPr>
            <a:r>
              <a:rPr lang="en-US" altLang="zh-CN" sz="2400">
                <a:latin typeface="Times New Roman" pitchFamily="18" charset="0"/>
                <a:cs typeface="Tahoma" pitchFamily="34" charset="0"/>
              </a:rPr>
              <a:t>5</a:t>
            </a:r>
            <a:r>
              <a:rPr lang="zh-CN" altLang="en-US" sz="2400">
                <a:latin typeface="Times New Roman" pitchFamily="18" charset="0"/>
                <a:cs typeface="Tahoma" pitchFamily="34" charset="0"/>
              </a:rPr>
              <a:t>．</a:t>
            </a:r>
            <a:r>
              <a:rPr lang="en-US" altLang="zh-CN" sz="2400">
                <a:latin typeface="Times New Roman" pitchFamily="18" charset="0"/>
                <a:cs typeface="Tahoma" pitchFamily="34" charset="0"/>
              </a:rPr>
              <a:t>if flag </a:t>
            </a:r>
            <a:r>
              <a:rPr lang="zh-CN" altLang="en-US" sz="2400">
                <a:latin typeface="Times New Roman" pitchFamily="18" charset="0"/>
                <a:cs typeface="Tahoma" pitchFamily="34" charset="0"/>
              </a:rPr>
              <a:t>输出解</a:t>
            </a:r>
            <a:r>
              <a:rPr lang="en-US" altLang="zh-CN" sz="2400">
                <a:latin typeface="Times New Roman" pitchFamily="18" charset="0"/>
                <a:cs typeface="Tahoma" pitchFamily="34" charset="0"/>
              </a:rPr>
              <a:t>X;</a:t>
            </a:r>
          </a:p>
          <a:p>
            <a:pPr algn="just">
              <a:spcBef>
                <a:spcPct val="0"/>
              </a:spcBef>
              <a:buClrTx/>
              <a:buSzTx/>
              <a:buFontTx/>
              <a:buNone/>
            </a:pPr>
            <a:r>
              <a:rPr lang="en-US" altLang="zh-CN" sz="2400">
                <a:latin typeface="Times New Roman" pitchFamily="18" charset="0"/>
                <a:cs typeface="Tahoma" pitchFamily="34" charset="0"/>
              </a:rPr>
              <a:t>      else </a:t>
            </a:r>
            <a:r>
              <a:rPr lang="zh-CN" altLang="en-US" sz="2400">
                <a:latin typeface="Times New Roman" pitchFamily="18" charset="0"/>
                <a:cs typeface="Tahoma" pitchFamily="34" charset="0"/>
              </a:rPr>
              <a:t>输出“无解”</a:t>
            </a:r>
            <a:r>
              <a:rPr lang="en-US" altLang="zh-CN" sz="2400">
                <a:latin typeface="Times New Roman" pitchFamily="18" charset="0"/>
                <a:cs typeface="Tahoma" pitchFamily="34" charset="0"/>
              </a:rPr>
              <a:t>;</a:t>
            </a:r>
          </a:p>
        </p:txBody>
      </p:sp>
      <p:sp>
        <p:nvSpPr>
          <p:cNvPr id="37894" name="Text Box 5"/>
          <p:cNvSpPr txBox="1">
            <a:spLocks noChangeArrowheads="1"/>
          </p:cNvSpPr>
          <p:nvPr/>
        </p:nvSpPr>
        <p:spPr bwMode="auto">
          <a:xfrm>
            <a:off x="323850" y="333375"/>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50000"/>
              </a:spcBef>
              <a:buClrTx/>
              <a:buSzTx/>
              <a:buFontTx/>
              <a:buNone/>
            </a:pPr>
            <a:r>
              <a:rPr kumimoji="1" lang="en-US" altLang="zh-CN" sz="2400">
                <a:latin typeface="Times New Roman" pitchFamily="18" charset="0"/>
                <a:cs typeface="Tahoma" pitchFamily="34" charset="0"/>
              </a:rPr>
              <a:t>    </a:t>
            </a:r>
            <a:r>
              <a:rPr kumimoji="1" lang="zh-CN" altLang="en-US" sz="2400">
                <a:latin typeface="Times New Roman" pitchFamily="18" charset="0"/>
                <a:cs typeface="Tahoma" pitchFamily="34" charset="0"/>
              </a:rPr>
              <a:t>回溯算法的非递归迭代形式的一般框架如下：</a:t>
            </a:r>
          </a:p>
        </p:txBody>
      </p:sp>
    </p:spTree>
    <p:extLst>
      <p:ext uri="{BB962C8B-B14F-4D97-AF65-F5344CB8AC3E}">
        <p14:creationId xmlns:p14="http://schemas.microsoft.com/office/powerpoint/2010/main" val="2137252332"/>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kumimoji="1" lang="en-US" altLang="zh-CN" sz="3600" smtClean="0">
                <a:latin typeface="Times New Roman" pitchFamily="18" charset="0"/>
              </a:rPr>
              <a:t>8.1.4  </a:t>
            </a:r>
            <a:r>
              <a:rPr kumimoji="1" lang="zh-CN" altLang="en-US" sz="3600" smtClean="0">
                <a:latin typeface="宋体" charset="-122"/>
              </a:rPr>
              <a:t>一个简单的例子</a:t>
            </a:r>
            <a:r>
              <a:rPr kumimoji="1" lang="en-US" altLang="zh-CN" sz="3600" smtClean="0">
                <a:latin typeface="Times New Roman" pitchFamily="18" charset="0"/>
              </a:rPr>
              <a:t>—</a:t>
            </a:r>
            <a:r>
              <a:rPr kumimoji="1" lang="zh-CN" altLang="en-US" sz="3600" smtClean="0">
                <a:latin typeface="宋体" charset="-122"/>
              </a:rPr>
              <a:t>素数环问题</a:t>
            </a:r>
            <a:endParaRPr lang="zh-CN" altLang="en-US" sz="3600" smtClean="0"/>
          </a:p>
        </p:txBody>
      </p:sp>
      <p:sp>
        <p:nvSpPr>
          <p:cNvPr id="3" name="内容占位符 2" descr="Rectangle: Click to edit Master text styles&#10;Second level&#10;Third level&#10;Fourth level&#10;Fifth level"/>
          <p:cNvSpPr>
            <a:spLocks noGrp="1"/>
          </p:cNvSpPr>
          <p:nvPr>
            <p:ph idx="1"/>
          </p:nvPr>
        </p:nvSpPr>
        <p:spPr>
          <a:xfrm>
            <a:off x="395288" y="1052513"/>
            <a:ext cx="8578850" cy="5805487"/>
          </a:xfrm>
        </p:spPr>
        <p:txBody>
          <a:bodyPr/>
          <a:lstStyle/>
          <a:p>
            <a:pPr marL="0" indent="0">
              <a:lnSpc>
                <a:spcPct val="150000"/>
              </a:lnSpc>
              <a:buFontTx/>
              <a:buNone/>
            </a:pPr>
            <a:r>
              <a:rPr lang="en-US" altLang="zh-CN" sz="3200" smtClean="0">
                <a:latin typeface="Times New Roman" pitchFamily="18" charset="0"/>
                <a:cs typeface="Times New Roman" pitchFamily="18" charset="0"/>
              </a:rPr>
              <a:t>【</a:t>
            </a:r>
            <a:r>
              <a:rPr lang="zh-CN" altLang="en-US" sz="3200" smtClean="0">
                <a:latin typeface="Times New Roman" pitchFamily="18" charset="0"/>
                <a:cs typeface="Times New Roman" pitchFamily="18" charset="0"/>
              </a:rPr>
              <a:t>问题</a:t>
            </a:r>
            <a:r>
              <a:rPr lang="en-US" altLang="zh-CN" sz="3200" smtClean="0">
                <a:latin typeface="Times New Roman" pitchFamily="18" charset="0"/>
                <a:cs typeface="Times New Roman" pitchFamily="18" charset="0"/>
              </a:rPr>
              <a:t>】</a:t>
            </a:r>
            <a:r>
              <a:rPr lang="zh-CN" altLang="en-US" sz="3200" smtClean="0">
                <a:latin typeface="Times New Roman" pitchFamily="18" charset="0"/>
                <a:cs typeface="Times New Roman" pitchFamily="18" charset="0"/>
              </a:rPr>
              <a:t>把整数</a:t>
            </a:r>
            <a:r>
              <a:rPr lang="en-US" altLang="zh-CN" sz="3200" smtClean="0">
                <a:latin typeface="Times New Roman" pitchFamily="18" charset="0"/>
                <a:cs typeface="Times New Roman" pitchFamily="18" charset="0"/>
              </a:rPr>
              <a:t>{1, 2, …, 20}</a:t>
            </a:r>
            <a:r>
              <a:rPr lang="zh-CN" altLang="en-US" sz="3200" smtClean="0">
                <a:latin typeface="Times New Roman" pitchFamily="18" charset="0"/>
                <a:cs typeface="Times New Roman" pitchFamily="18" charset="0"/>
              </a:rPr>
              <a:t>填写到一个环中，要求每个</a:t>
            </a:r>
            <a:r>
              <a:rPr lang="zh-CN" altLang="en-US" sz="3200" smtClean="0">
                <a:solidFill>
                  <a:srgbClr val="FF0000"/>
                </a:solidFill>
                <a:latin typeface="Times New Roman" pitchFamily="18" charset="0"/>
                <a:cs typeface="Times New Roman" pitchFamily="18" charset="0"/>
              </a:rPr>
              <a:t>整数只填写一次</a:t>
            </a:r>
            <a:r>
              <a:rPr lang="zh-CN" altLang="en-US" sz="3200" smtClean="0">
                <a:latin typeface="Times New Roman" pitchFamily="18" charset="0"/>
                <a:cs typeface="Times New Roman" pitchFamily="18" charset="0"/>
              </a:rPr>
              <a:t>，并且</a:t>
            </a:r>
            <a:r>
              <a:rPr lang="zh-CN" altLang="en-US" sz="3200" smtClean="0">
                <a:solidFill>
                  <a:srgbClr val="FF0000"/>
                </a:solidFill>
                <a:latin typeface="Times New Roman" pitchFamily="18" charset="0"/>
                <a:cs typeface="Times New Roman" pitchFamily="18" charset="0"/>
              </a:rPr>
              <a:t>相邻的两个整数之和是一个素数</a:t>
            </a:r>
            <a:r>
              <a:rPr lang="zh-CN" altLang="en-US" sz="3200" smtClean="0">
                <a:latin typeface="Times New Roman" pitchFamily="18" charset="0"/>
                <a:cs typeface="Times New Roman" pitchFamily="18" charset="0"/>
              </a:rPr>
              <a:t>。</a:t>
            </a:r>
            <a:endParaRPr lang="en-US" altLang="zh-CN" sz="3200" smtClean="0">
              <a:latin typeface="Times New Roman" pitchFamily="18" charset="0"/>
              <a:cs typeface="Times New Roman" pitchFamily="18" charset="0"/>
            </a:endParaRPr>
          </a:p>
          <a:p>
            <a:pPr marL="0" indent="0">
              <a:lnSpc>
                <a:spcPct val="150000"/>
              </a:lnSpc>
              <a:buFontTx/>
              <a:buNone/>
            </a:pPr>
            <a:endParaRPr lang="en-US" altLang="zh-CN" sz="3200" smtClean="0">
              <a:latin typeface="Times New Roman" pitchFamily="18" charset="0"/>
              <a:cs typeface="Times New Roman" pitchFamily="18" charset="0"/>
            </a:endParaRPr>
          </a:p>
          <a:p>
            <a:pPr marL="0" indent="0">
              <a:lnSpc>
                <a:spcPct val="150000"/>
              </a:lnSpc>
              <a:buFontTx/>
              <a:buNone/>
            </a:pPr>
            <a:r>
              <a:rPr lang="zh-CN" altLang="en-US" sz="3200" smtClean="0">
                <a:latin typeface="Times New Roman" pitchFamily="18" charset="0"/>
                <a:cs typeface="Times New Roman" pitchFamily="18" charset="0"/>
              </a:rPr>
              <a:t>        考虑该问题的简化：把</a:t>
            </a:r>
            <a:r>
              <a:rPr lang="zh-CN" altLang="en-US" sz="3200" smtClean="0">
                <a:solidFill>
                  <a:srgbClr val="FF0000"/>
                </a:solidFill>
                <a:latin typeface="Times New Roman" pitchFamily="18" charset="0"/>
                <a:cs typeface="Times New Roman" pitchFamily="18" charset="0"/>
              </a:rPr>
              <a:t>整数</a:t>
            </a:r>
            <a:r>
              <a:rPr lang="en-US" altLang="zh-CN" sz="3200" smtClean="0">
                <a:solidFill>
                  <a:srgbClr val="FF0000"/>
                </a:solidFill>
                <a:latin typeface="Times New Roman" pitchFamily="18" charset="0"/>
                <a:cs typeface="Times New Roman" pitchFamily="18" charset="0"/>
              </a:rPr>
              <a:t>{1, 2,3,4}</a:t>
            </a:r>
            <a:r>
              <a:rPr lang="zh-CN" altLang="en-US" sz="3200" smtClean="0">
                <a:latin typeface="Times New Roman" pitchFamily="18" charset="0"/>
                <a:cs typeface="Times New Roman" pitchFamily="18" charset="0"/>
              </a:rPr>
              <a:t>填写到一个环中，要求每个整数只填写一次，并且相邻的两个整数之和是一个素数。</a:t>
            </a:r>
            <a:endParaRPr lang="en-US" altLang="zh-CN" sz="3200" smtClean="0">
              <a:latin typeface="Times New Roman" pitchFamily="18" charset="0"/>
              <a:cs typeface="Times New Roman" pitchFamily="18" charset="0"/>
            </a:endParaRPr>
          </a:p>
          <a:p>
            <a:pPr marL="0" indent="0">
              <a:lnSpc>
                <a:spcPct val="150000"/>
              </a:lnSpc>
              <a:buFontTx/>
              <a:buNone/>
            </a:pPr>
            <a:endParaRPr lang="zh-CN" altLang="en-US" sz="3200" smtClean="0"/>
          </a:p>
          <a:p>
            <a:pPr marL="0" indent="0">
              <a:lnSpc>
                <a:spcPct val="150000"/>
              </a:lnSpc>
              <a:buFontTx/>
              <a:buNone/>
            </a:pPr>
            <a:endParaRPr lang="zh-CN" altLang="en-US" sz="3200" smtClean="0"/>
          </a:p>
        </p:txBody>
      </p:sp>
      <p:sp>
        <p:nvSpPr>
          <p:cNvPr id="3174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700EAC84-DCBC-431D-958A-8BF617651D20}"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3174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317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6C342F0D-D55B-4973-83A6-A0D282D7B410}" type="slidenum">
              <a:rPr lang="en-US" altLang="zh-CN" sz="1400" b="0" smtClean="0">
                <a:latin typeface="Comic Sans MS" pitchFamily="66" charset="0"/>
                <a:cs typeface="Tahoma" pitchFamily="34" charset="0"/>
              </a:rPr>
              <a:pPr>
                <a:spcBef>
                  <a:spcPct val="0"/>
                </a:spcBef>
                <a:buClrTx/>
                <a:buSzTx/>
                <a:buFontTx/>
                <a:buNone/>
              </a:pPr>
              <a:t>29</a:t>
            </a:fld>
            <a:endParaRPr lang="en-US" altLang="zh-CN" sz="1400" b="0" smtClean="0">
              <a:latin typeface="Comic Sans MS" pitchFamily="66" charset="0"/>
              <a:cs typeface="Tahoma" pitchFamily="34" charset="0"/>
            </a:endParaRPr>
          </a:p>
        </p:txBody>
      </p:sp>
      <p:grpSp>
        <p:nvGrpSpPr>
          <p:cNvPr id="7" name="Group 4"/>
          <p:cNvGrpSpPr>
            <a:grpSpLocks/>
          </p:cNvGrpSpPr>
          <p:nvPr/>
        </p:nvGrpSpPr>
        <p:grpSpPr bwMode="auto">
          <a:xfrm>
            <a:off x="6181725" y="2471738"/>
            <a:ext cx="1798638" cy="1574800"/>
            <a:chOff x="4210" y="845"/>
            <a:chExt cx="981" cy="894"/>
          </a:xfrm>
        </p:grpSpPr>
        <p:sp>
          <p:nvSpPr>
            <p:cNvPr id="31752" name="Oval 5"/>
            <p:cNvSpPr>
              <a:spLocks noChangeArrowheads="1"/>
            </p:cNvSpPr>
            <p:nvPr/>
          </p:nvSpPr>
          <p:spPr bwMode="auto">
            <a:xfrm>
              <a:off x="4314" y="928"/>
              <a:ext cx="781" cy="737"/>
            </a:xfrm>
            <a:prstGeom prst="ellipse">
              <a:avLst/>
            </a:prstGeom>
            <a:solidFill>
              <a:srgbClr val="FFFFFF"/>
            </a:solidFill>
            <a:ln w="28575">
              <a:solidFill>
                <a:srgbClr val="000000"/>
              </a:solidFill>
              <a:round/>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1753" name="Oval 6"/>
            <p:cNvSpPr>
              <a:spLocks noChangeArrowheads="1"/>
            </p:cNvSpPr>
            <p:nvPr/>
          </p:nvSpPr>
          <p:spPr bwMode="auto">
            <a:xfrm>
              <a:off x="4601" y="845"/>
              <a:ext cx="215" cy="196"/>
            </a:xfrm>
            <a:prstGeom prst="ellipse">
              <a:avLst/>
            </a:prstGeom>
            <a:solidFill>
              <a:srgbClr val="FFFFFF"/>
            </a:solidFill>
            <a:ln w="28575">
              <a:solidFill>
                <a:srgbClr val="333333"/>
              </a:solidFill>
              <a:prstDash val="sysDot"/>
              <a:round/>
              <a:headEnd/>
              <a:tailEnd/>
            </a:ln>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b="0">
                  <a:latin typeface="Times New Roman" pitchFamily="18" charset="0"/>
                  <a:cs typeface="Times New Roman" pitchFamily="18" charset="0"/>
                </a:rPr>
                <a:t>1</a:t>
              </a:r>
              <a:endParaRPr lang="en-US" altLang="zh-CN" sz="2000" b="0">
                <a:latin typeface="Times New Roman" pitchFamily="18" charset="0"/>
                <a:cs typeface="Tahoma" pitchFamily="34" charset="0"/>
              </a:endParaRPr>
            </a:p>
          </p:txBody>
        </p:sp>
        <p:sp>
          <p:nvSpPr>
            <p:cNvPr id="31754" name="Oval 7"/>
            <p:cNvSpPr>
              <a:spLocks noChangeArrowheads="1"/>
            </p:cNvSpPr>
            <p:nvPr/>
          </p:nvSpPr>
          <p:spPr bwMode="auto">
            <a:xfrm>
              <a:off x="4976" y="1190"/>
              <a:ext cx="215" cy="196"/>
            </a:xfrm>
            <a:prstGeom prst="ellipse">
              <a:avLst/>
            </a:prstGeom>
            <a:solidFill>
              <a:srgbClr val="FFFFFF"/>
            </a:solidFill>
            <a:ln w="28575">
              <a:solidFill>
                <a:srgbClr val="333333"/>
              </a:solidFill>
              <a:prstDash val="sysDot"/>
              <a:round/>
              <a:headEnd/>
              <a:tailEnd/>
            </a:ln>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b="0">
                  <a:latin typeface="Times New Roman" pitchFamily="18" charset="0"/>
                  <a:cs typeface="Times New Roman" pitchFamily="18" charset="0"/>
                </a:rPr>
                <a:t>2</a:t>
              </a:r>
              <a:endParaRPr lang="en-US" altLang="zh-CN" sz="2000" b="0">
                <a:latin typeface="Times New Roman" pitchFamily="18" charset="0"/>
                <a:cs typeface="Tahoma" pitchFamily="34" charset="0"/>
              </a:endParaRPr>
            </a:p>
          </p:txBody>
        </p:sp>
        <p:sp>
          <p:nvSpPr>
            <p:cNvPr id="31755" name="Oval 8"/>
            <p:cNvSpPr>
              <a:spLocks noChangeArrowheads="1"/>
            </p:cNvSpPr>
            <p:nvPr/>
          </p:nvSpPr>
          <p:spPr bwMode="auto">
            <a:xfrm>
              <a:off x="4601" y="1543"/>
              <a:ext cx="215" cy="196"/>
            </a:xfrm>
            <a:prstGeom prst="ellipse">
              <a:avLst/>
            </a:prstGeom>
            <a:solidFill>
              <a:srgbClr val="FFFFFF"/>
            </a:solidFill>
            <a:ln w="28575">
              <a:solidFill>
                <a:srgbClr val="333333"/>
              </a:solidFill>
              <a:prstDash val="sysDot"/>
              <a:round/>
              <a:headEnd/>
              <a:tailEnd/>
            </a:ln>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b="0">
                  <a:latin typeface="Times New Roman" pitchFamily="18" charset="0"/>
                  <a:cs typeface="Times New Roman" pitchFamily="18" charset="0"/>
                </a:rPr>
                <a:t>3</a:t>
              </a:r>
              <a:endParaRPr lang="en-US" altLang="zh-CN" sz="2000" b="0">
                <a:latin typeface="Times New Roman" pitchFamily="18" charset="0"/>
                <a:cs typeface="Tahoma" pitchFamily="34" charset="0"/>
              </a:endParaRPr>
            </a:p>
          </p:txBody>
        </p:sp>
        <p:sp>
          <p:nvSpPr>
            <p:cNvPr id="31756" name="Oval 9"/>
            <p:cNvSpPr>
              <a:spLocks noChangeArrowheads="1"/>
            </p:cNvSpPr>
            <p:nvPr/>
          </p:nvSpPr>
          <p:spPr bwMode="auto">
            <a:xfrm>
              <a:off x="4210" y="1191"/>
              <a:ext cx="216" cy="197"/>
            </a:xfrm>
            <a:prstGeom prst="ellipse">
              <a:avLst/>
            </a:prstGeom>
            <a:solidFill>
              <a:srgbClr val="FFFFFF"/>
            </a:solidFill>
            <a:ln w="28575">
              <a:solidFill>
                <a:srgbClr val="333333"/>
              </a:solidFill>
              <a:prstDash val="sysDot"/>
              <a:round/>
              <a:headEnd/>
              <a:tailEnd/>
            </a:ln>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b="0">
                  <a:latin typeface="Times New Roman" pitchFamily="18" charset="0"/>
                  <a:cs typeface="Times New Roman" pitchFamily="18" charset="0"/>
                </a:rPr>
                <a:t>4</a:t>
              </a:r>
              <a:endParaRPr lang="en-US" altLang="zh-CN" sz="2000" b="0">
                <a:latin typeface="Times New Roman" pitchFamily="18" charset="0"/>
                <a:cs typeface="Tahoma" pitchFamily="34" charset="0"/>
              </a:endParaRPr>
            </a:p>
          </p:txBody>
        </p:sp>
      </p:grpSp>
    </p:spTree>
    <p:extLst>
      <p:ext uri="{BB962C8B-B14F-4D97-AF65-F5344CB8AC3E}">
        <p14:creationId xmlns:p14="http://schemas.microsoft.com/office/powerpoint/2010/main" val="33168174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7934907F-3AB7-4B2B-84EA-CD0288090908}"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5734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1114CB62-B15C-492C-A8F6-F6C592CE7EC0}" type="slidenum">
              <a:rPr lang="en-US" altLang="zh-CN" sz="1400" b="0" smtClean="0">
                <a:latin typeface="Comic Sans MS" pitchFamily="66" charset="0"/>
                <a:cs typeface="Tahoma" pitchFamily="34" charset="0"/>
              </a:rPr>
              <a:pPr>
                <a:spcBef>
                  <a:spcPct val="0"/>
                </a:spcBef>
                <a:buClrTx/>
                <a:buSzTx/>
                <a:buFontTx/>
                <a:buNone/>
              </a:pPr>
              <a:t>3</a:t>
            </a:fld>
            <a:endParaRPr lang="en-US" altLang="zh-CN" sz="1400" b="0" smtClean="0">
              <a:latin typeface="Comic Sans MS" pitchFamily="66" charset="0"/>
              <a:cs typeface="Tahoma" pitchFamily="34" charset="0"/>
            </a:endParaRPr>
          </a:p>
        </p:txBody>
      </p:sp>
      <p:sp>
        <p:nvSpPr>
          <p:cNvPr id="57349" name="Text Box 2"/>
          <p:cNvSpPr txBox="1">
            <a:spLocks noChangeArrowheads="1"/>
          </p:cNvSpPr>
          <p:nvPr/>
        </p:nvSpPr>
        <p:spPr bwMode="auto">
          <a:xfrm>
            <a:off x="611188" y="1000125"/>
            <a:ext cx="79248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20000"/>
              </a:lnSpc>
              <a:spcBef>
                <a:spcPct val="50000"/>
              </a:spcBef>
              <a:buClrTx/>
              <a:buSzTx/>
              <a:buFontTx/>
              <a:buNone/>
            </a:pPr>
            <a:r>
              <a:rPr kumimoji="1" lang="zh-CN" altLang="en-US" sz="2800">
                <a:latin typeface="Times New Roman" pitchFamily="18" charset="0"/>
                <a:cs typeface="Tahoma" pitchFamily="34" charset="0"/>
              </a:rPr>
              <a:t>贪心法求解多机调度问题的贪心策略是</a:t>
            </a:r>
            <a:r>
              <a:rPr kumimoji="1" lang="zh-CN" altLang="en-US" sz="2800">
                <a:solidFill>
                  <a:srgbClr val="FF3300"/>
                </a:solidFill>
                <a:latin typeface="Times New Roman" pitchFamily="18" charset="0"/>
                <a:cs typeface="Tahoma" pitchFamily="34" charset="0"/>
              </a:rPr>
              <a:t>最长处理时间</a:t>
            </a:r>
            <a:r>
              <a:rPr kumimoji="1" lang="zh-CN" altLang="en-US" sz="2800">
                <a:latin typeface="Times New Roman" pitchFamily="18" charset="0"/>
                <a:cs typeface="Tahoma" pitchFamily="34" charset="0"/>
              </a:rPr>
              <a:t>作业优先，</a:t>
            </a:r>
            <a:r>
              <a:rPr kumimoji="1" lang="zh-CN" altLang="en-US" sz="2800">
                <a:solidFill>
                  <a:srgbClr val="FF0000"/>
                </a:solidFill>
                <a:latin typeface="Times New Roman" pitchFamily="18" charset="0"/>
                <a:cs typeface="Tahoma" pitchFamily="34" charset="0"/>
              </a:rPr>
              <a:t>即把处理时间最长的作业分配给最先空闲的机器</a:t>
            </a:r>
            <a:r>
              <a:rPr kumimoji="1" lang="zh-CN" altLang="en-US" sz="2800">
                <a:latin typeface="Times New Roman" pitchFamily="18" charset="0"/>
                <a:cs typeface="Tahoma" pitchFamily="34" charset="0"/>
              </a:rPr>
              <a:t>，这样</a:t>
            </a:r>
            <a:r>
              <a:rPr kumimoji="1" lang="zh-CN" altLang="en-US" sz="2800">
                <a:solidFill>
                  <a:srgbClr val="FF0000"/>
                </a:solidFill>
                <a:latin typeface="Times New Roman" pitchFamily="18" charset="0"/>
                <a:cs typeface="Tahoma" pitchFamily="34" charset="0"/>
              </a:rPr>
              <a:t>可以保证处理时间长的作业优先处理</a:t>
            </a:r>
            <a:r>
              <a:rPr kumimoji="1" lang="zh-CN" altLang="en-US" sz="2800">
                <a:latin typeface="Times New Roman" pitchFamily="18" charset="0"/>
                <a:cs typeface="Tahoma" pitchFamily="34" charset="0"/>
              </a:rPr>
              <a:t>，从而在整体上获得尽可能短的处理时间。按照最长处理时间作业优先的贪心策略，当</a:t>
            </a:r>
            <a:r>
              <a:rPr kumimoji="1" lang="en-US" altLang="zh-CN" sz="2800" i="1">
                <a:latin typeface="Times New Roman" pitchFamily="18" charset="0"/>
                <a:cs typeface="Tahoma" pitchFamily="34" charset="0"/>
              </a:rPr>
              <a:t>m</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n</a:t>
            </a:r>
            <a:r>
              <a:rPr kumimoji="1" lang="zh-CN" altLang="en-US" sz="2800">
                <a:latin typeface="Times New Roman" pitchFamily="18" charset="0"/>
                <a:cs typeface="Tahoma" pitchFamily="34" charset="0"/>
              </a:rPr>
              <a:t>时，只要将机器</a:t>
            </a:r>
            <a:r>
              <a:rPr kumimoji="1" lang="en-US" altLang="zh-CN" sz="2800" i="1">
                <a:latin typeface="Times New Roman" pitchFamily="18" charset="0"/>
                <a:cs typeface="Tahoma" pitchFamily="34" charset="0"/>
              </a:rPr>
              <a:t>i</a:t>
            </a:r>
            <a:r>
              <a:rPr kumimoji="1" lang="zh-CN" altLang="en-US" sz="2800">
                <a:latin typeface="Times New Roman" pitchFamily="18" charset="0"/>
                <a:cs typeface="Tahoma" pitchFamily="34" charset="0"/>
              </a:rPr>
              <a:t>的</a:t>
            </a:r>
            <a:r>
              <a:rPr kumimoji="1" lang="en-US" altLang="zh-CN" sz="2800">
                <a:latin typeface="Times New Roman" pitchFamily="18" charset="0"/>
                <a:cs typeface="Tahoma" pitchFamily="34" charset="0"/>
              </a:rPr>
              <a:t>[0, </a:t>
            </a:r>
            <a:r>
              <a:rPr kumimoji="1" lang="en-US" altLang="zh-CN" sz="2800" i="1">
                <a:latin typeface="Times New Roman" pitchFamily="18" charset="0"/>
                <a:cs typeface="Tahoma" pitchFamily="34" charset="0"/>
              </a:rPr>
              <a:t>t</a:t>
            </a:r>
            <a:r>
              <a:rPr kumimoji="1" lang="en-US" altLang="zh-CN" sz="2800" i="1" baseline="-25000">
                <a:latin typeface="Times New Roman" pitchFamily="18" charset="0"/>
                <a:cs typeface="Tahoma" pitchFamily="34" charset="0"/>
              </a:rPr>
              <a:t>i</a:t>
            </a:r>
            <a:r>
              <a:rPr kumimoji="1" lang="en-US" altLang="zh-CN" sz="2800">
                <a:latin typeface="Times New Roman" pitchFamily="18" charset="0"/>
                <a:cs typeface="Tahoma" pitchFamily="34" charset="0"/>
              </a:rPr>
              <a:t>)</a:t>
            </a:r>
            <a:r>
              <a:rPr kumimoji="1" lang="zh-CN" altLang="en-US" sz="2800">
                <a:latin typeface="Times New Roman" pitchFamily="18" charset="0"/>
                <a:cs typeface="Tahoma" pitchFamily="34" charset="0"/>
              </a:rPr>
              <a:t>时间区间分配给作业</a:t>
            </a:r>
            <a:r>
              <a:rPr kumimoji="1" lang="en-US" altLang="zh-CN" sz="2800" i="1">
                <a:latin typeface="Times New Roman" pitchFamily="18" charset="0"/>
                <a:cs typeface="Tahoma" pitchFamily="34" charset="0"/>
              </a:rPr>
              <a:t>i</a:t>
            </a:r>
            <a:r>
              <a:rPr kumimoji="1" lang="zh-CN" altLang="en-US" sz="2800">
                <a:latin typeface="Times New Roman" pitchFamily="18" charset="0"/>
                <a:cs typeface="Tahoma" pitchFamily="34" charset="0"/>
              </a:rPr>
              <a:t>即可；</a:t>
            </a:r>
            <a:r>
              <a:rPr kumimoji="1" lang="zh-CN" altLang="en-US" sz="2800">
                <a:solidFill>
                  <a:schemeClr val="tx2"/>
                </a:solidFill>
                <a:latin typeface="Times New Roman" pitchFamily="18" charset="0"/>
                <a:cs typeface="Tahoma" pitchFamily="34" charset="0"/>
              </a:rPr>
              <a:t>当</a:t>
            </a:r>
            <a:r>
              <a:rPr kumimoji="1" lang="en-US" altLang="zh-CN" sz="2800" i="1">
                <a:solidFill>
                  <a:schemeClr val="tx2"/>
                </a:solidFill>
                <a:latin typeface="Times New Roman" pitchFamily="18" charset="0"/>
                <a:cs typeface="Tahoma" pitchFamily="34" charset="0"/>
              </a:rPr>
              <a:t>m</a:t>
            </a:r>
            <a:r>
              <a:rPr kumimoji="1" lang="zh-CN" altLang="en-US" sz="2800">
                <a:solidFill>
                  <a:schemeClr val="tx2"/>
                </a:solidFill>
                <a:latin typeface="Times New Roman" pitchFamily="18" charset="0"/>
                <a:cs typeface="Tahoma" pitchFamily="34" charset="0"/>
              </a:rPr>
              <a:t>＜</a:t>
            </a:r>
            <a:r>
              <a:rPr kumimoji="1" lang="en-US" altLang="zh-CN" sz="2800" i="1">
                <a:solidFill>
                  <a:schemeClr val="tx2"/>
                </a:solidFill>
                <a:latin typeface="Times New Roman" pitchFamily="18" charset="0"/>
                <a:cs typeface="Tahoma" pitchFamily="34" charset="0"/>
              </a:rPr>
              <a:t>n</a:t>
            </a:r>
            <a:r>
              <a:rPr kumimoji="1" lang="zh-CN" altLang="en-US" sz="2800">
                <a:solidFill>
                  <a:schemeClr val="tx2"/>
                </a:solidFill>
                <a:latin typeface="Times New Roman" pitchFamily="18" charset="0"/>
                <a:cs typeface="Tahoma" pitchFamily="34" charset="0"/>
              </a:rPr>
              <a:t>时，首先将</a:t>
            </a:r>
            <a:r>
              <a:rPr kumimoji="1" lang="en-US" altLang="zh-CN" sz="2800" i="1">
                <a:solidFill>
                  <a:schemeClr val="tx2"/>
                </a:solidFill>
                <a:latin typeface="Times New Roman" pitchFamily="18" charset="0"/>
                <a:cs typeface="Tahoma" pitchFamily="34" charset="0"/>
              </a:rPr>
              <a:t>n</a:t>
            </a:r>
            <a:r>
              <a:rPr kumimoji="1" lang="zh-CN" altLang="en-US" sz="2800">
                <a:solidFill>
                  <a:schemeClr val="tx2"/>
                </a:solidFill>
                <a:latin typeface="Times New Roman" pitchFamily="18" charset="0"/>
                <a:cs typeface="Tahoma" pitchFamily="34" charset="0"/>
              </a:rPr>
              <a:t>个作业依其所需的处理时间从大到小排序，然后依此顺序将作业分配给空闲的处理机。</a:t>
            </a:r>
          </a:p>
        </p:txBody>
      </p:sp>
    </p:spTree>
    <p:extLst>
      <p:ext uri="{BB962C8B-B14F-4D97-AF65-F5344CB8AC3E}">
        <p14:creationId xmlns:p14="http://schemas.microsoft.com/office/powerpoint/2010/main" val="1439300303"/>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descr="Rectangle: Click to edit Master text styles&#10;Second level&#10;Third level&#10;Fourth level&#10;Fifth level"/>
          <p:cNvSpPr>
            <a:spLocks noGrp="1"/>
          </p:cNvSpPr>
          <p:nvPr>
            <p:ph idx="1"/>
          </p:nvPr>
        </p:nvSpPr>
        <p:spPr>
          <a:xfrm>
            <a:off x="457200" y="1219200"/>
            <a:ext cx="8435975" cy="5029200"/>
          </a:xfrm>
        </p:spPr>
        <p:txBody>
          <a:bodyPr/>
          <a:lstStyle/>
          <a:p>
            <a:pPr marL="0" indent="0">
              <a:lnSpc>
                <a:spcPct val="150000"/>
              </a:lnSpc>
              <a:buFontTx/>
              <a:buNone/>
            </a:pPr>
            <a:r>
              <a:rPr lang="en-US" altLang="zh-CN" sz="2800" smtClean="0"/>
              <a:t>【</a:t>
            </a:r>
            <a:r>
              <a:rPr lang="zh-CN" altLang="en-US" sz="2800" smtClean="0"/>
              <a:t>想法</a:t>
            </a:r>
            <a:r>
              <a:rPr lang="en-US" altLang="zh-CN" sz="2800" smtClean="0"/>
              <a:t>】</a:t>
            </a:r>
            <a:r>
              <a:rPr lang="zh-CN" altLang="en-US" sz="2800" smtClean="0"/>
              <a:t>这个素数环有</a:t>
            </a:r>
            <a:r>
              <a:rPr lang="en-US" altLang="zh-CN" sz="2800" smtClean="0"/>
              <a:t>4</a:t>
            </a:r>
            <a:r>
              <a:rPr lang="zh-CN" altLang="en-US" sz="2800" smtClean="0"/>
              <a:t>个位置，每个位置可以填写整数</a:t>
            </a:r>
            <a:r>
              <a:rPr lang="en-US" altLang="zh-CN" sz="2800" smtClean="0"/>
              <a:t>1~4</a:t>
            </a:r>
            <a:r>
              <a:rPr lang="zh-CN" altLang="en-US" sz="2800" smtClean="0"/>
              <a:t>，共有</a:t>
            </a:r>
            <a:r>
              <a:rPr lang="en-US" altLang="zh-CN" sz="2800" smtClean="0"/>
              <a:t>4</a:t>
            </a:r>
            <a:r>
              <a:rPr lang="zh-CN" altLang="en-US" sz="2800" smtClean="0"/>
              <a:t>种可能，可以对每个位置从</a:t>
            </a:r>
            <a:r>
              <a:rPr lang="en-US" altLang="zh-CN" sz="2800" smtClean="0"/>
              <a:t>1</a:t>
            </a:r>
            <a:r>
              <a:rPr lang="zh-CN" altLang="en-US" sz="2800" smtClean="0"/>
              <a:t>开始进行试探，约束条件是正在试探的数满足如下条件：</a:t>
            </a:r>
          </a:p>
          <a:p>
            <a:pPr marL="0" indent="0">
              <a:lnSpc>
                <a:spcPct val="150000"/>
              </a:lnSpc>
              <a:buFontTx/>
              <a:buNone/>
            </a:pPr>
            <a:r>
              <a:rPr lang="zh-CN" altLang="en-US" sz="2800" smtClean="0"/>
              <a:t>（</a:t>
            </a:r>
            <a:r>
              <a:rPr lang="en-US" altLang="zh-CN" sz="2800" smtClean="0"/>
              <a:t>1</a:t>
            </a:r>
            <a:r>
              <a:rPr lang="zh-CN" altLang="en-US" sz="2800" smtClean="0"/>
              <a:t>）与已经填写到素数环中的整数不重复；</a:t>
            </a:r>
          </a:p>
          <a:p>
            <a:pPr marL="0" indent="0">
              <a:lnSpc>
                <a:spcPct val="150000"/>
              </a:lnSpc>
              <a:buFontTx/>
              <a:buNone/>
            </a:pPr>
            <a:r>
              <a:rPr lang="zh-CN" altLang="en-US" sz="2800" smtClean="0"/>
              <a:t>（</a:t>
            </a:r>
            <a:r>
              <a:rPr lang="en-US" altLang="zh-CN" sz="2800" smtClean="0"/>
              <a:t>2</a:t>
            </a:r>
            <a:r>
              <a:rPr lang="zh-CN" altLang="en-US" sz="2800" smtClean="0"/>
              <a:t>）与前面相邻的整数之和是一个素数；</a:t>
            </a:r>
          </a:p>
          <a:p>
            <a:pPr marL="0" indent="0">
              <a:lnSpc>
                <a:spcPct val="150000"/>
              </a:lnSpc>
              <a:buFontTx/>
              <a:buNone/>
            </a:pPr>
            <a:r>
              <a:rPr lang="zh-CN" altLang="en-US" sz="2800" smtClean="0"/>
              <a:t>（</a:t>
            </a:r>
            <a:r>
              <a:rPr lang="en-US" altLang="zh-CN" sz="2800" smtClean="0"/>
              <a:t>3</a:t>
            </a:r>
            <a:r>
              <a:rPr lang="zh-CN" altLang="en-US" sz="2800" smtClean="0"/>
              <a:t>）最后一个填写到素数环中的整数与第一个填写的整数之和是一个素数。</a:t>
            </a:r>
          </a:p>
          <a:p>
            <a:pPr marL="0" indent="0">
              <a:lnSpc>
                <a:spcPct val="150000"/>
              </a:lnSpc>
              <a:buFontTx/>
              <a:buNone/>
            </a:pPr>
            <a:endParaRPr lang="zh-CN" altLang="en-US" sz="2800" smtClean="0"/>
          </a:p>
        </p:txBody>
      </p:sp>
      <p:sp>
        <p:nvSpPr>
          <p:cNvPr id="3277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7FA3FF84-BA2D-49CF-8383-0FBC74744907}"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32772"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3277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E58FF237-5940-4317-BBAC-14515C5B3AB3}" type="slidenum">
              <a:rPr lang="en-US" altLang="zh-CN" sz="1400" b="0" smtClean="0">
                <a:latin typeface="Comic Sans MS" pitchFamily="66" charset="0"/>
                <a:cs typeface="Tahoma" pitchFamily="34" charset="0"/>
              </a:rPr>
              <a:pPr>
                <a:spcBef>
                  <a:spcPct val="0"/>
                </a:spcBef>
                <a:buClrTx/>
                <a:buSzTx/>
                <a:buFontTx/>
                <a:buNone/>
              </a:pPr>
              <a:t>30</a:t>
            </a:fld>
            <a:endParaRPr lang="en-US" altLang="zh-CN" sz="1400" b="0" smtClean="0">
              <a:latin typeface="Comic Sans MS" pitchFamily="66" charset="0"/>
              <a:cs typeface="Tahoma" pitchFamily="34" charset="0"/>
            </a:endParaRPr>
          </a:p>
        </p:txBody>
      </p:sp>
      <p:sp>
        <p:nvSpPr>
          <p:cNvPr id="32774" name="标题 1"/>
          <p:cNvSpPr>
            <a:spLocks noGrp="1"/>
          </p:cNvSpPr>
          <p:nvPr>
            <p:ph type="title"/>
          </p:nvPr>
        </p:nvSpPr>
        <p:spPr/>
        <p:txBody>
          <a:bodyPr/>
          <a:lstStyle/>
          <a:p>
            <a:r>
              <a:rPr kumimoji="1" lang="en-US" altLang="zh-CN" sz="3600" smtClean="0">
                <a:latin typeface="Times New Roman" pitchFamily="18" charset="0"/>
              </a:rPr>
              <a:t>8.1.4  </a:t>
            </a:r>
            <a:r>
              <a:rPr kumimoji="1" lang="zh-CN" altLang="en-US" sz="3600" smtClean="0">
                <a:latin typeface="宋体" charset="-122"/>
              </a:rPr>
              <a:t>一个简单的例子</a:t>
            </a:r>
            <a:r>
              <a:rPr kumimoji="1" lang="en-US" altLang="zh-CN" sz="3600" smtClean="0">
                <a:latin typeface="Times New Roman" pitchFamily="18" charset="0"/>
              </a:rPr>
              <a:t>—</a:t>
            </a:r>
            <a:r>
              <a:rPr kumimoji="1" lang="zh-CN" altLang="en-US" sz="3600" smtClean="0">
                <a:latin typeface="宋体" charset="-122"/>
              </a:rPr>
              <a:t>素数环问题</a:t>
            </a:r>
            <a:endParaRPr lang="zh-CN" altLang="en-US" sz="3600" smtClean="0"/>
          </a:p>
        </p:txBody>
      </p:sp>
      <p:grpSp>
        <p:nvGrpSpPr>
          <p:cNvPr id="7" name="Group 4"/>
          <p:cNvGrpSpPr>
            <a:grpSpLocks/>
          </p:cNvGrpSpPr>
          <p:nvPr/>
        </p:nvGrpSpPr>
        <p:grpSpPr bwMode="auto">
          <a:xfrm>
            <a:off x="7345363" y="5283200"/>
            <a:ext cx="1798637" cy="1574800"/>
            <a:chOff x="4210" y="845"/>
            <a:chExt cx="981" cy="894"/>
          </a:xfrm>
        </p:grpSpPr>
        <p:sp>
          <p:nvSpPr>
            <p:cNvPr id="32776" name="Oval 5"/>
            <p:cNvSpPr>
              <a:spLocks noChangeArrowheads="1"/>
            </p:cNvSpPr>
            <p:nvPr/>
          </p:nvSpPr>
          <p:spPr bwMode="auto">
            <a:xfrm>
              <a:off x="4314" y="928"/>
              <a:ext cx="781" cy="737"/>
            </a:xfrm>
            <a:prstGeom prst="ellipse">
              <a:avLst/>
            </a:prstGeom>
            <a:solidFill>
              <a:srgbClr val="FFFFFF"/>
            </a:solidFill>
            <a:ln w="28575">
              <a:solidFill>
                <a:srgbClr val="000000"/>
              </a:solidFill>
              <a:round/>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2777" name="Oval 6"/>
            <p:cNvSpPr>
              <a:spLocks noChangeArrowheads="1"/>
            </p:cNvSpPr>
            <p:nvPr/>
          </p:nvSpPr>
          <p:spPr bwMode="auto">
            <a:xfrm>
              <a:off x="4601" y="845"/>
              <a:ext cx="215" cy="196"/>
            </a:xfrm>
            <a:prstGeom prst="ellipse">
              <a:avLst/>
            </a:prstGeom>
            <a:solidFill>
              <a:srgbClr val="FFFFFF"/>
            </a:solidFill>
            <a:ln w="28575">
              <a:solidFill>
                <a:srgbClr val="333333"/>
              </a:solidFill>
              <a:prstDash val="sysDot"/>
              <a:round/>
              <a:headEnd/>
              <a:tailEnd/>
            </a:ln>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b="0">
                  <a:latin typeface="Times New Roman" pitchFamily="18" charset="0"/>
                  <a:cs typeface="Times New Roman" pitchFamily="18" charset="0"/>
                </a:rPr>
                <a:t>1</a:t>
              </a:r>
              <a:endParaRPr lang="en-US" altLang="zh-CN" sz="2000" b="0">
                <a:latin typeface="Times New Roman" pitchFamily="18" charset="0"/>
                <a:cs typeface="Tahoma" pitchFamily="34" charset="0"/>
              </a:endParaRPr>
            </a:p>
          </p:txBody>
        </p:sp>
        <p:sp>
          <p:nvSpPr>
            <p:cNvPr id="32778" name="Oval 7"/>
            <p:cNvSpPr>
              <a:spLocks noChangeArrowheads="1"/>
            </p:cNvSpPr>
            <p:nvPr/>
          </p:nvSpPr>
          <p:spPr bwMode="auto">
            <a:xfrm>
              <a:off x="4976" y="1190"/>
              <a:ext cx="215" cy="196"/>
            </a:xfrm>
            <a:prstGeom prst="ellipse">
              <a:avLst/>
            </a:prstGeom>
            <a:solidFill>
              <a:srgbClr val="FFFFFF"/>
            </a:solidFill>
            <a:ln w="28575">
              <a:solidFill>
                <a:srgbClr val="333333"/>
              </a:solidFill>
              <a:prstDash val="sysDot"/>
              <a:round/>
              <a:headEnd/>
              <a:tailEnd/>
            </a:ln>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b="0">
                  <a:latin typeface="Times New Roman" pitchFamily="18" charset="0"/>
                  <a:cs typeface="Times New Roman" pitchFamily="18" charset="0"/>
                </a:rPr>
                <a:t>2</a:t>
              </a:r>
              <a:endParaRPr lang="en-US" altLang="zh-CN" sz="2000" b="0">
                <a:latin typeface="Times New Roman" pitchFamily="18" charset="0"/>
                <a:cs typeface="Tahoma" pitchFamily="34" charset="0"/>
              </a:endParaRPr>
            </a:p>
          </p:txBody>
        </p:sp>
        <p:sp>
          <p:nvSpPr>
            <p:cNvPr id="32779" name="Oval 8"/>
            <p:cNvSpPr>
              <a:spLocks noChangeArrowheads="1"/>
            </p:cNvSpPr>
            <p:nvPr/>
          </p:nvSpPr>
          <p:spPr bwMode="auto">
            <a:xfrm>
              <a:off x="4601" y="1543"/>
              <a:ext cx="215" cy="196"/>
            </a:xfrm>
            <a:prstGeom prst="ellipse">
              <a:avLst/>
            </a:prstGeom>
            <a:solidFill>
              <a:srgbClr val="FFFFFF"/>
            </a:solidFill>
            <a:ln w="28575">
              <a:solidFill>
                <a:srgbClr val="333333"/>
              </a:solidFill>
              <a:prstDash val="sysDot"/>
              <a:round/>
              <a:headEnd/>
              <a:tailEnd/>
            </a:ln>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b="0">
                  <a:latin typeface="Times New Roman" pitchFamily="18" charset="0"/>
                  <a:cs typeface="Times New Roman" pitchFamily="18" charset="0"/>
                </a:rPr>
                <a:t>3</a:t>
              </a:r>
              <a:endParaRPr lang="en-US" altLang="zh-CN" sz="2000" b="0">
                <a:latin typeface="Times New Roman" pitchFamily="18" charset="0"/>
                <a:cs typeface="Tahoma" pitchFamily="34" charset="0"/>
              </a:endParaRPr>
            </a:p>
          </p:txBody>
        </p:sp>
        <p:sp>
          <p:nvSpPr>
            <p:cNvPr id="32780" name="Oval 9"/>
            <p:cNvSpPr>
              <a:spLocks noChangeArrowheads="1"/>
            </p:cNvSpPr>
            <p:nvPr/>
          </p:nvSpPr>
          <p:spPr bwMode="auto">
            <a:xfrm>
              <a:off x="4210" y="1191"/>
              <a:ext cx="216" cy="197"/>
            </a:xfrm>
            <a:prstGeom prst="ellipse">
              <a:avLst/>
            </a:prstGeom>
            <a:solidFill>
              <a:srgbClr val="FFFFFF"/>
            </a:solidFill>
            <a:ln w="28575">
              <a:solidFill>
                <a:srgbClr val="333333"/>
              </a:solidFill>
              <a:prstDash val="sysDot"/>
              <a:round/>
              <a:headEnd/>
              <a:tailEnd/>
            </a:ln>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b="0">
                  <a:latin typeface="Times New Roman" pitchFamily="18" charset="0"/>
                  <a:cs typeface="Times New Roman" pitchFamily="18" charset="0"/>
                </a:rPr>
                <a:t>4</a:t>
              </a:r>
              <a:endParaRPr lang="en-US" altLang="zh-CN" sz="2000" b="0">
                <a:latin typeface="Times New Roman" pitchFamily="18" charset="0"/>
                <a:cs typeface="Tahoma" pitchFamily="34" charset="0"/>
              </a:endParaRPr>
            </a:p>
          </p:txBody>
        </p:sp>
      </p:grpSp>
    </p:spTree>
    <p:extLst>
      <p:ext uri="{BB962C8B-B14F-4D97-AF65-F5344CB8AC3E}">
        <p14:creationId xmlns:p14="http://schemas.microsoft.com/office/powerpoint/2010/main" val="13589293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5724525" y="0"/>
            <a:ext cx="3419475" cy="914400"/>
          </a:xfrm>
        </p:spPr>
        <p:txBody>
          <a:bodyPr/>
          <a:lstStyle/>
          <a:p>
            <a:r>
              <a:rPr lang="zh-CN" altLang="en-US" smtClean="0"/>
              <a:t>素数环代码</a:t>
            </a:r>
          </a:p>
        </p:txBody>
      </p:sp>
      <p:sp>
        <p:nvSpPr>
          <p:cNvPr id="33795" name="内容占位符 2" descr="Rectangle: Click to edit Master text styles&#10;Second level&#10;Third level&#10;Fourth level&#10;Fifth level"/>
          <p:cNvSpPr>
            <a:spLocks noGrp="1"/>
          </p:cNvSpPr>
          <p:nvPr>
            <p:ph idx="1"/>
          </p:nvPr>
        </p:nvSpPr>
        <p:spPr>
          <a:xfrm>
            <a:off x="179388" y="3175"/>
            <a:ext cx="8677275" cy="6450013"/>
          </a:xfrm>
        </p:spPr>
        <p:txBody>
          <a:bodyPr/>
          <a:lstStyle/>
          <a:p>
            <a:pPr marL="0" indent="0">
              <a:buFontTx/>
              <a:buNone/>
            </a:pPr>
            <a:r>
              <a:rPr lang="en-US" altLang="zh-CN" sz="2200" smtClean="0"/>
              <a:t>void PrimeCircle(int n){ </a:t>
            </a:r>
          </a:p>
          <a:p>
            <a:pPr marL="0" indent="0">
              <a:buFontTx/>
              <a:buNone/>
            </a:pPr>
            <a:r>
              <a:rPr lang="en-US" altLang="zh-CN" sz="2200" smtClean="0"/>
              <a:t>    int i, k;</a:t>
            </a:r>
          </a:p>
          <a:p>
            <a:pPr marL="0" indent="0">
              <a:buFontTx/>
              <a:buNone/>
            </a:pPr>
            <a:r>
              <a:rPr lang="en-US" altLang="zh-CN" sz="2200" smtClean="0"/>
              <a:t>    for (i = 0; i &lt; n; i++ ) 	a[i] = 0;</a:t>
            </a:r>
          </a:p>
          <a:p>
            <a:pPr marL="0" indent="0">
              <a:buFontTx/>
              <a:buNone/>
            </a:pPr>
            <a:r>
              <a:rPr lang="en-US" altLang="zh-CN" sz="2200" smtClean="0"/>
              <a:t>    a[0] = 1; k = 1; </a:t>
            </a:r>
          </a:p>
          <a:p>
            <a:pPr marL="0" indent="0">
              <a:buFontTx/>
              <a:buNone/>
            </a:pPr>
            <a:r>
              <a:rPr lang="en-US" altLang="zh-CN" sz="2200" smtClean="0"/>
              <a:t>    while (k &gt;=1){</a:t>
            </a:r>
          </a:p>
          <a:p>
            <a:pPr marL="0" indent="0">
              <a:buFontTx/>
              <a:buNone/>
            </a:pPr>
            <a:r>
              <a:rPr lang="en-US" altLang="zh-CN" sz="2200" smtClean="0"/>
              <a:t>	a[k] = a[k]+1;</a:t>
            </a:r>
          </a:p>
          <a:p>
            <a:pPr marL="0" indent="0">
              <a:buFontTx/>
              <a:buNone/>
            </a:pPr>
            <a:r>
              <a:rPr lang="en-US" altLang="zh-CN" sz="2200" smtClean="0"/>
              <a:t>	while (a[k] &lt;= n)</a:t>
            </a:r>
          </a:p>
          <a:p>
            <a:pPr marL="0" indent="0">
              <a:buFontTx/>
              <a:buNone/>
            </a:pPr>
            <a:r>
              <a:rPr lang="en-US" altLang="zh-CN" sz="2200" smtClean="0"/>
              <a:t>	        if (Check(k) == 1) break;</a:t>
            </a:r>
          </a:p>
          <a:p>
            <a:pPr marL="0" indent="0">
              <a:buFontTx/>
              <a:buNone/>
            </a:pPr>
            <a:r>
              <a:rPr lang="en-US" altLang="zh-CN" sz="2200" smtClean="0"/>
              <a:t>	        else a[k] = a[k] + 1;              </a:t>
            </a:r>
            <a:endParaRPr lang="zh-CN" altLang="en-US" sz="2200" smtClean="0"/>
          </a:p>
          <a:p>
            <a:pPr marL="0" indent="0">
              <a:buFontTx/>
              <a:buNone/>
            </a:pPr>
            <a:r>
              <a:rPr lang="zh-CN" altLang="en-US" sz="2200" smtClean="0"/>
              <a:t>	 </a:t>
            </a:r>
            <a:r>
              <a:rPr lang="en-US" altLang="zh-CN" sz="2200" smtClean="0"/>
              <a:t>if (a[k] &lt;= n &amp;&amp; k == n - 1) {        </a:t>
            </a:r>
            <a:endParaRPr lang="zh-CN" altLang="en-US" sz="2200" smtClean="0"/>
          </a:p>
          <a:p>
            <a:pPr marL="0" indent="0">
              <a:buFontTx/>
              <a:buNone/>
            </a:pPr>
            <a:r>
              <a:rPr lang="zh-CN" altLang="en-US" sz="2200" smtClean="0"/>
              <a:t>	        </a:t>
            </a:r>
            <a:r>
              <a:rPr lang="en-US" altLang="zh-CN" sz="2200" smtClean="0"/>
              <a:t>for (i = 0; i &lt; n; i++)  cout&lt;&lt;a[i]&lt;&lt;"  ";	return; </a:t>
            </a:r>
          </a:p>
          <a:p>
            <a:pPr marL="0" indent="0">
              <a:buFontTx/>
              <a:buNone/>
            </a:pPr>
            <a:r>
              <a:rPr lang="en-US" altLang="zh-CN" sz="2200" smtClean="0"/>
              <a:t>              }</a:t>
            </a:r>
          </a:p>
          <a:p>
            <a:pPr marL="0" indent="0">
              <a:buFontTx/>
              <a:buNone/>
            </a:pPr>
            <a:r>
              <a:rPr lang="en-US" altLang="zh-CN" sz="2200" smtClean="0"/>
              <a:t>	 if (a[k] &lt;= n &amp;&amp; k &lt; n - 1)     k = k + 1;   </a:t>
            </a:r>
            <a:endParaRPr lang="zh-CN" altLang="en-US" sz="2200" smtClean="0"/>
          </a:p>
          <a:p>
            <a:pPr marL="0" indent="0">
              <a:buFontTx/>
              <a:buNone/>
            </a:pPr>
            <a:r>
              <a:rPr lang="zh-CN" altLang="en-US" sz="2200" smtClean="0"/>
              <a:t>	</a:t>
            </a:r>
            <a:r>
              <a:rPr lang="en-US" altLang="zh-CN" sz="2200" smtClean="0"/>
              <a:t>else {	a[k] = 0; k = k - 1;     }</a:t>
            </a:r>
          </a:p>
          <a:p>
            <a:pPr marL="0" indent="0">
              <a:buFontTx/>
              <a:buNone/>
            </a:pPr>
            <a:r>
              <a:rPr lang="en-US" altLang="zh-CN" sz="2200" smtClean="0"/>
              <a:t>	}</a:t>
            </a:r>
          </a:p>
          <a:p>
            <a:pPr marL="0" indent="0">
              <a:buFontTx/>
              <a:buNone/>
            </a:pPr>
            <a:r>
              <a:rPr lang="en-US" altLang="zh-CN" sz="2200" smtClean="0"/>
              <a:t>}</a:t>
            </a:r>
            <a:endParaRPr lang="zh-CN" altLang="en-US" sz="2200" smtClean="0"/>
          </a:p>
        </p:txBody>
      </p:sp>
      <p:sp>
        <p:nvSpPr>
          <p:cNvPr id="3379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C8928902-1169-41C5-9743-774DB56C3812}"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3379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337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97F9A0DD-4EAF-4F09-9A08-00D53EB0C7E3}" type="slidenum">
              <a:rPr lang="en-US" altLang="zh-CN" sz="1400" b="0" smtClean="0">
                <a:latin typeface="Comic Sans MS" pitchFamily="66" charset="0"/>
                <a:cs typeface="Tahoma" pitchFamily="34" charset="0"/>
              </a:rPr>
              <a:pPr>
                <a:spcBef>
                  <a:spcPct val="0"/>
                </a:spcBef>
                <a:buClrTx/>
                <a:buSzTx/>
                <a:buFontTx/>
                <a:buNone/>
              </a:pPr>
              <a:t>31</a:t>
            </a:fld>
            <a:endParaRPr lang="en-US" altLang="zh-CN" sz="1400" b="0" smtClean="0">
              <a:latin typeface="Comic Sans MS" pitchFamily="66" charset="0"/>
              <a:cs typeface="Tahoma" pitchFamily="34" charset="0"/>
            </a:endParaRPr>
          </a:p>
        </p:txBody>
      </p:sp>
    </p:spTree>
    <p:extLst>
      <p:ext uri="{BB962C8B-B14F-4D97-AF65-F5344CB8AC3E}">
        <p14:creationId xmlns:p14="http://schemas.microsoft.com/office/powerpoint/2010/main" val="703376449"/>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descr="Rectangle: Click to edit Master text styles&#10;Second level&#10;Third level&#10;Fourth level&#10;Fifth level"/>
          <p:cNvSpPr>
            <a:spLocks noGrp="1"/>
          </p:cNvSpPr>
          <p:nvPr>
            <p:ph idx="1"/>
          </p:nvPr>
        </p:nvSpPr>
        <p:spPr>
          <a:xfrm>
            <a:off x="468313" y="188913"/>
            <a:ext cx="9072562" cy="8064500"/>
          </a:xfrm>
        </p:spPr>
        <p:txBody>
          <a:bodyPr/>
          <a:lstStyle/>
          <a:p>
            <a:pPr marL="0" indent="0">
              <a:buFontTx/>
              <a:buNone/>
            </a:pPr>
            <a:r>
              <a:rPr lang="en-US" altLang="zh-CN" sz="2400" smtClean="0"/>
              <a:t>int Check(int k)  {</a:t>
            </a:r>
          </a:p>
          <a:p>
            <a:pPr marL="0" indent="0">
              <a:buFontTx/>
              <a:buNone/>
            </a:pPr>
            <a:r>
              <a:rPr lang="en-US" altLang="zh-CN" sz="2400" smtClean="0"/>
              <a:t>//</a:t>
            </a:r>
            <a:r>
              <a:rPr lang="zh-CN" altLang="en-US" sz="2400" smtClean="0"/>
              <a:t>判断位置</a:t>
            </a:r>
            <a:r>
              <a:rPr lang="en-US" altLang="zh-CN" sz="2400" smtClean="0"/>
              <a:t>k</a:t>
            </a:r>
            <a:r>
              <a:rPr lang="zh-CN" altLang="en-US" sz="2400" smtClean="0"/>
              <a:t>的填写是否满足约束条件</a:t>
            </a:r>
            <a:endParaRPr lang="en-US" altLang="zh-CN" sz="2400" smtClean="0"/>
          </a:p>
          <a:p>
            <a:pPr marL="0" indent="0">
              <a:buFontTx/>
              <a:buNone/>
            </a:pPr>
            <a:r>
              <a:rPr lang="en-US" altLang="zh-CN" sz="2400" smtClean="0"/>
              <a:t>	int flag = 0;</a:t>
            </a:r>
          </a:p>
          <a:p>
            <a:pPr marL="0" indent="0">
              <a:buFontTx/>
              <a:buNone/>
            </a:pPr>
            <a:r>
              <a:rPr lang="en-US" altLang="zh-CN" sz="2400" smtClean="0"/>
              <a:t>	for (int i = 0; i &lt; k; i++)           //</a:t>
            </a:r>
            <a:r>
              <a:rPr lang="zh-CN" altLang="en-US" sz="2400" smtClean="0"/>
              <a:t>判断是否重复</a:t>
            </a:r>
          </a:p>
          <a:p>
            <a:pPr marL="0" indent="0">
              <a:buFontTx/>
              <a:buNone/>
            </a:pPr>
            <a:r>
              <a:rPr lang="zh-CN" altLang="en-US" sz="2400" smtClean="0"/>
              <a:t>		</a:t>
            </a:r>
            <a:r>
              <a:rPr lang="en-US" altLang="zh-CN" sz="2400" smtClean="0"/>
              <a:t>if (a[i] == a[k]) return 0;</a:t>
            </a:r>
          </a:p>
          <a:p>
            <a:pPr marL="0" indent="0">
              <a:buFontTx/>
              <a:buNone/>
            </a:pPr>
            <a:r>
              <a:rPr lang="en-US" altLang="zh-CN" sz="2400" smtClean="0"/>
              <a:t>          flag = Prime(a[k] + a[k - 1]);</a:t>
            </a:r>
          </a:p>
          <a:p>
            <a:pPr marL="0" indent="0">
              <a:buFontTx/>
              <a:buNone/>
            </a:pPr>
            <a:r>
              <a:rPr lang="en-US" altLang="zh-CN" sz="2400" smtClean="0"/>
              <a:t>          if (flag == 1 &amp;&amp; k == n - 1)</a:t>
            </a:r>
          </a:p>
          <a:p>
            <a:pPr marL="0" indent="0">
              <a:buFontTx/>
              <a:buNone/>
            </a:pPr>
            <a:r>
              <a:rPr lang="en-US" altLang="zh-CN" sz="2400" smtClean="0"/>
              <a:t>                  flag = Prime(a[k] + a[0]);</a:t>
            </a:r>
          </a:p>
          <a:p>
            <a:pPr marL="0" indent="0">
              <a:buFontTx/>
              <a:buNone/>
            </a:pPr>
            <a:r>
              <a:rPr lang="en-US" altLang="zh-CN" sz="2400" smtClean="0"/>
              <a:t>	return flag;</a:t>
            </a:r>
          </a:p>
          <a:p>
            <a:pPr marL="0" indent="0">
              <a:buFontTx/>
              <a:buNone/>
            </a:pPr>
            <a:r>
              <a:rPr lang="en-US" altLang="zh-CN" sz="2400" smtClean="0"/>
              <a:t>}</a:t>
            </a:r>
          </a:p>
          <a:p>
            <a:pPr marL="0" indent="0">
              <a:buFontTx/>
              <a:buNone/>
            </a:pPr>
            <a:r>
              <a:rPr lang="en-US" altLang="zh-CN" sz="2400" smtClean="0"/>
              <a:t>int Prime(int x) {             //</a:t>
            </a:r>
            <a:r>
              <a:rPr lang="zh-CN" altLang="en-US" sz="2400" smtClean="0"/>
              <a:t>判断是否素数</a:t>
            </a:r>
          </a:p>
          <a:p>
            <a:pPr marL="0" indent="0">
              <a:buFontTx/>
              <a:buNone/>
            </a:pPr>
            <a:r>
              <a:rPr lang="en-US" altLang="zh-CN" sz="2400" smtClean="0"/>
              <a:t>	int i, n;	n = (int)sqrt(x);</a:t>
            </a:r>
          </a:p>
          <a:p>
            <a:pPr marL="0" indent="0">
              <a:buFontTx/>
              <a:buNone/>
            </a:pPr>
            <a:r>
              <a:rPr lang="en-US" altLang="zh-CN" sz="2400" smtClean="0"/>
              <a:t>	for (i = 2; i &lt;= n; i++)	if (x % i == 0) return 0;</a:t>
            </a:r>
          </a:p>
          <a:p>
            <a:pPr marL="0" indent="0">
              <a:buFontTx/>
              <a:buNone/>
            </a:pPr>
            <a:r>
              <a:rPr lang="en-US" altLang="zh-CN" sz="2400" smtClean="0"/>
              <a:t>	return 1;</a:t>
            </a:r>
          </a:p>
          <a:p>
            <a:pPr marL="0" indent="0">
              <a:buFontTx/>
              <a:buNone/>
            </a:pPr>
            <a:r>
              <a:rPr lang="en-US" altLang="zh-CN" sz="2400" smtClean="0"/>
              <a:t>}</a:t>
            </a:r>
          </a:p>
        </p:txBody>
      </p:sp>
      <p:sp>
        <p:nvSpPr>
          <p:cNvPr id="3481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3C0BCC0A-DEF3-410D-B9FC-6E7132F8AE39}"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3482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3482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25CB2FD2-D32C-45A8-9354-2C75D0673D2B}" type="slidenum">
              <a:rPr lang="en-US" altLang="zh-CN" sz="1400" b="0" smtClean="0">
                <a:latin typeface="Comic Sans MS" pitchFamily="66" charset="0"/>
                <a:cs typeface="Tahoma" pitchFamily="34" charset="0"/>
              </a:rPr>
              <a:pPr>
                <a:spcBef>
                  <a:spcPct val="0"/>
                </a:spcBef>
                <a:buClrTx/>
                <a:buSzTx/>
                <a:buFontTx/>
                <a:buNone/>
              </a:pPr>
              <a:t>32</a:t>
            </a:fld>
            <a:endParaRPr lang="en-US" altLang="zh-CN" sz="1400" b="0" smtClean="0">
              <a:latin typeface="Comic Sans MS" pitchFamily="66" charset="0"/>
              <a:cs typeface="Tahoma" pitchFamily="34" charset="0"/>
            </a:endParaRPr>
          </a:p>
        </p:txBody>
      </p:sp>
      <p:sp>
        <p:nvSpPr>
          <p:cNvPr id="34822" name="标题 1"/>
          <p:cNvSpPr>
            <a:spLocks noGrp="1"/>
          </p:cNvSpPr>
          <p:nvPr>
            <p:ph type="title"/>
          </p:nvPr>
        </p:nvSpPr>
        <p:spPr>
          <a:xfrm>
            <a:off x="5832475" y="-100013"/>
            <a:ext cx="3419475" cy="914401"/>
          </a:xfrm>
        </p:spPr>
        <p:txBody>
          <a:bodyPr/>
          <a:lstStyle/>
          <a:p>
            <a:r>
              <a:rPr lang="zh-CN" altLang="en-US" smtClean="0"/>
              <a:t>素数环代码</a:t>
            </a:r>
          </a:p>
        </p:txBody>
      </p:sp>
    </p:spTree>
    <p:extLst>
      <p:ext uri="{BB962C8B-B14F-4D97-AF65-F5344CB8AC3E}">
        <p14:creationId xmlns:p14="http://schemas.microsoft.com/office/powerpoint/2010/main" val="1326187641"/>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descr="Rectangle: Click to edit Master text styles&#10;Second level&#10;Third level&#10;Fourth level&#10;Fifth level"/>
          <p:cNvSpPr>
            <a:spLocks noGrp="1"/>
          </p:cNvSpPr>
          <p:nvPr>
            <p:ph idx="1"/>
          </p:nvPr>
        </p:nvSpPr>
        <p:spPr>
          <a:xfrm>
            <a:off x="457200" y="1495425"/>
            <a:ext cx="8153400" cy="5029200"/>
          </a:xfrm>
        </p:spPr>
        <p:txBody>
          <a:bodyPr/>
          <a:lstStyle/>
          <a:p>
            <a:pPr>
              <a:lnSpc>
                <a:spcPct val="150000"/>
              </a:lnSpc>
              <a:buFont typeface="Wingdings" pitchFamily="2" charset="2"/>
              <a:buChar char="Ø"/>
            </a:pPr>
            <a:r>
              <a:rPr lang="zh-CN" altLang="en-US" sz="2800" smtClean="0">
                <a:latin typeface="华文新魏" pitchFamily="2" charset="-122"/>
                <a:ea typeface="华文新魏" pitchFamily="2" charset="-122"/>
              </a:rPr>
              <a:t>最</a:t>
            </a:r>
            <a:r>
              <a:rPr lang="zh-CN" altLang="en-US" sz="2800" smtClean="0">
                <a:solidFill>
                  <a:srgbClr val="C00000"/>
                </a:solidFill>
                <a:latin typeface="华文新魏" pitchFamily="2" charset="-122"/>
                <a:ea typeface="华文新魏" pitchFamily="2" charset="-122"/>
              </a:rPr>
              <a:t>坏</a:t>
            </a:r>
            <a:r>
              <a:rPr lang="zh-CN" altLang="en-US" sz="2800" smtClean="0">
                <a:latin typeface="华文新魏" pitchFamily="2" charset="-122"/>
                <a:ea typeface="华文新魏" pitchFamily="2" charset="-122"/>
              </a:rPr>
              <a:t>的情况下：</a:t>
            </a:r>
            <a:r>
              <a:rPr lang="zh-CN" altLang="en-US" sz="2800" smtClean="0">
                <a:solidFill>
                  <a:srgbClr val="C00000"/>
                </a:solidFill>
                <a:latin typeface="华文新魏" pitchFamily="2" charset="-122"/>
                <a:ea typeface="华文新魏" pitchFamily="2" charset="-122"/>
              </a:rPr>
              <a:t>蛮力法</a:t>
            </a:r>
            <a:r>
              <a:rPr lang="zh-CN" altLang="en-US" sz="2800" smtClean="0">
                <a:latin typeface="华文新魏" pitchFamily="2" charset="-122"/>
                <a:ea typeface="华文新魏" pitchFamily="2" charset="-122"/>
              </a:rPr>
              <a:t>；</a:t>
            </a:r>
            <a:endParaRPr lang="en-US" altLang="zh-CN" sz="2800" smtClean="0">
              <a:latin typeface="华文新魏" pitchFamily="2" charset="-122"/>
              <a:ea typeface="华文新魏" pitchFamily="2" charset="-122"/>
            </a:endParaRPr>
          </a:p>
          <a:p>
            <a:pPr>
              <a:lnSpc>
                <a:spcPct val="150000"/>
              </a:lnSpc>
              <a:buFont typeface="Wingdings" pitchFamily="2" charset="2"/>
              <a:buChar char="Ø"/>
            </a:pPr>
            <a:r>
              <a:rPr lang="zh-CN" altLang="en-US" sz="2800" smtClean="0">
                <a:solidFill>
                  <a:srgbClr val="C00000"/>
                </a:solidFill>
                <a:latin typeface="华文新魏" pitchFamily="2" charset="-122"/>
                <a:ea typeface="华文新魏" pitchFamily="2" charset="-122"/>
              </a:rPr>
              <a:t>好的</a:t>
            </a:r>
            <a:r>
              <a:rPr lang="zh-CN" altLang="en-US" sz="2800" smtClean="0">
                <a:latin typeface="华文新魏" pitchFamily="2" charset="-122"/>
                <a:ea typeface="华文新魏" pitchFamily="2" charset="-122"/>
              </a:rPr>
              <a:t>情况下，有</a:t>
            </a:r>
            <a:r>
              <a:rPr lang="zh-CN" altLang="en-US" sz="2800" smtClean="0">
                <a:solidFill>
                  <a:srgbClr val="C00000"/>
                </a:solidFill>
                <a:latin typeface="华文新魏" pitchFamily="2" charset="-122"/>
                <a:ea typeface="华文新魏" pitchFamily="2" charset="-122"/>
              </a:rPr>
              <a:t>大量剪枝操作</a:t>
            </a:r>
            <a:r>
              <a:rPr lang="zh-CN" altLang="en-US" sz="2800" smtClean="0">
                <a:latin typeface="华文新魏" pitchFamily="2" charset="-122"/>
                <a:ea typeface="华文新魏" pitchFamily="2" charset="-122"/>
              </a:rPr>
              <a:t>（</a:t>
            </a:r>
            <a:r>
              <a:rPr lang="zh-CN" altLang="en-US" sz="2800" smtClean="0">
                <a:solidFill>
                  <a:srgbClr val="C00000"/>
                </a:solidFill>
                <a:latin typeface="华文新魏" pitchFamily="2" charset="-122"/>
                <a:ea typeface="华文新魏" pitchFamily="2" charset="-122"/>
              </a:rPr>
              <a:t>最好在解空间树的上层就剪枝</a:t>
            </a:r>
            <a:r>
              <a:rPr lang="zh-CN" altLang="en-US" sz="2800" smtClean="0">
                <a:latin typeface="华文新魏" pitchFamily="2" charset="-122"/>
                <a:ea typeface="华文新魏" pitchFamily="2" charset="-122"/>
              </a:rPr>
              <a:t>），这样求解效率会大大提高；</a:t>
            </a:r>
            <a:endParaRPr lang="en-US" altLang="zh-CN" sz="2800" smtClean="0">
              <a:latin typeface="华文新魏" pitchFamily="2" charset="-122"/>
              <a:ea typeface="华文新魏" pitchFamily="2" charset="-122"/>
            </a:endParaRPr>
          </a:p>
          <a:p>
            <a:pPr>
              <a:lnSpc>
                <a:spcPct val="150000"/>
              </a:lnSpc>
              <a:buFont typeface="Wingdings" pitchFamily="2" charset="2"/>
              <a:buChar char="Ø"/>
            </a:pPr>
            <a:r>
              <a:rPr lang="zh-CN" altLang="en-US" sz="2800" smtClean="0">
                <a:latin typeface="华文新魏" pitchFamily="2" charset="-122"/>
                <a:ea typeface="华文新魏" pitchFamily="2" charset="-122"/>
              </a:rPr>
              <a:t>但对具体的问题实例，很难预测回溯法的搜索行为，特别是</a:t>
            </a:r>
            <a:r>
              <a:rPr lang="zh-CN" altLang="en-US" sz="2800" smtClean="0">
                <a:solidFill>
                  <a:srgbClr val="C00000"/>
                </a:solidFill>
                <a:latin typeface="华文新魏" pitchFamily="2" charset="-122"/>
                <a:ea typeface="华文新魏" pitchFamily="2" charset="-122"/>
              </a:rPr>
              <a:t>很难估计出在搜索过程中所产生的结点数</a:t>
            </a:r>
            <a:r>
              <a:rPr lang="zh-CN" altLang="en-US" sz="2800" smtClean="0">
                <a:latin typeface="华文新魏" pitchFamily="2" charset="-122"/>
                <a:ea typeface="华文新魏" pitchFamily="2" charset="-122"/>
              </a:rPr>
              <a:t>，这是分析回溯法的时间性能的主要困难。</a:t>
            </a:r>
          </a:p>
        </p:txBody>
      </p:sp>
      <p:sp>
        <p:nvSpPr>
          <p:cNvPr id="3584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A76853C1-31D1-473C-BE89-F28B685A94A2}"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35844"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第8章  回溯法</a:t>
            </a:r>
          </a:p>
        </p:txBody>
      </p:sp>
      <p:sp>
        <p:nvSpPr>
          <p:cNvPr id="3584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6B97324C-A579-462D-A52F-03030CAE2191}" type="slidenum">
              <a:rPr lang="en-US" altLang="zh-CN" sz="1400" b="0" smtClean="0">
                <a:latin typeface="Comic Sans MS" pitchFamily="66" charset="0"/>
                <a:cs typeface="Tahoma" pitchFamily="34" charset="0"/>
              </a:rPr>
              <a:pPr>
                <a:spcBef>
                  <a:spcPct val="0"/>
                </a:spcBef>
                <a:buClrTx/>
                <a:buSzTx/>
                <a:buFontTx/>
                <a:buNone/>
              </a:pPr>
              <a:t>33</a:t>
            </a:fld>
            <a:endParaRPr lang="en-US" altLang="zh-CN" sz="1400" b="0" smtClean="0">
              <a:latin typeface="Comic Sans MS" pitchFamily="66" charset="0"/>
              <a:cs typeface="Tahoma" pitchFamily="34" charset="0"/>
            </a:endParaRPr>
          </a:p>
        </p:txBody>
      </p:sp>
      <p:sp>
        <p:nvSpPr>
          <p:cNvPr id="35846" name="标题 1"/>
          <p:cNvSpPr>
            <a:spLocks noGrp="1"/>
          </p:cNvSpPr>
          <p:nvPr>
            <p:ph type="title"/>
          </p:nvPr>
        </p:nvSpPr>
        <p:spPr>
          <a:xfrm>
            <a:off x="323850" y="354013"/>
            <a:ext cx="7772400" cy="914400"/>
          </a:xfrm>
        </p:spPr>
        <p:txBody>
          <a:bodyPr/>
          <a:lstStyle/>
          <a:p>
            <a:r>
              <a:rPr lang="zh-CN" altLang="en-US" sz="4000" smtClean="0">
                <a:latin typeface="华文行楷" pitchFamily="2" charset="-122"/>
                <a:ea typeface="华文行楷" pitchFamily="2" charset="-122"/>
              </a:rPr>
              <a:t>思考：回溯法的性能怎样？</a:t>
            </a:r>
          </a:p>
        </p:txBody>
      </p:sp>
    </p:spTree>
    <p:extLst>
      <p:ext uri="{BB962C8B-B14F-4D97-AF65-F5344CB8AC3E}">
        <p14:creationId xmlns:p14="http://schemas.microsoft.com/office/powerpoint/2010/main" val="23726158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z="5400" smtClean="0">
                <a:latin typeface="华文行楷" pitchFamily="2" charset="-122"/>
                <a:ea typeface="华文行楷" pitchFamily="2" charset="-122"/>
              </a:rPr>
              <a:t>回溯法的解题思路</a:t>
            </a:r>
          </a:p>
        </p:txBody>
      </p:sp>
      <p:sp>
        <p:nvSpPr>
          <p:cNvPr id="36867" name="内容占位符 2" descr="Rectangle: Click to edit Master text styles&#10;Second level&#10;Third level&#10;Fourth level&#10;Fifth level"/>
          <p:cNvSpPr>
            <a:spLocks noGrp="1"/>
          </p:cNvSpPr>
          <p:nvPr>
            <p:ph idx="1"/>
          </p:nvPr>
        </p:nvSpPr>
        <p:spPr>
          <a:xfrm>
            <a:off x="323850" y="836613"/>
            <a:ext cx="8820150" cy="5029200"/>
          </a:xfrm>
        </p:spPr>
        <p:txBody>
          <a:bodyPr/>
          <a:lstStyle/>
          <a:p>
            <a:pPr marL="0" indent="0">
              <a:lnSpc>
                <a:spcPct val="200000"/>
              </a:lnSpc>
              <a:buFontTx/>
              <a:buNone/>
            </a:pPr>
            <a:r>
              <a:rPr lang="en-US" altLang="zh-CN" sz="2800" smtClean="0">
                <a:latin typeface="华文楷体" pitchFamily="2" charset="-122"/>
                <a:ea typeface="华文楷体" pitchFamily="2" charset="-122"/>
              </a:rPr>
              <a:t>1.</a:t>
            </a:r>
            <a:r>
              <a:rPr lang="zh-CN" altLang="en-US" sz="2800" smtClean="0">
                <a:latin typeface="华文楷体" pitchFamily="2" charset="-122"/>
                <a:ea typeface="华文楷体" pitchFamily="2" charset="-122"/>
              </a:rPr>
              <a:t>表示出解向量：</a:t>
            </a:r>
            <a:r>
              <a:rPr lang="en-US" altLang="zh-CN" sz="2800" smtClean="0">
                <a:latin typeface="华文楷体" pitchFamily="2" charset="-122"/>
                <a:ea typeface="华文楷体" pitchFamily="2" charset="-122"/>
              </a:rPr>
              <a:t>X=(x</a:t>
            </a:r>
            <a:r>
              <a:rPr lang="en-US" altLang="zh-CN" sz="2800" baseline="-25000" smtClean="0">
                <a:latin typeface="华文楷体" pitchFamily="2" charset="-122"/>
                <a:ea typeface="华文楷体" pitchFamily="2" charset="-122"/>
              </a:rPr>
              <a:t>1</a:t>
            </a:r>
            <a:r>
              <a:rPr lang="en-US" altLang="zh-CN" sz="2800" smtClean="0">
                <a:latin typeface="华文楷体" pitchFamily="2" charset="-122"/>
                <a:ea typeface="华文楷体" pitchFamily="2" charset="-122"/>
              </a:rPr>
              <a:t>,x</a:t>
            </a:r>
            <a:r>
              <a:rPr lang="en-US" altLang="zh-CN" sz="2800" baseline="-25000" smtClean="0">
                <a:latin typeface="华文楷体" pitchFamily="2" charset="-122"/>
                <a:ea typeface="华文楷体" pitchFamily="2" charset="-122"/>
              </a:rPr>
              <a:t>2</a:t>
            </a:r>
            <a:r>
              <a:rPr lang="en-US" altLang="zh-CN" sz="2800" smtClean="0">
                <a:latin typeface="华文楷体" pitchFamily="2" charset="-122"/>
                <a:ea typeface="华文楷体" pitchFamily="2" charset="-122"/>
              </a:rPr>
              <a:t>,…,x</a:t>
            </a:r>
            <a:r>
              <a:rPr lang="en-US" altLang="zh-CN" sz="2800" baseline="-25000" smtClean="0">
                <a:latin typeface="华文楷体" pitchFamily="2" charset="-122"/>
                <a:ea typeface="华文楷体" pitchFamily="2" charset="-122"/>
              </a:rPr>
              <a:t>n</a:t>
            </a:r>
            <a:r>
              <a:rPr lang="en-US" altLang="zh-CN" sz="2800" smtClean="0">
                <a:latin typeface="华文楷体" pitchFamily="2" charset="-122"/>
                <a:ea typeface="华文楷体" pitchFamily="2" charset="-122"/>
              </a:rPr>
              <a:t>)</a:t>
            </a:r>
            <a:r>
              <a:rPr lang="zh-CN" altLang="en-US" sz="2800" smtClean="0">
                <a:latin typeface="华文楷体" pitchFamily="2" charset="-122"/>
                <a:ea typeface="华文楷体" pitchFamily="2" charset="-122"/>
              </a:rPr>
              <a:t>，其中</a:t>
            </a:r>
            <a:r>
              <a:rPr lang="en-US" altLang="zh-CN" sz="2800" smtClean="0">
                <a:latin typeface="华文楷体" pitchFamily="2" charset="-122"/>
                <a:ea typeface="华文楷体" pitchFamily="2" charset="-122"/>
              </a:rPr>
              <a:t>x</a:t>
            </a:r>
            <a:r>
              <a:rPr lang="en-US" altLang="zh-CN" sz="2800" baseline="-25000" smtClean="0">
                <a:latin typeface="华文楷体" pitchFamily="2" charset="-122"/>
                <a:ea typeface="华文楷体" pitchFamily="2" charset="-122"/>
              </a:rPr>
              <a:t>i</a:t>
            </a:r>
            <a:r>
              <a:rPr lang="zh-CN" altLang="en-US" sz="2800" smtClean="0">
                <a:latin typeface="华文楷体" pitchFamily="2" charset="-122"/>
                <a:ea typeface="华文楷体" pitchFamily="2" charset="-122"/>
              </a:rPr>
              <a:t>称为解分量。</a:t>
            </a:r>
            <a:endParaRPr lang="en-US" altLang="zh-CN" sz="2800" smtClean="0">
              <a:latin typeface="华文楷体" pitchFamily="2" charset="-122"/>
              <a:ea typeface="华文楷体" pitchFamily="2" charset="-122"/>
            </a:endParaRPr>
          </a:p>
          <a:p>
            <a:pPr marL="0" indent="0">
              <a:lnSpc>
                <a:spcPct val="200000"/>
              </a:lnSpc>
              <a:buFontTx/>
              <a:buNone/>
            </a:pPr>
            <a:r>
              <a:rPr lang="zh-CN" altLang="en-US" sz="2800" smtClean="0">
                <a:latin typeface="华文楷体" pitchFamily="2" charset="-122"/>
                <a:ea typeface="华文楷体" pitchFamily="2" charset="-122"/>
              </a:rPr>
              <a:t>（</a:t>
            </a:r>
            <a:r>
              <a:rPr lang="en-US" altLang="zh-CN" sz="2800" smtClean="0">
                <a:latin typeface="华文楷体" pitchFamily="2" charset="-122"/>
                <a:ea typeface="华文楷体" pitchFamily="2" charset="-122"/>
              </a:rPr>
              <a:t>1</a:t>
            </a:r>
            <a:r>
              <a:rPr lang="zh-CN" altLang="en-US" sz="2800" smtClean="0">
                <a:latin typeface="华文楷体" pitchFamily="2" charset="-122"/>
                <a:ea typeface="华文楷体" pitchFamily="2" charset="-122"/>
              </a:rPr>
              <a:t>）确定解向量的长度；</a:t>
            </a:r>
            <a:endParaRPr lang="en-US" altLang="zh-CN" sz="2800" smtClean="0">
              <a:latin typeface="华文楷体" pitchFamily="2" charset="-122"/>
              <a:ea typeface="华文楷体" pitchFamily="2" charset="-122"/>
            </a:endParaRPr>
          </a:p>
          <a:p>
            <a:pPr marL="0" indent="0">
              <a:lnSpc>
                <a:spcPct val="200000"/>
              </a:lnSpc>
              <a:buFontTx/>
              <a:buNone/>
            </a:pPr>
            <a:r>
              <a:rPr lang="zh-CN" altLang="en-US" sz="2800" smtClean="0">
                <a:latin typeface="华文楷体" pitchFamily="2" charset="-122"/>
                <a:ea typeface="华文楷体" pitchFamily="2" charset="-122"/>
              </a:rPr>
              <a:t>（</a:t>
            </a:r>
            <a:r>
              <a:rPr lang="en-US" altLang="zh-CN" sz="2800" smtClean="0">
                <a:latin typeface="华文楷体" pitchFamily="2" charset="-122"/>
                <a:ea typeface="华文楷体" pitchFamily="2" charset="-122"/>
              </a:rPr>
              <a:t>2</a:t>
            </a:r>
            <a:r>
              <a:rPr lang="zh-CN" altLang="en-US" sz="2800" smtClean="0">
                <a:latin typeface="华文楷体" pitchFamily="2" charset="-122"/>
                <a:ea typeface="华文楷体" pitchFamily="2" charset="-122"/>
              </a:rPr>
              <a:t>）确定每个解分量的取值范围，</a:t>
            </a:r>
            <a:r>
              <a:rPr kumimoji="1" lang="en-US" altLang="zh-CN" sz="2800" i="1" smtClean="0">
                <a:solidFill>
                  <a:srgbClr val="C00000"/>
                </a:solidFill>
                <a:latin typeface="Times New Roman" pitchFamily="18" charset="0"/>
              </a:rPr>
              <a:t>S</a:t>
            </a:r>
            <a:r>
              <a:rPr kumimoji="1" lang="en-US" altLang="zh-CN" sz="2800" i="1" baseline="-30000" smtClean="0">
                <a:solidFill>
                  <a:srgbClr val="C00000"/>
                </a:solidFill>
                <a:latin typeface="Times New Roman" pitchFamily="18" charset="0"/>
              </a:rPr>
              <a:t>i</a:t>
            </a:r>
            <a:r>
              <a:rPr kumimoji="1" lang="en-US" altLang="zh-CN" sz="2800" smtClean="0">
                <a:solidFill>
                  <a:srgbClr val="C00000"/>
                </a:solidFill>
                <a:latin typeface="Times New Roman" pitchFamily="18" charset="0"/>
              </a:rPr>
              <a:t>={</a:t>
            </a:r>
            <a:r>
              <a:rPr kumimoji="1" lang="en-US" altLang="zh-CN" sz="2800" i="1" smtClean="0">
                <a:solidFill>
                  <a:srgbClr val="C00000"/>
                </a:solidFill>
                <a:latin typeface="Times New Roman" pitchFamily="18" charset="0"/>
              </a:rPr>
              <a:t>a</a:t>
            </a:r>
            <a:r>
              <a:rPr kumimoji="1" lang="en-US" altLang="zh-CN" sz="2800" i="1" baseline="-30000" smtClean="0">
                <a:solidFill>
                  <a:srgbClr val="C00000"/>
                </a:solidFill>
                <a:latin typeface="Times New Roman" pitchFamily="18" charset="0"/>
              </a:rPr>
              <a:t>i</a:t>
            </a:r>
            <a:r>
              <a:rPr kumimoji="1" lang="en-US" altLang="zh-CN" sz="2800" baseline="-30000" smtClean="0">
                <a:solidFill>
                  <a:srgbClr val="C00000"/>
                </a:solidFill>
                <a:latin typeface="Times New Roman" pitchFamily="18" charset="0"/>
              </a:rPr>
              <a:t>1</a:t>
            </a:r>
            <a:r>
              <a:rPr kumimoji="1" lang="en-US" altLang="zh-CN" sz="2800" smtClean="0">
                <a:solidFill>
                  <a:srgbClr val="C00000"/>
                </a:solidFill>
                <a:latin typeface="Times New Roman" pitchFamily="18" charset="0"/>
              </a:rPr>
              <a:t>, </a:t>
            </a:r>
            <a:r>
              <a:rPr kumimoji="1" lang="en-US" altLang="zh-CN" sz="2800" i="1" smtClean="0">
                <a:solidFill>
                  <a:srgbClr val="C00000"/>
                </a:solidFill>
                <a:latin typeface="Times New Roman" pitchFamily="18" charset="0"/>
              </a:rPr>
              <a:t>a</a:t>
            </a:r>
            <a:r>
              <a:rPr kumimoji="1" lang="en-US" altLang="zh-CN" sz="2800" i="1" baseline="-30000" smtClean="0">
                <a:solidFill>
                  <a:srgbClr val="C00000"/>
                </a:solidFill>
                <a:latin typeface="Times New Roman" pitchFamily="18" charset="0"/>
              </a:rPr>
              <a:t>i</a:t>
            </a:r>
            <a:r>
              <a:rPr kumimoji="1" lang="en-US" altLang="zh-CN" sz="2800" baseline="-30000" smtClean="0">
                <a:solidFill>
                  <a:srgbClr val="C00000"/>
                </a:solidFill>
                <a:latin typeface="Times New Roman" pitchFamily="18" charset="0"/>
              </a:rPr>
              <a:t>2</a:t>
            </a:r>
            <a:r>
              <a:rPr kumimoji="1" lang="en-US" altLang="zh-CN" sz="2800" smtClean="0">
                <a:solidFill>
                  <a:srgbClr val="C00000"/>
                </a:solidFill>
                <a:latin typeface="Times New Roman" pitchFamily="18" charset="0"/>
              </a:rPr>
              <a:t>, …, </a:t>
            </a:r>
            <a:r>
              <a:rPr kumimoji="1" lang="en-US" altLang="zh-CN" sz="2800" i="1" smtClean="0">
                <a:solidFill>
                  <a:srgbClr val="C00000"/>
                </a:solidFill>
                <a:latin typeface="Times New Roman" pitchFamily="18" charset="0"/>
              </a:rPr>
              <a:t>a</a:t>
            </a:r>
            <a:r>
              <a:rPr kumimoji="1" lang="en-US" altLang="zh-CN" sz="2800" i="1" baseline="-30000" smtClean="0">
                <a:solidFill>
                  <a:srgbClr val="C00000"/>
                </a:solidFill>
                <a:latin typeface="Times New Roman" pitchFamily="18" charset="0"/>
              </a:rPr>
              <a:t>iri</a:t>
            </a:r>
            <a:r>
              <a:rPr kumimoji="1" lang="en-US" altLang="zh-CN" sz="2800" smtClean="0">
                <a:solidFill>
                  <a:srgbClr val="C00000"/>
                </a:solidFill>
                <a:latin typeface="Times New Roman" pitchFamily="18" charset="0"/>
              </a:rPr>
              <a:t>}</a:t>
            </a:r>
            <a:r>
              <a:rPr kumimoji="1" lang="zh-CN" altLang="en-US" sz="2800" smtClean="0">
                <a:solidFill>
                  <a:srgbClr val="C00000"/>
                </a:solidFill>
                <a:latin typeface="Times New Roman" pitchFamily="18" charset="0"/>
              </a:rPr>
              <a:t>。</a:t>
            </a:r>
            <a:endParaRPr kumimoji="1" lang="en-US" altLang="zh-CN" sz="2800" smtClean="0">
              <a:solidFill>
                <a:srgbClr val="C00000"/>
              </a:solidFill>
              <a:latin typeface="Times New Roman" pitchFamily="18" charset="0"/>
            </a:endParaRPr>
          </a:p>
          <a:p>
            <a:pPr marL="0" indent="0">
              <a:lnSpc>
                <a:spcPct val="200000"/>
              </a:lnSpc>
              <a:buFontTx/>
              <a:buNone/>
            </a:pPr>
            <a:r>
              <a:rPr lang="en-US" altLang="zh-CN" sz="2800" smtClean="0">
                <a:latin typeface="华文楷体" pitchFamily="2" charset="-122"/>
                <a:ea typeface="华文楷体" pitchFamily="2" charset="-122"/>
              </a:rPr>
              <a:t>2.</a:t>
            </a:r>
            <a:r>
              <a:rPr lang="zh-CN" altLang="en-US" sz="2800" smtClean="0">
                <a:latin typeface="华文楷体" pitchFamily="2" charset="-122"/>
                <a:ea typeface="华文楷体" pitchFamily="2" charset="-122"/>
              </a:rPr>
              <a:t>让解向量中每个分量逐个取值，按照</a:t>
            </a:r>
            <a:r>
              <a:rPr lang="zh-CN" altLang="en-US" sz="2800" smtClean="0">
                <a:solidFill>
                  <a:srgbClr val="FF0000"/>
                </a:solidFill>
                <a:latin typeface="华文楷体" pitchFamily="2" charset="-122"/>
                <a:ea typeface="华文楷体" pitchFamily="2" charset="-122"/>
              </a:rPr>
              <a:t>深度优先搜索</a:t>
            </a:r>
            <a:r>
              <a:rPr lang="zh-CN" altLang="en-US" sz="2800" smtClean="0">
                <a:latin typeface="华文楷体" pitchFamily="2" charset="-122"/>
                <a:ea typeface="华文楷体" pitchFamily="2" charset="-122"/>
              </a:rPr>
              <a:t>的方式，构造解空间树；</a:t>
            </a:r>
            <a:endParaRPr lang="en-US" altLang="zh-CN" sz="2800" smtClean="0">
              <a:latin typeface="华文楷体" pitchFamily="2" charset="-122"/>
              <a:ea typeface="华文楷体" pitchFamily="2" charset="-122"/>
            </a:endParaRPr>
          </a:p>
          <a:p>
            <a:pPr marL="0" indent="0">
              <a:lnSpc>
                <a:spcPct val="200000"/>
              </a:lnSpc>
              <a:buFontTx/>
              <a:buNone/>
            </a:pPr>
            <a:r>
              <a:rPr lang="en-US" altLang="zh-CN" sz="2800" smtClean="0">
                <a:latin typeface="华文楷体" pitchFamily="2" charset="-122"/>
                <a:ea typeface="华文楷体" pitchFamily="2" charset="-122"/>
              </a:rPr>
              <a:t>3.</a:t>
            </a:r>
            <a:r>
              <a:rPr lang="zh-CN" altLang="en-US" sz="2800" smtClean="0">
                <a:latin typeface="华文楷体" pitchFamily="2" charset="-122"/>
                <a:ea typeface="华文楷体" pitchFamily="2" charset="-122"/>
              </a:rPr>
              <a:t>用编程语言实现，构造解空间树的过程。</a:t>
            </a:r>
          </a:p>
          <a:p>
            <a:pPr marL="0" indent="0">
              <a:lnSpc>
                <a:spcPct val="200000"/>
              </a:lnSpc>
              <a:buFontTx/>
              <a:buNone/>
            </a:pPr>
            <a:endParaRPr lang="zh-CN" altLang="en-US" sz="2800" smtClean="0">
              <a:latin typeface="华文楷体" pitchFamily="2" charset="-122"/>
              <a:ea typeface="华文楷体" pitchFamily="2" charset="-122"/>
            </a:endParaRPr>
          </a:p>
        </p:txBody>
      </p:sp>
      <p:sp>
        <p:nvSpPr>
          <p:cNvPr id="3686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91273703-A58E-4474-81AE-DFCEBADC42B1}" type="datetime1">
              <a:rPr lang="zh-CN" altLang="en-US" sz="1400" smtClean="0">
                <a:latin typeface="Comic Sans MS" pitchFamily="66" charset="0"/>
              </a:rPr>
              <a:pPr/>
              <a:t>2016/5/12</a:t>
            </a:fld>
            <a:endParaRPr lang="en-US" altLang="zh-CN" sz="1400" smtClean="0">
              <a:latin typeface="Comic Sans MS" pitchFamily="66" charset="0"/>
            </a:endParaRPr>
          </a:p>
        </p:txBody>
      </p:sp>
      <p:sp>
        <p:nvSpPr>
          <p:cNvPr id="3686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第8章  回溯法</a:t>
            </a:r>
          </a:p>
        </p:txBody>
      </p:sp>
      <p:sp>
        <p:nvSpPr>
          <p:cNvPr id="368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936E46E3-6BC2-45D5-B64A-A50CFFCEDFA2}" type="slidenum">
              <a:rPr lang="en-US" altLang="zh-CN" sz="1400" smtClean="0">
                <a:latin typeface="Comic Sans MS" pitchFamily="66" charset="0"/>
              </a:rPr>
              <a:pPr/>
              <a:t>34</a:t>
            </a:fld>
            <a:endParaRPr lang="en-US" altLang="zh-CN" sz="1400" smtClean="0">
              <a:latin typeface="Comic Sans MS" pitchFamily="66" charset="0"/>
            </a:endParaRPr>
          </a:p>
        </p:txBody>
      </p:sp>
    </p:spTree>
    <p:extLst>
      <p:ext uri="{BB962C8B-B14F-4D97-AF65-F5344CB8AC3E}">
        <p14:creationId xmlns:p14="http://schemas.microsoft.com/office/powerpoint/2010/main" val="1268392660"/>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4F16FB37-4610-40FE-B4CA-76988F5995CB}"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5837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583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1C48618A-C60F-456E-8285-B1881A2F6BE1}" type="slidenum">
              <a:rPr lang="en-US" altLang="zh-CN" sz="1400" b="0" smtClean="0">
                <a:latin typeface="Comic Sans MS" pitchFamily="66" charset="0"/>
                <a:cs typeface="Tahoma" pitchFamily="34" charset="0"/>
              </a:rPr>
              <a:pPr>
                <a:spcBef>
                  <a:spcPct val="0"/>
                </a:spcBef>
                <a:buClrTx/>
                <a:buSzTx/>
                <a:buFontTx/>
                <a:buNone/>
              </a:pPr>
              <a:t>4</a:t>
            </a:fld>
            <a:endParaRPr lang="en-US" altLang="zh-CN" sz="1400" b="0" smtClean="0">
              <a:latin typeface="Comic Sans MS" pitchFamily="66" charset="0"/>
              <a:cs typeface="Tahoma" pitchFamily="34" charset="0"/>
            </a:endParaRPr>
          </a:p>
        </p:txBody>
      </p:sp>
      <p:sp>
        <p:nvSpPr>
          <p:cNvPr id="58373" name="Text Box 2"/>
          <p:cNvSpPr txBox="1">
            <a:spLocks noChangeArrowheads="1"/>
          </p:cNvSpPr>
          <p:nvPr/>
        </p:nvSpPr>
        <p:spPr bwMode="auto">
          <a:xfrm>
            <a:off x="468313" y="142875"/>
            <a:ext cx="807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zh-CN" altLang="en-US" sz="2400">
                <a:latin typeface="Times New Roman" pitchFamily="18" charset="0"/>
                <a:cs typeface="Tahoma" pitchFamily="34" charset="0"/>
              </a:rPr>
              <a:t>例：设</a:t>
            </a:r>
            <a:r>
              <a:rPr kumimoji="1" lang="en-US" altLang="zh-CN" sz="2400">
                <a:latin typeface="Times New Roman" pitchFamily="18" charset="0"/>
                <a:cs typeface="Tahoma" pitchFamily="34" charset="0"/>
              </a:rPr>
              <a:t>7</a:t>
            </a:r>
            <a:r>
              <a:rPr kumimoji="1" lang="zh-CN" altLang="en-US" sz="2400">
                <a:latin typeface="Times New Roman" pitchFamily="18" charset="0"/>
                <a:cs typeface="Tahoma" pitchFamily="34" charset="0"/>
              </a:rPr>
              <a:t>个独立作业</a:t>
            </a:r>
            <a:r>
              <a:rPr kumimoji="1" lang="en-US" altLang="zh-CN" sz="2400">
                <a:latin typeface="Times New Roman" pitchFamily="18" charset="0"/>
                <a:cs typeface="Tahoma" pitchFamily="34" charset="0"/>
              </a:rPr>
              <a:t>{1, 2, 3, 4, 5, 6, 7}</a:t>
            </a:r>
            <a:r>
              <a:rPr kumimoji="1" lang="zh-CN" altLang="en-US" sz="2400">
                <a:latin typeface="Times New Roman" pitchFamily="18" charset="0"/>
                <a:cs typeface="Tahoma" pitchFamily="34" charset="0"/>
              </a:rPr>
              <a:t>由</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台机器</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M</a:t>
            </a:r>
            <a:r>
              <a:rPr kumimoji="1" lang="en-US" altLang="zh-CN" sz="2400" baseline="-25000">
                <a:latin typeface="Times New Roman" pitchFamily="18" charset="0"/>
                <a:cs typeface="Tahoma" pitchFamily="34" charset="0"/>
              </a:rPr>
              <a:t>1</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M</a:t>
            </a:r>
            <a:r>
              <a:rPr kumimoji="1" lang="en-US" altLang="zh-CN" sz="2400" baseline="-25000">
                <a:latin typeface="Times New Roman" pitchFamily="18" charset="0"/>
                <a:cs typeface="Tahoma" pitchFamily="34" charset="0"/>
              </a:rPr>
              <a:t>2</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M</a:t>
            </a:r>
            <a:r>
              <a:rPr kumimoji="1" lang="en-US" altLang="zh-CN" sz="2400" baseline="-25000">
                <a:latin typeface="Times New Roman" pitchFamily="18" charset="0"/>
                <a:cs typeface="Tahoma" pitchFamily="34" charset="0"/>
              </a:rPr>
              <a:t>3</a:t>
            </a:r>
            <a:r>
              <a:rPr kumimoji="1" lang="en-US" altLang="zh-CN" sz="2400">
                <a:latin typeface="Times New Roman" pitchFamily="18" charset="0"/>
                <a:cs typeface="Tahoma" pitchFamily="34" charset="0"/>
              </a:rPr>
              <a:t>}</a:t>
            </a:r>
            <a:r>
              <a:rPr kumimoji="1" lang="zh-CN" altLang="en-US" sz="2400">
                <a:latin typeface="Times New Roman" pitchFamily="18" charset="0"/>
                <a:cs typeface="Tahoma" pitchFamily="34" charset="0"/>
              </a:rPr>
              <a:t>加工处理，各作业所需的处理时间分别为</a:t>
            </a:r>
            <a:r>
              <a:rPr kumimoji="1" lang="en-US" altLang="zh-CN" sz="2400">
                <a:latin typeface="Times New Roman" pitchFamily="18" charset="0"/>
                <a:cs typeface="Tahoma" pitchFamily="34" charset="0"/>
              </a:rPr>
              <a:t>{2, 14, 4, 16, 6, 5, 3}</a:t>
            </a:r>
            <a:r>
              <a:rPr kumimoji="1" lang="zh-CN" altLang="en-US" sz="2400">
                <a:latin typeface="Times New Roman" pitchFamily="18" charset="0"/>
                <a:cs typeface="Tahoma" pitchFamily="34" charset="0"/>
              </a:rPr>
              <a:t>。贪心法产生的作业调度如下：</a:t>
            </a:r>
          </a:p>
        </p:txBody>
      </p:sp>
      <p:grpSp>
        <p:nvGrpSpPr>
          <p:cNvPr id="58374" name="Group 3"/>
          <p:cNvGrpSpPr>
            <a:grpSpLocks/>
          </p:cNvGrpSpPr>
          <p:nvPr/>
        </p:nvGrpSpPr>
        <p:grpSpPr bwMode="auto">
          <a:xfrm>
            <a:off x="1285875" y="2428875"/>
            <a:ext cx="6408738" cy="3887788"/>
            <a:chOff x="2995" y="7336"/>
            <a:chExt cx="4228" cy="2684"/>
          </a:xfrm>
        </p:grpSpPr>
        <p:sp>
          <p:nvSpPr>
            <p:cNvPr id="58404" name="Text Box 4"/>
            <p:cNvSpPr txBox="1">
              <a:spLocks noChangeArrowheads="1"/>
            </p:cNvSpPr>
            <p:nvPr/>
          </p:nvSpPr>
          <p:spPr bwMode="auto">
            <a:xfrm>
              <a:off x="2995" y="7336"/>
              <a:ext cx="481" cy="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ts val="775"/>
                </a:spcBef>
                <a:spcAft>
                  <a:spcPts val="775"/>
                </a:spcAft>
                <a:buClrTx/>
                <a:buSzTx/>
                <a:buFontTx/>
                <a:buNone/>
              </a:pPr>
              <a:r>
                <a:rPr lang="en-US" altLang="zh-CN" sz="2400" i="1">
                  <a:latin typeface="Times New Roman" pitchFamily="18" charset="0"/>
                  <a:cs typeface="Tahoma" pitchFamily="34" charset="0"/>
                </a:rPr>
                <a:t>M</a:t>
              </a:r>
              <a:r>
                <a:rPr lang="en-US" altLang="zh-CN" sz="2400" baseline="-25000">
                  <a:latin typeface="Times New Roman" pitchFamily="18" charset="0"/>
                  <a:cs typeface="Tahoma" pitchFamily="34" charset="0"/>
                </a:rPr>
                <a:t>1</a:t>
              </a:r>
              <a:endParaRPr lang="en-US" altLang="zh-CN" sz="2400">
                <a:latin typeface="Times New Roman" pitchFamily="18" charset="0"/>
                <a:cs typeface="Tahoma" pitchFamily="34" charset="0"/>
              </a:endParaRPr>
            </a:p>
            <a:p>
              <a:pPr algn="just">
                <a:spcBef>
                  <a:spcPts val="775"/>
                </a:spcBef>
                <a:spcAft>
                  <a:spcPts val="775"/>
                </a:spcAft>
                <a:buClrTx/>
                <a:buSzTx/>
                <a:buFontTx/>
                <a:buNone/>
              </a:pPr>
              <a:r>
                <a:rPr lang="en-US" altLang="zh-CN" sz="2400" i="1">
                  <a:latin typeface="Times New Roman" pitchFamily="18" charset="0"/>
                  <a:cs typeface="Tahoma" pitchFamily="34" charset="0"/>
                </a:rPr>
                <a:t>M</a:t>
              </a:r>
              <a:r>
                <a:rPr lang="en-US" altLang="zh-CN" sz="2400" baseline="-25000">
                  <a:latin typeface="Times New Roman" pitchFamily="18" charset="0"/>
                  <a:cs typeface="Tahoma" pitchFamily="34" charset="0"/>
                </a:rPr>
                <a:t>2</a:t>
              </a:r>
              <a:endParaRPr lang="en-US" altLang="zh-CN" sz="2400">
                <a:latin typeface="Times New Roman" pitchFamily="18" charset="0"/>
                <a:cs typeface="Tahoma" pitchFamily="34" charset="0"/>
              </a:endParaRPr>
            </a:p>
            <a:p>
              <a:pPr algn="just">
                <a:spcBef>
                  <a:spcPts val="775"/>
                </a:spcBef>
                <a:spcAft>
                  <a:spcPts val="775"/>
                </a:spcAft>
                <a:buClrTx/>
                <a:buSzTx/>
                <a:buFontTx/>
                <a:buNone/>
              </a:pPr>
              <a:r>
                <a:rPr lang="en-US" altLang="zh-CN" sz="2400" i="1">
                  <a:latin typeface="Times New Roman" pitchFamily="18" charset="0"/>
                  <a:cs typeface="Tahoma" pitchFamily="34" charset="0"/>
                </a:rPr>
                <a:t>M</a:t>
              </a:r>
              <a:r>
                <a:rPr lang="en-US" altLang="zh-CN" sz="2400" baseline="-25000">
                  <a:latin typeface="Times New Roman" pitchFamily="18" charset="0"/>
                  <a:cs typeface="Tahoma" pitchFamily="34" charset="0"/>
                </a:rPr>
                <a:t>3</a:t>
              </a:r>
            </a:p>
            <a:p>
              <a:pPr algn="just">
                <a:lnSpc>
                  <a:spcPct val="104000"/>
                </a:lnSpc>
                <a:spcBef>
                  <a:spcPts val="1238"/>
                </a:spcBef>
                <a:buClrTx/>
                <a:buSzTx/>
                <a:buFontTx/>
                <a:buNone/>
              </a:pPr>
              <a:r>
                <a:rPr lang="zh-CN" altLang="en-US" sz="2400">
                  <a:latin typeface="Times New Roman" pitchFamily="18" charset="0"/>
                  <a:cs typeface="Tahoma" pitchFamily="34" charset="0"/>
                </a:rPr>
                <a:t>时间</a:t>
              </a:r>
            </a:p>
            <a:p>
              <a:pPr algn="just">
                <a:lnSpc>
                  <a:spcPct val="104000"/>
                </a:lnSpc>
                <a:spcBef>
                  <a:spcPct val="0"/>
                </a:spcBef>
                <a:buClrTx/>
                <a:buSzTx/>
                <a:buFontTx/>
                <a:buNone/>
              </a:pPr>
              <a:r>
                <a:rPr lang="zh-CN" altLang="en-US" sz="2400">
                  <a:latin typeface="Times New Roman" pitchFamily="18" charset="0"/>
                  <a:cs typeface="Tahoma" pitchFamily="34" charset="0"/>
                </a:rPr>
                <a:t>分配</a:t>
              </a:r>
            </a:p>
          </p:txBody>
        </p:sp>
        <p:sp>
          <p:nvSpPr>
            <p:cNvPr id="58405" name="Text Box 5" descr="5%"/>
            <p:cNvSpPr txBox="1">
              <a:spLocks noChangeArrowheads="1"/>
            </p:cNvSpPr>
            <p:nvPr/>
          </p:nvSpPr>
          <p:spPr bwMode="auto">
            <a:xfrm>
              <a:off x="3469" y="8347"/>
              <a:ext cx="1365" cy="468"/>
            </a:xfrm>
            <a:prstGeom prst="rect">
              <a:avLst/>
            </a:prstGeom>
            <a:pattFill prst="pct5">
              <a:fgClr>
                <a:srgbClr val="000000"/>
              </a:fgClr>
              <a:bgClr>
                <a:srgbClr val="FFFFFF"/>
              </a:bgClr>
            </a:pattFill>
            <a:ln w="9525">
              <a:solidFill>
                <a:srgbClr val="000000"/>
              </a:solidFill>
              <a:miter lim="800000"/>
              <a:headEnd/>
              <a:tailEnd/>
            </a:ln>
          </p:spPr>
          <p:txBody>
            <a:bodyPr lIns="0" tIns="36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a:t>
              </a:r>
              <a:r>
                <a:rPr lang="zh-CN" altLang="en-US" sz="2400">
                  <a:latin typeface="Times New Roman" pitchFamily="18" charset="0"/>
                  <a:cs typeface="Tahoma" pitchFamily="34" charset="0"/>
                </a:rPr>
                <a:t>作业</a:t>
              </a:r>
              <a:r>
                <a:rPr lang="en-US" altLang="zh-CN" sz="2400">
                  <a:latin typeface="Times New Roman" pitchFamily="18" charset="0"/>
                  <a:cs typeface="Tahoma" pitchFamily="34" charset="0"/>
                </a:rPr>
                <a:t>5</a:t>
              </a:r>
            </a:p>
          </p:txBody>
        </p:sp>
        <p:sp>
          <p:nvSpPr>
            <p:cNvPr id="58406" name="Text Box 6" descr="上对角虚线"/>
            <p:cNvSpPr txBox="1">
              <a:spLocks noChangeArrowheads="1"/>
            </p:cNvSpPr>
            <p:nvPr/>
          </p:nvSpPr>
          <p:spPr bwMode="auto">
            <a:xfrm>
              <a:off x="4825" y="8347"/>
              <a:ext cx="1155" cy="468"/>
            </a:xfrm>
            <a:prstGeom prst="rect">
              <a:avLst/>
            </a:prstGeom>
            <a:pattFill prst="dashUpDiag">
              <a:fgClr>
                <a:srgbClr val="FF3300"/>
              </a:fgClr>
              <a:bgClr>
                <a:srgbClr val="FFFFFF"/>
              </a:bgClr>
            </a:pattFill>
            <a:ln w="9525">
              <a:solidFill>
                <a:srgbClr val="000000"/>
              </a:solidFill>
              <a:miter lim="800000"/>
              <a:headEnd/>
              <a:tailEnd/>
            </a:ln>
          </p:spPr>
          <p:txBody>
            <a:bodyPr lIns="0" tIns="36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zh-CN" altLang="en-US" sz="2400">
                  <a:latin typeface="Times New Roman" pitchFamily="18" charset="0"/>
                  <a:cs typeface="Tahoma" pitchFamily="34" charset="0"/>
                </a:rPr>
                <a:t>作业</a:t>
              </a:r>
              <a:r>
                <a:rPr lang="en-US" altLang="zh-CN" sz="2400">
                  <a:latin typeface="Times New Roman" pitchFamily="18" charset="0"/>
                  <a:cs typeface="Tahoma" pitchFamily="34" charset="0"/>
                </a:rPr>
                <a:t>6</a:t>
              </a:r>
            </a:p>
          </p:txBody>
        </p:sp>
        <p:sp>
          <p:nvSpPr>
            <p:cNvPr id="58407" name="Text Box 7" descr="5%"/>
            <p:cNvSpPr txBox="1">
              <a:spLocks noChangeArrowheads="1"/>
            </p:cNvSpPr>
            <p:nvPr/>
          </p:nvSpPr>
          <p:spPr bwMode="auto">
            <a:xfrm>
              <a:off x="5977" y="8347"/>
              <a:ext cx="735" cy="468"/>
            </a:xfrm>
            <a:prstGeom prst="rect">
              <a:avLst/>
            </a:prstGeom>
            <a:pattFill prst="pct5">
              <a:fgClr>
                <a:srgbClr val="000000"/>
              </a:fgClr>
              <a:bgClr>
                <a:srgbClr val="FFFFFF"/>
              </a:bgClr>
            </a:pattFill>
            <a:ln w="9525">
              <a:solidFill>
                <a:srgbClr val="000000"/>
              </a:solidFill>
              <a:miter lim="800000"/>
              <a:headEnd/>
              <a:tailEnd/>
            </a:ln>
          </p:spPr>
          <p:txBody>
            <a:bodyPr lIns="0" tIns="36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a:t>
              </a:r>
              <a:r>
                <a:rPr lang="zh-CN" altLang="en-US" sz="2400">
                  <a:latin typeface="Times New Roman" pitchFamily="18" charset="0"/>
                  <a:cs typeface="Tahoma" pitchFamily="34" charset="0"/>
                </a:rPr>
                <a:t>作业</a:t>
              </a:r>
              <a:r>
                <a:rPr lang="en-US" altLang="zh-CN" sz="2400">
                  <a:latin typeface="Times New Roman" pitchFamily="18" charset="0"/>
                  <a:cs typeface="Tahoma" pitchFamily="34" charset="0"/>
                </a:rPr>
                <a:t>3</a:t>
              </a:r>
            </a:p>
          </p:txBody>
        </p:sp>
        <p:sp>
          <p:nvSpPr>
            <p:cNvPr id="58408" name="Text Box 8" descr="上对角虚线"/>
            <p:cNvSpPr txBox="1">
              <a:spLocks noChangeArrowheads="1"/>
            </p:cNvSpPr>
            <p:nvPr/>
          </p:nvSpPr>
          <p:spPr bwMode="auto">
            <a:xfrm>
              <a:off x="6697" y="8347"/>
              <a:ext cx="525" cy="468"/>
            </a:xfrm>
            <a:prstGeom prst="rect">
              <a:avLst/>
            </a:prstGeom>
            <a:pattFill prst="dashUpDiag">
              <a:fgClr>
                <a:srgbClr val="FF3300"/>
              </a:fgClr>
              <a:bgClr>
                <a:srgbClr val="FFFFFF"/>
              </a:bgClr>
            </a:pattFill>
            <a:ln w="9525">
              <a:solidFill>
                <a:srgbClr val="000000"/>
              </a:solidFill>
              <a:miter lim="800000"/>
              <a:headEnd/>
              <a:tailEnd/>
            </a:ln>
          </p:spPr>
          <p:txBody>
            <a:bodyPr lIns="0" tIns="36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zh-CN" altLang="en-US" sz="2400">
                  <a:latin typeface="Times New Roman" pitchFamily="18" charset="0"/>
                  <a:cs typeface="Tahoma" pitchFamily="34" charset="0"/>
                </a:rPr>
                <a:t>作业</a:t>
              </a:r>
              <a:r>
                <a:rPr lang="en-US" altLang="zh-CN" sz="2400">
                  <a:latin typeface="Times New Roman" pitchFamily="18" charset="0"/>
                  <a:cs typeface="Tahoma" pitchFamily="34" charset="0"/>
                </a:rPr>
                <a:t>1</a:t>
              </a:r>
            </a:p>
          </p:txBody>
        </p:sp>
        <p:sp>
          <p:nvSpPr>
            <p:cNvPr id="58409" name="Line 9"/>
            <p:cNvSpPr>
              <a:spLocks noChangeShapeType="1"/>
            </p:cNvSpPr>
            <p:nvPr/>
          </p:nvSpPr>
          <p:spPr bwMode="auto">
            <a:xfrm>
              <a:off x="7222" y="8815"/>
              <a:ext cx="1" cy="8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10" name="Text Box 10" descr="5%"/>
            <p:cNvSpPr txBox="1">
              <a:spLocks noChangeArrowheads="1"/>
            </p:cNvSpPr>
            <p:nvPr/>
          </p:nvSpPr>
          <p:spPr bwMode="auto">
            <a:xfrm>
              <a:off x="3469" y="7879"/>
              <a:ext cx="2940" cy="468"/>
            </a:xfrm>
            <a:prstGeom prst="rect">
              <a:avLst/>
            </a:prstGeom>
            <a:pattFill prst="pct5">
              <a:fgClr>
                <a:srgbClr val="33CC33"/>
              </a:fgClr>
              <a:bgClr>
                <a:srgbClr val="FFFFFF"/>
              </a:bgClr>
            </a:pattFill>
            <a:ln w="9525">
              <a:solidFill>
                <a:srgbClr val="000000"/>
              </a:solidFill>
              <a:miter lim="800000"/>
              <a:headEnd/>
              <a:tailEnd/>
            </a:ln>
          </p:spPr>
          <p:txBody>
            <a:bodyPr lIns="0" tIns="36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a:t>
              </a:r>
              <a:r>
                <a:rPr lang="zh-CN" altLang="en-US" sz="2400">
                  <a:latin typeface="Times New Roman" pitchFamily="18" charset="0"/>
                  <a:cs typeface="Tahoma" pitchFamily="34" charset="0"/>
                </a:rPr>
                <a:t>作业</a:t>
              </a:r>
              <a:r>
                <a:rPr lang="en-US" altLang="zh-CN" sz="2400">
                  <a:latin typeface="Times New Roman" pitchFamily="18" charset="0"/>
                  <a:cs typeface="Tahoma" pitchFamily="34" charset="0"/>
                </a:rPr>
                <a:t>2</a:t>
              </a:r>
            </a:p>
          </p:txBody>
        </p:sp>
        <p:sp>
          <p:nvSpPr>
            <p:cNvPr id="58411" name="Text Box 11" descr="上对角虚线"/>
            <p:cNvSpPr txBox="1">
              <a:spLocks noChangeArrowheads="1"/>
            </p:cNvSpPr>
            <p:nvPr/>
          </p:nvSpPr>
          <p:spPr bwMode="auto">
            <a:xfrm>
              <a:off x="6397" y="7879"/>
              <a:ext cx="825" cy="468"/>
            </a:xfrm>
            <a:prstGeom prst="rect">
              <a:avLst/>
            </a:prstGeom>
            <a:pattFill prst="dashUpDiag">
              <a:fgClr>
                <a:srgbClr val="FF3300"/>
              </a:fgClr>
              <a:bgClr>
                <a:srgbClr val="FFFFFF"/>
              </a:bgClr>
            </a:pattFill>
            <a:ln w="9525">
              <a:solidFill>
                <a:srgbClr val="000000"/>
              </a:solidFill>
              <a:miter lim="800000"/>
              <a:headEnd/>
              <a:tailEnd/>
            </a:ln>
          </p:spPr>
          <p:txBody>
            <a:bodyPr lIns="0" tIns="36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a:t>
              </a:r>
              <a:r>
                <a:rPr lang="zh-CN" altLang="en-US" sz="2400">
                  <a:latin typeface="Times New Roman" pitchFamily="18" charset="0"/>
                  <a:cs typeface="Tahoma" pitchFamily="34" charset="0"/>
                </a:rPr>
                <a:t>作业</a:t>
              </a:r>
              <a:r>
                <a:rPr lang="en-US" altLang="zh-CN" sz="2400">
                  <a:latin typeface="Times New Roman" pitchFamily="18" charset="0"/>
                  <a:cs typeface="Tahoma" pitchFamily="34" charset="0"/>
                </a:rPr>
                <a:t>7</a:t>
              </a:r>
            </a:p>
          </p:txBody>
        </p:sp>
        <p:sp>
          <p:nvSpPr>
            <p:cNvPr id="58412" name="Text Box 12" descr="5%"/>
            <p:cNvSpPr txBox="1">
              <a:spLocks noChangeArrowheads="1"/>
            </p:cNvSpPr>
            <p:nvPr/>
          </p:nvSpPr>
          <p:spPr bwMode="auto">
            <a:xfrm>
              <a:off x="3469" y="7411"/>
              <a:ext cx="3495" cy="468"/>
            </a:xfrm>
            <a:prstGeom prst="rect">
              <a:avLst/>
            </a:prstGeom>
            <a:pattFill prst="pct5">
              <a:fgClr>
                <a:srgbClr val="66CCFF"/>
              </a:fgClr>
              <a:bgClr>
                <a:srgbClr val="FFFFFF"/>
              </a:bgClr>
            </a:pattFill>
            <a:ln w="9525">
              <a:solidFill>
                <a:srgbClr val="000000"/>
              </a:solidFill>
              <a:miter lim="800000"/>
              <a:headEnd/>
              <a:tailEnd/>
            </a:ln>
          </p:spPr>
          <p:txBody>
            <a:bodyPr lIns="0" tIns="36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a:t>
              </a:r>
              <a:r>
                <a:rPr lang="zh-CN" altLang="en-US" sz="2400">
                  <a:latin typeface="Times New Roman" pitchFamily="18" charset="0"/>
                  <a:cs typeface="Tahoma" pitchFamily="34" charset="0"/>
                </a:rPr>
                <a:t>作业</a:t>
              </a:r>
              <a:r>
                <a:rPr lang="en-US" altLang="zh-CN" sz="2400">
                  <a:latin typeface="Times New Roman" pitchFamily="18" charset="0"/>
                  <a:cs typeface="Tahoma" pitchFamily="34" charset="0"/>
                </a:rPr>
                <a:t>4</a:t>
              </a:r>
            </a:p>
          </p:txBody>
        </p:sp>
        <p:sp>
          <p:nvSpPr>
            <p:cNvPr id="58413" name="Line 13"/>
            <p:cNvSpPr>
              <a:spLocks noChangeShapeType="1"/>
            </p:cNvSpPr>
            <p:nvPr/>
          </p:nvSpPr>
          <p:spPr bwMode="auto">
            <a:xfrm>
              <a:off x="3486" y="9603"/>
              <a:ext cx="3706"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14" name="Text Box 14"/>
            <p:cNvSpPr txBox="1">
              <a:spLocks noChangeArrowheads="1"/>
            </p:cNvSpPr>
            <p:nvPr/>
          </p:nvSpPr>
          <p:spPr bwMode="auto">
            <a:xfrm>
              <a:off x="5226" y="9453"/>
              <a:ext cx="226"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17</a:t>
              </a:r>
            </a:p>
          </p:txBody>
        </p:sp>
        <p:sp>
          <p:nvSpPr>
            <p:cNvPr id="58415" name="Line 15"/>
            <p:cNvSpPr>
              <a:spLocks noChangeShapeType="1"/>
            </p:cNvSpPr>
            <p:nvPr/>
          </p:nvSpPr>
          <p:spPr bwMode="auto">
            <a:xfrm>
              <a:off x="3457" y="8815"/>
              <a:ext cx="0" cy="82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16" name="Line 16"/>
            <p:cNvSpPr>
              <a:spLocks noChangeShapeType="1"/>
            </p:cNvSpPr>
            <p:nvPr/>
          </p:nvSpPr>
          <p:spPr bwMode="auto">
            <a:xfrm>
              <a:off x="6952" y="8815"/>
              <a:ext cx="0" cy="59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17" name="Line 17"/>
            <p:cNvSpPr>
              <a:spLocks noChangeShapeType="1"/>
            </p:cNvSpPr>
            <p:nvPr/>
          </p:nvSpPr>
          <p:spPr bwMode="auto">
            <a:xfrm>
              <a:off x="3502" y="9315"/>
              <a:ext cx="3420"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18" name="Text Box 18"/>
            <p:cNvSpPr txBox="1">
              <a:spLocks noChangeArrowheads="1"/>
            </p:cNvSpPr>
            <p:nvPr/>
          </p:nvSpPr>
          <p:spPr bwMode="auto">
            <a:xfrm>
              <a:off x="5242" y="9159"/>
              <a:ext cx="22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16</a:t>
              </a:r>
            </a:p>
          </p:txBody>
        </p:sp>
        <p:sp>
          <p:nvSpPr>
            <p:cNvPr id="58419" name="Text Box 19"/>
            <p:cNvSpPr txBox="1">
              <a:spLocks noChangeArrowheads="1"/>
            </p:cNvSpPr>
            <p:nvPr/>
          </p:nvSpPr>
          <p:spPr bwMode="auto">
            <a:xfrm>
              <a:off x="3890" y="9753"/>
              <a:ext cx="291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zh-CN" altLang="en-US" sz="2400">
                  <a:latin typeface="Times New Roman" pitchFamily="18" charset="0"/>
                  <a:cs typeface="Tahoma" pitchFamily="34" charset="0"/>
                </a:rPr>
                <a:t>图</a:t>
              </a:r>
              <a:r>
                <a:rPr lang="en-US" altLang="zh-CN" sz="2400">
                  <a:latin typeface="Times New Roman" pitchFamily="18" charset="0"/>
                  <a:cs typeface="Tahoma" pitchFamily="34" charset="0"/>
                </a:rPr>
                <a:t>7.10  </a:t>
              </a:r>
              <a:r>
                <a:rPr lang="zh-CN" altLang="en-US" sz="2400">
                  <a:latin typeface="Times New Roman" pitchFamily="18" charset="0"/>
                  <a:cs typeface="Tahoma" pitchFamily="34" charset="0"/>
                </a:rPr>
                <a:t>三台机器的调度问题示例</a:t>
              </a:r>
            </a:p>
          </p:txBody>
        </p:sp>
        <p:sp>
          <p:nvSpPr>
            <p:cNvPr id="58420" name="Line 20"/>
            <p:cNvSpPr>
              <a:spLocks noChangeShapeType="1"/>
            </p:cNvSpPr>
            <p:nvPr/>
          </p:nvSpPr>
          <p:spPr bwMode="auto">
            <a:xfrm>
              <a:off x="3502" y="9015"/>
              <a:ext cx="1290"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21" name="Line 21"/>
            <p:cNvSpPr>
              <a:spLocks noChangeShapeType="1"/>
            </p:cNvSpPr>
            <p:nvPr/>
          </p:nvSpPr>
          <p:spPr bwMode="auto">
            <a:xfrm>
              <a:off x="4822" y="8832"/>
              <a:ext cx="0" cy="32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22" name="Text Box 22"/>
            <p:cNvSpPr txBox="1">
              <a:spLocks noChangeArrowheads="1"/>
            </p:cNvSpPr>
            <p:nvPr/>
          </p:nvSpPr>
          <p:spPr bwMode="auto">
            <a:xfrm>
              <a:off x="4040" y="8868"/>
              <a:ext cx="18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6</a:t>
              </a:r>
            </a:p>
          </p:txBody>
        </p:sp>
        <p:sp>
          <p:nvSpPr>
            <p:cNvPr id="58423" name="Line 23"/>
            <p:cNvSpPr>
              <a:spLocks noChangeShapeType="1"/>
            </p:cNvSpPr>
            <p:nvPr/>
          </p:nvSpPr>
          <p:spPr bwMode="auto">
            <a:xfrm>
              <a:off x="4852" y="9015"/>
              <a:ext cx="1110"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24" name="Line 24"/>
            <p:cNvSpPr>
              <a:spLocks noChangeShapeType="1"/>
            </p:cNvSpPr>
            <p:nvPr/>
          </p:nvSpPr>
          <p:spPr bwMode="auto">
            <a:xfrm>
              <a:off x="5978" y="8832"/>
              <a:ext cx="0" cy="32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25" name="Text Box 25"/>
            <p:cNvSpPr txBox="1">
              <a:spLocks noChangeArrowheads="1"/>
            </p:cNvSpPr>
            <p:nvPr/>
          </p:nvSpPr>
          <p:spPr bwMode="auto">
            <a:xfrm>
              <a:off x="5316" y="8883"/>
              <a:ext cx="18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5</a:t>
              </a:r>
            </a:p>
          </p:txBody>
        </p:sp>
        <p:sp>
          <p:nvSpPr>
            <p:cNvPr id="58426" name="Line 26"/>
            <p:cNvSpPr>
              <a:spLocks noChangeShapeType="1"/>
            </p:cNvSpPr>
            <p:nvPr/>
          </p:nvSpPr>
          <p:spPr bwMode="auto">
            <a:xfrm>
              <a:off x="6006" y="9015"/>
              <a:ext cx="690"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27" name="Line 27"/>
            <p:cNvSpPr>
              <a:spLocks noChangeShapeType="1"/>
            </p:cNvSpPr>
            <p:nvPr/>
          </p:nvSpPr>
          <p:spPr bwMode="auto">
            <a:xfrm>
              <a:off x="6698" y="8832"/>
              <a:ext cx="0" cy="32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28" name="Text Box 28"/>
            <p:cNvSpPr txBox="1">
              <a:spLocks noChangeArrowheads="1"/>
            </p:cNvSpPr>
            <p:nvPr/>
          </p:nvSpPr>
          <p:spPr bwMode="auto">
            <a:xfrm>
              <a:off x="6306" y="8883"/>
              <a:ext cx="13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4</a:t>
              </a:r>
            </a:p>
          </p:txBody>
        </p:sp>
      </p:grpSp>
      <p:graphicFrame>
        <p:nvGraphicFramePr>
          <p:cNvPr id="33" name="表格 32"/>
          <p:cNvGraphicFramePr>
            <a:graphicFrameLocks noGrp="1"/>
          </p:cNvGraphicFramePr>
          <p:nvPr/>
        </p:nvGraphicFramePr>
        <p:xfrm>
          <a:off x="1357313" y="1357313"/>
          <a:ext cx="6524624" cy="914400"/>
        </p:xfrm>
        <a:graphic>
          <a:graphicData uri="http://schemas.openxmlformats.org/drawingml/2006/table">
            <a:tbl>
              <a:tblPr firstRow="1" bandRow="1">
                <a:tableStyleId>{5940675A-B579-460E-94D1-54222C63F5DA}</a:tableStyleId>
              </a:tblPr>
              <a:tblGrid>
                <a:gridCol w="1799897"/>
                <a:gridCol w="674961"/>
                <a:gridCol w="674961"/>
                <a:gridCol w="674961"/>
                <a:gridCol w="674961"/>
                <a:gridCol w="674961"/>
                <a:gridCol w="674961"/>
                <a:gridCol w="674961"/>
              </a:tblGrid>
              <a:tr h="370840">
                <a:tc>
                  <a:txBody>
                    <a:bodyPr/>
                    <a:lstStyle/>
                    <a:p>
                      <a:r>
                        <a:rPr lang="zh-CN" altLang="en-US" sz="2400" b="1" dirty="0" smtClean="0">
                          <a:solidFill>
                            <a:srgbClr val="FF0000"/>
                          </a:solidFill>
                        </a:rPr>
                        <a:t>作业号</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4</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2</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5</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6</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3</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7</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1</a:t>
                      </a:r>
                      <a:endParaRPr lang="zh-CN" altLang="en-US" sz="2400" b="1" dirty="0">
                        <a:solidFill>
                          <a:srgbClr val="FF0000"/>
                        </a:solidFill>
                      </a:endParaRPr>
                    </a:p>
                  </a:txBody>
                  <a:tcPr marL="91435" marR="91435" anchor="ctr" anchorCtr="1"/>
                </a:tc>
              </a:tr>
              <a:tr h="370840">
                <a:tc>
                  <a:txBody>
                    <a:bodyPr/>
                    <a:lstStyle/>
                    <a:p>
                      <a:r>
                        <a:rPr lang="zh-CN" altLang="en-US" sz="2400" b="1" dirty="0" smtClean="0">
                          <a:solidFill>
                            <a:srgbClr val="FF0000"/>
                          </a:solidFill>
                        </a:rPr>
                        <a:t>时间</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16</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14</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6</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5</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4</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3</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2</a:t>
                      </a:r>
                      <a:endParaRPr lang="zh-CN" altLang="en-US" sz="2400" b="1" dirty="0">
                        <a:solidFill>
                          <a:srgbClr val="FF0000"/>
                        </a:solidFill>
                      </a:endParaRPr>
                    </a:p>
                  </a:txBody>
                  <a:tcPr marL="91435" marR="91435" anchor="ctr" anchorCtr="1"/>
                </a:tc>
              </a:tr>
            </a:tbl>
          </a:graphicData>
        </a:graphic>
      </p:graphicFrame>
    </p:spTree>
    <p:extLst>
      <p:ext uri="{BB962C8B-B14F-4D97-AF65-F5344CB8AC3E}">
        <p14:creationId xmlns:p14="http://schemas.microsoft.com/office/powerpoint/2010/main" val="40641530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randombar(horizontal)">
                                      <p:cBhvr>
                                        <p:cTn id="7" dur="500"/>
                                        <p:tgtEl>
                                          <p:spTgt spid="5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6B5DA2CF-5B84-46E4-8E6C-AA46F49136A1}"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5939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2785441D-3349-41AA-967D-5E6209D688FE}" type="slidenum">
              <a:rPr lang="en-US" altLang="zh-CN" sz="1400" b="0" smtClean="0">
                <a:latin typeface="Comic Sans MS" pitchFamily="66" charset="0"/>
                <a:cs typeface="Tahoma" pitchFamily="34" charset="0"/>
              </a:rPr>
              <a:pPr>
                <a:spcBef>
                  <a:spcPct val="0"/>
                </a:spcBef>
                <a:buClrTx/>
                <a:buSzTx/>
                <a:buFontTx/>
                <a:buNone/>
              </a:pPr>
              <a:t>5</a:t>
            </a:fld>
            <a:endParaRPr lang="en-US" altLang="zh-CN" sz="1400" b="0" smtClean="0">
              <a:latin typeface="Comic Sans MS" pitchFamily="66" charset="0"/>
              <a:cs typeface="Tahoma" pitchFamily="34" charset="0"/>
            </a:endParaRPr>
          </a:p>
        </p:txBody>
      </p:sp>
      <p:grpSp>
        <p:nvGrpSpPr>
          <p:cNvPr id="59397" name="Group 2"/>
          <p:cNvGrpSpPr>
            <a:grpSpLocks/>
          </p:cNvGrpSpPr>
          <p:nvPr/>
        </p:nvGrpSpPr>
        <p:grpSpPr bwMode="auto">
          <a:xfrm>
            <a:off x="428625" y="2143125"/>
            <a:ext cx="8429625" cy="3857625"/>
            <a:chOff x="1359" y="1209"/>
            <a:chExt cx="7654" cy="3483"/>
          </a:xfrm>
        </p:grpSpPr>
        <p:sp>
          <p:nvSpPr>
            <p:cNvPr id="59399" name="Text Box 3"/>
            <p:cNvSpPr txBox="1">
              <a:spLocks noChangeArrowheads="1"/>
            </p:cNvSpPr>
            <p:nvPr/>
          </p:nvSpPr>
          <p:spPr bwMode="auto">
            <a:xfrm>
              <a:off x="1359" y="1215"/>
              <a:ext cx="7654" cy="3477"/>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spcAft>
                  <a:spcPts val="775"/>
                </a:spcAft>
                <a:buClrTx/>
                <a:buSzTx/>
                <a:buFontTx/>
                <a:buNone/>
              </a:pPr>
              <a:r>
                <a:rPr lang="zh-CN" altLang="en-US" sz="2200">
                  <a:latin typeface="Times New Roman" pitchFamily="18" charset="0"/>
                  <a:cs typeface="Tahoma" pitchFamily="34" charset="0"/>
                </a:rPr>
                <a:t>算法</a:t>
              </a:r>
              <a:r>
                <a:rPr lang="en-US" altLang="zh-CN" sz="2200">
                  <a:latin typeface="Times New Roman" pitchFamily="18" charset="0"/>
                  <a:cs typeface="Tahoma" pitchFamily="34" charset="0"/>
                </a:rPr>
                <a:t>7.9——</a:t>
              </a:r>
              <a:r>
                <a:rPr lang="zh-CN" altLang="en-US" sz="2200">
                  <a:latin typeface="Times New Roman" pitchFamily="18" charset="0"/>
                  <a:cs typeface="Tahoma" pitchFamily="34" charset="0"/>
                </a:rPr>
                <a:t>多机调度问题</a:t>
              </a:r>
            </a:p>
            <a:p>
              <a:pPr algn="just">
                <a:spcBef>
                  <a:spcPct val="0"/>
                </a:spcBef>
                <a:buClrTx/>
                <a:buSzTx/>
                <a:buFontTx/>
                <a:buNone/>
              </a:pPr>
              <a:r>
                <a:rPr lang="en-US" altLang="zh-CN" sz="2200">
                  <a:latin typeface="Times New Roman" pitchFamily="18" charset="0"/>
                  <a:cs typeface="Tahoma" pitchFamily="34" charset="0"/>
                </a:rPr>
                <a:t>1</a:t>
              </a:r>
              <a:r>
                <a:rPr lang="zh-CN" altLang="en-US" sz="2200">
                  <a:latin typeface="Times New Roman" pitchFamily="18" charset="0"/>
                  <a:cs typeface="Tahoma" pitchFamily="34" charset="0"/>
                </a:rPr>
                <a:t>．将数组</a:t>
              </a:r>
              <a:r>
                <a:rPr lang="en-US" altLang="zh-CN" sz="2200">
                  <a:latin typeface="Times New Roman" pitchFamily="18" charset="0"/>
                  <a:cs typeface="Tahoma" pitchFamily="34" charset="0"/>
                </a:rPr>
                <a:t>t[n]</a:t>
              </a:r>
              <a:r>
                <a:rPr lang="zh-CN" altLang="en-US" sz="2200">
                  <a:latin typeface="Times New Roman" pitchFamily="18" charset="0"/>
                  <a:cs typeface="Tahoma" pitchFamily="34" charset="0"/>
                </a:rPr>
                <a:t>由大到小排序，对应的作业序号存储在数组</a:t>
              </a:r>
              <a:r>
                <a:rPr lang="en-US" altLang="zh-CN" sz="2200">
                  <a:latin typeface="Times New Roman" pitchFamily="18" charset="0"/>
                  <a:cs typeface="Tahoma" pitchFamily="34" charset="0"/>
                </a:rPr>
                <a:t>p[n]</a:t>
              </a:r>
              <a:r>
                <a:rPr lang="zh-CN" altLang="en-US" sz="2200">
                  <a:latin typeface="Times New Roman" pitchFamily="18" charset="0"/>
                  <a:cs typeface="Tahoma" pitchFamily="34" charset="0"/>
                </a:rPr>
                <a:t>中；</a:t>
              </a:r>
            </a:p>
            <a:p>
              <a:pPr algn="just">
                <a:spcBef>
                  <a:spcPct val="0"/>
                </a:spcBef>
                <a:buClrTx/>
                <a:buSzTx/>
                <a:buFontTx/>
                <a:buNone/>
              </a:pPr>
              <a:r>
                <a:rPr lang="en-US" altLang="zh-CN" sz="2200">
                  <a:latin typeface="Times New Roman" pitchFamily="18" charset="0"/>
                  <a:cs typeface="Tahoma" pitchFamily="34" charset="0"/>
                </a:rPr>
                <a:t>2</a:t>
              </a:r>
              <a:r>
                <a:rPr lang="zh-CN" altLang="en-US" sz="2200">
                  <a:latin typeface="Times New Roman" pitchFamily="18" charset="0"/>
                  <a:cs typeface="Tahoma" pitchFamily="34" charset="0"/>
                </a:rPr>
                <a:t>．将数组</a:t>
              </a:r>
              <a:r>
                <a:rPr lang="en-US" altLang="zh-CN" sz="2200">
                  <a:latin typeface="Times New Roman" pitchFamily="18" charset="0"/>
                  <a:cs typeface="Tahoma" pitchFamily="34" charset="0"/>
                </a:rPr>
                <a:t>d[m]</a:t>
              </a:r>
              <a:r>
                <a:rPr lang="zh-CN" altLang="en-US" sz="2200">
                  <a:latin typeface="Times New Roman" pitchFamily="18" charset="0"/>
                  <a:cs typeface="Tahoma" pitchFamily="34" charset="0"/>
                </a:rPr>
                <a:t>初始化为</a:t>
              </a:r>
              <a:r>
                <a:rPr lang="en-US" altLang="zh-CN" sz="2200">
                  <a:latin typeface="Times New Roman" pitchFamily="18" charset="0"/>
                  <a:cs typeface="Tahoma" pitchFamily="34" charset="0"/>
                </a:rPr>
                <a:t>0</a:t>
              </a:r>
              <a:r>
                <a:rPr lang="zh-CN" altLang="en-US" sz="2200">
                  <a:latin typeface="Times New Roman" pitchFamily="18" charset="0"/>
                  <a:cs typeface="Tahoma" pitchFamily="34" charset="0"/>
                </a:rPr>
                <a:t>；</a:t>
              </a:r>
            </a:p>
            <a:p>
              <a:pPr algn="just">
                <a:spcBef>
                  <a:spcPct val="0"/>
                </a:spcBef>
                <a:buClrTx/>
                <a:buSzTx/>
                <a:buFontTx/>
                <a:buNone/>
              </a:pPr>
              <a:r>
                <a:rPr lang="en-US" altLang="zh-CN" sz="2200">
                  <a:latin typeface="Times New Roman" pitchFamily="18" charset="0"/>
                  <a:cs typeface="Tahoma" pitchFamily="34" charset="0"/>
                </a:rPr>
                <a:t>3</a:t>
              </a:r>
              <a:r>
                <a:rPr lang="zh-CN" altLang="en-US" sz="2200">
                  <a:latin typeface="Times New Roman" pitchFamily="18" charset="0"/>
                  <a:cs typeface="Tahoma" pitchFamily="34" charset="0"/>
                </a:rPr>
                <a:t>．</a:t>
              </a:r>
              <a:r>
                <a:rPr lang="en-US" altLang="zh-CN" sz="2200">
                  <a:latin typeface="Times New Roman" pitchFamily="18" charset="0"/>
                  <a:cs typeface="Tahoma" pitchFamily="34" charset="0"/>
                </a:rPr>
                <a:t>for (i=1; i&lt;=m; i++) //</a:t>
              </a:r>
              <a:r>
                <a:rPr lang="zh-CN" altLang="en-US" sz="2200">
                  <a:latin typeface="Times New Roman" pitchFamily="18" charset="0"/>
                  <a:cs typeface="Tahoma" pitchFamily="34" charset="0"/>
                </a:rPr>
                <a:t>将</a:t>
              </a:r>
              <a:r>
                <a:rPr lang="en-US" altLang="zh-CN" sz="2200">
                  <a:latin typeface="Times New Roman" pitchFamily="18" charset="0"/>
                  <a:cs typeface="Tahoma" pitchFamily="34" charset="0"/>
                </a:rPr>
                <a:t>m</a:t>
              </a:r>
              <a:r>
                <a:rPr lang="zh-CN" altLang="en-US" sz="2200">
                  <a:latin typeface="Times New Roman" pitchFamily="18" charset="0"/>
                  <a:cs typeface="Tahoma" pitchFamily="34" charset="0"/>
                </a:rPr>
                <a:t>个作业分配给</a:t>
              </a:r>
              <a:r>
                <a:rPr lang="en-US" altLang="zh-CN" sz="2200">
                  <a:latin typeface="Times New Roman" pitchFamily="18" charset="0"/>
                  <a:cs typeface="Tahoma" pitchFamily="34" charset="0"/>
                </a:rPr>
                <a:t>m</a:t>
              </a:r>
              <a:r>
                <a:rPr lang="zh-CN" altLang="en-US" sz="2200">
                  <a:latin typeface="Times New Roman" pitchFamily="18" charset="0"/>
                  <a:cs typeface="Tahoma" pitchFamily="34" charset="0"/>
                </a:rPr>
                <a:t>个机器</a:t>
              </a:r>
              <a:endParaRPr lang="en-US" altLang="zh-CN" sz="2200">
                <a:latin typeface="Times New Roman" pitchFamily="18" charset="0"/>
                <a:cs typeface="Tahoma" pitchFamily="34" charset="0"/>
              </a:endParaRPr>
            </a:p>
            <a:p>
              <a:pPr algn="just">
                <a:spcBef>
                  <a:spcPct val="0"/>
                </a:spcBef>
                <a:buClrTx/>
                <a:buSzTx/>
                <a:buFontTx/>
                <a:buNone/>
              </a:pPr>
              <a:r>
                <a:rPr lang="en-US" altLang="zh-CN" sz="2200">
                  <a:latin typeface="Times New Roman" pitchFamily="18" charset="0"/>
                  <a:cs typeface="Tahoma" pitchFamily="34" charset="0"/>
                </a:rPr>
                <a:t>     3.1 S[i]={p[i]};   </a:t>
              </a:r>
              <a:endParaRPr lang="zh-CN" altLang="en-US" sz="2200">
                <a:latin typeface="Times New Roman" pitchFamily="18" charset="0"/>
                <a:cs typeface="Tahoma" pitchFamily="34" charset="0"/>
              </a:endParaRPr>
            </a:p>
            <a:p>
              <a:pPr algn="just">
                <a:spcBef>
                  <a:spcPct val="0"/>
                </a:spcBef>
                <a:buClrTx/>
                <a:buSzTx/>
                <a:buFontTx/>
                <a:buNone/>
              </a:pPr>
              <a:r>
                <a:rPr lang="zh-CN" altLang="en-US" sz="2200">
                  <a:latin typeface="Times New Roman" pitchFamily="18" charset="0"/>
                  <a:cs typeface="Tahoma" pitchFamily="34" charset="0"/>
                </a:rPr>
                <a:t>     </a:t>
              </a:r>
              <a:r>
                <a:rPr lang="en-US" altLang="zh-CN" sz="2200">
                  <a:latin typeface="Times New Roman" pitchFamily="18" charset="0"/>
                  <a:cs typeface="Tahoma" pitchFamily="34" charset="0"/>
                </a:rPr>
                <a:t>3.2 d[i]=t[i];   </a:t>
              </a:r>
            </a:p>
            <a:p>
              <a:pPr algn="just">
                <a:spcBef>
                  <a:spcPct val="0"/>
                </a:spcBef>
                <a:buClrTx/>
                <a:buSzTx/>
                <a:buFontTx/>
                <a:buNone/>
              </a:pPr>
              <a:r>
                <a:rPr lang="en-US" altLang="zh-CN" sz="2200">
                  <a:latin typeface="Times New Roman" pitchFamily="18" charset="0"/>
                  <a:cs typeface="Tahoma" pitchFamily="34" charset="0"/>
                </a:rPr>
                <a:t>4.  for (i=m+1; i&lt;=n; i++)</a:t>
              </a:r>
            </a:p>
            <a:p>
              <a:pPr algn="just">
                <a:spcBef>
                  <a:spcPct val="0"/>
                </a:spcBef>
                <a:buClrTx/>
                <a:buSzTx/>
                <a:buFontTx/>
                <a:buNone/>
              </a:pPr>
              <a:r>
                <a:rPr lang="en-US" altLang="zh-CN" sz="2200">
                  <a:latin typeface="Times New Roman" pitchFamily="18" charset="0"/>
                  <a:cs typeface="Tahoma" pitchFamily="34" charset="0"/>
                </a:rPr>
                <a:t>     4.1  j=</a:t>
              </a:r>
              <a:r>
                <a:rPr lang="zh-CN" altLang="en-US" sz="2200">
                  <a:latin typeface="Times New Roman" pitchFamily="18" charset="0"/>
                  <a:cs typeface="Tahoma" pitchFamily="34" charset="0"/>
                </a:rPr>
                <a:t>数组</a:t>
              </a:r>
              <a:r>
                <a:rPr lang="en-US" altLang="zh-CN" sz="2200">
                  <a:latin typeface="Times New Roman" pitchFamily="18" charset="0"/>
                  <a:cs typeface="Tahoma" pitchFamily="34" charset="0"/>
                </a:rPr>
                <a:t>d[m]</a:t>
              </a:r>
              <a:r>
                <a:rPr lang="zh-CN" altLang="en-US" sz="2200">
                  <a:latin typeface="Times New Roman" pitchFamily="18" charset="0"/>
                  <a:cs typeface="Tahoma" pitchFamily="34" charset="0"/>
                </a:rPr>
                <a:t>中最小值对应的下标；  </a:t>
              </a:r>
              <a:r>
                <a:rPr lang="en-US" altLang="zh-CN" sz="2200">
                  <a:latin typeface="Times New Roman" pitchFamily="18" charset="0"/>
                  <a:cs typeface="Tahoma" pitchFamily="34" charset="0"/>
                </a:rPr>
                <a:t>//j</a:t>
              </a:r>
              <a:r>
                <a:rPr lang="zh-CN" altLang="en-US" sz="2200">
                  <a:latin typeface="Times New Roman" pitchFamily="18" charset="0"/>
                  <a:cs typeface="Tahoma" pitchFamily="34" charset="0"/>
                </a:rPr>
                <a:t>为最先空闲的机器序号</a:t>
              </a:r>
            </a:p>
            <a:p>
              <a:pPr algn="just">
                <a:spcBef>
                  <a:spcPct val="0"/>
                </a:spcBef>
                <a:buClrTx/>
                <a:buSzTx/>
                <a:buFontTx/>
                <a:buNone/>
              </a:pPr>
              <a:r>
                <a:rPr lang="zh-CN" altLang="en-US" sz="2200">
                  <a:latin typeface="Times New Roman" pitchFamily="18" charset="0"/>
                  <a:cs typeface="Tahoma" pitchFamily="34" charset="0"/>
                </a:rPr>
                <a:t>     </a:t>
              </a:r>
              <a:r>
                <a:rPr lang="en-US" altLang="zh-CN" sz="2200">
                  <a:latin typeface="Times New Roman" pitchFamily="18" charset="0"/>
                  <a:cs typeface="Tahoma" pitchFamily="34" charset="0"/>
                </a:rPr>
                <a:t>4.2  S[j]=S[j]+{p[i]};   //</a:t>
              </a:r>
              <a:r>
                <a:rPr lang="zh-CN" altLang="en-US" sz="2200">
                  <a:latin typeface="Times New Roman" pitchFamily="18" charset="0"/>
                  <a:cs typeface="Tahoma" pitchFamily="34" charset="0"/>
                </a:rPr>
                <a:t>将作业</a:t>
              </a:r>
              <a:r>
                <a:rPr lang="en-US" altLang="zh-CN" sz="2200">
                  <a:latin typeface="Times New Roman" pitchFamily="18" charset="0"/>
                  <a:cs typeface="Tahoma" pitchFamily="34" charset="0"/>
                </a:rPr>
                <a:t>i</a:t>
              </a:r>
              <a:r>
                <a:rPr lang="zh-CN" altLang="en-US" sz="2200">
                  <a:latin typeface="Times New Roman" pitchFamily="18" charset="0"/>
                  <a:cs typeface="Tahoma" pitchFamily="34" charset="0"/>
                </a:rPr>
                <a:t>分配给最先空闲的机器</a:t>
              </a:r>
              <a:r>
                <a:rPr lang="en-US" altLang="zh-CN" sz="2200">
                  <a:latin typeface="Times New Roman" pitchFamily="18" charset="0"/>
                  <a:cs typeface="Tahoma" pitchFamily="34" charset="0"/>
                </a:rPr>
                <a:t>j</a:t>
              </a:r>
            </a:p>
            <a:p>
              <a:pPr algn="just">
                <a:spcBef>
                  <a:spcPct val="0"/>
                </a:spcBef>
                <a:buClrTx/>
                <a:buSzTx/>
                <a:buFontTx/>
                <a:buNone/>
              </a:pPr>
              <a:r>
                <a:rPr lang="en-US" altLang="zh-CN" sz="2200">
                  <a:latin typeface="Times New Roman" pitchFamily="18" charset="0"/>
                  <a:cs typeface="Tahoma" pitchFamily="34" charset="0"/>
                </a:rPr>
                <a:t>     4.3  d[j]=d[j]+t[i];      //</a:t>
              </a:r>
              <a:r>
                <a:rPr lang="zh-CN" altLang="en-US" sz="2200">
                  <a:latin typeface="Times New Roman" pitchFamily="18" charset="0"/>
                  <a:cs typeface="Tahoma" pitchFamily="34" charset="0"/>
                </a:rPr>
                <a:t>机器</a:t>
              </a:r>
              <a:r>
                <a:rPr lang="en-US" altLang="zh-CN" sz="2200">
                  <a:latin typeface="Times New Roman" pitchFamily="18" charset="0"/>
                  <a:cs typeface="Tahoma" pitchFamily="34" charset="0"/>
                </a:rPr>
                <a:t>j</a:t>
              </a:r>
              <a:r>
                <a:rPr lang="zh-CN" altLang="en-US" sz="2200">
                  <a:latin typeface="Times New Roman" pitchFamily="18" charset="0"/>
                  <a:cs typeface="Tahoma" pitchFamily="34" charset="0"/>
                </a:rPr>
                <a:t>将在</a:t>
              </a:r>
              <a:r>
                <a:rPr lang="en-US" altLang="zh-CN" sz="2200">
                  <a:latin typeface="Times New Roman" pitchFamily="18" charset="0"/>
                  <a:cs typeface="Tahoma" pitchFamily="34" charset="0"/>
                </a:rPr>
                <a:t>d[j]</a:t>
              </a:r>
              <a:r>
                <a:rPr lang="zh-CN" altLang="en-US" sz="2200">
                  <a:latin typeface="Times New Roman" pitchFamily="18" charset="0"/>
                  <a:cs typeface="Tahoma" pitchFamily="34" charset="0"/>
                </a:rPr>
                <a:t>后空闲</a:t>
              </a:r>
            </a:p>
          </p:txBody>
        </p:sp>
        <p:grpSp>
          <p:nvGrpSpPr>
            <p:cNvPr id="59400" name="Group 4"/>
            <p:cNvGrpSpPr>
              <a:grpSpLocks/>
            </p:cNvGrpSpPr>
            <p:nvPr/>
          </p:nvGrpSpPr>
          <p:grpSpPr bwMode="auto">
            <a:xfrm>
              <a:off x="1361" y="1209"/>
              <a:ext cx="540" cy="813"/>
              <a:chOff x="1711" y="5088"/>
              <a:chExt cx="540" cy="813"/>
            </a:xfrm>
          </p:grpSpPr>
          <p:sp>
            <p:nvSpPr>
              <p:cNvPr id="59401" name="AutoShape 5"/>
              <p:cNvSpPr>
                <a:spLocks noChangeArrowheads="1"/>
              </p:cNvSpPr>
              <p:nvPr/>
            </p:nvSpPr>
            <p:spPr bwMode="auto">
              <a:xfrm rot="5400000">
                <a:off x="1574" y="5225"/>
                <a:ext cx="813" cy="54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59402" name="WordArt 6"/>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rgbClr val="000000"/>
                      </a:solidFill>
                      <a:prstDash val="lgDashDot"/>
                      <a:round/>
                      <a:headEnd/>
                      <a:tailEnd/>
                    </a:ln>
                    <a:noFill/>
                    <a:latin typeface="宋体"/>
                    <a:ea typeface="宋体"/>
                  </a:rPr>
                  <a:t>伪代码</a:t>
                </a:r>
              </a:p>
            </p:txBody>
          </p:sp>
        </p:grpSp>
      </p:grpSp>
      <p:sp>
        <p:nvSpPr>
          <p:cNvPr id="59398" name="Text Box 7"/>
          <p:cNvSpPr txBox="1">
            <a:spLocks noChangeArrowheads="1"/>
          </p:cNvSpPr>
          <p:nvPr/>
        </p:nvSpPr>
        <p:spPr bwMode="auto">
          <a:xfrm>
            <a:off x="642938" y="214313"/>
            <a:ext cx="8072437" cy="189388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20000"/>
              </a:lnSpc>
              <a:spcBef>
                <a:spcPct val="0"/>
              </a:spcBef>
              <a:buClrTx/>
              <a:buSzTx/>
              <a:buFontTx/>
              <a:buNone/>
            </a:pPr>
            <a:r>
              <a:rPr kumimoji="1" lang="en-US" altLang="zh-CN" sz="2400">
                <a:latin typeface="Times New Roman" pitchFamily="18" charset="0"/>
                <a:cs typeface="Tahoma" pitchFamily="34" charset="0"/>
              </a:rPr>
              <a:t>t[n]</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n</a:t>
            </a:r>
            <a:r>
              <a:rPr kumimoji="1" lang="zh-CN" altLang="en-US" sz="2400">
                <a:latin typeface="Times New Roman" pitchFamily="18" charset="0"/>
                <a:cs typeface="Tahoma" pitchFamily="34" charset="0"/>
              </a:rPr>
              <a:t>个作业的处理时间；</a:t>
            </a:r>
            <a:endParaRPr kumimoji="1" lang="en-US" altLang="zh-CN" sz="2400">
              <a:latin typeface="Times New Roman" pitchFamily="18" charset="0"/>
              <a:cs typeface="Tahoma" pitchFamily="34" charset="0"/>
            </a:endParaRPr>
          </a:p>
          <a:p>
            <a:pPr algn="just" eaLnBrk="1" hangingPunct="1">
              <a:lnSpc>
                <a:spcPct val="120000"/>
              </a:lnSpc>
              <a:spcBef>
                <a:spcPct val="0"/>
              </a:spcBef>
              <a:buClrTx/>
              <a:buSzTx/>
              <a:buFontTx/>
              <a:buNone/>
            </a:pPr>
            <a:r>
              <a:rPr kumimoji="1" lang="en-US" altLang="zh-CN" sz="2400">
                <a:latin typeface="Times New Roman" pitchFamily="18" charset="0"/>
                <a:cs typeface="Tahoma" pitchFamily="34" charset="0"/>
              </a:rPr>
              <a:t>p[n]</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n</a:t>
            </a:r>
            <a:r>
              <a:rPr kumimoji="1" lang="zh-CN" altLang="en-US" sz="2400">
                <a:latin typeface="Times New Roman" pitchFamily="18" charset="0"/>
                <a:cs typeface="Tahoma" pitchFamily="34" charset="0"/>
              </a:rPr>
              <a:t>个作业的序号；</a:t>
            </a:r>
            <a:endParaRPr kumimoji="1" lang="en-US" altLang="zh-CN" sz="2400">
              <a:latin typeface="Times New Roman" pitchFamily="18" charset="0"/>
              <a:cs typeface="Tahoma" pitchFamily="34" charset="0"/>
            </a:endParaRPr>
          </a:p>
          <a:p>
            <a:pPr algn="just" eaLnBrk="1" hangingPunct="1">
              <a:lnSpc>
                <a:spcPct val="120000"/>
              </a:lnSpc>
              <a:spcBef>
                <a:spcPct val="0"/>
              </a:spcBef>
              <a:buClrTx/>
              <a:buSzTx/>
              <a:buFontTx/>
              <a:buNone/>
            </a:pPr>
            <a:r>
              <a:rPr kumimoji="1" lang="en-US" altLang="zh-CN" sz="2400">
                <a:latin typeface="Times New Roman" pitchFamily="18" charset="0"/>
                <a:cs typeface="Tahoma" pitchFamily="34" charset="0"/>
              </a:rPr>
              <a:t>d[m]</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m</a:t>
            </a:r>
            <a:r>
              <a:rPr kumimoji="1" lang="zh-CN" altLang="en-US" sz="2400">
                <a:latin typeface="Times New Roman" pitchFamily="18" charset="0"/>
                <a:cs typeface="Tahoma" pitchFamily="34" charset="0"/>
              </a:rPr>
              <a:t>台机器的空闲时间（从什么时候开始空闲）；</a:t>
            </a:r>
            <a:endParaRPr kumimoji="1" lang="en-US" altLang="zh-CN" sz="2400">
              <a:latin typeface="Times New Roman" pitchFamily="18" charset="0"/>
              <a:cs typeface="Tahoma" pitchFamily="34" charset="0"/>
            </a:endParaRPr>
          </a:p>
          <a:p>
            <a:pPr algn="just" eaLnBrk="1" hangingPunct="1">
              <a:lnSpc>
                <a:spcPct val="120000"/>
              </a:lnSpc>
              <a:spcBef>
                <a:spcPct val="0"/>
              </a:spcBef>
              <a:buClrTx/>
              <a:buSzTx/>
              <a:buFontTx/>
              <a:buNone/>
            </a:pPr>
            <a:r>
              <a:rPr kumimoji="1" lang="en-US" altLang="zh-CN" sz="2400">
                <a:latin typeface="Times New Roman" pitchFamily="18" charset="0"/>
                <a:cs typeface="Tahoma" pitchFamily="34" charset="0"/>
              </a:rPr>
              <a:t>S[m]</a:t>
            </a:r>
            <a:r>
              <a:rPr kumimoji="1" lang="zh-CN" altLang="en-US" sz="2400">
                <a:latin typeface="Times New Roman" pitchFamily="18" charset="0"/>
                <a:cs typeface="Tahoma" pitchFamily="34" charset="0"/>
              </a:rPr>
              <a:t>：每台机器所处理的作业。</a:t>
            </a:r>
            <a:endParaRPr kumimoji="1" lang="en-US" altLang="zh-CN" sz="2400">
              <a:latin typeface="Times New Roman" pitchFamily="18" charset="0"/>
              <a:cs typeface="Tahoma" pitchFamily="34" charset="0"/>
            </a:endParaRPr>
          </a:p>
        </p:txBody>
      </p:sp>
    </p:spTree>
    <p:extLst>
      <p:ext uri="{BB962C8B-B14F-4D97-AF65-F5344CB8AC3E}">
        <p14:creationId xmlns:p14="http://schemas.microsoft.com/office/powerpoint/2010/main" val="2218185208"/>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5" descr="Rectangle: Click to edit Master text styles&#10;Second level&#10;Third level&#10;Fourth level&#10;Fifth level"/>
          <p:cNvSpPr>
            <a:spLocks noGrp="1"/>
          </p:cNvSpPr>
          <p:nvPr>
            <p:ph idx="1"/>
          </p:nvPr>
        </p:nvSpPr>
        <p:spPr>
          <a:xfrm>
            <a:off x="323850" y="785813"/>
            <a:ext cx="9072563" cy="6072187"/>
          </a:xfrm>
        </p:spPr>
        <p:txBody>
          <a:bodyPr/>
          <a:lstStyle/>
          <a:p>
            <a:pPr marL="0" indent="0">
              <a:buFontTx/>
              <a:buNone/>
            </a:pPr>
            <a:r>
              <a:rPr lang="en-US" altLang="zh-CN" sz="2000" dirty="0" smtClean="0"/>
              <a:t>void </a:t>
            </a:r>
            <a:r>
              <a:rPr lang="en-US" altLang="zh-CN" sz="2000" dirty="0" err="1" smtClean="0"/>
              <a:t>MultiMachine</a:t>
            </a:r>
            <a:r>
              <a:rPr lang="en-US" altLang="zh-CN" sz="2000" dirty="0" smtClean="0"/>
              <a:t>(</a:t>
            </a:r>
            <a:r>
              <a:rPr lang="en-US" altLang="zh-CN" sz="2000" dirty="0" err="1" smtClean="0"/>
              <a:t>int</a:t>
            </a:r>
            <a:r>
              <a:rPr lang="en-US" altLang="zh-CN" sz="2000" dirty="0" smtClean="0"/>
              <a:t> t[ ], </a:t>
            </a:r>
            <a:r>
              <a:rPr lang="en-US" altLang="zh-CN" sz="2000" dirty="0" err="1" smtClean="0"/>
              <a:t>int</a:t>
            </a:r>
            <a:r>
              <a:rPr lang="en-US" altLang="zh-CN" sz="2000" dirty="0" smtClean="0"/>
              <a:t> n, </a:t>
            </a:r>
            <a:r>
              <a:rPr lang="en-US" altLang="zh-CN" sz="2000" dirty="0" err="1" smtClean="0"/>
              <a:t>int</a:t>
            </a:r>
            <a:r>
              <a:rPr lang="en-US" altLang="zh-CN" sz="2000" dirty="0" smtClean="0"/>
              <a:t> d[ ], </a:t>
            </a:r>
            <a:r>
              <a:rPr lang="en-US" altLang="zh-CN" sz="2000" dirty="0" err="1" smtClean="0"/>
              <a:t>int</a:t>
            </a:r>
            <a:r>
              <a:rPr lang="en-US" altLang="zh-CN" sz="2000" dirty="0" smtClean="0"/>
              <a:t> m){</a:t>
            </a:r>
          </a:p>
          <a:p>
            <a:pPr marL="0" indent="0">
              <a:buFontTx/>
              <a:buNone/>
            </a:pPr>
            <a:r>
              <a:rPr lang="en-US" altLang="zh-CN" sz="2000" dirty="0" smtClean="0"/>
              <a:t>      </a:t>
            </a:r>
            <a:r>
              <a:rPr lang="en-US" altLang="zh-CN" sz="2000" dirty="0" err="1" smtClean="0"/>
              <a:t>int</a:t>
            </a:r>
            <a:r>
              <a:rPr lang="en-US" altLang="zh-CN" sz="2000" dirty="0" smtClean="0"/>
              <a:t> S[3][7], rear[3]; </a:t>
            </a:r>
            <a:r>
              <a:rPr lang="zh-CN" altLang="en-US"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j, k;</a:t>
            </a:r>
          </a:p>
          <a:p>
            <a:pPr marL="0" indent="0">
              <a:buFontTx/>
              <a:buNone/>
            </a:pPr>
            <a:r>
              <a:rPr lang="en-US" altLang="zh-CN" sz="2000" dirty="0" smtClean="0"/>
              <a:t>     for (</a:t>
            </a:r>
            <a:r>
              <a:rPr lang="en-US" altLang="zh-CN" sz="2000" dirty="0" err="1" smtClean="0"/>
              <a:t>i</a:t>
            </a:r>
            <a:r>
              <a:rPr lang="en-US" altLang="zh-CN" sz="2000" dirty="0" smtClean="0"/>
              <a:t> = 0; </a:t>
            </a:r>
            <a:r>
              <a:rPr lang="en-US" altLang="zh-CN" sz="2000" dirty="0" err="1" smtClean="0"/>
              <a:t>i</a:t>
            </a:r>
            <a:r>
              <a:rPr lang="en-US" altLang="zh-CN" sz="2000" dirty="0" smtClean="0"/>
              <a:t> &lt; m; </a:t>
            </a:r>
            <a:r>
              <a:rPr lang="en-US" altLang="zh-CN" sz="2000" dirty="0" err="1" smtClean="0"/>
              <a:t>i</a:t>
            </a:r>
            <a:r>
              <a:rPr lang="en-US" altLang="zh-CN" sz="2000" dirty="0" smtClean="0"/>
              <a:t>++) {	S[</a:t>
            </a:r>
            <a:r>
              <a:rPr lang="en-US" altLang="zh-CN" sz="2000" dirty="0" err="1" smtClean="0"/>
              <a:t>i</a:t>
            </a:r>
            <a:r>
              <a:rPr lang="en-US" altLang="zh-CN" sz="2000" dirty="0" smtClean="0"/>
              <a:t>][0] = </a:t>
            </a:r>
            <a:r>
              <a:rPr lang="en-US" altLang="zh-CN" sz="2000" dirty="0" err="1" smtClean="0"/>
              <a:t>i</a:t>
            </a:r>
            <a:r>
              <a:rPr lang="en-US" altLang="zh-CN" sz="2000" dirty="0" smtClean="0"/>
              <a:t>; rear[</a:t>
            </a:r>
            <a:r>
              <a:rPr lang="en-US" altLang="zh-CN" sz="2000" dirty="0" err="1" smtClean="0"/>
              <a:t>i</a:t>
            </a:r>
            <a:r>
              <a:rPr lang="en-US" altLang="zh-CN" sz="2000" dirty="0" smtClean="0"/>
              <a:t>] = 0;   d[</a:t>
            </a:r>
            <a:r>
              <a:rPr lang="en-US" altLang="zh-CN" sz="2000" dirty="0" err="1" smtClean="0"/>
              <a:t>i</a:t>
            </a:r>
            <a:r>
              <a:rPr lang="en-US" altLang="zh-CN" sz="2000" dirty="0" smtClean="0"/>
              <a:t>] = t[</a:t>
            </a:r>
            <a:r>
              <a:rPr lang="en-US" altLang="zh-CN" sz="2000" dirty="0" err="1" smtClean="0"/>
              <a:t>i</a:t>
            </a:r>
            <a:r>
              <a:rPr lang="en-US" altLang="zh-CN" sz="2000" dirty="0" smtClean="0"/>
              <a:t>];  }</a:t>
            </a:r>
          </a:p>
          <a:p>
            <a:pPr marL="0" indent="0">
              <a:buFontTx/>
              <a:buNone/>
            </a:pPr>
            <a:r>
              <a:rPr lang="en-US" altLang="zh-CN" sz="2000" dirty="0" smtClean="0"/>
              <a:t>     for (</a:t>
            </a:r>
            <a:r>
              <a:rPr lang="en-US" altLang="zh-CN" sz="2000" dirty="0" err="1" smtClean="0"/>
              <a:t>i</a:t>
            </a:r>
            <a:r>
              <a:rPr lang="en-US" altLang="zh-CN" sz="2000" dirty="0" smtClean="0"/>
              <a:t> = m; </a:t>
            </a:r>
            <a:r>
              <a:rPr lang="en-US" altLang="zh-CN" sz="2000" dirty="0" err="1" smtClean="0"/>
              <a:t>i</a:t>
            </a:r>
            <a:r>
              <a:rPr lang="en-US" altLang="zh-CN" sz="2000" dirty="0" smtClean="0"/>
              <a:t> &lt; n; </a:t>
            </a:r>
            <a:r>
              <a:rPr lang="en-US" altLang="zh-CN" sz="2000" dirty="0" err="1" smtClean="0"/>
              <a:t>i</a:t>
            </a:r>
            <a:r>
              <a:rPr lang="en-US" altLang="zh-CN" sz="2000" dirty="0" smtClean="0"/>
              <a:t>++){</a:t>
            </a:r>
          </a:p>
          <a:p>
            <a:pPr marL="0" indent="0">
              <a:buFontTx/>
              <a:buNone/>
            </a:pPr>
            <a:r>
              <a:rPr lang="en-US" altLang="zh-CN" sz="2000" dirty="0" smtClean="0"/>
              <a:t>	for (j = 0, k = 1; k &lt; m; k++)   </a:t>
            </a:r>
          </a:p>
          <a:p>
            <a:pPr marL="0" indent="0">
              <a:buFontTx/>
              <a:buNone/>
            </a:pPr>
            <a:r>
              <a:rPr lang="zh-CN" altLang="en-US" sz="2000" dirty="0" smtClean="0"/>
              <a:t>		</a:t>
            </a:r>
            <a:r>
              <a:rPr lang="en-US" altLang="zh-CN" sz="2000" dirty="0" smtClean="0"/>
              <a:t>if (d[k] &lt; d[j])	 j = k;</a:t>
            </a:r>
          </a:p>
          <a:p>
            <a:pPr marL="0" indent="0">
              <a:buFontTx/>
              <a:buNone/>
            </a:pPr>
            <a:r>
              <a:rPr lang="en-US" altLang="zh-CN" sz="2000" dirty="0" smtClean="0"/>
              <a:t>	rear[j]++;      S[j][rear[j]] = </a:t>
            </a:r>
            <a:r>
              <a:rPr lang="en-US" altLang="zh-CN" sz="2000" dirty="0" err="1" smtClean="0"/>
              <a:t>i</a:t>
            </a:r>
            <a:r>
              <a:rPr lang="en-US" altLang="zh-CN" sz="2000" dirty="0" smtClean="0"/>
              <a:t>;</a:t>
            </a:r>
          </a:p>
          <a:p>
            <a:pPr marL="0" indent="0">
              <a:buFontTx/>
              <a:buNone/>
            </a:pPr>
            <a:r>
              <a:rPr lang="en-US" altLang="zh-CN" sz="2000" dirty="0" smtClean="0"/>
              <a:t>	d[j] = d[j] + t[</a:t>
            </a:r>
            <a:r>
              <a:rPr lang="en-US" altLang="zh-CN" sz="2000" dirty="0" err="1" smtClean="0"/>
              <a:t>i</a:t>
            </a:r>
            <a:r>
              <a:rPr lang="en-US" altLang="zh-CN" sz="2000" dirty="0" smtClean="0"/>
              <a:t>];</a:t>
            </a:r>
          </a:p>
          <a:p>
            <a:pPr marL="0" indent="0">
              <a:buFontTx/>
              <a:buNone/>
            </a:pPr>
            <a:r>
              <a:rPr lang="en-US" altLang="zh-CN" sz="2000" dirty="0" smtClean="0"/>
              <a:t>     }</a:t>
            </a:r>
          </a:p>
          <a:p>
            <a:pPr marL="0" indent="0">
              <a:buFontTx/>
              <a:buNone/>
            </a:pPr>
            <a:r>
              <a:rPr lang="en-US" altLang="zh-CN" sz="2000" dirty="0" smtClean="0"/>
              <a:t>     for (</a:t>
            </a:r>
            <a:r>
              <a:rPr lang="en-US" altLang="zh-CN" sz="2000" dirty="0" err="1" smtClean="0"/>
              <a:t>i</a:t>
            </a:r>
            <a:r>
              <a:rPr lang="en-US" altLang="zh-CN" sz="2000" dirty="0" smtClean="0"/>
              <a:t> = 0; </a:t>
            </a:r>
            <a:r>
              <a:rPr lang="en-US" altLang="zh-CN" sz="2000" dirty="0" err="1" smtClean="0"/>
              <a:t>i</a:t>
            </a:r>
            <a:r>
              <a:rPr lang="en-US" altLang="zh-CN" sz="2000" dirty="0" smtClean="0"/>
              <a:t> &lt; m; </a:t>
            </a:r>
            <a:r>
              <a:rPr lang="en-US" altLang="zh-CN" sz="2000" dirty="0" err="1" smtClean="0"/>
              <a:t>i</a:t>
            </a:r>
            <a:r>
              <a:rPr lang="en-US" altLang="zh-CN" sz="2000" dirty="0" smtClean="0"/>
              <a:t>++) {</a:t>
            </a:r>
          </a:p>
          <a:p>
            <a:pPr marL="0" indent="0">
              <a:buFontTx/>
              <a:buNone/>
            </a:pPr>
            <a:r>
              <a:rPr lang="en-US" altLang="zh-CN" sz="2000" dirty="0" smtClean="0"/>
              <a:t>	</a:t>
            </a:r>
            <a:r>
              <a:rPr lang="en-US" altLang="zh-CN" sz="2000" dirty="0" err="1" smtClean="0"/>
              <a:t>cout</a:t>
            </a:r>
            <a:r>
              <a:rPr lang="en-US" altLang="zh-CN" sz="2000" dirty="0" smtClean="0"/>
              <a:t>&lt;&lt;"</a:t>
            </a:r>
            <a:r>
              <a:rPr lang="zh-CN" altLang="en-US" sz="2000" dirty="0" smtClean="0"/>
              <a:t>机器</a:t>
            </a:r>
            <a:r>
              <a:rPr lang="en-US" altLang="zh-CN" sz="2000" dirty="0" smtClean="0"/>
              <a:t>"&lt;&lt;</a:t>
            </a:r>
            <a:r>
              <a:rPr lang="en-US" altLang="zh-CN" sz="2000" dirty="0" err="1" smtClean="0"/>
              <a:t>i</a:t>
            </a:r>
            <a:r>
              <a:rPr lang="en-US" altLang="zh-CN" sz="2000" dirty="0" smtClean="0"/>
              <a:t>&lt;&lt;"</a:t>
            </a:r>
            <a:r>
              <a:rPr lang="zh-CN" altLang="en-US" sz="2000" dirty="0" smtClean="0"/>
              <a:t>：</a:t>
            </a:r>
            <a:r>
              <a:rPr lang="en-US" altLang="zh-CN" sz="2000" dirty="0" smtClean="0"/>
              <a:t>";</a:t>
            </a:r>
          </a:p>
          <a:p>
            <a:pPr marL="0" indent="0">
              <a:buFontTx/>
              <a:buNone/>
            </a:pPr>
            <a:r>
              <a:rPr lang="en-US" altLang="zh-CN" sz="2000" dirty="0" smtClean="0"/>
              <a:t>	for (j = 0; S[</a:t>
            </a:r>
            <a:r>
              <a:rPr lang="en-US" altLang="zh-CN" sz="2000" dirty="0" err="1" smtClean="0"/>
              <a:t>i</a:t>
            </a:r>
            <a:r>
              <a:rPr lang="en-US" altLang="zh-CN" sz="2000" dirty="0" smtClean="0"/>
              <a:t>][j] &gt;= 0; j++)</a:t>
            </a:r>
          </a:p>
          <a:p>
            <a:pPr marL="0" indent="0">
              <a:buFontTx/>
              <a:buNone/>
            </a:pPr>
            <a:r>
              <a:rPr lang="en-US" altLang="zh-CN" sz="2000" dirty="0" smtClean="0"/>
              <a:t>		</a:t>
            </a:r>
            <a:r>
              <a:rPr lang="en-US" altLang="zh-CN" sz="2000" dirty="0" err="1" smtClean="0"/>
              <a:t>cout</a:t>
            </a:r>
            <a:r>
              <a:rPr lang="en-US" altLang="zh-CN" sz="2000" dirty="0" smtClean="0"/>
              <a:t>&lt;&lt;"</a:t>
            </a:r>
            <a:r>
              <a:rPr lang="zh-CN" altLang="en-US" sz="2000" dirty="0" smtClean="0"/>
              <a:t>作业</a:t>
            </a:r>
            <a:r>
              <a:rPr lang="en-US" altLang="zh-CN" sz="2000" dirty="0" smtClean="0"/>
              <a:t>"&lt;&lt;S[</a:t>
            </a:r>
            <a:r>
              <a:rPr lang="en-US" altLang="zh-CN" sz="2000" dirty="0" err="1" smtClean="0"/>
              <a:t>i</a:t>
            </a:r>
            <a:r>
              <a:rPr lang="en-US" altLang="zh-CN" sz="2000" dirty="0" smtClean="0"/>
              <a:t>][j]&lt;&lt;"  ";</a:t>
            </a:r>
          </a:p>
          <a:p>
            <a:pPr marL="0" indent="0">
              <a:buFontTx/>
              <a:buNone/>
            </a:pPr>
            <a:r>
              <a:rPr lang="en-US" altLang="zh-CN" sz="2000" dirty="0" smtClean="0"/>
              <a:t>	</a:t>
            </a:r>
            <a:r>
              <a:rPr lang="en-US" altLang="zh-CN" sz="2000" dirty="0" err="1" smtClean="0"/>
              <a:t>cout</a:t>
            </a:r>
            <a:r>
              <a:rPr lang="en-US" altLang="zh-CN" sz="2000" dirty="0" smtClean="0"/>
              <a:t>&lt;&lt;</a:t>
            </a:r>
            <a:r>
              <a:rPr lang="en-US" altLang="zh-CN" sz="2000" dirty="0" err="1" smtClean="0"/>
              <a:t>endl</a:t>
            </a:r>
            <a:r>
              <a:rPr lang="en-US" altLang="zh-CN" sz="2000" dirty="0" smtClean="0"/>
              <a:t>;</a:t>
            </a:r>
          </a:p>
          <a:p>
            <a:pPr marL="0" indent="0">
              <a:buFontTx/>
              <a:buNone/>
            </a:pPr>
            <a:r>
              <a:rPr lang="en-US" altLang="zh-CN" sz="2000" dirty="0" smtClean="0"/>
              <a:t>        }</a:t>
            </a:r>
          </a:p>
          <a:p>
            <a:pPr marL="0" indent="0">
              <a:buFontTx/>
              <a:buNone/>
            </a:pPr>
            <a:r>
              <a:rPr lang="en-US" altLang="zh-CN" sz="2000" dirty="0" smtClean="0"/>
              <a:t>}</a:t>
            </a:r>
            <a:endParaRPr lang="zh-CN" altLang="en-US" sz="2000" dirty="0" smtClean="0"/>
          </a:p>
        </p:txBody>
      </p:sp>
      <p:sp>
        <p:nvSpPr>
          <p:cNvPr id="60419"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6F3DB97B-1DB3-4466-B2A8-DC68F2A38948}" type="datetime1">
              <a:rPr lang="zh-CN" altLang="en-US" sz="1400" smtClean="0">
                <a:latin typeface="Comic Sans MS" pitchFamily="66" charset="0"/>
              </a:rPr>
              <a:pPr/>
              <a:t>2016/5/12</a:t>
            </a:fld>
            <a:endParaRPr lang="en-US" altLang="zh-CN" sz="1400" smtClean="0">
              <a:latin typeface="Comic Sans MS" pitchFamily="66" charset="0"/>
            </a:endParaRPr>
          </a:p>
        </p:txBody>
      </p:sp>
      <p:sp>
        <p:nvSpPr>
          <p:cNvPr id="60420"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第7章  贪心法</a:t>
            </a:r>
          </a:p>
        </p:txBody>
      </p:sp>
      <p:sp>
        <p:nvSpPr>
          <p:cNvPr id="6042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235855DD-714F-4D30-92E7-2B32275459DA}" type="slidenum">
              <a:rPr lang="en-US" altLang="zh-CN" sz="1400" smtClean="0">
                <a:latin typeface="Comic Sans MS" pitchFamily="66" charset="0"/>
              </a:rPr>
              <a:pPr/>
              <a:t>6</a:t>
            </a:fld>
            <a:endParaRPr lang="en-US" altLang="zh-CN" sz="1400" smtClean="0">
              <a:latin typeface="Comic Sans MS" pitchFamily="66" charset="0"/>
            </a:endParaRPr>
          </a:p>
        </p:txBody>
      </p:sp>
      <p:sp>
        <p:nvSpPr>
          <p:cNvPr id="60422" name="Text Box 5"/>
          <p:cNvSpPr txBox="1">
            <a:spLocks noChangeArrowheads="1"/>
          </p:cNvSpPr>
          <p:nvPr/>
        </p:nvSpPr>
        <p:spPr bwMode="auto">
          <a:xfrm>
            <a:off x="0" y="0"/>
            <a:ext cx="548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cs typeface="Tahoma" pitchFamily="34" charset="0"/>
              </a:rPr>
              <a:t>7.3.3  </a:t>
            </a:r>
            <a:r>
              <a:rPr kumimoji="1" lang="zh-CN" altLang="en-US" sz="4400">
                <a:solidFill>
                  <a:schemeClr val="tx2"/>
                </a:solidFill>
                <a:latin typeface="华文行楷" pitchFamily="2" charset="-122"/>
                <a:ea typeface="华文行楷" pitchFamily="2" charset="-122"/>
                <a:cs typeface="Tahoma" pitchFamily="34" charset="0"/>
              </a:rPr>
              <a:t>多机调度问题 </a:t>
            </a:r>
          </a:p>
        </p:txBody>
      </p:sp>
    </p:spTree>
    <p:extLst>
      <p:ext uri="{BB962C8B-B14F-4D97-AF65-F5344CB8AC3E}">
        <p14:creationId xmlns:p14="http://schemas.microsoft.com/office/powerpoint/2010/main" val="1322089936"/>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B749404F-8904-41C0-8FF6-0B7A8BAED715}" type="datetime1">
              <a:rPr lang="zh-CN" altLang="en-US" sz="1400" b="0" smtClean="0">
                <a:latin typeface="Comic Sans MS" pitchFamily="66" charset="0"/>
                <a:cs typeface="Tahoma" pitchFamily="34" charset="0"/>
              </a:rPr>
              <a:pPr>
                <a:spcBef>
                  <a:spcPct val="0"/>
                </a:spcBef>
                <a:buClrTx/>
                <a:buSzTx/>
                <a:buFontTx/>
                <a:buNone/>
              </a:pPr>
              <a:t>2016/5/12</a:t>
            </a:fld>
            <a:endParaRPr lang="en-US" altLang="zh-CN" sz="1400" b="0" smtClean="0">
              <a:latin typeface="Comic Sans MS" pitchFamily="66" charset="0"/>
              <a:cs typeface="Tahoma" pitchFamily="34" charset="0"/>
            </a:endParaRPr>
          </a:p>
        </p:txBody>
      </p:sp>
      <p:sp>
        <p:nvSpPr>
          <p:cNvPr id="6144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FBC1B878-8F99-4C29-8F94-B9F9C7DF716F}" type="slidenum">
              <a:rPr lang="en-US" altLang="zh-CN" sz="1400" b="0" smtClean="0">
                <a:latin typeface="Comic Sans MS" pitchFamily="66" charset="0"/>
                <a:cs typeface="Tahoma" pitchFamily="34" charset="0"/>
              </a:rPr>
              <a:pPr>
                <a:spcBef>
                  <a:spcPct val="0"/>
                </a:spcBef>
                <a:buClrTx/>
                <a:buSzTx/>
                <a:buFontTx/>
                <a:buNone/>
              </a:pPr>
              <a:t>7</a:t>
            </a:fld>
            <a:endParaRPr lang="en-US" altLang="zh-CN" sz="1400" b="0" smtClean="0">
              <a:latin typeface="Comic Sans MS" pitchFamily="66" charset="0"/>
              <a:cs typeface="Tahoma" pitchFamily="34" charset="0"/>
            </a:endParaRPr>
          </a:p>
        </p:txBody>
      </p:sp>
      <p:sp>
        <p:nvSpPr>
          <p:cNvPr id="61445" name="Text Box 7"/>
          <p:cNvSpPr txBox="1">
            <a:spLocks noChangeArrowheads="1"/>
          </p:cNvSpPr>
          <p:nvPr/>
        </p:nvSpPr>
        <p:spPr bwMode="auto">
          <a:xfrm>
            <a:off x="428625" y="1214438"/>
            <a:ext cx="8501063"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50000"/>
              </a:spcBef>
              <a:buClrTx/>
              <a:buSzTx/>
              <a:buFontTx/>
              <a:buNone/>
            </a:pPr>
            <a:r>
              <a:rPr kumimoji="1" lang="en-US" altLang="zh-CN" sz="2400">
                <a:latin typeface="Times New Roman" pitchFamily="18" charset="0"/>
                <a:cs typeface="Tahoma" pitchFamily="34" charset="0"/>
              </a:rPr>
              <a:t>        </a:t>
            </a:r>
            <a:r>
              <a:rPr kumimoji="1" lang="zh-CN" altLang="en-US" sz="2400">
                <a:latin typeface="Times New Roman" pitchFamily="18" charset="0"/>
                <a:cs typeface="Tahoma" pitchFamily="34" charset="0"/>
              </a:rPr>
              <a:t>在算法</a:t>
            </a:r>
            <a:r>
              <a:rPr kumimoji="1" lang="en-US" altLang="zh-CN" sz="2400">
                <a:latin typeface="Times New Roman" pitchFamily="18" charset="0"/>
                <a:cs typeface="Tahoma" pitchFamily="34" charset="0"/>
              </a:rPr>
              <a:t>7.9</a:t>
            </a:r>
            <a:r>
              <a:rPr kumimoji="1" lang="zh-CN" altLang="en-US" sz="2400">
                <a:latin typeface="Times New Roman" pitchFamily="18" charset="0"/>
                <a:cs typeface="Tahoma" pitchFamily="34" charset="0"/>
              </a:rPr>
              <a:t>中，操作“数组</a:t>
            </a:r>
            <a:r>
              <a:rPr kumimoji="1" lang="en-US" altLang="zh-CN" sz="2400">
                <a:latin typeface="Times New Roman" pitchFamily="18" charset="0"/>
                <a:cs typeface="Tahoma" pitchFamily="34" charset="0"/>
              </a:rPr>
              <a:t>d[m]</a:t>
            </a:r>
            <a:r>
              <a:rPr kumimoji="1" lang="zh-CN" altLang="en-US" sz="2400">
                <a:latin typeface="Times New Roman" pitchFamily="18" charset="0"/>
                <a:cs typeface="Tahoma" pitchFamily="34" charset="0"/>
              </a:rPr>
              <a:t>中最小值对应的下标”如果采用蛮力法查找，则算法的时间性能为：</a:t>
            </a:r>
          </a:p>
          <a:p>
            <a:pPr algn="just" eaLnBrk="1" hangingPunct="1">
              <a:spcBef>
                <a:spcPct val="50000"/>
              </a:spcBef>
              <a:buClrTx/>
              <a:buSzTx/>
              <a:buFontTx/>
              <a:buNone/>
            </a:pPr>
            <a:endParaRPr kumimoji="1" lang="zh-CN" altLang="en-US" sz="2400">
              <a:latin typeface="Times New Roman" pitchFamily="18" charset="0"/>
              <a:cs typeface="Tahoma" pitchFamily="34" charset="0"/>
            </a:endParaRPr>
          </a:p>
          <a:p>
            <a:pPr algn="just" eaLnBrk="1" hangingPunct="1">
              <a:spcBef>
                <a:spcPct val="50000"/>
              </a:spcBef>
              <a:buClrTx/>
              <a:buSzTx/>
              <a:buFontTx/>
              <a:buNone/>
            </a:pPr>
            <a:endParaRPr kumimoji="1" lang="en-US" altLang="zh-CN" sz="2400">
              <a:latin typeface="Times New Roman" pitchFamily="18" charset="0"/>
              <a:cs typeface="Tahoma" pitchFamily="34" charset="0"/>
            </a:endParaRPr>
          </a:p>
          <a:p>
            <a:pPr algn="just" eaLnBrk="1" hangingPunct="1">
              <a:spcBef>
                <a:spcPct val="50000"/>
              </a:spcBef>
              <a:buClrTx/>
              <a:buSzTx/>
              <a:buFontTx/>
              <a:buNone/>
            </a:pPr>
            <a:r>
              <a:rPr kumimoji="1" lang="zh-CN" altLang="en-US" sz="2400">
                <a:latin typeface="Times New Roman" pitchFamily="18" charset="0"/>
                <a:cs typeface="Tahoma" pitchFamily="34" charset="0"/>
              </a:rPr>
              <a:t>通常情况下</a:t>
            </a:r>
            <a:r>
              <a:rPr kumimoji="1" lang="en-US" altLang="zh-CN" sz="2400" i="1">
                <a:latin typeface="Times New Roman" pitchFamily="18" charset="0"/>
                <a:cs typeface="Tahoma" pitchFamily="34" charset="0"/>
              </a:rPr>
              <a:t>m</a:t>
            </a:r>
            <a:r>
              <a:rPr kumimoji="1" lang="en-US" altLang="zh-CN" sz="2400">
                <a:latin typeface="Times New Roman" pitchFamily="18" charset="0"/>
                <a:cs typeface="Tahoma" pitchFamily="34" charset="0"/>
              </a:rPr>
              <a:t>&lt;&lt;</a:t>
            </a:r>
            <a:r>
              <a:rPr kumimoji="1" lang="en-US" altLang="zh-CN" sz="2400" i="1">
                <a:latin typeface="Times New Roman" pitchFamily="18" charset="0"/>
                <a:cs typeface="Tahoma" pitchFamily="34" charset="0"/>
              </a:rPr>
              <a:t>n</a:t>
            </a:r>
            <a:r>
              <a:rPr kumimoji="1" lang="zh-CN" altLang="en-US" sz="2400">
                <a:latin typeface="Times New Roman" pitchFamily="18" charset="0"/>
                <a:cs typeface="Tahoma" pitchFamily="34" charset="0"/>
              </a:rPr>
              <a:t>，则算法</a:t>
            </a:r>
            <a:r>
              <a:rPr kumimoji="1" lang="en-US" altLang="zh-CN" sz="2400">
                <a:latin typeface="Times New Roman" pitchFamily="18" charset="0"/>
                <a:cs typeface="Tahoma" pitchFamily="34" charset="0"/>
              </a:rPr>
              <a:t>7.9</a:t>
            </a:r>
            <a:r>
              <a:rPr kumimoji="1" lang="zh-CN" altLang="en-US" sz="2400">
                <a:latin typeface="Times New Roman" pitchFamily="18" charset="0"/>
                <a:cs typeface="Tahoma" pitchFamily="34" charset="0"/>
              </a:rPr>
              <a:t>的时间复杂性为</a:t>
            </a:r>
            <a:r>
              <a:rPr kumimoji="1" lang="en-US" altLang="zh-CN" sz="2400" i="1">
                <a:solidFill>
                  <a:srgbClr val="FF0000"/>
                </a:solidFill>
                <a:latin typeface="Times New Roman" pitchFamily="18" charset="0"/>
                <a:cs typeface="Tahoma" pitchFamily="34" charset="0"/>
              </a:rPr>
              <a:t>O</a:t>
            </a:r>
            <a:r>
              <a:rPr kumimoji="1" lang="en-US" altLang="zh-CN" sz="2400">
                <a:solidFill>
                  <a:srgbClr val="FF0000"/>
                </a:solidFill>
                <a:latin typeface="Times New Roman" pitchFamily="18" charset="0"/>
                <a:cs typeface="Tahoma" pitchFamily="34" charset="0"/>
              </a:rPr>
              <a:t>(</a:t>
            </a:r>
            <a:r>
              <a:rPr kumimoji="1" lang="en-US" altLang="zh-CN" sz="2400" i="1">
                <a:solidFill>
                  <a:srgbClr val="FF0000"/>
                </a:solidFill>
                <a:latin typeface="Times New Roman" pitchFamily="18" charset="0"/>
                <a:cs typeface="Tahoma" pitchFamily="34" charset="0"/>
              </a:rPr>
              <a:t>n</a:t>
            </a:r>
            <a:r>
              <a:rPr kumimoji="1" lang="en-US" altLang="zh-CN" sz="2400">
                <a:solidFill>
                  <a:srgbClr val="FF0000"/>
                </a:solidFill>
                <a:latin typeface="Times New Roman" pitchFamily="18" charset="0"/>
                <a:cs typeface="Tahoma" pitchFamily="34" charset="0"/>
              </a:rPr>
              <a:t>×</a:t>
            </a:r>
            <a:r>
              <a:rPr kumimoji="1" lang="en-US" altLang="zh-CN" sz="2400" i="1">
                <a:solidFill>
                  <a:srgbClr val="FF0000"/>
                </a:solidFill>
                <a:latin typeface="Times New Roman" pitchFamily="18" charset="0"/>
                <a:cs typeface="Tahoma" pitchFamily="34" charset="0"/>
              </a:rPr>
              <a:t>m</a:t>
            </a:r>
            <a:r>
              <a:rPr kumimoji="1" lang="en-US" altLang="zh-CN" sz="2400">
                <a:solidFill>
                  <a:srgbClr val="FF0000"/>
                </a:solidFill>
                <a:latin typeface="Times New Roman" pitchFamily="18" charset="0"/>
                <a:cs typeface="Tahoma" pitchFamily="34" charset="0"/>
              </a:rPr>
              <a:t>)</a:t>
            </a:r>
            <a:r>
              <a:rPr kumimoji="1" lang="zh-CN" altLang="en-US" sz="2400">
                <a:latin typeface="Times New Roman" pitchFamily="18" charset="0"/>
                <a:cs typeface="Tahoma" pitchFamily="34" charset="0"/>
              </a:rPr>
              <a:t>。</a:t>
            </a:r>
          </a:p>
        </p:txBody>
      </p:sp>
      <p:graphicFrame>
        <p:nvGraphicFramePr>
          <p:cNvPr id="61446" name="Object 8"/>
          <p:cNvGraphicFramePr>
            <a:graphicFrameLocks noChangeAspect="1"/>
          </p:cNvGraphicFramePr>
          <p:nvPr/>
        </p:nvGraphicFramePr>
        <p:xfrm>
          <a:off x="2143125" y="2143125"/>
          <a:ext cx="5165725" cy="1003300"/>
        </p:xfrm>
        <a:graphic>
          <a:graphicData uri="http://schemas.openxmlformats.org/presentationml/2006/ole">
            <mc:AlternateContent xmlns:mc="http://schemas.openxmlformats.org/markup-compatibility/2006">
              <mc:Choice xmlns:v="urn:schemas-microsoft-com:vml" Requires="v">
                <p:oleObj spid="_x0000_s81926" r:id="rId3" imgW="2286000" imgH="431800" progId="Equation.3">
                  <p:embed/>
                </p:oleObj>
              </mc:Choice>
              <mc:Fallback>
                <p:oleObj r:id="rId3" imgW="22860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2143125"/>
                        <a:ext cx="516572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5425973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zh-CN" altLang="en-US" smtClean="0"/>
              <a:t>第</a:t>
            </a:r>
            <a:r>
              <a:rPr lang="en-US" altLang="zh-CN" smtClean="0"/>
              <a:t>8</a:t>
            </a:r>
            <a:r>
              <a:rPr lang="zh-CN" altLang="en-US" smtClean="0"/>
              <a:t>章  回溯法 </a:t>
            </a:r>
          </a:p>
        </p:txBody>
      </p:sp>
    </p:spTree>
    <p:extLst>
      <p:ext uri="{BB962C8B-B14F-4D97-AF65-F5344CB8AC3E}">
        <p14:creationId xmlns:p14="http://schemas.microsoft.com/office/powerpoint/2010/main" val="3637899494"/>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E36F95A6-7008-4AF1-B19A-9D6A824A132A}" type="datetime1">
              <a:rPr lang="zh-CN" altLang="en-US" sz="1400" b="0" smtClean="0">
                <a:latin typeface="Comic Sans MS" pitchFamily="66" charset="0"/>
                <a:ea typeface="宋体" charset="-122"/>
              </a:rPr>
              <a:pPr>
                <a:spcBef>
                  <a:spcPct val="0"/>
                </a:spcBef>
                <a:buClrTx/>
                <a:buSzTx/>
                <a:buFontTx/>
                <a:buNone/>
              </a:pPr>
              <a:t>2016/5/12</a:t>
            </a:fld>
            <a:endParaRPr lang="en-US" altLang="zh-CN" sz="1400" b="0" smtClean="0">
              <a:latin typeface="Comic Sans MS" pitchFamily="66" charset="0"/>
              <a:ea typeface="宋体" charset="-122"/>
            </a:endParaRPr>
          </a:p>
        </p:txBody>
      </p:sp>
      <p:sp>
        <p:nvSpPr>
          <p:cNvPr id="614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第8章  回溯法</a:t>
            </a:r>
          </a:p>
        </p:txBody>
      </p:sp>
      <p:sp>
        <p:nvSpPr>
          <p:cNvPr id="614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8B2F51C0-C2F8-4D6C-89F5-49290696072F}" type="slidenum">
              <a:rPr lang="en-US" altLang="zh-CN" sz="1400" b="0" smtClean="0">
                <a:latin typeface="Comic Sans MS" pitchFamily="66" charset="0"/>
                <a:ea typeface="宋体" charset="-122"/>
              </a:rPr>
              <a:pPr>
                <a:spcBef>
                  <a:spcPct val="0"/>
                </a:spcBef>
                <a:buClrTx/>
                <a:buSzTx/>
                <a:buFontTx/>
                <a:buNone/>
              </a:pPr>
              <a:t>9</a:t>
            </a:fld>
            <a:endParaRPr lang="en-US" altLang="zh-CN" sz="1400" b="0" smtClean="0">
              <a:latin typeface="Comic Sans MS" pitchFamily="66" charset="0"/>
              <a:ea typeface="宋体" charset="-122"/>
            </a:endParaRPr>
          </a:p>
        </p:txBody>
      </p:sp>
      <p:sp>
        <p:nvSpPr>
          <p:cNvPr id="6149" name="Text Box 5">
            <a:hlinkClick r:id="" action="ppaction://hlinkshowjump?jump=nextslide"/>
          </p:cNvPr>
          <p:cNvSpPr txBox="1">
            <a:spLocks noChangeArrowheads="1"/>
          </p:cNvSpPr>
          <p:nvPr/>
        </p:nvSpPr>
        <p:spPr bwMode="auto">
          <a:xfrm>
            <a:off x="539750" y="1412875"/>
            <a:ext cx="632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8.1  </a:t>
            </a:r>
            <a:r>
              <a:rPr kumimoji="1" lang="zh-CN" altLang="en-US" sz="3600">
                <a:latin typeface="Times New Roman" pitchFamily="18" charset="0"/>
                <a:ea typeface="宋体" charset="-122"/>
              </a:rPr>
              <a:t>概  述 </a:t>
            </a:r>
          </a:p>
        </p:txBody>
      </p:sp>
      <p:sp>
        <p:nvSpPr>
          <p:cNvPr id="6150" name="Text Box 8">
            <a:hlinkClick r:id="rId2" action="ppaction://hlinksldjump"/>
          </p:cNvPr>
          <p:cNvSpPr txBox="1">
            <a:spLocks noChangeArrowheads="1"/>
          </p:cNvSpPr>
          <p:nvPr/>
        </p:nvSpPr>
        <p:spPr bwMode="auto">
          <a:xfrm>
            <a:off x="522288" y="2500313"/>
            <a:ext cx="502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8.2  </a:t>
            </a:r>
            <a:r>
              <a:rPr kumimoji="1" lang="zh-CN" altLang="en-US" sz="3600">
                <a:latin typeface="Times New Roman" pitchFamily="18" charset="0"/>
                <a:ea typeface="宋体" charset="-122"/>
              </a:rPr>
              <a:t>图问题中的回溯法</a:t>
            </a:r>
          </a:p>
        </p:txBody>
      </p:sp>
      <p:sp>
        <p:nvSpPr>
          <p:cNvPr id="6151" name="Text Box 9">
            <a:hlinkClick r:id="rId3" action="ppaction://hlinksldjump"/>
          </p:cNvPr>
          <p:cNvSpPr txBox="1">
            <a:spLocks noChangeArrowheads="1"/>
          </p:cNvSpPr>
          <p:nvPr/>
        </p:nvSpPr>
        <p:spPr bwMode="auto">
          <a:xfrm>
            <a:off x="522288" y="3724275"/>
            <a:ext cx="533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8.3  </a:t>
            </a:r>
            <a:r>
              <a:rPr kumimoji="1" lang="zh-CN" altLang="en-US" sz="3600">
                <a:latin typeface="Times New Roman" pitchFamily="18" charset="0"/>
                <a:ea typeface="宋体" charset="-122"/>
              </a:rPr>
              <a:t>组合问题中的回溯法</a:t>
            </a:r>
          </a:p>
        </p:txBody>
      </p:sp>
      <p:sp>
        <p:nvSpPr>
          <p:cNvPr id="6152" name="Text Box 11"/>
          <p:cNvSpPr txBox="1">
            <a:spLocks noChangeArrowheads="1"/>
          </p:cNvSpPr>
          <p:nvPr/>
        </p:nvSpPr>
        <p:spPr bwMode="auto">
          <a:xfrm>
            <a:off x="323850" y="260350"/>
            <a:ext cx="54895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zh-CN" altLang="en-US" sz="4400">
                <a:solidFill>
                  <a:schemeClr val="tx2"/>
                </a:solidFill>
                <a:latin typeface="华文行楷" pitchFamily="2" charset="-122"/>
                <a:ea typeface="华文行楷" pitchFamily="2" charset="-122"/>
              </a:rPr>
              <a:t>第</a:t>
            </a:r>
            <a:r>
              <a:rPr kumimoji="1" lang="en-US" altLang="zh-CN" sz="4400">
                <a:solidFill>
                  <a:schemeClr val="tx2"/>
                </a:solidFill>
                <a:latin typeface="华文行楷" pitchFamily="2" charset="-122"/>
                <a:ea typeface="华文行楷" pitchFamily="2" charset="-122"/>
              </a:rPr>
              <a:t>8</a:t>
            </a:r>
            <a:r>
              <a:rPr kumimoji="1" lang="zh-CN" altLang="en-US" sz="4400">
                <a:solidFill>
                  <a:schemeClr val="tx2"/>
                </a:solidFill>
                <a:latin typeface="华文行楷" pitchFamily="2" charset="-122"/>
                <a:ea typeface="华文行楷" pitchFamily="2" charset="-122"/>
              </a:rPr>
              <a:t>章  回溯法</a:t>
            </a:r>
            <a:r>
              <a:rPr kumimoji="1" lang="zh-CN" altLang="en-US" sz="4800">
                <a:solidFill>
                  <a:srgbClr val="CC0000"/>
                </a:solidFill>
                <a:latin typeface="Times New Roman" pitchFamily="18" charset="0"/>
                <a:ea typeface="宋体" charset="-122"/>
              </a:rPr>
              <a:t> </a:t>
            </a:r>
          </a:p>
        </p:txBody>
      </p:sp>
    </p:spTree>
    <p:extLst>
      <p:ext uri="{BB962C8B-B14F-4D97-AF65-F5344CB8AC3E}">
        <p14:creationId xmlns:p14="http://schemas.microsoft.com/office/powerpoint/2010/main" val="62551976"/>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凸显">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aniu_ppt">
  <a:themeElements>
    <a:clrScheme name="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aniu_ppt">
      <a:majorFont>
        <a:latin typeface="Tahoma"/>
        <a:ea typeface="华文行楷"/>
        <a:cs typeface="Tahoma"/>
      </a:majorFont>
      <a:minorFont>
        <a:latin typeface="Tahoma"/>
        <a:ea typeface="华文新魏"/>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niu_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aniu_pp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aniu_pp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aniu_pp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aniu_pp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aniu_pp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aniu_pp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aniu_pp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niu_ppt">
  <a:themeElements>
    <a:clrScheme name="1_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1_aniu_pp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aniu_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_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_aniu_pp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_aniu_pp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_aniu_pp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_aniu_pp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_aniu_pp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1_aniu_pp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1_aniu_pp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6393</TotalTime>
  <Words>3865</Words>
  <Application>Microsoft Office PowerPoint</Application>
  <PresentationFormat>全屏显示(4:3)</PresentationFormat>
  <Paragraphs>765</Paragraphs>
  <Slides>34</Slides>
  <Notes>7</Notes>
  <HiddenSlides>2</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34</vt:i4>
      </vt:variant>
    </vt:vector>
  </HeadingPairs>
  <TitlesOfParts>
    <vt:vector size="38" baseType="lpstr">
      <vt:lpstr>1_凸显</vt:lpstr>
      <vt:lpstr>aniu_ppt</vt:lpstr>
      <vt:lpstr>1_aniu_ppt</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第8章  回溯法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8.1.4  一个简单的例子—素数环问题</vt:lpstr>
      <vt:lpstr>8.1.4  一个简单的例子—素数环问题</vt:lpstr>
      <vt:lpstr>素数环代码</vt:lpstr>
      <vt:lpstr>素数环代码</vt:lpstr>
      <vt:lpstr>思考：回溯法的性能怎样？</vt:lpstr>
      <vt:lpstr>回溯法的解题思路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dc:creator>
  <cp:lastModifiedBy>WPA</cp:lastModifiedBy>
  <cp:revision>341</cp:revision>
  <dcterms:created xsi:type="dcterms:W3CDTF">2006-06-21T07:55:46Z</dcterms:created>
  <dcterms:modified xsi:type="dcterms:W3CDTF">2016-05-12T14:40:06Z</dcterms:modified>
</cp:coreProperties>
</file>