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33"/>
  </p:notesMasterIdLst>
  <p:handoutMasterIdLst>
    <p:handoutMasterId r:id="rId34"/>
  </p:handoutMasterIdLst>
  <p:sldIdLst>
    <p:sldId id="757" r:id="rId4"/>
    <p:sldId id="758" r:id="rId5"/>
    <p:sldId id="762" r:id="rId6"/>
    <p:sldId id="764" r:id="rId7"/>
    <p:sldId id="763" r:id="rId8"/>
    <p:sldId id="765" r:id="rId9"/>
    <p:sldId id="770" r:id="rId10"/>
    <p:sldId id="771" r:id="rId11"/>
    <p:sldId id="772" r:id="rId12"/>
    <p:sldId id="776" r:id="rId13"/>
    <p:sldId id="774" r:id="rId14"/>
    <p:sldId id="777" r:id="rId15"/>
    <p:sldId id="778" r:id="rId16"/>
    <p:sldId id="779" r:id="rId17"/>
    <p:sldId id="780" r:id="rId18"/>
    <p:sldId id="788" r:id="rId19"/>
    <p:sldId id="782" r:id="rId20"/>
    <p:sldId id="783" r:id="rId21"/>
    <p:sldId id="784" r:id="rId22"/>
    <p:sldId id="785" r:id="rId23"/>
    <p:sldId id="786" r:id="rId24"/>
    <p:sldId id="787" r:id="rId25"/>
    <p:sldId id="789" r:id="rId26"/>
    <p:sldId id="790" r:id="rId27"/>
    <p:sldId id="791" r:id="rId28"/>
    <p:sldId id="792" r:id="rId29"/>
    <p:sldId id="793" r:id="rId30"/>
    <p:sldId id="794" r:id="rId31"/>
    <p:sldId id="795" r:id="rId32"/>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A50021"/>
    <a:srgbClr val="FF9900"/>
    <a:srgbClr val="FFFF99"/>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6" autoAdjust="0"/>
    <p:restoredTop sz="81400" autoAdjust="0"/>
  </p:normalViewPr>
  <p:slideViewPr>
    <p:cSldViewPr>
      <p:cViewPr>
        <p:scale>
          <a:sx n="60" d="100"/>
          <a:sy n="60" d="100"/>
        </p:scale>
        <p:origin x="-7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S</a:t>
            </a:r>
            <a:r>
              <a:rPr lang="zh-CN" altLang="en-US" smtClean="0">
                <a:ea typeface="宋体" charset="-122"/>
              </a:rPr>
              <a:t>集合中有</a:t>
            </a:r>
            <a:r>
              <a:rPr lang="en-US" altLang="zh-CN" smtClean="0">
                <a:ea typeface="宋体" charset="-122"/>
              </a:rPr>
              <a:t>m</a:t>
            </a:r>
            <a:r>
              <a:rPr lang="zh-CN" altLang="en-US" smtClean="0">
                <a:ea typeface="宋体" charset="-122"/>
              </a:rPr>
              <a:t>个元素，那么解空间的大小是多少。</a:t>
            </a:r>
            <a:endParaRPr lang="en-US" altLang="zh-CN" smtClean="0">
              <a:ea typeface="宋体" charset="-122"/>
            </a:endParaRPr>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21892020-38A5-4841-9D1F-BE1CF1D1CCDC}" type="slidenum">
              <a:rPr lang="en-US" altLang="zh-CN" smtClean="0">
                <a:cs typeface="Tahoma" pitchFamily="34" charset="0"/>
              </a:rPr>
              <a:pPr eaLnBrk="1" hangingPunct="1">
                <a:spcBef>
                  <a:spcPct val="0"/>
                </a:spcBef>
              </a:pPr>
              <a:t>3</a:t>
            </a:fld>
            <a:endParaRPr lang="en-US" altLang="zh-CN" smtClean="0">
              <a:cs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画出解空间树的关键：</a:t>
            </a:r>
            <a:r>
              <a:rPr lang="en-US" altLang="zh-CN" smtClean="0">
                <a:ea typeface="宋体" charset="-122"/>
              </a:rPr>
              <a:t>1.</a:t>
            </a:r>
            <a:r>
              <a:rPr lang="zh-CN" altLang="en-US" smtClean="0">
                <a:ea typeface="宋体" charset="-122"/>
              </a:rPr>
              <a:t>确定解向量的长度</a:t>
            </a:r>
            <a:r>
              <a:rPr lang="en-US" altLang="zh-CN" smtClean="0">
                <a:ea typeface="宋体" charset="-122"/>
              </a:rPr>
              <a:t>2.</a:t>
            </a:r>
            <a:r>
              <a:rPr lang="zh-CN" altLang="en-US" smtClean="0">
                <a:ea typeface="宋体" charset="-122"/>
              </a:rPr>
              <a:t>确定解向量中，每个分量的取值</a:t>
            </a: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9719E433-1C9D-4C1D-A2AD-14C462B4E704}" type="slidenum">
              <a:rPr lang="en-US" altLang="zh-CN" smtClean="0">
                <a:cs typeface="Tahoma" pitchFamily="34" charset="0"/>
              </a:rPr>
              <a:pPr eaLnBrk="1" hangingPunct="1">
                <a:spcBef>
                  <a:spcPct val="0"/>
                </a:spcBef>
              </a:pPr>
              <a:t>6</a:t>
            </a:fld>
            <a:endParaRPr lang="en-US" altLang="zh-CN" smtClean="0">
              <a:cs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对于</a:t>
            </a:r>
            <a:r>
              <a:rPr lang="en-US" altLang="zh-CN" smtClean="0">
                <a:ea typeface="宋体" charset="-122"/>
              </a:rPr>
              <a:t>xi</a:t>
            </a:r>
            <a:r>
              <a:rPr lang="zh-CN" altLang="en-US" smtClean="0">
                <a:ea typeface="宋体" charset="-122"/>
              </a:rPr>
              <a:t>首先让它去</a:t>
            </a:r>
            <a:r>
              <a:rPr lang="en-US" altLang="zh-CN" smtClean="0">
                <a:ea typeface="宋体" charset="-122"/>
              </a:rPr>
              <a:t>si</a:t>
            </a:r>
            <a:r>
              <a:rPr lang="zh-CN" altLang="en-US" smtClean="0">
                <a:ea typeface="宋体" charset="-122"/>
              </a:rPr>
              <a:t>中的第一个值</a:t>
            </a:r>
            <a:r>
              <a:rPr lang="en-US" altLang="zh-CN" smtClean="0">
                <a:ea typeface="宋体" charset="-122"/>
              </a:rPr>
              <a:t>ai1</a:t>
            </a:r>
            <a:r>
              <a:rPr lang="zh-CN" altLang="en-US" smtClean="0">
                <a:ea typeface="宋体" charset="-122"/>
              </a:rPr>
              <a:t>，这时有几种可能：（</a:t>
            </a:r>
            <a:r>
              <a:rPr lang="en-US" altLang="zh-CN" smtClean="0">
                <a:ea typeface="宋体" charset="-122"/>
              </a:rPr>
              <a:t>1</a:t>
            </a:r>
            <a:r>
              <a:rPr lang="zh-CN" altLang="en-US" smtClean="0">
                <a:ea typeface="宋体" charset="-122"/>
              </a:rPr>
              <a:t>）当前</a:t>
            </a:r>
            <a:r>
              <a:rPr lang="en-US" altLang="zh-CN" smtClean="0">
                <a:ea typeface="宋体" charset="-122"/>
              </a:rPr>
              <a:t>xi</a:t>
            </a:r>
            <a:r>
              <a:rPr lang="zh-CN" altLang="en-US" smtClean="0">
                <a:ea typeface="宋体" charset="-122"/>
              </a:rPr>
              <a:t>是解中的最后一个分量，即已经求出最终解，返回，或存储该解（</a:t>
            </a:r>
            <a:r>
              <a:rPr lang="en-US" altLang="zh-CN" smtClean="0">
                <a:ea typeface="宋体" charset="-122"/>
              </a:rPr>
              <a:t>2</a:t>
            </a:r>
            <a:r>
              <a:rPr lang="zh-CN" altLang="en-US" smtClean="0">
                <a:ea typeface="宋体" charset="-122"/>
              </a:rPr>
              <a:t>）</a:t>
            </a:r>
            <a:r>
              <a:rPr lang="en-US" altLang="zh-CN" smtClean="0">
                <a:ea typeface="宋体" charset="-122"/>
              </a:rPr>
              <a:t>xi</a:t>
            </a:r>
            <a:r>
              <a:rPr lang="zh-CN" altLang="en-US" smtClean="0">
                <a:ea typeface="宋体" charset="-122"/>
              </a:rPr>
              <a:t>是部分解，继续扩展，对</a:t>
            </a:r>
            <a:r>
              <a:rPr lang="en-US" altLang="zh-CN" smtClean="0">
                <a:ea typeface="宋体" charset="-122"/>
              </a:rPr>
              <a:t>x</a:t>
            </a:r>
            <a:r>
              <a:rPr lang="zh-CN" altLang="en-US" smtClean="0">
                <a:ea typeface="宋体" charset="-122"/>
              </a:rPr>
              <a:t>（</a:t>
            </a:r>
            <a:r>
              <a:rPr lang="en-US" altLang="zh-CN" smtClean="0">
                <a:ea typeface="宋体" charset="-122"/>
              </a:rPr>
              <a:t>i+1</a:t>
            </a:r>
            <a:r>
              <a:rPr lang="zh-CN" altLang="en-US" smtClean="0">
                <a:ea typeface="宋体" charset="-122"/>
              </a:rPr>
              <a:t>）作出选择；（</a:t>
            </a:r>
            <a:r>
              <a:rPr lang="en-US" altLang="zh-CN" smtClean="0">
                <a:ea typeface="宋体" charset="-122"/>
              </a:rPr>
              <a:t>3</a:t>
            </a:r>
            <a:r>
              <a:rPr lang="zh-CN" altLang="en-US" smtClean="0">
                <a:ea typeface="宋体" charset="-122"/>
              </a:rPr>
              <a:t>）当前</a:t>
            </a:r>
            <a:r>
              <a:rPr lang="en-US" altLang="zh-CN" smtClean="0">
                <a:ea typeface="宋体" charset="-122"/>
              </a:rPr>
              <a:t>xi</a:t>
            </a:r>
            <a:r>
              <a:rPr lang="zh-CN" altLang="en-US" smtClean="0">
                <a:ea typeface="宋体" charset="-122"/>
              </a:rPr>
              <a:t>的取值不是部分解，修改</a:t>
            </a:r>
            <a:r>
              <a:rPr lang="en-US" altLang="zh-CN" smtClean="0">
                <a:ea typeface="宋体" charset="-122"/>
              </a:rPr>
              <a:t>xi</a:t>
            </a:r>
            <a:r>
              <a:rPr lang="zh-CN" altLang="en-US" smtClean="0">
                <a:ea typeface="宋体" charset="-122"/>
              </a:rPr>
              <a:t>的取值为</a:t>
            </a:r>
            <a:r>
              <a:rPr lang="en-US" altLang="zh-CN" smtClean="0">
                <a:ea typeface="宋体" charset="-122"/>
              </a:rPr>
              <a:t>ai2</a:t>
            </a:r>
            <a:r>
              <a:rPr lang="zh-CN" altLang="en-US" smtClean="0">
                <a:ea typeface="宋体" charset="-122"/>
              </a:rPr>
              <a:t>或下一个（</a:t>
            </a:r>
            <a:r>
              <a:rPr lang="en-US" altLang="zh-CN" smtClean="0">
                <a:ea typeface="宋体" charset="-122"/>
              </a:rPr>
              <a:t>4</a:t>
            </a:r>
            <a:r>
              <a:rPr lang="zh-CN" altLang="en-US" smtClean="0">
                <a:ea typeface="宋体" charset="-122"/>
              </a:rPr>
              <a:t>）如果当前</a:t>
            </a:r>
            <a:r>
              <a:rPr lang="en-US" altLang="zh-CN" smtClean="0">
                <a:ea typeface="宋体" charset="-122"/>
              </a:rPr>
              <a:t>xi</a:t>
            </a:r>
            <a:r>
              <a:rPr lang="zh-CN" altLang="en-US" smtClean="0">
                <a:ea typeface="宋体" charset="-122"/>
              </a:rPr>
              <a:t>的取值不是部分解，且</a:t>
            </a:r>
            <a:r>
              <a:rPr lang="en-US" altLang="zh-CN" smtClean="0">
                <a:ea typeface="宋体" charset="-122"/>
              </a:rPr>
              <a:t>xi</a:t>
            </a:r>
            <a:r>
              <a:rPr lang="zh-CN" altLang="en-US" smtClean="0">
                <a:ea typeface="宋体" charset="-122"/>
              </a:rPr>
              <a:t>的取值已经是最后一个值了，这时就要回溯，回到它的父结点，让父结点取下一个值，如果没有，继续回溯。</a:t>
            </a:r>
          </a:p>
          <a:p>
            <a:endParaRPr lang="zh-CN" altLang="en-US" smtClean="0">
              <a:ea typeface="宋体" charset="-122"/>
            </a:endParaRP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C838DAE0-490E-440B-8CFB-9BF05A4A978D}" type="slidenum">
              <a:rPr lang="en-US" altLang="zh-CN" smtClean="0">
                <a:cs typeface="Tahoma" pitchFamily="34" charset="0"/>
              </a:rPr>
              <a:pPr eaLnBrk="1" hangingPunct="1">
                <a:spcBef>
                  <a:spcPct val="0"/>
                </a:spcBef>
              </a:pPr>
              <a:t>10</a:t>
            </a:fld>
            <a:endParaRPr lang="en-US" altLang="zh-CN" smtClean="0">
              <a:cs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While</a:t>
            </a:r>
            <a:r>
              <a:rPr lang="zh-CN" altLang="en-US" smtClean="0">
                <a:ea typeface="宋体" charset="-122"/>
              </a:rPr>
              <a:t>条件怎样理解？</a:t>
            </a: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41EE2078-36DB-44CB-A022-EDC1DA67F7F9}" type="slidenum">
              <a:rPr lang="en-US" altLang="zh-CN" smtClean="0">
                <a:cs typeface="Tahoma" pitchFamily="34" charset="0"/>
              </a:rPr>
              <a:pPr eaLnBrk="1" hangingPunct="1">
                <a:spcBef>
                  <a:spcPct val="0"/>
                </a:spcBef>
              </a:pPr>
              <a:t>19</a:t>
            </a:fld>
            <a:endParaRPr lang="en-US" altLang="zh-CN" smtClean="0">
              <a:cs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解的形式是怎样的？每个分量的取值是什么？</a:t>
            </a:r>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2BB1BB18-2DD7-4CC8-8A8B-E41F5A21F9C8}" type="slidenum">
              <a:rPr lang="en-US" altLang="zh-CN" smtClean="0">
                <a:cs typeface="Tahoma" pitchFamily="34" charset="0"/>
              </a:rPr>
              <a:pPr eaLnBrk="1" hangingPunct="1">
                <a:spcBef>
                  <a:spcPct val="0"/>
                </a:spcBef>
              </a:pPr>
              <a:t>24</a:t>
            </a:fld>
            <a:endParaRPr lang="en-US" altLang="zh-CN" smtClean="0">
              <a:cs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solidFill>
                  <a:srgbClr val="FF0000"/>
                </a:solidFill>
                <a:ea typeface="宋体" charset="-122"/>
              </a:rPr>
              <a:t>如果在</a:t>
            </a:r>
            <a:r>
              <a:rPr lang="en-US" altLang="zh-CN" b="1" i="1" smtClean="0">
                <a:solidFill>
                  <a:srgbClr val="FF0000"/>
                </a:solidFill>
                <a:ea typeface="宋体" charset="-122"/>
              </a:rPr>
              <a:t>n</a:t>
            </a:r>
            <a:r>
              <a:rPr lang="zh-CN" altLang="en-US" b="1" smtClean="0">
                <a:solidFill>
                  <a:srgbClr val="FF0000"/>
                </a:solidFill>
                <a:ea typeface="宋体" charset="-122"/>
              </a:rPr>
              <a:t>元组</a:t>
            </a:r>
            <a:r>
              <a:rPr lang="en-US" altLang="zh-CN" b="1" i="1" smtClean="0">
                <a:solidFill>
                  <a:srgbClr val="FF0000"/>
                </a:solidFill>
                <a:ea typeface="宋体" charset="-122"/>
              </a:rPr>
              <a:t>C</a:t>
            </a:r>
            <a:r>
              <a:rPr lang="zh-CN" altLang="en-US" b="1" smtClean="0">
                <a:solidFill>
                  <a:srgbClr val="FF0000"/>
                </a:solidFill>
                <a:ea typeface="宋体" charset="-122"/>
              </a:rPr>
              <a:t>中，所有相邻顶点都不会着相同颜色，就称此</a:t>
            </a:r>
            <a:r>
              <a:rPr lang="en-US" altLang="zh-CN" b="1" i="1" smtClean="0">
                <a:solidFill>
                  <a:srgbClr val="FF0000"/>
                </a:solidFill>
                <a:ea typeface="宋体" charset="-122"/>
              </a:rPr>
              <a:t>n</a:t>
            </a:r>
            <a:r>
              <a:rPr lang="zh-CN" altLang="en-US" b="1" smtClean="0">
                <a:solidFill>
                  <a:srgbClr val="FF0000"/>
                </a:solidFill>
                <a:ea typeface="宋体" charset="-122"/>
              </a:rPr>
              <a:t>元组为可行解，否则为无效解。</a:t>
            </a:r>
          </a:p>
          <a:p>
            <a:r>
              <a:rPr lang="en-US" altLang="zh-CN" smtClean="0">
                <a:ea typeface="宋体" charset="-122"/>
                <a:cs typeface="Tahoma" pitchFamily="34" charset="0"/>
              </a:rPr>
              <a:t> </a:t>
            </a:r>
            <a:r>
              <a:rPr lang="zh-CN" altLang="en-US" smtClean="0">
                <a:ea typeface="宋体" charset="-122"/>
                <a:cs typeface="Tahoma" pitchFamily="34" charset="0"/>
              </a:rPr>
              <a:t>由于用</a:t>
            </a:r>
            <a:r>
              <a:rPr lang="en-US" altLang="zh-CN" i="1" smtClean="0">
                <a:ea typeface="宋体" charset="-122"/>
                <a:cs typeface="Tahoma" pitchFamily="34" charset="0"/>
              </a:rPr>
              <a:t>m</a:t>
            </a:r>
            <a:r>
              <a:rPr lang="zh-CN" altLang="en-US" smtClean="0">
                <a:ea typeface="宋体" charset="-122"/>
                <a:cs typeface="Tahoma" pitchFamily="34" charset="0"/>
              </a:rPr>
              <a:t>种颜色为无向图</a:t>
            </a:r>
            <a:r>
              <a:rPr lang="en-US" altLang="zh-CN" i="1" smtClean="0">
                <a:ea typeface="宋体" charset="-122"/>
                <a:cs typeface="Tahoma" pitchFamily="34" charset="0"/>
              </a:rPr>
              <a:t>G</a:t>
            </a:r>
            <a:r>
              <a:rPr lang="en-US" altLang="zh-CN" smtClean="0">
                <a:ea typeface="宋体" charset="-122"/>
                <a:cs typeface="Tahoma" pitchFamily="34" charset="0"/>
              </a:rPr>
              <a:t>=(</a:t>
            </a:r>
            <a:r>
              <a:rPr lang="en-US" altLang="zh-CN" i="1" smtClean="0">
                <a:ea typeface="宋体" charset="-122"/>
                <a:cs typeface="Tahoma" pitchFamily="34" charset="0"/>
              </a:rPr>
              <a:t>V</a:t>
            </a:r>
            <a:r>
              <a:rPr lang="en-US" altLang="zh-CN" smtClean="0">
                <a:ea typeface="宋体" charset="-122"/>
                <a:cs typeface="Tahoma" pitchFamily="34" charset="0"/>
              </a:rPr>
              <a:t>, </a:t>
            </a:r>
            <a:r>
              <a:rPr lang="en-US" altLang="zh-CN" i="1" smtClean="0">
                <a:ea typeface="宋体" charset="-122"/>
                <a:cs typeface="Tahoma" pitchFamily="34" charset="0"/>
              </a:rPr>
              <a:t>E</a:t>
            </a:r>
            <a:r>
              <a:rPr lang="en-US" altLang="zh-CN" smtClean="0">
                <a:ea typeface="宋体" charset="-122"/>
                <a:cs typeface="Tahoma" pitchFamily="34" charset="0"/>
              </a:rPr>
              <a:t>)</a:t>
            </a:r>
            <a:r>
              <a:rPr lang="zh-CN" altLang="en-US" smtClean="0">
                <a:ea typeface="宋体" charset="-122"/>
                <a:cs typeface="Tahoma" pitchFamily="34" charset="0"/>
              </a:rPr>
              <a:t>着色，其中，</a:t>
            </a:r>
            <a:r>
              <a:rPr lang="en-US" altLang="zh-CN" i="1" smtClean="0">
                <a:ea typeface="宋体" charset="-122"/>
                <a:cs typeface="Tahoma" pitchFamily="34" charset="0"/>
              </a:rPr>
              <a:t>V</a:t>
            </a:r>
            <a:r>
              <a:rPr lang="zh-CN" altLang="en-US" smtClean="0">
                <a:ea typeface="宋体" charset="-122"/>
                <a:cs typeface="Tahoma" pitchFamily="34" charset="0"/>
              </a:rPr>
              <a:t>的顶点个数为</a:t>
            </a:r>
            <a:r>
              <a:rPr lang="en-US" altLang="zh-CN" i="1" smtClean="0">
                <a:ea typeface="宋体" charset="-122"/>
                <a:cs typeface="Tahoma" pitchFamily="34" charset="0"/>
              </a:rPr>
              <a:t>n</a:t>
            </a:r>
            <a:r>
              <a:rPr lang="zh-CN" altLang="en-US" smtClean="0">
                <a:ea typeface="宋体" charset="-122"/>
                <a:cs typeface="Tahoma" pitchFamily="34" charset="0"/>
              </a:rPr>
              <a:t>，</a:t>
            </a:r>
            <a:endParaRPr lang="zh-CN" altLang="en-US" smtClean="0">
              <a:ea typeface="宋体" charset="-122"/>
            </a:endParaRP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E7D0C038-FE44-4680-B03A-3AD35A46B010}" type="slidenum">
              <a:rPr lang="en-US" altLang="zh-CN" smtClean="0">
                <a:cs typeface="Tahoma" pitchFamily="34" charset="0"/>
              </a:rPr>
              <a:pPr eaLnBrk="1" hangingPunct="1">
                <a:spcBef>
                  <a:spcPct val="0"/>
                </a:spcBef>
              </a:pPr>
              <a:t>25</a:t>
            </a:fld>
            <a:endParaRPr lang="en-US" altLang="zh-CN" smtClean="0">
              <a:cs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2016/5/17</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2016/5/17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2016/5/17</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2016/5/17</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2016/5/17</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2016/5/17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2016/5/17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2016/5/17</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2016/5/17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2016/5/17</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2016/5/17</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2016/5/17</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2016/5/17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2016/5/17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2016/5/17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2016/5/17</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5/17/2016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5/17/2016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2016/5/17</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2016/5/17</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8.xml"/><Relationship Id="rId1" Type="http://schemas.openxmlformats.org/officeDocument/2006/relationships/slideLayout" Target="../slideLayouts/slideLayout14.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E36F95A6-7008-4AF1-B19A-9D6A824A132A}" type="datetime1">
              <a:rPr lang="zh-CN" altLang="en-US" sz="1400" b="0" smtClean="0">
                <a:latin typeface="Comic Sans MS" pitchFamily="66" charset="0"/>
                <a:ea typeface="宋体" charset="-122"/>
              </a:rPr>
              <a:pPr>
                <a:spcBef>
                  <a:spcPct val="0"/>
                </a:spcBef>
                <a:buClrTx/>
                <a:buSzTx/>
                <a:buFontTx/>
                <a:buNone/>
              </a:pPr>
              <a:t>2016/5/17</a:t>
            </a:fld>
            <a:endParaRPr lang="en-US" altLang="zh-CN" sz="1400" b="0" smtClean="0">
              <a:latin typeface="Comic Sans MS" pitchFamily="66" charset="0"/>
              <a:ea typeface="宋体" charset="-122"/>
            </a:endParaRPr>
          </a:p>
        </p:txBody>
      </p:sp>
      <p:sp>
        <p:nvSpPr>
          <p:cNvPr id="61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61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8B2F51C0-C2F8-4D6C-89F5-49290696072F}" type="slidenum">
              <a:rPr lang="en-US" altLang="zh-CN" sz="1400" b="0" smtClean="0">
                <a:latin typeface="Comic Sans MS" pitchFamily="66" charset="0"/>
                <a:ea typeface="宋体" charset="-122"/>
              </a:rPr>
              <a:pPr>
                <a:spcBef>
                  <a:spcPct val="0"/>
                </a:spcBef>
                <a:buClrTx/>
                <a:buSzTx/>
                <a:buFontTx/>
                <a:buNone/>
              </a:pPr>
              <a:t>1</a:t>
            </a:fld>
            <a:endParaRPr lang="en-US" altLang="zh-CN" sz="1400" b="0" smtClean="0">
              <a:latin typeface="Comic Sans MS" pitchFamily="66" charset="0"/>
              <a:ea typeface="宋体" charset="-122"/>
            </a:endParaRPr>
          </a:p>
        </p:txBody>
      </p:sp>
      <p:sp>
        <p:nvSpPr>
          <p:cNvPr id="6149" name="Text Box 5">
            <a:hlinkClick r:id="" action="ppaction://hlinkshowjump?jump=nextslide"/>
          </p:cNvPr>
          <p:cNvSpPr txBox="1">
            <a:spLocks noChangeArrowheads="1"/>
          </p:cNvSpPr>
          <p:nvPr/>
        </p:nvSpPr>
        <p:spPr bwMode="auto">
          <a:xfrm>
            <a:off x="539750" y="1412875"/>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8.1  </a:t>
            </a:r>
            <a:r>
              <a:rPr kumimoji="1" lang="zh-CN" altLang="en-US" sz="3600">
                <a:latin typeface="Times New Roman" pitchFamily="18" charset="0"/>
                <a:ea typeface="宋体" charset="-122"/>
              </a:rPr>
              <a:t>概  述 </a:t>
            </a:r>
          </a:p>
        </p:txBody>
      </p:sp>
      <p:sp>
        <p:nvSpPr>
          <p:cNvPr id="6150" name="Text Box 8">
            <a:hlinkClick r:id="rId2" action="ppaction://hlinksldjump"/>
          </p:cNvPr>
          <p:cNvSpPr txBox="1">
            <a:spLocks noChangeArrowheads="1"/>
          </p:cNvSpPr>
          <p:nvPr/>
        </p:nvSpPr>
        <p:spPr bwMode="auto">
          <a:xfrm>
            <a:off x="522288" y="2500313"/>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8.2  </a:t>
            </a:r>
            <a:r>
              <a:rPr kumimoji="1" lang="zh-CN" altLang="en-US" sz="3600">
                <a:latin typeface="Times New Roman" pitchFamily="18" charset="0"/>
                <a:ea typeface="宋体" charset="-122"/>
              </a:rPr>
              <a:t>图问题中的回溯法</a:t>
            </a:r>
          </a:p>
        </p:txBody>
      </p:sp>
      <p:sp>
        <p:nvSpPr>
          <p:cNvPr id="6151" name="Text Box 9">
            <a:hlinkClick r:id="rId3" action="ppaction://hlinksldjump"/>
          </p:cNvPr>
          <p:cNvSpPr txBox="1">
            <a:spLocks noChangeArrowheads="1"/>
          </p:cNvSpPr>
          <p:nvPr/>
        </p:nvSpPr>
        <p:spPr bwMode="auto">
          <a:xfrm>
            <a:off x="522288" y="3724275"/>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8.3  </a:t>
            </a:r>
            <a:r>
              <a:rPr kumimoji="1" lang="zh-CN" altLang="en-US" sz="3600">
                <a:latin typeface="Times New Roman" pitchFamily="18" charset="0"/>
                <a:ea typeface="宋体" charset="-122"/>
              </a:rPr>
              <a:t>组合问题中的回溯法</a:t>
            </a:r>
          </a:p>
        </p:txBody>
      </p:sp>
      <p:sp>
        <p:nvSpPr>
          <p:cNvPr id="6152" name="Text Box 11"/>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zh-CN" altLang="en-US" sz="4400">
                <a:solidFill>
                  <a:schemeClr val="tx2"/>
                </a:solidFill>
                <a:latin typeface="华文行楷" pitchFamily="2" charset="-122"/>
                <a:ea typeface="华文行楷" pitchFamily="2" charset="-122"/>
              </a:rPr>
              <a:t>第</a:t>
            </a:r>
            <a:r>
              <a:rPr kumimoji="1" lang="en-US" altLang="zh-CN" sz="4400">
                <a:solidFill>
                  <a:schemeClr val="tx2"/>
                </a:solidFill>
                <a:latin typeface="华文行楷" pitchFamily="2" charset="-122"/>
                <a:ea typeface="华文行楷" pitchFamily="2" charset="-122"/>
              </a:rPr>
              <a:t>8</a:t>
            </a:r>
            <a:r>
              <a:rPr kumimoji="1" lang="zh-CN" altLang="en-US" sz="4400">
                <a:solidFill>
                  <a:schemeClr val="tx2"/>
                </a:solidFill>
                <a:latin typeface="华文行楷" pitchFamily="2" charset="-122"/>
                <a:ea typeface="华文行楷" pitchFamily="2" charset="-122"/>
              </a:rPr>
              <a:t>章  回溯法</a:t>
            </a:r>
            <a:r>
              <a:rPr kumimoji="1" lang="zh-CN" altLang="en-US" sz="4800">
                <a:solidFill>
                  <a:srgbClr val="CC0000"/>
                </a:solidFill>
                <a:latin typeface="Times New Roman" pitchFamily="18" charset="0"/>
                <a:ea typeface="宋体" charset="-122"/>
              </a:rPr>
              <a:t> </a:t>
            </a:r>
          </a:p>
        </p:txBody>
      </p:sp>
    </p:spTree>
    <p:extLst>
      <p:ext uri="{BB962C8B-B14F-4D97-AF65-F5344CB8AC3E}">
        <p14:creationId xmlns:p14="http://schemas.microsoft.com/office/powerpoint/2010/main" val="6255197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9B359A1B-DB5C-4933-BB41-525B297B0BCA}"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256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56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AC13D61-08BD-4DE5-800E-9A788AE02CB9}" type="slidenum">
              <a:rPr lang="en-US" altLang="zh-CN" sz="1400" b="0" smtClean="0">
                <a:latin typeface="Comic Sans MS" pitchFamily="66" charset="0"/>
                <a:cs typeface="Tahoma" pitchFamily="34" charset="0"/>
              </a:rPr>
              <a:pPr>
                <a:spcBef>
                  <a:spcPct val="0"/>
                </a:spcBef>
                <a:buClrTx/>
                <a:buSzTx/>
                <a:buFontTx/>
                <a:buNone/>
              </a:pPr>
              <a:t>10</a:t>
            </a:fld>
            <a:endParaRPr lang="en-US" altLang="zh-CN" sz="1400" b="0" smtClean="0">
              <a:latin typeface="Comic Sans MS" pitchFamily="66" charset="0"/>
              <a:cs typeface="Tahoma" pitchFamily="34" charset="0"/>
            </a:endParaRPr>
          </a:p>
        </p:txBody>
      </p:sp>
      <p:grpSp>
        <p:nvGrpSpPr>
          <p:cNvPr id="25605" name="Group 4"/>
          <p:cNvGrpSpPr>
            <a:grpSpLocks/>
          </p:cNvGrpSpPr>
          <p:nvPr/>
        </p:nvGrpSpPr>
        <p:grpSpPr bwMode="auto">
          <a:xfrm>
            <a:off x="179388" y="1341438"/>
            <a:ext cx="8964612" cy="4525962"/>
            <a:chOff x="1413" y="9969"/>
            <a:chExt cx="7978" cy="3325"/>
          </a:xfrm>
        </p:grpSpPr>
        <p:sp>
          <p:nvSpPr>
            <p:cNvPr id="25609" name="Text Box 5"/>
            <p:cNvSpPr txBox="1">
              <a:spLocks noChangeArrowheads="1"/>
            </p:cNvSpPr>
            <p:nvPr/>
          </p:nvSpPr>
          <p:spPr bwMode="auto">
            <a:xfrm>
              <a:off x="1911" y="1080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0" name="Text Box 6"/>
            <p:cNvSpPr txBox="1">
              <a:spLocks noChangeArrowheads="1"/>
            </p:cNvSpPr>
            <p:nvPr/>
          </p:nvSpPr>
          <p:spPr bwMode="auto">
            <a:xfrm>
              <a:off x="2291" y="1094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11" name="Text Box 7"/>
            <p:cNvSpPr txBox="1">
              <a:spLocks noChangeArrowheads="1"/>
            </p:cNvSpPr>
            <p:nvPr/>
          </p:nvSpPr>
          <p:spPr bwMode="auto">
            <a:xfrm>
              <a:off x="2761" y="1080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12" name="Text Box 8"/>
            <p:cNvSpPr txBox="1">
              <a:spLocks noChangeArrowheads="1"/>
            </p:cNvSpPr>
            <p:nvPr/>
          </p:nvSpPr>
          <p:spPr bwMode="auto">
            <a:xfrm>
              <a:off x="1413" y="1222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13" name="Text Box 9"/>
            <p:cNvSpPr txBox="1">
              <a:spLocks noChangeArrowheads="1"/>
            </p:cNvSpPr>
            <p:nvPr/>
          </p:nvSpPr>
          <p:spPr bwMode="auto">
            <a:xfrm>
              <a:off x="2423" y="12227"/>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4" name="Text Box 10"/>
            <p:cNvSpPr txBox="1">
              <a:spLocks noChangeArrowheads="1"/>
            </p:cNvSpPr>
            <p:nvPr/>
          </p:nvSpPr>
          <p:spPr bwMode="auto">
            <a:xfrm>
              <a:off x="6753" y="1223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5" name="Text Box 11"/>
            <p:cNvSpPr txBox="1">
              <a:spLocks noChangeArrowheads="1"/>
            </p:cNvSpPr>
            <p:nvPr/>
          </p:nvSpPr>
          <p:spPr bwMode="auto">
            <a:xfrm>
              <a:off x="7113" y="12236"/>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16" name="Text Box 12"/>
            <p:cNvSpPr txBox="1">
              <a:spLocks noChangeArrowheads="1"/>
            </p:cNvSpPr>
            <p:nvPr/>
          </p:nvSpPr>
          <p:spPr bwMode="auto">
            <a:xfrm>
              <a:off x="7423" y="12235"/>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7" name="Text Box 13"/>
            <p:cNvSpPr txBox="1">
              <a:spLocks noChangeArrowheads="1"/>
            </p:cNvSpPr>
            <p:nvPr/>
          </p:nvSpPr>
          <p:spPr bwMode="auto">
            <a:xfrm>
              <a:off x="7763" y="12237"/>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18" name="Text Box 14"/>
            <p:cNvSpPr txBox="1">
              <a:spLocks noChangeArrowheads="1"/>
            </p:cNvSpPr>
            <p:nvPr/>
          </p:nvSpPr>
          <p:spPr bwMode="auto">
            <a:xfrm>
              <a:off x="8443" y="1222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19" name="Text Box 15"/>
            <p:cNvSpPr txBox="1">
              <a:spLocks noChangeArrowheads="1"/>
            </p:cNvSpPr>
            <p:nvPr/>
          </p:nvSpPr>
          <p:spPr bwMode="auto">
            <a:xfrm>
              <a:off x="2811" y="1155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0" name="Text Box 16"/>
            <p:cNvSpPr txBox="1">
              <a:spLocks noChangeArrowheads="1"/>
            </p:cNvSpPr>
            <p:nvPr/>
          </p:nvSpPr>
          <p:spPr bwMode="auto">
            <a:xfrm>
              <a:off x="3221" y="115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21" name="Text Box 17"/>
            <p:cNvSpPr txBox="1">
              <a:spLocks noChangeArrowheads="1"/>
            </p:cNvSpPr>
            <p:nvPr/>
          </p:nvSpPr>
          <p:spPr bwMode="auto">
            <a:xfrm>
              <a:off x="484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22" name="Text Box 18"/>
            <p:cNvSpPr txBox="1">
              <a:spLocks noChangeArrowheads="1"/>
            </p:cNvSpPr>
            <p:nvPr/>
          </p:nvSpPr>
          <p:spPr bwMode="auto">
            <a:xfrm>
              <a:off x="526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3" name="Text Box 19"/>
            <p:cNvSpPr txBox="1">
              <a:spLocks noChangeArrowheads="1"/>
            </p:cNvSpPr>
            <p:nvPr/>
          </p:nvSpPr>
          <p:spPr bwMode="auto">
            <a:xfrm>
              <a:off x="8111" y="1150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24" name="Text Box 20"/>
            <p:cNvSpPr txBox="1">
              <a:spLocks noChangeArrowheads="1"/>
            </p:cNvSpPr>
            <p:nvPr/>
          </p:nvSpPr>
          <p:spPr bwMode="auto">
            <a:xfrm>
              <a:off x="8531" y="115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5" name="Text Box 21"/>
            <p:cNvSpPr txBox="1">
              <a:spLocks noChangeArrowheads="1"/>
            </p:cNvSpPr>
            <p:nvPr/>
          </p:nvSpPr>
          <p:spPr bwMode="auto">
            <a:xfrm>
              <a:off x="881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26" name="Text Box 22"/>
            <p:cNvSpPr txBox="1">
              <a:spLocks noChangeArrowheads="1"/>
            </p:cNvSpPr>
            <p:nvPr/>
          </p:nvSpPr>
          <p:spPr bwMode="auto">
            <a:xfrm>
              <a:off x="9221" y="1151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27" name="Text Box 23"/>
            <p:cNvSpPr txBox="1">
              <a:spLocks noChangeArrowheads="1"/>
            </p:cNvSpPr>
            <p:nvPr/>
          </p:nvSpPr>
          <p:spPr bwMode="auto">
            <a:xfrm>
              <a:off x="7471" y="1150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8" name="Text Box 24"/>
            <p:cNvSpPr txBox="1">
              <a:spLocks noChangeArrowheads="1"/>
            </p:cNvSpPr>
            <p:nvPr/>
          </p:nvSpPr>
          <p:spPr bwMode="auto">
            <a:xfrm>
              <a:off x="7891" y="1150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29" name="Text Box 25"/>
            <p:cNvSpPr txBox="1">
              <a:spLocks noChangeArrowheads="1"/>
            </p:cNvSpPr>
            <p:nvPr/>
          </p:nvSpPr>
          <p:spPr bwMode="auto">
            <a:xfrm>
              <a:off x="681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30" name="Text Box 26"/>
            <p:cNvSpPr txBox="1">
              <a:spLocks noChangeArrowheads="1"/>
            </p:cNvSpPr>
            <p:nvPr/>
          </p:nvSpPr>
          <p:spPr bwMode="auto">
            <a:xfrm>
              <a:off x="721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31" name="Text Box 27"/>
            <p:cNvSpPr txBox="1">
              <a:spLocks noChangeArrowheads="1"/>
            </p:cNvSpPr>
            <p:nvPr/>
          </p:nvSpPr>
          <p:spPr bwMode="auto">
            <a:xfrm>
              <a:off x="613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32" name="Text Box 28"/>
            <p:cNvSpPr txBox="1">
              <a:spLocks noChangeArrowheads="1"/>
            </p:cNvSpPr>
            <p:nvPr/>
          </p:nvSpPr>
          <p:spPr bwMode="auto">
            <a:xfrm>
              <a:off x="655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3" name="Text Box 29"/>
            <p:cNvSpPr txBox="1">
              <a:spLocks noChangeArrowheads="1"/>
            </p:cNvSpPr>
            <p:nvPr/>
          </p:nvSpPr>
          <p:spPr bwMode="auto">
            <a:xfrm>
              <a:off x="547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34" name="Text Box 30"/>
            <p:cNvSpPr txBox="1">
              <a:spLocks noChangeArrowheads="1"/>
            </p:cNvSpPr>
            <p:nvPr/>
          </p:nvSpPr>
          <p:spPr bwMode="auto">
            <a:xfrm>
              <a:off x="589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5" name="Text Box 31"/>
            <p:cNvSpPr txBox="1">
              <a:spLocks noChangeArrowheads="1"/>
            </p:cNvSpPr>
            <p:nvPr/>
          </p:nvSpPr>
          <p:spPr bwMode="auto">
            <a:xfrm>
              <a:off x="4181" y="1152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36" name="Text Box 32"/>
            <p:cNvSpPr txBox="1">
              <a:spLocks noChangeArrowheads="1"/>
            </p:cNvSpPr>
            <p:nvPr/>
          </p:nvSpPr>
          <p:spPr bwMode="auto">
            <a:xfrm>
              <a:off x="4591" y="115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7" name="Text Box 35"/>
            <p:cNvSpPr txBox="1">
              <a:spLocks noChangeArrowheads="1"/>
            </p:cNvSpPr>
            <p:nvPr/>
          </p:nvSpPr>
          <p:spPr bwMode="auto">
            <a:xfrm>
              <a:off x="2151" y="1155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38" name="Text Box 36"/>
            <p:cNvSpPr txBox="1">
              <a:spLocks noChangeArrowheads="1"/>
            </p:cNvSpPr>
            <p:nvPr/>
          </p:nvSpPr>
          <p:spPr bwMode="auto">
            <a:xfrm>
              <a:off x="2561" y="1155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9" name="Text Box 37"/>
            <p:cNvSpPr txBox="1">
              <a:spLocks noChangeArrowheads="1"/>
            </p:cNvSpPr>
            <p:nvPr/>
          </p:nvSpPr>
          <p:spPr bwMode="auto">
            <a:xfrm>
              <a:off x="1481" y="1155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40" name="Text Box 38"/>
            <p:cNvSpPr txBox="1">
              <a:spLocks noChangeArrowheads="1"/>
            </p:cNvSpPr>
            <p:nvPr/>
          </p:nvSpPr>
          <p:spPr bwMode="auto">
            <a:xfrm>
              <a:off x="1901" y="1155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41" name="Text Box 39"/>
            <p:cNvSpPr txBox="1">
              <a:spLocks noChangeArrowheads="1"/>
            </p:cNvSpPr>
            <p:nvPr/>
          </p:nvSpPr>
          <p:spPr bwMode="auto">
            <a:xfrm>
              <a:off x="7901" y="1082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42" name="Text Box 40"/>
            <p:cNvSpPr txBox="1">
              <a:spLocks noChangeArrowheads="1"/>
            </p:cNvSpPr>
            <p:nvPr/>
          </p:nvSpPr>
          <p:spPr bwMode="auto">
            <a:xfrm>
              <a:off x="8211" y="1100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43" name="Text Box 41"/>
            <p:cNvSpPr txBox="1">
              <a:spLocks noChangeArrowheads="1"/>
            </p:cNvSpPr>
            <p:nvPr/>
          </p:nvSpPr>
          <p:spPr bwMode="auto">
            <a:xfrm>
              <a:off x="8751" y="1083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44" name="Text Box 42"/>
            <p:cNvSpPr txBox="1">
              <a:spLocks noChangeArrowheads="1"/>
            </p:cNvSpPr>
            <p:nvPr/>
          </p:nvSpPr>
          <p:spPr bwMode="auto">
            <a:xfrm>
              <a:off x="5911" y="108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45" name="Text Box 43"/>
            <p:cNvSpPr txBox="1">
              <a:spLocks noChangeArrowheads="1"/>
            </p:cNvSpPr>
            <p:nvPr/>
          </p:nvSpPr>
          <p:spPr bwMode="auto">
            <a:xfrm>
              <a:off x="6251" y="1093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46" name="Text Box 44"/>
            <p:cNvSpPr txBox="1">
              <a:spLocks noChangeArrowheads="1"/>
            </p:cNvSpPr>
            <p:nvPr/>
          </p:nvSpPr>
          <p:spPr bwMode="auto">
            <a:xfrm>
              <a:off x="6711" y="1081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47" name="Text Box 45"/>
            <p:cNvSpPr txBox="1">
              <a:spLocks noChangeArrowheads="1"/>
            </p:cNvSpPr>
            <p:nvPr/>
          </p:nvSpPr>
          <p:spPr bwMode="auto">
            <a:xfrm>
              <a:off x="3921" y="1080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48" name="Text Box 46"/>
            <p:cNvSpPr txBox="1">
              <a:spLocks noChangeArrowheads="1"/>
            </p:cNvSpPr>
            <p:nvPr/>
          </p:nvSpPr>
          <p:spPr bwMode="auto">
            <a:xfrm>
              <a:off x="4291" y="1093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49" name="Text Box 47"/>
            <p:cNvSpPr txBox="1">
              <a:spLocks noChangeArrowheads="1"/>
            </p:cNvSpPr>
            <p:nvPr/>
          </p:nvSpPr>
          <p:spPr bwMode="auto">
            <a:xfrm>
              <a:off x="4781" y="108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50" name="Text Box 48"/>
            <p:cNvSpPr txBox="1">
              <a:spLocks noChangeArrowheads="1"/>
            </p:cNvSpPr>
            <p:nvPr/>
          </p:nvSpPr>
          <p:spPr bwMode="auto">
            <a:xfrm>
              <a:off x="3671" y="13063"/>
              <a:ext cx="2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图</a:t>
              </a:r>
              <a:r>
                <a:rPr lang="en-US" altLang="zh-CN" sz="1600">
                  <a:latin typeface="Times New Roman" pitchFamily="18" charset="0"/>
                  <a:cs typeface="Tahoma" pitchFamily="34" charset="0"/>
                </a:rPr>
                <a:t>8.6  TSP</a:t>
              </a:r>
              <a:r>
                <a:rPr lang="zh-CN" altLang="en-US" sz="1600">
                  <a:latin typeface="Times New Roman" pitchFamily="18" charset="0"/>
                  <a:cs typeface="Tahoma" pitchFamily="34" charset="0"/>
                </a:rPr>
                <a:t>问题的搜索空间</a:t>
              </a:r>
            </a:p>
          </p:txBody>
        </p:sp>
        <p:sp>
          <p:nvSpPr>
            <p:cNvPr id="25651" name="Oval 49"/>
            <p:cNvSpPr>
              <a:spLocks noChangeArrowheads="1"/>
            </p:cNvSpPr>
            <p:nvPr/>
          </p:nvSpPr>
          <p:spPr bwMode="auto">
            <a:xfrm>
              <a:off x="1433" y="1253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a:t>
              </a:r>
              <a:endParaRPr lang="en-US" altLang="zh-CN" sz="1600" i="1">
                <a:latin typeface="Times New Roman" pitchFamily="18" charset="0"/>
                <a:cs typeface="Tahoma" pitchFamily="34" charset="0"/>
              </a:endParaRPr>
            </a:p>
          </p:txBody>
        </p:sp>
        <p:sp>
          <p:nvSpPr>
            <p:cNvPr id="25652" name="Oval 50"/>
            <p:cNvSpPr>
              <a:spLocks noChangeArrowheads="1"/>
            </p:cNvSpPr>
            <p:nvPr/>
          </p:nvSpPr>
          <p:spPr bwMode="auto">
            <a:xfrm>
              <a:off x="6772" y="125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47</a:t>
              </a:r>
              <a:endParaRPr lang="en-US" altLang="zh-CN" sz="1600" i="1">
                <a:latin typeface="Times New Roman" pitchFamily="18" charset="0"/>
                <a:cs typeface="Tahoma" pitchFamily="34" charset="0"/>
              </a:endParaRPr>
            </a:p>
          </p:txBody>
        </p:sp>
        <p:sp>
          <p:nvSpPr>
            <p:cNvPr id="25653" name="Oval 51"/>
            <p:cNvSpPr>
              <a:spLocks noChangeArrowheads="1"/>
            </p:cNvSpPr>
            <p:nvPr/>
          </p:nvSpPr>
          <p:spPr bwMode="auto">
            <a:xfrm>
              <a:off x="7750" y="1252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55</a:t>
              </a:r>
              <a:endParaRPr lang="en-US" altLang="zh-CN" sz="1600" i="1">
                <a:latin typeface="Times New Roman" pitchFamily="18" charset="0"/>
                <a:cs typeface="Tahoma" pitchFamily="34" charset="0"/>
              </a:endParaRPr>
            </a:p>
          </p:txBody>
        </p:sp>
        <p:sp>
          <p:nvSpPr>
            <p:cNvPr id="25654" name="Oval 52"/>
            <p:cNvSpPr>
              <a:spLocks noChangeArrowheads="1"/>
            </p:cNvSpPr>
            <p:nvPr/>
          </p:nvSpPr>
          <p:spPr bwMode="auto">
            <a:xfrm>
              <a:off x="1444" y="118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endParaRPr lang="en-US" altLang="zh-CN" sz="1600" i="1">
                <a:latin typeface="Times New Roman" pitchFamily="18" charset="0"/>
                <a:cs typeface="Tahoma" pitchFamily="34" charset="0"/>
              </a:endParaRPr>
            </a:p>
          </p:txBody>
        </p:sp>
        <p:sp>
          <p:nvSpPr>
            <p:cNvPr id="25655" name="Oval 53"/>
            <p:cNvSpPr>
              <a:spLocks noChangeArrowheads="1"/>
            </p:cNvSpPr>
            <p:nvPr/>
          </p:nvSpPr>
          <p:spPr bwMode="auto">
            <a:xfrm>
              <a:off x="2424" y="1186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11</a:t>
              </a:r>
              <a:endParaRPr lang="en-US" altLang="zh-CN" sz="1600" i="1">
                <a:latin typeface="Times New Roman" pitchFamily="18" charset="0"/>
                <a:cs typeface="Tahoma" pitchFamily="34" charset="0"/>
              </a:endParaRPr>
            </a:p>
          </p:txBody>
        </p:sp>
        <p:sp>
          <p:nvSpPr>
            <p:cNvPr id="25656" name="Oval 54"/>
            <p:cNvSpPr>
              <a:spLocks noChangeArrowheads="1"/>
            </p:cNvSpPr>
            <p:nvPr/>
          </p:nvSpPr>
          <p:spPr bwMode="auto">
            <a:xfrm>
              <a:off x="4474" y="1186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27</a:t>
              </a:r>
              <a:endParaRPr lang="en-US" altLang="zh-CN" sz="1600" i="1">
                <a:latin typeface="Times New Roman" pitchFamily="18" charset="0"/>
                <a:cs typeface="Tahoma" pitchFamily="34" charset="0"/>
              </a:endParaRPr>
            </a:p>
          </p:txBody>
        </p:sp>
        <p:sp>
          <p:nvSpPr>
            <p:cNvPr id="25657" name="Oval 55"/>
            <p:cNvSpPr>
              <a:spLocks noChangeArrowheads="1"/>
            </p:cNvSpPr>
            <p:nvPr/>
          </p:nvSpPr>
          <p:spPr bwMode="auto">
            <a:xfrm>
              <a:off x="6773" y="118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46</a:t>
              </a:r>
              <a:endParaRPr lang="en-US" altLang="zh-CN" sz="1600" i="1">
                <a:latin typeface="Times New Roman" pitchFamily="18" charset="0"/>
                <a:cs typeface="Tahoma" pitchFamily="34" charset="0"/>
              </a:endParaRPr>
            </a:p>
          </p:txBody>
        </p:sp>
        <p:sp>
          <p:nvSpPr>
            <p:cNvPr id="25658" name="Oval 56"/>
            <p:cNvSpPr>
              <a:spLocks noChangeArrowheads="1"/>
            </p:cNvSpPr>
            <p:nvPr/>
          </p:nvSpPr>
          <p:spPr bwMode="auto">
            <a:xfrm>
              <a:off x="7106" y="118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48</a:t>
              </a:r>
              <a:endParaRPr lang="en-US" altLang="zh-CN" sz="1600" i="1">
                <a:latin typeface="Times New Roman" pitchFamily="18" charset="0"/>
                <a:cs typeface="Tahoma" pitchFamily="34" charset="0"/>
              </a:endParaRPr>
            </a:p>
          </p:txBody>
        </p:sp>
        <p:sp>
          <p:nvSpPr>
            <p:cNvPr id="25659" name="Oval 57"/>
            <p:cNvSpPr>
              <a:spLocks noChangeArrowheads="1"/>
            </p:cNvSpPr>
            <p:nvPr/>
          </p:nvSpPr>
          <p:spPr bwMode="auto">
            <a:xfrm>
              <a:off x="7437"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52</a:t>
              </a:r>
              <a:endParaRPr lang="en-US" altLang="zh-CN" sz="1600" i="1">
                <a:latin typeface="Times New Roman" pitchFamily="18" charset="0"/>
                <a:cs typeface="Tahoma" pitchFamily="34" charset="0"/>
              </a:endParaRPr>
            </a:p>
          </p:txBody>
        </p:sp>
        <p:sp>
          <p:nvSpPr>
            <p:cNvPr id="25660" name="Oval 58"/>
            <p:cNvSpPr>
              <a:spLocks noChangeArrowheads="1"/>
            </p:cNvSpPr>
            <p:nvPr/>
          </p:nvSpPr>
          <p:spPr bwMode="auto">
            <a:xfrm>
              <a:off x="7761"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54</a:t>
              </a:r>
              <a:endParaRPr lang="en-US" altLang="zh-CN" sz="1600" i="1">
                <a:latin typeface="Times New Roman" pitchFamily="18" charset="0"/>
                <a:cs typeface="Tahoma" pitchFamily="34" charset="0"/>
              </a:endParaRPr>
            </a:p>
          </p:txBody>
        </p:sp>
        <p:sp>
          <p:nvSpPr>
            <p:cNvPr id="25661" name="Oval 59"/>
            <p:cNvSpPr>
              <a:spLocks noChangeArrowheads="1"/>
            </p:cNvSpPr>
            <p:nvPr/>
          </p:nvSpPr>
          <p:spPr bwMode="auto">
            <a:xfrm>
              <a:off x="8424"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59</a:t>
              </a:r>
              <a:endParaRPr lang="en-US" altLang="zh-CN" sz="1600" i="1">
                <a:latin typeface="Times New Roman" pitchFamily="18" charset="0"/>
                <a:cs typeface="Tahoma" pitchFamily="34" charset="0"/>
              </a:endParaRPr>
            </a:p>
          </p:txBody>
        </p:sp>
        <p:sp>
          <p:nvSpPr>
            <p:cNvPr id="25662" name="Oval 60"/>
            <p:cNvSpPr>
              <a:spLocks noChangeArrowheads="1"/>
            </p:cNvSpPr>
            <p:nvPr/>
          </p:nvSpPr>
          <p:spPr bwMode="auto">
            <a:xfrm>
              <a:off x="1631"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endParaRPr lang="en-US" altLang="zh-CN" sz="1600" i="1">
                <a:latin typeface="Times New Roman" pitchFamily="18" charset="0"/>
                <a:cs typeface="Tahoma" pitchFamily="34" charset="0"/>
              </a:endParaRPr>
            </a:p>
          </p:txBody>
        </p:sp>
        <p:sp>
          <p:nvSpPr>
            <p:cNvPr id="25663" name="Oval 61"/>
            <p:cNvSpPr>
              <a:spLocks noChangeArrowheads="1"/>
            </p:cNvSpPr>
            <p:nvPr/>
          </p:nvSpPr>
          <p:spPr bwMode="auto">
            <a:xfrm>
              <a:off x="2277" y="1118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8</a:t>
              </a:r>
              <a:endParaRPr lang="en-US" altLang="zh-CN" sz="1600" i="1">
                <a:latin typeface="Times New Roman" pitchFamily="18" charset="0"/>
                <a:cs typeface="Tahoma" pitchFamily="34" charset="0"/>
              </a:endParaRPr>
            </a:p>
          </p:txBody>
        </p:sp>
        <p:sp>
          <p:nvSpPr>
            <p:cNvPr id="25664" name="Oval 62"/>
            <p:cNvSpPr>
              <a:spLocks noChangeArrowheads="1"/>
            </p:cNvSpPr>
            <p:nvPr/>
          </p:nvSpPr>
          <p:spPr bwMode="auto">
            <a:xfrm>
              <a:off x="2937"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13</a:t>
              </a:r>
              <a:endParaRPr lang="en-US" altLang="zh-CN" sz="1600" i="1">
                <a:latin typeface="Times New Roman" pitchFamily="18" charset="0"/>
                <a:cs typeface="Tahoma" pitchFamily="34" charset="0"/>
              </a:endParaRPr>
            </a:p>
          </p:txBody>
        </p:sp>
        <p:sp>
          <p:nvSpPr>
            <p:cNvPr id="25665" name="Oval 63"/>
            <p:cNvSpPr>
              <a:spLocks noChangeArrowheads="1"/>
            </p:cNvSpPr>
            <p:nvPr/>
          </p:nvSpPr>
          <p:spPr bwMode="auto">
            <a:xfrm>
              <a:off x="4284" y="1118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24</a:t>
              </a:r>
              <a:endParaRPr lang="en-US" altLang="zh-CN" sz="1600" i="1">
                <a:latin typeface="Times New Roman" pitchFamily="18" charset="0"/>
                <a:cs typeface="Tahoma" pitchFamily="34" charset="0"/>
              </a:endParaRPr>
            </a:p>
          </p:txBody>
        </p:sp>
        <p:sp>
          <p:nvSpPr>
            <p:cNvPr id="25666" name="Oval 64"/>
            <p:cNvSpPr>
              <a:spLocks noChangeArrowheads="1"/>
            </p:cNvSpPr>
            <p:nvPr/>
          </p:nvSpPr>
          <p:spPr bwMode="auto">
            <a:xfrm>
              <a:off x="4956"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29</a:t>
              </a:r>
              <a:endParaRPr lang="en-US" altLang="zh-CN" sz="1600" i="1">
                <a:latin typeface="Times New Roman" pitchFamily="18" charset="0"/>
                <a:cs typeface="Tahoma" pitchFamily="34" charset="0"/>
              </a:endParaRPr>
            </a:p>
          </p:txBody>
        </p:sp>
        <p:sp>
          <p:nvSpPr>
            <p:cNvPr id="25667" name="Oval 65"/>
            <p:cNvSpPr>
              <a:spLocks noChangeArrowheads="1"/>
            </p:cNvSpPr>
            <p:nvPr/>
          </p:nvSpPr>
          <p:spPr bwMode="auto">
            <a:xfrm>
              <a:off x="5592"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35</a:t>
              </a:r>
              <a:endParaRPr lang="en-US" altLang="zh-CN" sz="1600" i="1">
                <a:latin typeface="Times New Roman" pitchFamily="18" charset="0"/>
                <a:cs typeface="Tahoma" pitchFamily="34" charset="0"/>
              </a:endParaRPr>
            </a:p>
          </p:txBody>
        </p:sp>
        <p:sp>
          <p:nvSpPr>
            <p:cNvPr id="25668" name="Oval 66"/>
            <p:cNvSpPr>
              <a:spLocks noChangeArrowheads="1"/>
            </p:cNvSpPr>
            <p:nvPr/>
          </p:nvSpPr>
          <p:spPr bwMode="auto">
            <a:xfrm>
              <a:off x="6257" y="1118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40</a:t>
              </a:r>
              <a:endParaRPr lang="en-US" altLang="zh-CN" sz="1600" i="1">
                <a:latin typeface="Times New Roman" pitchFamily="18" charset="0"/>
                <a:cs typeface="Tahoma" pitchFamily="34" charset="0"/>
              </a:endParaRPr>
            </a:p>
          </p:txBody>
        </p:sp>
        <p:sp>
          <p:nvSpPr>
            <p:cNvPr id="25669" name="Oval 67"/>
            <p:cNvSpPr>
              <a:spLocks noChangeArrowheads="1"/>
            </p:cNvSpPr>
            <p:nvPr/>
          </p:nvSpPr>
          <p:spPr bwMode="auto">
            <a:xfrm>
              <a:off x="6916" y="1118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45</a:t>
              </a:r>
              <a:endParaRPr lang="en-US" altLang="zh-CN" sz="1600" i="1">
                <a:latin typeface="Times New Roman" pitchFamily="18" charset="0"/>
                <a:cs typeface="Tahoma" pitchFamily="34" charset="0"/>
              </a:endParaRPr>
            </a:p>
          </p:txBody>
        </p:sp>
        <p:sp>
          <p:nvSpPr>
            <p:cNvPr id="25670" name="Oval 68"/>
            <p:cNvSpPr>
              <a:spLocks noChangeArrowheads="1"/>
            </p:cNvSpPr>
            <p:nvPr/>
          </p:nvSpPr>
          <p:spPr bwMode="auto">
            <a:xfrm>
              <a:off x="7571"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51</a:t>
              </a:r>
              <a:endParaRPr lang="en-US" altLang="zh-CN" sz="1600" i="1">
                <a:latin typeface="Times New Roman" pitchFamily="18" charset="0"/>
                <a:cs typeface="Tahoma" pitchFamily="34" charset="0"/>
              </a:endParaRPr>
            </a:p>
          </p:txBody>
        </p:sp>
        <p:sp>
          <p:nvSpPr>
            <p:cNvPr id="25671" name="Oval 69"/>
            <p:cNvSpPr>
              <a:spLocks noChangeArrowheads="1"/>
            </p:cNvSpPr>
            <p:nvPr/>
          </p:nvSpPr>
          <p:spPr bwMode="auto">
            <a:xfrm>
              <a:off x="8234"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56</a:t>
              </a:r>
              <a:endParaRPr lang="en-US" altLang="zh-CN" sz="1600" i="1">
                <a:latin typeface="Times New Roman" pitchFamily="18" charset="0"/>
                <a:cs typeface="Tahoma" pitchFamily="34" charset="0"/>
              </a:endParaRPr>
            </a:p>
          </p:txBody>
        </p:sp>
        <p:sp>
          <p:nvSpPr>
            <p:cNvPr id="25672" name="Oval 70"/>
            <p:cNvSpPr>
              <a:spLocks noChangeArrowheads="1"/>
            </p:cNvSpPr>
            <p:nvPr/>
          </p:nvSpPr>
          <p:spPr bwMode="auto">
            <a:xfrm>
              <a:off x="8904"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61</a:t>
              </a:r>
              <a:endParaRPr lang="en-US" altLang="zh-CN" sz="1600" i="1">
                <a:latin typeface="Times New Roman" pitchFamily="18" charset="0"/>
                <a:cs typeface="Tahoma" pitchFamily="34" charset="0"/>
              </a:endParaRPr>
            </a:p>
          </p:txBody>
        </p:sp>
        <p:sp>
          <p:nvSpPr>
            <p:cNvPr id="25673" name="Oval 71"/>
            <p:cNvSpPr>
              <a:spLocks noChangeArrowheads="1"/>
            </p:cNvSpPr>
            <p:nvPr/>
          </p:nvSpPr>
          <p:spPr bwMode="auto">
            <a:xfrm>
              <a:off x="2262"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endParaRPr lang="en-US" altLang="zh-CN" sz="1600" i="1">
                <a:latin typeface="Times New Roman" pitchFamily="18" charset="0"/>
                <a:cs typeface="Tahoma" pitchFamily="34" charset="0"/>
              </a:endParaRPr>
            </a:p>
          </p:txBody>
        </p:sp>
        <p:sp>
          <p:nvSpPr>
            <p:cNvPr id="25674" name="Oval 72"/>
            <p:cNvSpPr>
              <a:spLocks noChangeArrowheads="1"/>
            </p:cNvSpPr>
            <p:nvPr/>
          </p:nvSpPr>
          <p:spPr bwMode="auto">
            <a:xfrm>
              <a:off x="4268"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18</a:t>
              </a:r>
              <a:endParaRPr lang="en-US" altLang="zh-CN" sz="1600" i="1">
                <a:latin typeface="Times New Roman" pitchFamily="18" charset="0"/>
                <a:cs typeface="Tahoma" pitchFamily="34" charset="0"/>
              </a:endParaRPr>
            </a:p>
          </p:txBody>
        </p:sp>
        <p:sp>
          <p:nvSpPr>
            <p:cNvPr id="25675" name="Oval 73"/>
            <p:cNvSpPr>
              <a:spLocks noChangeArrowheads="1"/>
            </p:cNvSpPr>
            <p:nvPr/>
          </p:nvSpPr>
          <p:spPr bwMode="auto">
            <a:xfrm>
              <a:off x="6233"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34</a:t>
              </a:r>
              <a:endParaRPr lang="en-US" altLang="zh-CN" sz="1600" i="1">
                <a:latin typeface="Times New Roman" pitchFamily="18" charset="0"/>
                <a:cs typeface="Tahoma" pitchFamily="34" charset="0"/>
              </a:endParaRPr>
            </a:p>
          </p:txBody>
        </p:sp>
        <p:sp>
          <p:nvSpPr>
            <p:cNvPr id="25676" name="Oval 74"/>
            <p:cNvSpPr>
              <a:spLocks noChangeArrowheads="1"/>
            </p:cNvSpPr>
            <p:nvPr/>
          </p:nvSpPr>
          <p:spPr bwMode="auto">
            <a:xfrm>
              <a:off x="8227" y="1060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50</a:t>
              </a:r>
              <a:endParaRPr lang="en-US" altLang="zh-CN" sz="1600" i="1">
                <a:latin typeface="Times New Roman" pitchFamily="18" charset="0"/>
                <a:cs typeface="Tahoma" pitchFamily="34" charset="0"/>
              </a:endParaRPr>
            </a:p>
          </p:txBody>
        </p:sp>
        <p:sp>
          <p:nvSpPr>
            <p:cNvPr id="25677" name="Oval 75"/>
            <p:cNvSpPr>
              <a:spLocks noChangeArrowheads="1"/>
            </p:cNvSpPr>
            <p:nvPr/>
          </p:nvSpPr>
          <p:spPr bwMode="auto">
            <a:xfrm>
              <a:off x="5239" y="99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endParaRPr lang="en-US" altLang="zh-CN" sz="1600" i="1">
                <a:latin typeface="Times New Roman" pitchFamily="18" charset="0"/>
                <a:cs typeface="Tahoma" pitchFamily="34" charset="0"/>
              </a:endParaRPr>
            </a:p>
          </p:txBody>
        </p:sp>
        <p:sp>
          <p:nvSpPr>
            <p:cNvPr id="25678" name="Line 76"/>
            <p:cNvSpPr>
              <a:spLocks noChangeShapeType="1"/>
            </p:cNvSpPr>
            <p:nvPr/>
          </p:nvSpPr>
          <p:spPr bwMode="auto">
            <a:xfrm flipH="1">
              <a:off x="2461" y="10122"/>
              <a:ext cx="277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9" name="Line 77"/>
            <p:cNvSpPr>
              <a:spLocks noChangeShapeType="1"/>
            </p:cNvSpPr>
            <p:nvPr/>
          </p:nvSpPr>
          <p:spPr bwMode="auto">
            <a:xfrm flipH="1">
              <a:off x="4471" y="10164"/>
              <a:ext cx="78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0" name="Line 78"/>
            <p:cNvSpPr>
              <a:spLocks noChangeShapeType="1"/>
            </p:cNvSpPr>
            <p:nvPr/>
          </p:nvSpPr>
          <p:spPr bwMode="auto">
            <a:xfrm>
              <a:off x="5501" y="10134"/>
              <a:ext cx="82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Line 79"/>
            <p:cNvSpPr>
              <a:spLocks noChangeShapeType="1"/>
            </p:cNvSpPr>
            <p:nvPr/>
          </p:nvSpPr>
          <p:spPr bwMode="auto">
            <a:xfrm>
              <a:off x="5511" y="10104"/>
              <a:ext cx="277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2" name="Line 80"/>
            <p:cNvSpPr>
              <a:spLocks noChangeShapeType="1"/>
            </p:cNvSpPr>
            <p:nvPr/>
          </p:nvSpPr>
          <p:spPr bwMode="auto">
            <a:xfrm flipH="1">
              <a:off x="1791" y="10786"/>
              <a:ext cx="48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3" name="Line 81"/>
            <p:cNvSpPr>
              <a:spLocks noChangeShapeType="1"/>
            </p:cNvSpPr>
            <p:nvPr/>
          </p:nvSpPr>
          <p:spPr bwMode="auto">
            <a:xfrm>
              <a:off x="2401" y="10864"/>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Line 82"/>
            <p:cNvSpPr>
              <a:spLocks noChangeShapeType="1"/>
            </p:cNvSpPr>
            <p:nvPr/>
          </p:nvSpPr>
          <p:spPr bwMode="auto">
            <a:xfrm flipH="1">
              <a:off x="3801" y="10795"/>
              <a:ext cx="480" cy="3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5" name="Line 83"/>
            <p:cNvSpPr>
              <a:spLocks noChangeShapeType="1"/>
            </p:cNvSpPr>
            <p:nvPr/>
          </p:nvSpPr>
          <p:spPr bwMode="auto">
            <a:xfrm>
              <a:off x="4411" y="10858"/>
              <a:ext cx="0" cy="3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6" name="Line 84"/>
            <p:cNvSpPr>
              <a:spLocks noChangeShapeType="1"/>
            </p:cNvSpPr>
            <p:nvPr/>
          </p:nvSpPr>
          <p:spPr bwMode="auto">
            <a:xfrm>
              <a:off x="4511" y="10777"/>
              <a:ext cx="52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7" name="Line 85"/>
            <p:cNvSpPr>
              <a:spLocks noChangeShapeType="1"/>
            </p:cNvSpPr>
            <p:nvPr/>
          </p:nvSpPr>
          <p:spPr bwMode="auto">
            <a:xfrm flipH="1">
              <a:off x="5771" y="10795"/>
              <a:ext cx="49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8" name="Line 86"/>
            <p:cNvSpPr>
              <a:spLocks noChangeShapeType="1"/>
            </p:cNvSpPr>
            <p:nvPr/>
          </p:nvSpPr>
          <p:spPr bwMode="auto">
            <a:xfrm>
              <a:off x="6371" y="10843"/>
              <a:ext cx="0"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9" name="Line 87"/>
            <p:cNvSpPr>
              <a:spLocks noChangeShapeType="1"/>
            </p:cNvSpPr>
            <p:nvPr/>
          </p:nvSpPr>
          <p:spPr bwMode="auto">
            <a:xfrm>
              <a:off x="6471" y="10795"/>
              <a:ext cx="530"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0" name="Line 88"/>
            <p:cNvSpPr>
              <a:spLocks noChangeShapeType="1"/>
            </p:cNvSpPr>
            <p:nvPr/>
          </p:nvSpPr>
          <p:spPr bwMode="auto">
            <a:xfrm flipH="1">
              <a:off x="7761" y="10813"/>
              <a:ext cx="500" cy="3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1" name="Line 89"/>
            <p:cNvSpPr>
              <a:spLocks noChangeShapeType="1"/>
            </p:cNvSpPr>
            <p:nvPr/>
          </p:nvSpPr>
          <p:spPr bwMode="auto">
            <a:xfrm>
              <a:off x="8371" y="10852"/>
              <a:ext cx="0" cy="3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2" name="Line 90"/>
            <p:cNvSpPr>
              <a:spLocks noChangeShapeType="1"/>
            </p:cNvSpPr>
            <p:nvPr/>
          </p:nvSpPr>
          <p:spPr bwMode="auto">
            <a:xfrm>
              <a:off x="8471" y="10795"/>
              <a:ext cx="520" cy="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3" name="Line 91"/>
            <p:cNvSpPr>
              <a:spLocks noChangeShapeType="1"/>
            </p:cNvSpPr>
            <p:nvPr/>
          </p:nvSpPr>
          <p:spPr bwMode="auto">
            <a:xfrm flipH="1">
              <a:off x="1591" y="11413"/>
              <a:ext cx="11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4" name="Line 92"/>
            <p:cNvSpPr>
              <a:spLocks noChangeShapeType="1"/>
            </p:cNvSpPr>
            <p:nvPr/>
          </p:nvSpPr>
          <p:spPr bwMode="auto">
            <a:xfrm>
              <a:off x="1811" y="11413"/>
              <a:ext cx="8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5" name="Line 93"/>
            <p:cNvSpPr>
              <a:spLocks noChangeShapeType="1"/>
            </p:cNvSpPr>
            <p:nvPr/>
          </p:nvSpPr>
          <p:spPr bwMode="auto">
            <a:xfrm flipH="1">
              <a:off x="2251" y="11423"/>
              <a:ext cx="100"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6" name="Line 94"/>
            <p:cNvSpPr>
              <a:spLocks noChangeShapeType="1"/>
            </p:cNvSpPr>
            <p:nvPr/>
          </p:nvSpPr>
          <p:spPr bwMode="auto">
            <a:xfrm>
              <a:off x="2461" y="11423"/>
              <a:ext cx="80" cy="4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7" name="Line 95"/>
            <p:cNvSpPr>
              <a:spLocks noChangeShapeType="1"/>
            </p:cNvSpPr>
            <p:nvPr/>
          </p:nvSpPr>
          <p:spPr bwMode="auto">
            <a:xfrm flipH="1">
              <a:off x="2911" y="11434"/>
              <a:ext cx="11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8" name="Line 96"/>
            <p:cNvSpPr>
              <a:spLocks noChangeShapeType="1"/>
            </p:cNvSpPr>
            <p:nvPr/>
          </p:nvSpPr>
          <p:spPr bwMode="auto">
            <a:xfrm>
              <a:off x="3131" y="11434"/>
              <a:ext cx="9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9" name="Line 97"/>
            <p:cNvSpPr>
              <a:spLocks noChangeShapeType="1"/>
            </p:cNvSpPr>
            <p:nvPr/>
          </p:nvSpPr>
          <p:spPr bwMode="auto">
            <a:xfrm flipH="1">
              <a:off x="4271" y="11422"/>
              <a:ext cx="11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0" name="Line 98"/>
            <p:cNvSpPr>
              <a:spLocks noChangeShapeType="1"/>
            </p:cNvSpPr>
            <p:nvPr/>
          </p:nvSpPr>
          <p:spPr bwMode="auto">
            <a:xfrm>
              <a:off x="4491" y="11422"/>
              <a:ext cx="9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1" name="Line 99"/>
            <p:cNvSpPr>
              <a:spLocks noChangeShapeType="1"/>
            </p:cNvSpPr>
            <p:nvPr/>
          </p:nvSpPr>
          <p:spPr bwMode="auto">
            <a:xfrm flipH="1">
              <a:off x="4951" y="11434"/>
              <a:ext cx="10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2" name="Line 100"/>
            <p:cNvSpPr>
              <a:spLocks noChangeShapeType="1"/>
            </p:cNvSpPr>
            <p:nvPr/>
          </p:nvSpPr>
          <p:spPr bwMode="auto">
            <a:xfrm>
              <a:off x="5161" y="11413"/>
              <a:ext cx="8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 name="Line 101"/>
            <p:cNvSpPr>
              <a:spLocks noChangeShapeType="1"/>
            </p:cNvSpPr>
            <p:nvPr/>
          </p:nvSpPr>
          <p:spPr bwMode="auto">
            <a:xfrm flipH="1">
              <a:off x="5581" y="11425"/>
              <a:ext cx="10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 name="Line 102"/>
            <p:cNvSpPr>
              <a:spLocks noChangeShapeType="1"/>
            </p:cNvSpPr>
            <p:nvPr/>
          </p:nvSpPr>
          <p:spPr bwMode="auto">
            <a:xfrm>
              <a:off x="5791" y="11425"/>
              <a:ext cx="9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 name="Line 103"/>
            <p:cNvSpPr>
              <a:spLocks noChangeShapeType="1"/>
            </p:cNvSpPr>
            <p:nvPr/>
          </p:nvSpPr>
          <p:spPr bwMode="auto">
            <a:xfrm flipH="1">
              <a:off x="6241" y="11446"/>
              <a:ext cx="10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 name="Line 104"/>
            <p:cNvSpPr>
              <a:spLocks noChangeShapeType="1"/>
            </p:cNvSpPr>
            <p:nvPr/>
          </p:nvSpPr>
          <p:spPr bwMode="auto">
            <a:xfrm>
              <a:off x="6451" y="11446"/>
              <a:ext cx="8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 name="Line 105"/>
            <p:cNvSpPr>
              <a:spLocks noChangeShapeType="1"/>
            </p:cNvSpPr>
            <p:nvPr/>
          </p:nvSpPr>
          <p:spPr bwMode="auto">
            <a:xfrm flipH="1">
              <a:off x="6901" y="11434"/>
              <a:ext cx="110"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 name="Line 106"/>
            <p:cNvSpPr>
              <a:spLocks noChangeShapeType="1"/>
            </p:cNvSpPr>
            <p:nvPr/>
          </p:nvSpPr>
          <p:spPr bwMode="auto">
            <a:xfrm>
              <a:off x="7121" y="11424"/>
              <a:ext cx="90"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 name="Line 107"/>
            <p:cNvSpPr>
              <a:spLocks noChangeShapeType="1"/>
            </p:cNvSpPr>
            <p:nvPr/>
          </p:nvSpPr>
          <p:spPr bwMode="auto">
            <a:xfrm flipH="1">
              <a:off x="7571" y="11434"/>
              <a:ext cx="9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0" name="Line 108"/>
            <p:cNvSpPr>
              <a:spLocks noChangeShapeType="1"/>
            </p:cNvSpPr>
            <p:nvPr/>
          </p:nvSpPr>
          <p:spPr bwMode="auto">
            <a:xfrm>
              <a:off x="7771" y="11424"/>
              <a:ext cx="9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1" name="Line 109"/>
            <p:cNvSpPr>
              <a:spLocks noChangeShapeType="1"/>
            </p:cNvSpPr>
            <p:nvPr/>
          </p:nvSpPr>
          <p:spPr bwMode="auto">
            <a:xfrm flipH="1">
              <a:off x="8221" y="11425"/>
              <a:ext cx="100"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2" name="Line 110"/>
            <p:cNvSpPr>
              <a:spLocks noChangeShapeType="1"/>
            </p:cNvSpPr>
            <p:nvPr/>
          </p:nvSpPr>
          <p:spPr bwMode="auto">
            <a:xfrm>
              <a:off x="8431" y="11425"/>
              <a:ext cx="10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3" name="Line 111"/>
            <p:cNvSpPr>
              <a:spLocks noChangeShapeType="1"/>
            </p:cNvSpPr>
            <p:nvPr/>
          </p:nvSpPr>
          <p:spPr bwMode="auto">
            <a:xfrm flipH="1">
              <a:off x="8881" y="11425"/>
              <a:ext cx="120" cy="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4" name="Line 112"/>
            <p:cNvSpPr>
              <a:spLocks noChangeShapeType="1"/>
            </p:cNvSpPr>
            <p:nvPr/>
          </p:nvSpPr>
          <p:spPr bwMode="auto">
            <a:xfrm>
              <a:off x="9111" y="11425"/>
              <a:ext cx="10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5" name="Line 113"/>
            <p:cNvSpPr>
              <a:spLocks noChangeShapeType="1"/>
            </p:cNvSpPr>
            <p:nvPr/>
          </p:nvSpPr>
          <p:spPr bwMode="auto">
            <a:xfrm>
              <a:off x="1561" y="12134"/>
              <a:ext cx="0"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6" name="Line 114"/>
            <p:cNvSpPr>
              <a:spLocks noChangeShapeType="1"/>
            </p:cNvSpPr>
            <p:nvPr/>
          </p:nvSpPr>
          <p:spPr bwMode="auto">
            <a:xfrm>
              <a:off x="2551" y="12134"/>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7" name="Line 115"/>
            <p:cNvSpPr>
              <a:spLocks noChangeShapeType="1"/>
            </p:cNvSpPr>
            <p:nvPr/>
          </p:nvSpPr>
          <p:spPr bwMode="auto">
            <a:xfrm>
              <a:off x="6911" y="12130"/>
              <a:ext cx="0"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8" name="Line 116"/>
            <p:cNvSpPr>
              <a:spLocks noChangeShapeType="1"/>
            </p:cNvSpPr>
            <p:nvPr/>
          </p:nvSpPr>
          <p:spPr bwMode="auto">
            <a:xfrm>
              <a:off x="7241" y="12131"/>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9" name="Line 117"/>
            <p:cNvSpPr>
              <a:spLocks noChangeShapeType="1"/>
            </p:cNvSpPr>
            <p:nvPr/>
          </p:nvSpPr>
          <p:spPr bwMode="auto">
            <a:xfrm flipH="1">
              <a:off x="7581" y="12122"/>
              <a:ext cx="0" cy="3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0" name="Line 118"/>
            <p:cNvSpPr>
              <a:spLocks noChangeShapeType="1"/>
            </p:cNvSpPr>
            <p:nvPr/>
          </p:nvSpPr>
          <p:spPr bwMode="auto">
            <a:xfrm>
              <a:off x="7891" y="12110"/>
              <a:ext cx="0" cy="4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1" name="Line 119"/>
            <p:cNvSpPr>
              <a:spLocks noChangeShapeType="1"/>
            </p:cNvSpPr>
            <p:nvPr/>
          </p:nvSpPr>
          <p:spPr bwMode="auto">
            <a:xfrm>
              <a:off x="8561" y="12122"/>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2" name="Text Box 120"/>
            <p:cNvSpPr txBox="1">
              <a:spLocks noChangeArrowheads="1"/>
            </p:cNvSpPr>
            <p:nvPr/>
          </p:nvSpPr>
          <p:spPr bwMode="auto">
            <a:xfrm>
              <a:off x="4961" y="1035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723" name="Text Box 121"/>
            <p:cNvSpPr txBox="1">
              <a:spLocks noChangeArrowheads="1"/>
            </p:cNvSpPr>
            <p:nvPr/>
          </p:nvSpPr>
          <p:spPr bwMode="auto">
            <a:xfrm>
              <a:off x="5651" y="1034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724" name="Text Box 122"/>
            <p:cNvSpPr txBox="1">
              <a:spLocks noChangeArrowheads="1"/>
            </p:cNvSpPr>
            <p:nvPr/>
          </p:nvSpPr>
          <p:spPr bwMode="auto">
            <a:xfrm>
              <a:off x="6911" y="1011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725" name="Line 123"/>
            <p:cNvSpPr>
              <a:spLocks noChangeShapeType="1"/>
            </p:cNvSpPr>
            <p:nvPr/>
          </p:nvSpPr>
          <p:spPr bwMode="auto">
            <a:xfrm>
              <a:off x="2501" y="10792"/>
              <a:ext cx="520" cy="3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726" name="Group 124"/>
            <p:cNvGrpSpPr>
              <a:grpSpLocks/>
            </p:cNvGrpSpPr>
            <p:nvPr/>
          </p:nvGrpSpPr>
          <p:grpSpPr bwMode="auto">
            <a:xfrm>
              <a:off x="2100" y="11869"/>
              <a:ext cx="272" cy="255"/>
              <a:chOff x="2120" y="4829"/>
              <a:chExt cx="272" cy="255"/>
            </a:xfrm>
          </p:grpSpPr>
          <p:sp>
            <p:nvSpPr>
              <p:cNvPr id="25800" name="Oval 12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801" name="Line 12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02" name="Line 12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7" name="Group 128"/>
            <p:cNvGrpSpPr>
              <a:grpSpLocks/>
            </p:cNvGrpSpPr>
            <p:nvPr/>
          </p:nvGrpSpPr>
          <p:grpSpPr bwMode="auto">
            <a:xfrm>
              <a:off x="2411" y="12529"/>
              <a:ext cx="272" cy="255"/>
              <a:chOff x="2120" y="4829"/>
              <a:chExt cx="272" cy="255"/>
            </a:xfrm>
          </p:grpSpPr>
          <p:sp>
            <p:nvSpPr>
              <p:cNvPr id="25797" name="Oval 12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98" name="Line 13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9" name="Line 13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8" name="Group 132"/>
            <p:cNvGrpSpPr>
              <a:grpSpLocks/>
            </p:cNvGrpSpPr>
            <p:nvPr/>
          </p:nvGrpSpPr>
          <p:grpSpPr bwMode="auto">
            <a:xfrm>
              <a:off x="2781" y="11861"/>
              <a:ext cx="272" cy="255"/>
              <a:chOff x="2120" y="4829"/>
              <a:chExt cx="272" cy="255"/>
            </a:xfrm>
          </p:grpSpPr>
          <p:sp>
            <p:nvSpPr>
              <p:cNvPr id="25794" name="Oval 13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95" name="Line 13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6" name="Line 13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9" name="Group 136"/>
            <p:cNvGrpSpPr>
              <a:grpSpLocks/>
            </p:cNvGrpSpPr>
            <p:nvPr/>
          </p:nvGrpSpPr>
          <p:grpSpPr bwMode="auto">
            <a:xfrm>
              <a:off x="3111" y="11872"/>
              <a:ext cx="272" cy="255"/>
              <a:chOff x="2120" y="4829"/>
              <a:chExt cx="272" cy="255"/>
            </a:xfrm>
          </p:grpSpPr>
          <p:sp>
            <p:nvSpPr>
              <p:cNvPr id="25791" name="Oval 13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92" name="Line 13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3" name="Line 13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0" name="Group 140"/>
            <p:cNvGrpSpPr>
              <a:grpSpLocks/>
            </p:cNvGrpSpPr>
            <p:nvPr/>
          </p:nvGrpSpPr>
          <p:grpSpPr bwMode="auto">
            <a:xfrm>
              <a:off x="3651" y="11182"/>
              <a:ext cx="272" cy="255"/>
              <a:chOff x="2120" y="4829"/>
              <a:chExt cx="272" cy="255"/>
            </a:xfrm>
          </p:grpSpPr>
          <p:sp>
            <p:nvSpPr>
              <p:cNvPr id="25788" name="Oval 14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9" name="Line 14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0" name="Line 14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1" name="Group 144"/>
            <p:cNvGrpSpPr>
              <a:grpSpLocks/>
            </p:cNvGrpSpPr>
            <p:nvPr/>
          </p:nvGrpSpPr>
          <p:grpSpPr bwMode="auto">
            <a:xfrm>
              <a:off x="4121" y="11879"/>
              <a:ext cx="272" cy="255"/>
              <a:chOff x="2120" y="4829"/>
              <a:chExt cx="272" cy="255"/>
            </a:xfrm>
          </p:grpSpPr>
          <p:sp>
            <p:nvSpPr>
              <p:cNvPr id="25785" name="Oval 14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6" name="Line 14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7" name="Line 14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2" name="Group 148"/>
            <p:cNvGrpSpPr>
              <a:grpSpLocks/>
            </p:cNvGrpSpPr>
            <p:nvPr/>
          </p:nvGrpSpPr>
          <p:grpSpPr bwMode="auto">
            <a:xfrm>
              <a:off x="4811" y="11870"/>
              <a:ext cx="272" cy="255"/>
              <a:chOff x="2120" y="4829"/>
              <a:chExt cx="272" cy="255"/>
            </a:xfrm>
          </p:grpSpPr>
          <p:sp>
            <p:nvSpPr>
              <p:cNvPr id="25782" name="Oval 14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3" name="Line 15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4" name="Line 15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3" name="Group 152"/>
            <p:cNvGrpSpPr>
              <a:grpSpLocks/>
            </p:cNvGrpSpPr>
            <p:nvPr/>
          </p:nvGrpSpPr>
          <p:grpSpPr bwMode="auto">
            <a:xfrm>
              <a:off x="5141" y="11870"/>
              <a:ext cx="272" cy="255"/>
              <a:chOff x="2120" y="4829"/>
              <a:chExt cx="272" cy="255"/>
            </a:xfrm>
          </p:grpSpPr>
          <p:sp>
            <p:nvSpPr>
              <p:cNvPr id="25779" name="Oval 15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0" name="Line 15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1" name="Line 15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4" name="Group 156"/>
            <p:cNvGrpSpPr>
              <a:grpSpLocks/>
            </p:cNvGrpSpPr>
            <p:nvPr/>
          </p:nvGrpSpPr>
          <p:grpSpPr bwMode="auto">
            <a:xfrm>
              <a:off x="7101" y="12532"/>
              <a:ext cx="272" cy="255"/>
              <a:chOff x="2120" y="4829"/>
              <a:chExt cx="272" cy="255"/>
            </a:xfrm>
          </p:grpSpPr>
          <p:sp>
            <p:nvSpPr>
              <p:cNvPr id="25776" name="Oval 15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77" name="Line 15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8" name="Line 15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5" name="Group 160"/>
            <p:cNvGrpSpPr>
              <a:grpSpLocks/>
            </p:cNvGrpSpPr>
            <p:nvPr/>
          </p:nvGrpSpPr>
          <p:grpSpPr bwMode="auto">
            <a:xfrm>
              <a:off x="5771" y="11879"/>
              <a:ext cx="272" cy="255"/>
              <a:chOff x="2120" y="4829"/>
              <a:chExt cx="272" cy="255"/>
            </a:xfrm>
          </p:grpSpPr>
          <p:sp>
            <p:nvSpPr>
              <p:cNvPr id="25773" name="Oval 16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74" name="Line 16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5" name="Line 16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6" name="Group 164"/>
            <p:cNvGrpSpPr>
              <a:grpSpLocks/>
            </p:cNvGrpSpPr>
            <p:nvPr/>
          </p:nvGrpSpPr>
          <p:grpSpPr bwMode="auto">
            <a:xfrm>
              <a:off x="6111" y="11879"/>
              <a:ext cx="272" cy="255"/>
              <a:chOff x="2120" y="4829"/>
              <a:chExt cx="272" cy="255"/>
            </a:xfrm>
          </p:grpSpPr>
          <p:sp>
            <p:nvSpPr>
              <p:cNvPr id="25770" name="Oval 16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71" name="Line 16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2" name="Line 16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7" name="Group 168"/>
            <p:cNvGrpSpPr>
              <a:grpSpLocks/>
            </p:cNvGrpSpPr>
            <p:nvPr/>
          </p:nvGrpSpPr>
          <p:grpSpPr bwMode="auto">
            <a:xfrm>
              <a:off x="6431" y="11879"/>
              <a:ext cx="272" cy="255"/>
              <a:chOff x="2120" y="4829"/>
              <a:chExt cx="272" cy="255"/>
            </a:xfrm>
          </p:grpSpPr>
          <p:sp>
            <p:nvSpPr>
              <p:cNvPr id="25767" name="Oval 16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68" name="Line 17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9" name="Line 17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8" name="Group 172"/>
            <p:cNvGrpSpPr>
              <a:grpSpLocks/>
            </p:cNvGrpSpPr>
            <p:nvPr/>
          </p:nvGrpSpPr>
          <p:grpSpPr bwMode="auto">
            <a:xfrm>
              <a:off x="7441" y="12520"/>
              <a:ext cx="272" cy="255"/>
              <a:chOff x="2120" y="4829"/>
              <a:chExt cx="272" cy="255"/>
            </a:xfrm>
          </p:grpSpPr>
          <p:sp>
            <p:nvSpPr>
              <p:cNvPr id="25764" name="Oval 17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65" name="Line 17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6" name="Line 17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9" name="Group 176"/>
            <p:cNvGrpSpPr>
              <a:grpSpLocks/>
            </p:cNvGrpSpPr>
            <p:nvPr/>
          </p:nvGrpSpPr>
          <p:grpSpPr bwMode="auto">
            <a:xfrm>
              <a:off x="8081" y="11870"/>
              <a:ext cx="272" cy="255"/>
              <a:chOff x="2120" y="4829"/>
              <a:chExt cx="272" cy="255"/>
            </a:xfrm>
          </p:grpSpPr>
          <p:sp>
            <p:nvSpPr>
              <p:cNvPr id="25761" name="Oval 17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62" name="Line 17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3" name="Line 17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0" name="Group 180"/>
            <p:cNvGrpSpPr>
              <a:grpSpLocks/>
            </p:cNvGrpSpPr>
            <p:nvPr/>
          </p:nvGrpSpPr>
          <p:grpSpPr bwMode="auto">
            <a:xfrm>
              <a:off x="8421" y="12520"/>
              <a:ext cx="272" cy="255"/>
              <a:chOff x="2120" y="4829"/>
              <a:chExt cx="272" cy="255"/>
            </a:xfrm>
          </p:grpSpPr>
          <p:sp>
            <p:nvSpPr>
              <p:cNvPr id="25758" name="Oval 18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59" name="Line 18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0" name="Line 18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1" name="Group 184"/>
            <p:cNvGrpSpPr>
              <a:grpSpLocks/>
            </p:cNvGrpSpPr>
            <p:nvPr/>
          </p:nvGrpSpPr>
          <p:grpSpPr bwMode="auto">
            <a:xfrm>
              <a:off x="8751" y="11870"/>
              <a:ext cx="272" cy="255"/>
              <a:chOff x="2120" y="4829"/>
              <a:chExt cx="272" cy="255"/>
            </a:xfrm>
          </p:grpSpPr>
          <p:sp>
            <p:nvSpPr>
              <p:cNvPr id="25755" name="Oval 18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56" name="Line 18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7" name="Line 18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2" name="Group 188"/>
            <p:cNvGrpSpPr>
              <a:grpSpLocks/>
            </p:cNvGrpSpPr>
            <p:nvPr/>
          </p:nvGrpSpPr>
          <p:grpSpPr bwMode="auto">
            <a:xfrm>
              <a:off x="5461" y="11870"/>
              <a:ext cx="272" cy="255"/>
              <a:chOff x="2120" y="4829"/>
              <a:chExt cx="272" cy="255"/>
            </a:xfrm>
          </p:grpSpPr>
          <p:sp>
            <p:nvSpPr>
              <p:cNvPr id="25752" name="Oval 18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53" name="Line 19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4" name="Line 19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3" name="Group 192"/>
            <p:cNvGrpSpPr>
              <a:grpSpLocks/>
            </p:cNvGrpSpPr>
            <p:nvPr/>
          </p:nvGrpSpPr>
          <p:grpSpPr bwMode="auto">
            <a:xfrm>
              <a:off x="1781" y="11870"/>
              <a:ext cx="272" cy="255"/>
              <a:chOff x="2120" y="4829"/>
              <a:chExt cx="272" cy="255"/>
            </a:xfrm>
          </p:grpSpPr>
          <p:sp>
            <p:nvSpPr>
              <p:cNvPr id="25749" name="Oval 19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1600">
                  <a:latin typeface="Times New Roman" pitchFamily="18" charset="0"/>
                  <a:cs typeface="Tahoma" pitchFamily="34" charset="0"/>
                </a:endParaRPr>
              </a:p>
            </p:txBody>
          </p:sp>
          <p:sp>
            <p:nvSpPr>
              <p:cNvPr id="25750" name="Line 19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1" name="Line 19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44" name="Text Box 196"/>
            <p:cNvSpPr txBox="1">
              <a:spLocks noChangeArrowheads="1"/>
            </p:cNvSpPr>
            <p:nvPr/>
          </p:nvSpPr>
          <p:spPr bwMode="auto">
            <a:xfrm>
              <a:off x="3761" y="1009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grpSp>
          <p:nvGrpSpPr>
            <p:cNvPr id="25745" name="Group 197"/>
            <p:cNvGrpSpPr>
              <a:grpSpLocks/>
            </p:cNvGrpSpPr>
            <p:nvPr/>
          </p:nvGrpSpPr>
          <p:grpSpPr bwMode="auto">
            <a:xfrm>
              <a:off x="9091" y="11877"/>
              <a:ext cx="272" cy="255"/>
              <a:chOff x="2120" y="4829"/>
              <a:chExt cx="272" cy="255"/>
            </a:xfrm>
          </p:grpSpPr>
          <p:sp>
            <p:nvSpPr>
              <p:cNvPr id="25746" name="Oval 198"/>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47" name="Line 199"/>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8" name="Line 200"/>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606" name="AutoShape 64"/>
          <p:cNvSpPr>
            <a:spLocks noChangeArrowheads="1"/>
          </p:cNvSpPr>
          <p:nvPr/>
        </p:nvSpPr>
        <p:spPr bwMode="auto">
          <a:xfrm>
            <a:off x="285750" y="142875"/>
            <a:ext cx="2000250" cy="1527175"/>
          </a:xfrm>
          <a:prstGeom prst="bracketPair">
            <a:avLst>
              <a:gd name="adj" fmla="val 8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3     6     7</a:t>
            </a:r>
          </a:p>
          <a:p>
            <a:pPr algn="just">
              <a:spcBef>
                <a:spcPct val="0"/>
              </a:spcBef>
              <a:buClrTx/>
              <a:buSzTx/>
              <a:buFontTx/>
              <a:buNone/>
            </a:pPr>
            <a:r>
              <a:rPr lang="en-US" altLang="zh-CN" sz="2400">
                <a:latin typeface="Times New Roman" pitchFamily="18" charset="0"/>
                <a:cs typeface="Tahoma" pitchFamily="34" charset="0"/>
              </a:rPr>
              <a:t>12   ∞    2     8</a:t>
            </a:r>
          </a:p>
          <a:p>
            <a:pPr algn="just">
              <a:spcBef>
                <a:spcPct val="0"/>
              </a:spcBef>
              <a:buClrTx/>
              <a:buSzTx/>
              <a:buFontTx/>
              <a:buNone/>
            </a:pPr>
            <a:r>
              <a:rPr lang="en-US" altLang="zh-CN" sz="2400">
                <a:latin typeface="Times New Roman" pitchFamily="18" charset="0"/>
                <a:cs typeface="Tahoma" pitchFamily="34" charset="0"/>
              </a:rPr>
              <a:t> 8     6    ∞    2</a:t>
            </a:r>
          </a:p>
          <a:p>
            <a:pPr algn="just">
              <a:spcBef>
                <a:spcPct val="0"/>
              </a:spcBef>
              <a:buClrTx/>
              <a:buSzTx/>
              <a:buFontTx/>
              <a:buNone/>
            </a:pPr>
            <a:r>
              <a:rPr lang="en-US" altLang="zh-CN" sz="2400">
                <a:latin typeface="Times New Roman" pitchFamily="18" charset="0"/>
                <a:cs typeface="Tahoma" pitchFamily="34" charset="0"/>
              </a:rPr>
              <a:t> 3     7     6    ∞</a:t>
            </a:r>
          </a:p>
        </p:txBody>
      </p:sp>
      <p:sp>
        <p:nvSpPr>
          <p:cNvPr id="25607" name="Rectangle 4"/>
          <p:cNvSpPr>
            <a:spLocks noChangeArrowheads="1"/>
          </p:cNvSpPr>
          <p:nvPr/>
        </p:nvSpPr>
        <p:spPr bwMode="auto">
          <a:xfrm>
            <a:off x="2500313" y="214313"/>
            <a:ext cx="5776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cs typeface="Tahoma" pitchFamily="34" charset="0"/>
              </a:rPr>
              <a:t>根据目标函数剪枝：</a:t>
            </a:r>
          </a:p>
        </p:txBody>
      </p:sp>
      <p:sp>
        <p:nvSpPr>
          <p:cNvPr id="203" name="矩形 1"/>
          <p:cNvSpPr>
            <a:spLocks noChangeArrowheads="1"/>
          </p:cNvSpPr>
          <p:nvPr/>
        </p:nvSpPr>
        <p:spPr bwMode="auto">
          <a:xfrm>
            <a:off x="5716817" y="214313"/>
            <a:ext cx="33289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2400" i="1" dirty="0">
                <a:solidFill>
                  <a:srgbClr val="C00000"/>
                </a:solidFill>
                <a:latin typeface="Times New Roman" pitchFamily="18" charset="0"/>
                <a:ea typeface="宋体" charset="-122"/>
              </a:rPr>
              <a:t>X</a:t>
            </a:r>
            <a:r>
              <a:rPr kumimoji="1" lang="en-US" altLang="zh-CN" sz="2400" dirty="0">
                <a:solidFill>
                  <a:srgbClr val="C00000"/>
                </a:solidFill>
                <a:latin typeface="Times New Roman" pitchFamily="18" charset="0"/>
                <a:ea typeface="宋体" charset="-122"/>
              </a:rPr>
              <a:t>=(</a:t>
            </a:r>
            <a:r>
              <a:rPr kumimoji="1" lang="en-US" altLang="zh-CN" sz="2400" i="1" dirty="0" smtClean="0">
                <a:solidFill>
                  <a:srgbClr val="C00000"/>
                </a:solidFill>
                <a:latin typeface="Times New Roman" pitchFamily="18" charset="0"/>
                <a:ea typeface="宋体" charset="-122"/>
              </a:rPr>
              <a:t>x</a:t>
            </a:r>
            <a:r>
              <a:rPr kumimoji="1" lang="en-US" altLang="zh-CN" sz="2400" baseline="-30000" dirty="0" smtClean="0">
                <a:solidFill>
                  <a:srgbClr val="C00000"/>
                </a:solidFill>
                <a:latin typeface="Times New Roman" pitchFamily="18" charset="0"/>
                <a:ea typeface="宋体" charset="-122"/>
              </a:rPr>
              <a:t>0</a:t>
            </a:r>
            <a:r>
              <a:rPr kumimoji="1" lang="en-US" altLang="zh-CN" sz="2400" dirty="0" smtClean="0">
                <a:solidFill>
                  <a:srgbClr val="C00000"/>
                </a:solidFill>
                <a:latin typeface="Times New Roman" pitchFamily="18" charset="0"/>
                <a:ea typeface="宋体" charset="-122"/>
              </a:rPr>
              <a:t>, </a:t>
            </a:r>
            <a:r>
              <a:rPr kumimoji="1" lang="en-US" altLang="zh-CN" sz="2400" i="1" dirty="0" smtClean="0">
                <a:solidFill>
                  <a:srgbClr val="C00000"/>
                </a:solidFill>
                <a:latin typeface="Times New Roman" pitchFamily="18" charset="0"/>
                <a:ea typeface="宋体" charset="-122"/>
              </a:rPr>
              <a:t>x</a:t>
            </a:r>
            <a:r>
              <a:rPr kumimoji="1" lang="en-US" altLang="zh-CN" sz="2400" baseline="-30000" dirty="0" smtClean="0">
                <a:solidFill>
                  <a:srgbClr val="C00000"/>
                </a:solidFill>
                <a:latin typeface="Times New Roman" pitchFamily="18" charset="0"/>
                <a:ea typeface="宋体" charset="-122"/>
              </a:rPr>
              <a:t>1</a:t>
            </a:r>
            <a:r>
              <a:rPr kumimoji="1" lang="en-US" altLang="zh-CN" sz="2400" dirty="0" smtClean="0">
                <a:solidFill>
                  <a:srgbClr val="C00000"/>
                </a:solidFill>
                <a:latin typeface="Times New Roman" pitchFamily="18" charset="0"/>
                <a:ea typeface="宋体" charset="-122"/>
              </a:rPr>
              <a:t>, </a:t>
            </a:r>
            <a:r>
              <a:rPr kumimoji="1" lang="en-US" altLang="zh-CN" sz="2400" dirty="0">
                <a:solidFill>
                  <a:srgbClr val="C00000"/>
                </a:solidFill>
                <a:latin typeface="Times New Roman" pitchFamily="18" charset="0"/>
                <a:ea typeface="宋体" charset="-122"/>
              </a:rPr>
              <a:t>…, </a:t>
            </a:r>
            <a:r>
              <a:rPr kumimoji="1" lang="en-US" altLang="zh-CN" sz="2400" i="1" dirty="0" smtClean="0">
                <a:solidFill>
                  <a:srgbClr val="C00000"/>
                </a:solidFill>
                <a:latin typeface="Times New Roman" pitchFamily="18" charset="0"/>
                <a:ea typeface="宋体" charset="-122"/>
              </a:rPr>
              <a:t>x</a:t>
            </a:r>
            <a:r>
              <a:rPr kumimoji="1" lang="en-US" altLang="zh-CN" sz="2400" i="1" baseline="-30000" dirty="0" smtClean="0">
                <a:solidFill>
                  <a:srgbClr val="C00000"/>
                </a:solidFill>
                <a:latin typeface="Times New Roman" pitchFamily="18" charset="0"/>
                <a:ea typeface="宋体" charset="-122"/>
              </a:rPr>
              <a:t>n-1</a:t>
            </a:r>
            <a:r>
              <a:rPr kumimoji="1" lang="en-US" altLang="zh-CN" sz="2400" dirty="0" smtClean="0">
                <a:solidFill>
                  <a:srgbClr val="C00000"/>
                </a:solidFill>
                <a:latin typeface="Times New Roman" pitchFamily="18" charset="0"/>
                <a:ea typeface="宋体" charset="-122"/>
              </a:rPr>
              <a:t>)</a:t>
            </a:r>
            <a:endParaRPr kumimoji="1" lang="en-US" altLang="zh-CN" sz="2400" dirty="0">
              <a:solidFill>
                <a:srgbClr val="C00000"/>
              </a:solidFill>
              <a:latin typeface="Times New Roman" pitchFamily="18" charset="0"/>
              <a:ea typeface="宋体" charset="-122"/>
            </a:endParaRPr>
          </a:p>
          <a:p>
            <a:pPr eaLnBrk="1" hangingPunct="1">
              <a:spcBef>
                <a:spcPct val="0"/>
              </a:spcBef>
              <a:buClrTx/>
              <a:buSzTx/>
              <a:buFontTx/>
              <a:buNone/>
            </a:pPr>
            <a:r>
              <a:rPr kumimoji="1" lang="en-US" altLang="zh-CN" sz="2400" i="1" dirty="0">
                <a:solidFill>
                  <a:srgbClr val="C00000"/>
                </a:solidFill>
                <a:latin typeface="Times New Roman" pitchFamily="18" charset="0"/>
                <a:ea typeface="宋体" charset="-122"/>
              </a:rPr>
              <a:t>S</a:t>
            </a:r>
            <a:r>
              <a:rPr kumimoji="1" lang="en-US" altLang="zh-CN" sz="2400" i="1" baseline="-30000" dirty="0">
                <a:solidFill>
                  <a:srgbClr val="C00000"/>
                </a:solidFill>
                <a:latin typeface="Times New Roman" pitchFamily="18" charset="0"/>
                <a:ea typeface="宋体" charset="-122"/>
              </a:rPr>
              <a:t>i</a:t>
            </a:r>
            <a:r>
              <a:rPr kumimoji="1" lang="en-US" altLang="zh-CN" sz="2400" dirty="0">
                <a:solidFill>
                  <a:srgbClr val="C00000"/>
                </a:solidFill>
                <a:latin typeface="Times New Roman" pitchFamily="18" charset="0"/>
                <a:ea typeface="宋体" charset="-122"/>
              </a:rPr>
              <a:t>={</a:t>
            </a:r>
            <a:r>
              <a:rPr kumimoji="1" lang="en-US" altLang="zh-CN" sz="2400" i="1" dirty="0" smtClean="0">
                <a:solidFill>
                  <a:srgbClr val="C00000"/>
                </a:solidFill>
                <a:latin typeface="Times New Roman" pitchFamily="18" charset="0"/>
                <a:ea typeface="宋体" charset="-122"/>
              </a:rPr>
              <a:t>a</a:t>
            </a:r>
            <a:r>
              <a:rPr kumimoji="1" lang="en-US" altLang="zh-CN" sz="2400" i="1" baseline="-30000" dirty="0" smtClean="0">
                <a:solidFill>
                  <a:srgbClr val="C00000"/>
                </a:solidFill>
                <a:latin typeface="Times New Roman" pitchFamily="18" charset="0"/>
                <a:ea typeface="宋体" charset="-122"/>
              </a:rPr>
              <a:t>i</a:t>
            </a:r>
            <a:r>
              <a:rPr kumimoji="1" lang="en-US" altLang="zh-CN" sz="2400" baseline="-30000" dirty="0" smtClean="0">
                <a:solidFill>
                  <a:srgbClr val="C00000"/>
                </a:solidFill>
                <a:latin typeface="Times New Roman" pitchFamily="18" charset="0"/>
                <a:ea typeface="宋体" charset="-122"/>
              </a:rPr>
              <a:t>0</a:t>
            </a:r>
            <a:r>
              <a:rPr kumimoji="1" lang="en-US" altLang="zh-CN" sz="2400" dirty="0" smtClean="0">
                <a:solidFill>
                  <a:srgbClr val="C00000"/>
                </a:solidFill>
                <a:latin typeface="Times New Roman" pitchFamily="18" charset="0"/>
                <a:ea typeface="宋体" charset="-122"/>
              </a:rPr>
              <a:t>, </a:t>
            </a:r>
            <a:r>
              <a:rPr kumimoji="1" lang="en-US" altLang="zh-CN" sz="2400" i="1" dirty="0" smtClean="0">
                <a:solidFill>
                  <a:srgbClr val="C00000"/>
                </a:solidFill>
                <a:latin typeface="Times New Roman" pitchFamily="18" charset="0"/>
                <a:ea typeface="宋体" charset="-122"/>
              </a:rPr>
              <a:t>a</a:t>
            </a:r>
            <a:r>
              <a:rPr kumimoji="1" lang="en-US" altLang="zh-CN" sz="2400" i="1" baseline="-30000" dirty="0" smtClean="0">
                <a:solidFill>
                  <a:srgbClr val="C00000"/>
                </a:solidFill>
                <a:latin typeface="Times New Roman" pitchFamily="18" charset="0"/>
                <a:ea typeface="宋体" charset="-122"/>
              </a:rPr>
              <a:t>i</a:t>
            </a:r>
            <a:r>
              <a:rPr kumimoji="1" lang="en-US" altLang="zh-CN" sz="2400" baseline="-30000" dirty="0" smtClean="0">
                <a:solidFill>
                  <a:srgbClr val="C00000"/>
                </a:solidFill>
                <a:latin typeface="Times New Roman" pitchFamily="18" charset="0"/>
                <a:ea typeface="宋体" charset="-122"/>
              </a:rPr>
              <a:t>1</a:t>
            </a:r>
            <a:r>
              <a:rPr kumimoji="1" lang="en-US" altLang="zh-CN" sz="2400" dirty="0" smtClean="0">
                <a:solidFill>
                  <a:srgbClr val="C00000"/>
                </a:solidFill>
                <a:latin typeface="Times New Roman" pitchFamily="18" charset="0"/>
                <a:ea typeface="宋体" charset="-122"/>
              </a:rPr>
              <a:t>, </a:t>
            </a:r>
            <a:r>
              <a:rPr kumimoji="1" lang="en-US" altLang="zh-CN" sz="2400" dirty="0">
                <a:solidFill>
                  <a:srgbClr val="C00000"/>
                </a:solidFill>
                <a:latin typeface="Times New Roman" pitchFamily="18" charset="0"/>
                <a:ea typeface="宋体" charset="-122"/>
              </a:rPr>
              <a:t>…, </a:t>
            </a:r>
            <a:r>
              <a:rPr kumimoji="1" lang="en-US" altLang="zh-CN" sz="2400" i="1" dirty="0" err="1">
                <a:solidFill>
                  <a:srgbClr val="C00000"/>
                </a:solidFill>
                <a:latin typeface="Times New Roman" pitchFamily="18" charset="0"/>
                <a:ea typeface="宋体" charset="-122"/>
              </a:rPr>
              <a:t>a</a:t>
            </a:r>
            <a:r>
              <a:rPr kumimoji="1" lang="en-US" altLang="zh-CN" sz="2400" i="1" baseline="-30000" dirty="0" err="1">
                <a:solidFill>
                  <a:srgbClr val="C00000"/>
                </a:solidFill>
                <a:latin typeface="Times New Roman" pitchFamily="18" charset="0"/>
                <a:ea typeface="宋体" charset="-122"/>
              </a:rPr>
              <a:t>iri</a:t>
            </a:r>
            <a:r>
              <a:rPr kumimoji="1" lang="en-US" altLang="zh-CN" sz="2400" dirty="0">
                <a:solidFill>
                  <a:srgbClr val="C00000"/>
                </a:solidFill>
                <a:latin typeface="Times New Roman" pitchFamily="18" charset="0"/>
                <a:ea typeface="宋体" charset="-122"/>
              </a:rPr>
              <a:t>}</a:t>
            </a:r>
            <a:endParaRPr lang="zh-CN" altLang="en-US" sz="2400" b="0" dirty="0">
              <a:solidFill>
                <a:srgbClr val="C00000"/>
              </a:solidFill>
              <a:latin typeface="Times New Roman" pitchFamily="18" charset="0"/>
              <a:ea typeface="宋体" charset="-122"/>
            </a:endParaRPr>
          </a:p>
        </p:txBody>
      </p:sp>
    </p:spTree>
    <p:extLst>
      <p:ext uri="{BB962C8B-B14F-4D97-AF65-F5344CB8AC3E}">
        <p14:creationId xmlns:p14="http://schemas.microsoft.com/office/powerpoint/2010/main" val="714416478"/>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F2E41FD-C968-42E0-ABCD-2527A5B0D1B7}"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2355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9F7C1BE-4A16-4B4B-9976-9795406A98C3}" type="slidenum">
              <a:rPr lang="en-US" altLang="zh-CN" sz="1400" b="0" smtClean="0">
                <a:latin typeface="Comic Sans MS" pitchFamily="66" charset="0"/>
                <a:cs typeface="Tahoma" pitchFamily="34" charset="0"/>
              </a:rPr>
              <a:pPr>
                <a:spcBef>
                  <a:spcPct val="0"/>
                </a:spcBef>
                <a:buClrTx/>
                <a:buSzTx/>
                <a:buFontTx/>
                <a:buNone/>
              </a:pPr>
              <a:t>11</a:t>
            </a:fld>
            <a:endParaRPr lang="en-US" altLang="zh-CN" sz="1400" b="0" smtClean="0">
              <a:latin typeface="Comic Sans MS" pitchFamily="66" charset="0"/>
              <a:cs typeface="Tahoma" pitchFamily="34" charset="0"/>
            </a:endParaRPr>
          </a:p>
        </p:txBody>
      </p:sp>
      <p:sp>
        <p:nvSpPr>
          <p:cNvPr id="23557" name="Text Box 2"/>
          <p:cNvSpPr txBox="1">
            <a:spLocks noChangeArrowheads="1"/>
          </p:cNvSpPr>
          <p:nvPr/>
        </p:nvSpPr>
        <p:spPr bwMode="auto">
          <a:xfrm>
            <a:off x="323850" y="346075"/>
            <a:ext cx="8280400"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50000"/>
              </a:lnSpc>
              <a:spcBef>
                <a:spcPct val="50000"/>
              </a:spcBef>
              <a:buClrTx/>
              <a:buSzTx/>
              <a:buFont typeface="Wingdings" pitchFamily="2" charset="2"/>
              <a:buChar char="Ø"/>
            </a:pPr>
            <a:r>
              <a:rPr kumimoji="1" lang="en-US" altLang="zh-CN" sz="2400" b="0">
                <a:latin typeface="Times New Roman" pitchFamily="18" charset="0"/>
                <a:cs typeface="Tahoma" pitchFamily="34" charset="0"/>
              </a:rPr>
              <a:t> </a:t>
            </a:r>
            <a:r>
              <a:rPr kumimoji="1" lang="zh-CN" altLang="en-US" sz="2400">
                <a:latin typeface="Times New Roman" pitchFamily="18" charset="0"/>
                <a:cs typeface="Tahoma" pitchFamily="34" charset="0"/>
              </a:rPr>
              <a:t>回溯法的搜索过程涉及的结点（称为搜索空间）只是整个解空间树的一部分，在搜索过程中，通常采用两种策略避免无效搜索：</a:t>
            </a:r>
          </a:p>
          <a:p>
            <a:pPr algn="just" eaLnBrk="1" hangingPunct="1">
              <a:lnSpc>
                <a:spcPct val="150000"/>
              </a:lnSpc>
              <a:spcBef>
                <a:spcPct val="50000"/>
              </a:spcBef>
              <a:buClrTx/>
              <a:buSzTx/>
              <a:buFont typeface="Wingdings" pitchFamily="2" charset="2"/>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）用</a:t>
            </a:r>
            <a:r>
              <a:rPr kumimoji="1" lang="zh-CN" altLang="en-US" sz="2400">
                <a:solidFill>
                  <a:srgbClr val="FF3300"/>
                </a:solidFill>
                <a:latin typeface="Times New Roman" pitchFamily="18" charset="0"/>
                <a:cs typeface="Tahoma" pitchFamily="34" charset="0"/>
              </a:rPr>
              <a:t>约束条件</a:t>
            </a:r>
            <a:r>
              <a:rPr kumimoji="1" lang="zh-CN" altLang="en-US" sz="2400">
                <a:latin typeface="Times New Roman" pitchFamily="18" charset="0"/>
                <a:cs typeface="Tahoma" pitchFamily="34" charset="0"/>
              </a:rPr>
              <a:t>剪去得不到可行解的子树；</a:t>
            </a:r>
          </a:p>
          <a:p>
            <a:pPr algn="just" eaLnBrk="1" hangingPunct="1">
              <a:lnSpc>
                <a:spcPct val="150000"/>
              </a:lnSpc>
              <a:spcBef>
                <a:spcPct val="50000"/>
              </a:spcBef>
              <a:buClrTx/>
              <a:buSzTx/>
              <a:buFont typeface="Wingdings" pitchFamily="2" charset="2"/>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）用</a:t>
            </a:r>
            <a:r>
              <a:rPr kumimoji="1" lang="zh-CN" altLang="en-US" sz="2400">
                <a:solidFill>
                  <a:srgbClr val="FF3300"/>
                </a:solidFill>
                <a:latin typeface="Times New Roman" pitchFamily="18" charset="0"/>
                <a:cs typeface="Tahoma" pitchFamily="34" charset="0"/>
              </a:rPr>
              <a:t>目标函数</a:t>
            </a:r>
            <a:r>
              <a:rPr kumimoji="1" lang="zh-CN" altLang="en-US" sz="2400">
                <a:latin typeface="Times New Roman" pitchFamily="18" charset="0"/>
                <a:cs typeface="Tahoma" pitchFamily="34" charset="0"/>
              </a:rPr>
              <a:t>剪去得不到最优解的子树。</a:t>
            </a:r>
          </a:p>
          <a:p>
            <a:pPr algn="just" eaLnBrk="1" hangingPunct="1">
              <a:lnSpc>
                <a:spcPct val="150000"/>
              </a:lnSpc>
              <a:spcBef>
                <a:spcPct val="50000"/>
              </a:spcBef>
              <a:buClrTx/>
              <a:buSzTx/>
              <a:buFont typeface="Wingdings" pitchFamily="2" charset="2"/>
              <a:buNone/>
            </a:pPr>
            <a:r>
              <a:rPr kumimoji="1" lang="zh-CN" altLang="en-US" sz="2400">
                <a:latin typeface="Times New Roman" pitchFamily="18" charset="0"/>
                <a:cs typeface="Tahoma" pitchFamily="34" charset="0"/>
              </a:rPr>
              <a:t>这两类函数统称为</a:t>
            </a:r>
            <a:r>
              <a:rPr kumimoji="1" lang="zh-CN" altLang="en-US" sz="2400">
                <a:solidFill>
                  <a:srgbClr val="FF3300"/>
                </a:solidFill>
                <a:latin typeface="Times New Roman" pitchFamily="18" charset="0"/>
                <a:cs typeface="Tahoma" pitchFamily="34" charset="0"/>
              </a:rPr>
              <a:t>剪枝函数</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Pruning Function</a:t>
            </a:r>
            <a:r>
              <a:rPr kumimoji="1" lang="zh-CN" altLang="en-US" sz="2400">
                <a:latin typeface="Times New Roman" pitchFamily="18" charset="0"/>
                <a:cs typeface="Tahoma" pitchFamily="34" charset="0"/>
              </a:rPr>
              <a:t>）。</a:t>
            </a:r>
          </a:p>
          <a:p>
            <a:pPr algn="just" eaLnBrk="1" hangingPunct="1">
              <a:lnSpc>
                <a:spcPct val="150000"/>
              </a:lnSpc>
              <a:spcBef>
                <a:spcPct val="50000"/>
              </a:spcBef>
              <a:buClrTx/>
              <a:buSzTx/>
              <a:buFont typeface="Wingdings" pitchFamily="2" charset="2"/>
              <a:buChar char="v"/>
            </a:pPr>
            <a:r>
              <a:rPr kumimoji="1" lang="zh-CN" altLang="en-US" sz="2400">
                <a:latin typeface="Times New Roman" pitchFamily="18" charset="0"/>
                <a:cs typeface="Tahoma" pitchFamily="34" charset="0"/>
              </a:rPr>
              <a:t> 需要注意的是，问题的解空间树是虚拟的，并不需要在算法运行时构造一棵真正的树结构，</a:t>
            </a:r>
            <a:r>
              <a:rPr kumimoji="1" lang="zh-CN" altLang="en-US" sz="2400">
                <a:solidFill>
                  <a:srgbClr val="FF0000"/>
                </a:solidFill>
                <a:latin typeface="Times New Roman" pitchFamily="18" charset="0"/>
                <a:cs typeface="Tahoma" pitchFamily="34" charset="0"/>
              </a:rPr>
              <a:t>只需要存储从根结点到当前结点的路径。</a:t>
            </a:r>
          </a:p>
        </p:txBody>
      </p:sp>
    </p:spTree>
    <p:extLst>
      <p:ext uri="{BB962C8B-B14F-4D97-AF65-F5344CB8AC3E}">
        <p14:creationId xmlns:p14="http://schemas.microsoft.com/office/powerpoint/2010/main" val="213881535"/>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0D1F90BB-492D-4E74-B349-C0FFE26FB5C5}" type="datetime1">
              <a:rPr lang="zh-CN" altLang="en-US" sz="1400" b="0" smtClean="0">
                <a:latin typeface="Comic Sans MS" pitchFamily="66" charset="0"/>
                <a:ea typeface="宋体" charset="-122"/>
              </a:rPr>
              <a:pPr>
                <a:spcBef>
                  <a:spcPct val="0"/>
                </a:spcBef>
                <a:buClrTx/>
                <a:buSzTx/>
                <a:buFontTx/>
                <a:buNone/>
              </a:pPr>
              <a:t>2016/5/17</a:t>
            </a:fld>
            <a:endParaRPr lang="en-US" altLang="zh-CN" sz="1400" b="0" smtClean="0">
              <a:latin typeface="Comic Sans MS" pitchFamily="66" charset="0"/>
              <a:ea typeface="宋体" charset="-122"/>
            </a:endParaRPr>
          </a:p>
        </p:txBody>
      </p:sp>
      <p:sp>
        <p:nvSpPr>
          <p:cNvPr id="2662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ED7B77BB-D566-4EBA-9484-3F18E0B34114}" type="slidenum">
              <a:rPr lang="en-US" altLang="zh-CN" sz="1400" b="0" smtClean="0">
                <a:latin typeface="Comic Sans MS" pitchFamily="66" charset="0"/>
                <a:ea typeface="宋体" charset="-122"/>
              </a:rPr>
              <a:pPr>
                <a:spcBef>
                  <a:spcPct val="0"/>
                </a:spcBef>
                <a:buClrTx/>
                <a:buSzTx/>
                <a:buFontTx/>
                <a:buNone/>
              </a:pPr>
              <a:t>12</a:t>
            </a:fld>
            <a:endParaRPr lang="en-US" altLang="zh-CN" sz="1400" b="0" smtClean="0">
              <a:latin typeface="Comic Sans MS" pitchFamily="66" charset="0"/>
              <a:ea typeface="宋体" charset="-122"/>
            </a:endParaRPr>
          </a:p>
        </p:txBody>
      </p:sp>
      <p:sp>
        <p:nvSpPr>
          <p:cNvPr id="26629" name="Text Box 3"/>
          <p:cNvSpPr txBox="1">
            <a:spLocks noChangeArrowheads="1"/>
          </p:cNvSpPr>
          <p:nvPr/>
        </p:nvSpPr>
        <p:spPr bwMode="auto">
          <a:xfrm>
            <a:off x="357188" y="1125538"/>
            <a:ext cx="8208962"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200000"/>
              </a:lnSpc>
              <a:spcBef>
                <a:spcPct val="50000"/>
              </a:spcBef>
              <a:buClrTx/>
              <a:buSzTx/>
              <a:buFontTx/>
              <a:buNone/>
            </a:pPr>
            <a:r>
              <a:rPr kumimoji="1" lang="en-US" altLang="zh-CN" sz="2800" dirty="0">
                <a:latin typeface="Times New Roman" pitchFamily="18" charset="0"/>
                <a:ea typeface="宋体" charset="-122"/>
              </a:rPr>
              <a:t>        </a:t>
            </a:r>
            <a:r>
              <a:rPr kumimoji="1" lang="zh-CN" altLang="en-US" sz="2800" dirty="0">
                <a:latin typeface="Times New Roman" pitchFamily="18" charset="0"/>
                <a:ea typeface="宋体" charset="-122"/>
              </a:rPr>
              <a:t>由于问题的解向量</a:t>
            </a:r>
            <a:r>
              <a:rPr kumimoji="1" lang="en-US" altLang="zh-CN" sz="2800" i="1" dirty="0">
                <a:latin typeface="Times New Roman" pitchFamily="18" charset="0"/>
                <a:ea typeface="宋体" charset="-122"/>
              </a:rPr>
              <a:t>X</a:t>
            </a:r>
            <a:r>
              <a:rPr kumimoji="1" lang="en-US" altLang="zh-CN" sz="2800" dirty="0">
                <a:latin typeface="Times New Roman" pitchFamily="18" charset="0"/>
                <a:ea typeface="宋体" charset="-122"/>
              </a:rPr>
              <a:t>=(</a:t>
            </a:r>
            <a:r>
              <a:rPr kumimoji="1" lang="en-US" altLang="zh-CN" sz="2800" i="1" dirty="0" smtClean="0">
                <a:latin typeface="Times New Roman" pitchFamily="18" charset="0"/>
                <a:ea typeface="宋体" charset="-122"/>
              </a:rPr>
              <a:t>x</a:t>
            </a:r>
            <a:r>
              <a:rPr kumimoji="1" lang="en-US" altLang="zh-CN" sz="2800" baseline="-30000" dirty="0" smtClean="0">
                <a:latin typeface="Times New Roman" pitchFamily="18" charset="0"/>
                <a:ea typeface="宋体" charset="-122"/>
              </a:rPr>
              <a:t>0</a:t>
            </a:r>
            <a:r>
              <a:rPr kumimoji="1" lang="en-US" altLang="zh-CN" sz="2800" dirty="0" smtClean="0">
                <a:latin typeface="Times New Roman" pitchFamily="18" charset="0"/>
                <a:ea typeface="宋体" charset="-122"/>
              </a:rPr>
              <a:t>, </a:t>
            </a:r>
            <a:r>
              <a:rPr kumimoji="1" lang="en-US" altLang="zh-CN" sz="2800" i="1" dirty="0" smtClean="0">
                <a:latin typeface="Times New Roman" pitchFamily="18" charset="0"/>
                <a:ea typeface="宋体" charset="-122"/>
              </a:rPr>
              <a:t>x</a:t>
            </a:r>
            <a:r>
              <a:rPr kumimoji="1" lang="en-US" altLang="zh-CN" sz="2800" baseline="-30000" dirty="0" smtClean="0">
                <a:latin typeface="Times New Roman" pitchFamily="18" charset="0"/>
                <a:ea typeface="宋体" charset="-122"/>
              </a:rPr>
              <a:t>1</a:t>
            </a:r>
            <a:r>
              <a:rPr kumimoji="1" lang="en-US" altLang="zh-CN" sz="2800" dirty="0" smtClean="0">
                <a:latin typeface="Times New Roman" pitchFamily="18" charset="0"/>
                <a:ea typeface="宋体" charset="-122"/>
              </a:rPr>
              <a:t>, </a:t>
            </a:r>
            <a:r>
              <a:rPr kumimoji="1" lang="en-US" altLang="zh-CN" sz="2800" dirty="0">
                <a:latin typeface="Times New Roman" pitchFamily="18" charset="0"/>
                <a:ea typeface="宋体" charset="-122"/>
              </a:rPr>
              <a:t>…, </a:t>
            </a:r>
            <a:r>
              <a:rPr kumimoji="1" lang="en-US" altLang="zh-CN" sz="2800" i="1" dirty="0" smtClean="0">
                <a:latin typeface="Times New Roman" pitchFamily="18" charset="0"/>
                <a:ea typeface="宋体" charset="-122"/>
              </a:rPr>
              <a:t>x</a:t>
            </a:r>
            <a:r>
              <a:rPr kumimoji="1" lang="en-US" altLang="zh-CN" sz="2800" i="1" baseline="-30000" dirty="0" smtClean="0">
                <a:latin typeface="Times New Roman" pitchFamily="18" charset="0"/>
                <a:ea typeface="宋体" charset="-122"/>
              </a:rPr>
              <a:t>n-1</a:t>
            </a:r>
            <a:r>
              <a:rPr kumimoji="1" lang="en-US" altLang="zh-CN" sz="2800" dirty="0" smtClean="0">
                <a:latin typeface="Times New Roman" pitchFamily="18" charset="0"/>
                <a:ea typeface="宋体" charset="-122"/>
              </a:rPr>
              <a:t>)</a:t>
            </a:r>
            <a:r>
              <a:rPr kumimoji="1" lang="zh-CN" altLang="en-US" sz="2800" dirty="0">
                <a:latin typeface="Times New Roman" pitchFamily="18" charset="0"/>
                <a:ea typeface="宋体" charset="-122"/>
              </a:rPr>
              <a:t>中的每个分量</a:t>
            </a:r>
            <a:r>
              <a:rPr kumimoji="1" lang="en-US" altLang="zh-CN" sz="2800" i="1" dirty="0">
                <a:latin typeface="Times New Roman" pitchFamily="18" charset="0"/>
                <a:ea typeface="宋体" charset="-122"/>
              </a:rPr>
              <a:t>x</a:t>
            </a:r>
            <a:r>
              <a:rPr kumimoji="1" lang="en-US" altLang="zh-CN" sz="2800" i="1" baseline="-30000" dirty="0">
                <a:latin typeface="Times New Roman" pitchFamily="18" charset="0"/>
                <a:ea typeface="宋体" charset="-122"/>
              </a:rPr>
              <a:t>i</a:t>
            </a:r>
            <a:r>
              <a:rPr kumimoji="1" lang="en-US" altLang="zh-CN" sz="2800" dirty="0">
                <a:latin typeface="Times New Roman" pitchFamily="18" charset="0"/>
                <a:ea typeface="宋体" charset="-122"/>
              </a:rPr>
              <a:t>(1≤</a:t>
            </a:r>
            <a:r>
              <a:rPr kumimoji="1" lang="en-US" altLang="zh-CN" sz="2800" i="1" dirty="0">
                <a:latin typeface="Times New Roman" pitchFamily="18" charset="0"/>
                <a:ea typeface="宋体" charset="-122"/>
              </a:rPr>
              <a:t>i</a:t>
            </a:r>
            <a:r>
              <a:rPr kumimoji="1" lang="en-US" altLang="zh-CN" sz="2800" dirty="0">
                <a:latin typeface="Times New Roman" pitchFamily="18" charset="0"/>
                <a:ea typeface="宋体" charset="-122"/>
              </a:rPr>
              <a:t>≤</a:t>
            </a:r>
            <a:r>
              <a:rPr kumimoji="1" lang="en-US" altLang="zh-CN" sz="2800" i="1" dirty="0">
                <a:latin typeface="Times New Roman" pitchFamily="18" charset="0"/>
                <a:ea typeface="宋体" charset="-122"/>
              </a:rPr>
              <a:t>n</a:t>
            </a:r>
            <a:r>
              <a:rPr kumimoji="1" lang="en-US" altLang="zh-CN" sz="2800" dirty="0">
                <a:latin typeface="Times New Roman" pitchFamily="18" charset="0"/>
                <a:ea typeface="宋体" charset="-122"/>
              </a:rPr>
              <a:t>)</a:t>
            </a:r>
            <a:r>
              <a:rPr kumimoji="1" lang="zh-CN" altLang="en-US" sz="2800" dirty="0">
                <a:latin typeface="Times New Roman" pitchFamily="18" charset="0"/>
                <a:ea typeface="宋体" charset="-122"/>
              </a:rPr>
              <a:t>都属于一个有限集合</a:t>
            </a:r>
            <a:r>
              <a:rPr kumimoji="1" lang="en-US" altLang="zh-CN" sz="2800" i="1" dirty="0">
                <a:latin typeface="Times New Roman" pitchFamily="18" charset="0"/>
                <a:ea typeface="宋体" charset="-122"/>
              </a:rPr>
              <a:t>S</a:t>
            </a:r>
            <a:r>
              <a:rPr kumimoji="1" lang="en-US" altLang="zh-CN" sz="2800" i="1" baseline="-30000" dirty="0">
                <a:latin typeface="Times New Roman" pitchFamily="18" charset="0"/>
                <a:ea typeface="宋体" charset="-122"/>
              </a:rPr>
              <a:t>i</a:t>
            </a:r>
            <a:r>
              <a:rPr kumimoji="1" lang="en-US" altLang="zh-CN" sz="2800" dirty="0">
                <a:latin typeface="Times New Roman" pitchFamily="18" charset="0"/>
                <a:ea typeface="宋体" charset="-122"/>
              </a:rPr>
              <a:t>={</a:t>
            </a:r>
            <a:r>
              <a:rPr kumimoji="1" lang="en-US" altLang="zh-CN" sz="2800" i="1" dirty="0" smtClean="0">
                <a:latin typeface="Times New Roman" pitchFamily="18" charset="0"/>
                <a:ea typeface="宋体" charset="-122"/>
              </a:rPr>
              <a:t>a</a:t>
            </a:r>
            <a:r>
              <a:rPr kumimoji="1" lang="en-US" altLang="zh-CN" sz="2800" i="1" baseline="-30000" dirty="0" smtClean="0">
                <a:latin typeface="Times New Roman" pitchFamily="18" charset="0"/>
                <a:ea typeface="宋体" charset="-122"/>
              </a:rPr>
              <a:t>i</a:t>
            </a:r>
            <a:r>
              <a:rPr kumimoji="1" lang="en-US" altLang="zh-CN" sz="2800" baseline="-30000" dirty="0" smtClean="0">
                <a:latin typeface="Times New Roman" pitchFamily="18" charset="0"/>
                <a:ea typeface="宋体" charset="-122"/>
              </a:rPr>
              <a:t>0</a:t>
            </a:r>
            <a:r>
              <a:rPr kumimoji="1" lang="en-US" altLang="zh-CN" sz="2800" dirty="0" smtClean="0">
                <a:latin typeface="Times New Roman" pitchFamily="18" charset="0"/>
                <a:ea typeface="宋体" charset="-122"/>
              </a:rPr>
              <a:t>, </a:t>
            </a:r>
            <a:r>
              <a:rPr kumimoji="1" lang="en-US" altLang="zh-CN" sz="2800" i="1" dirty="0" smtClean="0">
                <a:latin typeface="Times New Roman" pitchFamily="18" charset="0"/>
                <a:ea typeface="宋体" charset="-122"/>
              </a:rPr>
              <a:t>a</a:t>
            </a:r>
            <a:r>
              <a:rPr kumimoji="1" lang="en-US" altLang="zh-CN" sz="2800" i="1" baseline="-30000" dirty="0" smtClean="0">
                <a:latin typeface="Times New Roman" pitchFamily="18" charset="0"/>
                <a:ea typeface="宋体" charset="-122"/>
              </a:rPr>
              <a:t>i</a:t>
            </a:r>
            <a:r>
              <a:rPr kumimoji="1" lang="en-US" altLang="zh-CN" sz="2800" baseline="-30000" dirty="0" smtClean="0">
                <a:latin typeface="Times New Roman" pitchFamily="18" charset="0"/>
                <a:ea typeface="宋体" charset="-122"/>
              </a:rPr>
              <a:t>1</a:t>
            </a:r>
            <a:r>
              <a:rPr kumimoji="1" lang="en-US" altLang="zh-CN" sz="2800" dirty="0" smtClean="0">
                <a:latin typeface="Times New Roman" pitchFamily="18" charset="0"/>
                <a:ea typeface="宋体" charset="-122"/>
              </a:rPr>
              <a:t>, </a:t>
            </a:r>
            <a:r>
              <a:rPr kumimoji="1" lang="en-US" altLang="zh-CN" sz="2800" dirty="0">
                <a:latin typeface="Times New Roman" pitchFamily="18" charset="0"/>
                <a:ea typeface="宋体" charset="-122"/>
              </a:rPr>
              <a:t>…, </a:t>
            </a:r>
            <a:r>
              <a:rPr kumimoji="1" lang="en-US" altLang="zh-CN" sz="2800" i="1" dirty="0" err="1">
                <a:latin typeface="Times New Roman" pitchFamily="18" charset="0"/>
                <a:ea typeface="宋体" charset="-122"/>
              </a:rPr>
              <a:t>a</a:t>
            </a:r>
            <a:r>
              <a:rPr kumimoji="1" lang="en-US" altLang="zh-CN" sz="2800" i="1" baseline="-30000" dirty="0" err="1">
                <a:latin typeface="Times New Roman" pitchFamily="18" charset="0"/>
                <a:ea typeface="宋体" charset="-122"/>
              </a:rPr>
              <a:t>iri</a:t>
            </a:r>
            <a:r>
              <a:rPr kumimoji="1" lang="en-US" altLang="zh-CN" sz="2800" dirty="0">
                <a:latin typeface="Times New Roman" pitchFamily="18" charset="0"/>
                <a:ea typeface="宋体" charset="-122"/>
              </a:rPr>
              <a:t>}</a:t>
            </a:r>
            <a:r>
              <a:rPr kumimoji="1" lang="zh-CN" altLang="en-US" sz="2800" dirty="0">
                <a:latin typeface="Times New Roman" pitchFamily="18" charset="0"/>
                <a:ea typeface="宋体" charset="-122"/>
              </a:rPr>
              <a:t>，回溯法可以按某种顺序（例如字典序）依次考察笛卡儿积</a:t>
            </a:r>
            <a:r>
              <a:rPr kumimoji="1" lang="en-US" altLang="zh-CN" sz="2800" i="1" dirty="0" smtClean="0">
                <a:latin typeface="Times New Roman" pitchFamily="18" charset="0"/>
                <a:ea typeface="宋体" charset="-122"/>
              </a:rPr>
              <a:t>S</a:t>
            </a:r>
            <a:r>
              <a:rPr kumimoji="1" lang="en-US" altLang="zh-CN" sz="2800" baseline="-30000" dirty="0" smtClean="0">
                <a:latin typeface="Times New Roman" pitchFamily="18" charset="0"/>
                <a:ea typeface="宋体" charset="-122"/>
              </a:rPr>
              <a:t>0</a:t>
            </a:r>
            <a:r>
              <a:rPr kumimoji="1" lang="en-US" altLang="zh-CN" sz="2800" dirty="0" smtClean="0">
                <a:latin typeface="Times New Roman" pitchFamily="18" charset="0"/>
                <a:ea typeface="宋体" charset="-122"/>
              </a:rPr>
              <a:t>×</a:t>
            </a:r>
            <a:r>
              <a:rPr kumimoji="1" lang="en-US" altLang="zh-CN" sz="2800" i="1" dirty="0" smtClean="0">
                <a:latin typeface="Times New Roman" pitchFamily="18" charset="0"/>
                <a:ea typeface="宋体" charset="-122"/>
              </a:rPr>
              <a:t>S</a:t>
            </a:r>
            <a:r>
              <a:rPr kumimoji="1" lang="en-US" altLang="zh-CN" sz="2800" baseline="-30000" dirty="0" smtClean="0">
                <a:latin typeface="Times New Roman" pitchFamily="18" charset="0"/>
                <a:ea typeface="宋体" charset="-122"/>
              </a:rPr>
              <a:t>1</a:t>
            </a:r>
            <a:r>
              <a:rPr kumimoji="1" lang="en-US" altLang="zh-CN" sz="2800" dirty="0" smtClean="0">
                <a:latin typeface="Times New Roman" pitchFamily="18" charset="0"/>
                <a:ea typeface="宋体" charset="-122"/>
              </a:rPr>
              <a:t>×…×</a:t>
            </a:r>
            <a:r>
              <a:rPr kumimoji="1" lang="en-US" altLang="zh-CN" sz="2800" i="1" dirty="0" smtClean="0">
                <a:latin typeface="Times New Roman" pitchFamily="18" charset="0"/>
                <a:ea typeface="宋体" charset="-122"/>
              </a:rPr>
              <a:t>S</a:t>
            </a:r>
            <a:r>
              <a:rPr kumimoji="1" lang="en-US" altLang="zh-CN" sz="2800" i="1" baseline="-30000" dirty="0" smtClean="0">
                <a:latin typeface="Times New Roman" pitchFamily="18" charset="0"/>
                <a:ea typeface="宋体" charset="-122"/>
              </a:rPr>
              <a:t>n-1</a:t>
            </a:r>
            <a:r>
              <a:rPr kumimoji="1" lang="zh-CN" altLang="en-US" sz="2800" dirty="0" smtClean="0">
                <a:latin typeface="Times New Roman" pitchFamily="18" charset="0"/>
                <a:ea typeface="宋体" charset="-122"/>
              </a:rPr>
              <a:t>中</a:t>
            </a:r>
            <a:r>
              <a:rPr kumimoji="1" lang="zh-CN" altLang="en-US" sz="2800" dirty="0">
                <a:latin typeface="Times New Roman" pitchFamily="18" charset="0"/>
                <a:ea typeface="宋体" charset="-122"/>
              </a:rPr>
              <a:t>的元素。</a:t>
            </a:r>
          </a:p>
        </p:txBody>
      </p:sp>
      <p:sp>
        <p:nvSpPr>
          <p:cNvPr id="26630" name="Text Box 4"/>
          <p:cNvSpPr txBox="1">
            <a:spLocks noChangeArrowheads="1"/>
          </p:cNvSpPr>
          <p:nvPr/>
        </p:nvSpPr>
        <p:spPr bwMode="auto">
          <a:xfrm>
            <a:off x="0" y="273798"/>
            <a:ext cx="64087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dirty="0">
                <a:solidFill>
                  <a:schemeClr val="tx2"/>
                </a:solidFill>
                <a:latin typeface="华文行楷" pitchFamily="2" charset="-122"/>
                <a:ea typeface="华文行楷" pitchFamily="2" charset="-122"/>
              </a:rPr>
              <a:t>8.1.3  </a:t>
            </a:r>
            <a:r>
              <a:rPr kumimoji="1" lang="zh-CN" altLang="en-US" sz="4400" dirty="0">
                <a:solidFill>
                  <a:schemeClr val="tx2"/>
                </a:solidFill>
                <a:latin typeface="华文行楷" pitchFamily="2" charset="-122"/>
                <a:ea typeface="华文行楷" pitchFamily="2" charset="-122"/>
              </a:rPr>
              <a:t>回溯法的求解过程</a:t>
            </a:r>
          </a:p>
        </p:txBody>
      </p:sp>
      <p:sp>
        <p:nvSpPr>
          <p:cNvPr id="26631" name="矩形 6"/>
          <p:cNvSpPr>
            <a:spLocks noChangeArrowheads="1"/>
          </p:cNvSpPr>
          <p:nvPr/>
        </p:nvSpPr>
        <p:spPr bwMode="auto">
          <a:xfrm>
            <a:off x="5903913" y="397623"/>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3600" dirty="0">
                <a:solidFill>
                  <a:srgbClr val="FF0000"/>
                </a:solidFill>
                <a:latin typeface="华文行楷" pitchFamily="2" charset="-122"/>
                <a:ea typeface="华文行楷" pitchFamily="2" charset="-122"/>
              </a:rPr>
              <a:t>(</a:t>
            </a:r>
            <a:r>
              <a:rPr kumimoji="1" lang="zh-CN" altLang="en-US" sz="3600" dirty="0">
                <a:solidFill>
                  <a:srgbClr val="FF0000"/>
                </a:solidFill>
                <a:latin typeface="华文行楷" pitchFamily="2" charset="-122"/>
                <a:ea typeface="华文行楷" pitchFamily="2" charset="-122"/>
              </a:rPr>
              <a:t>深度优先搜索</a:t>
            </a:r>
            <a:r>
              <a:rPr kumimoji="1" lang="en-US" altLang="zh-CN" sz="3600" dirty="0">
                <a:solidFill>
                  <a:srgbClr val="FF0000"/>
                </a:solidFill>
                <a:latin typeface="华文行楷" pitchFamily="2" charset="-122"/>
                <a:ea typeface="华文行楷" pitchFamily="2" charset="-122"/>
              </a:rPr>
              <a:t>)</a:t>
            </a:r>
            <a:r>
              <a:rPr kumimoji="1" lang="zh-CN" altLang="en-US" sz="3600" dirty="0">
                <a:solidFill>
                  <a:srgbClr val="FF0000"/>
                </a:solidFill>
                <a:latin typeface="华文行楷" pitchFamily="2" charset="-122"/>
                <a:ea typeface="华文行楷" pitchFamily="2" charset="-122"/>
              </a:rPr>
              <a:t> </a:t>
            </a:r>
            <a:endParaRPr lang="zh-CN" altLang="en-US" sz="3600" b="0" dirty="0">
              <a:solidFill>
                <a:srgbClr val="FF0000"/>
              </a:solidFill>
              <a:latin typeface="Times New Roman" pitchFamily="18" charset="0"/>
              <a:ea typeface="宋体" charset="-122"/>
            </a:endParaRPr>
          </a:p>
        </p:txBody>
      </p:sp>
    </p:spTree>
    <p:extLst>
      <p:ext uri="{BB962C8B-B14F-4D97-AF65-F5344CB8AC3E}">
        <p14:creationId xmlns:p14="http://schemas.microsoft.com/office/powerpoint/2010/main" val="3710872557"/>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4E7681F0-4989-4C4B-957F-100210B113A5}" type="datetime1">
              <a:rPr lang="zh-CN" altLang="en-US" sz="1400" b="0" smtClean="0">
                <a:latin typeface="Comic Sans MS" pitchFamily="66" charset="0"/>
                <a:ea typeface="宋体" charset="-122"/>
              </a:rPr>
              <a:pPr>
                <a:spcBef>
                  <a:spcPct val="0"/>
                </a:spcBef>
                <a:buClrTx/>
                <a:buSzTx/>
                <a:buFontTx/>
                <a:buNone/>
              </a:pPr>
              <a:t>2016/5/17</a:t>
            </a:fld>
            <a:endParaRPr lang="en-US" altLang="zh-CN" sz="1400" b="0" smtClean="0">
              <a:latin typeface="Comic Sans MS" pitchFamily="66" charset="0"/>
              <a:ea typeface="宋体" charset="-122"/>
            </a:endParaRPr>
          </a:p>
        </p:txBody>
      </p:sp>
      <p:sp>
        <p:nvSpPr>
          <p:cNvPr id="276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31444BA5-2D7F-4476-BEA3-4D5A3C81CE62}" type="slidenum">
              <a:rPr lang="en-US" altLang="zh-CN" sz="1400" b="0" smtClean="0">
                <a:latin typeface="Comic Sans MS" pitchFamily="66" charset="0"/>
                <a:ea typeface="宋体" charset="-122"/>
              </a:rPr>
              <a:pPr>
                <a:spcBef>
                  <a:spcPct val="0"/>
                </a:spcBef>
                <a:buClrTx/>
                <a:buSzTx/>
                <a:buFontTx/>
                <a:buNone/>
              </a:pPr>
              <a:t>13</a:t>
            </a:fld>
            <a:endParaRPr lang="en-US" altLang="zh-CN" sz="1400" b="0" smtClean="0">
              <a:latin typeface="Comic Sans MS" pitchFamily="66" charset="0"/>
              <a:ea typeface="宋体" charset="-122"/>
            </a:endParaRPr>
          </a:p>
        </p:txBody>
      </p:sp>
      <p:sp>
        <p:nvSpPr>
          <p:cNvPr id="21509" name="Text Box 3"/>
          <p:cNvSpPr txBox="1">
            <a:spLocks noChangeArrowheads="1"/>
          </p:cNvSpPr>
          <p:nvPr/>
        </p:nvSpPr>
        <p:spPr bwMode="auto">
          <a:xfrm>
            <a:off x="365125" y="1268413"/>
            <a:ext cx="820896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0"/>
              </a:spcBef>
              <a:buClrTx/>
              <a:buSzTx/>
              <a:buFontTx/>
              <a:buNone/>
            </a:pPr>
            <a:r>
              <a:rPr kumimoji="1" lang="en-US" altLang="zh-CN" sz="2200" dirty="0">
                <a:latin typeface="Times New Roman" pitchFamily="18" charset="0"/>
                <a:ea typeface="宋体" charset="-122"/>
              </a:rPr>
              <a:t>1.</a:t>
            </a:r>
            <a:r>
              <a:rPr kumimoji="1" lang="zh-CN" altLang="en-US" sz="2200" dirty="0">
                <a:latin typeface="Times New Roman" pitchFamily="18" charset="0"/>
                <a:ea typeface="宋体" charset="-122"/>
              </a:rPr>
              <a:t>初始时，令解向量</a:t>
            </a:r>
            <a:r>
              <a:rPr kumimoji="1" lang="en-US" altLang="zh-CN" sz="2200" i="1" dirty="0">
                <a:latin typeface="Times New Roman" pitchFamily="18" charset="0"/>
                <a:ea typeface="宋体" charset="-122"/>
              </a:rPr>
              <a:t>X</a:t>
            </a:r>
            <a:r>
              <a:rPr kumimoji="1" lang="zh-CN" altLang="en-US" sz="2200" dirty="0">
                <a:latin typeface="Times New Roman" pitchFamily="18" charset="0"/>
                <a:ea typeface="宋体" charset="-122"/>
              </a:rPr>
              <a:t>为空；</a:t>
            </a:r>
            <a:endParaRPr kumimoji="1" lang="en-US" altLang="zh-CN" sz="2200" b="0" dirty="0">
              <a:latin typeface="Times New Roman" pitchFamily="18" charset="0"/>
              <a:ea typeface="宋体" charset="-122"/>
            </a:endParaRPr>
          </a:p>
          <a:p>
            <a:pPr algn="just" eaLnBrk="1" hangingPunct="1">
              <a:lnSpc>
                <a:spcPct val="150000"/>
              </a:lnSpc>
              <a:spcBef>
                <a:spcPct val="0"/>
              </a:spcBef>
              <a:buClrTx/>
              <a:buSzTx/>
              <a:buFontTx/>
              <a:buNone/>
            </a:pPr>
            <a:r>
              <a:rPr kumimoji="1" lang="en-US" altLang="zh-CN" sz="2200" dirty="0">
                <a:latin typeface="Times New Roman" pitchFamily="18" charset="0"/>
                <a:ea typeface="宋体" charset="-122"/>
              </a:rPr>
              <a:t>2.</a:t>
            </a:r>
            <a:r>
              <a:rPr kumimoji="1" lang="zh-CN" altLang="en-US" sz="2200" dirty="0">
                <a:latin typeface="Times New Roman" pitchFamily="18" charset="0"/>
                <a:ea typeface="宋体" charset="-122"/>
              </a:rPr>
              <a:t>从根结点出发，选择</a:t>
            </a:r>
            <a:r>
              <a:rPr kumimoji="1" lang="en-US" altLang="zh-CN" sz="2200" dirty="0" smtClean="0">
                <a:latin typeface="Times New Roman" pitchFamily="18" charset="0"/>
                <a:ea typeface="宋体" charset="-122"/>
              </a:rPr>
              <a:t>S0</a:t>
            </a:r>
            <a:r>
              <a:rPr kumimoji="1" lang="zh-CN" altLang="en-US" sz="2200" dirty="0" smtClean="0">
                <a:latin typeface="Times New Roman" pitchFamily="18" charset="0"/>
                <a:ea typeface="宋体" charset="-122"/>
              </a:rPr>
              <a:t>的</a:t>
            </a:r>
            <a:r>
              <a:rPr kumimoji="1" lang="zh-CN" altLang="en-US" sz="2200" dirty="0">
                <a:latin typeface="Times New Roman" pitchFamily="18" charset="0"/>
                <a:ea typeface="宋体" charset="-122"/>
              </a:rPr>
              <a:t>第一个元素作为解向量</a:t>
            </a:r>
            <a:r>
              <a:rPr kumimoji="1" lang="en-US" altLang="zh-CN" sz="2200" dirty="0">
                <a:latin typeface="Times New Roman" pitchFamily="18" charset="0"/>
                <a:ea typeface="宋体" charset="-122"/>
              </a:rPr>
              <a:t>X</a:t>
            </a:r>
            <a:r>
              <a:rPr kumimoji="1" lang="zh-CN" altLang="en-US" sz="2200" dirty="0">
                <a:latin typeface="Times New Roman" pitchFamily="18" charset="0"/>
                <a:ea typeface="宋体" charset="-122"/>
              </a:rPr>
              <a:t>的第一个分量，即</a:t>
            </a:r>
            <a:r>
              <a:rPr kumimoji="1" lang="en-US" altLang="zh-CN" sz="2200" dirty="0" smtClean="0">
                <a:latin typeface="Times New Roman" pitchFamily="18" charset="0"/>
                <a:ea typeface="宋体" charset="-122"/>
              </a:rPr>
              <a:t>x</a:t>
            </a:r>
            <a:r>
              <a:rPr kumimoji="1" lang="en-US" altLang="zh-CN" sz="2200" baseline="-25000" dirty="0" smtClean="0">
                <a:latin typeface="Times New Roman" pitchFamily="18" charset="0"/>
                <a:ea typeface="宋体" charset="-122"/>
              </a:rPr>
              <a:t>0</a:t>
            </a:r>
            <a:r>
              <a:rPr kumimoji="1" lang="en-US" altLang="zh-CN" sz="2200" dirty="0" smtClean="0">
                <a:latin typeface="Times New Roman" pitchFamily="18" charset="0"/>
                <a:ea typeface="宋体" charset="-122"/>
              </a:rPr>
              <a:t>= a</a:t>
            </a:r>
            <a:r>
              <a:rPr kumimoji="1" lang="en-US" altLang="zh-CN" sz="2200" baseline="-25000" dirty="0" smtClean="0">
                <a:latin typeface="Times New Roman" pitchFamily="18" charset="0"/>
                <a:ea typeface="宋体" charset="-122"/>
              </a:rPr>
              <a:t>00</a:t>
            </a:r>
            <a:r>
              <a:rPr kumimoji="1" lang="zh-CN" altLang="en-US" sz="2200" dirty="0" smtClean="0">
                <a:latin typeface="Times New Roman" pitchFamily="18" charset="0"/>
                <a:ea typeface="宋体" charset="-122"/>
              </a:rPr>
              <a:t>；</a:t>
            </a:r>
            <a:endParaRPr kumimoji="1" lang="en-US" altLang="zh-CN" sz="2200" dirty="0">
              <a:latin typeface="Times New Roman" pitchFamily="18" charset="0"/>
              <a:ea typeface="宋体" charset="-122"/>
            </a:endParaRPr>
          </a:p>
          <a:p>
            <a:pPr algn="just" eaLnBrk="1" hangingPunct="1">
              <a:lnSpc>
                <a:spcPct val="150000"/>
              </a:lnSpc>
              <a:spcBef>
                <a:spcPct val="0"/>
              </a:spcBef>
              <a:buClrTx/>
              <a:buSzTx/>
              <a:buFontTx/>
              <a:buNone/>
            </a:pPr>
            <a:r>
              <a:rPr kumimoji="1" lang="en-US" altLang="zh-CN" sz="2200" dirty="0">
                <a:latin typeface="Times New Roman" pitchFamily="18" charset="0"/>
                <a:ea typeface="宋体" charset="-122"/>
              </a:rPr>
              <a:t>3.</a:t>
            </a:r>
            <a:r>
              <a:rPr kumimoji="1" lang="zh-CN" altLang="en-US" sz="2200" dirty="0">
                <a:latin typeface="Times New Roman" pitchFamily="18" charset="0"/>
                <a:ea typeface="宋体" charset="-122"/>
              </a:rPr>
              <a:t>（</a:t>
            </a:r>
            <a:r>
              <a:rPr kumimoji="1" lang="en-US" altLang="zh-CN" sz="2200" dirty="0">
                <a:latin typeface="Times New Roman" pitchFamily="18" charset="0"/>
                <a:ea typeface="宋体" charset="-122"/>
              </a:rPr>
              <a:t>1</a:t>
            </a:r>
            <a:r>
              <a:rPr kumimoji="1" lang="zh-CN" altLang="en-US" sz="2200" dirty="0">
                <a:latin typeface="Times New Roman" pitchFamily="18" charset="0"/>
                <a:ea typeface="宋体" charset="-122"/>
              </a:rPr>
              <a:t>）如果</a:t>
            </a:r>
            <a:r>
              <a:rPr kumimoji="1" lang="en-US" altLang="zh-CN" sz="2200" dirty="0">
                <a:latin typeface="Times New Roman" pitchFamily="18" charset="0"/>
                <a:ea typeface="宋体" charset="-122"/>
              </a:rPr>
              <a:t>X=(</a:t>
            </a:r>
            <a:r>
              <a:rPr kumimoji="1" lang="en-US" altLang="zh-CN" sz="2200" dirty="0" smtClean="0">
                <a:latin typeface="Times New Roman" pitchFamily="18" charset="0"/>
                <a:ea typeface="宋体" charset="-122"/>
              </a:rPr>
              <a:t>x</a:t>
            </a:r>
            <a:r>
              <a:rPr kumimoji="1" lang="en-US" altLang="zh-CN" sz="2200" baseline="-25000" dirty="0" smtClean="0">
                <a:latin typeface="Times New Roman" pitchFamily="18" charset="0"/>
                <a:ea typeface="宋体" charset="-122"/>
              </a:rPr>
              <a:t>0</a:t>
            </a:r>
            <a:r>
              <a:rPr kumimoji="1" lang="en-US" altLang="zh-CN" sz="2200" dirty="0" smtClean="0">
                <a:latin typeface="Times New Roman" pitchFamily="18" charset="0"/>
                <a:ea typeface="宋体" charset="-122"/>
              </a:rPr>
              <a:t>)</a:t>
            </a:r>
            <a:r>
              <a:rPr kumimoji="1" lang="zh-CN" altLang="en-US" sz="2200" dirty="0">
                <a:latin typeface="Times New Roman" pitchFamily="18" charset="0"/>
                <a:ea typeface="宋体" charset="-122"/>
              </a:rPr>
              <a:t>是问题的部分解，则继续扩展解向量</a:t>
            </a:r>
            <a:r>
              <a:rPr kumimoji="1" lang="en-US" altLang="zh-CN" sz="2200" dirty="0">
                <a:latin typeface="Times New Roman" pitchFamily="18" charset="0"/>
                <a:ea typeface="宋体" charset="-122"/>
              </a:rPr>
              <a:t>X</a:t>
            </a:r>
            <a:r>
              <a:rPr kumimoji="1" lang="zh-CN" altLang="en-US" sz="2200" dirty="0">
                <a:latin typeface="Times New Roman" pitchFamily="18" charset="0"/>
                <a:ea typeface="宋体" charset="-122"/>
              </a:rPr>
              <a:t>，选择</a:t>
            </a:r>
            <a:r>
              <a:rPr kumimoji="1" lang="en-US" altLang="zh-CN" sz="2200" dirty="0" smtClean="0">
                <a:latin typeface="Times New Roman" pitchFamily="18" charset="0"/>
                <a:ea typeface="宋体" charset="-122"/>
              </a:rPr>
              <a:t>S</a:t>
            </a:r>
            <a:r>
              <a:rPr kumimoji="1" lang="en-US" altLang="zh-CN" sz="2200" baseline="-25000" dirty="0" smtClean="0">
                <a:latin typeface="Times New Roman" pitchFamily="18" charset="0"/>
                <a:ea typeface="宋体" charset="-122"/>
              </a:rPr>
              <a:t>1</a:t>
            </a:r>
            <a:r>
              <a:rPr kumimoji="1" lang="zh-CN" altLang="en-US" sz="2200" dirty="0" smtClean="0">
                <a:latin typeface="Times New Roman" pitchFamily="18" charset="0"/>
                <a:ea typeface="宋体" charset="-122"/>
              </a:rPr>
              <a:t>的</a:t>
            </a:r>
            <a:r>
              <a:rPr kumimoji="1" lang="zh-CN" altLang="en-US" sz="2200" dirty="0">
                <a:latin typeface="Times New Roman" pitchFamily="18" charset="0"/>
                <a:ea typeface="宋体" charset="-122"/>
              </a:rPr>
              <a:t>第一个元素作为解向量</a:t>
            </a:r>
            <a:r>
              <a:rPr kumimoji="1" lang="en-US" altLang="zh-CN" sz="2200" dirty="0">
                <a:latin typeface="Times New Roman" pitchFamily="18" charset="0"/>
                <a:ea typeface="宋体" charset="-122"/>
              </a:rPr>
              <a:t>X</a:t>
            </a:r>
            <a:r>
              <a:rPr kumimoji="1" lang="zh-CN" altLang="en-US" sz="2200" dirty="0">
                <a:latin typeface="Times New Roman" pitchFamily="18" charset="0"/>
                <a:ea typeface="宋体" charset="-122"/>
              </a:rPr>
              <a:t>的第</a:t>
            </a:r>
            <a:r>
              <a:rPr kumimoji="1" lang="en-US" altLang="zh-CN" sz="2200" dirty="0">
                <a:latin typeface="Times New Roman" pitchFamily="18" charset="0"/>
                <a:ea typeface="宋体" charset="-122"/>
              </a:rPr>
              <a:t>2</a:t>
            </a:r>
            <a:r>
              <a:rPr kumimoji="1" lang="zh-CN" altLang="en-US" sz="2200" dirty="0">
                <a:latin typeface="Times New Roman" pitchFamily="18" charset="0"/>
                <a:ea typeface="宋体" charset="-122"/>
              </a:rPr>
              <a:t>个分量；</a:t>
            </a:r>
            <a:endParaRPr kumimoji="1" lang="en-US" altLang="zh-CN" sz="2200" dirty="0">
              <a:latin typeface="Times New Roman" pitchFamily="18" charset="0"/>
              <a:ea typeface="宋体" charset="-122"/>
            </a:endParaRPr>
          </a:p>
          <a:p>
            <a:pPr algn="just" eaLnBrk="1" hangingPunct="1">
              <a:lnSpc>
                <a:spcPct val="150000"/>
              </a:lnSpc>
              <a:spcBef>
                <a:spcPct val="0"/>
              </a:spcBef>
              <a:buClrTx/>
              <a:buSzTx/>
              <a:buFontTx/>
              <a:buNone/>
            </a:pPr>
            <a:r>
              <a:rPr kumimoji="1" lang="zh-CN" altLang="en-US" sz="2200" dirty="0">
                <a:latin typeface="Times New Roman" pitchFamily="18" charset="0"/>
                <a:ea typeface="宋体" charset="-122"/>
              </a:rPr>
              <a:t>（</a:t>
            </a:r>
            <a:r>
              <a:rPr kumimoji="1" lang="en-US" altLang="zh-CN" sz="2200" dirty="0">
                <a:latin typeface="Times New Roman" pitchFamily="18" charset="0"/>
                <a:ea typeface="宋体" charset="-122"/>
              </a:rPr>
              <a:t>2</a:t>
            </a:r>
            <a:r>
              <a:rPr kumimoji="1" lang="zh-CN" altLang="en-US" sz="2200" dirty="0">
                <a:latin typeface="Times New Roman" pitchFamily="18" charset="0"/>
                <a:ea typeface="宋体" charset="-122"/>
              </a:rPr>
              <a:t>）否则，选择</a:t>
            </a:r>
            <a:r>
              <a:rPr kumimoji="1" lang="en-US" altLang="zh-CN" sz="2200" dirty="0" smtClean="0">
                <a:latin typeface="Times New Roman" pitchFamily="18" charset="0"/>
                <a:ea typeface="宋体" charset="-122"/>
              </a:rPr>
              <a:t>S</a:t>
            </a:r>
            <a:r>
              <a:rPr kumimoji="1" lang="en-US" altLang="zh-CN" sz="2200" baseline="-25000" dirty="0">
                <a:latin typeface="Times New Roman" pitchFamily="18" charset="0"/>
                <a:ea typeface="宋体" charset="-122"/>
              </a:rPr>
              <a:t>1</a:t>
            </a:r>
            <a:r>
              <a:rPr kumimoji="1" lang="zh-CN" altLang="en-US" sz="2200" dirty="0" smtClean="0">
                <a:latin typeface="Times New Roman" pitchFamily="18" charset="0"/>
                <a:ea typeface="宋体" charset="-122"/>
              </a:rPr>
              <a:t>的</a:t>
            </a:r>
            <a:r>
              <a:rPr kumimoji="1" lang="zh-CN" altLang="en-US" sz="2200" dirty="0">
                <a:latin typeface="Times New Roman" pitchFamily="18" charset="0"/>
                <a:ea typeface="宋体" charset="-122"/>
              </a:rPr>
              <a:t>下一个元素作为解向量</a:t>
            </a:r>
            <a:r>
              <a:rPr kumimoji="1" lang="en-US" altLang="zh-CN" sz="2200" dirty="0">
                <a:latin typeface="Times New Roman" pitchFamily="18" charset="0"/>
                <a:ea typeface="宋体" charset="-122"/>
              </a:rPr>
              <a:t>X</a:t>
            </a:r>
            <a:r>
              <a:rPr kumimoji="1" lang="zh-CN" altLang="en-US" sz="2200" dirty="0">
                <a:latin typeface="Times New Roman" pitchFamily="18" charset="0"/>
                <a:ea typeface="宋体" charset="-122"/>
              </a:rPr>
              <a:t>的第一个分量，即</a:t>
            </a:r>
            <a:r>
              <a:rPr kumimoji="1" lang="en-US" altLang="zh-CN" sz="2200" dirty="0" smtClean="0">
                <a:latin typeface="Times New Roman" pitchFamily="18" charset="0"/>
                <a:ea typeface="宋体" charset="-122"/>
              </a:rPr>
              <a:t>x</a:t>
            </a:r>
            <a:r>
              <a:rPr kumimoji="1" lang="en-US" altLang="zh-CN" sz="2200" baseline="-25000" dirty="0" smtClean="0">
                <a:latin typeface="Times New Roman" pitchFamily="18" charset="0"/>
                <a:ea typeface="宋体" charset="-122"/>
              </a:rPr>
              <a:t>0</a:t>
            </a:r>
            <a:r>
              <a:rPr kumimoji="1" lang="en-US" altLang="zh-CN" sz="2200" dirty="0" smtClean="0">
                <a:latin typeface="Times New Roman" pitchFamily="18" charset="0"/>
                <a:ea typeface="宋体" charset="-122"/>
              </a:rPr>
              <a:t>= a</a:t>
            </a:r>
            <a:r>
              <a:rPr kumimoji="1" lang="en-US" altLang="zh-CN" sz="2200" baseline="-25000" dirty="0" smtClean="0">
                <a:latin typeface="Times New Roman" pitchFamily="18" charset="0"/>
                <a:ea typeface="宋体" charset="-122"/>
              </a:rPr>
              <a:t>01</a:t>
            </a:r>
            <a:r>
              <a:rPr kumimoji="1" lang="zh-CN" altLang="en-US" sz="2200" dirty="0" smtClean="0">
                <a:latin typeface="Times New Roman" pitchFamily="18" charset="0"/>
                <a:ea typeface="宋体" charset="-122"/>
              </a:rPr>
              <a:t>。</a:t>
            </a:r>
            <a:endParaRPr kumimoji="1" lang="en-US" altLang="zh-CN" sz="2200" dirty="0">
              <a:latin typeface="Times New Roman" pitchFamily="18" charset="0"/>
              <a:ea typeface="宋体" charset="-122"/>
            </a:endParaRPr>
          </a:p>
          <a:p>
            <a:pPr algn="just" eaLnBrk="1" hangingPunct="1">
              <a:lnSpc>
                <a:spcPct val="150000"/>
              </a:lnSpc>
              <a:spcBef>
                <a:spcPct val="0"/>
              </a:spcBef>
              <a:buClrTx/>
              <a:buSzTx/>
              <a:buFontTx/>
              <a:buNone/>
            </a:pPr>
            <a:r>
              <a:rPr kumimoji="1" lang="en-US" altLang="zh-CN" sz="2200" dirty="0">
                <a:latin typeface="Times New Roman" pitchFamily="18" charset="0"/>
                <a:ea typeface="宋体" charset="-122"/>
              </a:rPr>
              <a:t>4.</a:t>
            </a:r>
            <a:r>
              <a:rPr kumimoji="1" lang="zh-CN" altLang="en-US" sz="2200" dirty="0">
                <a:latin typeface="Times New Roman" pitchFamily="18" charset="0"/>
                <a:ea typeface="宋体" charset="-122"/>
              </a:rPr>
              <a:t>依此类推，一般情况下，如果</a:t>
            </a:r>
            <a:r>
              <a:rPr kumimoji="1" lang="en-US" altLang="zh-CN" sz="2200" dirty="0">
                <a:latin typeface="Times New Roman" pitchFamily="18" charset="0"/>
                <a:ea typeface="宋体" charset="-122"/>
              </a:rPr>
              <a:t>X=(</a:t>
            </a:r>
            <a:r>
              <a:rPr kumimoji="1" lang="en-US" altLang="zh-CN" sz="2200" dirty="0" smtClean="0">
                <a:latin typeface="Times New Roman" pitchFamily="18" charset="0"/>
                <a:ea typeface="宋体" charset="-122"/>
              </a:rPr>
              <a:t>x</a:t>
            </a:r>
            <a:r>
              <a:rPr kumimoji="1" lang="en-US" altLang="zh-CN" sz="2200" baseline="-25000" dirty="0" smtClean="0">
                <a:latin typeface="Times New Roman" pitchFamily="18" charset="0"/>
                <a:ea typeface="宋体" charset="-122"/>
              </a:rPr>
              <a:t>0</a:t>
            </a:r>
            <a:r>
              <a:rPr kumimoji="1" lang="en-US" altLang="zh-CN" sz="2200" dirty="0" smtClean="0">
                <a:latin typeface="Times New Roman" pitchFamily="18" charset="0"/>
                <a:ea typeface="宋体" charset="-122"/>
              </a:rPr>
              <a:t>, x</a:t>
            </a:r>
            <a:r>
              <a:rPr kumimoji="1" lang="en-US" altLang="zh-CN" sz="2200" baseline="-25000" dirty="0">
                <a:latin typeface="Times New Roman" pitchFamily="18" charset="0"/>
                <a:ea typeface="宋体" charset="-122"/>
              </a:rPr>
              <a:t>1</a:t>
            </a:r>
            <a:r>
              <a:rPr kumimoji="1" lang="en-US" altLang="zh-CN" sz="2200" dirty="0" smtClean="0">
                <a:latin typeface="Times New Roman" pitchFamily="18" charset="0"/>
                <a:ea typeface="宋体" charset="-122"/>
              </a:rPr>
              <a:t>, </a:t>
            </a:r>
            <a:r>
              <a:rPr kumimoji="1" lang="en-US" altLang="zh-CN" sz="2200" dirty="0">
                <a:latin typeface="Times New Roman" pitchFamily="18" charset="0"/>
                <a:ea typeface="宋体" charset="-122"/>
              </a:rPr>
              <a:t>…, x</a:t>
            </a:r>
            <a:r>
              <a:rPr kumimoji="1" lang="en-US" altLang="zh-CN" sz="2200" baseline="-25000" dirty="0">
                <a:latin typeface="Times New Roman" pitchFamily="18" charset="0"/>
                <a:ea typeface="宋体" charset="-122"/>
              </a:rPr>
              <a:t>i</a:t>
            </a:r>
            <a:r>
              <a:rPr kumimoji="1" lang="en-US" altLang="zh-CN" sz="2200" dirty="0">
                <a:latin typeface="Times New Roman" pitchFamily="18" charset="0"/>
                <a:ea typeface="宋体" charset="-122"/>
              </a:rPr>
              <a:t>)</a:t>
            </a:r>
            <a:r>
              <a:rPr kumimoji="1" lang="zh-CN" altLang="en-US" sz="2200" dirty="0">
                <a:latin typeface="Times New Roman" pitchFamily="18" charset="0"/>
                <a:ea typeface="宋体" charset="-122"/>
              </a:rPr>
              <a:t>是问题的部分解，则选择</a:t>
            </a:r>
            <a:r>
              <a:rPr kumimoji="1" lang="en-US" altLang="zh-CN" sz="2200" dirty="0">
                <a:latin typeface="Times New Roman" pitchFamily="18" charset="0"/>
                <a:ea typeface="宋体" charset="-122"/>
              </a:rPr>
              <a:t>S</a:t>
            </a:r>
            <a:r>
              <a:rPr kumimoji="1" lang="en-US" altLang="zh-CN" sz="2200" baseline="-25000" dirty="0">
                <a:latin typeface="Times New Roman" pitchFamily="18" charset="0"/>
                <a:ea typeface="宋体" charset="-122"/>
              </a:rPr>
              <a:t>i+1</a:t>
            </a:r>
            <a:r>
              <a:rPr kumimoji="1" lang="zh-CN" altLang="en-US" sz="2200" dirty="0">
                <a:latin typeface="Times New Roman" pitchFamily="18" charset="0"/>
                <a:ea typeface="宋体" charset="-122"/>
              </a:rPr>
              <a:t>的第一个元素作为解向量</a:t>
            </a:r>
            <a:r>
              <a:rPr kumimoji="1" lang="en-US" altLang="zh-CN" sz="2200" dirty="0">
                <a:latin typeface="Times New Roman" pitchFamily="18" charset="0"/>
                <a:ea typeface="宋体" charset="-122"/>
              </a:rPr>
              <a:t>X</a:t>
            </a:r>
            <a:r>
              <a:rPr kumimoji="1" lang="zh-CN" altLang="en-US" sz="2200" dirty="0">
                <a:latin typeface="Times New Roman" pitchFamily="18" charset="0"/>
                <a:ea typeface="宋体" charset="-122"/>
              </a:rPr>
              <a:t>的第</a:t>
            </a:r>
            <a:r>
              <a:rPr kumimoji="1" lang="en-US" altLang="zh-CN" sz="2200" dirty="0">
                <a:latin typeface="Times New Roman" pitchFamily="18" charset="0"/>
                <a:ea typeface="宋体" charset="-122"/>
              </a:rPr>
              <a:t>i+1</a:t>
            </a:r>
            <a:r>
              <a:rPr kumimoji="1" lang="zh-CN" altLang="en-US" sz="2200" dirty="0">
                <a:latin typeface="Times New Roman" pitchFamily="18" charset="0"/>
                <a:ea typeface="宋体" charset="-122"/>
              </a:rPr>
              <a:t>个分量时，有下面三种情况：</a:t>
            </a:r>
          </a:p>
        </p:txBody>
      </p:sp>
      <p:sp>
        <p:nvSpPr>
          <p:cNvPr id="27654" name="Text Box 4"/>
          <p:cNvSpPr txBox="1">
            <a:spLocks noChangeArrowheads="1"/>
          </p:cNvSpPr>
          <p:nvPr/>
        </p:nvSpPr>
        <p:spPr bwMode="auto">
          <a:xfrm>
            <a:off x="0" y="131763"/>
            <a:ext cx="64087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8.1.3  </a:t>
            </a:r>
            <a:r>
              <a:rPr kumimoji="1" lang="zh-CN" altLang="en-US" sz="4400">
                <a:solidFill>
                  <a:schemeClr val="tx2"/>
                </a:solidFill>
                <a:latin typeface="华文行楷" pitchFamily="2" charset="-122"/>
                <a:ea typeface="华文行楷" pitchFamily="2" charset="-122"/>
              </a:rPr>
              <a:t>回溯法的求解过程</a:t>
            </a:r>
          </a:p>
        </p:txBody>
      </p:sp>
      <p:sp>
        <p:nvSpPr>
          <p:cNvPr id="27655" name="矩形 6"/>
          <p:cNvSpPr>
            <a:spLocks noChangeArrowheads="1"/>
          </p:cNvSpPr>
          <p:nvPr/>
        </p:nvSpPr>
        <p:spPr bwMode="auto">
          <a:xfrm>
            <a:off x="5903913" y="26193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3600">
                <a:solidFill>
                  <a:srgbClr val="FF0000"/>
                </a:solidFill>
                <a:latin typeface="华文行楷" pitchFamily="2" charset="-122"/>
                <a:ea typeface="华文行楷" pitchFamily="2" charset="-122"/>
              </a:rPr>
              <a:t>(</a:t>
            </a:r>
            <a:r>
              <a:rPr kumimoji="1" lang="zh-CN" altLang="en-US" sz="3600">
                <a:solidFill>
                  <a:srgbClr val="FF0000"/>
                </a:solidFill>
                <a:latin typeface="华文行楷" pitchFamily="2" charset="-122"/>
                <a:ea typeface="华文行楷" pitchFamily="2" charset="-122"/>
              </a:rPr>
              <a:t>深度优先搜索</a:t>
            </a:r>
            <a:r>
              <a:rPr kumimoji="1" lang="en-US" altLang="zh-CN" sz="3600">
                <a:solidFill>
                  <a:srgbClr val="FF0000"/>
                </a:solidFill>
                <a:latin typeface="华文行楷" pitchFamily="2" charset="-122"/>
                <a:ea typeface="华文行楷" pitchFamily="2" charset="-122"/>
              </a:rPr>
              <a:t>)</a:t>
            </a:r>
            <a:r>
              <a:rPr kumimoji="1" lang="zh-CN" altLang="en-US" sz="3600">
                <a:solidFill>
                  <a:srgbClr val="FF0000"/>
                </a:solidFill>
                <a:latin typeface="华文行楷" pitchFamily="2" charset="-122"/>
                <a:ea typeface="华文行楷" pitchFamily="2" charset="-122"/>
              </a:rPr>
              <a:t> </a:t>
            </a:r>
            <a:endParaRPr lang="zh-CN" altLang="en-US" sz="3600" b="0">
              <a:solidFill>
                <a:srgbClr val="FF0000"/>
              </a:solidFill>
              <a:latin typeface="Times New Roman" pitchFamily="18" charset="0"/>
              <a:ea typeface="宋体" charset="-122"/>
            </a:endParaRPr>
          </a:p>
        </p:txBody>
      </p:sp>
      <p:sp>
        <p:nvSpPr>
          <p:cNvPr id="27656" name="矩形 1"/>
          <p:cNvSpPr>
            <a:spLocks noChangeArrowheads="1"/>
          </p:cNvSpPr>
          <p:nvPr/>
        </p:nvSpPr>
        <p:spPr bwMode="auto">
          <a:xfrm>
            <a:off x="5148263" y="852488"/>
            <a:ext cx="33289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2400" i="1" dirty="0">
                <a:solidFill>
                  <a:srgbClr val="C00000"/>
                </a:solidFill>
                <a:latin typeface="Times New Roman" pitchFamily="18" charset="0"/>
                <a:ea typeface="宋体" charset="-122"/>
              </a:rPr>
              <a:t>X</a:t>
            </a:r>
            <a:r>
              <a:rPr kumimoji="1" lang="en-US" altLang="zh-CN" sz="2400" dirty="0">
                <a:solidFill>
                  <a:srgbClr val="C00000"/>
                </a:solidFill>
                <a:latin typeface="Times New Roman" pitchFamily="18" charset="0"/>
                <a:ea typeface="宋体" charset="-122"/>
              </a:rPr>
              <a:t>=(</a:t>
            </a:r>
            <a:r>
              <a:rPr kumimoji="1" lang="en-US" altLang="zh-CN" sz="2400" i="1" dirty="0" smtClean="0">
                <a:solidFill>
                  <a:srgbClr val="C00000"/>
                </a:solidFill>
                <a:latin typeface="Times New Roman" pitchFamily="18" charset="0"/>
                <a:ea typeface="宋体" charset="-122"/>
              </a:rPr>
              <a:t>x</a:t>
            </a:r>
            <a:r>
              <a:rPr kumimoji="1" lang="en-US" altLang="zh-CN" sz="2400" baseline="-30000" dirty="0" smtClean="0">
                <a:solidFill>
                  <a:srgbClr val="C00000"/>
                </a:solidFill>
                <a:latin typeface="Times New Roman" pitchFamily="18" charset="0"/>
                <a:ea typeface="宋体" charset="-122"/>
              </a:rPr>
              <a:t>0</a:t>
            </a:r>
            <a:r>
              <a:rPr kumimoji="1" lang="en-US" altLang="zh-CN" sz="2400" dirty="0" smtClean="0">
                <a:solidFill>
                  <a:srgbClr val="C00000"/>
                </a:solidFill>
                <a:latin typeface="Times New Roman" pitchFamily="18" charset="0"/>
                <a:ea typeface="宋体" charset="-122"/>
              </a:rPr>
              <a:t>, </a:t>
            </a:r>
            <a:r>
              <a:rPr kumimoji="1" lang="en-US" altLang="zh-CN" sz="2400" i="1" dirty="0" smtClean="0">
                <a:solidFill>
                  <a:srgbClr val="C00000"/>
                </a:solidFill>
                <a:latin typeface="Times New Roman" pitchFamily="18" charset="0"/>
                <a:ea typeface="宋体" charset="-122"/>
              </a:rPr>
              <a:t>x</a:t>
            </a:r>
            <a:r>
              <a:rPr kumimoji="1" lang="en-US" altLang="zh-CN" sz="2400" baseline="-30000" dirty="0" smtClean="0">
                <a:solidFill>
                  <a:srgbClr val="C00000"/>
                </a:solidFill>
                <a:latin typeface="Times New Roman" pitchFamily="18" charset="0"/>
                <a:ea typeface="宋体" charset="-122"/>
              </a:rPr>
              <a:t>1</a:t>
            </a:r>
            <a:r>
              <a:rPr kumimoji="1" lang="en-US" altLang="zh-CN" sz="2400" dirty="0" smtClean="0">
                <a:solidFill>
                  <a:srgbClr val="C00000"/>
                </a:solidFill>
                <a:latin typeface="Times New Roman" pitchFamily="18" charset="0"/>
                <a:ea typeface="宋体" charset="-122"/>
              </a:rPr>
              <a:t>, </a:t>
            </a:r>
            <a:r>
              <a:rPr kumimoji="1" lang="en-US" altLang="zh-CN" sz="2400" dirty="0">
                <a:solidFill>
                  <a:srgbClr val="C00000"/>
                </a:solidFill>
                <a:latin typeface="Times New Roman" pitchFamily="18" charset="0"/>
                <a:ea typeface="宋体" charset="-122"/>
              </a:rPr>
              <a:t>…, </a:t>
            </a:r>
            <a:r>
              <a:rPr kumimoji="1" lang="en-US" altLang="zh-CN" sz="2400" i="1" dirty="0" smtClean="0">
                <a:solidFill>
                  <a:srgbClr val="C00000"/>
                </a:solidFill>
                <a:latin typeface="Times New Roman" pitchFamily="18" charset="0"/>
                <a:ea typeface="宋体" charset="-122"/>
              </a:rPr>
              <a:t>x</a:t>
            </a:r>
            <a:r>
              <a:rPr kumimoji="1" lang="en-US" altLang="zh-CN" sz="2400" i="1" baseline="-30000" dirty="0" smtClean="0">
                <a:solidFill>
                  <a:srgbClr val="C00000"/>
                </a:solidFill>
                <a:latin typeface="Times New Roman" pitchFamily="18" charset="0"/>
                <a:ea typeface="宋体" charset="-122"/>
              </a:rPr>
              <a:t>n-1</a:t>
            </a:r>
            <a:r>
              <a:rPr kumimoji="1" lang="en-US" altLang="zh-CN" sz="2400" dirty="0" smtClean="0">
                <a:solidFill>
                  <a:srgbClr val="C00000"/>
                </a:solidFill>
                <a:latin typeface="Times New Roman" pitchFamily="18" charset="0"/>
                <a:ea typeface="宋体" charset="-122"/>
              </a:rPr>
              <a:t>)</a:t>
            </a:r>
            <a:endParaRPr kumimoji="1" lang="en-US" altLang="zh-CN" sz="2400" dirty="0">
              <a:solidFill>
                <a:srgbClr val="C00000"/>
              </a:solidFill>
              <a:latin typeface="Times New Roman" pitchFamily="18" charset="0"/>
              <a:ea typeface="宋体" charset="-122"/>
            </a:endParaRPr>
          </a:p>
          <a:p>
            <a:pPr eaLnBrk="1" hangingPunct="1">
              <a:spcBef>
                <a:spcPct val="0"/>
              </a:spcBef>
              <a:buClrTx/>
              <a:buSzTx/>
              <a:buFontTx/>
              <a:buNone/>
            </a:pPr>
            <a:r>
              <a:rPr kumimoji="1" lang="en-US" altLang="zh-CN" sz="2400" i="1" dirty="0">
                <a:solidFill>
                  <a:srgbClr val="C00000"/>
                </a:solidFill>
                <a:latin typeface="Times New Roman" pitchFamily="18" charset="0"/>
                <a:ea typeface="宋体" charset="-122"/>
              </a:rPr>
              <a:t>S</a:t>
            </a:r>
            <a:r>
              <a:rPr kumimoji="1" lang="en-US" altLang="zh-CN" sz="2400" i="1" baseline="-30000" dirty="0">
                <a:solidFill>
                  <a:srgbClr val="C00000"/>
                </a:solidFill>
                <a:latin typeface="Times New Roman" pitchFamily="18" charset="0"/>
                <a:ea typeface="宋体" charset="-122"/>
              </a:rPr>
              <a:t>i</a:t>
            </a:r>
            <a:r>
              <a:rPr kumimoji="1" lang="en-US" altLang="zh-CN" sz="2400" dirty="0">
                <a:solidFill>
                  <a:srgbClr val="C00000"/>
                </a:solidFill>
                <a:latin typeface="Times New Roman" pitchFamily="18" charset="0"/>
                <a:ea typeface="宋体" charset="-122"/>
              </a:rPr>
              <a:t>={</a:t>
            </a:r>
            <a:r>
              <a:rPr kumimoji="1" lang="en-US" altLang="zh-CN" sz="2400" i="1" dirty="0" smtClean="0">
                <a:solidFill>
                  <a:srgbClr val="C00000"/>
                </a:solidFill>
                <a:latin typeface="Times New Roman" pitchFamily="18" charset="0"/>
                <a:ea typeface="宋体" charset="-122"/>
              </a:rPr>
              <a:t>a</a:t>
            </a:r>
            <a:r>
              <a:rPr kumimoji="1" lang="en-US" altLang="zh-CN" sz="2400" i="1" baseline="-30000" dirty="0" smtClean="0">
                <a:solidFill>
                  <a:srgbClr val="C00000"/>
                </a:solidFill>
                <a:latin typeface="Times New Roman" pitchFamily="18" charset="0"/>
                <a:ea typeface="宋体" charset="-122"/>
              </a:rPr>
              <a:t>i</a:t>
            </a:r>
            <a:r>
              <a:rPr kumimoji="1" lang="en-US" altLang="zh-CN" sz="2400" baseline="-30000" dirty="0" smtClean="0">
                <a:solidFill>
                  <a:srgbClr val="C00000"/>
                </a:solidFill>
                <a:latin typeface="Times New Roman" pitchFamily="18" charset="0"/>
                <a:ea typeface="宋体" charset="-122"/>
              </a:rPr>
              <a:t>0</a:t>
            </a:r>
            <a:r>
              <a:rPr kumimoji="1" lang="en-US" altLang="zh-CN" sz="2400" dirty="0" smtClean="0">
                <a:solidFill>
                  <a:srgbClr val="C00000"/>
                </a:solidFill>
                <a:latin typeface="Times New Roman" pitchFamily="18" charset="0"/>
                <a:ea typeface="宋体" charset="-122"/>
              </a:rPr>
              <a:t>, </a:t>
            </a:r>
            <a:r>
              <a:rPr kumimoji="1" lang="en-US" altLang="zh-CN" sz="2400" i="1" dirty="0" smtClean="0">
                <a:solidFill>
                  <a:srgbClr val="C00000"/>
                </a:solidFill>
                <a:latin typeface="Times New Roman" pitchFamily="18" charset="0"/>
                <a:ea typeface="宋体" charset="-122"/>
              </a:rPr>
              <a:t>a</a:t>
            </a:r>
            <a:r>
              <a:rPr kumimoji="1" lang="en-US" altLang="zh-CN" sz="2400" i="1" baseline="-30000" dirty="0" smtClean="0">
                <a:solidFill>
                  <a:srgbClr val="C00000"/>
                </a:solidFill>
                <a:latin typeface="Times New Roman" pitchFamily="18" charset="0"/>
                <a:ea typeface="宋体" charset="-122"/>
              </a:rPr>
              <a:t>i</a:t>
            </a:r>
            <a:r>
              <a:rPr kumimoji="1" lang="en-US" altLang="zh-CN" sz="2400" baseline="-30000" dirty="0" smtClean="0">
                <a:solidFill>
                  <a:srgbClr val="C00000"/>
                </a:solidFill>
                <a:latin typeface="Times New Roman" pitchFamily="18" charset="0"/>
                <a:ea typeface="宋体" charset="-122"/>
              </a:rPr>
              <a:t>1</a:t>
            </a:r>
            <a:r>
              <a:rPr kumimoji="1" lang="en-US" altLang="zh-CN" sz="2400" dirty="0" smtClean="0">
                <a:solidFill>
                  <a:srgbClr val="C00000"/>
                </a:solidFill>
                <a:latin typeface="Times New Roman" pitchFamily="18" charset="0"/>
                <a:ea typeface="宋体" charset="-122"/>
              </a:rPr>
              <a:t>, </a:t>
            </a:r>
            <a:r>
              <a:rPr kumimoji="1" lang="en-US" altLang="zh-CN" sz="2400" dirty="0">
                <a:solidFill>
                  <a:srgbClr val="C00000"/>
                </a:solidFill>
                <a:latin typeface="Times New Roman" pitchFamily="18" charset="0"/>
                <a:ea typeface="宋体" charset="-122"/>
              </a:rPr>
              <a:t>…, </a:t>
            </a:r>
            <a:r>
              <a:rPr kumimoji="1" lang="en-US" altLang="zh-CN" sz="2400" i="1" dirty="0" err="1">
                <a:solidFill>
                  <a:srgbClr val="C00000"/>
                </a:solidFill>
                <a:latin typeface="Times New Roman" pitchFamily="18" charset="0"/>
                <a:ea typeface="宋体" charset="-122"/>
              </a:rPr>
              <a:t>a</a:t>
            </a:r>
            <a:r>
              <a:rPr kumimoji="1" lang="en-US" altLang="zh-CN" sz="2400" i="1" baseline="-30000" dirty="0" err="1">
                <a:solidFill>
                  <a:srgbClr val="C00000"/>
                </a:solidFill>
                <a:latin typeface="Times New Roman" pitchFamily="18" charset="0"/>
                <a:ea typeface="宋体" charset="-122"/>
              </a:rPr>
              <a:t>iri</a:t>
            </a:r>
            <a:r>
              <a:rPr kumimoji="1" lang="en-US" altLang="zh-CN" sz="2400" dirty="0">
                <a:solidFill>
                  <a:srgbClr val="C00000"/>
                </a:solidFill>
                <a:latin typeface="Times New Roman" pitchFamily="18" charset="0"/>
                <a:ea typeface="宋体" charset="-122"/>
              </a:rPr>
              <a:t>}</a:t>
            </a:r>
            <a:endParaRPr lang="zh-CN" altLang="en-US" sz="2400" b="0" dirty="0">
              <a:solidFill>
                <a:srgbClr val="C00000"/>
              </a:solidFill>
              <a:latin typeface="Times New Roman" pitchFamily="18" charset="0"/>
              <a:ea typeface="宋体" charset="-122"/>
            </a:endParaRPr>
          </a:p>
        </p:txBody>
      </p:sp>
    </p:spTree>
    <p:extLst>
      <p:ext uri="{BB962C8B-B14F-4D97-AF65-F5344CB8AC3E}">
        <p14:creationId xmlns:p14="http://schemas.microsoft.com/office/powerpoint/2010/main" val="11071161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1509">
                                            <p:txEl>
                                              <p:pRg st="1" end="1"/>
                                            </p:txEl>
                                          </p:spTgt>
                                        </p:tgtEl>
                                        <p:attrNameLst>
                                          <p:attrName>style.visibility</p:attrName>
                                        </p:attrNameLst>
                                      </p:cBhvr>
                                      <p:to>
                                        <p:strVal val="visible"/>
                                      </p:to>
                                    </p:set>
                                    <p:animEffect transition="in" filter="randombar(horizontal)">
                                      <p:cBhvr>
                                        <p:cTn id="7" dur="500"/>
                                        <p:tgtEl>
                                          <p:spTgt spid="2150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1509">
                                            <p:txEl>
                                              <p:pRg st="2" end="2"/>
                                            </p:txEl>
                                          </p:spTgt>
                                        </p:tgtEl>
                                        <p:attrNameLst>
                                          <p:attrName>style.visibility</p:attrName>
                                        </p:attrNameLst>
                                      </p:cBhvr>
                                      <p:to>
                                        <p:strVal val="visible"/>
                                      </p:to>
                                    </p:set>
                                    <p:animEffect transition="in" filter="randombar(horizontal)">
                                      <p:cBhvr>
                                        <p:cTn id="12" dur="500"/>
                                        <p:tgtEl>
                                          <p:spTgt spid="2150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1509">
                                            <p:txEl>
                                              <p:pRg st="3" end="3"/>
                                            </p:txEl>
                                          </p:spTgt>
                                        </p:tgtEl>
                                        <p:attrNameLst>
                                          <p:attrName>style.visibility</p:attrName>
                                        </p:attrNameLst>
                                      </p:cBhvr>
                                      <p:to>
                                        <p:strVal val="visible"/>
                                      </p:to>
                                    </p:set>
                                    <p:animEffect transition="in" filter="randombar(horizontal)">
                                      <p:cBhvr>
                                        <p:cTn id="17" dur="500"/>
                                        <p:tgtEl>
                                          <p:spTgt spid="2150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1509">
                                            <p:txEl>
                                              <p:pRg st="4" end="4"/>
                                            </p:txEl>
                                          </p:spTgt>
                                        </p:tgtEl>
                                        <p:attrNameLst>
                                          <p:attrName>style.visibility</p:attrName>
                                        </p:attrNameLst>
                                      </p:cBhvr>
                                      <p:to>
                                        <p:strVal val="visible"/>
                                      </p:to>
                                    </p:set>
                                    <p:animEffect transition="in" filter="randombar(horizontal)">
                                      <p:cBhvr>
                                        <p:cTn id="22"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F7C8E52-5CC3-437A-BD05-CC335FEFEAE6}"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286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BD2F10F5-8AE3-4C72-8ABA-8C60867237B7}" type="slidenum">
              <a:rPr lang="en-US" altLang="zh-CN" sz="1400" b="0" smtClean="0">
                <a:latin typeface="Comic Sans MS" pitchFamily="66" charset="0"/>
                <a:cs typeface="Tahoma" pitchFamily="34" charset="0"/>
              </a:rPr>
              <a:pPr>
                <a:spcBef>
                  <a:spcPct val="0"/>
                </a:spcBef>
                <a:buClrTx/>
                <a:buSzTx/>
                <a:buFontTx/>
                <a:buNone/>
              </a:pPr>
              <a:t>14</a:t>
            </a:fld>
            <a:endParaRPr lang="en-US" altLang="zh-CN" sz="1400" b="0" smtClean="0">
              <a:latin typeface="Comic Sans MS" pitchFamily="66" charset="0"/>
              <a:cs typeface="Tahoma" pitchFamily="34" charset="0"/>
            </a:endParaRPr>
          </a:p>
        </p:txBody>
      </p:sp>
      <p:sp>
        <p:nvSpPr>
          <p:cNvPr id="22533" name="Text Box 2"/>
          <p:cNvSpPr txBox="1">
            <a:spLocks noChangeArrowheads="1"/>
          </p:cNvSpPr>
          <p:nvPr/>
        </p:nvSpPr>
        <p:spPr bwMode="auto">
          <a:xfrm>
            <a:off x="395288" y="260350"/>
            <a:ext cx="8424862"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buClrTx/>
              <a:buSzTx/>
              <a:buFontTx/>
              <a:buNone/>
            </a:pPr>
            <a:r>
              <a:rPr kumimoji="1" lang="zh-CN" altLang="en-US" sz="2400" dirty="0">
                <a:latin typeface="Times New Roman" pitchFamily="18" charset="0"/>
                <a:cs typeface="Tahoma" pitchFamily="34" charset="0"/>
              </a:rPr>
              <a:t>（</a:t>
            </a:r>
            <a:r>
              <a:rPr kumimoji="1" lang="en-US" altLang="zh-CN" sz="2400" dirty="0">
                <a:latin typeface="Times New Roman" pitchFamily="18" charset="0"/>
                <a:cs typeface="Tahoma" pitchFamily="34" charset="0"/>
              </a:rPr>
              <a:t>1</a:t>
            </a:r>
            <a:r>
              <a:rPr kumimoji="1" lang="zh-CN" altLang="en-US" sz="2400" dirty="0">
                <a:latin typeface="Times New Roman" pitchFamily="18" charset="0"/>
                <a:cs typeface="Tahoma" pitchFamily="34" charset="0"/>
              </a:rPr>
              <a:t>）如果</a:t>
            </a:r>
            <a:r>
              <a:rPr kumimoji="1" lang="en-US" altLang="zh-CN" sz="2400" i="1" dirty="0">
                <a:latin typeface="Times New Roman" pitchFamily="18" charset="0"/>
                <a:cs typeface="Tahoma" pitchFamily="34" charset="0"/>
              </a:rPr>
              <a:t>X</a:t>
            </a:r>
            <a:r>
              <a:rPr kumimoji="1" lang="en-US" altLang="zh-CN" sz="2400" dirty="0">
                <a:latin typeface="Times New Roman" pitchFamily="18" charset="0"/>
                <a:cs typeface="Tahoma" pitchFamily="34" charset="0"/>
              </a:rPr>
              <a:t>=(</a:t>
            </a:r>
            <a:r>
              <a:rPr kumimoji="1" lang="en-US" altLang="zh-CN" sz="2400" i="1" dirty="0" smtClean="0">
                <a:latin typeface="Times New Roman" pitchFamily="18" charset="0"/>
                <a:cs typeface="Tahoma" pitchFamily="34" charset="0"/>
              </a:rPr>
              <a:t>x</a:t>
            </a:r>
            <a:r>
              <a:rPr kumimoji="1" lang="en-US" altLang="zh-CN" sz="2400" baseline="-25000" dirty="0" smtClean="0">
                <a:latin typeface="Times New Roman" pitchFamily="18" charset="0"/>
                <a:cs typeface="Tahoma" pitchFamily="34" charset="0"/>
              </a:rPr>
              <a:t>0</a:t>
            </a:r>
            <a:r>
              <a:rPr kumimoji="1" lang="en-US" altLang="zh-CN" sz="2400" dirty="0" smtClean="0">
                <a:latin typeface="Times New Roman" pitchFamily="18" charset="0"/>
                <a:cs typeface="Tahoma" pitchFamily="34" charset="0"/>
              </a:rPr>
              <a:t>, </a:t>
            </a:r>
            <a:r>
              <a:rPr kumimoji="1" lang="en-US" altLang="zh-CN" sz="2400" i="1" dirty="0" smtClean="0">
                <a:latin typeface="Times New Roman" pitchFamily="18" charset="0"/>
                <a:cs typeface="Tahoma" pitchFamily="34" charset="0"/>
              </a:rPr>
              <a:t>x</a:t>
            </a:r>
            <a:r>
              <a:rPr kumimoji="1" lang="en-US" altLang="zh-CN" sz="2400" baseline="-25000" dirty="0" smtClean="0">
                <a:latin typeface="Times New Roman" pitchFamily="18" charset="0"/>
                <a:cs typeface="Tahoma" pitchFamily="34" charset="0"/>
              </a:rPr>
              <a:t>1</a:t>
            </a:r>
            <a:r>
              <a:rPr kumimoji="1" lang="en-US" altLang="zh-CN" sz="2400" dirty="0" smtClean="0">
                <a:latin typeface="Times New Roman" pitchFamily="18" charset="0"/>
                <a:cs typeface="Tahoma" pitchFamily="34" charset="0"/>
              </a:rPr>
              <a:t>, </a:t>
            </a:r>
            <a:r>
              <a:rPr kumimoji="1" lang="en-US" altLang="zh-CN" sz="2400" dirty="0">
                <a:latin typeface="Times New Roman" pitchFamily="18" charset="0"/>
                <a:cs typeface="Tahoma" pitchFamily="34" charset="0"/>
              </a:rPr>
              <a:t>…, </a:t>
            </a:r>
            <a:r>
              <a:rPr kumimoji="1" lang="en-US" altLang="zh-CN" sz="2400" i="1" dirty="0">
                <a:latin typeface="Times New Roman" pitchFamily="18" charset="0"/>
                <a:cs typeface="Tahoma" pitchFamily="34" charset="0"/>
              </a:rPr>
              <a:t>x</a:t>
            </a:r>
            <a:r>
              <a:rPr kumimoji="1" lang="en-US" altLang="zh-CN" sz="2400" i="1" baseline="-25000" dirty="0">
                <a:latin typeface="Times New Roman" pitchFamily="18" charset="0"/>
                <a:cs typeface="Tahoma" pitchFamily="34" charset="0"/>
              </a:rPr>
              <a:t>i</a:t>
            </a:r>
            <a:r>
              <a:rPr kumimoji="1" lang="zh-CN" altLang="en-US" sz="2400" baseline="-25000" dirty="0">
                <a:latin typeface="Times New Roman" pitchFamily="18" charset="0"/>
                <a:cs typeface="Tahoma" pitchFamily="34" charset="0"/>
              </a:rPr>
              <a:t>＋</a:t>
            </a:r>
            <a:r>
              <a:rPr kumimoji="1" lang="en-US" altLang="zh-CN" sz="2400" baseline="-25000" dirty="0">
                <a:latin typeface="Times New Roman" pitchFamily="18" charset="0"/>
                <a:cs typeface="Tahoma" pitchFamily="34" charset="0"/>
              </a:rPr>
              <a:t>1</a:t>
            </a:r>
            <a:r>
              <a:rPr kumimoji="1" lang="en-US" altLang="zh-CN" sz="2400" dirty="0">
                <a:latin typeface="Times New Roman" pitchFamily="18" charset="0"/>
                <a:cs typeface="Tahoma" pitchFamily="34" charset="0"/>
              </a:rPr>
              <a:t>)</a:t>
            </a:r>
            <a:r>
              <a:rPr kumimoji="1" lang="zh-CN" altLang="en-US" sz="2400" dirty="0">
                <a:latin typeface="Times New Roman" pitchFamily="18" charset="0"/>
                <a:cs typeface="Tahoma" pitchFamily="34" charset="0"/>
              </a:rPr>
              <a:t>是问题的最终解（</a:t>
            </a:r>
            <a:r>
              <a:rPr kumimoji="1" lang="en-US" altLang="zh-CN" sz="2400" dirty="0">
                <a:latin typeface="Times New Roman" pitchFamily="18" charset="0"/>
                <a:cs typeface="Tahoma" pitchFamily="34" charset="0"/>
              </a:rPr>
              <a:t>i+1=n</a:t>
            </a:r>
            <a:r>
              <a:rPr kumimoji="1" lang="zh-CN" altLang="en-US" sz="2400" dirty="0">
                <a:latin typeface="Times New Roman" pitchFamily="18" charset="0"/>
                <a:cs typeface="Tahoma" pitchFamily="34" charset="0"/>
              </a:rPr>
              <a:t>），则输出这个解。如果问题只希望得到一个解，则结束搜索，否则继续搜索其他解；</a:t>
            </a:r>
          </a:p>
          <a:p>
            <a:pPr algn="just" eaLnBrk="1" hangingPunct="1">
              <a:lnSpc>
                <a:spcPct val="120000"/>
              </a:lnSpc>
              <a:buClrTx/>
              <a:buSzTx/>
              <a:buFontTx/>
              <a:buNone/>
            </a:pPr>
            <a:r>
              <a:rPr kumimoji="1" lang="zh-CN" altLang="en-US" sz="2400" dirty="0">
                <a:latin typeface="Times New Roman" pitchFamily="18" charset="0"/>
                <a:cs typeface="Tahoma" pitchFamily="34" charset="0"/>
              </a:rPr>
              <a:t>（</a:t>
            </a:r>
            <a:r>
              <a:rPr kumimoji="1" lang="en-US" altLang="zh-CN" sz="2400" dirty="0">
                <a:latin typeface="Times New Roman" pitchFamily="18" charset="0"/>
                <a:cs typeface="Tahoma" pitchFamily="34" charset="0"/>
              </a:rPr>
              <a:t>2</a:t>
            </a:r>
            <a:r>
              <a:rPr kumimoji="1" lang="zh-CN" altLang="en-US" sz="2400" dirty="0">
                <a:latin typeface="Times New Roman" pitchFamily="18" charset="0"/>
                <a:cs typeface="Tahoma" pitchFamily="34" charset="0"/>
              </a:rPr>
              <a:t>）如果</a:t>
            </a:r>
            <a:r>
              <a:rPr kumimoji="1" lang="en-US" altLang="zh-CN" sz="2400" i="1" dirty="0">
                <a:latin typeface="Times New Roman" pitchFamily="18" charset="0"/>
                <a:cs typeface="Tahoma" pitchFamily="34" charset="0"/>
              </a:rPr>
              <a:t>X</a:t>
            </a:r>
            <a:r>
              <a:rPr kumimoji="1" lang="en-US" altLang="zh-CN" sz="2400" dirty="0" smtClean="0">
                <a:latin typeface="Times New Roman" pitchFamily="18" charset="0"/>
                <a:cs typeface="Tahoma" pitchFamily="34" charset="0"/>
              </a:rPr>
              <a:t>=(</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0</a:t>
            </a:r>
            <a:r>
              <a:rPr kumimoji="1" lang="en-US" altLang="zh-CN" sz="2400" dirty="0">
                <a:latin typeface="Times New Roman" pitchFamily="18" charset="0"/>
                <a:cs typeface="Tahoma" pitchFamily="34" charset="0"/>
              </a:rPr>
              <a:t>, </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1</a:t>
            </a:r>
            <a:r>
              <a:rPr kumimoji="1" lang="en-US" altLang="zh-CN" sz="2400" dirty="0">
                <a:latin typeface="Times New Roman" pitchFamily="18" charset="0"/>
                <a:cs typeface="Tahoma" pitchFamily="34" charset="0"/>
              </a:rPr>
              <a:t>, …, </a:t>
            </a:r>
            <a:r>
              <a:rPr kumimoji="1" lang="en-US" altLang="zh-CN" sz="2400" i="1" dirty="0">
                <a:latin typeface="Times New Roman" pitchFamily="18" charset="0"/>
                <a:cs typeface="Tahoma" pitchFamily="34" charset="0"/>
              </a:rPr>
              <a:t>x</a:t>
            </a:r>
            <a:r>
              <a:rPr kumimoji="1" lang="en-US" altLang="zh-CN" sz="2400" i="1" baseline="-25000" dirty="0">
                <a:latin typeface="Times New Roman" pitchFamily="18" charset="0"/>
                <a:cs typeface="Tahoma" pitchFamily="34" charset="0"/>
              </a:rPr>
              <a:t>i</a:t>
            </a:r>
            <a:r>
              <a:rPr kumimoji="1" lang="zh-CN" altLang="en-US" sz="2400" baseline="-25000" dirty="0">
                <a:latin typeface="Times New Roman" pitchFamily="18" charset="0"/>
                <a:cs typeface="Tahoma" pitchFamily="34" charset="0"/>
              </a:rPr>
              <a:t>＋</a:t>
            </a:r>
            <a:r>
              <a:rPr kumimoji="1" lang="en-US" altLang="zh-CN" sz="2400" baseline="-25000" dirty="0">
                <a:latin typeface="Times New Roman" pitchFamily="18" charset="0"/>
                <a:cs typeface="Tahoma" pitchFamily="34" charset="0"/>
              </a:rPr>
              <a:t>1</a:t>
            </a:r>
            <a:r>
              <a:rPr kumimoji="1" lang="en-US" altLang="zh-CN" sz="2400" dirty="0" smtClean="0">
                <a:latin typeface="Times New Roman" pitchFamily="18" charset="0"/>
                <a:cs typeface="Tahoma" pitchFamily="34" charset="0"/>
              </a:rPr>
              <a:t>)</a:t>
            </a:r>
            <a:r>
              <a:rPr kumimoji="1" lang="zh-CN" altLang="en-US" sz="2400" dirty="0">
                <a:latin typeface="Times New Roman" pitchFamily="18" charset="0"/>
                <a:cs typeface="Tahoma" pitchFamily="34" charset="0"/>
              </a:rPr>
              <a:t>是问题的部分解，则继续构造解向量的下一个分量；</a:t>
            </a:r>
          </a:p>
          <a:p>
            <a:pPr algn="just" eaLnBrk="1" hangingPunct="1">
              <a:lnSpc>
                <a:spcPct val="120000"/>
              </a:lnSpc>
              <a:buClrTx/>
              <a:buSzTx/>
              <a:buFontTx/>
              <a:buNone/>
            </a:pPr>
            <a:r>
              <a:rPr kumimoji="1" lang="zh-CN" altLang="en-US" sz="2400" dirty="0">
                <a:latin typeface="Times New Roman" pitchFamily="18" charset="0"/>
                <a:cs typeface="Tahoma" pitchFamily="34" charset="0"/>
              </a:rPr>
              <a:t>（</a:t>
            </a:r>
            <a:r>
              <a:rPr kumimoji="1" lang="en-US" altLang="zh-CN" sz="2400" dirty="0">
                <a:latin typeface="Times New Roman" pitchFamily="18" charset="0"/>
                <a:cs typeface="Tahoma" pitchFamily="34" charset="0"/>
              </a:rPr>
              <a:t>3</a:t>
            </a:r>
            <a:r>
              <a:rPr kumimoji="1" lang="zh-CN" altLang="en-US" sz="2400" dirty="0">
                <a:latin typeface="Times New Roman" pitchFamily="18" charset="0"/>
                <a:cs typeface="Tahoma" pitchFamily="34" charset="0"/>
              </a:rPr>
              <a:t>）如果</a:t>
            </a:r>
            <a:r>
              <a:rPr kumimoji="1" lang="en-US" altLang="zh-CN" sz="2400" i="1" dirty="0">
                <a:latin typeface="Times New Roman" pitchFamily="18" charset="0"/>
                <a:cs typeface="Tahoma" pitchFamily="34" charset="0"/>
              </a:rPr>
              <a:t>X</a:t>
            </a:r>
            <a:r>
              <a:rPr kumimoji="1" lang="en-US" altLang="zh-CN" sz="2400" dirty="0" smtClean="0">
                <a:latin typeface="Times New Roman" pitchFamily="18" charset="0"/>
                <a:cs typeface="Tahoma" pitchFamily="34" charset="0"/>
              </a:rPr>
              <a:t>=(</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0</a:t>
            </a:r>
            <a:r>
              <a:rPr kumimoji="1" lang="en-US" altLang="zh-CN" sz="2400" dirty="0">
                <a:latin typeface="Times New Roman" pitchFamily="18" charset="0"/>
                <a:cs typeface="Tahoma" pitchFamily="34" charset="0"/>
              </a:rPr>
              <a:t>, </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1</a:t>
            </a:r>
            <a:r>
              <a:rPr kumimoji="1" lang="en-US" altLang="zh-CN" sz="2400" dirty="0">
                <a:latin typeface="Times New Roman" pitchFamily="18" charset="0"/>
                <a:cs typeface="Tahoma" pitchFamily="34" charset="0"/>
              </a:rPr>
              <a:t>, …, </a:t>
            </a:r>
            <a:r>
              <a:rPr kumimoji="1" lang="en-US" altLang="zh-CN" sz="2400" i="1" dirty="0">
                <a:latin typeface="Times New Roman" pitchFamily="18" charset="0"/>
                <a:cs typeface="Tahoma" pitchFamily="34" charset="0"/>
              </a:rPr>
              <a:t>x</a:t>
            </a:r>
            <a:r>
              <a:rPr kumimoji="1" lang="en-US" altLang="zh-CN" sz="2400" i="1" baseline="-25000" dirty="0">
                <a:latin typeface="Times New Roman" pitchFamily="18" charset="0"/>
                <a:cs typeface="Tahoma" pitchFamily="34" charset="0"/>
              </a:rPr>
              <a:t>i</a:t>
            </a:r>
            <a:r>
              <a:rPr kumimoji="1" lang="zh-CN" altLang="en-US" sz="2400" baseline="-25000" dirty="0">
                <a:latin typeface="Times New Roman" pitchFamily="18" charset="0"/>
                <a:cs typeface="Tahoma" pitchFamily="34" charset="0"/>
              </a:rPr>
              <a:t>＋</a:t>
            </a:r>
            <a:r>
              <a:rPr kumimoji="1" lang="en-US" altLang="zh-CN" sz="2400" baseline="-25000" dirty="0">
                <a:latin typeface="Times New Roman" pitchFamily="18" charset="0"/>
                <a:cs typeface="Tahoma" pitchFamily="34" charset="0"/>
              </a:rPr>
              <a:t>1</a:t>
            </a:r>
            <a:r>
              <a:rPr kumimoji="1" lang="en-US" altLang="zh-CN" sz="2400" dirty="0" smtClean="0">
                <a:latin typeface="Times New Roman" pitchFamily="18" charset="0"/>
                <a:cs typeface="Tahoma" pitchFamily="34" charset="0"/>
              </a:rPr>
              <a:t>)</a:t>
            </a:r>
            <a:r>
              <a:rPr kumimoji="1" lang="zh-CN" altLang="en-US" sz="2400" dirty="0">
                <a:latin typeface="Times New Roman" pitchFamily="18" charset="0"/>
                <a:cs typeface="Tahoma" pitchFamily="34" charset="0"/>
              </a:rPr>
              <a:t>既不是问题的部分解也不是问题的最终解，则存在下面两种情况：</a:t>
            </a:r>
          </a:p>
          <a:p>
            <a:pPr algn="just" eaLnBrk="1" hangingPunct="1">
              <a:lnSpc>
                <a:spcPct val="120000"/>
              </a:lnSpc>
              <a:buClrTx/>
              <a:buSzTx/>
              <a:buFontTx/>
              <a:buNone/>
            </a:pPr>
            <a:r>
              <a:rPr kumimoji="1" lang="zh-CN" altLang="en-US" sz="2400" dirty="0">
                <a:latin typeface="Times New Roman" pitchFamily="18" charset="0"/>
                <a:cs typeface="Tahoma" pitchFamily="34" charset="0"/>
              </a:rPr>
              <a:t>① 如果</a:t>
            </a:r>
            <a:r>
              <a:rPr kumimoji="1" lang="en-US" altLang="zh-CN" sz="2400" i="1" dirty="0">
                <a:latin typeface="Times New Roman" pitchFamily="18" charset="0"/>
                <a:cs typeface="Tahoma" pitchFamily="34" charset="0"/>
              </a:rPr>
              <a:t>x</a:t>
            </a:r>
            <a:r>
              <a:rPr kumimoji="1" lang="en-US" altLang="zh-CN" sz="2400" i="1" baseline="-30000" dirty="0">
                <a:latin typeface="Times New Roman" pitchFamily="18" charset="0"/>
                <a:cs typeface="Tahoma" pitchFamily="34" charset="0"/>
              </a:rPr>
              <a:t>i</a:t>
            </a:r>
            <a:r>
              <a:rPr kumimoji="1" lang="en-US" altLang="zh-CN" sz="2400" baseline="-30000" dirty="0">
                <a:latin typeface="Times New Roman" pitchFamily="18" charset="0"/>
                <a:cs typeface="Tahoma" pitchFamily="34" charset="0"/>
              </a:rPr>
              <a:t>+1</a:t>
            </a:r>
            <a:r>
              <a:rPr kumimoji="1" lang="en-US" altLang="zh-CN" sz="2400" dirty="0">
                <a:latin typeface="Times New Roman" pitchFamily="18" charset="0"/>
                <a:cs typeface="Tahoma" pitchFamily="34" charset="0"/>
              </a:rPr>
              <a:t>=</a:t>
            </a:r>
            <a:r>
              <a:rPr kumimoji="1" lang="en-US" altLang="zh-CN" sz="2400" i="1" dirty="0">
                <a:latin typeface="Times New Roman" pitchFamily="18" charset="0"/>
                <a:cs typeface="Tahoma" pitchFamily="34" charset="0"/>
              </a:rPr>
              <a:t> </a:t>
            </a:r>
            <a:r>
              <a:rPr kumimoji="1" lang="en-US" altLang="zh-CN" sz="2400" i="1" dirty="0" err="1">
                <a:latin typeface="Times New Roman" pitchFamily="18" charset="0"/>
                <a:cs typeface="Tahoma" pitchFamily="34" charset="0"/>
              </a:rPr>
              <a:t>a</a:t>
            </a:r>
            <a:r>
              <a:rPr kumimoji="1" lang="en-US" altLang="zh-CN" sz="2400" i="1" baseline="-30000" dirty="0" err="1">
                <a:latin typeface="Times New Roman" pitchFamily="18" charset="0"/>
                <a:cs typeface="Tahoma" pitchFamily="34" charset="0"/>
              </a:rPr>
              <a:t>i</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zh-CN" altLang="en-US" sz="2400" baseline="-30000" dirty="0">
                <a:latin typeface="Times New Roman" pitchFamily="18" charset="0"/>
                <a:cs typeface="Tahoma" pitchFamily="34" charset="0"/>
              </a:rPr>
              <a:t>，</a:t>
            </a:r>
            <a:r>
              <a:rPr kumimoji="1" lang="en-US" altLang="zh-CN" sz="2400" i="1" baseline="-30000" dirty="0">
                <a:latin typeface="Times New Roman" pitchFamily="18" charset="0"/>
                <a:cs typeface="Tahoma" pitchFamily="34" charset="0"/>
              </a:rPr>
              <a:t>k</a:t>
            </a:r>
            <a:r>
              <a:rPr kumimoji="1" lang="zh-CN" altLang="en-US" sz="2400" dirty="0">
                <a:latin typeface="Times New Roman" pitchFamily="18" charset="0"/>
                <a:cs typeface="Tahoma" pitchFamily="34" charset="0"/>
              </a:rPr>
              <a:t>不是集合</a:t>
            </a:r>
            <a:r>
              <a:rPr kumimoji="1" lang="en-US" altLang="zh-CN" sz="2400" i="1" dirty="0">
                <a:latin typeface="Times New Roman" pitchFamily="18" charset="0"/>
                <a:cs typeface="Tahoma" pitchFamily="34" charset="0"/>
              </a:rPr>
              <a:t>S</a:t>
            </a:r>
            <a:r>
              <a:rPr kumimoji="1" lang="en-US" altLang="zh-CN" sz="2400" i="1" baseline="-30000" dirty="0">
                <a:latin typeface="Times New Roman" pitchFamily="18" charset="0"/>
                <a:cs typeface="Tahoma" pitchFamily="34" charset="0"/>
              </a:rPr>
              <a:t>i</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zh-CN" altLang="en-US" sz="2400" dirty="0">
                <a:latin typeface="Times New Roman" pitchFamily="18" charset="0"/>
                <a:cs typeface="Tahoma" pitchFamily="34" charset="0"/>
              </a:rPr>
              <a:t>的最后一个元素，则令</a:t>
            </a:r>
            <a:r>
              <a:rPr kumimoji="1" lang="en-US" altLang="zh-CN" sz="2400" i="1" dirty="0">
                <a:latin typeface="Times New Roman" pitchFamily="18" charset="0"/>
                <a:cs typeface="Tahoma" pitchFamily="34" charset="0"/>
              </a:rPr>
              <a:t>x</a:t>
            </a:r>
            <a:r>
              <a:rPr kumimoji="1" lang="en-US" altLang="zh-CN" sz="2400" i="1" baseline="-30000" dirty="0">
                <a:latin typeface="Times New Roman" pitchFamily="18" charset="0"/>
                <a:cs typeface="Tahoma" pitchFamily="34" charset="0"/>
              </a:rPr>
              <a:t>i</a:t>
            </a:r>
            <a:r>
              <a:rPr kumimoji="1" lang="en-US" altLang="zh-CN" sz="2400" baseline="-30000" dirty="0">
                <a:latin typeface="Times New Roman" pitchFamily="18" charset="0"/>
                <a:cs typeface="Tahoma" pitchFamily="34" charset="0"/>
              </a:rPr>
              <a:t>+1</a:t>
            </a:r>
            <a:r>
              <a:rPr kumimoji="1" lang="en-US" altLang="zh-CN" sz="2400" dirty="0">
                <a:latin typeface="Times New Roman" pitchFamily="18" charset="0"/>
                <a:cs typeface="Tahoma" pitchFamily="34" charset="0"/>
              </a:rPr>
              <a:t>=</a:t>
            </a:r>
            <a:r>
              <a:rPr kumimoji="1" lang="en-US" altLang="zh-CN" sz="2400" i="1" dirty="0">
                <a:latin typeface="Times New Roman" pitchFamily="18" charset="0"/>
                <a:cs typeface="Tahoma" pitchFamily="34" charset="0"/>
              </a:rPr>
              <a:t> </a:t>
            </a:r>
            <a:r>
              <a:rPr kumimoji="1" lang="en-US" altLang="zh-CN" sz="2400" i="1" dirty="0" err="1">
                <a:latin typeface="Times New Roman" pitchFamily="18" charset="0"/>
                <a:cs typeface="Tahoma" pitchFamily="34" charset="0"/>
              </a:rPr>
              <a:t>a</a:t>
            </a:r>
            <a:r>
              <a:rPr kumimoji="1" lang="en-US" altLang="zh-CN" sz="2400" i="1" baseline="-30000" dirty="0" err="1">
                <a:latin typeface="Times New Roman" pitchFamily="18" charset="0"/>
                <a:cs typeface="Tahoma" pitchFamily="34" charset="0"/>
              </a:rPr>
              <a:t>i</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zh-CN" altLang="en-US" sz="2400" baseline="-30000" dirty="0">
                <a:latin typeface="Times New Roman" pitchFamily="18" charset="0"/>
                <a:cs typeface="Tahoma" pitchFamily="34" charset="0"/>
              </a:rPr>
              <a:t>，</a:t>
            </a:r>
            <a:r>
              <a:rPr kumimoji="1" lang="en-US" altLang="zh-CN" sz="2400" i="1" baseline="-30000" dirty="0">
                <a:latin typeface="Times New Roman" pitchFamily="18" charset="0"/>
                <a:cs typeface="Tahoma" pitchFamily="34" charset="0"/>
              </a:rPr>
              <a:t>k</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zh-CN" altLang="en-US" sz="2400" dirty="0">
                <a:latin typeface="Times New Roman" pitchFamily="18" charset="0"/>
                <a:cs typeface="Tahoma" pitchFamily="34" charset="0"/>
              </a:rPr>
              <a:t>，即选择</a:t>
            </a:r>
            <a:r>
              <a:rPr kumimoji="1" lang="en-US" altLang="zh-CN" sz="2400" i="1" dirty="0">
                <a:latin typeface="Times New Roman" pitchFamily="18" charset="0"/>
                <a:cs typeface="Tahoma" pitchFamily="34" charset="0"/>
              </a:rPr>
              <a:t>S</a:t>
            </a:r>
            <a:r>
              <a:rPr kumimoji="1" lang="en-US" altLang="zh-CN" sz="2400" i="1" baseline="-30000" dirty="0">
                <a:latin typeface="Times New Roman" pitchFamily="18" charset="0"/>
                <a:cs typeface="Tahoma" pitchFamily="34" charset="0"/>
              </a:rPr>
              <a:t>i</a:t>
            </a:r>
            <a:r>
              <a:rPr kumimoji="1" lang="en-US" altLang="zh-CN" sz="2400" baseline="-30000" dirty="0">
                <a:latin typeface="Times New Roman" pitchFamily="18" charset="0"/>
                <a:cs typeface="Tahoma" pitchFamily="34" charset="0"/>
              </a:rPr>
              <a:t>+1</a:t>
            </a:r>
            <a:r>
              <a:rPr kumimoji="1" lang="zh-CN" altLang="en-US" sz="2400" dirty="0">
                <a:latin typeface="Times New Roman" pitchFamily="18" charset="0"/>
                <a:cs typeface="Tahoma" pitchFamily="34" charset="0"/>
              </a:rPr>
              <a:t>的下一个元素作为解向量</a:t>
            </a:r>
            <a:r>
              <a:rPr kumimoji="1" lang="en-US" altLang="zh-CN" sz="2400" i="1" dirty="0">
                <a:latin typeface="Times New Roman" pitchFamily="18" charset="0"/>
                <a:cs typeface="Tahoma" pitchFamily="34" charset="0"/>
              </a:rPr>
              <a:t>X</a:t>
            </a:r>
            <a:r>
              <a:rPr kumimoji="1" lang="zh-CN" altLang="en-US" sz="2400" dirty="0">
                <a:latin typeface="Times New Roman" pitchFamily="18" charset="0"/>
                <a:cs typeface="Tahoma" pitchFamily="34" charset="0"/>
              </a:rPr>
              <a:t>的第</a:t>
            </a:r>
            <a:r>
              <a:rPr kumimoji="1" lang="en-US" altLang="zh-CN" sz="2400" i="1" dirty="0">
                <a:latin typeface="Times New Roman" pitchFamily="18" charset="0"/>
                <a:cs typeface="Tahoma" pitchFamily="34" charset="0"/>
              </a:rPr>
              <a:t>i</a:t>
            </a:r>
            <a:r>
              <a:rPr kumimoji="1" lang="en-US" altLang="zh-CN" sz="2400" dirty="0">
                <a:latin typeface="Times New Roman" pitchFamily="18" charset="0"/>
                <a:cs typeface="Tahoma" pitchFamily="34" charset="0"/>
              </a:rPr>
              <a:t>+1</a:t>
            </a:r>
            <a:r>
              <a:rPr kumimoji="1" lang="zh-CN" altLang="en-US" sz="2400" dirty="0">
                <a:latin typeface="Times New Roman" pitchFamily="18" charset="0"/>
                <a:cs typeface="Tahoma" pitchFamily="34" charset="0"/>
              </a:rPr>
              <a:t>个分量；</a:t>
            </a:r>
          </a:p>
          <a:p>
            <a:pPr algn="just" eaLnBrk="1" hangingPunct="1">
              <a:lnSpc>
                <a:spcPct val="120000"/>
              </a:lnSpc>
              <a:buClrTx/>
              <a:buSzTx/>
              <a:buFontTx/>
              <a:buNone/>
            </a:pPr>
            <a:r>
              <a:rPr kumimoji="1" lang="zh-CN" altLang="en-US" sz="2400" dirty="0">
                <a:latin typeface="Times New Roman" pitchFamily="18" charset="0"/>
                <a:cs typeface="Tahoma" pitchFamily="34" charset="0"/>
              </a:rPr>
              <a:t>② 如果</a:t>
            </a:r>
            <a:r>
              <a:rPr kumimoji="1" lang="en-US" altLang="zh-CN" sz="2400" i="1" dirty="0">
                <a:latin typeface="Times New Roman" pitchFamily="18" charset="0"/>
                <a:cs typeface="Tahoma" pitchFamily="34" charset="0"/>
              </a:rPr>
              <a:t>x</a:t>
            </a:r>
            <a:r>
              <a:rPr kumimoji="1" lang="en-US" altLang="zh-CN" sz="2400" i="1" baseline="-30000" dirty="0">
                <a:latin typeface="Times New Roman" pitchFamily="18" charset="0"/>
                <a:cs typeface="Tahoma" pitchFamily="34" charset="0"/>
              </a:rPr>
              <a:t>i</a:t>
            </a:r>
            <a:r>
              <a:rPr kumimoji="1" lang="en-US" altLang="zh-CN" sz="2400" baseline="-30000" dirty="0">
                <a:latin typeface="Times New Roman" pitchFamily="18" charset="0"/>
                <a:cs typeface="Tahoma" pitchFamily="34" charset="0"/>
              </a:rPr>
              <a:t>+1</a:t>
            </a:r>
            <a:r>
              <a:rPr kumimoji="1" lang="en-US" altLang="zh-CN" sz="2400" dirty="0">
                <a:latin typeface="Times New Roman" pitchFamily="18" charset="0"/>
                <a:cs typeface="Tahoma" pitchFamily="34" charset="0"/>
              </a:rPr>
              <a:t>=</a:t>
            </a:r>
            <a:r>
              <a:rPr kumimoji="1" lang="en-US" altLang="zh-CN" sz="2400" i="1" dirty="0">
                <a:latin typeface="Times New Roman" pitchFamily="18" charset="0"/>
                <a:cs typeface="Tahoma" pitchFamily="34" charset="0"/>
              </a:rPr>
              <a:t> </a:t>
            </a:r>
            <a:r>
              <a:rPr kumimoji="1" lang="en-US" altLang="zh-CN" sz="2400" i="1" dirty="0" err="1">
                <a:latin typeface="Times New Roman" pitchFamily="18" charset="0"/>
                <a:cs typeface="Tahoma" pitchFamily="34" charset="0"/>
              </a:rPr>
              <a:t>a</a:t>
            </a:r>
            <a:r>
              <a:rPr kumimoji="1" lang="en-US" altLang="zh-CN" sz="2400" i="1" baseline="-30000" dirty="0" err="1">
                <a:latin typeface="Times New Roman" pitchFamily="18" charset="0"/>
                <a:cs typeface="Tahoma" pitchFamily="34" charset="0"/>
              </a:rPr>
              <a:t>i</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zh-CN" altLang="en-US" sz="2400" baseline="-30000" dirty="0">
                <a:latin typeface="Times New Roman" pitchFamily="18" charset="0"/>
                <a:cs typeface="Tahoma" pitchFamily="34" charset="0"/>
              </a:rPr>
              <a:t>，</a:t>
            </a:r>
            <a:r>
              <a:rPr kumimoji="1" lang="en-US" altLang="zh-CN" sz="2400" i="1" baseline="-30000" dirty="0">
                <a:latin typeface="Times New Roman" pitchFamily="18" charset="0"/>
                <a:cs typeface="Tahoma" pitchFamily="34" charset="0"/>
              </a:rPr>
              <a:t>k</a:t>
            </a:r>
            <a:r>
              <a:rPr kumimoji="1" lang="zh-CN" altLang="en-US" sz="2400" dirty="0">
                <a:latin typeface="Times New Roman" pitchFamily="18" charset="0"/>
                <a:cs typeface="Tahoma" pitchFamily="34" charset="0"/>
              </a:rPr>
              <a:t>是集合</a:t>
            </a:r>
            <a:r>
              <a:rPr kumimoji="1" lang="en-US" altLang="zh-CN" sz="2400" i="1" dirty="0">
                <a:latin typeface="Times New Roman" pitchFamily="18" charset="0"/>
                <a:cs typeface="Tahoma" pitchFamily="34" charset="0"/>
              </a:rPr>
              <a:t>S</a:t>
            </a:r>
            <a:r>
              <a:rPr kumimoji="1" lang="en-US" altLang="zh-CN" sz="2400" i="1" baseline="-30000" dirty="0">
                <a:latin typeface="Times New Roman" pitchFamily="18" charset="0"/>
                <a:cs typeface="Tahoma" pitchFamily="34" charset="0"/>
              </a:rPr>
              <a:t>i</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zh-CN" altLang="en-US" sz="2400" dirty="0">
                <a:latin typeface="Times New Roman" pitchFamily="18" charset="0"/>
                <a:cs typeface="Tahoma" pitchFamily="34" charset="0"/>
              </a:rPr>
              <a:t>的最后一个元素（剪掉该枝），就</a:t>
            </a:r>
            <a:r>
              <a:rPr kumimoji="1" lang="zh-CN" altLang="en-US" sz="2400" dirty="0">
                <a:solidFill>
                  <a:srgbClr val="CC00FF"/>
                </a:solidFill>
                <a:latin typeface="Times New Roman" pitchFamily="18" charset="0"/>
                <a:cs typeface="Tahoma" pitchFamily="34" charset="0"/>
              </a:rPr>
              <a:t>回溯</a:t>
            </a:r>
            <a:r>
              <a:rPr kumimoji="1" lang="zh-CN" altLang="en-US" sz="2400" dirty="0">
                <a:latin typeface="Times New Roman" pitchFamily="18" charset="0"/>
                <a:cs typeface="Tahoma" pitchFamily="34" charset="0"/>
              </a:rPr>
              <a:t>到</a:t>
            </a:r>
            <a:r>
              <a:rPr kumimoji="1" lang="en-US" altLang="zh-CN" sz="2400" i="1" dirty="0">
                <a:latin typeface="Times New Roman" pitchFamily="18" charset="0"/>
                <a:cs typeface="Tahoma" pitchFamily="34" charset="0"/>
              </a:rPr>
              <a:t>X</a:t>
            </a:r>
            <a:r>
              <a:rPr kumimoji="1" lang="en-US" altLang="zh-CN" sz="2400" dirty="0" smtClean="0">
                <a:latin typeface="Times New Roman" pitchFamily="18" charset="0"/>
                <a:cs typeface="Tahoma" pitchFamily="34" charset="0"/>
              </a:rPr>
              <a:t>=(</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0</a:t>
            </a:r>
            <a:r>
              <a:rPr kumimoji="1" lang="en-US" altLang="zh-CN" sz="2400" dirty="0">
                <a:latin typeface="Times New Roman" pitchFamily="18" charset="0"/>
                <a:cs typeface="Tahoma" pitchFamily="34" charset="0"/>
              </a:rPr>
              <a:t>, </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1</a:t>
            </a:r>
            <a:r>
              <a:rPr kumimoji="1" lang="en-US" altLang="zh-CN" sz="2400" dirty="0">
                <a:latin typeface="Times New Roman" pitchFamily="18" charset="0"/>
                <a:cs typeface="Tahoma" pitchFamily="34" charset="0"/>
              </a:rPr>
              <a:t>, …, </a:t>
            </a:r>
            <a:r>
              <a:rPr kumimoji="1" lang="en-US" altLang="zh-CN" sz="2400" i="1" dirty="0">
                <a:latin typeface="Times New Roman" pitchFamily="18" charset="0"/>
                <a:cs typeface="Tahoma" pitchFamily="34" charset="0"/>
              </a:rPr>
              <a:t>x</a:t>
            </a:r>
            <a:r>
              <a:rPr kumimoji="1" lang="en-US" altLang="zh-CN" sz="2400" i="1" baseline="-30000" dirty="0">
                <a:latin typeface="Times New Roman" pitchFamily="18" charset="0"/>
                <a:cs typeface="Tahoma" pitchFamily="34" charset="0"/>
              </a:rPr>
              <a:t>i</a:t>
            </a:r>
            <a:r>
              <a:rPr kumimoji="1" lang="en-US" altLang="zh-CN" sz="2400" dirty="0">
                <a:latin typeface="Times New Roman" pitchFamily="18" charset="0"/>
                <a:cs typeface="Tahoma" pitchFamily="34" charset="0"/>
              </a:rPr>
              <a:t>)</a:t>
            </a:r>
            <a:r>
              <a:rPr kumimoji="1" lang="zh-CN" altLang="en-US" sz="2400" dirty="0">
                <a:latin typeface="Times New Roman" pitchFamily="18" charset="0"/>
                <a:cs typeface="Tahoma" pitchFamily="34" charset="0"/>
              </a:rPr>
              <a:t>，选择</a:t>
            </a:r>
            <a:r>
              <a:rPr kumimoji="1" lang="en-US" altLang="zh-CN" sz="2400" i="1" dirty="0">
                <a:latin typeface="Times New Roman" pitchFamily="18" charset="0"/>
                <a:cs typeface="Tahoma" pitchFamily="34" charset="0"/>
              </a:rPr>
              <a:t>S</a:t>
            </a:r>
            <a:r>
              <a:rPr kumimoji="1" lang="en-US" altLang="zh-CN" sz="2400" i="1" baseline="-30000" dirty="0">
                <a:latin typeface="Times New Roman" pitchFamily="18" charset="0"/>
                <a:cs typeface="Tahoma" pitchFamily="34" charset="0"/>
              </a:rPr>
              <a:t>i</a:t>
            </a:r>
            <a:r>
              <a:rPr kumimoji="1" lang="zh-CN" altLang="en-US" sz="2400" dirty="0">
                <a:latin typeface="Times New Roman" pitchFamily="18" charset="0"/>
                <a:cs typeface="Tahoma" pitchFamily="34" charset="0"/>
              </a:rPr>
              <a:t>的下一个元素作为解向量</a:t>
            </a:r>
            <a:r>
              <a:rPr kumimoji="1" lang="en-US" altLang="zh-CN" sz="2400" i="1" dirty="0">
                <a:latin typeface="Times New Roman" pitchFamily="18" charset="0"/>
                <a:cs typeface="Tahoma" pitchFamily="34" charset="0"/>
              </a:rPr>
              <a:t>X</a:t>
            </a:r>
            <a:r>
              <a:rPr kumimoji="1" lang="zh-CN" altLang="en-US" sz="2400" dirty="0">
                <a:latin typeface="Times New Roman" pitchFamily="18" charset="0"/>
                <a:cs typeface="Tahoma" pitchFamily="34" charset="0"/>
              </a:rPr>
              <a:t>的第</a:t>
            </a:r>
            <a:r>
              <a:rPr kumimoji="1" lang="en-US" altLang="zh-CN" sz="2400" i="1" dirty="0" err="1">
                <a:latin typeface="Times New Roman" pitchFamily="18" charset="0"/>
                <a:cs typeface="Tahoma" pitchFamily="34" charset="0"/>
              </a:rPr>
              <a:t>i</a:t>
            </a:r>
            <a:r>
              <a:rPr kumimoji="1" lang="zh-CN" altLang="en-US" sz="2400" dirty="0">
                <a:latin typeface="Times New Roman" pitchFamily="18" charset="0"/>
                <a:cs typeface="Tahoma" pitchFamily="34" charset="0"/>
              </a:rPr>
              <a:t>个分量，假设</a:t>
            </a:r>
            <a:r>
              <a:rPr kumimoji="1" lang="en-US" altLang="zh-CN" sz="2400" i="1" dirty="0">
                <a:latin typeface="Times New Roman" pitchFamily="18" charset="0"/>
                <a:cs typeface="Tahoma" pitchFamily="34" charset="0"/>
              </a:rPr>
              <a:t>x</a:t>
            </a:r>
            <a:r>
              <a:rPr kumimoji="1" lang="en-US" altLang="zh-CN" sz="2400" i="1" baseline="-30000" dirty="0">
                <a:latin typeface="Times New Roman" pitchFamily="18" charset="0"/>
                <a:cs typeface="Tahoma" pitchFamily="34" charset="0"/>
              </a:rPr>
              <a:t>i</a:t>
            </a:r>
            <a:r>
              <a:rPr kumimoji="1" lang="en-US" altLang="zh-CN" sz="2400" dirty="0">
                <a:latin typeface="Times New Roman" pitchFamily="18" charset="0"/>
                <a:cs typeface="Tahoma" pitchFamily="34" charset="0"/>
              </a:rPr>
              <a:t>=</a:t>
            </a:r>
            <a:r>
              <a:rPr kumimoji="1" lang="en-US" altLang="zh-CN" sz="2400" i="1" dirty="0">
                <a:latin typeface="Times New Roman" pitchFamily="18" charset="0"/>
                <a:cs typeface="Tahoma" pitchFamily="34" charset="0"/>
              </a:rPr>
              <a:t> </a:t>
            </a:r>
            <a:r>
              <a:rPr kumimoji="1" lang="en-US" altLang="zh-CN" sz="2400" i="1" dirty="0" err="1">
                <a:latin typeface="Times New Roman" pitchFamily="18" charset="0"/>
                <a:cs typeface="Tahoma" pitchFamily="34" charset="0"/>
              </a:rPr>
              <a:t>a</a:t>
            </a:r>
            <a:r>
              <a:rPr kumimoji="1" lang="en-US" altLang="zh-CN" sz="2400" i="1" baseline="-30000" dirty="0" err="1">
                <a:latin typeface="Times New Roman" pitchFamily="18" charset="0"/>
                <a:cs typeface="Tahoma" pitchFamily="34" charset="0"/>
              </a:rPr>
              <a:t>ik</a:t>
            </a:r>
            <a:r>
              <a:rPr kumimoji="1" lang="zh-CN" altLang="en-US" sz="2400" dirty="0">
                <a:latin typeface="Times New Roman" pitchFamily="18" charset="0"/>
                <a:cs typeface="Tahoma" pitchFamily="34" charset="0"/>
              </a:rPr>
              <a:t>，如果</a:t>
            </a:r>
            <a:r>
              <a:rPr kumimoji="1" lang="en-US" altLang="zh-CN" sz="2400" i="1" dirty="0" err="1">
                <a:latin typeface="Times New Roman" pitchFamily="18" charset="0"/>
                <a:cs typeface="Tahoma" pitchFamily="34" charset="0"/>
              </a:rPr>
              <a:t>a</a:t>
            </a:r>
            <a:r>
              <a:rPr kumimoji="1" lang="en-US" altLang="zh-CN" sz="2400" i="1" baseline="-30000" dirty="0" err="1">
                <a:latin typeface="Times New Roman" pitchFamily="18" charset="0"/>
                <a:cs typeface="Tahoma" pitchFamily="34" charset="0"/>
              </a:rPr>
              <a:t>ik</a:t>
            </a:r>
            <a:r>
              <a:rPr kumimoji="1" lang="zh-CN" altLang="en-US" sz="2400" dirty="0">
                <a:latin typeface="Times New Roman" pitchFamily="18" charset="0"/>
                <a:cs typeface="Tahoma" pitchFamily="34" charset="0"/>
              </a:rPr>
              <a:t>不是集合</a:t>
            </a:r>
            <a:r>
              <a:rPr kumimoji="1" lang="en-US" altLang="zh-CN" sz="2400" i="1" dirty="0">
                <a:latin typeface="Times New Roman" pitchFamily="18" charset="0"/>
                <a:cs typeface="Tahoma" pitchFamily="34" charset="0"/>
              </a:rPr>
              <a:t>S</a:t>
            </a:r>
            <a:r>
              <a:rPr kumimoji="1" lang="en-US" altLang="zh-CN" sz="2400" i="1" baseline="-30000" dirty="0">
                <a:latin typeface="Times New Roman" pitchFamily="18" charset="0"/>
                <a:cs typeface="Tahoma" pitchFamily="34" charset="0"/>
              </a:rPr>
              <a:t>i</a:t>
            </a:r>
            <a:r>
              <a:rPr kumimoji="1" lang="zh-CN" altLang="en-US" sz="2400" dirty="0">
                <a:latin typeface="Times New Roman" pitchFamily="18" charset="0"/>
                <a:cs typeface="Tahoma" pitchFamily="34" charset="0"/>
              </a:rPr>
              <a:t>的最后一个元素，则令</a:t>
            </a:r>
            <a:r>
              <a:rPr kumimoji="1" lang="en-US" altLang="zh-CN" sz="2400" i="1" dirty="0">
                <a:latin typeface="Times New Roman" pitchFamily="18" charset="0"/>
                <a:cs typeface="Tahoma" pitchFamily="34" charset="0"/>
              </a:rPr>
              <a:t>x</a:t>
            </a:r>
            <a:r>
              <a:rPr kumimoji="1" lang="en-US" altLang="zh-CN" sz="2400" i="1" baseline="-30000" dirty="0">
                <a:latin typeface="Times New Roman" pitchFamily="18" charset="0"/>
                <a:cs typeface="Tahoma" pitchFamily="34" charset="0"/>
              </a:rPr>
              <a:t>i</a:t>
            </a:r>
            <a:r>
              <a:rPr kumimoji="1" lang="en-US" altLang="zh-CN" sz="2400" dirty="0">
                <a:latin typeface="Times New Roman" pitchFamily="18" charset="0"/>
                <a:cs typeface="Tahoma" pitchFamily="34" charset="0"/>
              </a:rPr>
              <a:t>=</a:t>
            </a:r>
            <a:r>
              <a:rPr kumimoji="1" lang="en-US" altLang="zh-CN" sz="2400" i="1" dirty="0">
                <a:latin typeface="Times New Roman" pitchFamily="18" charset="0"/>
                <a:cs typeface="Tahoma" pitchFamily="34" charset="0"/>
              </a:rPr>
              <a:t> </a:t>
            </a:r>
            <a:r>
              <a:rPr kumimoji="1" lang="en-US" altLang="zh-CN" sz="2400" i="1" dirty="0" err="1">
                <a:latin typeface="Times New Roman" pitchFamily="18" charset="0"/>
                <a:cs typeface="Tahoma" pitchFamily="34" charset="0"/>
              </a:rPr>
              <a:t>a</a:t>
            </a:r>
            <a:r>
              <a:rPr kumimoji="1" lang="en-US" altLang="zh-CN" sz="2400" i="1" baseline="-30000" dirty="0" err="1">
                <a:latin typeface="Times New Roman" pitchFamily="18" charset="0"/>
                <a:cs typeface="Tahoma" pitchFamily="34" charset="0"/>
              </a:rPr>
              <a:t>ik</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zh-CN" altLang="en-US" sz="2400" dirty="0">
                <a:latin typeface="Times New Roman" pitchFamily="18" charset="0"/>
                <a:cs typeface="Tahoma" pitchFamily="34" charset="0"/>
              </a:rPr>
              <a:t>；否则，就继续</a:t>
            </a:r>
            <a:r>
              <a:rPr kumimoji="1" lang="zh-CN" altLang="en-US" sz="2400" dirty="0">
                <a:solidFill>
                  <a:srgbClr val="CC00FF"/>
                </a:solidFill>
                <a:latin typeface="Times New Roman" pitchFamily="18" charset="0"/>
                <a:cs typeface="Tahoma" pitchFamily="34" charset="0"/>
              </a:rPr>
              <a:t>回溯</a:t>
            </a:r>
            <a:r>
              <a:rPr kumimoji="1" lang="zh-CN" altLang="en-US" sz="2400" dirty="0">
                <a:latin typeface="Times New Roman" pitchFamily="18" charset="0"/>
                <a:cs typeface="Tahoma" pitchFamily="34" charset="0"/>
              </a:rPr>
              <a:t>到</a:t>
            </a:r>
            <a:r>
              <a:rPr kumimoji="1" lang="en-US" altLang="zh-CN" sz="2400" i="1" dirty="0">
                <a:latin typeface="Times New Roman" pitchFamily="18" charset="0"/>
                <a:cs typeface="Tahoma" pitchFamily="34" charset="0"/>
              </a:rPr>
              <a:t>X</a:t>
            </a:r>
            <a:r>
              <a:rPr kumimoji="1" lang="en-US" altLang="zh-CN" sz="2400" dirty="0" smtClean="0">
                <a:latin typeface="Times New Roman" pitchFamily="18" charset="0"/>
                <a:cs typeface="Tahoma" pitchFamily="34" charset="0"/>
              </a:rPr>
              <a:t>=(</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0</a:t>
            </a:r>
            <a:r>
              <a:rPr kumimoji="1" lang="en-US" altLang="zh-CN" sz="2400" dirty="0">
                <a:latin typeface="Times New Roman" pitchFamily="18" charset="0"/>
                <a:cs typeface="Tahoma" pitchFamily="34" charset="0"/>
              </a:rPr>
              <a:t>, </a:t>
            </a:r>
            <a:r>
              <a:rPr kumimoji="1" lang="en-US" altLang="zh-CN" sz="2400" i="1" dirty="0">
                <a:latin typeface="Times New Roman" pitchFamily="18" charset="0"/>
                <a:cs typeface="Tahoma" pitchFamily="34" charset="0"/>
              </a:rPr>
              <a:t>x</a:t>
            </a:r>
            <a:r>
              <a:rPr kumimoji="1" lang="en-US" altLang="zh-CN" sz="2400" baseline="-25000" dirty="0">
                <a:latin typeface="Times New Roman" pitchFamily="18" charset="0"/>
                <a:cs typeface="Tahoma" pitchFamily="34" charset="0"/>
              </a:rPr>
              <a:t>1</a:t>
            </a:r>
            <a:r>
              <a:rPr kumimoji="1" lang="en-US" altLang="zh-CN" sz="2400" dirty="0" smtClean="0">
                <a:latin typeface="Times New Roman" pitchFamily="18" charset="0"/>
                <a:cs typeface="Tahoma" pitchFamily="34" charset="0"/>
              </a:rPr>
              <a:t>,, </a:t>
            </a:r>
            <a:r>
              <a:rPr kumimoji="1" lang="en-US" altLang="zh-CN" sz="2400" dirty="0">
                <a:latin typeface="Times New Roman" pitchFamily="18" charset="0"/>
                <a:cs typeface="Tahoma" pitchFamily="34" charset="0"/>
              </a:rPr>
              <a:t>…, </a:t>
            </a:r>
            <a:r>
              <a:rPr kumimoji="1" lang="en-US" altLang="zh-CN" sz="2400" i="1" dirty="0">
                <a:latin typeface="Times New Roman" pitchFamily="18" charset="0"/>
                <a:cs typeface="Tahoma" pitchFamily="34" charset="0"/>
              </a:rPr>
              <a:t>x</a:t>
            </a:r>
            <a:r>
              <a:rPr kumimoji="1" lang="en-US" altLang="zh-CN" sz="2400" i="1" baseline="-30000" dirty="0">
                <a:latin typeface="Times New Roman" pitchFamily="18" charset="0"/>
                <a:cs typeface="Tahoma" pitchFamily="34" charset="0"/>
              </a:rPr>
              <a:t>i</a:t>
            </a:r>
            <a:r>
              <a:rPr kumimoji="1" lang="zh-CN" altLang="en-US" sz="2400" baseline="-30000" dirty="0">
                <a:latin typeface="Times New Roman" pitchFamily="18" charset="0"/>
                <a:cs typeface="Tahoma" pitchFamily="34" charset="0"/>
              </a:rPr>
              <a:t>－</a:t>
            </a:r>
            <a:r>
              <a:rPr kumimoji="1" lang="en-US" altLang="zh-CN" sz="2400" baseline="-30000" dirty="0">
                <a:latin typeface="Times New Roman" pitchFamily="18" charset="0"/>
                <a:cs typeface="Tahoma" pitchFamily="34" charset="0"/>
              </a:rPr>
              <a:t>1</a:t>
            </a:r>
            <a:r>
              <a:rPr kumimoji="1" lang="en-US" altLang="zh-CN" sz="2400" dirty="0">
                <a:latin typeface="Times New Roman" pitchFamily="18" charset="0"/>
                <a:cs typeface="Tahoma" pitchFamily="34" charset="0"/>
              </a:rPr>
              <a:t>)</a:t>
            </a:r>
            <a:r>
              <a:rPr kumimoji="1" lang="zh-CN" altLang="en-US" sz="2400" dirty="0">
                <a:latin typeface="Times New Roman" pitchFamily="18" charset="0"/>
                <a:cs typeface="Tahoma" pitchFamily="34" charset="0"/>
              </a:rPr>
              <a:t>；</a:t>
            </a:r>
          </a:p>
        </p:txBody>
      </p:sp>
    </p:spTree>
    <p:extLst>
      <p:ext uri="{BB962C8B-B14F-4D97-AF65-F5344CB8AC3E}">
        <p14:creationId xmlns:p14="http://schemas.microsoft.com/office/powerpoint/2010/main" val="26550002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randombar(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randombar(horizontal)">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randombar(horizontal)">
                                      <p:cBhvr>
                                        <p:cTn id="17" dur="500"/>
                                        <p:tgtEl>
                                          <p:spTgt spid="2253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2533">
                                            <p:txEl>
                                              <p:pRg st="4" end="4"/>
                                            </p:txEl>
                                          </p:spTgt>
                                        </p:tgtEl>
                                        <p:attrNameLst>
                                          <p:attrName>style.visibility</p:attrName>
                                        </p:attrNameLst>
                                      </p:cBhvr>
                                      <p:to>
                                        <p:strVal val="visible"/>
                                      </p:to>
                                    </p:set>
                                    <p:animEffect transition="in" filter="randombar(horizontal)">
                                      <p:cBhvr>
                                        <p:cTn id="22" dur="500"/>
                                        <p:tgtEl>
                                          <p:spTgt spid="22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0FDDF11E-4E69-4E94-BF04-21C1549F72BA}"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2969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C365C997-2C16-406F-A46C-2D44A64DE611}" type="slidenum">
              <a:rPr lang="en-US" altLang="zh-CN" sz="1400" b="0" smtClean="0">
                <a:latin typeface="Comic Sans MS" pitchFamily="66" charset="0"/>
                <a:cs typeface="Tahoma" pitchFamily="34" charset="0"/>
              </a:rPr>
              <a:pPr>
                <a:spcBef>
                  <a:spcPct val="0"/>
                </a:spcBef>
                <a:buClrTx/>
                <a:buSzTx/>
                <a:buFontTx/>
                <a:buNone/>
              </a:pPr>
              <a:t>15</a:t>
            </a:fld>
            <a:endParaRPr lang="en-US" altLang="zh-CN" sz="1400" b="0" smtClean="0">
              <a:latin typeface="Comic Sans MS" pitchFamily="66" charset="0"/>
              <a:cs typeface="Tahoma" pitchFamily="34" charset="0"/>
            </a:endParaRPr>
          </a:p>
        </p:txBody>
      </p:sp>
      <p:grpSp>
        <p:nvGrpSpPr>
          <p:cNvPr id="29701" name="Group 11"/>
          <p:cNvGrpSpPr>
            <a:grpSpLocks/>
          </p:cNvGrpSpPr>
          <p:nvPr/>
        </p:nvGrpSpPr>
        <p:grpSpPr bwMode="auto">
          <a:xfrm>
            <a:off x="428625" y="1557338"/>
            <a:ext cx="8429625" cy="3600450"/>
            <a:chOff x="567" y="981"/>
            <a:chExt cx="5012" cy="2268"/>
          </a:xfrm>
        </p:grpSpPr>
        <p:sp>
          <p:nvSpPr>
            <p:cNvPr id="29703" name="Text Box 3"/>
            <p:cNvSpPr txBox="1">
              <a:spLocks noChangeArrowheads="1"/>
            </p:cNvSpPr>
            <p:nvPr/>
          </p:nvSpPr>
          <p:spPr bwMode="auto">
            <a:xfrm>
              <a:off x="567" y="981"/>
              <a:ext cx="5012" cy="2268"/>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400">
                  <a:latin typeface="Times New Roman" pitchFamily="18" charset="0"/>
                  <a:cs typeface="Tahoma" pitchFamily="34" charset="0"/>
                </a:rPr>
                <a:t>回溯法的一般框架</a:t>
              </a:r>
              <a:r>
                <a:rPr lang="en-US" altLang="zh-CN" sz="2400">
                  <a:latin typeface="Times New Roman" pitchFamily="18" charset="0"/>
                  <a:cs typeface="Tahoma" pitchFamily="34" charset="0"/>
                </a:rPr>
                <a:t>——</a:t>
              </a:r>
              <a:r>
                <a:rPr lang="zh-CN" altLang="en-US" sz="2400">
                  <a:solidFill>
                    <a:srgbClr val="FF0000"/>
                  </a:solidFill>
                  <a:latin typeface="Times New Roman" pitchFamily="18" charset="0"/>
                  <a:cs typeface="Tahoma" pitchFamily="34" charset="0"/>
                </a:rPr>
                <a:t>递归</a:t>
              </a:r>
              <a:r>
                <a:rPr lang="zh-CN" altLang="en-US" sz="2400">
                  <a:latin typeface="Times New Roman" pitchFamily="18" charset="0"/>
                  <a:cs typeface="Tahoma" pitchFamily="34" charset="0"/>
                </a:rPr>
                <a:t>形式</a:t>
              </a:r>
            </a:p>
            <a:p>
              <a:pPr algn="just">
                <a:spcBef>
                  <a:spcPct val="0"/>
                </a:spcBef>
                <a:buClrTx/>
                <a:buSzTx/>
                <a:buFontTx/>
                <a:buNone/>
              </a:pPr>
              <a:endParaRPr lang="en-US" altLang="zh-CN" sz="1600">
                <a:latin typeface="Times New Roman" pitchFamily="18" charset="0"/>
                <a:cs typeface="Tahoma" pitchFamily="34" charset="0"/>
              </a:endParaRPr>
            </a:p>
          </p:txBody>
        </p:sp>
        <p:sp>
          <p:nvSpPr>
            <p:cNvPr id="29704" name="Text Box 4"/>
            <p:cNvSpPr txBox="1">
              <a:spLocks noChangeArrowheads="1"/>
            </p:cNvSpPr>
            <p:nvPr/>
          </p:nvSpPr>
          <p:spPr bwMode="auto">
            <a:xfrm>
              <a:off x="2436" y="1575"/>
              <a:ext cx="3120"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advance(int k)</a:t>
              </a:r>
            </a:p>
            <a:p>
              <a:pPr algn="just">
                <a:spcBef>
                  <a:spcPct val="0"/>
                </a:spcBef>
                <a:buClrTx/>
                <a:buSzTx/>
                <a:buFontTx/>
                <a:buNone/>
              </a:pPr>
              <a:r>
                <a:rPr lang="en-US" altLang="zh-CN" sz="2400">
                  <a:latin typeface="Times New Roman" pitchFamily="18" charset="0"/>
                  <a:cs typeface="Tahoma" pitchFamily="34" charset="0"/>
                </a:rPr>
                <a:t>1. </a:t>
              </a:r>
              <a:r>
                <a:rPr lang="zh-CN" altLang="en-US" sz="2400">
                  <a:latin typeface="Times New Roman" pitchFamily="18" charset="0"/>
                  <a:cs typeface="Tahoma" pitchFamily="34" charset="0"/>
                </a:rPr>
                <a:t>对每一个</a:t>
              </a:r>
              <a:r>
                <a:rPr lang="en-US" altLang="zh-CN" sz="2400">
                  <a:latin typeface="Times New Roman" pitchFamily="18" charset="0"/>
                  <a:cs typeface="Tahoma" pitchFamily="34" charset="0"/>
                </a:rPr>
                <a:t>x∈S</a:t>
              </a:r>
              <a:r>
                <a:rPr lang="en-US" altLang="zh-CN" sz="2400" baseline="-25000">
                  <a:latin typeface="Times New Roman" pitchFamily="18" charset="0"/>
                  <a:cs typeface="Tahoma" pitchFamily="34" charset="0"/>
                </a:rPr>
                <a:t>k</a:t>
              </a:r>
              <a:r>
                <a:rPr lang="zh-CN" altLang="en-US" sz="2400">
                  <a:latin typeface="Times New Roman" pitchFamily="18" charset="0"/>
                  <a:cs typeface="Tahoma" pitchFamily="34" charset="0"/>
                </a:rPr>
                <a:t>循环执行下列操作</a:t>
              </a:r>
            </a:p>
            <a:p>
              <a:pPr algn="just">
                <a:spcBef>
                  <a:spcPct val="0"/>
                </a:spcBef>
                <a:buClrTx/>
                <a:buSzTx/>
                <a:buFontTx/>
                <a:buNone/>
              </a:pPr>
              <a:r>
                <a:rPr lang="zh-CN" altLang="en-US" sz="2400">
                  <a:latin typeface="Times New Roman" pitchFamily="18" charset="0"/>
                  <a:cs typeface="Tahoma" pitchFamily="34" charset="0"/>
                </a:rPr>
                <a:t>  </a:t>
              </a:r>
              <a:r>
                <a:rPr lang="en-US" altLang="zh-CN" sz="2400">
                  <a:latin typeface="Times New Roman" pitchFamily="18" charset="0"/>
                  <a:cs typeface="Tahoma" pitchFamily="34" charset="0"/>
                </a:rPr>
                <a:t>1.1 x</a:t>
              </a:r>
              <a:r>
                <a:rPr lang="en-US" altLang="zh-CN" sz="2400" baseline="-25000">
                  <a:latin typeface="Times New Roman" pitchFamily="18" charset="0"/>
                  <a:cs typeface="Tahoma" pitchFamily="34" charset="0"/>
                </a:rPr>
                <a:t>k</a:t>
              </a:r>
              <a:r>
                <a:rPr lang="en-US" altLang="zh-CN" sz="2400">
                  <a:latin typeface="Times New Roman" pitchFamily="18" charset="0"/>
                  <a:cs typeface="Tahoma" pitchFamily="34" charset="0"/>
                </a:rPr>
                <a:t>=x;</a:t>
              </a:r>
            </a:p>
            <a:p>
              <a:pPr algn="just">
                <a:spcBef>
                  <a:spcPct val="0"/>
                </a:spcBef>
                <a:buClrTx/>
                <a:buSzTx/>
                <a:buFontTx/>
                <a:buNone/>
              </a:pPr>
              <a:r>
                <a:rPr lang="en-US" altLang="zh-CN" sz="2400">
                  <a:latin typeface="Times New Roman" pitchFamily="18" charset="0"/>
                  <a:cs typeface="Tahoma" pitchFamily="34" charset="0"/>
                </a:rPr>
                <a:t>  1.2 </a:t>
              </a:r>
              <a:r>
                <a:rPr lang="zh-CN" altLang="en-US" sz="2400">
                  <a:latin typeface="Times New Roman" pitchFamily="18" charset="0"/>
                  <a:cs typeface="Tahoma" pitchFamily="34" charset="0"/>
                </a:rPr>
                <a:t>将</a:t>
              </a:r>
              <a:r>
                <a:rPr lang="en-US" altLang="zh-CN" sz="2400">
                  <a:latin typeface="Times New Roman" pitchFamily="18" charset="0"/>
                  <a:cs typeface="Tahoma" pitchFamily="34" charset="0"/>
                </a:rPr>
                <a:t>x</a:t>
              </a:r>
              <a:r>
                <a:rPr lang="en-US" altLang="zh-CN" sz="2400" baseline="-25000">
                  <a:latin typeface="Times New Roman" pitchFamily="18" charset="0"/>
                  <a:cs typeface="Tahoma" pitchFamily="34" charset="0"/>
                </a:rPr>
                <a:t>k</a:t>
              </a:r>
              <a:r>
                <a:rPr lang="zh-CN" altLang="en-US" sz="2400">
                  <a:latin typeface="Times New Roman" pitchFamily="18" charset="0"/>
                  <a:cs typeface="Tahoma" pitchFamily="34" charset="0"/>
                </a:rPr>
                <a:t>加入</a:t>
              </a:r>
              <a:r>
                <a:rPr lang="en-US" altLang="zh-CN" sz="2400">
                  <a:latin typeface="Times New Roman" pitchFamily="18" charset="0"/>
                  <a:cs typeface="Tahoma" pitchFamily="34" charset="0"/>
                </a:rPr>
                <a:t>X;</a:t>
              </a:r>
            </a:p>
            <a:p>
              <a:pPr algn="just">
                <a:spcBef>
                  <a:spcPct val="0"/>
                </a:spcBef>
                <a:buClrTx/>
                <a:buSzTx/>
                <a:buFontTx/>
                <a:buNone/>
              </a:pPr>
              <a:r>
                <a:rPr lang="en-US" altLang="zh-CN" sz="2400">
                  <a:latin typeface="Times New Roman" pitchFamily="18" charset="0"/>
                  <a:cs typeface="Tahoma" pitchFamily="34" charset="0"/>
                </a:rPr>
                <a:t>  1.3 if (X</a:t>
              </a:r>
              <a:r>
                <a:rPr lang="zh-CN" altLang="en-US" sz="2400">
                  <a:latin typeface="Times New Roman" pitchFamily="18" charset="0"/>
                  <a:cs typeface="Tahoma" pitchFamily="34" charset="0"/>
                </a:rPr>
                <a:t>是最终解</a:t>
              </a:r>
              <a:r>
                <a:rPr lang="en-US" altLang="zh-CN" sz="2400">
                  <a:latin typeface="Times New Roman" pitchFamily="18" charset="0"/>
                  <a:cs typeface="Tahoma" pitchFamily="34" charset="0"/>
                </a:rPr>
                <a:t>) flag=true; return;</a:t>
              </a:r>
            </a:p>
            <a:p>
              <a:pPr algn="just">
                <a:spcBef>
                  <a:spcPct val="0"/>
                </a:spcBef>
                <a:buClrTx/>
                <a:buSzTx/>
                <a:buFontTx/>
                <a:buNone/>
              </a:pPr>
              <a:r>
                <a:rPr lang="en-US" altLang="zh-CN" sz="2400">
                  <a:latin typeface="Times New Roman" pitchFamily="18" charset="0"/>
                  <a:cs typeface="Tahoma" pitchFamily="34" charset="0"/>
                </a:rPr>
                <a:t>  1.4 else if (X</a:t>
              </a:r>
              <a:r>
                <a:rPr lang="zh-CN" altLang="en-US" sz="2400">
                  <a:latin typeface="Times New Roman" pitchFamily="18" charset="0"/>
                  <a:cs typeface="Tahoma" pitchFamily="34" charset="0"/>
                </a:rPr>
                <a:t>是部分解</a:t>
              </a:r>
              <a:r>
                <a:rPr lang="en-US" altLang="zh-CN" sz="2400">
                  <a:latin typeface="Times New Roman" pitchFamily="18" charset="0"/>
                  <a:cs typeface="Tahoma" pitchFamily="34" charset="0"/>
                </a:rPr>
                <a:t>) advance(k+1);</a:t>
              </a:r>
            </a:p>
          </p:txBody>
        </p:sp>
        <p:sp>
          <p:nvSpPr>
            <p:cNvPr id="29705" name="Text Box 5"/>
            <p:cNvSpPr txBox="1">
              <a:spLocks noChangeArrowheads="1"/>
            </p:cNvSpPr>
            <p:nvPr/>
          </p:nvSpPr>
          <p:spPr bwMode="auto">
            <a:xfrm>
              <a:off x="652" y="1575"/>
              <a:ext cx="1656" cy="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主算法</a:t>
              </a:r>
            </a:p>
            <a:p>
              <a:pPr algn="just">
                <a:spcBef>
                  <a:spcPct val="0"/>
                </a:spcBef>
                <a:buClrTx/>
                <a:buSzTx/>
                <a:buFontTx/>
                <a:buNone/>
              </a:pPr>
              <a:r>
                <a:rPr lang="en-US" altLang="zh-CN" sz="2400">
                  <a:latin typeface="Times New Roman" pitchFamily="18" charset="0"/>
                  <a:cs typeface="Tahoma" pitchFamily="34" charset="0"/>
                </a:rPr>
                <a:t>1. X={ };</a:t>
              </a:r>
            </a:p>
            <a:p>
              <a:pPr algn="just">
                <a:spcBef>
                  <a:spcPct val="0"/>
                </a:spcBef>
                <a:buClrTx/>
                <a:buSzTx/>
                <a:buFontTx/>
                <a:buNone/>
              </a:pPr>
              <a:r>
                <a:rPr lang="en-US" altLang="zh-CN" sz="2400">
                  <a:latin typeface="Times New Roman" pitchFamily="18" charset="0"/>
                  <a:cs typeface="Tahoma" pitchFamily="34" charset="0"/>
                </a:rPr>
                <a:t>2. flag=false;</a:t>
              </a:r>
            </a:p>
            <a:p>
              <a:pPr algn="just">
                <a:spcBef>
                  <a:spcPct val="0"/>
                </a:spcBef>
                <a:buClrTx/>
                <a:buSzTx/>
                <a:buFontTx/>
                <a:buNone/>
              </a:pPr>
              <a:r>
                <a:rPr lang="en-US" altLang="zh-CN" sz="2400">
                  <a:latin typeface="Times New Roman" pitchFamily="18" charset="0"/>
                  <a:cs typeface="Tahoma" pitchFamily="34" charset="0"/>
                </a:rPr>
                <a:t>3. advance(1);</a:t>
              </a:r>
            </a:p>
            <a:p>
              <a:pPr algn="just">
                <a:spcBef>
                  <a:spcPct val="0"/>
                </a:spcBef>
                <a:buClrTx/>
                <a:buSzTx/>
                <a:buFontTx/>
                <a:buNone/>
              </a:pPr>
              <a:r>
                <a:rPr lang="en-US" altLang="zh-CN" sz="2400">
                  <a:latin typeface="Times New Roman" pitchFamily="18" charset="0"/>
                  <a:cs typeface="Tahoma" pitchFamily="34" charset="0"/>
                </a:rPr>
                <a:t>4. if (flag) </a:t>
              </a:r>
              <a:r>
                <a:rPr lang="zh-CN" altLang="en-US" sz="2400">
                  <a:latin typeface="Times New Roman" pitchFamily="18" charset="0"/>
                  <a:cs typeface="Tahoma" pitchFamily="34" charset="0"/>
                </a:rPr>
                <a:t>输出解</a:t>
              </a:r>
              <a:r>
                <a:rPr lang="en-US" altLang="zh-CN" sz="2400">
                  <a:latin typeface="Times New Roman" pitchFamily="18" charset="0"/>
                  <a:cs typeface="Tahoma" pitchFamily="34" charset="0"/>
                </a:rPr>
                <a:t>X;</a:t>
              </a:r>
            </a:p>
            <a:p>
              <a:pPr algn="just">
                <a:spcBef>
                  <a:spcPct val="0"/>
                </a:spcBef>
                <a:buClrTx/>
                <a:buSzTx/>
                <a:buFontTx/>
                <a:buNone/>
              </a:pPr>
              <a:r>
                <a:rPr lang="en-US" altLang="zh-CN" sz="2400">
                  <a:latin typeface="Times New Roman" pitchFamily="18" charset="0"/>
                  <a:cs typeface="Tahoma" pitchFamily="34" charset="0"/>
                </a:rPr>
                <a:t>else</a:t>
              </a:r>
              <a:r>
                <a:rPr lang="zh-CN" altLang="en-US" sz="2400">
                  <a:latin typeface="Times New Roman" pitchFamily="18" charset="0"/>
                  <a:cs typeface="Tahoma" pitchFamily="34" charset="0"/>
                </a:rPr>
                <a:t>输出“无解”</a:t>
              </a:r>
              <a:r>
                <a:rPr lang="en-US" altLang="zh-CN" sz="2400">
                  <a:latin typeface="Times New Roman" pitchFamily="18" charset="0"/>
                  <a:cs typeface="Tahoma" pitchFamily="34" charset="0"/>
                </a:rPr>
                <a:t>;</a:t>
              </a:r>
            </a:p>
          </p:txBody>
        </p:sp>
        <p:sp>
          <p:nvSpPr>
            <p:cNvPr id="29706" name="Line 6"/>
            <p:cNvSpPr>
              <a:spLocks noChangeShapeType="1"/>
            </p:cNvSpPr>
            <p:nvPr/>
          </p:nvSpPr>
          <p:spPr bwMode="auto">
            <a:xfrm flipV="1">
              <a:off x="573" y="1440"/>
              <a:ext cx="5006" cy="13"/>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7"/>
            <p:cNvSpPr>
              <a:spLocks noChangeShapeType="1"/>
            </p:cNvSpPr>
            <p:nvPr/>
          </p:nvSpPr>
          <p:spPr bwMode="auto">
            <a:xfrm>
              <a:off x="2351" y="1485"/>
              <a:ext cx="0" cy="1759"/>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02" name="Rectangle 10"/>
          <p:cNvSpPr>
            <a:spLocks noChangeArrowheads="1"/>
          </p:cNvSpPr>
          <p:nvPr/>
        </p:nvSpPr>
        <p:spPr bwMode="auto">
          <a:xfrm>
            <a:off x="611188" y="765175"/>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a:latin typeface="Arial" charset="0"/>
                <a:cs typeface="Tahoma" pitchFamily="34" charset="0"/>
              </a:rPr>
              <a:t>回溯法的递归形式的一般框架如下：</a:t>
            </a:r>
          </a:p>
        </p:txBody>
      </p:sp>
    </p:spTree>
    <p:extLst>
      <p:ext uri="{BB962C8B-B14F-4D97-AF65-F5344CB8AC3E}">
        <p14:creationId xmlns:p14="http://schemas.microsoft.com/office/powerpoint/2010/main" val="292347680"/>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1BD2DE2D-9F35-48B6-ACE9-329EFB5F4523}"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37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D3A56E5-C176-4BC7-879D-CBD2BB9A059A}" type="slidenum">
              <a:rPr lang="en-US" altLang="zh-CN" sz="1400" b="0" smtClean="0">
                <a:latin typeface="Comic Sans MS" pitchFamily="66" charset="0"/>
                <a:cs typeface="Tahoma" pitchFamily="34" charset="0"/>
              </a:rPr>
              <a:pPr>
                <a:spcBef>
                  <a:spcPct val="0"/>
                </a:spcBef>
                <a:buClrTx/>
                <a:buSzTx/>
                <a:buFontTx/>
                <a:buNone/>
              </a:pPr>
              <a:t>16</a:t>
            </a:fld>
            <a:endParaRPr lang="en-US" altLang="zh-CN" sz="1400" b="0" smtClean="0">
              <a:latin typeface="Comic Sans MS" pitchFamily="66" charset="0"/>
              <a:cs typeface="Tahoma" pitchFamily="34" charset="0"/>
            </a:endParaRPr>
          </a:p>
        </p:txBody>
      </p:sp>
      <p:sp>
        <p:nvSpPr>
          <p:cNvPr id="37893" name="Text Box 4"/>
          <p:cNvSpPr txBox="1">
            <a:spLocks noChangeArrowheads="1"/>
          </p:cNvSpPr>
          <p:nvPr/>
        </p:nvSpPr>
        <p:spPr bwMode="auto">
          <a:xfrm>
            <a:off x="612775" y="857250"/>
            <a:ext cx="7848600" cy="6000750"/>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400" dirty="0">
                <a:latin typeface="Times New Roman" pitchFamily="18" charset="0"/>
                <a:cs typeface="Tahoma" pitchFamily="34" charset="0"/>
              </a:rPr>
              <a:t>回溯法的一般框架</a:t>
            </a:r>
            <a:r>
              <a:rPr lang="en-US" altLang="zh-CN" sz="2400" dirty="0">
                <a:latin typeface="Times New Roman" pitchFamily="18" charset="0"/>
                <a:cs typeface="Tahoma" pitchFamily="34" charset="0"/>
              </a:rPr>
              <a:t>——</a:t>
            </a:r>
            <a:r>
              <a:rPr lang="zh-CN" altLang="en-US" sz="2400" dirty="0">
                <a:solidFill>
                  <a:srgbClr val="FF0000"/>
                </a:solidFill>
                <a:latin typeface="Times New Roman" pitchFamily="18" charset="0"/>
                <a:cs typeface="Tahoma" pitchFamily="34" charset="0"/>
              </a:rPr>
              <a:t>迭代</a:t>
            </a:r>
            <a:r>
              <a:rPr lang="zh-CN" altLang="en-US" sz="2400" dirty="0">
                <a:latin typeface="Times New Roman" pitchFamily="18" charset="0"/>
                <a:cs typeface="Tahoma" pitchFamily="34" charset="0"/>
              </a:rPr>
              <a:t>形式</a:t>
            </a:r>
          </a:p>
          <a:p>
            <a:pPr algn="just">
              <a:spcBef>
                <a:spcPct val="0"/>
              </a:spcBef>
              <a:buClrTx/>
              <a:buSzTx/>
              <a:buFontTx/>
              <a:buNone/>
            </a:pPr>
            <a:r>
              <a:rPr lang="en-US" altLang="zh-CN" sz="2400" dirty="0">
                <a:latin typeface="Times New Roman" pitchFamily="18" charset="0"/>
                <a:cs typeface="Tahoma" pitchFamily="34" charset="0"/>
              </a:rPr>
              <a:t>1</a:t>
            </a:r>
            <a:r>
              <a:rPr lang="zh-CN" altLang="en-US" sz="2400" dirty="0">
                <a:latin typeface="Times New Roman" pitchFamily="18" charset="0"/>
                <a:cs typeface="Tahoma" pitchFamily="34" charset="0"/>
              </a:rPr>
              <a:t>．</a:t>
            </a:r>
            <a:r>
              <a:rPr lang="en-US" altLang="zh-CN" sz="2400" dirty="0">
                <a:latin typeface="Times New Roman" pitchFamily="18" charset="0"/>
                <a:cs typeface="Tahoma" pitchFamily="34" charset="0"/>
              </a:rPr>
              <a:t>X={ };//</a:t>
            </a:r>
            <a:r>
              <a:rPr lang="zh-CN" altLang="en-US" sz="2400" dirty="0">
                <a:latin typeface="Times New Roman" pitchFamily="18" charset="0"/>
                <a:cs typeface="Tahoma" pitchFamily="34" charset="0"/>
              </a:rPr>
              <a:t>初始化解向量</a:t>
            </a:r>
            <a:endParaRPr lang="en-US" altLang="zh-CN" sz="2400" dirty="0">
              <a:latin typeface="Times New Roman" pitchFamily="18" charset="0"/>
              <a:cs typeface="Tahoma" pitchFamily="34" charset="0"/>
            </a:endParaRPr>
          </a:p>
          <a:p>
            <a:pPr algn="just">
              <a:spcBef>
                <a:spcPct val="0"/>
              </a:spcBef>
              <a:buClrTx/>
              <a:buSzTx/>
              <a:buFontTx/>
              <a:buNone/>
            </a:pPr>
            <a:r>
              <a:rPr lang="en-US" altLang="zh-CN" sz="2400" dirty="0">
                <a:latin typeface="Times New Roman" pitchFamily="18" charset="0"/>
                <a:cs typeface="Tahoma" pitchFamily="34" charset="0"/>
              </a:rPr>
              <a:t>2</a:t>
            </a:r>
            <a:r>
              <a:rPr lang="zh-CN" altLang="en-US" sz="2400" dirty="0">
                <a:latin typeface="Times New Roman" pitchFamily="18" charset="0"/>
                <a:cs typeface="Tahoma" pitchFamily="34" charset="0"/>
              </a:rPr>
              <a:t>．</a:t>
            </a:r>
            <a:r>
              <a:rPr lang="en-US" altLang="zh-CN" sz="2400" dirty="0">
                <a:latin typeface="Times New Roman" pitchFamily="18" charset="0"/>
                <a:cs typeface="Tahoma" pitchFamily="34" charset="0"/>
              </a:rPr>
              <a:t>flag=false;</a:t>
            </a:r>
          </a:p>
          <a:p>
            <a:pPr algn="just">
              <a:spcBef>
                <a:spcPct val="0"/>
              </a:spcBef>
              <a:buClrTx/>
              <a:buSzTx/>
              <a:buFontTx/>
              <a:buNone/>
            </a:pPr>
            <a:r>
              <a:rPr lang="en-US" altLang="zh-CN" sz="2400" dirty="0">
                <a:solidFill>
                  <a:schemeClr val="bg2"/>
                </a:solidFill>
                <a:latin typeface="Times New Roman" pitchFamily="18" charset="0"/>
                <a:cs typeface="Tahoma" pitchFamily="34" charset="0"/>
              </a:rPr>
              <a:t>3</a:t>
            </a:r>
            <a:r>
              <a:rPr lang="zh-CN" altLang="en-US" sz="2400" dirty="0" smtClean="0">
                <a:solidFill>
                  <a:schemeClr val="bg2"/>
                </a:solidFill>
                <a:latin typeface="Times New Roman" pitchFamily="18" charset="0"/>
                <a:cs typeface="Tahoma" pitchFamily="34" charset="0"/>
              </a:rPr>
              <a:t>．</a:t>
            </a:r>
            <a:r>
              <a:rPr kumimoji="1" lang="en-US" altLang="zh-CN" sz="2400" i="1" dirty="0">
                <a:latin typeface="Times New Roman" pitchFamily="18" charset="0"/>
                <a:cs typeface="Tahoma" pitchFamily="34" charset="0"/>
              </a:rPr>
              <a:t> </a:t>
            </a:r>
            <a:r>
              <a:rPr kumimoji="1" lang="en-US" altLang="zh-CN" sz="2400" i="1" dirty="0" smtClean="0">
                <a:latin typeface="Times New Roman" pitchFamily="18" charset="0"/>
                <a:cs typeface="Tahoma" pitchFamily="34" charset="0"/>
              </a:rPr>
              <a:t>x</a:t>
            </a:r>
            <a:r>
              <a:rPr kumimoji="1" lang="en-US" altLang="zh-CN" sz="2400" baseline="-25000" dirty="0" smtClean="0">
                <a:latin typeface="Times New Roman" pitchFamily="18" charset="0"/>
                <a:cs typeface="Tahoma" pitchFamily="34" charset="0"/>
              </a:rPr>
              <a:t>0 </a:t>
            </a:r>
            <a:r>
              <a:rPr kumimoji="1" lang="en-US" altLang="zh-CN" sz="2400" i="1" dirty="0" smtClean="0">
                <a:solidFill>
                  <a:srgbClr val="C00000"/>
                </a:solidFill>
                <a:latin typeface="Times New Roman" pitchFamily="18" charset="0"/>
              </a:rPr>
              <a:t>=a</a:t>
            </a:r>
            <a:r>
              <a:rPr kumimoji="1" lang="en-US" altLang="zh-CN" sz="2400" i="1" baseline="-30000" dirty="0" smtClean="0">
                <a:solidFill>
                  <a:srgbClr val="C00000"/>
                </a:solidFill>
                <a:latin typeface="Times New Roman" pitchFamily="18" charset="0"/>
              </a:rPr>
              <a:t>0</a:t>
            </a:r>
            <a:r>
              <a:rPr kumimoji="1" lang="en-US" altLang="zh-CN" sz="2400" baseline="-30000" dirty="0" smtClean="0">
                <a:solidFill>
                  <a:srgbClr val="C00000"/>
                </a:solidFill>
                <a:latin typeface="Times New Roman" pitchFamily="18" charset="0"/>
              </a:rPr>
              <a:t>0 </a:t>
            </a:r>
            <a:r>
              <a:rPr kumimoji="1" lang="zh-CN" altLang="en-US" sz="2400" baseline="-30000" dirty="0" smtClean="0">
                <a:solidFill>
                  <a:srgbClr val="C00000"/>
                </a:solidFill>
                <a:latin typeface="Times New Roman" pitchFamily="18" charset="0"/>
              </a:rPr>
              <a:t>，</a:t>
            </a:r>
            <a:r>
              <a:rPr lang="en-US" altLang="zh-CN" sz="2400" dirty="0" smtClean="0">
                <a:solidFill>
                  <a:schemeClr val="bg2"/>
                </a:solidFill>
                <a:latin typeface="Times New Roman" pitchFamily="18" charset="0"/>
                <a:cs typeface="Tahoma" pitchFamily="34" charset="0"/>
              </a:rPr>
              <a:t>k=1</a:t>
            </a:r>
            <a:r>
              <a:rPr lang="en-US" altLang="zh-CN" sz="2400" dirty="0">
                <a:solidFill>
                  <a:schemeClr val="bg2"/>
                </a:solidFill>
                <a:latin typeface="Times New Roman" pitchFamily="18" charset="0"/>
                <a:cs typeface="Tahoma" pitchFamily="34" charset="0"/>
              </a:rPr>
              <a:t>;</a:t>
            </a:r>
          </a:p>
          <a:p>
            <a:pPr algn="just">
              <a:spcBef>
                <a:spcPct val="0"/>
              </a:spcBef>
              <a:buClrTx/>
              <a:buSzTx/>
              <a:buFontTx/>
              <a:buNone/>
            </a:pPr>
            <a:r>
              <a:rPr lang="en-US" altLang="zh-CN" sz="2400" dirty="0">
                <a:solidFill>
                  <a:schemeClr val="bg2"/>
                </a:solidFill>
                <a:latin typeface="Times New Roman" pitchFamily="18" charset="0"/>
                <a:cs typeface="Tahoma" pitchFamily="34" charset="0"/>
              </a:rPr>
              <a:t>4</a:t>
            </a:r>
            <a:r>
              <a:rPr lang="zh-CN" altLang="en-US" sz="2400" dirty="0">
                <a:solidFill>
                  <a:schemeClr val="bg2"/>
                </a:solidFill>
                <a:latin typeface="Times New Roman" pitchFamily="18" charset="0"/>
                <a:cs typeface="Tahoma" pitchFamily="34" charset="0"/>
              </a:rPr>
              <a:t>．</a:t>
            </a:r>
            <a:r>
              <a:rPr lang="en-US" altLang="zh-CN" sz="2400" dirty="0">
                <a:solidFill>
                  <a:schemeClr val="bg2"/>
                </a:solidFill>
                <a:latin typeface="Times New Roman" pitchFamily="18" charset="0"/>
                <a:cs typeface="Tahoma" pitchFamily="34" charset="0"/>
              </a:rPr>
              <a:t>while (k&gt;=1)//</a:t>
            </a:r>
            <a:r>
              <a:rPr lang="zh-CN" altLang="en-US" sz="2400" dirty="0">
                <a:solidFill>
                  <a:schemeClr val="bg2"/>
                </a:solidFill>
                <a:latin typeface="Times New Roman" pitchFamily="18" charset="0"/>
                <a:cs typeface="Tahoma" pitchFamily="34" charset="0"/>
              </a:rPr>
              <a:t>第</a:t>
            </a:r>
            <a:r>
              <a:rPr lang="en-US" altLang="zh-CN" sz="2400" dirty="0">
                <a:solidFill>
                  <a:schemeClr val="bg2"/>
                </a:solidFill>
                <a:latin typeface="Times New Roman" pitchFamily="18" charset="0"/>
                <a:cs typeface="Tahoma" pitchFamily="34" charset="0"/>
              </a:rPr>
              <a:t>1</a:t>
            </a:r>
            <a:r>
              <a:rPr lang="zh-CN" altLang="en-US" sz="2400" dirty="0">
                <a:solidFill>
                  <a:schemeClr val="bg2"/>
                </a:solidFill>
                <a:latin typeface="Times New Roman" pitchFamily="18" charset="0"/>
                <a:cs typeface="Tahoma" pitchFamily="34" charset="0"/>
              </a:rPr>
              <a:t>层循环</a:t>
            </a:r>
            <a:endParaRPr lang="en-US" altLang="zh-CN" sz="2400" dirty="0">
              <a:solidFill>
                <a:schemeClr val="bg2"/>
              </a:solidFill>
              <a:latin typeface="Times New Roman" pitchFamily="18" charset="0"/>
              <a:cs typeface="Tahoma" pitchFamily="34" charset="0"/>
            </a:endParaRPr>
          </a:p>
          <a:p>
            <a:pPr algn="just">
              <a:spcBef>
                <a:spcPct val="0"/>
              </a:spcBef>
              <a:buClrTx/>
              <a:buSzTx/>
              <a:buFontTx/>
              <a:buNone/>
            </a:pPr>
            <a:r>
              <a:rPr lang="en-US" altLang="zh-CN" sz="2400" dirty="0">
                <a:solidFill>
                  <a:schemeClr val="bg2"/>
                </a:solidFill>
                <a:latin typeface="Times New Roman" pitchFamily="18" charset="0"/>
                <a:cs typeface="Tahoma" pitchFamily="34" charset="0"/>
              </a:rPr>
              <a:t>       4.1 </a:t>
            </a:r>
            <a:r>
              <a:rPr lang="en-US" altLang="zh-CN" sz="2400" dirty="0" err="1">
                <a:solidFill>
                  <a:schemeClr val="bg2"/>
                </a:solidFill>
                <a:latin typeface="Times New Roman" pitchFamily="18" charset="0"/>
                <a:cs typeface="Tahoma" pitchFamily="34" charset="0"/>
              </a:rPr>
              <a:t>x</a:t>
            </a:r>
            <a:r>
              <a:rPr lang="en-US" altLang="zh-CN" sz="2400" baseline="-25000" dirty="0" err="1">
                <a:solidFill>
                  <a:schemeClr val="bg2"/>
                </a:solidFill>
                <a:latin typeface="Times New Roman" pitchFamily="18" charset="0"/>
                <a:cs typeface="Tahoma" pitchFamily="34" charset="0"/>
              </a:rPr>
              <a:t>k</a:t>
            </a:r>
            <a:r>
              <a:rPr lang="en-US" altLang="zh-CN" sz="2400" dirty="0">
                <a:solidFill>
                  <a:schemeClr val="bg2"/>
                </a:solidFill>
                <a:latin typeface="Times New Roman" pitchFamily="18" charset="0"/>
                <a:cs typeface="Tahoma" pitchFamily="34" charset="0"/>
              </a:rPr>
              <a:t>=</a:t>
            </a:r>
            <a:r>
              <a:rPr lang="en-US" altLang="zh-CN" sz="2400" dirty="0" err="1">
                <a:solidFill>
                  <a:schemeClr val="bg2"/>
                </a:solidFill>
                <a:latin typeface="Times New Roman" pitchFamily="18" charset="0"/>
                <a:cs typeface="Tahoma" pitchFamily="34" charset="0"/>
              </a:rPr>
              <a:t>S</a:t>
            </a:r>
            <a:r>
              <a:rPr lang="en-US" altLang="zh-CN" sz="2400" baseline="-25000" dirty="0" err="1">
                <a:solidFill>
                  <a:schemeClr val="bg2"/>
                </a:solidFill>
                <a:latin typeface="Times New Roman" pitchFamily="18" charset="0"/>
                <a:cs typeface="Tahoma" pitchFamily="34" charset="0"/>
              </a:rPr>
              <a:t>k</a:t>
            </a:r>
            <a:r>
              <a:rPr lang="zh-CN" altLang="en-US" sz="2400" dirty="0">
                <a:solidFill>
                  <a:schemeClr val="bg2"/>
                </a:solidFill>
                <a:latin typeface="Times New Roman" pitchFamily="18" charset="0"/>
                <a:cs typeface="Tahoma" pitchFamily="34" charset="0"/>
              </a:rPr>
              <a:t>中的下一个元素</a:t>
            </a:r>
            <a:r>
              <a:rPr lang="en-US" altLang="zh-CN" sz="2400" dirty="0">
                <a:solidFill>
                  <a:schemeClr val="bg2"/>
                </a:solidFill>
                <a:latin typeface="Times New Roman" pitchFamily="18" charset="0"/>
                <a:cs typeface="Tahoma" pitchFamily="34" charset="0"/>
              </a:rPr>
              <a:t>;</a:t>
            </a:r>
          </a:p>
          <a:p>
            <a:pPr algn="just">
              <a:spcBef>
                <a:spcPct val="0"/>
              </a:spcBef>
              <a:buClrTx/>
              <a:buSzTx/>
              <a:buFontTx/>
              <a:buNone/>
            </a:pPr>
            <a:r>
              <a:rPr lang="en-US" altLang="zh-CN" sz="2400" dirty="0">
                <a:solidFill>
                  <a:schemeClr val="bg2"/>
                </a:solidFill>
                <a:latin typeface="Times New Roman" pitchFamily="18" charset="0"/>
                <a:cs typeface="Tahoma" pitchFamily="34" charset="0"/>
              </a:rPr>
              <a:t>       4.2 </a:t>
            </a:r>
            <a:r>
              <a:rPr lang="zh-CN" altLang="en-US" sz="2400" dirty="0">
                <a:solidFill>
                  <a:schemeClr val="bg2"/>
                </a:solidFill>
                <a:latin typeface="Times New Roman" pitchFamily="18" charset="0"/>
                <a:cs typeface="Tahoma" pitchFamily="34" charset="0"/>
              </a:rPr>
              <a:t>当</a:t>
            </a:r>
            <a:r>
              <a:rPr lang="en-US" altLang="zh-CN" sz="2400" dirty="0">
                <a:solidFill>
                  <a:schemeClr val="bg2"/>
                </a:solidFill>
                <a:latin typeface="Times New Roman" pitchFamily="18" charset="0"/>
                <a:cs typeface="Tahoma" pitchFamily="34" charset="0"/>
              </a:rPr>
              <a:t>(</a:t>
            </a:r>
            <a:r>
              <a:rPr lang="en-US" altLang="zh-CN" sz="2400" dirty="0" err="1">
                <a:solidFill>
                  <a:schemeClr val="bg2"/>
                </a:solidFill>
                <a:latin typeface="Times New Roman" pitchFamily="18" charset="0"/>
                <a:cs typeface="Tahoma" pitchFamily="34" charset="0"/>
              </a:rPr>
              <a:t>S</a:t>
            </a:r>
            <a:r>
              <a:rPr lang="en-US" altLang="zh-CN" sz="2400" baseline="-25000" dirty="0" err="1">
                <a:solidFill>
                  <a:schemeClr val="bg2"/>
                </a:solidFill>
                <a:latin typeface="Times New Roman" pitchFamily="18" charset="0"/>
                <a:cs typeface="Tahoma" pitchFamily="34" charset="0"/>
              </a:rPr>
              <a:t>k</a:t>
            </a:r>
            <a:r>
              <a:rPr lang="zh-CN" altLang="en-US" sz="2400" dirty="0">
                <a:solidFill>
                  <a:schemeClr val="bg2"/>
                </a:solidFill>
                <a:latin typeface="Times New Roman" pitchFamily="18" charset="0"/>
                <a:cs typeface="Tahoma" pitchFamily="34" charset="0"/>
              </a:rPr>
              <a:t>没有被穷举</a:t>
            </a:r>
            <a:r>
              <a:rPr lang="en-US" altLang="zh-CN" sz="2400" dirty="0">
                <a:solidFill>
                  <a:schemeClr val="bg2"/>
                </a:solidFill>
                <a:latin typeface="Times New Roman" pitchFamily="18" charset="0"/>
                <a:cs typeface="Tahoma" pitchFamily="34" charset="0"/>
              </a:rPr>
              <a:t>)</a:t>
            </a:r>
            <a:r>
              <a:rPr lang="zh-CN" altLang="en-US" sz="2400" dirty="0">
                <a:solidFill>
                  <a:schemeClr val="bg2"/>
                </a:solidFill>
                <a:latin typeface="Times New Roman" pitchFamily="18" charset="0"/>
                <a:cs typeface="Tahoma" pitchFamily="34" charset="0"/>
              </a:rPr>
              <a:t>循环执行下列操作</a:t>
            </a:r>
            <a:r>
              <a:rPr lang="en-US" altLang="zh-CN" sz="2400" dirty="0">
                <a:solidFill>
                  <a:schemeClr val="bg2"/>
                </a:solidFill>
                <a:latin typeface="Times New Roman" pitchFamily="18" charset="0"/>
                <a:cs typeface="Tahoma" pitchFamily="34" charset="0"/>
              </a:rPr>
              <a:t>//</a:t>
            </a:r>
            <a:r>
              <a:rPr lang="zh-CN" altLang="en-US" sz="2400" dirty="0">
                <a:solidFill>
                  <a:schemeClr val="bg2"/>
                </a:solidFill>
                <a:latin typeface="Times New Roman" pitchFamily="18" charset="0"/>
                <a:cs typeface="Tahoma" pitchFamily="34" charset="0"/>
              </a:rPr>
              <a:t>第</a:t>
            </a:r>
            <a:r>
              <a:rPr lang="en-US" altLang="zh-CN" sz="2400" dirty="0">
                <a:solidFill>
                  <a:schemeClr val="bg2"/>
                </a:solidFill>
                <a:latin typeface="Times New Roman" pitchFamily="18" charset="0"/>
                <a:cs typeface="Tahoma" pitchFamily="34" charset="0"/>
              </a:rPr>
              <a:t>2</a:t>
            </a:r>
            <a:r>
              <a:rPr lang="zh-CN" altLang="en-US" sz="2400" dirty="0">
                <a:solidFill>
                  <a:schemeClr val="bg2"/>
                </a:solidFill>
                <a:latin typeface="Times New Roman" pitchFamily="18" charset="0"/>
                <a:cs typeface="Tahoma" pitchFamily="34" charset="0"/>
              </a:rPr>
              <a:t>层循环</a:t>
            </a:r>
          </a:p>
          <a:p>
            <a:pPr algn="just">
              <a:spcBef>
                <a:spcPct val="0"/>
              </a:spcBef>
              <a:buClrTx/>
              <a:buSzTx/>
              <a:buFontTx/>
              <a:buNone/>
            </a:pPr>
            <a:r>
              <a:rPr lang="zh-CN" altLang="en-US" sz="2400" dirty="0">
                <a:solidFill>
                  <a:schemeClr val="bg2"/>
                </a:solidFill>
                <a:latin typeface="Times New Roman" pitchFamily="18" charset="0"/>
                <a:cs typeface="Tahoma" pitchFamily="34" charset="0"/>
              </a:rPr>
              <a:t>            </a:t>
            </a:r>
            <a:r>
              <a:rPr lang="en-US" altLang="zh-CN" sz="2400" dirty="0">
                <a:solidFill>
                  <a:schemeClr val="bg2"/>
                </a:solidFill>
                <a:latin typeface="Times New Roman" pitchFamily="18" charset="0"/>
                <a:cs typeface="Tahoma" pitchFamily="34" charset="0"/>
              </a:rPr>
              <a:t>4.1.1  </a:t>
            </a:r>
            <a:r>
              <a:rPr lang="zh-CN" altLang="en-US" sz="2400" dirty="0">
                <a:solidFill>
                  <a:schemeClr val="bg2"/>
                </a:solidFill>
                <a:latin typeface="Times New Roman" pitchFamily="18" charset="0"/>
                <a:cs typeface="Tahoma" pitchFamily="34" charset="0"/>
              </a:rPr>
              <a:t>将</a:t>
            </a:r>
            <a:r>
              <a:rPr lang="en-US" altLang="zh-CN" sz="2400" dirty="0" err="1">
                <a:solidFill>
                  <a:schemeClr val="bg2"/>
                </a:solidFill>
                <a:latin typeface="Times New Roman" pitchFamily="18" charset="0"/>
                <a:cs typeface="Tahoma" pitchFamily="34" charset="0"/>
              </a:rPr>
              <a:t>x</a:t>
            </a:r>
            <a:r>
              <a:rPr lang="en-US" altLang="zh-CN" sz="2400" baseline="-25000" dirty="0" err="1">
                <a:solidFill>
                  <a:schemeClr val="bg2"/>
                </a:solidFill>
                <a:latin typeface="Times New Roman" pitchFamily="18" charset="0"/>
                <a:cs typeface="Tahoma" pitchFamily="34" charset="0"/>
              </a:rPr>
              <a:t>k</a:t>
            </a:r>
            <a:r>
              <a:rPr lang="zh-CN" altLang="en-US" sz="2400" dirty="0">
                <a:solidFill>
                  <a:schemeClr val="bg2"/>
                </a:solidFill>
                <a:latin typeface="Times New Roman" pitchFamily="18" charset="0"/>
                <a:cs typeface="Tahoma" pitchFamily="34" charset="0"/>
              </a:rPr>
              <a:t>加入</a:t>
            </a:r>
            <a:r>
              <a:rPr lang="en-US" altLang="zh-CN" sz="2400" dirty="0">
                <a:solidFill>
                  <a:schemeClr val="bg2"/>
                </a:solidFill>
                <a:latin typeface="Times New Roman" pitchFamily="18" charset="0"/>
                <a:cs typeface="Tahoma" pitchFamily="34" charset="0"/>
              </a:rPr>
              <a:t>X</a:t>
            </a:r>
            <a:r>
              <a:rPr lang="zh-CN" altLang="en-US" sz="2400" dirty="0">
                <a:solidFill>
                  <a:schemeClr val="bg2"/>
                </a:solidFill>
                <a:latin typeface="Times New Roman" pitchFamily="18" charset="0"/>
                <a:cs typeface="Tahoma" pitchFamily="34" charset="0"/>
              </a:rPr>
              <a:t>，判断</a:t>
            </a:r>
            <a:r>
              <a:rPr lang="en-US" altLang="zh-CN" sz="2400" dirty="0" err="1">
                <a:solidFill>
                  <a:schemeClr val="bg2"/>
                </a:solidFill>
                <a:latin typeface="Times New Roman" pitchFamily="18" charset="0"/>
                <a:cs typeface="Tahoma" pitchFamily="34" charset="0"/>
              </a:rPr>
              <a:t>x</a:t>
            </a:r>
            <a:r>
              <a:rPr lang="en-US" altLang="zh-CN" sz="2400" baseline="-25000" dirty="0" err="1">
                <a:solidFill>
                  <a:schemeClr val="bg2"/>
                </a:solidFill>
                <a:latin typeface="Times New Roman" pitchFamily="18" charset="0"/>
                <a:cs typeface="Tahoma" pitchFamily="34" charset="0"/>
              </a:rPr>
              <a:t>k</a:t>
            </a:r>
            <a:r>
              <a:rPr lang="zh-CN" altLang="en-US" sz="2400" dirty="0">
                <a:solidFill>
                  <a:schemeClr val="bg2"/>
                </a:solidFill>
                <a:latin typeface="Times New Roman" pitchFamily="18" charset="0"/>
                <a:cs typeface="Tahoma" pitchFamily="34" charset="0"/>
              </a:rPr>
              <a:t>是否是部分解；</a:t>
            </a:r>
            <a:endParaRPr lang="en-US" altLang="zh-CN" sz="2400" dirty="0">
              <a:solidFill>
                <a:schemeClr val="bg2"/>
              </a:solidFill>
              <a:latin typeface="Times New Roman" pitchFamily="18" charset="0"/>
              <a:cs typeface="Tahoma" pitchFamily="34" charset="0"/>
            </a:endParaRPr>
          </a:p>
          <a:p>
            <a:pPr algn="just">
              <a:spcBef>
                <a:spcPct val="0"/>
              </a:spcBef>
              <a:buClrTx/>
              <a:buSzTx/>
              <a:buFontTx/>
              <a:buNone/>
            </a:pPr>
            <a:r>
              <a:rPr lang="en-US" altLang="zh-CN" sz="2400" dirty="0">
                <a:solidFill>
                  <a:schemeClr val="bg2"/>
                </a:solidFill>
                <a:latin typeface="Times New Roman" pitchFamily="18" charset="0"/>
                <a:cs typeface="Tahoma" pitchFamily="34" charset="0"/>
              </a:rPr>
              <a:t>            4.1.2 </a:t>
            </a:r>
            <a:r>
              <a:rPr lang="zh-CN" altLang="en-US" sz="2400" dirty="0">
                <a:solidFill>
                  <a:schemeClr val="bg2"/>
                </a:solidFill>
                <a:latin typeface="Times New Roman" pitchFamily="18" charset="0"/>
                <a:cs typeface="Tahoma" pitchFamily="34" charset="0"/>
              </a:rPr>
              <a:t>是的话，结束循环；</a:t>
            </a:r>
            <a:endParaRPr lang="en-US" altLang="zh-CN" sz="2400" dirty="0">
              <a:solidFill>
                <a:schemeClr val="bg2"/>
              </a:solidFill>
              <a:latin typeface="Times New Roman" pitchFamily="18" charset="0"/>
              <a:cs typeface="Tahoma" pitchFamily="34" charset="0"/>
            </a:endParaRPr>
          </a:p>
          <a:p>
            <a:pPr algn="just">
              <a:spcBef>
                <a:spcPct val="0"/>
              </a:spcBef>
              <a:buClrTx/>
              <a:buSzTx/>
              <a:buFontTx/>
              <a:buNone/>
            </a:pPr>
            <a:r>
              <a:rPr lang="en-US" altLang="zh-CN" sz="2400" dirty="0">
                <a:solidFill>
                  <a:srgbClr val="FF0000"/>
                </a:solidFill>
                <a:latin typeface="Times New Roman" pitchFamily="18" charset="0"/>
                <a:cs typeface="Tahoma" pitchFamily="34" charset="0"/>
              </a:rPr>
              <a:t>            4.1.3 </a:t>
            </a:r>
            <a:r>
              <a:rPr lang="zh-CN" altLang="en-US" sz="2400" dirty="0">
                <a:solidFill>
                  <a:srgbClr val="FF0000"/>
                </a:solidFill>
                <a:latin typeface="Times New Roman" pitchFamily="18" charset="0"/>
                <a:cs typeface="Tahoma" pitchFamily="34" charset="0"/>
              </a:rPr>
              <a:t>不是的话，</a:t>
            </a:r>
            <a:r>
              <a:rPr lang="en-US" altLang="zh-CN" sz="2400" dirty="0" err="1">
                <a:solidFill>
                  <a:srgbClr val="FF0000"/>
                </a:solidFill>
                <a:latin typeface="Times New Roman" pitchFamily="18" charset="0"/>
                <a:cs typeface="Tahoma" pitchFamily="34" charset="0"/>
              </a:rPr>
              <a:t>x</a:t>
            </a:r>
            <a:r>
              <a:rPr lang="en-US" altLang="zh-CN" sz="2400" baseline="-25000" dirty="0" err="1">
                <a:solidFill>
                  <a:srgbClr val="FF0000"/>
                </a:solidFill>
                <a:latin typeface="Times New Roman" pitchFamily="18" charset="0"/>
                <a:cs typeface="Tahoma" pitchFamily="34" charset="0"/>
              </a:rPr>
              <a:t>k</a:t>
            </a:r>
            <a:r>
              <a:rPr lang="en-US" altLang="zh-CN" sz="2400" dirty="0">
                <a:solidFill>
                  <a:srgbClr val="FF0000"/>
                </a:solidFill>
                <a:latin typeface="Times New Roman" pitchFamily="18" charset="0"/>
                <a:cs typeface="Tahoma" pitchFamily="34" charset="0"/>
              </a:rPr>
              <a:t>=</a:t>
            </a:r>
            <a:r>
              <a:rPr lang="en-US" altLang="zh-CN" sz="2400" dirty="0" err="1">
                <a:solidFill>
                  <a:srgbClr val="FF0000"/>
                </a:solidFill>
                <a:latin typeface="Times New Roman" pitchFamily="18" charset="0"/>
                <a:cs typeface="Tahoma" pitchFamily="34" charset="0"/>
              </a:rPr>
              <a:t>S</a:t>
            </a:r>
            <a:r>
              <a:rPr lang="en-US" altLang="zh-CN" sz="2400" baseline="-25000" dirty="0" err="1">
                <a:solidFill>
                  <a:srgbClr val="FF0000"/>
                </a:solidFill>
                <a:latin typeface="Times New Roman" pitchFamily="18" charset="0"/>
                <a:cs typeface="Tahoma" pitchFamily="34" charset="0"/>
              </a:rPr>
              <a:t>k</a:t>
            </a:r>
            <a:r>
              <a:rPr lang="zh-CN" altLang="en-US" sz="2400" dirty="0">
                <a:solidFill>
                  <a:srgbClr val="FF0000"/>
                </a:solidFill>
                <a:latin typeface="Times New Roman" pitchFamily="18" charset="0"/>
                <a:cs typeface="Tahoma" pitchFamily="34" charset="0"/>
              </a:rPr>
              <a:t>中的下一个元素</a:t>
            </a:r>
            <a:r>
              <a:rPr lang="en-US" altLang="zh-CN" sz="2400" dirty="0">
                <a:solidFill>
                  <a:srgbClr val="FF0000"/>
                </a:solidFill>
                <a:latin typeface="Times New Roman" pitchFamily="18" charset="0"/>
                <a:cs typeface="Tahoma" pitchFamily="34" charset="0"/>
              </a:rPr>
              <a:t>;</a:t>
            </a:r>
          </a:p>
          <a:p>
            <a:pPr algn="just">
              <a:spcBef>
                <a:spcPct val="0"/>
              </a:spcBef>
              <a:buClrTx/>
              <a:buSzTx/>
              <a:buFontTx/>
              <a:buNone/>
            </a:pPr>
            <a:r>
              <a:rPr lang="en-US" altLang="zh-CN" sz="2400" dirty="0">
                <a:solidFill>
                  <a:srgbClr val="FF0000"/>
                </a:solidFill>
                <a:latin typeface="Times New Roman" pitchFamily="18" charset="0"/>
                <a:cs typeface="Tahoma" pitchFamily="34" charset="0"/>
              </a:rPr>
              <a:t>       4.3 if (X</a:t>
            </a:r>
            <a:r>
              <a:rPr lang="zh-CN" altLang="en-US" sz="2400" dirty="0">
                <a:solidFill>
                  <a:srgbClr val="FF0000"/>
                </a:solidFill>
                <a:latin typeface="Times New Roman" pitchFamily="18" charset="0"/>
                <a:cs typeface="Tahoma" pitchFamily="34" charset="0"/>
              </a:rPr>
              <a:t>为最终解</a:t>
            </a:r>
            <a:r>
              <a:rPr lang="en-US" altLang="zh-CN" sz="2400" dirty="0">
                <a:solidFill>
                  <a:srgbClr val="FF0000"/>
                </a:solidFill>
                <a:latin typeface="Times New Roman" pitchFamily="18" charset="0"/>
                <a:cs typeface="Tahoma" pitchFamily="34" charset="0"/>
              </a:rPr>
              <a:t>) flag=true; </a:t>
            </a:r>
            <a:r>
              <a:rPr lang="zh-CN" altLang="en-US" sz="2400" dirty="0">
                <a:solidFill>
                  <a:srgbClr val="FF0000"/>
                </a:solidFill>
                <a:latin typeface="Times New Roman" pitchFamily="18" charset="0"/>
                <a:cs typeface="Tahoma" pitchFamily="34" charset="0"/>
              </a:rPr>
              <a:t>转步骤</a:t>
            </a:r>
            <a:r>
              <a:rPr lang="en-US" altLang="zh-CN" sz="2400" dirty="0">
                <a:solidFill>
                  <a:srgbClr val="FF0000"/>
                </a:solidFill>
                <a:latin typeface="Times New Roman" pitchFamily="18" charset="0"/>
                <a:cs typeface="Tahoma" pitchFamily="34" charset="0"/>
              </a:rPr>
              <a:t>5;</a:t>
            </a:r>
          </a:p>
          <a:p>
            <a:pPr algn="just">
              <a:spcBef>
                <a:spcPct val="0"/>
              </a:spcBef>
              <a:buClrTx/>
              <a:buSzTx/>
              <a:buFontTx/>
              <a:buNone/>
            </a:pPr>
            <a:r>
              <a:rPr lang="en-US" altLang="zh-CN" sz="2400" dirty="0">
                <a:solidFill>
                  <a:srgbClr val="FF0000"/>
                </a:solidFill>
                <a:latin typeface="Times New Roman" pitchFamily="18" charset="0"/>
                <a:cs typeface="Tahoma" pitchFamily="34" charset="0"/>
              </a:rPr>
              <a:t>       4.4 else if (X</a:t>
            </a:r>
            <a:r>
              <a:rPr lang="zh-CN" altLang="en-US" sz="2400" dirty="0">
                <a:solidFill>
                  <a:srgbClr val="FF0000"/>
                </a:solidFill>
                <a:latin typeface="Times New Roman" pitchFamily="18" charset="0"/>
                <a:cs typeface="Tahoma" pitchFamily="34" charset="0"/>
              </a:rPr>
              <a:t>为部分解</a:t>
            </a:r>
            <a:r>
              <a:rPr lang="en-US" altLang="zh-CN" sz="2400" dirty="0">
                <a:solidFill>
                  <a:srgbClr val="FF0000"/>
                </a:solidFill>
                <a:latin typeface="Times New Roman" pitchFamily="18" charset="0"/>
                <a:cs typeface="Tahoma" pitchFamily="34" charset="0"/>
              </a:rPr>
              <a:t>) k=k+1; </a:t>
            </a:r>
            <a:r>
              <a:rPr lang="zh-CN" altLang="en-US" sz="2400" dirty="0">
                <a:solidFill>
                  <a:srgbClr val="FF0000"/>
                </a:solidFill>
                <a:latin typeface="Times New Roman" pitchFamily="18" charset="0"/>
                <a:cs typeface="Tahoma" pitchFamily="34" charset="0"/>
              </a:rPr>
              <a:t>转步骤</a:t>
            </a:r>
            <a:r>
              <a:rPr lang="en-US" altLang="zh-CN" sz="2400" dirty="0">
                <a:solidFill>
                  <a:srgbClr val="FF0000"/>
                </a:solidFill>
                <a:latin typeface="Times New Roman" pitchFamily="18" charset="0"/>
                <a:cs typeface="Tahoma" pitchFamily="34" charset="0"/>
              </a:rPr>
              <a:t>4;</a:t>
            </a:r>
          </a:p>
          <a:p>
            <a:pPr algn="just">
              <a:spcBef>
                <a:spcPct val="0"/>
              </a:spcBef>
              <a:buClrTx/>
              <a:buSzTx/>
              <a:buFontTx/>
              <a:buNone/>
            </a:pPr>
            <a:r>
              <a:rPr lang="en-US" altLang="zh-CN" sz="2400" dirty="0">
                <a:solidFill>
                  <a:srgbClr val="FF0000"/>
                </a:solidFill>
                <a:latin typeface="Times New Roman" pitchFamily="18" charset="0"/>
                <a:cs typeface="Tahoma" pitchFamily="34" charset="0"/>
              </a:rPr>
              <a:t>       4.5 k=k</a:t>
            </a:r>
            <a:r>
              <a:rPr lang="en-US" altLang="zh-CN" sz="2400" dirty="0">
                <a:solidFill>
                  <a:srgbClr val="FF0000"/>
                </a:solidFill>
                <a:latin typeface="宋体" charset="-122"/>
                <a:cs typeface="Tahoma" pitchFamily="34" charset="0"/>
              </a:rPr>
              <a:t>-</a:t>
            </a:r>
            <a:r>
              <a:rPr lang="en-US" altLang="zh-CN" sz="2400" dirty="0">
                <a:solidFill>
                  <a:srgbClr val="FF0000"/>
                </a:solidFill>
                <a:latin typeface="Times New Roman" pitchFamily="18" charset="0"/>
                <a:cs typeface="Tahoma" pitchFamily="34" charset="0"/>
              </a:rPr>
              <a:t>1;    //</a:t>
            </a:r>
            <a:r>
              <a:rPr lang="zh-CN" altLang="en-US" sz="2400" dirty="0">
                <a:solidFill>
                  <a:srgbClr val="FF0000"/>
                </a:solidFill>
                <a:latin typeface="Times New Roman" pitchFamily="18" charset="0"/>
                <a:cs typeface="Tahoma" pitchFamily="34" charset="0"/>
              </a:rPr>
              <a:t>回溯</a:t>
            </a:r>
          </a:p>
          <a:p>
            <a:pPr algn="just">
              <a:spcBef>
                <a:spcPct val="0"/>
              </a:spcBef>
              <a:buClrTx/>
              <a:buSzTx/>
              <a:buFontTx/>
              <a:buNone/>
            </a:pPr>
            <a:r>
              <a:rPr lang="en-US" altLang="zh-CN" sz="2400" dirty="0">
                <a:latin typeface="Times New Roman" pitchFamily="18" charset="0"/>
                <a:cs typeface="Tahoma" pitchFamily="34" charset="0"/>
              </a:rPr>
              <a:t>5</a:t>
            </a:r>
            <a:r>
              <a:rPr lang="zh-CN" altLang="en-US" sz="2400" dirty="0">
                <a:latin typeface="Times New Roman" pitchFamily="18" charset="0"/>
                <a:cs typeface="Tahoma" pitchFamily="34" charset="0"/>
              </a:rPr>
              <a:t>．</a:t>
            </a:r>
            <a:r>
              <a:rPr lang="en-US" altLang="zh-CN" sz="2400" dirty="0">
                <a:latin typeface="Times New Roman" pitchFamily="18" charset="0"/>
                <a:cs typeface="Tahoma" pitchFamily="34" charset="0"/>
              </a:rPr>
              <a:t>if flag </a:t>
            </a:r>
            <a:r>
              <a:rPr lang="zh-CN" altLang="en-US" sz="2400" dirty="0">
                <a:latin typeface="Times New Roman" pitchFamily="18" charset="0"/>
                <a:cs typeface="Tahoma" pitchFamily="34" charset="0"/>
              </a:rPr>
              <a:t>输出解</a:t>
            </a:r>
            <a:r>
              <a:rPr lang="en-US" altLang="zh-CN" sz="2400" dirty="0">
                <a:latin typeface="Times New Roman" pitchFamily="18" charset="0"/>
                <a:cs typeface="Tahoma" pitchFamily="34" charset="0"/>
              </a:rPr>
              <a:t>X;</a:t>
            </a:r>
          </a:p>
          <a:p>
            <a:pPr algn="just">
              <a:spcBef>
                <a:spcPct val="0"/>
              </a:spcBef>
              <a:buClrTx/>
              <a:buSzTx/>
              <a:buFontTx/>
              <a:buNone/>
            </a:pPr>
            <a:r>
              <a:rPr lang="en-US" altLang="zh-CN" sz="2400" dirty="0">
                <a:latin typeface="Times New Roman" pitchFamily="18" charset="0"/>
                <a:cs typeface="Tahoma" pitchFamily="34" charset="0"/>
              </a:rPr>
              <a:t>      else </a:t>
            </a:r>
            <a:r>
              <a:rPr lang="zh-CN" altLang="en-US" sz="2400" dirty="0">
                <a:latin typeface="Times New Roman" pitchFamily="18" charset="0"/>
                <a:cs typeface="Tahoma" pitchFamily="34" charset="0"/>
              </a:rPr>
              <a:t>输出“无解”</a:t>
            </a:r>
            <a:r>
              <a:rPr lang="en-US" altLang="zh-CN" sz="2400" dirty="0">
                <a:latin typeface="Times New Roman" pitchFamily="18" charset="0"/>
                <a:cs typeface="Tahoma" pitchFamily="34" charset="0"/>
              </a:rPr>
              <a:t>;</a:t>
            </a:r>
          </a:p>
        </p:txBody>
      </p:sp>
      <p:sp>
        <p:nvSpPr>
          <p:cNvPr id="37894" name="Text Box 5"/>
          <p:cNvSpPr txBox="1">
            <a:spLocks noChangeArrowheads="1"/>
          </p:cNvSpPr>
          <p:nvPr/>
        </p:nvSpPr>
        <p:spPr bwMode="auto">
          <a:xfrm>
            <a:off x="323850" y="333375"/>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回溯算法的非递归迭代形式的一般框架如下：</a:t>
            </a:r>
          </a:p>
        </p:txBody>
      </p:sp>
    </p:spTree>
    <p:extLst>
      <p:ext uri="{BB962C8B-B14F-4D97-AF65-F5344CB8AC3E}">
        <p14:creationId xmlns:p14="http://schemas.microsoft.com/office/powerpoint/2010/main" val="2137252332"/>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kumimoji="1" lang="en-US" altLang="zh-CN" sz="3600" smtClean="0">
                <a:latin typeface="Times New Roman" pitchFamily="18" charset="0"/>
              </a:rPr>
              <a:t>8.1.4  </a:t>
            </a:r>
            <a:r>
              <a:rPr kumimoji="1" lang="zh-CN" altLang="en-US" sz="3600" smtClean="0">
                <a:latin typeface="宋体" charset="-122"/>
              </a:rPr>
              <a:t>一个简单的例子</a:t>
            </a:r>
            <a:r>
              <a:rPr kumimoji="1" lang="en-US" altLang="zh-CN" sz="3600" smtClean="0">
                <a:latin typeface="Times New Roman" pitchFamily="18" charset="0"/>
              </a:rPr>
              <a:t>—</a:t>
            </a:r>
            <a:r>
              <a:rPr kumimoji="1" lang="zh-CN" altLang="en-US" sz="3600" smtClean="0">
                <a:latin typeface="宋体" charset="-122"/>
              </a:rPr>
              <a:t>素数环问题</a:t>
            </a:r>
            <a:endParaRPr lang="zh-CN" altLang="en-US" sz="3600" smtClean="0"/>
          </a:p>
        </p:txBody>
      </p:sp>
      <p:sp>
        <p:nvSpPr>
          <p:cNvPr id="3" name="内容占位符 2" descr="Rectangle: Click to edit Master text styles&#10;Second level&#10;Third level&#10;Fourth level&#10;Fifth level"/>
          <p:cNvSpPr>
            <a:spLocks noGrp="1"/>
          </p:cNvSpPr>
          <p:nvPr>
            <p:ph idx="1"/>
          </p:nvPr>
        </p:nvSpPr>
        <p:spPr>
          <a:xfrm>
            <a:off x="395288" y="1052513"/>
            <a:ext cx="8578850" cy="5805487"/>
          </a:xfrm>
        </p:spPr>
        <p:txBody>
          <a:bodyPr/>
          <a:lstStyle/>
          <a:p>
            <a:pPr marL="0" indent="0">
              <a:lnSpc>
                <a:spcPct val="150000"/>
              </a:lnSpc>
              <a:buFontTx/>
              <a:buNone/>
            </a:pPr>
            <a:r>
              <a:rPr lang="en-US" altLang="zh-CN" sz="3200" smtClean="0">
                <a:latin typeface="Times New Roman" pitchFamily="18" charset="0"/>
                <a:cs typeface="Times New Roman" pitchFamily="18" charset="0"/>
              </a:rPr>
              <a:t>【</a:t>
            </a:r>
            <a:r>
              <a:rPr lang="zh-CN" altLang="en-US" sz="3200" smtClean="0">
                <a:latin typeface="Times New Roman" pitchFamily="18" charset="0"/>
                <a:cs typeface="Times New Roman" pitchFamily="18" charset="0"/>
              </a:rPr>
              <a:t>问题</a:t>
            </a:r>
            <a:r>
              <a:rPr lang="en-US" altLang="zh-CN" sz="3200" smtClean="0">
                <a:latin typeface="Times New Roman" pitchFamily="18" charset="0"/>
                <a:cs typeface="Times New Roman" pitchFamily="18" charset="0"/>
              </a:rPr>
              <a:t>】</a:t>
            </a:r>
            <a:r>
              <a:rPr lang="zh-CN" altLang="en-US" sz="3200" smtClean="0">
                <a:latin typeface="Times New Roman" pitchFamily="18" charset="0"/>
                <a:cs typeface="Times New Roman" pitchFamily="18" charset="0"/>
              </a:rPr>
              <a:t>把整数</a:t>
            </a:r>
            <a:r>
              <a:rPr lang="en-US" altLang="zh-CN" sz="3200" smtClean="0">
                <a:latin typeface="Times New Roman" pitchFamily="18" charset="0"/>
                <a:cs typeface="Times New Roman" pitchFamily="18" charset="0"/>
              </a:rPr>
              <a:t>{1, 2, …, 20}</a:t>
            </a:r>
            <a:r>
              <a:rPr lang="zh-CN" altLang="en-US" sz="3200" smtClean="0">
                <a:latin typeface="Times New Roman" pitchFamily="18" charset="0"/>
                <a:cs typeface="Times New Roman" pitchFamily="18" charset="0"/>
              </a:rPr>
              <a:t>填写到一个环中，要求每个</a:t>
            </a:r>
            <a:r>
              <a:rPr lang="zh-CN" altLang="en-US" sz="3200" smtClean="0">
                <a:solidFill>
                  <a:srgbClr val="FF0000"/>
                </a:solidFill>
                <a:latin typeface="Times New Roman" pitchFamily="18" charset="0"/>
                <a:cs typeface="Times New Roman" pitchFamily="18" charset="0"/>
              </a:rPr>
              <a:t>整数只填写一次</a:t>
            </a:r>
            <a:r>
              <a:rPr lang="zh-CN" altLang="en-US" sz="3200" smtClean="0">
                <a:latin typeface="Times New Roman" pitchFamily="18" charset="0"/>
                <a:cs typeface="Times New Roman" pitchFamily="18" charset="0"/>
              </a:rPr>
              <a:t>，并且</a:t>
            </a:r>
            <a:r>
              <a:rPr lang="zh-CN" altLang="en-US" sz="3200" smtClean="0">
                <a:solidFill>
                  <a:srgbClr val="FF0000"/>
                </a:solidFill>
                <a:latin typeface="Times New Roman" pitchFamily="18" charset="0"/>
                <a:cs typeface="Times New Roman" pitchFamily="18" charset="0"/>
              </a:rPr>
              <a:t>相邻的两个整数之和是一个素数</a:t>
            </a:r>
            <a:r>
              <a:rPr lang="zh-CN" altLang="en-US" sz="3200" smtClean="0">
                <a:latin typeface="Times New Roman" pitchFamily="18" charset="0"/>
                <a:cs typeface="Times New Roman" pitchFamily="18" charset="0"/>
              </a:rPr>
              <a:t>。</a:t>
            </a:r>
            <a:endParaRPr lang="en-US" altLang="zh-CN" sz="3200" smtClean="0">
              <a:latin typeface="Times New Roman" pitchFamily="18" charset="0"/>
              <a:cs typeface="Times New Roman" pitchFamily="18" charset="0"/>
            </a:endParaRPr>
          </a:p>
          <a:p>
            <a:pPr marL="0" indent="0">
              <a:lnSpc>
                <a:spcPct val="150000"/>
              </a:lnSpc>
              <a:buFontTx/>
              <a:buNone/>
            </a:pPr>
            <a:endParaRPr lang="en-US" altLang="zh-CN" sz="3200" smtClean="0">
              <a:latin typeface="Times New Roman" pitchFamily="18" charset="0"/>
              <a:cs typeface="Times New Roman" pitchFamily="18" charset="0"/>
            </a:endParaRPr>
          </a:p>
          <a:p>
            <a:pPr marL="0" indent="0">
              <a:lnSpc>
                <a:spcPct val="150000"/>
              </a:lnSpc>
              <a:buFontTx/>
              <a:buNone/>
            </a:pPr>
            <a:r>
              <a:rPr lang="zh-CN" altLang="en-US" sz="3200" smtClean="0">
                <a:latin typeface="Times New Roman" pitchFamily="18" charset="0"/>
                <a:cs typeface="Times New Roman" pitchFamily="18" charset="0"/>
              </a:rPr>
              <a:t>        考虑该问题的简化：把</a:t>
            </a:r>
            <a:r>
              <a:rPr lang="zh-CN" altLang="en-US" sz="3200" smtClean="0">
                <a:solidFill>
                  <a:srgbClr val="FF0000"/>
                </a:solidFill>
                <a:latin typeface="Times New Roman" pitchFamily="18" charset="0"/>
                <a:cs typeface="Times New Roman" pitchFamily="18" charset="0"/>
              </a:rPr>
              <a:t>整数</a:t>
            </a:r>
            <a:r>
              <a:rPr lang="en-US" altLang="zh-CN" sz="3200" smtClean="0">
                <a:solidFill>
                  <a:srgbClr val="FF0000"/>
                </a:solidFill>
                <a:latin typeface="Times New Roman" pitchFamily="18" charset="0"/>
                <a:cs typeface="Times New Roman" pitchFamily="18" charset="0"/>
              </a:rPr>
              <a:t>{1, 2,3,4}</a:t>
            </a:r>
            <a:r>
              <a:rPr lang="zh-CN" altLang="en-US" sz="3200" smtClean="0">
                <a:latin typeface="Times New Roman" pitchFamily="18" charset="0"/>
                <a:cs typeface="Times New Roman" pitchFamily="18" charset="0"/>
              </a:rPr>
              <a:t>填写到一个环中，要求每个整数只填写一次，并且相邻的两个整数之和是一个素数。</a:t>
            </a:r>
            <a:endParaRPr lang="en-US" altLang="zh-CN" sz="3200" smtClean="0">
              <a:latin typeface="Times New Roman" pitchFamily="18" charset="0"/>
              <a:cs typeface="Times New Roman" pitchFamily="18" charset="0"/>
            </a:endParaRPr>
          </a:p>
          <a:p>
            <a:pPr marL="0" indent="0">
              <a:lnSpc>
                <a:spcPct val="150000"/>
              </a:lnSpc>
              <a:buFontTx/>
              <a:buNone/>
            </a:pPr>
            <a:endParaRPr lang="zh-CN" altLang="en-US" sz="3200" smtClean="0"/>
          </a:p>
          <a:p>
            <a:pPr marL="0" indent="0">
              <a:lnSpc>
                <a:spcPct val="150000"/>
              </a:lnSpc>
              <a:buFontTx/>
              <a:buNone/>
            </a:pPr>
            <a:endParaRPr lang="zh-CN" altLang="en-US" sz="3200" smtClean="0"/>
          </a:p>
        </p:txBody>
      </p:sp>
      <p:sp>
        <p:nvSpPr>
          <p:cNvPr id="317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00EAC84-DCBC-431D-958A-8BF617651D20}"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3174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17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C342F0D-D55B-4973-83A6-A0D282D7B410}" type="slidenum">
              <a:rPr lang="en-US" altLang="zh-CN" sz="1400" b="0" smtClean="0">
                <a:latin typeface="Comic Sans MS" pitchFamily="66" charset="0"/>
                <a:cs typeface="Tahoma" pitchFamily="34" charset="0"/>
              </a:rPr>
              <a:pPr>
                <a:spcBef>
                  <a:spcPct val="0"/>
                </a:spcBef>
                <a:buClrTx/>
                <a:buSzTx/>
                <a:buFontTx/>
                <a:buNone/>
              </a:pPr>
              <a:t>17</a:t>
            </a:fld>
            <a:endParaRPr lang="en-US" altLang="zh-CN" sz="1400" b="0" smtClean="0">
              <a:latin typeface="Comic Sans MS" pitchFamily="66" charset="0"/>
              <a:cs typeface="Tahoma" pitchFamily="34" charset="0"/>
            </a:endParaRPr>
          </a:p>
        </p:txBody>
      </p:sp>
      <p:grpSp>
        <p:nvGrpSpPr>
          <p:cNvPr id="7" name="Group 4"/>
          <p:cNvGrpSpPr>
            <a:grpSpLocks/>
          </p:cNvGrpSpPr>
          <p:nvPr/>
        </p:nvGrpSpPr>
        <p:grpSpPr bwMode="auto">
          <a:xfrm>
            <a:off x="6181725" y="2471738"/>
            <a:ext cx="1798638" cy="1574800"/>
            <a:chOff x="4210" y="845"/>
            <a:chExt cx="981" cy="894"/>
          </a:xfrm>
        </p:grpSpPr>
        <p:sp>
          <p:nvSpPr>
            <p:cNvPr id="31752" name="Oval 5"/>
            <p:cNvSpPr>
              <a:spLocks noChangeArrowheads="1"/>
            </p:cNvSpPr>
            <p:nvPr/>
          </p:nvSpPr>
          <p:spPr bwMode="auto">
            <a:xfrm>
              <a:off x="4314" y="928"/>
              <a:ext cx="781" cy="737"/>
            </a:xfrm>
            <a:prstGeom prst="ellipse">
              <a:avLst/>
            </a:prstGeom>
            <a:solidFill>
              <a:srgbClr val="FFFFFF"/>
            </a:solidFill>
            <a:ln w="28575">
              <a:solidFill>
                <a:srgbClr val="000000"/>
              </a:solidFill>
              <a:round/>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1753" name="Oval 6"/>
            <p:cNvSpPr>
              <a:spLocks noChangeArrowheads="1"/>
            </p:cNvSpPr>
            <p:nvPr/>
          </p:nvSpPr>
          <p:spPr bwMode="auto">
            <a:xfrm>
              <a:off x="4601" y="845"/>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1</a:t>
              </a:r>
              <a:endParaRPr lang="en-US" altLang="zh-CN" sz="2000" b="0">
                <a:latin typeface="Times New Roman" pitchFamily="18" charset="0"/>
                <a:cs typeface="Tahoma" pitchFamily="34" charset="0"/>
              </a:endParaRPr>
            </a:p>
          </p:txBody>
        </p:sp>
        <p:sp>
          <p:nvSpPr>
            <p:cNvPr id="31754" name="Oval 7"/>
            <p:cNvSpPr>
              <a:spLocks noChangeArrowheads="1"/>
            </p:cNvSpPr>
            <p:nvPr/>
          </p:nvSpPr>
          <p:spPr bwMode="auto">
            <a:xfrm>
              <a:off x="4976" y="1190"/>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2</a:t>
              </a:r>
              <a:endParaRPr lang="en-US" altLang="zh-CN" sz="2000" b="0">
                <a:latin typeface="Times New Roman" pitchFamily="18" charset="0"/>
                <a:cs typeface="Tahoma" pitchFamily="34" charset="0"/>
              </a:endParaRPr>
            </a:p>
          </p:txBody>
        </p:sp>
        <p:sp>
          <p:nvSpPr>
            <p:cNvPr id="31755" name="Oval 8"/>
            <p:cNvSpPr>
              <a:spLocks noChangeArrowheads="1"/>
            </p:cNvSpPr>
            <p:nvPr/>
          </p:nvSpPr>
          <p:spPr bwMode="auto">
            <a:xfrm>
              <a:off x="4601" y="1543"/>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3</a:t>
              </a:r>
              <a:endParaRPr lang="en-US" altLang="zh-CN" sz="2000" b="0">
                <a:latin typeface="Times New Roman" pitchFamily="18" charset="0"/>
                <a:cs typeface="Tahoma" pitchFamily="34" charset="0"/>
              </a:endParaRPr>
            </a:p>
          </p:txBody>
        </p:sp>
        <p:sp>
          <p:nvSpPr>
            <p:cNvPr id="31756" name="Oval 9"/>
            <p:cNvSpPr>
              <a:spLocks noChangeArrowheads="1"/>
            </p:cNvSpPr>
            <p:nvPr/>
          </p:nvSpPr>
          <p:spPr bwMode="auto">
            <a:xfrm>
              <a:off x="4210" y="1191"/>
              <a:ext cx="216" cy="197"/>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4</a:t>
              </a:r>
              <a:endParaRPr lang="en-US" altLang="zh-CN" sz="2000" b="0">
                <a:latin typeface="Times New Roman" pitchFamily="18" charset="0"/>
                <a:cs typeface="Tahoma" pitchFamily="34" charset="0"/>
              </a:endParaRPr>
            </a:p>
          </p:txBody>
        </p:sp>
      </p:grpSp>
    </p:spTree>
    <p:extLst>
      <p:ext uri="{BB962C8B-B14F-4D97-AF65-F5344CB8AC3E}">
        <p14:creationId xmlns:p14="http://schemas.microsoft.com/office/powerpoint/2010/main" val="3316817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p:cNvSpPr>
          <p:nvPr>
            <p:ph idx="1"/>
          </p:nvPr>
        </p:nvSpPr>
        <p:spPr>
          <a:xfrm>
            <a:off x="457200" y="1219200"/>
            <a:ext cx="8435975" cy="5029200"/>
          </a:xfrm>
        </p:spPr>
        <p:txBody>
          <a:bodyPr/>
          <a:lstStyle/>
          <a:p>
            <a:pPr marL="0" indent="0">
              <a:lnSpc>
                <a:spcPct val="150000"/>
              </a:lnSpc>
              <a:buFontTx/>
              <a:buNone/>
            </a:pPr>
            <a:r>
              <a:rPr lang="en-US" altLang="zh-CN" sz="2800" smtClean="0"/>
              <a:t>【</a:t>
            </a:r>
            <a:r>
              <a:rPr lang="zh-CN" altLang="en-US" sz="2800" smtClean="0"/>
              <a:t>想法</a:t>
            </a:r>
            <a:r>
              <a:rPr lang="en-US" altLang="zh-CN" sz="2800" smtClean="0"/>
              <a:t>】</a:t>
            </a:r>
            <a:r>
              <a:rPr lang="zh-CN" altLang="en-US" sz="2800" smtClean="0"/>
              <a:t>这个素数环有</a:t>
            </a:r>
            <a:r>
              <a:rPr lang="en-US" altLang="zh-CN" sz="2800" smtClean="0"/>
              <a:t>4</a:t>
            </a:r>
            <a:r>
              <a:rPr lang="zh-CN" altLang="en-US" sz="2800" smtClean="0"/>
              <a:t>个位置，每个位置可以填写整数</a:t>
            </a:r>
            <a:r>
              <a:rPr lang="en-US" altLang="zh-CN" sz="2800" smtClean="0"/>
              <a:t>1~4</a:t>
            </a:r>
            <a:r>
              <a:rPr lang="zh-CN" altLang="en-US" sz="2800" smtClean="0"/>
              <a:t>，共有</a:t>
            </a:r>
            <a:r>
              <a:rPr lang="en-US" altLang="zh-CN" sz="2800" smtClean="0"/>
              <a:t>4</a:t>
            </a:r>
            <a:r>
              <a:rPr lang="zh-CN" altLang="en-US" sz="2800" smtClean="0"/>
              <a:t>种可能，可以对每个位置从</a:t>
            </a:r>
            <a:r>
              <a:rPr lang="en-US" altLang="zh-CN" sz="2800" smtClean="0"/>
              <a:t>1</a:t>
            </a:r>
            <a:r>
              <a:rPr lang="zh-CN" altLang="en-US" sz="2800" smtClean="0"/>
              <a:t>开始进行试探，约束条件是正在试探的数满足如下条件：</a:t>
            </a:r>
          </a:p>
          <a:p>
            <a:pPr marL="0" indent="0">
              <a:lnSpc>
                <a:spcPct val="150000"/>
              </a:lnSpc>
              <a:buFontTx/>
              <a:buNone/>
            </a:pPr>
            <a:r>
              <a:rPr lang="zh-CN" altLang="en-US" sz="2800" smtClean="0"/>
              <a:t>（</a:t>
            </a:r>
            <a:r>
              <a:rPr lang="en-US" altLang="zh-CN" sz="2800" smtClean="0"/>
              <a:t>1</a:t>
            </a:r>
            <a:r>
              <a:rPr lang="zh-CN" altLang="en-US" sz="2800" smtClean="0"/>
              <a:t>）与已经填写到素数环中的整数不重复；</a:t>
            </a:r>
          </a:p>
          <a:p>
            <a:pPr marL="0" indent="0">
              <a:lnSpc>
                <a:spcPct val="150000"/>
              </a:lnSpc>
              <a:buFontTx/>
              <a:buNone/>
            </a:pPr>
            <a:r>
              <a:rPr lang="zh-CN" altLang="en-US" sz="2800" smtClean="0"/>
              <a:t>（</a:t>
            </a:r>
            <a:r>
              <a:rPr lang="en-US" altLang="zh-CN" sz="2800" smtClean="0"/>
              <a:t>2</a:t>
            </a:r>
            <a:r>
              <a:rPr lang="zh-CN" altLang="en-US" sz="2800" smtClean="0"/>
              <a:t>）与前面相邻的整数之和是一个素数；</a:t>
            </a:r>
          </a:p>
          <a:p>
            <a:pPr marL="0" indent="0">
              <a:lnSpc>
                <a:spcPct val="150000"/>
              </a:lnSpc>
              <a:buFontTx/>
              <a:buNone/>
            </a:pPr>
            <a:r>
              <a:rPr lang="zh-CN" altLang="en-US" sz="2800" smtClean="0"/>
              <a:t>（</a:t>
            </a:r>
            <a:r>
              <a:rPr lang="en-US" altLang="zh-CN" sz="2800" smtClean="0"/>
              <a:t>3</a:t>
            </a:r>
            <a:r>
              <a:rPr lang="zh-CN" altLang="en-US" sz="2800" smtClean="0"/>
              <a:t>）最后一个填写到素数环中的整数与第一个填写的整数之和是一个素数。</a:t>
            </a:r>
          </a:p>
          <a:p>
            <a:pPr marL="0" indent="0">
              <a:lnSpc>
                <a:spcPct val="150000"/>
              </a:lnSpc>
              <a:buFontTx/>
              <a:buNone/>
            </a:pPr>
            <a:endParaRPr lang="zh-CN" altLang="en-US" sz="2800" smtClean="0"/>
          </a:p>
        </p:txBody>
      </p:sp>
      <p:sp>
        <p:nvSpPr>
          <p:cNvPr id="3277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FA3FF84-BA2D-49CF-8383-0FBC74744907}"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3277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277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58FF237-5940-4317-BBAC-14515C5B3AB3}" type="slidenum">
              <a:rPr lang="en-US" altLang="zh-CN" sz="1400" b="0" smtClean="0">
                <a:latin typeface="Comic Sans MS" pitchFamily="66" charset="0"/>
                <a:cs typeface="Tahoma" pitchFamily="34" charset="0"/>
              </a:rPr>
              <a:pPr>
                <a:spcBef>
                  <a:spcPct val="0"/>
                </a:spcBef>
                <a:buClrTx/>
                <a:buSzTx/>
                <a:buFontTx/>
                <a:buNone/>
              </a:pPr>
              <a:t>18</a:t>
            </a:fld>
            <a:endParaRPr lang="en-US" altLang="zh-CN" sz="1400" b="0" smtClean="0">
              <a:latin typeface="Comic Sans MS" pitchFamily="66" charset="0"/>
              <a:cs typeface="Tahoma" pitchFamily="34" charset="0"/>
            </a:endParaRPr>
          </a:p>
        </p:txBody>
      </p:sp>
      <p:sp>
        <p:nvSpPr>
          <p:cNvPr id="32774" name="标题 1"/>
          <p:cNvSpPr>
            <a:spLocks noGrp="1"/>
          </p:cNvSpPr>
          <p:nvPr>
            <p:ph type="title"/>
          </p:nvPr>
        </p:nvSpPr>
        <p:spPr/>
        <p:txBody>
          <a:bodyPr/>
          <a:lstStyle/>
          <a:p>
            <a:r>
              <a:rPr kumimoji="1" lang="en-US" altLang="zh-CN" sz="3600" smtClean="0">
                <a:latin typeface="Times New Roman" pitchFamily="18" charset="0"/>
              </a:rPr>
              <a:t>8.1.4  </a:t>
            </a:r>
            <a:r>
              <a:rPr kumimoji="1" lang="zh-CN" altLang="en-US" sz="3600" smtClean="0">
                <a:latin typeface="宋体" charset="-122"/>
              </a:rPr>
              <a:t>一个简单的例子</a:t>
            </a:r>
            <a:r>
              <a:rPr kumimoji="1" lang="en-US" altLang="zh-CN" sz="3600" smtClean="0">
                <a:latin typeface="Times New Roman" pitchFamily="18" charset="0"/>
              </a:rPr>
              <a:t>—</a:t>
            </a:r>
            <a:r>
              <a:rPr kumimoji="1" lang="zh-CN" altLang="en-US" sz="3600" smtClean="0">
                <a:latin typeface="宋体" charset="-122"/>
              </a:rPr>
              <a:t>素数环问题</a:t>
            </a:r>
            <a:endParaRPr lang="zh-CN" altLang="en-US" sz="3600" smtClean="0"/>
          </a:p>
        </p:txBody>
      </p:sp>
      <p:grpSp>
        <p:nvGrpSpPr>
          <p:cNvPr id="7" name="Group 4"/>
          <p:cNvGrpSpPr>
            <a:grpSpLocks/>
          </p:cNvGrpSpPr>
          <p:nvPr/>
        </p:nvGrpSpPr>
        <p:grpSpPr bwMode="auto">
          <a:xfrm>
            <a:off x="7345363" y="5283200"/>
            <a:ext cx="1798637" cy="1574800"/>
            <a:chOff x="4210" y="845"/>
            <a:chExt cx="981" cy="894"/>
          </a:xfrm>
        </p:grpSpPr>
        <p:sp>
          <p:nvSpPr>
            <p:cNvPr id="32776" name="Oval 5"/>
            <p:cNvSpPr>
              <a:spLocks noChangeArrowheads="1"/>
            </p:cNvSpPr>
            <p:nvPr/>
          </p:nvSpPr>
          <p:spPr bwMode="auto">
            <a:xfrm>
              <a:off x="4314" y="928"/>
              <a:ext cx="781" cy="737"/>
            </a:xfrm>
            <a:prstGeom prst="ellipse">
              <a:avLst/>
            </a:prstGeom>
            <a:solidFill>
              <a:srgbClr val="FFFFFF"/>
            </a:solidFill>
            <a:ln w="28575">
              <a:solidFill>
                <a:srgbClr val="000000"/>
              </a:solidFill>
              <a:round/>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2777" name="Oval 6"/>
            <p:cNvSpPr>
              <a:spLocks noChangeArrowheads="1"/>
            </p:cNvSpPr>
            <p:nvPr/>
          </p:nvSpPr>
          <p:spPr bwMode="auto">
            <a:xfrm>
              <a:off x="4601" y="845"/>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1</a:t>
              </a:r>
              <a:endParaRPr lang="en-US" altLang="zh-CN" sz="2000" b="0">
                <a:latin typeface="Times New Roman" pitchFamily="18" charset="0"/>
                <a:cs typeface="Tahoma" pitchFamily="34" charset="0"/>
              </a:endParaRPr>
            </a:p>
          </p:txBody>
        </p:sp>
        <p:sp>
          <p:nvSpPr>
            <p:cNvPr id="32778" name="Oval 7"/>
            <p:cNvSpPr>
              <a:spLocks noChangeArrowheads="1"/>
            </p:cNvSpPr>
            <p:nvPr/>
          </p:nvSpPr>
          <p:spPr bwMode="auto">
            <a:xfrm>
              <a:off x="4976" y="1190"/>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2</a:t>
              </a:r>
              <a:endParaRPr lang="en-US" altLang="zh-CN" sz="2000" b="0">
                <a:latin typeface="Times New Roman" pitchFamily="18" charset="0"/>
                <a:cs typeface="Tahoma" pitchFamily="34" charset="0"/>
              </a:endParaRPr>
            </a:p>
          </p:txBody>
        </p:sp>
        <p:sp>
          <p:nvSpPr>
            <p:cNvPr id="32779" name="Oval 8"/>
            <p:cNvSpPr>
              <a:spLocks noChangeArrowheads="1"/>
            </p:cNvSpPr>
            <p:nvPr/>
          </p:nvSpPr>
          <p:spPr bwMode="auto">
            <a:xfrm>
              <a:off x="4601" y="1543"/>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3</a:t>
              </a:r>
              <a:endParaRPr lang="en-US" altLang="zh-CN" sz="2000" b="0">
                <a:latin typeface="Times New Roman" pitchFamily="18" charset="0"/>
                <a:cs typeface="Tahoma" pitchFamily="34" charset="0"/>
              </a:endParaRPr>
            </a:p>
          </p:txBody>
        </p:sp>
        <p:sp>
          <p:nvSpPr>
            <p:cNvPr id="32780" name="Oval 9"/>
            <p:cNvSpPr>
              <a:spLocks noChangeArrowheads="1"/>
            </p:cNvSpPr>
            <p:nvPr/>
          </p:nvSpPr>
          <p:spPr bwMode="auto">
            <a:xfrm>
              <a:off x="4210" y="1191"/>
              <a:ext cx="216" cy="197"/>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4</a:t>
              </a:r>
              <a:endParaRPr lang="en-US" altLang="zh-CN" sz="2000" b="0">
                <a:latin typeface="Times New Roman" pitchFamily="18" charset="0"/>
                <a:cs typeface="Tahoma" pitchFamily="34" charset="0"/>
              </a:endParaRPr>
            </a:p>
          </p:txBody>
        </p:sp>
      </p:grpSp>
    </p:spTree>
    <p:extLst>
      <p:ext uri="{BB962C8B-B14F-4D97-AF65-F5344CB8AC3E}">
        <p14:creationId xmlns:p14="http://schemas.microsoft.com/office/powerpoint/2010/main" val="13589293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724525" y="0"/>
            <a:ext cx="3419475" cy="914400"/>
          </a:xfrm>
        </p:spPr>
        <p:txBody>
          <a:bodyPr/>
          <a:lstStyle/>
          <a:p>
            <a:r>
              <a:rPr lang="zh-CN" altLang="en-US" smtClean="0"/>
              <a:t>素数环代码</a:t>
            </a:r>
          </a:p>
        </p:txBody>
      </p:sp>
      <p:sp>
        <p:nvSpPr>
          <p:cNvPr id="33795" name="内容占位符 2" descr="Rectangle: Click to edit Master text styles&#10;Second level&#10;Third level&#10;Fourth level&#10;Fifth level"/>
          <p:cNvSpPr>
            <a:spLocks noGrp="1"/>
          </p:cNvSpPr>
          <p:nvPr>
            <p:ph idx="1"/>
          </p:nvPr>
        </p:nvSpPr>
        <p:spPr>
          <a:xfrm>
            <a:off x="179388" y="3175"/>
            <a:ext cx="8677275" cy="6450013"/>
          </a:xfrm>
        </p:spPr>
        <p:txBody>
          <a:bodyPr/>
          <a:lstStyle/>
          <a:p>
            <a:pPr marL="0" indent="0">
              <a:buFontTx/>
              <a:buNone/>
            </a:pPr>
            <a:r>
              <a:rPr lang="en-US" altLang="zh-CN" sz="2200" smtClean="0"/>
              <a:t>void PrimeCircle(int n){ </a:t>
            </a:r>
          </a:p>
          <a:p>
            <a:pPr marL="0" indent="0">
              <a:buFontTx/>
              <a:buNone/>
            </a:pPr>
            <a:r>
              <a:rPr lang="en-US" altLang="zh-CN" sz="2200" smtClean="0"/>
              <a:t>    int i, k;</a:t>
            </a:r>
          </a:p>
          <a:p>
            <a:pPr marL="0" indent="0">
              <a:buFontTx/>
              <a:buNone/>
            </a:pPr>
            <a:r>
              <a:rPr lang="en-US" altLang="zh-CN" sz="2200" smtClean="0"/>
              <a:t>    for (i = 0; i &lt; n; i++ ) 	a[i] = 0;</a:t>
            </a:r>
          </a:p>
          <a:p>
            <a:pPr marL="0" indent="0">
              <a:buFontTx/>
              <a:buNone/>
            </a:pPr>
            <a:r>
              <a:rPr lang="en-US" altLang="zh-CN" sz="2200" smtClean="0"/>
              <a:t>    a[0] = 1; k = 1; </a:t>
            </a:r>
          </a:p>
          <a:p>
            <a:pPr marL="0" indent="0">
              <a:buFontTx/>
              <a:buNone/>
            </a:pPr>
            <a:r>
              <a:rPr lang="en-US" altLang="zh-CN" sz="2200" smtClean="0"/>
              <a:t>    while (k &gt;=1){</a:t>
            </a:r>
          </a:p>
          <a:p>
            <a:pPr marL="0" indent="0">
              <a:buFontTx/>
              <a:buNone/>
            </a:pPr>
            <a:r>
              <a:rPr lang="en-US" altLang="zh-CN" sz="2200" smtClean="0"/>
              <a:t>	a[k] = a[k]+1;</a:t>
            </a:r>
          </a:p>
          <a:p>
            <a:pPr marL="0" indent="0">
              <a:buFontTx/>
              <a:buNone/>
            </a:pPr>
            <a:r>
              <a:rPr lang="en-US" altLang="zh-CN" sz="2200" smtClean="0"/>
              <a:t>	while (a[k] &lt;= n)</a:t>
            </a:r>
          </a:p>
          <a:p>
            <a:pPr marL="0" indent="0">
              <a:buFontTx/>
              <a:buNone/>
            </a:pPr>
            <a:r>
              <a:rPr lang="en-US" altLang="zh-CN" sz="2200" smtClean="0"/>
              <a:t>	        if (Check(k) == 1) break;</a:t>
            </a:r>
          </a:p>
          <a:p>
            <a:pPr marL="0" indent="0">
              <a:buFontTx/>
              <a:buNone/>
            </a:pPr>
            <a:r>
              <a:rPr lang="en-US" altLang="zh-CN" sz="2200" smtClean="0"/>
              <a:t>	        else a[k] = a[k] + 1;              </a:t>
            </a:r>
            <a:endParaRPr lang="zh-CN" altLang="en-US" sz="2200" smtClean="0"/>
          </a:p>
          <a:p>
            <a:pPr marL="0" indent="0">
              <a:buFontTx/>
              <a:buNone/>
            </a:pPr>
            <a:r>
              <a:rPr lang="zh-CN" altLang="en-US" sz="2200" smtClean="0"/>
              <a:t>	 </a:t>
            </a:r>
            <a:r>
              <a:rPr lang="en-US" altLang="zh-CN" sz="2200" smtClean="0"/>
              <a:t>if (a[k] &lt;= n &amp;&amp; k == n - 1) {        </a:t>
            </a:r>
            <a:endParaRPr lang="zh-CN" altLang="en-US" sz="2200" smtClean="0"/>
          </a:p>
          <a:p>
            <a:pPr marL="0" indent="0">
              <a:buFontTx/>
              <a:buNone/>
            </a:pPr>
            <a:r>
              <a:rPr lang="zh-CN" altLang="en-US" sz="2200" smtClean="0"/>
              <a:t>	        </a:t>
            </a:r>
            <a:r>
              <a:rPr lang="en-US" altLang="zh-CN" sz="2200" smtClean="0"/>
              <a:t>for (i = 0; i &lt; n; i++)  cout&lt;&lt;a[i]&lt;&lt;"  ";	return; </a:t>
            </a:r>
          </a:p>
          <a:p>
            <a:pPr marL="0" indent="0">
              <a:buFontTx/>
              <a:buNone/>
            </a:pPr>
            <a:r>
              <a:rPr lang="en-US" altLang="zh-CN" sz="2200" smtClean="0"/>
              <a:t>              }</a:t>
            </a:r>
          </a:p>
          <a:p>
            <a:pPr marL="0" indent="0">
              <a:buFontTx/>
              <a:buNone/>
            </a:pPr>
            <a:r>
              <a:rPr lang="en-US" altLang="zh-CN" sz="2200" smtClean="0"/>
              <a:t>	 if (a[k] &lt;= n &amp;&amp; k &lt; n - 1)     k = k + 1;   </a:t>
            </a:r>
            <a:endParaRPr lang="zh-CN" altLang="en-US" sz="2200" smtClean="0"/>
          </a:p>
          <a:p>
            <a:pPr marL="0" indent="0">
              <a:buFontTx/>
              <a:buNone/>
            </a:pPr>
            <a:r>
              <a:rPr lang="zh-CN" altLang="en-US" sz="2200" smtClean="0"/>
              <a:t>	</a:t>
            </a:r>
            <a:r>
              <a:rPr lang="en-US" altLang="zh-CN" sz="2200" smtClean="0"/>
              <a:t>else {	a[k] = 0; k = k - 1;     }</a:t>
            </a:r>
          </a:p>
          <a:p>
            <a:pPr marL="0" indent="0">
              <a:buFontTx/>
              <a:buNone/>
            </a:pPr>
            <a:r>
              <a:rPr lang="en-US" altLang="zh-CN" sz="2200" smtClean="0"/>
              <a:t>	}</a:t>
            </a:r>
          </a:p>
          <a:p>
            <a:pPr marL="0" indent="0">
              <a:buFontTx/>
              <a:buNone/>
            </a:pPr>
            <a:r>
              <a:rPr lang="en-US" altLang="zh-CN" sz="2200" smtClean="0"/>
              <a:t>}</a:t>
            </a:r>
            <a:endParaRPr lang="zh-CN" altLang="en-US" sz="2200" smtClean="0"/>
          </a:p>
        </p:txBody>
      </p:sp>
      <p:sp>
        <p:nvSpPr>
          <p:cNvPr id="337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8928902-1169-41C5-9743-774DB56C3812}"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3379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37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7F9A0DD-4EAF-4F09-9A08-00D53EB0C7E3}" type="slidenum">
              <a:rPr lang="en-US" altLang="zh-CN" sz="1400" b="0" smtClean="0">
                <a:latin typeface="Comic Sans MS" pitchFamily="66" charset="0"/>
                <a:cs typeface="Tahoma" pitchFamily="34" charset="0"/>
              </a:rPr>
              <a:pPr>
                <a:spcBef>
                  <a:spcPct val="0"/>
                </a:spcBef>
                <a:buClrTx/>
                <a:buSzTx/>
                <a:buFontTx/>
                <a:buNone/>
              </a:pPr>
              <a:t>19</a:t>
            </a:fld>
            <a:endParaRPr lang="en-US" altLang="zh-CN" sz="1400" b="0" smtClean="0">
              <a:latin typeface="Comic Sans MS" pitchFamily="66" charset="0"/>
              <a:cs typeface="Tahoma" pitchFamily="34" charset="0"/>
            </a:endParaRPr>
          </a:p>
        </p:txBody>
      </p:sp>
    </p:spTree>
    <p:extLst>
      <p:ext uri="{BB962C8B-B14F-4D97-AF65-F5344CB8AC3E}">
        <p14:creationId xmlns:p14="http://schemas.microsoft.com/office/powerpoint/2010/main" val="70337644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30D37D14-9FCC-4FC3-A88C-149CE390545C}" type="datetime1">
              <a:rPr lang="zh-CN" altLang="en-US" sz="1400" b="0" smtClean="0">
                <a:latin typeface="Comic Sans MS" pitchFamily="66" charset="0"/>
                <a:ea typeface="宋体" charset="-122"/>
              </a:rPr>
              <a:pPr>
                <a:spcBef>
                  <a:spcPct val="0"/>
                </a:spcBef>
                <a:buClrTx/>
                <a:buSzTx/>
                <a:buFontTx/>
                <a:buNone/>
              </a:pPr>
              <a:t>2016/5/17</a:t>
            </a:fld>
            <a:endParaRPr lang="en-US" altLang="zh-CN" sz="1400" b="0" smtClean="0">
              <a:latin typeface="Comic Sans MS" pitchFamily="66" charset="0"/>
              <a:ea typeface="宋体" charset="-122"/>
            </a:endParaRPr>
          </a:p>
        </p:txBody>
      </p:sp>
      <p:sp>
        <p:nvSpPr>
          <p:cNvPr id="71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71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3C0E8BF3-D149-45C1-AAB5-FF08A084AAC5}" type="slidenum">
              <a:rPr lang="en-US" altLang="zh-CN" sz="1400" b="0" smtClean="0">
                <a:latin typeface="Comic Sans MS" pitchFamily="66" charset="0"/>
                <a:ea typeface="宋体" charset="-122"/>
              </a:rPr>
              <a:pPr>
                <a:spcBef>
                  <a:spcPct val="0"/>
                </a:spcBef>
                <a:buClrTx/>
                <a:buSzTx/>
                <a:buFontTx/>
                <a:buNone/>
              </a:pPr>
              <a:t>2</a:t>
            </a:fld>
            <a:endParaRPr lang="en-US" altLang="zh-CN" sz="1400" b="0" smtClean="0">
              <a:latin typeface="Comic Sans MS" pitchFamily="66" charset="0"/>
              <a:ea typeface="宋体" charset="-122"/>
            </a:endParaRPr>
          </a:p>
        </p:txBody>
      </p:sp>
      <p:sp>
        <p:nvSpPr>
          <p:cNvPr id="7173" name="Text Box 5">
            <a:hlinkClick r:id="" action="ppaction://hlinkshowjump?jump=nextslide"/>
          </p:cNvPr>
          <p:cNvSpPr txBox="1">
            <a:spLocks noChangeArrowheads="1"/>
          </p:cNvSpPr>
          <p:nvPr/>
        </p:nvSpPr>
        <p:spPr bwMode="auto">
          <a:xfrm>
            <a:off x="468313" y="1268413"/>
            <a:ext cx="579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1  </a:t>
            </a:r>
            <a:r>
              <a:rPr kumimoji="1" lang="zh-CN" altLang="en-US" sz="3600">
                <a:latin typeface="Times New Roman" pitchFamily="18" charset="0"/>
                <a:ea typeface="宋体" charset="-122"/>
              </a:rPr>
              <a:t>问题的解空间及其表示</a:t>
            </a:r>
          </a:p>
        </p:txBody>
      </p:sp>
      <p:sp>
        <p:nvSpPr>
          <p:cNvPr id="7174" name="Text Box 7">
            <a:hlinkClick r:id="rId2" action="ppaction://hlinksldjump"/>
          </p:cNvPr>
          <p:cNvSpPr txBox="1">
            <a:spLocks noChangeArrowheads="1"/>
          </p:cNvSpPr>
          <p:nvPr/>
        </p:nvSpPr>
        <p:spPr bwMode="auto">
          <a:xfrm>
            <a:off x="468313" y="2317750"/>
            <a:ext cx="6551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2  </a:t>
            </a:r>
            <a:r>
              <a:rPr kumimoji="1" lang="zh-CN" altLang="en-US" sz="3600">
                <a:latin typeface="Times New Roman" pitchFamily="18" charset="0"/>
                <a:ea typeface="宋体" charset="-122"/>
              </a:rPr>
              <a:t>解空间的动态搜索</a:t>
            </a:r>
          </a:p>
        </p:txBody>
      </p:sp>
      <p:sp>
        <p:nvSpPr>
          <p:cNvPr id="7175" name="Text Box 8">
            <a:hlinkClick r:id="rId3" action="ppaction://hlinksldjump"/>
          </p:cNvPr>
          <p:cNvSpPr txBox="1">
            <a:spLocks noChangeArrowheads="1"/>
          </p:cNvSpPr>
          <p:nvPr/>
        </p:nvSpPr>
        <p:spPr bwMode="auto">
          <a:xfrm>
            <a:off x="468313" y="329565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3  </a:t>
            </a:r>
            <a:r>
              <a:rPr kumimoji="1" lang="zh-CN" altLang="en-US" sz="3600">
                <a:latin typeface="Times New Roman" pitchFamily="18" charset="0"/>
                <a:ea typeface="宋体" charset="-122"/>
              </a:rPr>
              <a:t>回溯法的求解过程</a:t>
            </a:r>
          </a:p>
        </p:txBody>
      </p:sp>
      <p:sp>
        <p:nvSpPr>
          <p:cNvPr id="7176" name="Text Box 9">
            <a:hlinkClick r:id="rId4" action="ppaction://hlinksldjump"/>
          </p:cNvPr>
          <p:cNvSpPr txBox="1">
            <a:spLocks noChangeArrowheads="1"/>
          </p:cNvSpPr>
          <p:nvPr/>
        </p:nvSpPr>
        <p:spPr bwMode="auto">
          <a:xfrm>
            <a:off x="468313" y="4300538"/>
            <a:ext cx="5688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  </a:t>
            </a:r>
            <a:r>
              <a:rPr kumimoji="1" lang="zh-CN" altLang="en-US" sz="3600">
                <a:latin typeface="Times New Roman" pitchFamily="18" charset="0"/>
                <a:ea typeface="宋体" charset="-122"/>
              </a:rPr>
              <a:t>回溯法的时间性能</a:t>
            </a:r>
          </a:p>
        </p:txBody>
      </p:sp>
      <p:sp>
        <p:nvSpPr>
          <p:cNvPr id="7177" name="Text Box 10"/>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8.1  </a:t>
            </a:r>
            <a:r>
              <a:rPr kumimoji="1" lang="zh-CN" altLang="en-US" sz="4400">
                <a:solidFill>
                  <a:schemeClr val="tx2"/>
                </a:solidFill>
                <a:latin typeface="华文行楷" pitchFamily="2" charset="-122"/>
                <a:ea typeface="华文行楷" pitchFamily="2" charset="-122"/>
              </a:rPr>
              <a:t>概  述</a:t>
            </a:r>
            <a:r>
              <a:rPr kumimoji="1" lang="zh-CN" altLang="en-US" sz="4800">
                <a:solidFill>
                  <a:srgbClr val="CC0000"/>
                </a:solidFill>
                <a:latin typeface="Times New Roman" pitchFamily="18" charset="0"/>
                <a:ea typeface="宋体" charset="-122"/>
              </a:rPr>
              <a:t> </a:t>
            </a:r>
          </a:p>
        </p:txBody>
      </p:sp>
    </p:spTree>
    <p:extLst>
      <p:ext uri="{BB962C8B-B14F-4D97-AF65-F5344CB8AC3E}">
        <p14:creationId xmlns:p14="http://schemas.microsoft.com/office/powerpoint/2010/main" val="1727799962"/>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descr="Rectangle: Click to edit Master text styles&#10;Second level&#10;Third level&#10;Fourth level&#10;Fifth level"/>
          <p:cNvSpPr>
            <a:spLocks noGrp="1"/>
          </p:cNvSpPr>
          <p:nvPr>
            <p:ph idx="1"/>
          </p:nvPr>
        </p:nvSpPr>
        <p:spPr>
          <a:xfrm>
            <a:off x="468313" y="188913"/>
            <a:ext cx="9072562" cy="8064500"/>
          </a:xfrm>
        </p:spPr>
        <p:txBody>
          <a:bodyPr/>
          <a:lstStyle/>
          <a:p>
            <a:pPr marL="0" indent="0">
              <a:buFontTx/>
              <a:buNone/>
            </a:pPr>
            <a:r>
              <a:rPr lang="en-US" altLang="zh-CN" sz="2400" smtClean="0"/>
              <a:t>int Check(int k)  {</a:t>
            </a:r>
          </a:p>
          <a:p>
            <a:pPr marL="0" indent="0">
              <a:buFontTx/>
              <a:buNone/>
            </a:pPr>
            <a:r>
              <a:rPr lang="en-US" altLang="zh-CN" sz="2400" smtClean="0"/>
              <a:t>//</a:t>
            </a:r>
            <a:r>
              <a:rPr lang="zh-CN" altLang="en-US" sz="2400" smtClean="0"/>
              <a:t>判断位置</a:t>
            </a:r>
            <a:r>
              <a:rPr lang="en-US" altLang="zh-CN" sz="2400" smtClean="0"/>
              <a:t>k</a:t>
            </a:r>
            <a:r>
              <a:rPr lang="zh-CN" altLang="en-US" sz="2400" smtClean="0"/>
              <a:t>的填写是否满足约束条件</a:t>
            </a:r>
            <a:endParaRPr lang="en-US" altLang="zh-CN" sz="2400" smtClean="0"/>
          </a:p>
          <a:p>
            <a:pPr marL="0" indent="0">
              <a:buFontTx/>
              <a:buNone/>
            </a:pPr>
            <a:r>
              <a:rPr lang="en-US" altLang="zh-CN" sz="2400" smtClean="0"/>
              <a:t>	int flag = 0;</a:t>
            </a:r>
          </a:p>
          <a:p>
            <a:pPr marL="0" indent="0">
              <a:buFontTx/>
              <a:buNone/>
            </a:pPr>
            <a:r>
              <a:rPr lang="en-US" altLang="zh-CN" sz="2400" smtClean="0"/>
              <a:t>	for (int i = 0; i &lt; k; i++)           //</a:t>
            </a:r>
            <a:r>
              <a:rPr lang="zh-CN" altLang="en-US" sz="2400" smtClean="0"/>
              <a:t>判断是否重复</a:t>
            </a:r>
          </a:p>
          <a:p>
            <a:pPr marL="0" indent="0">
              <a:buFontTx/>
              <a:buNone/>
            </a:pPr>
            <a:r>
              <a:rPr lang="zh-CN" altLang="en-US" sz="2400" smtClean="0"/>
              <a:t>		</a:t>
            </a:r>
            <a:r>
              <a:rPr lang="en-US" altLang="zh-CN" sz="2400" smtClean="0"/>
              <a:t>if (a[i] == a[k]) return 0;</a:t>
            </a:r>
          </a:p>
          <a:p>
            <a:pPr marL="0" indent="0">
              <a:buFontTx/>
              <a:buNone/>
            </a:pPr>
            <a:r>
              <a:rPr lang="en-US" altLang="zh-CN" sz="2400" smtClean="0"/>
              <a:t>          flag = Prime(a[k] + a[k - 1]);</a:t>
            </a:r>
          </a:p>
          <a:p>
            <a:pPr marL="0" indent="0">
              <a:buFontTx/>
              <a:buNone/>
            </a:pPr>
            <a:r>
              <a:rPr lang="en-US" altLang="zh-CN" sz="2400" smtClean="0"/>
              <a:t>          if (flag == 1 &amp;&amp; k == n - 1)</a:t>
            </a:r>
          </a:p>
          <a:p>
            <a:pPr marL="0" indent="0">
              <a:buFontTx/>
              <a:buNone/>
            </a:pPr>
            <a:r>
              <a:rPr lang="en-US" altLang="zh-CN" sz="2400" smtClean="0"/>
              <a:t>                  flag = Prime(a[k] + a[0]);</a:t>
            </a:r>
          </a:p>
          <a:p>
            <a:pPr marL="0" indent="0">
              <a:buFontTx/>
              <a:buNone/>
            </a:pPr>
            <a:r>
              <a:rPr lang="en-US" altLang="zh-CN" sz="2400" smtClean="0"/>
              <a:t>	return flag;</a:t>
            </a:r>
          </a:p>
          <a:p>
            <a:pPr marL="0" indent="0">
              <a:buFontTx/>
              <a:buNone/>
            </a:pPr>
            <a:r>
              <a:rPr lang="en-US" altLang="zh-CN" sz="2400" smtClean="0"/>
              <a:t>}</a:t>
            </a:r>
          </a:p>
          <a:p>
            <a:pPr marL="0" indent="0">
              <a:buFontTx/>
              <a:buNone/>
            </a:pPr>
            <a:r>
              <a:rPr lang="en-US" altLang="zh-CN" sz="2400" smtClean="0"/>
              <a:t>int Prime(int x) {             //</a:t>
            </a:r>
            <a:r>
              <a:rPr lang="zh-CN" altLang="en-US" sz="2400" smtClean="0"/>
              <a:t>判断是否素数</a:t>
            </a:r>
          </a:p>
          <a:p>
            <a:pPr marL="0" indent="0">
              <a:buFontTx/>
              <a:buNone/>
            </a:pPr>
            <a:r>
              <a:rPr lang="en-US" altLang="zh-CN" sz="2400" smtClean="0"/>
              <a:t>	int i, n;	n = (int)sqrt(x);</a:t>
            </a:r>
          </a:p>
          <a:p>
            <a:pPr marL="0" indent="0">
              <a:buFontTx/>
              <a:buNone/>
            </a:pPr>
            <a:r>
              <a:rPr lang="en-US" altLang="zh-CN" sz="2400" smtClean="0"/>
              <a:t>	for (i = 2; i &lt;= n; i++)	if (x % i == 0) return 0;</a:t>
            </a:r>
          </a:p>
          <a:p>
            <a:pPr marL="0" indent="0">
              <a:buFontTx/>
              <a:buNone/>
            </a:pPr>
            <a:r>
              <a:rPr lang="en-US" altLang="zh-CN" sz="2400" smtClean="0"/>
              <a:t>	return 1;</a:t>
            </a:r>
          </a:p>
          <a:p>
            <a:pPr marL="0" indent="0">
              <a:buFontTx/>
              <a:buNone/>
            </a:pPr>
            <a:r>
              <a:rPr lang="en-US" altLang="zh-CN" sz="2400" smtClean="0"/>
              <a:t>}</a:t>
            </a:r>
          </a:p>
        </p:txBody>
      </p:sp>
      <p:sp>
        <p:nvSpPr>
          <p:cNvPr id="3481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C0BCC0A-DEF3-410D-B9FC-6E7132F8AE39}"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3482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482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5CB2FD2-D32C-45A8-9354-2C75D0673D2B}" type="slidenum">
              <a:rPr lang="en-US" altLang="zh-CN" sz="1400" b="0" smtClean="0">
                <a:latin typeface="Comic Sans MS" pitchFamily="66" charset="0"/>
                <a:cs typeface="Tahoma" pitchFamily="34" charset="0"/>
              </a:rPr>
              <a:pPr>
                <a:spcBef>
                  <a:spcPct val="0"/>
                </a:spcBef>
                <a:buClrTx/>
                <a:buSzTx/>
                <a:buFontTx/>
                <a:buNone/>
              </a:pPr>
              <a:t>20</a:t>
            </a:fld>
            <a:endParaRPr lang="en-US" altLang="zh-CN" sz="1400" b="0" smtClean="0">
              <a:latin typeface="Comic Sans MS" pitchFamily="66" charset="0"/>
              <a:cs typeface="Tahoma" pitchFamily="34" charset="0"/>
            </a:endParaRPr>
          </a:p>
        </p:txBody>
      </p:sp>
      <p:sp>
        <p:nvSpPr>
          <p:cNvPr id="34822" name="标题 1"/>
          <p:cNvSpPr>
            <a:spLocks noGrp="1"/>
          </p:cNvSpPr>
          <p:nvPr>
            <p:ph type="title"/>
          </p:nvPr>
        </p:nvSpPr>
        <p:spPr>
          <a:xfrm>
            <a:off x="5832475" y="-100013"/>
            <a:ext cx="3419475" cy="914401"/>
          </a:xfrm>
        </p:spPr>
        <p:txBody>
          <a:bodyPr/>
          <a:lstStyle/>
          <a:p>
            <a:r>
              <a:rPr lang="zh-CN" altLang="en-US" smtClean="0"/>
              <a:t>素数环代码</a:t>
            </a:r>
          </a:p>
        </p:txBody>
      </p:sp>
    </p:spTree>
    <p:extLst>
      <p:ext uri="{BB962C8B-B14F-4D97-AF65-F5344CB8AC3E}">
        <p14:creationId xmlns:p14="http://schemas.microsoft.com/office/powerpoint/2010/main" val="1326187641"/>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p:cNvSpPr>
          <p:nvPr>
            <p:ph idx="1"/>
          </p:nvPr>
        </p:nvSpPr>
        <p:spPr>
          <a:xfrm>
            <a:off x="457200" y="1495425"/>
            <a:ext cx="8153400" cy="5029200"/>
          </a:xfrm>
        </p:spPr>
        <p:txBody>
          <a:bodyPr/>
          <a:lstStyle/>
          <a:p>
            <a:pPr>
              <a:lnSpc>
                <a:spcPct val="150000"/>
              </a:lnSpc>
              <a:buFont typeface="Wingdings" pitchFamily="2" charset="2"/>
              <a:buChar char="Ø"/>
            </a:pPr>
            <a:r>
              <a:rPr lang="zh-CN" altLang="en-US" sz="2800" smtClean="0">
                <a:latin typeface="华文新魏" pitchFamily="2" charset="-122"/>
                <a:ea typeface="华文新魏" pitchFamily="2" charset="-122"/>
              </a:rPr>
              <a:t>最</a:t>
            </a:r>
            <a:r>
              <a:rPr lang="zh-CN" altLang="en-US" sz="2800" smtClean="0">
                <a:solidFill>
                  <a:srgbClr val="C00000"/>
                </a:solidFill>
                <a:latin typeface="华文新魏" pitchFamily="2" charset="-122"/>
                <a:ea typeface="华文新魏" pitchFamily="2" charset="-122"/>
              </a:rPr>
              <a:t>坏</a:t>
            </a:r>
            <a:r>
              <a:rPr lang="zh-CN" altLang="en-US" sz="2800" smtClean="0">
                <a:latin typeface="华文新魏" pitchFamily="2" charset="-122"/>
                <a:ea typeface="华文新魏" pitchFamily="2" charset="-122"/>
              </a:rPr>
              <a:t>的情况下：</a:t>
            </a:r>
            <a:r>
              <a:rPr lang="zh-CN" altLang="en-US" sz="2800" smtClean="0">
                <a:solidFill>
                  <a:srgbClr val="C00000"/>
                </a:solidFill>
                <a:latin typeface="华文新魏" pitchFamily="2" charset="-122"/>
                <a:ea typeface="华文新魏" pitchFamily="2" charset="-122"/>
              </a:rPr>
              <a:t>蛮力法</a:t>
            </a:r>
            <a:r>
              <a:rPr lang="zh-CN" altLang="en-US" sz="2800" smtClean="0">
                <a:latin typeface="华文新魏" pitchFamily="2" charset="-122"/>
                <a:ea typeface="华文新魏" pitchFamily="2" charset="-122"/>
              </a:rPr>
              <a:t>；</a:t>
            </a:r>
            <a:endParaRPr lang="en-US" altLang="zh-CN" sz="2800" smtClean="0">
              <a:latin typeface="华文新魏" pitchFamily="2" charset="-122"/>
              <a:ea typeface="华文新魏" pitchFamily="2" charset="-122"/>
            </a:endParaRPr>
          </a:p>
          <a:p>
            <a:pPr>
              <a:lnSpc>
                <a:spcPct val="150000"/>
              </a:lnSpc>
              <a:buFont typeface="Wingdings" pitchFamily="2" charset="2"/>
              <a:buChar char="Ø"/>
            </a:pPr>
            <a:r>
              <a:rPr lang="zh-CN" altLang="en-US" sz="2800" smtClean="0">
                <a:solidFill>
                  <a:srgbClr val="C00000"/>
                </a:solidFill>
                <a:latin typeface="华文新魏" pitchFamily="2" charset="-122"/>
                <a:ea typeface="华文新魏" pitchFamily="2" charset="-122"/>
              </a:rPr>
              <a:t>好的</a:t>
            </a:r>
            <a:r>
              <a:rPr lang="zh-CN" altLang="en-US" sz="2800" smtClean="0">
                <a:latin typeface="华文新魏" pitchFamily="2" charset="-122"/>
                <a:ea typeface="华文新魏" pitchFamily="2" charset="-122"/>
              </a:rPr>
              <a:t>情况下，有</a:t>
            </a:r>
            <a:r>
              <a:rPr lang="zh-CN" altLang="en-US" sz="2800" smtClean="0">
                <a:solidFill>
                  <a:srgbClr val="C00000"/>
                </a:solidFill>
                <a:latin typeface="华文新魏" pitchFamily="2" charset="-122"/>
                <a:ea typeface="华文新魏" pitchFamily="2" charset="-122"/>
              </a:rPr>
              <a:t>大量剪枝操作</a:t>
            </a:r>
            <a:r>
              <a:rPr lang="zh-CN" altLang="en-US" sz="2800" smtClean="0">
                <a:latin typeface="华文新魏" pitchFamily="2" charset="-122"/>
                <a:ea typeface="华文新魏" pitchFamily="2" charset="-122"/>
              </a:rPr>
              <a:t>（</a:t>
            </a:r>
            <a:r>
              <a:rPr lang="zh-CN" altLang="en-US" sz="2800" smtClean="0">
                <a:solidFill>
                  <a:srgbClr val="C00000"/>
                </a:solidFill>
                <a:latin typeface="华文新魏" pitchFamily="2" charset="-122"/>
                <a:ea typeface="华文新魏" pitchFamily="2" charset="-122"/>
              </a:rPr>
              <a:t>最好在解空间树的上层就剪枝</a:t>
            </a:r>
            <a:r>
              <a:rPr lang="zh-CN" altLang="en-US" sz="2800" smtClean="0">
                <a:latin typeface="华文新魏" pitchFamily="2" charset="-122"/>
                <a:ea typeface="华文新魏" pitchFamily="2" charset="-122"/>
              </a:rPr>
              <a:t>），这样求解效率会大大提高；</a:t>
            </a:r>
            <a:endParaRPr lang="en-US" altLang="zh-CN" sz="2800" smtClean="0">
              <a:latin typeface="华文新魏" pitchFamily="2" charset="-122"/>
              <a:ea typeface="华文新魏" pitchFamily="2" charset="-122"/>
            </a:endParaRPr>
          </a:p>
          <a:p>
            <a:pPr>
              <a:lnSpc>
                <a:spcPct val="150000"/>
              </a:lnSpc>
              <a:buFont typeface="Wingdings" pitchFamily="2" charset="2"/>
              <a:buChar char="Ø"/>
            </a:pPr>
            <a:r>
              <a:rPr lang="zh-CN" altLang="en-US" sz="2800" smtClean="0">
                <a:latin typeface="华文新魏" pitchFamily="2" charset="-122"/>
                <a:ea typeface="华文新魏" pitchFamily="2" charset="-122"/>
              </a:rPr>
              <a:t>但对具体的问题实例，很难预测回溯法的搜索行为，特别是</a:t>
            </a:r>
            <a:r>
              <a:rPr lang="zh-CN" altLang="en-US" sz="2800" smtClean="0">
                <a:solidFill>
                  <a:srgbClr val="C00000"/>
                </a:solidFill>
                <a:latin typeface="华文新魏" pitchFamily="2" charset="-122"/>
                <a:ea typeface="华文新魏" pitchFamily="2" charset="-122"/>
              </a:rPr>
              <a:t>很难估计出在搜索过程中所产生的结点数</a:t>
            </a:r>
            <a:r>
              <a:rPr lang="zh-CN" altLang="en-US" sz="2800" smtClean="0">
                <a:latin typeface="华文新魏" pitchFamily="2" charset="-122"/>
                <a:ea typeface="华文新魏" pitchFamily="2" charset="-122"/>
              </a:rPr>
              <a:t>，这是分析回溯法的时间性能的主要困难。</a:t>
            </a:r>
          </a:p>
        </p:txBody>
      </p:sp>
      <p:sp>
        <p:nvSpPr>
          <p:cNvPr id="3584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76853C1-31D1-473C-BE89-F28B685A94A2}"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3584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58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B97324C-A579-462D-A52F-03030CAE2191}" type="slidenum">
              <a:rPr lang="en-US" altLang="zh-CN" sz="1400" b="0" smtClean="0">
                <a:latin typeface="Comic Sans MS" pitchFamily="66" charset="0"/>
                <a:cs typeface="Tahoma" pitchFamily="34" charset="0"/>
              </a:rPr>
              <a:pPr>
                <a:spcBef>
                  <a:spcPct val="0"/>
                </a:spcBef>
                <a:buClrTx/>
                <a:buSzTx/>
                <a:buFontTx/>
                <a:buNone/>
              </a:pPr>
              <a:t>21</a:t>
            </a:fld>
            <a:endParaRPr lang="en-US" altLang="zh-CN" sz="1400" b="0" smtClean="0">
              <a:latin typeface="Comic Sans MS" pitchFamily="66" charset="0"/>
              <a:cs typeface="Tahoma" pitchFamily="34" charset="0"/>
            </a:endParaRPr>
          </a:p>
        </p:txBody>
      </p:sp>
      <p:sp>
        <p:nvSpPr>
          <p:cNvPr id="35846" name="标题 1"/>
          <p:cNvSpPr>
            <a:spLocks noGrp="1"/>
          </p:cNvSpPr>
          <p:nvPr>
            <p:ph type="title"/>
          </p:nvPr>
        </p:nvSpPr>
        <p:spPr>
          <a:xfrm>
            <a:off x="323850" y="354013"/>
            <a:ext cx="7772400" cy="914400"/>
          </a:xfrm>
        </p:spPr>
        <p:txBody>
          <a:bodyPr/>
          <a:lstStyle/>
          <a:p>
            <a:r>
              <a:rPr lang="zh-CN" altLang="en-US" sz="4000" smtClean="0">
                <a:latin typeface="华文行楷" pitchFamily="2" charset="-122"/>
                <a:ea typeface="华文行楷" pitchFamily="2" charset="-122"/>
              </a:rPr>
              <a:t>思考：回溯法的性能怎样？</a:t>
            </a:r>
          </a:p>
        </p:txBody>
      </p:sp>
    </p:spTree>
    <p:extLst>
      <p:ext uri="{BB962C8B-B14F-4D97-AF65-F5344CB8AC3E}">
        <p14:creationId xmlns:p14="http://schemas.microsoft.com/office/powerpoint/2010/main" val="2372615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z="5400" smtClean="0">
                <a:latin typeface="华文行楷" pitchFamily="2" charset="-122"/>
                <a:ea typeface="华文行楷" pitchFamily="2" charset="-122"/>
              </a:rPr>
              <a:t>回溯法的解题思路</a:t>
            </a:r>
          </a:p>
        </p:txBody>
      </p:sp>
      <p:sp>
        <p:nvSpPr>
          <p:cNvPr id="36867" name="内容占位符 2" descr="Rectangle: Click to edit Master text styles&#10;Second level&#10;Third level&#10;Fourth level&#10;Fifth level"/>
          <p:cNvSpPr>
            <a:spLocks noGrp="1"/>
          </p:cNvSpPr>
          <p:nvPr>
            <p:ph idx="1"/>
          </p:nvPr>
        </p:nvSpPr>
        <p:spPr>
          <a:xfrm>
            <a:off x="323850" y="836613"/>
            <a:ext cx="8820150" cy="5029200"/>
          </a:xfrm>
        </p:spPr>
        <p:txBody>
          <a:bodyPr/>
          <a:lstStyle/>
          <a:p>
            <a:pPr marL="0" indent="0">
              <a:lnSpc>
                <a:spcPct val="200000"/>
              </a:lnSpc>
              <a:buFontTx/>
              <a:buNone/>
            </a:pPr>
            <a:r>
              <a:rPr lang="en-US" altLang="zh-CN" sz="2800" dirty="0" smtClean="0">
                <a:latin typeface="华文楷体" pitchFamily="2" charset="-122"/>
                <a:ea typeface="华文楷体" pitchFamily="2" charset="-122"/>
              </a:rPr>
              <a:t>1.</a:t>
            </a:r>
            <a:r>
              <a:rPr lang="zh-CN" altLang="en-US" sz="2800" dirty="0" smtClean="0">
                <a:latin typeface="华文楷体" pitchFamily="2" charset="-122"/>
                <a:ea typeface="华文楷体" pitchFamily="2" charset="-122"/>
              </a:rPr>
              <a:t>表示出解向量：</a:t>
            </a:r>
            <a:r>
              <a:rPr lang="en-US" altLang="zh-CN" sz="2800" dirty="0" smtClean="0">
                <a:latin typeface="华文楷体" pitchFamily="2" charset="-122"/>
                <a:ea typeface="华文楷体" pitchFamily="2" charset="-122"/>
              </a:rPr>
              <a:t>X=(</a:t>
            </a:r>
            <a:r>
              <a:rPr lang="en-US" altLang="zh-CN" sz="2800" dirty="0" smtClean="0">
                <a:latin typeface="华文楷体" pitchFamily="2" charset="-122"/>
                <a:ea typeface="华文楷体" pitchFamily="2" charset="-122"/>
              </a:rPr>
              <a:t>x</a:t>
            </a:r>
            <a:r>
              <a:rPr lang="en-US" altLang="zh-CN" sz="2800" baseline="-25000" dirty="0" smtClean="0">
                <a:latin typeface="华文楷体" pitchFamily="2" charset="-122"/>
                <a:ea typeface="华文楷体" pitchFamily="2" charset="-122"/>
              </a:rPr>
              <a:t>0</a:t>
            </a:r>
            <a:r>
              <a:rPr lang="en-US" altLang="zh-CN" sz="2800" dirty="0" smtClean="0">
                <a:latin typeface="华文楷体" pitchFamily="2" charset="-122"/>
                <a:ea typeface="华文楷体" pitchFamily="2" charset="-122"/>
              </a:rPr>
              <a:t>,x</a:t>
            </a:r>
            <a:r>
              <a:rPr lang="en-US" altLang="zh-CN" sz="2800" baseline="-25000" dirty="0" smtClean="0">
                <a:latin typeface="华文楷体" pitchFamily="2" charset="-122"/>
                <a:ea typeface="华文楷体" pitchFamily="2" charset="-122"/>
              </a:rPr>
              <a:t>1</a:t>
            </a:r>
            <a:r>
              <a:rPr lang="en-US" altLang="zh-CN" sz="2800" dirty="0" smtClean="0">
                <a:latin typeface="华文楷体" pitchFamily="2" charset="-122"/>
                <a:ea typeface="华文楷体" pitchFamily="2" charset="-122"/>
              </a:rPr>
              <a:t>,…,x</a:t>
            </a:r>
            <a:r>
              <a:rPr lang="en-US" altLang="zh-CN" sz="2800" baseline="-25000" dirty="0" smtClean="0">
                <a:latin typeface="华文楷体" pitchFamily="2" charset="-122"/>
                <a:ea typeface="华文楷体" pitchFamily="2" charset="-122"/>
              </a:rPr>
              <a:t>n-1</a:t>
            </a:r>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，其中</a:t>
            </a:r>
            <a:r>
              <a:rPr lang="en-US" altLang="zh-CN" sz="2800" dirty="0" smtClean="0">
                <a:latin typeface="华文楷体" pitchFamily="2" charset="-122"/>
                <a:ea typeface="华文楷体" pitchFamily="2" charset="-122"/>
              </a:rPr>
              <a:t>x</a:t>
            </a:r>
            <a:r>
              <a:rPr lang="en-US" altLang="zh-CN" sz="2800" baseline="-25000" dirty="0" smtClean="0">
                <a:latin typeface="华文楷体" pitchFamily="2" charset="-122"/>
                <a:ea typeface="华文楷体" pitchFamily="2" charset="-122"/>
              </a:rPr>
              <a:t>i</a:t>
            </a:r>
            <a:r>
              <a:rPr lang="zh-CN" altLang="en-US" sz="2800" dirty="0" smtClean="0">
                <a:latin typeface="华文楷体" pitchFamily="2" charset="-122"/>
                <a:ea typeface="华文楷体" pitchFamily="2" charset="-122"/>
              </a:rPr>
              <a:t>称为解分量。</a:t>
            </a:r>
            <a:endParaRPr lang="en-US" altLang="zh-CN" sz="2800" dirty="0" smtClean="0">
              <a:latin typeface="华文楷体" pitchFamily="2" charset="-122"/>
              <a:ea typeface="华文楷体" pitchFamily="2" charset="-122"/>
            </a:endParaRPr>
          </a:p>
          <a:p>
            <a:pPr marL="0" indent="0">
              <a:lnSpc>
                <a:spcPct val="200000"/>
              </a:lnSpc>
              <a:buFontTx/>
              <a:buNone/>
            </a:pPr>
            <a:r>
              <a:rPr lang="zh-CN" altLang="en-US" sz="2800" dirty="0" smtClean="0">
                <a:latin typeface="华文楷体" pitchFamily="2" charset="-122"/>
                <a:ea typeface="华文楷体" pitchFamily="2" charset="-122"/>
              </a:rPr>
              <a:t>（</a:t>
            </a:r>
            <a:r>
              <a:rPr lang="en-US" altLang="zh-CN" sz="2800" dirty="0" smtClean="0">
                <a:latin typeface="华文楷体" pitchFamily="2" charset="-122"/>
                <a:ea typeface="华文楷体" pitchFamily="2" charset="-122"/>
              </a:rPr>
              <a:t>1</a:t>
            </a:r>
            <a:r>
              <a:rPr lang="zh-CN" altLang="en-US" sz="2800" dirty="0" smtClean="0">
                <a:latin typeface="华文楷体" pitchFamily="2" charset="-122"/>
                <a:ea typeface="华文楷体" pitchFamily="2" charset="-122"/>
              </a:rPr>
              <a:t>）确定解向量的长度；</a:t>
            </a:r>
            <a:endParaRPr lang="en-US" altLang="zh-CN" sz="2800" dirty="0" smtClean="0">
              <a:latin typeface="华文楷体" pitchFamily="2" charset="-122"/>
              <a:ea typeface="华文楷体" pitchFamily="2" charset="-122"/>
            </a:endParaRPr>
          </a:p>
          <a:p>
            <a:pPr marL="0" indent="0">
              <a:lnSpc>
                <a:spcPct val="200000"/>
              </a:lnSpc>
              <a:buFontTx/>
              <a:buNone/>
            </a:pPr>
            <a:r>
              <a:rPr lang="zh-CN" altLang="en-US" sz="2800" dirty="0" smtClean="0">
                <a:latin typeface="华文楷体" pitchFamily="2" charset="-122"/>
                <a:ea typeface="华文楷体" pitchFamily="2" charset="-122"/>
              </a:rPr>
              <a:t>（</a:t>
            </a:r>
            <a:r>
              <a:rPr lang="en-US" altLang="zh-CN" sz="2800" dirty="0" smtClean="0">
                <a:latin typeface="华文楷体" pitchFamily="2" charset="-122"/>
                <a:ea typeface="华文楷体" pitchFamily="2" charset="-122"/>
              </a:rPr>
              <a:t>2</a:t>
            </a:r>
            <a:r>
              <a:rPr lang="zh-CN" altLang="en-US" sz="2800" dirty="0" smtClean="0">
                <a:latin typeface="华文楷体" pitchFamily="2" charset="-122"/>
                <a:ea typeface="华文楷体" pitchFamily="2" charset="-122"/>
              </a:rPr>
              <a:t>）确定每个解分量的取值范围，</a:t>
            </a:r>
            <a:r>
              <a:rPr kumimoji="1" lang="en-US" altLang="zh-CN" sz="2800" i="1" dirty="0" smtClean="0">
                <a:solidFill>
                  <a:srgbClr val="C00000"/>
                </a:solidFill>
                <a:latin typeface="Times New Roman" pitchFamily="18" charset="0"/>
              </a:rPr>
              <a:t>S</a:t>
            </a:r>
            <a:r>
              <a:rPr kumimoji="1" lang="en-US" altLang="zh-CN" sz="2800" i="1" baseline="-30000" dirty="0" smtClean="0">
                <a:solidFill>
                  <a:srgbClr val="C00000"/>
                </a:solidFill>
                <a:latin typeface="Times New Roman" pitchFamily="18" charset="0"/>
              </a:rPr>
              <a:t>i</a:t>
            </a:r>
            <a:r>
              <a:rPr kumimoji="1" lang="en-US" altLang="zh-CN" sz="2800" dirty="0" smtClean="0">
                <a:solidFill>
                  <a:srgbClr val="C00000"/>
                </a:solidFill>
                <a:latin typeface="Times New Roman" pitchFamily="18" charset="0"/>
              </a:rPr>
              <a:t>={</a:t>
            </a:r>
            <a:r>
              <a:rPr kumimoji="1" lang="en-US" altLang="zh-CN" sz="2800" i="1" dirty="0" smtClean="0">
                <a:solidFill>
                  <a:srgbClr val="C00000"/>
                </a:solidFill>
                <a:latin typeface="Times New Roman" pitchFamily="18" charset="0"/>
              </a:rPr>
              <a:t>a</a:t>
            </a:r>
            <a:r>
              <a:rPr kumimoji="1" lang="en-US" altLang="zh-CN" sz="2800" i="1" baseline="-30000" dirty="0" smtClean="0">
                <a:solidFill>
                  <a:srgbClr val="C00000"/>
                </a:solidFill>
                <a:latin typeface="Times New Roman" pitchFamily="18" charset="0"/>
              </a:rPr>
              <a:t>i</a:t>
            </a:r>
            <a:r>
              <a:rPr kumimoji="1" lang="en-US" altLang="zh-CN" sz="2800" baseline="-30000" dirty="0" smtClean="0">
                <a:solidFill>
                  <a:srgbClr val="C00000"/>
                </a:solidFill>
                <a:latin typeface="Times New Roman" pitchFamily="18" charset="0"/>
              </a:rPr>
              <a:t>0</a:t>
            </a:r>
            <a:r>
              <a:rPr kumimoji="1" lang="en-US" altLang="zh-CN" sz="2800" dirty="0" smtClean="0">
                <a:solidFill>
                  <a:srgbClr val="C00000"/>
                </a:solidFill>
                <a:latin typeface="Times New Roman" pitchFamily="18" charset="0"/>
              </a:rPr>
              <a:t>, </a:t>
            </a:r>
            <a:r>
              <a:rPr kumimoji="1" lang="en-US" altLang="zh-CN" sz="2800" i="1" dirty="0" smtClean="0">
                <a:solidFill>
                  <a:srgbClr val="C00000"/>
                </a:solidFill>
                <a:latin typeface="Times New Roman" pitchFamily="18" charset="0"/>
              </a:rPr>
              <a:t>a</a:t>
            </a:r>
            <a:r>
              <a:rPr kumimoji="1" lang="en-US" altLang="zh-CN" sz="2800" i="1" baseline="-30000" dirty="0" smtClean="0">
                <a:solidFill>
                  <a:srgbClr val="C00000"/>
                </a:solidFill>
                <a:latin typeface="Times New Roman" pitchFamily="18" charset="0"/>
              </a:rPr>
              <a:t>i</a:t>
            </a:r>
            <a:r>
              <a:rPr kumimoji="1" lang="en-US" altLang="zh-CN" sz="2800" baseline="-30000" dirty="0" smtClean="0">
                <a:solidFill>
                  <a:srgbClr val="C00000"/>
                </a:solidFill>
                <a:latin typeface="Times New Roman" pitchFamily="18" charset="0"/>
              </a:rPr>
              <a:t>1</a:t>
            </a:r>
            <a:r>
              <a:rPr kumimoji="1" lang="en-US" altLang="zh-CN" sz="2800" dirty="0" smtClean="0">
                <a:solidFill>
                  <a:srgbClr val="C00000"/>
                </a:solidFill>
                <a:latin typeface="Times New Roman" pitchFamily="18" charset="0"/>
              </a:rPr>
              <a:t>, </a:t>
            </a:r>
            <a:r>
              <a:rPr kumimoji="1" lang="en-US" altLang="zh-CN" sz="2800" dirty="0" smtClean="0">
                <a:solidFill>
                  <a:srgbClr val="C00000"/>
                </a:solidFill>
                <a:latin typeface="Times New Roman" pitchFamily="18" charset="0"/>
              </a:rPr>
              <a:t>…, </a:t>
            </a:r>
            <a:r>
              <a:rPr kumimoji="1" lang="en-US" altLang="zh-CN" sz="2800" i="1" dirty="0" err="1" smtClean="0">
                <a:solidFill>
                  <a:srgbClr val="C00000"/>
                </a:solidFill>
                <a:latin typeface="Times New Roman" pitchFamily="18" charset="0"/>
              </a:rPr>
              <a:t>a</a:t>
            </a:r>
            <a:r>
              <a:rPr kumimoji="1" lang="en-US" altLang="zh-CN" sz="2800" i="1" baseline="-30000" dirty="0" err="1" smtClean="0">
                <a:solidFill>
                  <a:srgbClr val="C00000"/>
                </a:solidFill>
                <a:latin typeface="Times New Roman" pitchFamily="18" charset="0"/>
              </a:rPr>
              <a:t>iri</a:t>
            </a:r>
            <a:r>
              <a:rPr kumimoji="1" lang="en-US" altLang="zh-CN" sz="2800" dirty="0" smtClean="0">
                <a:solidFill>
                  <a:srgbClr val="C00000"/>
                </a:solidFill>
                <a:latin typeface="Times New Roman" pitchFamily="18" charset="0"/>
              </a:rPr>
              <a:t>}</a:t>
            </a:r>
            <a:r>
              <a:rPr kumimoji="1" lang="zh-CN" altLang="en-US" sz="2800" dirty="0" smtClean="0">
                <a:solidFill>
                  <a:srgbClr val="C00000"/>
                </a:solidFill>
                <a:latin typeface="Times New Roman" pitchFamily="18" charset="0"/>
              </a:rPr>
              <a:t>。</a:t>
            </a:r>
            <a:endParaRPr kumimoji="1" lang="en-US" altLang="zh-CN" sz="2800" dirty="0" smtClean="0">
              <a:solidFill>
                <a:srgbClr val="C00000"/>
              </a:solidFill>
              <a:latin typeface="Times New Roman" pitchFamily="18" charset="0"/>
            </a:endParaRPr>
          </a:p>
          <a:p>
            <a:pPr marL="0" indent="0">
              <a:lnSpc>
                <a:spcPct val="200000"/>
              </a:lnSpc>
              <a:buFontTx/>
              <a:buNone/>
            </a:pPr>
            <a:r>
              <a:rPr lang="en-US" altLang="zh-CN" sz="2800" dirty="0" smtClean="0">
                <a:latin typeface="华文楷体" pitchFamily="2" charset="-122"/>
                <a:ea typeface="华文楷体" pitchFamily="2" charset="-122"/>
              </a:rPr>
              <a:t>2.</a:t>
            </a:r>
            <a:r>
              <a:rPr lang="zh-CN" altLang="en-US" sz="2800" dirty="0" smtClean="0">
                <a:latin typeface="华文楷体" pitchFamily="2" charset="-122"/>
                <a:ea typeface="华文楷体" pitchFamily="2" charset="-122"/>
              </a:rPr>
              <a:t>让解向量中每个分量逐个取值，按照</a:t>
            </a:r>
            <a:r>
              <a:rPr lang="zh-CN" altLang="en-US" sz="2800" dirty="0" smtClean="0">
                <a:solidFill>
                  <a:srgbClr val="FF0000"/>
                </a:solidFill>
                <a:latin typeface="华文楷体" pitchFamily="2" charset="-122"/>
                <a:ea typeface="华文楷体" pitchFamily="2" charset="-122"/>
              </a:rPr>
              <a:t>深度优先搜索</a:t>
            </a:r>
            <a:r>
              <a:rPr lang="zh-CN" altLang="en-US" sz="2800" dirty="0" smtClean="0">
                <a:latin typeface="华文楷体" pitchFamily="2" charset="-122"/>
                <a:ea typeface="华文楷体" pitchFamily="2" charset="-122"/>
              </a:rPr>
              <a:t>的方式，构造解空间树；</a:t>
            </a:r>
            <a:endParaRPr lang="en-US" altLang="zh-CN" sz="2800" dirty="0" smtClean="0">
              <a:latin typeface="华文楷体" pitchFamily="2" charset="-122"/>
              <a:ea typeface="华文楷体" pitchFamily="2" charset="-122"/>
            </a:endParaRPr>
          </a:p>
          <a:p>
            <a:pPr marL="0" indent="0">
              <a:lnSpc>
                <a:spcPct val="200000"/>
              </a:lnSpc>
              <a:buFontTx/>
              <a:buNone/>
            </a:pPr>
            <a:r>
              <a:rPr lang="en-US" altLang="zh-CN" sz="2800" dirty="0" smtClean="0">
                <a:latin typeface="华文楷体" pitchFamily="2" charset="-122"/>
                <a:ea typeface="华文楷体" pitchFamily="2" charset="-122"/>
              </a:rPr>
              <a:t>3.</a:t>
            </a:r>
            <a:r>
              <a:rPr lang="zh-CN" altLang="en-US" sz="2800" dirty="0" smtClean="0">
                <a:latin typeface="华文楷体" pitchFamily="2" charset="-122"/>
                <a:ea typeface="华文楷体" pitchFamily="2" charset="-122"/>
              </a:rPr>
              <a:t>用编程语言实现，构造解空间树的过程。</a:t>
            </a:r>
          </a:p>
          <a:p>
            <a:pPr marL="0" indent="0">
              <a:lnSpc>
                <a:spcPct val="200000"/>
              </a:lnSpc>
              <a:buFontTx/>
              <a:buNone/>
            </a:pPr>
            <a:endParaRPr lang="zh-CN" altLang="en-US" sz="2800" dirty="0" smtClean="0">
              <a:latin typeface="华文楷体" pitchFamily="2" charset="-122"/>
              <a:ea typeface="华文楷体" pitchFamily="2" charset="-122"/>
            </a:endParaRPr>
          </a:p>
        </p:txBody>
      </p:sp>
      <p:sp>
        <p:nvSpPr>
          <p:cNvPr id="368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91273703-A58E-4474-81AE-DFCEBADC42B1}" type="datetime1">
              <a:rPr lang="zh-CN" altLang="en-US" sz="1400" smtClean="0">
                <a:latin typeface="Comic Sans MS" pitchFamily="66" charset="0"/>
              </a:rPr>
              <a:pPr/>
              <a:t>2016/5/17</a:t>
            </a:fld>
            <a:endParaRPr lang="en-US" altLang="zh-CN" sz="1400" smtClean="0">
              <a:latin typeface="Comic Sans MS" pitchFamily="66" charset="0"/>
            </a:endParaRPr>
          </a:p>
        </p:txBody>
      </p:sp>
      <p:sp>
        <p:nvSpPr>
          <p:cNvPr id="3686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第8章  回溯法</a:t>
            </a:r>
          </a:p>
        </p:txBody>
      </p:sp>
      <p:sp>
        <p:nvSpPr>
          <p:cNvPr id="368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36E46E3-6BC2-45D5-B64A-A50CFFCEDFA2}" type="slidenum">
              <a:rPr lang="en-US" altLang="zh-CN" sz="1400" smtClean="0">
                <a:latin typeface="Comic Sans MS" pitchFamily="66" charset="0"/>
              </a:rPr>
              <a:pPr/>
              <a:t>22</a:t>
            </a:fld>
            <a:endParaRPr lang="en-US" altLang="zh-CN" sz="1400" smtClean="0">
              <a:latin typeface="Comic Sans MS" pitchFamily="66" charset="0"/>
            </a:endParaRPr>
          </a:p>
        </p:txBody>
      </p:sp>
    </p:spTree>
    <p:extLst>
      <p:ext uri="{BB962C8B-B14F-4D97-AF65-F5344CB8AC3E}">
        <p14:creationId xmlns:p14="http://schemas.microsoft.com/office/powerpoint/2010/main" val="1268392660"/>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2541BCC5-1929-4AAD-A377-4FAC4261847E}" type="datetime1">
              <a:rPr lang="zh-CN" altLang="en-US" sz="1400" b="0" smtClean="0">
                <a:latin typeface="Comic Sans MS" pitchFamily="66" charset="0"/>
                <a:ea typeface="宋体" charset="-122"/>
              </a:rPr>
              <a:pPr>
                <a:spcBef>
                  <a:spcPct val="0"/>
                </a:spcBef>
                <a:buClrTx/>
                <a:buSzTx/>
                <a:buFontTx/>
                <a:buNone/>
              </a:pPr>
              <a:t>2016/5/17</a:t>
            </a:fld>
            <a:endParaRPr lang="en-US" altLang="zh-CN" sz="1400" b="0" smtClean="0">
              <a:latin typeface="Comic Sans MS" pitchFamily="66" charset="0"/>
              <a:ea typeface="宋体" charset="-122"/>
            </a:endParaRPr>
          </a:p>
        </p:txBody>
      </p:sp>
      <p:sp>
        <p:nvSpPr>
          <p:cNvPr id="389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C32F9133-5A9A-427E-8E48-606A776C4EBB}" type="slidenum">
              <a:rPr lang="en-US" altLang="zh-CN" sz="1400" b="0" smtClean="0">
                <a:latin typeface="Comic Sans MS" pitchFamily="66" charset="0"/>
                <a:ea typeface="宋体" charset="-122"/>
              </a:rPr>
              <a:pPr>
                <a:spcBef>
                  <a:spcPct val="0"/>
                </a:spcBef>
                <a:buClrTx/>
                <a:buSzTx/>
                <a:buFontTx/>
                <a:buNone/>
              </a:pPr>
              <a:t>23</a:t>
            </a:fld>
            <a:endParaRPr lang="en-US" altLang="zh-CN" sz="1400" b="0" smtClean="0">
              <a:latin typeface="Comic Sans MS" pitchFamily="66" charset="0"/>
              <a:ea typeface="宋体" charset="-122"/>
            </a:endParaRPr>
          </a:p>
        </p:txBody>
      </p:sp>
      <p:sp>
        <p:nvSpPr>
          <p:cNvPr id="38917" name="Text Box 3">
            <a:hlinkClick r:id="" action="ppaction://hlinkshowjump?jump=nextslide"/>
          </p:cNvPr>
          <p:cNvSpPr txBox="1">
            <a:spLocks noChangeArrowheads="1"/>
          </p:cNvSpPr>
          <p:nvPr/>
        </p:nvSpPr>
        <p:spPr bwMode="auto">
          <a:xfrm>
            <a:off x="395288" y="1268413"/>
            <a:ext cx="579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8.2.1  </a:t>
            </a:r>
            <a:r>
              <a:rPr kumimoji="1" lang="zh-CN" altLang="en-US" sz="3600">
                <a:latin typeface="宋体" charset="-122"/>
                <a:ea typeface="宋体" charset="-122"/>
              </a:rPr>
              <a:t>图的</a:t>
            </a:r>
            <a:r>
              <a:rPr kumimoji="1" lang="en-US" altLang="zh-CN" sz="3600">
                <a:latin typeface="宋体" charset="-122"/>
                <a:ea typeface="宋体" charset="-122"/>
              </a:rPr>
              <a:t>m</a:t>
            </a:r>
            <a:r>
              <a:rPr kumimoji="1" lang="zh-CN" altLang="en-US" sz="3600">
                <a:latin typeface="宋体" charset="-122"/>
                <a:ea typeface="宋体" charset="-122"/>
              </a:rPr>
              <a:t>着色问题</a:t>
            </a:r>
            <a:r>
              <a:rPr kumimoji="1" lang="zh-CN" altLang="en-US" sz="3600">
                <a:latin typeface="Times New Roman" pitchFamily="18" charset="0"/>
                <a:ea typeface="宋体" charset="-122"/>
              </a:rPr>
              <a:t> </a:t>
            </a:r>
          </a:p>
        </p:txBody>
      </p:sp>
      <p:sp>
        <p:nvSpPr>
          <p:cNvPr id="38918" name="Text Box 4">
            <a:hlinkClick r:id="rId2" action="ppaction://hlinksldjump"/>
          </p:cNvPr>
          <p:cNvSpPr txBox="1">
            <a:spLocks noChangeArrowheads="1"/>
          </p:cNvSpPr>
          <p:nvPr/>
        </p:nvSpPr>
        <p:spPr bwMode="auto">
          <a:xfrm>
            <a:off x="395288" y="2492375"/>
            <a:ext cx="457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8.2.2  </a:t>
            </a:r>
            <a:r>
              <a:rPr kumimoji="1" lang="zh-CN" altLang="en-US" sz="3600">
                <a:latin typeface="宋体" charset="-122"/>
                <a:ea typeface="宋体" charset="-122"/>
              </a:rPr>
              <a:t>哈密顿回路问题</a:t>
            </a:r>
          </a:p>
        </p:txBody>
      </p:sp>
      <p:sp>
        <p:nvSpPr>
          <p:cNvPr id="38919" name="Text Box 5"/>
          <p:cNvSpPr txBox="1">
            <a:spLocks noChangeArrowheads="1"/>
          </p:cNvSpPr>
          <p:nvPr/>
        </p:nvSpPr>
        <p:spPr bwMode="auto">
          <a:xfrm>
            <a:off x="323850" y="260350"/>
            <a:ext cx="6769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8.2  </a:t>
            </a:r>
            <a:r>
              <a:rPr kumimoji="1" lang="zh-CN" altLang="en-US" sz="4400">
                <a:solidFill>
                  <a:schemeClr val="tx2"/>
                </a:solidFill>
                <a:latin typeface="华文行楷" pitchFamily="2" charset="-122"/>
                <a:ea typeface="华文行楷" pitchFamily="2" charset="-122"/>
              </a:rPr>
              <a:t>图问题中的回溯法 </a:t>
            </a:r>
          </a:p>
        </p:txBody>
      </p:sp>
    </p:spTree>
    <p:extLst>
      <p:ext uri="{BB962C8B-B14F-4D97-AF65-F5344CB8AC3E}">
        <p14:creationId xmlns:p14="http://schemas.microsoft.com/office/powerpoint/2010/main" val="2074948881"/>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B660E5D4-72F6-4C26-8C50-AE1F37D6991D}" type="datetime1">
              <a:rPr lang="zh-CN" altLang="en-US" sz="1400" b="0" smtClean="0">
                <a:latin typeface="Comic Sans MS" pitchFamily="66" charset="0"/>
                <a:ea typeface="宋体" charset="-122"/>
              </a:rPr>
              <a:pPr>
                <a:spcBef>
                  <a:spcPct val="0"/>
                </a:spcBef>
                <a:buClrTx/>
                <a:buSzTx/>
                <a:buFontTx/>
                <a:buNone/>
              </a:pPr>
              <a:t>2016/5/17</a:t>
            </a:fld>
            <a:endParaRPr lang="en-US" altLang="zh-CN" sz="1400" b="0" smtClean="0">
              <a:latin typeface="Comic Sans MS" pitchFamily="66" charset="0"/>
              <a:ea typeface="宋体" charset="-122"/>
            </a:endParaRPr>
          </a:p>
        </p:txBody>
      </p:sp>
      <p:sp>
        <p:nvSpPr>
          <p:cNvPr id="399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399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905E3864-0200-47AD-8ED8-F6245080E225}" type="slidenum">
              <a:rPr lang="en-US" altLang="zh-CN" sz="1400" b="0" smtClean="0">
                <a:latin typeface="Comic Sans MS" pitchFamily="66" charset="0"/>
                <a:ea typeface="宋体" charset="-122"/>
              </a:rPr>
              <a:pPr>
                <a:spcBef>
                  <a:spcPct val="0"/>
                </a:spcBef>
                <a:buClrTx/>
                <a:buSzTx/>
                <a:buFontTx/>
                <a:buNone/>
              </a:pPr>
              <a:t>24</a:t>
            </a:fld>
            <a:endParaRPr lang="en-US" altLang="zh-CN" sz="1400" b="0" smtClean="0">
              <a:latin typeface="Comic Sans MS" pitchFamily="66" charset="0"/>
              <a:ea typeface="宋体" charset="-122"/>
            </a:endParaRPr>
          </a:p>
        </p:txBody>
      </p:sp>
      <p:sp>
        <p:nvSpPr>
          <p:cNvPr id="39941" name="Rectangle 15"/>
          <p:cNvSpPr>
            <a:spLocks noChangeArrowheads="1"/>
          </p:cNvSpPr>
          <p:nvPr/>
        </p:nvSpPr>
        <p:spPr bwMode="auto">
          <a:xfrm>
            <a:off x="539750" y="1470025"/>
            <a:ext cx="820896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lnSpc>
                <a:spcPct val="200000"/>
              </a:lnSpc>
              <a:spcBef>
                <a:spcPct val="50000"/>
              </a:spcBef>
              <a:buClrTx/>
              <a:buSzTx/>
              <a:buFontTx/>
              <a:buNone/>
            </a:pPr>
            <a:r>
              <a:rPr kumimoji="1" lang="en-US" altLang="zh-CN" sz="3200" b="0">
                <a:latin typeface="Times New Roman" pitchFamily="18" charset="0"/>
                <a:ea typeface="宋体" charset="-122"/>
              </a:rPr>
              <a:t>        </a:t>
            </a:r>
            <a:r>
              <a:rPr kumimoji="1" lang="zh-CN" altLang="en-US" sz="3200">
                <a:latin typeface="Times New Roman" pitchFamily="18" charset="0"/>
                <a:ea typeface="宋体" charset="-122"/>
              </a:rPr>
              <a:t>图的</a:t>
            </a:r>
            <a:r>
              <a:rPr kumimoji="1" lang="en-US" altLang="zh-CN" sz="3200" i="1">
                <a:latin typeface="Times New Roman" pitchFamily="18" charset="0"/>
                <a:ea typeface="宋体" charset="-122"/>
              </a:rPr>
              <a:t>m</a:t>
            </a:r>
            <a:r>
              <a:rPr kumimoji="1" lang="zh-CN" altLang="en-US" sz="3200">
                <a:latin typeface="Times New Roman" pitchFamily="18" charset="0"/>
                <a:ea typeface="宋体" charset="-122"/>
              </a:rPr>
              <a:t>着色问题描述为：</a:t>
            </a:r>
            <a:r>
              <a:rPr kumimoji="1" lang="zh-CN" altLang="en-US" sz="3200">
                <a:solidFill>
                  <a:schemeClr val="bg2"/>
                </a:solidFill>
                <a:latin typeface="Times New Roman" pitchFamily="18" charset="0"/>
                <a:ea typeface="宋体" charset="-122"/>
              </a:rPr>
              <a:t>给定无向连通图</a:t>
            </a:r>
            <a:r>
              <a:rPr kumimoji="1" lang="en-US" altLang="zh-CN" sz="3200" i="1">
                <a:solidFill>
                  <a:schemeClr val="bg2"/>
                </a:solidFill>
                <a:latin typeface="Times New Roman" pitchFamily="18" charset="0"/>
                <a:ea typeface="宋体" charset="-122"/>
              </a:rPr>
              <a:t>G</a:t>
            </a:r>
            <a:r>
              <a:rPr kumimoji="1" lang="en-US" altLang="zh-CN" sz="3200">
                <a:solidFill>
                  <a:schemeClr val="bg2"/>
                </a:solidFill>
                <a:latin typeface="Times New Roman" pitchFamily="18" charset="0"/>
                <a:ea typeface="宋体" charset="-122"/>
              </a:rPr>
              <a:t>=(</a:t>
            </a:r>
            <a:r>
              <a:rPr kumimoji="1" lang="en-US" altLang="zh-CN" sz="3200" i="1">
                <a:solidFill>
                  <a:schemeClr val="bg2"/>
                </a:solidFill>
                <a:latin typeface="Times New Roman" pitchFamily="18" charset="0"/>
                <a:ea typeface="宋体" charset="-122"/>
              </a:rPr>
              <a:t>V</a:t>
            </a:r>
            <a:r>
              <a:rPr kumimoji="1" lang="en-US" altLang="zh-CN" sz="3200">
                <a:solidFill>
                  <a:schemeClr val="bg2"/>
                </a:solidFill>
                <a:latin typeface="Times New Roman" pitchFamily="18" charset="0"/>
                <a:ea typeface="宋体" charset="-122"/>
              </a:rPr>
              <a:t>, </a:t>
            </a:r>
            <a:r>
              <a:rPr kumimoji="1" lang="en-US" altLang="zh-CN" sz="3200" i="1">
                <a:solidFill>
                  <a:schemeClr val="bg2"/>
                </a:solidFill>
                <a:latin typeface="Times New Roman" pitchFamily="18" charset="0"/>
                <a:ea typeface="宋体" charset="-122"/>
              </a:rPr>
              <a:t>E</a:t>
            </a:r>
            <a:r>
              <a:rPr kumimoji="1" lang="en-US" altLang="zh-CN" sz="3200">
                <a:solidFill>
                  <a:schemeClr val="bg2"/>
                </a:solidFill>
                <a:latin typeface="Times New Roman" pitchFamily="18" charset="0"/>
                <a:ea typeface="宋体" charset="-122"/>
              </a:rPr>
              <a:t>)</a:t>
            </a:r>
            <a:r>
              <a:rPr kumimoji="1" lang="zh-CN" altLang="en-US" sz="3200">
                <a:solidFill>
                  <a:schemeClr val="bg2"/>
                </a:solidFill>
                <a:latin typeface="Times New Roman" pitchFamily="18" charset="0"/>
                <a:ea typeface="宋体" charset="-122"/>
              </a:rPr>
              <a:t> （顶点数为</a:t>
            </a:r>
            <a:r>
              <a:rPr kumimoji="1" lang="en-US" altLang="zh-CN" sz="3200">
                <a:solidFill>
                  <a:schemeClr val="bg2"/>
                </a:solidFill>
                <a:latin typeface="Times New Roman" pitchFamily="18" charset="0"/>
                <a:ea typeface="宋体" charset="-122"/>
              </a:rPr>
              <a:t>n</a:t>
            </a:r>
            <a:r>
              <a:rPr kumimoji="1" lang="zh-CN" altLang="en-US" sz="3200">
                <a:solidFill>
                  <a:schemeClr val="bg2"/>
                </a:solidFill>
                <a:latin typeface="Times New Roman" pitchFamily="18" charset="0"/>
                <a:ea typeface="宋体" charset="-122"/>
              </a:rPr>
              <a:t>）和正整数</a:t>
            </a:r>
            <a:r>
              <a:rPr kumimoji="1" lang="en-US" altLang="zh-CN" sz="3200" i="1">
                <a:solidFill>
                  <a:schemeClr val="bg2"/>
                </a:solidFill>
                <a:latin typeface="Times New Roman" pitchFamily="18" charset="0"/>
                <a:ea typeface="宋体" charset="-122"/>
              </a:rPr>
              <a:t>m</a:t>
            </a:r>
            <a:r>
              <a:rPr kumimoji="1" lang="zh-CN" altLang="en-US" sz="3200">
                <a:solidFill>
                  <a:schemeClr val="bg2"/>
                </a:solidFill>
                <a:latin typeface="Times New Roman" pitchFamily="18" charset="0"/>
                <a:ea typeface="宋体" charset="-122"/>
              </a:rPr>
              <a:t>，判断能否用</a:t>
            </a:r>
            <a:r>
              <a:rPr kumimoji="1" lang="en-US" altLang="zh-CN" sz="3200" i="1">
                <a:solidFill>
                  <a:schemeClr val="bg2"/>
                </a:solidFill>
                <a:latin typeface="Times New Roman" pitchFamily="18" charset="0"/>
                <a:ea typeface="宋体" charset="-122"/>
              </a:rPr>
              <a:t>m</a:t>
            </a:r>
            <a:r>
              <a:rPr kumimoji="1" lang="zh-CN" altLang="en-US" sz="3200">
                <a:solidFill>
                  <a:schemeClr val="bg2"/>
                </a:solidFill>
                <a:latin typeface="Times New Roman" pitchFamily="18" charset="0"/>
                <a:ea typeface="宋体" charset="-122"/>
              </a:rPr>
              <a:t>种颜色对</a:t>
            </a:r>
            <a:r>
              <a:rPr kumimoji="1" lang="en-US" altLang="zh-CN" sz="3200" i="1">
                <a:solidFill>
                  <a:schemeClr val="bg2"/>
                </a:solidFill>
                <a:latin typeface="Times New Roman" pitchFamily="18" charset="0"/>
                <a:ea typeface="宋体" charset="-122"/>
              </a:rPr>
              <a:t>G</a:t>
            </a:r>
            <a:r>
              <a:rPr kumimoji="1" lang="zh-CN" altLang="en-US" sz="3200">
                <a:solidFill>
                  <a:schemeClr val="bg2"/>
                </a:solidFill>
                <a:latin typeface="Times New Roman" pitchFamily="18" charset="0"/>
                <a:ea typeface="宋体" charset="-122"/>
              </a:rPr>
              <a:t>中的顶点着色，使得任意两个相邻顶点着色不同。</a:t>
            </a:r>
          </a:p>
        </p:txBody>
      </p:sp>
      <p:sp>
        <p:nvSpPr>
          <p:cNvPr id="39942" name="Text Box 16"/>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800">
                <a:solidFill>
                  <a:srgbClr val="CC0000"/>
                </a:solidFill>
                <a:latin typeface="Times New Roman" pitchFamily="18" charset="0"/>
                <a:ea typeface="宋体" charset="-122"/>
              </a:rPr>
              <a:t> </a:t>
            </a:r>
            <a:r>
              <a:rPr kumimoji="1" lang="en-US" altLang="zh-CN" sz="4400">
                <a:solidFill>
                  <a:schemeClr val="tx2"/>
                </a:solidFill>
                <a:latin typeface="华文行楷" pitchFamily="2" charset="-122"/>
                <a:ea typeface="华文行楷" pitchFamily="2" charset="-122"/>
              </a:rPr>
              <a:t>8.2.1  </a:t>
            </a:r>
            <a:r>
              <a:rPr kumimoji="1" lang="zh-CN" altLang="en-US" sz="4400">
                <a:solidFill>
                  <a:schemeClr val="tx2"/>
                </a:solidFill>
                <a:latin typeface="华文行楷" pitchFamily="2" charset="-122"/>
                <a:ea typeface="华文行楷" pitchFamily="2" charset="-122"/>
              </a:rPr>
              <a:t>图的</a:t>
            </a:r>
            <a:r>
              <a:rPr kumimoji="1" lang="en-US" altLang="zh-CN" sz="4400">
                <a:solidFill>
                  <a:schemeClr val="tx2"/>
                </a:solidFill>
                <a:latin typeface="华文行楷" pitchFamily="2" charset="-122"/>
                <a:ea typeface="华文行楷" pitchFamily="2" charset="-122"/>
              </a:rPr>
              <a:t>m</a:t>
            </a:r>
            <a:r>
              <a:rPr kumimoji="1" lang="zh-CN" altLang="en-US" sz="4400">
                <a:solidFill>
                  <a:schemeClr val="tx2"/>
                </a:solidFill>
                <a:latin typeface="华文行楷" pitchFamily="2" charset="-122"/>
                <a:ea typeface="华文行楷" pitchFamily="2" charset="-122"/>
              </a:rPr>
              <a:t>着色问题 </a:t>
            </a:r>
          </a:p>
        </p:txBody>
      </p:sp>
    </p:spTree>
    <p:extLst>
      <p:ext uri="{BB962C8B-B14F-4D97-AF65-F5344CB8AC3E}">
        <p14:creationId xmlns:p14="http://schemas.microsoft.com/office/powerpoint/2010/main" val="1103131055"/>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0711EA20-B4E0-4D23-BBB0-312628A25801}"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409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409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02173776-3580-4541-B363-E7ACE79B2B81}" type="slidenum">
              <a:rPr lang="en-US" altLang="zh-CN" sz="1400" b="0" smtClean="0">
                <a:latin typeface="Comic Sans MS" pitchFamily="66" charset="0"/>
                <a:cs typeface="Tahoma" pitchFamily="34" charset="0"/>
              </a:rPr>
              <a:pPr>
                <a:spcBef>
                  <a:spcPct val="0"/>
                </a:spcBef>
                <a:buClrTx/>
                <a:buSzTx/>
                <a:buFontTx/>
                <a:buNone/>
              </a:pPr>
              <a:t>25</a:t>
            </a:fld>
            <a:endParaRPr lang="en-US" altLang="zh-CN" sz="1400" b="0" smtClean="0">
              <a:latin typeface="Comic Sans MS" pitchFamily="66" charset="0"/>
              <a:cs typeface="Tahoma" pitchFamily="34" charset="0"/>
            </a:endParaRPr>
          </a:p>
        </p:txBody>
      </p:sp>
      <p:sp>
        <p:nvSpPr>
          <p:cNvPr id="36869" name="Text Box 4"/>
          <p:cNvSpPr txBox="1">
            <a:spLocks noChangeArrowheads="1"/>
          </p:cNvSpPr>
          <p:nvPr/>
        </p:nvSpPr>
        <p:spPr bwMode="auto">
          <a:xfrm>
            <a:off x="323850" y="981075"/>
            <a:ext cx="8820150"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0"/>
              </a:spcBef>
              <a:buClrTx/>
              <a:buSzTx/>
              <a:buFontTx/>
              <a:buNone/>
            </a:pPr>
            <a:endParaRPr kumimoji="1" lang="en-US" altLang="zh-CN" sz="2600" dirty="0">
              <a:solidFill>
                <a:srgbClr val="CC00FF"/>
              </a:solidFill>
              <a:latin typeface="Times New Roman" pitchFamily="18" charset="0"/>
              <a:cs typeface="Tahoma" pitchFamily="34" charset="0"/>
            </a:endParaRPr>
          </a:p>
          <a:p>
            <a:pPr eaLnBrk="1" hangingPunct="1">
              <a:lnSpc>
                <a:spcPct val="150000"/>
              </a:lnSpc>
              <a:spcBef>
                <a:spcPct val="0"/>
              </a:spcBef>
              <a:buClrTx/>
              <a:buSzTx/>
              <a:buFontTx/>
              <a:buNone/>
            </a:pPr>
            <a:r>
              <a:rPr kumimoji="1" lang="zh-CN" altLang="en-US" sz="2600" dirty="0">
                <a:solidFill>
                  <a:srgbClr val="CC00FF"/>
                </a:solidFill>
                <a:latin typeface="Times New Roman" pitchFamily="18" charset="0"/>
                <a:cs typeface="Tahoma" pitchFamily="34" charset="0"/>
              </a:rPr>
              <a:t>例如，</a:t>
            </a:r>
            <a:r>
              <a:rPr kumimoji="1" lang="en-US" altLang="zh-CN" sz="2600" dirty="0">
                <a:solidFill>
                  <a:srgbClr val="CC00FF"/>
                </a:solidFill>
                <a:latin typeface="Times New Roman" pitchFamily="18" charset="0"/>
                <a:cs typeface="Tahoma" pitchFamily="34" charset="0"/>
              </a:rPr>
              <a:t>5</a:t>
            </a:r>
            <a:r>
              <a:rPr kumimoji="1" lang="zh-CN" altLang="en-US" sz="2600" dirty="0">
                <a:solidFill>
                  <a:srgbClr val="CC00FF"/>
                </a:solidFill>
                <a:latin typeface="Times New Roman" pitchFamily="18" charset="0"/>
                <a:cs typeface="Tahoma" pitchFamily="34" charset="0"/>
              </a:rPr>
              <a:t>个顶点，</a:t>
            </a:r>
            <a:r>
              <a:rPr kumimoji="1" lang="en-US" altLang="zh-CN" sz="2600" dirty="0">
                <a:solidFill>
                  <a:srgbClr val="CC00FF"/>
                </a:solidFill>
                <a:latin typeface="Times New Roman" pitchFamily="18" charset="0"/>
                <a:cs typeface="Tahoma" pitchFamily="34" charset="0"/>
              </a:rPr>
              <a:t>3</a:t>
            </a:r>
            <a:r>
              <a:rPr kumimoji="1" lang="zh-CN" altLang="en-US" sz="2600" dirty="0">
                <a:solidFill>
                  <a:srgbClr val="CC00FF"/>
                </a:solidFill>
                <a:latin typeface="Times New Roman" pitchFamily="18" charset="0"/>
                <a:cs typeface="Tahoma" pitchFamily="34" charset="0"/>
              </a:rPr>
              <a:t>种颜色；</a:t>
            </a:r>
            <a:endParaRPr kumimoji="1" lang="en-US" altLang="zh-CN" sz="2600" dirty="0">
              <a:latin typeface="Times New Roman" pitchFamily="18" charset="0"/>
              <a:cs typeface="Tahoma" pitchFamily="34" charset="0"/>
            </a:endParaRPr>
          </a:p>
          <a:p>
            <a:pPr eaLnBrk="1" hangingPunct="1">
              <a:lnSpc>
                <a:spcPct val="150000"/>
              </a:lnSpc>
              <a:spcBef>
                <a:spcPct val="0"/>
              </a:spcBef>
              <a:buClrTx/>
              <a:buSzTx/>
              <a:buFontTx/>
              <a:buNone/>
            </a:pPr>
            <a:r>
              <a:rPr kumimoji="1" lang="zh-CN" altLang="en-US" sz="2600" dirty="0">
                <a:solidFill>
                  <a:srgbClr val="CC00FF"/>
                </a:solidFill>
                <a:latin typeface="Times New Roman" pitchFamily="18" charset="0"/>
                <a:cs typeface="Tahoma" pitchFamily="34" charset="0"/>
              </a:rPr>
              <a:t>着色的结果可能是</a:t>
            </a:r>
            <a:r>
              <a:rPr kumimoji="1" lang="en-US" altLang="zh-CN" sz="2600" dirty="0">
                <a:solidFill>
                  <a:srgbClr val="CC00FF"/>
                </a:solidFill>
                <a:latin typeface="Times New Roman" pitchFamily="18" charset="0"/>
                <a:cs typeface="Tahoma" pitchFamily="34" charset="0"/>
              </a:rPr>
              <a:t>(1, 2, 2, 3, 1)</a:t>
            </a:r>
            <a:r>
              <a:rPr kumimoji="1" lang="zh-CN" altLang="en-US" sz="2600" dirty="0">
                <a:solidFill>
                  <a:srgbClr val="CC00FF"/>
                </a:solidFill>
                <a:latin typeface="Times New Roman" pitchFamily="18" charset="0"/>
                <a:cs typeface="Tahoma" pitchFamily="34" charset="0"/>
              </a:rPr>
              <a:t>，</a:t>
            </a:r>
            <a:endParaRPr kumimoji="1" lang="en-US" altLang="zh-CN" sz="2600" dirty="0">
              <a:solidFill>
                <a:srgbClr val="CC00FF"/>
              </a:solidFill>
              <a:latin typeface="Times New Roman" pitchFamily="18" charset="0"/>
              <a:cs typeface="Tahoma" pitchFamily="34" charset="0"/>
            </a:endParaRPr>
          </a:p>
          <a:p>
            <a:pPr eaLnBrk="1" hangingPunct="1">
              <a:lnSpc>
                <a:spcPct val="150000"/>
              </a:lnSpc>
              <a:spcBef>
                <a:spcPct val="0"/>
              </a:spcBef>
              <a:buClrTx/>
              <a:buSzTx/>
              <a:buFontTx/>
              <a:buNone/>
            </a:pPr>
            <a:r>
              <a:rPr kumimoji="1" lang="zh-CN" altLang="en-US" sz="2600" dirty="0">
                <a:solidFill>
                  <a:srgbClr val="CC00FF"/>
                </a:solidFill>
                <a:latin typeface="Times New Roman" pitchFamily="18" charset="0"/>
                <a:cs typeface="Tahoma" pitchFamily="34" charset="0"/>
              </a:rPr>
              <a:t>表示顶点</a:t>
            </a:r>
            <a:r>
              <a:rPr kumimoji="1" lang="en-US" altLang="zh-CN" sz="2600" dirty="0">
                <a:solidFill>
                  <a:srgbClr val="CC00FF"/>
                </a:solidFill>
                <a:latin typeface="Times New Roman" pitchFamily="18" charset="0"/>
                <a:cs typeface="Tahoma" pitchFamily="34" charset="0"/>
              </a:rPr>
              <a:t>1</a:t>
            </a:r>
            <a:r>
              <a:rPr kumimoji="1" lang="zh-CN" altLang="en-US" sz="2600" dirty="0">
                <a:solidFill>
                  <a:srgbClr val="CC00FF"/>
                </a:solidFill>
                <a:latin typeface="Times New Roman" pitchFamily="18" charset="0"/>
                <a:cs typeface="Tahoma" pitchFamily="34" charset="0"/>
              </a:rPr>
              <a:t>着颜色</a:t>
            </a:r>
            <a:r>
              <a:rPr kumimoji="1" lang="en-US" altLang="zh-CN" sz="2600" dirty="0">
                <a:solidFill>
                  <a:srgbClr val="CC00FF"/>
                </a:solidFill>
                <a:latin typeface="Times New Roman" pitchFamily="18" charset="0"/>
                <a:cs typeface="Tahoma" pitchFamily="34" charset="0"/>
              </a:rPr>
              <a:t>1</a:t>
            </a:r>
            <a:r>
              <a:rPr kumimoji="1" lang="zh-CN" altLang="en-US" sz="2600" dirty="0">
                <a:solidFill>
                  <a:srgbClr val="CC00FF"/>
                </a:solidFill>
                <a:latin typeface="Times New Roman" pitchFamily="18" charset="0"/>
                <a:cs typeface="Tahoma" pitchFamily="34" charset="0"/>
              </a:rPr>
              <a:t>，顶点</a:t>
            </a:r>
            <a:r>
              <a:rPr kumimoji="1" lang="en-US" altLang="zh-CN" sz="2600" dirty="0">
                <a:solidFill>
                  <a:srgbClr val="CC00FF"/>
                </a:solidFill>
                <a:latin typeface="Times New Roman" pitchFamily="18" charset="0"/>
                <a:cs typeface="Tahoma" pitchFamily="34" charset="0"/>
              </a:rPr>
              <a:t>2</a:t>
            </a:r>
            <a:r>
              <a:rPr kumimoji="1" lang="zh-CN" altLang="en-US" sz="2600" dirty="0">
                <a:solidFill>
                  <a:srgbClr val="CC00FF"/>
                </a:solidFill>
                <a:latin typeface="Times New Roman" pitchFamily="18" charset="0"/>
                <a:cs typeface="Tahoma" pitchFamily="34" charset="0"/>
              </a:rPr>
              <a:t>着颜色</a:t>
            </a:r>
            <a:r>
              <a:rPr kumimoji="1" lang="en-US" altLang="zh-CN" sz="2600" dirty="0">
                <a:solidFill>
                  <a:srgbClr val="CC00FF"/>
                </a:solidFill>
                <a:latin typeface="Times New Roman" pitchFamily="18" charset="0"/>
                <a:cs typeface="Tahoma" pitchFamily="34" charset="0"/>
              </a:rPr>
              <a:t>2</a:t>
            </a:r>
            <a:r>
              <a:rPr kumimoji="1" lang="zh-CN" altLang="en-US" sz="2600" dirty="0">
                <a:solidFill>
                  <a:srgbClr val="CC00FF"/>
                </a:solidFill>
                <a:latin typeface="Times New Roman" pitchFamily="18" charset="0"/>
                <a:cs typeface="Tahoma" pitchFamily="34" charset="0"/>
              </a:rPr>
              <a:t>，顶点</a:t>
            </a:r>
            <a:r>
              <a:rPr kumimoji="1" lang="en-US" altLang="zh-CN" sz="2600" dirty="0">
                <a:solidFill>
                  <a:srgbClr val="CC00FF"/>
                </a:solidFill>
                <a:latin typeface="Times New Roman" pitchFamily="18" charset="0"/>
                <a:cs typeface="Tahoma" pitchFamily="34" charset="0"/>
              </a:rPr>
              <a:t>3</a:t>
            </a:r>
            <a:r>
              <a:rPr kumimoji="1" lang="zh-CN" altLang="en-US" sz="2600" dirty="0">
                <a:solidFill>
                  <a:srgbClr val="CC00FF"/>
                </a:solidFill>
                <a:latin typeface="Times New Roman" pitchFamily="18" charset="0"/>
                <a:cs typeface="Tahoma" pitchFamily="34" charset="0"/>
              </a:rPr>
              <a:t>着颜色</a:t>
            </a:r>
            <a:r>
              <a:rPr kumimoji="1" lang="en-US" altLang="zh-CN" sz="2600" dirty="0">
                <a:solidFill>
                  <a:srgbClr val="CC00FF"/>
                </a:solidFill>
                <a:latin typeface="Times New Roman" pitchFamily="18" charset="0"/>
                <a:cs typeface="Tahoma" pitchFamily="34" charset="0"/>
              </a:rPr>
              <a:t>2</a:t>
            </a:r>
            <a:r>
              <a:rPr kumimoji="1" lang="zh-CN" altLang="en-US" sz="2600" dirty="0">
                <a:solidFill>
                  <a:srgbClr val="CC00FF"/>
                </a:solidFill>
                <a:latin typeface="Times New Roman" pitchFamily="18" charset="0"/>
                <a:cs typeface="Tahoma" pitchFamily="34" charset="0"/>
              </a:rPr>
              <a:t>，等。</a:t>
            </a:r>
            <a:endParaRPr kumimoji="1" lang="en-US" altLang="zh-CN" sz="2600" dirty="0">
              <a:solidFill>
                <a:srgbClr val="CC00FF"/>
              </a:solidFill>
              <a:latin typeface="Times New Roman" pitchFamily="18" charset="0"/>
              <a:cs typeface="Tahoma" pitchFamily="34" charset="0"/>
            </a:endParaRPr>
          </a:p>
          <a:p>
            <a:pPr eaLnBrk="1" hangingPunct="1">
              <a:lnSpc>
                <a:spcPct val="150000"/>
              </a:lnSpc>
              <a:spcBef>
                <a:spcPct val="0"/>
              </a:spcBef>
              <a:buClrTx/>
              <a:buSzTx/>
              <a:buFontTx/>
              <a:buNone/>
            </a:pPr>
            <a:r>
              <a:rPr kumimoji="1" lang="zh-CN" altLang="en-US" sz="2600" dirty="0">
                <a:latin typeface="Times New Roman" pitchFamily="18" charset="0"/>
                <a:cs typeface="Tahoma" pitchFamily="34" charset="0"/>
              </a:rPr>
              <a:t>原问题：用</a:t>
            </a:r>
            <a:r>
              <a:rPr kumimoji="1" lang="en-US" altLang="zh-CN" sz="2600" i="1" dirty="0">
                <a:latin typeface="Times New Roman" pitchFamily="18" charset="0"/>
                <a:cs typeface="Tahoma" pitchFamily="34" charset="0"/>
              </a:rPr>
              <a:t>m</a:t>
            </a:r>
            <a:r>
              <a:rPr kumimoji="1" lang="zh-CN" altLang="en-US" sz="2600" dirty="0">
                <a:latin typeface="Times New Roman" pitchFamily="18" charset="0"/>
                <a:cs typeface="Tahoma" pitchFamily="34" charset="0"/>
              </a:rPr>
              <a:t>种颜色为无向图</a:t>
            </a:r>
            <a:r>
              <a:rPr kumimoji="1" lang="en-US" altLang="zh-CN" sz="2600" i="1" dirty="0">
                <a:latin typeface="Times New Roman" pitchFamily="18" charset="0"/>
                <a:cs typeface="Tahoma" pitchFamily="34" charset="0"/>
              </a:rPr>
              <a:t>G</a:t>
            </a:r>
            <a:r>
              <a:rPr kumimoji="1" lang="en-US" altLang="zh-CN" sz="2600" dirty="0">
                <a:latin typeface="Times New Roman" pitchFamily="18" charset="0"/>
                <a:cs typeface="Tahoma" pitchFamily="34" charset="0"/>
              </a:rPr>
              <a:t>=(</a:t>
            </a:r>
            <a:r>
              <a:rPr kumimoji="1" lang="en-US" altLang="zh-CN" sz="2600" i="1" dirty="0">
                <a:latin typeface="Times New Roman" pitchFamily="18" charset="0"/>
                <a:cs typeface="Tahoma" pitchFamily="34" charset="0"/>
              </a:rPr>
              <a:t>V</a:t>
            </a:r>
            <a:r>
              <a:rPr kumimoji="1" lang="en-US" altLang="zh-CN" sz="2600" dirty="0">
                <a:latin typeface="Times New Roman" pitchFamily="18" charset="0"/>
                <a:cs typeface="Tahoma" pitchFamily="34" charset="0"/>
              </a:rPr>
              <a:t>, </a:t>
            </a:r>
            <a:r>
              <a:rPr kumimoji="1" lang="en-US" altLang="zh-CN" sz="2600" i="1" dirty="0">
                <a:latin typeface="Times New Roman" pitchFamily="18" charset="0"/>
                <a:cs typeface="Tahoma" pitchFamily="34" charset="0"/>
              </a:rPr>
              <a:t>E</a:t>
            </a:r>
            <a:r>
              <a:rPr kumimoji="1" lang="en-US" altLang="zh-CN" sz="2600" dirty="0">
                <a:latin typeface="Times New Roman" pitchFamily="18" charset="0"/>
                <a:cs typeface="Tahoma" pitchFamily="34" charset="0"/>
              </a:rPr>
              <a:t>)</a:t>
            </a:r>
            <a:r>
              <a:rPr kumimoji="1" lang="zh-CN" altLang="en-US" sz="2600" dirty="0">
                <a:latin typeface="Times New Roman" pitchFamily="18" charset="0"/>
                <a:cs typeface="Tahoma" pitchFamily="34" charset="0"/>
              </a:rPr>
              <a:t>着色，其中，</a:t>
            </a:r>
            <a:r>
              <a:rPr kumimoji="1" lang="en-US" altLang="zh-CN" sz="2600" i="1" dirty="0">
                <a:latin typeface="Times New Roman" pitchFamily="18" charset="0"/>
                <a:cs typeface="Tahoma" pitchFamily="34" charset="0"/>
              </a:rPr>
              <a:t>V</a:t>
            </a:r>
            <a:r>
              <a:rPr kumimoji="1" lang="zh-CN" altLang="en-US" sz="2600" dirty="0">
                <a:latin typeface="Times New Roman" pitchFamily="18" charset="0"/>
                <a:cs typeface="Tahoma" pitchFamily="34" charset="0"/>
              </a:rPr>
              <a:t>的顶点个数为</a:t>
            </a:r>
            <a:r>
              <a:rPr kumimoji="1" lang="en-US" altLang="zh-CN" sz="2600" i="1" dirty="0">
                <a:latin typeface="Times New Roman" pitchFamily="18" charset="0"/>
                <a:cs typeface="Tahoma" pitchFamily="34" charset="0"/>
              </a:rPr>
              <a:t>n</a:t>
            </a:r>
            <a:r>
              <a:rPr kumimoji="1" lang="zh-CN" altLang="en-US" sz="2600" i="1" dirty="0">
                <a:latin typeface="Times New Roman" pitchFamily="18" charset="0"/>
                <a:cs typeface="Tahoma" pitchFamily="34" charset="0"/>
              </a:rPr>
              <a:t>。</a:t>
            </a:r>
            <a:endParaRPr kumimoji="1" lang="en-US" altLang="zh-CN" sz="2600" dirty="0">
              <a:latin typeface="Times New Roman" pitchFamily="18" charset="0"/>
              <a:cs typeface="Tahoma" pitchFamily="34" charset="0"/>
            </a:endParaRPr>
          </a:p>
          <a:p>
            <a:pPr eaLnBrk="1" hangingPunct="1">
              <a:lnSpc>
                <a:spcPct val="150000"/>
              </a:lnSpc>
              <a:spcBef>
                <a:spcPct val="0"/>
              </a:spcBef>
              <a:buClrTx/>
              <a:buSzTx/>
              <a:buFontTx/>
              <a:buNone/>
            </a:pPr>
            <a:r>
              <a:rPr kumimoji="1" lang="zh-CN" altLang="en-US" sz="2600" dirty="0">
                <a:latin typeface="Times New Roman" pitchFamily="18" charset="0"/>
                <a:cs typeface="Tahoma" pitchFamily="34" charset="0"/>
              </a:rPr>
              <a:t>解向量：一个</a:t>
            </a:r>
            <a:r>
              <a:rPr kumimoji="1" lang="en-US" altLang="zh-CN" sz="2600" i="1" dirty="0">
                <a:latin typeface="Times New Roman" pitchFamily="18" charset="0"/>
                <a:cs typeface="Tahoma" pitchFamily="34" charset="0"/>
              </a:rPr>
              <a:t>n</a:t>
            </a:r>
            <a:r>
              <a:rPr kumimoji="1" lang="zh-CN" altLang="en-US" sz="2600" dirty="0">
                <a:latin typeface="Times New Roman" pitchFamily="18" charset="0"/>
                <a:cs typeface="Tahoma" pitchFamily="34" charset="0"/>
              </a:rPr>
              <a:t>元组</a:t>
            </a:r>
            <a:r>
              <a:rPr kumimoji="1" lang="en-US" altLang="zh-CN" sz="2600" i="1" dirty="0">
                <a:latin typeface="Times New Roman" pitchFamily="18" charset="0"/>
                <a:cs typeface="Tahoma" pitchFamily="34" charset="0"/>
              </a:rPr>
              <a:t>C</a:t>
            </a:r>
            <a:r>
              <a:rPr kumimoji="1" lang="en-US" altLang="zh-CN" sz="2600" dirty="0">
                <a:latin typeface="Times New Roman" pitchFamily="18" charset="0"/>
                <a:cs typeface="Tahoma" pitchFamily="34" charset="0"/>
              </a:rPr>
              <a:t>=(</a:t>
            </a:r>
            <a:r>
              <a:rPr kumimoji="1" lang="en-US" altLang="zh-CN" sz="2600" i="1" dirty="0" smtClean="0">
                <a:latin typeface="Times New Roman" pitchFamily="18" charset="0"/>
                <a:cs typeface="Tahoma" pitchFamily="34" charset="0"/>
              </a:rPr>
              <a:t>c</a:t>
            </a:r>
            <a:r>
              <a:rPr kumimoji="1" lang="en-US" altLang="zh-CN" sz="2600" baseline="-30000" dirty="0" smtClean="0">
                <a:latin typeface="Times New Roman" pitchFamily="18" charset="0"/>
                <a:cs typeface="Tahoma" pitchFamily="34" charset="0"/>
              </a:rPr>
              <a:t>0</a:t>
            </a:r>
            <a:r>
              <a:rPr kumimoji="1" lang="en-US" altLang="zh-CN" sz="2600" dirty="0" smtClean="0">
                <a:latin typeface="Times New Roman" pitchFamily="18" charset="0"/>
                <a:cs typeface="Tahoma" pitchFamily="34" charset="0"/>
              </a:rPr>
              <a:t>, </a:t>
            </a:r>
            <a:r>
              <a:rPr kumimoji="1" lang="en-US" altLang="zh-CN" sz="2600" i="1" dirty="0" smtClean="0">
                <a:latin typeface="Times New Roman" pitchFamily="18" charset="0"/>
                <a:cs typeface="Tahoma" pitchFamily="34" charset="0"/>
              </a:rPr>
              <a:t>c</a:t>
            </a:r>
            <a:r>
              <a:rPr kumimoji="1" lang="en-US" altLang="zh-CN" sz="2600" baseline="-30000" dirty="0" smtClean="0">
                <a:latin typeface="Times New Roman" pitchFamily="18" charset="0"/>
                <a:cs typeface="Tahoma" pitchFamily="34" charset="0"/>
              </a:rPr>
              <a:t>1</a:t>
            </a:r>
            <a:r>
              <a:rPr kumimoji="1" lang="en-US" altLang="zh-CN" sz="2600" dirty="0" smtClean="0">
                <a:latin typeface="Times New Roman" pitchFamily="18" charset="0"/>
                <a:cs typeface="Tahoma" pitchFamily="34" charset="0"/>
              </a:rPr>
              <a:t>, </a:t>
            </a:r>
            <a:r>
              <a:rPr kumimoji="1" lang="en-US" altLang="zh-CN" sz="2600" dirty="0">
                <a:latin typeface="Times New Roman" pitchFamily="18" charset="0"/>
                <a:cs typeface="Tahoma" pitchFamily="34" charset="0"/>
              </a:rPr>
              <a:t>…, </a:t>
            </a:r>
            <a:r>
              <a:rPr kumimoji="1" lang="en-US" altLang="zh-CN" sz="2600" i="1" dirty="0" smtClean="0">
                <a:latin typeface="Times New Roman" pitchFamily="18" charset="0"/>
                <a:cs typeface="Tahoma" pitchFamily="34" charset="0"/>
              </a:rPr>
              <a:t>c</a:t>
            </a:r>
            <a:r>
              <a:rPr kumimoji="1" lang="en-US" altLang="zh-CN" sz="2600" i="1" baseline="-30000" dirty="0" smtClean="0">
                <a:latin typeface="Times New Roman" pitchFamily="18" charset="0"/>
                <a:cs typeface="Tahoma" pitchFamily="34" charset="0"/>
              </a:rPr>
              <a:t>n-1</a:t>
            </a:r>
            <a:r>
              <a:rPr kumimoji="1" lang="en-US" altLang="zh-CN" sz="2600" dirty="0" smtClean="0">
                <a:latin typeface="Times New Roman" pitchFamily="18" charset="0"/>
                <a:cs typeface="Tahoma" pitchFamily="34" charset="0"/>
              </a:rPr>
              <a:t>)</a:t>
            </a:r>
            <a:r>
              <a:rPr kumimoji="1" lang="zh-CN" altLang="en-US" sz="2600" dirty="0">
                <a:latin typeface="Times New Roman" pitchFamily="18" charset="0"/>
                <a:cs typeface="Tahoma" pitchFamily="34" charset="0"/>
              </a:rPr>
              <a:t>；</a:t>
            </a:r>
            <a:endParaRPr kumimoji="1" lang="en-US" altLang="zh-CN" sz="2600" dirty="0">
              <a:latin typeface="Times New Roman" pitchFamily="18" charset="0"/>
              <a:cs typeface="Tahoma" pitchFamily="34" charset="0"/>
            </a:endParaRPr>
          </a:p>
          <a:p>
            <a:pPr eaLnBrk="1" hangingPunct="1">
              <a:lnSpc>
                <a:spcPct val="150000"/>
              </a:lnSpc>
              <a:spcBef>
                <a:spcPct val="0"/>
              </a:spcBef>
              <a:buClrTx/>
              <a:buSzTx/>
              <a:buFontTx/>
              <a:buNone/>
            </a:pPr>
            <a:r>
              <a:rPr kumimoji="1" lang="zh-CN" altLang="en-US" sz="2600" dirty="0">
                <a:latin typeface="Times New Roman" pitchFamily="18" charset="0"/>
                <a:cs typeface="Tahoma" pitchFamily="34" charset="0"/>
              </a:rPr>
              <a:t>解向量中每个分量的取值，</a:t>
            </a:r>
            <a:r>
              <a:rPr kumimoji="1" lang="en-US" altLang="zh-CN" sz="2600" i="1" dirty="0">
                <a:latin typeface="Times New Roman" pitchFamily="18" charset="0"/>
                <a:cs typeface="Tahoma" pitchFamily="34" charset="0"/>
              </a:rPr>
              <a:t>c</a:t>
            </a:r>
            <a:r>
              <a:rPr kumimoji="1" lang="en-US" altLang="zh-CN" sz="2600" i="1" baseline="-30000" dirty="0">
                <a:latin typeface="Times New Roman" pitchFamily="18" charset="0"/>
                <a:cs typeface="Tahoma" pitchFamily="34" charset="0"/>
              </a:rPr>
              <a:t>i</a:t>
            </a:r>
            <a:r>
              <a:rPr kumimoji="1" lang="en-US" altLang="zh-CN" sz="2600" dirty="0">
                <a:latin typeface="Times New Roman" pitchFamily="18" charset="0"/>
                <a:cs typeface="Tahoma" pitchFamily="34" charset="0"/>
              </a:rPr>
              <a:t>∈{1, 2, …, </a:t>
            </a:r>
            <a:r>
              <a:rPr kumimoji="1" lang="en-US" altLang="zh-CN" sz="2600" i="1" dirty="0">
                <a:latin typeface="Times New Roman" pitchFamily="18" charset="0"/>
                <a:cs typeface="Tahoma" pitchFamily="34" charset="0"/>
              </a:rPr>
              <a:t>m</a:t>
            </a:r>
            <a:r>
              <a:rPr kumimoji="1" lang="en-US" altLang="zh-CN" sz="2600" dirty="0">
                <a:latin typeface="Times New Roman" pitchFamily="18" charset="0"/>
                <a:cs typeface="Tahoma" pitchFamily="34" charset="0"/>
              </a:rPr>
              <a:t>}(1≤</a:t>
            </a:r>
            <a:r>
              <a:rPr kumimoji="1" lang="en-US" altLang="zh-CN" sz="2600" i="1" dirty="0">
                <a:latin typeface="Times New Roman" pitchFamily="18" charset="0"/>
                <a:cs typeface="Tahoma" pitchFamily="34" charset="0"/>
              </a:rPr>
              <a:t>i</a:t>
            </a:r>
            <a:r>
              <a:rPr kumimoji="1" lang="en-US" altLang="zh-CN" sz="2600" dirty="0">
                <a:latin typeface="Times New Roman" pitchFamily="18" charset="0"/>
                <a:cs typeface="Tahoma" pitchFamily="34" charset="0"/>
              </a:rPr>
              <a:t>≤</a:t>
            </a:r>
            <a:r>
              <a:rPr kumimoji="1" lang="en-US" altLang="zh-CN" sz="2600" i="1" dirty="0">
                <a:latin typeface="Times New Roman" pitchFamily="18" charset="0"/>
                <a:cs typeface="Tahoma" pitchFamily="34" charset="0"/>
              </a:rPr>
              <a:t>n</a:t>
            </a:r>
            <a:r>
              <a:rPr kumimoji="1" lang="en-US" altLang="zh-CN" sz="2600" dirty="0">
                <a:latin typeface="Times New Roman" pitchFamily="18" charset="0"/>
                <a:cs typeface="Tahoma" pitchFamily="34" charset="0"/>
              </a:rPr>
              <a:t>)</a:t>
            </a:r>
            <a:r>
              <a:rPr kumimoji="1" lang="zh-CN" altLang="en-US" sz="2600" dirty="0">
                <a:latin typeface="Times New Roman" pitchFamily="18" charset="0"/>
                <a:cs typeface="Tahoma" pitchFamily="34" charset="0"/>
              </a:rPr>
              <a:t>表示赋予顶点</a:t>
            </a:r>
            <a:r>
              <a:rPr kumimoji="1" lang="en-US" altLang="zh-CN" sz="2600" i="1" dirty="0" err="1">
                <a:latin typeface="Times New Roman" pitchFamily="18" charset="0"/>
                <a:cs typeface="Tahoma" pitchFamily="34" charset="0"/>
              </a:rPr>
              <a:t>i</a:t>
            </a:r>
            <a:r>
              <a:rPr kumimoji="1" lang="zh-CN" altLang="en-US" sz="2600" dirty="0">
                <a:latin typeface="Times New Roman" pitchFamily="18" charset="0"/>
                <a:cs typeface="Tahoma" pitchFamily="34" charset="0"/>
              </a:rPr>
              <a:t>的颜色。</a:t>
            </a:r>
          </a:p>
          <a:p>
            <a:pPr eaLnBrk="1" hangingPunct="1">
              <a:lnSpc>
                <a:spcPct val="150000"/>
              </a:lnSpc>
              <a:spcBef>
                <a:spcPct val="0"/>
              </a:spcBef>
              <a:buClrTx/>
              <a:buSzTx/>
              <a:buFontTx/>
              <a:buNone/>
            </a:pPr>
            <a:r>
              <a:rPr kumimoji="1" lang="zh-CN" altLang="en-US" sz="2600" dirty="0">
                <a:solidFill>
                  <a:srgbClr val="CC00FF"/>
                </a:solidFill>
                <a:latin typeface="Times New Roman" pitchFamily="18" charset="0"/>
                <a:cs typeface="Tahoma" pitchFamily="34" charset="0"/>
              </a:rPr>
              <a:t>        </a:t>
            </a:r>
          </a:p>
        </p:txBody>
      </p:sp>
      <p:sp>
        <p:nvSpPr>
          <p:cNvPr id="40966" name="Text Box 16"/>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800">
                <a:solidFill>
                  <a:srgbClr val="CC0000"/>
                </a:solidFill>
                <a:latin typeface="Times New Roman" pitchFamily="18" charset="0"/>
                <a:cs typeface="Tahoma" pitchFamily="34" charset="0"/>
              </a:rPr>
              <a:t> </a:t>
            </a:r>
            <a:r>
              <a:rPr kumimoji="1" lang="en-US" altLang="zh-CN" sz="4400">
                <a:solidFill>
                  <a:schemeClr val="tx2"/>
                </a:solidFill>
                <a:latin typeface="华文行楷" pitchFamily="2" charset="-122"/>
                <a:ea typeface="华文行楷" pitchFamily="2" charset="-122"/>
                <a:cs typeface="Tahoma" pitchFamily="34" charset="0"/>
              </a:rPr>
              <a:t>8.2.1  </a:t>
            </a:r>
            <a:r>
              <a:rPr kumimoji="1" lang="zh-CN" altLang="en-US" sz="4400">
                <a:solidFill>
                  <a:schemeClr val="tx2"/>
                </a:solidFill>
                <a:latin typeface="华文行楷" pitchFamily="2" charset="-122"/>
                <a:ea typeface="华文行楷" pitchFamily="2" charset="-122"/>
                <a:cs typeface="Tahoma" pitchFamily="34" charset="0"/>
              </a:rPr>
              <a:t>图的</a:t>
            </a:r>
            <a:r>
              <a:rPr kumimoji="1" lang="en-US" altLang="zh-CN" sz="4400">
                <a:solidFill>
                  <a:schemeClr val="tx2"/>
                </a:solidFill>
                <a:latin typeface="华文行楷" pitchFamily="2" charset="-122"/>
                <a:ea typeface="华文行楷" pitchFamily="2" charset="-122"/>
                <a:cs typeface="Tahoma" pitchFamily="34" charset="0"/>
              </a:rPr>
              <a:t>m</a:t>
            </a:r>
            <a:r>
              <a:rPr kumimoji="1" lang="zh-CN" altLang="en-US" sz="4400">
                <a:solidFill>
                  <a:schemeClr val="tx2"/>
                </a:solidFill>
                <a:latin typeface="华文行楷" pitchFamily="2" charset="-122"/>
                <a:ea typeface="华文行楷" pitchFamily="2" charset="-122"/>
                <a:cs typeface="Tahoma" pitchFamily="34" charset="0"/>
              </a:rPr>
              <a:t>着色问题 </a:t>
            </a:r>
          </a:p>
        </p:txBody>
      </p:sp>
      <p:pic>
        <p:nvPicPr>
          <p:cNvPr id="40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0"/>
            <a:ext cx="2736850" cy="291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Lst>
        </p:spPr>
      </p:pic>
    </p:spTree>
    <p:extLst>
      <p:ext uri="{BB962C8B-B14F-4D97-AF65-F5344CB8AC3E}">
        <p14:creationId xmlns:p14="http://schemas.microsoft.com/office/powerpoint/2010/main" val="42767227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6869">
                                            <p:txEl>
                                              <p:pRg st="2" end="2"/>
                                            </p:txEl>
                                          </p:spTgt>
                                        </p:tgtEl>
                                        <p:attrNameLst>
                                          <p:attrName>style.visibility</p:attrName>
                                        </p:attrNameLst>
                                      </p:cBhvr>
                                      <p:to>
                                        <p:strVal val="visible"/>
                                      </p:to>
                                    </p:set>
                                    <p:animEffect transition="in" filter="randombar(horizontal)">
                                      <p:cBhvr>
                                        <p:cTn id="7" dur="500"/>
                                        <p:tgtEl>
                                          <p:spTgt spid="3686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6869">
                                            <p:txEl>
                                              <p:pRg st="3" end="3"/>
                                            </p:txEl>
                                          </p:spTgt>
                                        </p:tgtEl>
                                        <p:attrNameLst>
                                          <p:attrName>style.visibility</p:attrName>
                                        </p:attrNameLst>
                                      </p:cBhvr>
                                      <p:to>
                                        <p:strVal val="visible"/>
                                      </p:to>
                                    </p:set>
                                    <p:animEffect transition="in" filter="randombar(horizontal)">
                                      <p:cBhvr>
                                        <p:cTn id="12" dur="500"/>
                                        <p:tgtEl>
                                          <p:spTgt spid="3686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6869">
                                            <p:txEl>
                                              <p:pRg st="4" end="4"/>
                                            </p:txEl>
                                          </p:spTgt>
                                        </p:tgtEl>
                                        <p:attrNameLst>
                                          <p:attrName>style.visibility</p:attrName>
                                        </p:attrNameLst>
                                      </p:cBhvr>
                                      <p:to>
                                        <p:strVal val="visible"/>
                                      </p:to>
                                    </p:set>
                                    <p:animEffect transition="in" filter="randombar(horizontal)">
                                      <p:cBhvr>
                                        <p:cTn id="17" dur="500"/>
                                        <p:tgtEl>
                                          <p:spTgt spid="3686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6869">
                                            <p:txEl>
                                              <p:pRg st="7" end="7"/>
                                            </p:txEl>
                                          </p:spTgt>
                                        </p:tgtEl>
                                        <p:attrNameLst>
                                          <p:attrName>style.visibility</p:attrName>
                                        </p:attrNameLst>
                                      </p:cBhvr>
                                      <p:to>
                                        <p:strVal val="visible"/>
                                      </p:to>
                                    </p:set>
                                    <p:animEffect transition="in" filter="randombar(horizontal)">
                                      <p:cBhvr>
                                        <p:cTn id="22" dur="500"/>
                                        <p:tgtEl>
                                          <p:spTgt spid="3686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36869">
                                            <p:txEl>
                                              <p:pRg st="5" end="5"/>
                                            </p:txEl>
                                          </p:spTgt>
                                        </p:tgtEl>
                                        <p:attrNameLst>
                                          <p:attrName>style.visibility</p:attrName>
                                        </p:attrNameLst>
                                      </p:cBhvr>
                                      <p:to>
                                        <p:strVal val="visible"/>
                                      </p:to>
                                    </p:set>
                                    <p:animEffect transition="in" filter="randombar(horizontal)">
                                      <p:cBhvr>
                                        <p:cTn id="27" dur="500"/>
                                        <p:tgtEl>
                                          <p:spTgt spid="3686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36869">
                                            <p:txEl>
                                              <p:pRg st="6" end="6"/>
                                            </p:txEl>
                                          </p:spTgt>
                                        </p:tgtEl>
                                        <p:attrNameLst>
                                          <p:attrName>style.visibility</p:attrName>
                                        </p:attrNameLst>
                                      </p:cBhvr>
                                      <p:to>
                                        <p:strVal val="visible"/>
                                      </p:to>
                                    </p:set>
                                    <p:animEffect transition="in" filter="randombar(horizontal)">
                                      <p:cBhvr>
                                        <p:cTn id="32" dur="500"/>
                                        <p:tgtEl>
                                          <p:spTgt spid="368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158EA9B-FDE3-4BB1-BED4-005B0CD1D3C5}"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419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419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0538958-BB7A-410A-8022-1D093E93E740}" type="slidenum">
              <a:rPr lang="en-US" altLang="zh-CN" sz="1400" b="0" smtClean="0">
                <a:latin typeface="Comic Sans MS" pitchFamily="66" charset="0"/>
                <a:cs typeface="Tahoma" pitchFamily="34" charset="0"/>
              </a:rPr>
              <a:pPr>
                <a:spcBef>
                  <a:spcPct val="0"/>
                </a:spcBef>
                <a:buClrTx/>
                <a:buSzTx/>
                <a:buFontTx/>
                <a:buNone/>
              </a:pPr>
              <a:t>26</a:t>
            </a:fld>
            <a:endParaRPr lang="en-US" altLang="zh-CN" sz="1400" b="0" smtClean="0">
              <a:latin typeface="Comic Sans MS" pitchFamily="66" charset="0"/>
              <a:cs typeface="Tahoma" pitchFamily="34" charset="0"/>
            </a:endParaRPr>
          </a:p>
        </p:txBody>
      </p:sp>
      <p:grpSp>
        <p:nvGrpSpPr>
          <p:cNvPr id="41989" name="Group 4"/>
          <p:cNvGrpSpPr>
            <a:grpSpLocks/>
          </p:cNvGrpSpPr>
          <p:nvPr/>
        </p:nvGrpSpPr>
        <p:grpSpPr bwMode="auto">
          <a:xfrm>
            <a:off x="971550" y="620713"/>
            <a:ext cx="7488238" cy="5472112"/>
            <a:chOff x="2409" y="1242"/>
            <a:chExt cx="5340" cy="4042"/>
          </a:xfrm>
        </p:grpSpPr>
        <p:sp>
          <p:nvSpPr>
            <p:cNvPr id="41993" name="Text Box 5"/>
            <p:cNvSpPr txBox="1">
              <a:spLocks noChangeArrowheads="1"/>
            </p:cNvSpPr>
            <p:nvPr/>
          </p:nvSpPr>
          <p:spPr bwMode="auto">
            <a:xfrm>
              <a:off x="5839" y="3216"/>
              <a:ext cx="3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D=1</a:t>
              </a:r>
            </a:p>
          </p:txBody>
        </p:sp>
        <p:sp>
          <p:nvSpPr>
            <p:cNvPr id="41994" name="Oval 6"/>
            <p:cNvSpPr>
              <a:spLocks noChangeArrowheads="1"/>
            </p:cNvSpPr>
            <p:nvPr/>
          </p:nvSpPr>
          <p:spPr bwMode="auto">
            <a:xfrm>
              <a:off x="3029" y="2334"/>
              <a:ext cx="280"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A</a:t>
              </a:r>
            </a:p>
          </p:txBody>
        </p:sp>
        <p:sp>
          <p:nvSpPr>
            <p:cNvPr id="41995" name="Oval 7"/>
            <p:cNvSpPr>
              <a:spLocks noChangeArrowheads="1"/>
            </p:cNvSpPr>
            <p:nvPr/>
          </p:nvSpPr>
          <p:spPr bwMode="auto">
            <a:xfrm>
              <a:off x="3599" y="3033"/>
              <a:ext cx="280"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C</a:t>
              </a:r>
            </a:p>
          </p:txBody>
        </p:sp>
        <p:sp>
          <p:nvSpPr>
            <p:cNvPr id="41996" name="Oval 8"/>
            <p:cNvSpPr>
              <a:spLocks noChangeArrowheads="1"/>
            </p:cNvSpPr>
            <p:nvPr/>
          </p:nvSpPr>
          <p:spPr bwMode="auto">
            <a:xfrm>
              <a:off x="2429" y="3054"/>
              <a:ext cx="280"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B</a:t>
              </a:r>
            </a:p>
          </p:txBody>
        </p:sp>
        <p:sp>
          <p:nvSpPr>
            <p:cNvPr id="41997" name="Oval 9"/>
            <p:cNvSpPr>
              <a:spLocks noChangeArrowheads="1"/>
            </p:cNvSpPr>
            <p:nvPr/>
          </p:nvSpPr>
          <p:spPr bwMode="auto">
            <a:xfrm>
              <a:off x="2409" y="3961"/>
              <a:ext cx="280"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D</a:t>
              </a:r>
            </a:p>
          </p:txBody>
        </p:sp>
        <p:sp>
          <p:nvSpPr>
            <p:cNvPr id="41998" name="Oval 10"/>
            <p:cNvSpPr>
              <a:spLocks noChangeArrowheads="1"/>
            </p:cNvSpPr>
            <p:nvPr/>
          </p:nvSpPr>
          <p:spPr bwMode="auto">
            <a:xfrm>
              <a:off x="3569" y="4014"/>
              <a:ext cx="280"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E</a:t>
              </a:r>
            </a:p>
          </p:txBody>
        </p:sp>
        <p:sp>
          <p:nvSpPr>
            <p:cNvPr id="41999" name="Line 11"/>
            <p:cNvSpPr>
              <a:spLocks noChangeShapeType="1"/>
            </p:cNvSpPr>
            <p:nvPr/>
          </p:nvSpPr>
          <p:spPr bwMode="auto">
            <a:xfrm flipH="1">
              <a:off x="2639" y="2568"/>
              <a:ext cx="43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12"/>
            <p:cNvSpPr>
              <a:spLocks noChangeShapeType="1"/>
            </p:cNvSpPr>
            <p:nvPr/>
          </p:nvSpPr>
          <p:spPr bwMode="auto">
            <a:xfrm>
              <a:off x="3259" y="2553"/>
              <a:ext cx="39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3"/>
            <p:cNvSpPr>
              <a:spLocks noChangeShapeType="1"/>
            </p:cNvSpPr>
            <p:nvPr/>
          </p:nvSpPr>
          <p:spPr bwMode="auto">
            <a:xfrm>
              <a:off x="2709" y="3204"/>
              <a:ext cx="8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4"/>
            <p:cNvSpPr>
              <a:spLocks noChangeShapeType="1"/>
            </p:cNvSpPr>
            <p:nvPr/>
          </p:nvSpPr>
          <p:spPr bwMode="auto">
            <a:xfrm>
              <a:off x="2569" y="3315"/>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5"/>
            <p:cNvSpPr>
              <a:spLocks noChangeShapeType="1"/>
            </p:cNvSpPr>
            <p:nvPr/>
          </p:nvSpPr>
          <p:spPr bwMode="auto">
            <a:xfrm flipH="1">
              <a:off x="3729" y="3294"/>
              <a:ext cx="0" cy="7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6"/>
            <p:cNvSpPr>
              <a:spLocks noChangeShapeType="1"/>
            </p:cNvSpPr>
            <p:nvPr/>
          </p:nvSpPr>
          <p:spPr bwMode="auto">
            <a:xfrm flipV="1">
              <a:off x="2689" y="4104"/>
              <a:ext cx="8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17"/>
            <p:cNvSpPr>
              <a:spLocks noChangeShapeType="1"/>
            </p:cNvSpPr>
            <p:nvPr/>
          </p:nvSpPr>
          <p:spPr bwMode="auto">
            <a:xfrm>
              <a:off x="2659" y="3273"/>
              <a:ext cx="970" cy="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Oval 18"/>
            <p:cNvSpPr>
              <a:spLocks noChangeArrowheads="1"/>
            </p:cNvSpPr>
            <p:nvPr/>
          </p:nvSpPr>
          <p:spPr bwMode="auto">
            <a:xfrm>
              <a:off x="6509" y="1242"/>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a:t>
              </a:r>
            </a:p>
          </p:txBody>
        </p:sp>
        <p:sp>
          <p:nvSpPr>
            <p:cNvPr id="42007" name="Oval 19"/>
            <p:cNvSpPr>
              <a:spLocks noChangeArrowheads="1"/>
            </p:cNvSpPr>
            <p:nvPr/>
          </p:nvSpPr>
          <p:spPr bwMode="auto">
            <a:xfrm>
              <a:off x="5959" y="1794"/>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2</a:t>
              </a:r>
            </a:p>
          </p:txBody>
        </p:sp>
        <p:sp>
          <p:nvSpPr>
            <p:cNvPr id="42008" name="Oval 20"/>
            <p:cNvSpPr>
              <a:spLocks noChangeArrowheads="1"/>
            </p:cNvSpPr>
            <p:nvPr/>
          </p:nvSpPr>
          <p:spPr bwMode="auto">
            <a:xfrm>
              <a:off x="5429" y="2379"/>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3</a:t>
              </a:r>
            </a:p>
          </p:txBody>
        </p:sp>
        <p:sp>
          <p:nvSpPr>
            <p:cNvPr id="42009" name="Oval 21"/>
            <p:cNvSpPr>
              <a:spLocks noChangeArrowheads="1"/>
            </p:cNvSpPr>
            <p:nvPr/>
          </p:nvSpPr>
          <p:spPr bwMode="auto">
            <a:xfrm>
              <a:off x="5959" y="2391"/>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4</a:t>
              </a:r>
            </a:p>
          </p:txBody>
        </p:sp>
        <p:sp>
          <p:nvSpPr>
            <p:cNvPr id="42010" name="Oval 22"/>
            <p:cNvSpPr>
              <a:spLocks noChangeArrowheads="1"/>
            </p:cNvSpPr>
            <p:nvPr/>
          </p:nvSpPr>
          <p:spPr bwMode="auto">
            <a:xfrm>
              <a:off x="5589" y="2952"/>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5</a:t>
              </a:r>
            </a:p>
          </p:txBody>
        </p:sp>
        <p:sp>
          <p:nvSpPr>
            <p:cNvPr id="42011" name="Oval 23"/>
            <p:cNvSpPr>
              <a:spLocks noChangeArrowheads="1"/>
            </p:cNvSpPr>
            <p:nvPr/>
          </p:nvSpPr>
          <p:spPr bwMode="auto">
            <a:xfrm>
              <a:off x="5959" y="2952"/>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6</a:t>
              </a:r>
            </a:p>
          </p:txBody>
        </p:sp>
        <p:sp>
          <p:nvSpPr>
            <p:cNvPr id="42012" name="Oval 24"/>
            <p:cNvSpPr>
              <a:spLocks noChangeArrowheads="1"/>
            </p:cNvSpPr>
            <p:nvPr/>
          </p:nvSpPr>
          <p:spPr bwMode="auto">
            <a:xfrm>
              <a:off x="6319" y="2961"/>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7</a:t>
              </a:r>
            </a:p>
          </p:txBody>
        </p:sp>
        <p:sp>
          <p:nvSpPr>
            <p:cNvPr id="42013" name="Line 25"/>
            <p:cNvSpPr>
              <a:spLocks noChangeShapeType="1"/>
            </p:cNvSpPr>
            <p:nvPr/>
          </p:nvSpPr>
          <p:spPr bwMode="auto">
            <a:xfrm flipH="1">
              <a:off x="6169" y="1443"/>
              <a:ext cx="37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26"/>
            <p:cNvSpPr>
              <a:spLocks noChangeShapeType="1"/>
            </p:cNvSpPr>
            <p:nvPr/>
          </p:nvSpPr>
          <p:spPr bwMode="auto">
            <a:xfrm flipH="1">
              <a:off x="5629" y="2002"/>
              <a:ext cx="380" cy="3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27"/>
            <p:cNvSpPr>
              <a:spLocks noChangeShapeType="1"/>
            </p:cNvSpPr>
            <p:nvPr/>
          </p:nvSpPr>
          <p:spPr bwMode="auto">
            <a:xfrm>
              <a:off x="6089" y="2043"/>
              <a:ext cx="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28"/>
            <p:cNvSpPr>
              <a:spLocks noChangeShapeType="1"/>
            </p:cNvSpPr>
            <p:nvPr/>
          </p:nvSpPr>
          <p:spPr bwMode="auto">
            <a:xfrm flipH="1">
              <a:off x="5729" y="2604"/>
              <a:ext cx="28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29"/>
            <p:cNvSpPr>
              <a:spLocks noChangeShapeType="1"/>
            </p:cNvSpPr>
            <p:nvPr/>
          </p:nvSpPr>
          <p:spPr bwMode="auto">
            <a:xfrm>
              <a:off x="6079" y="263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30"/>
            <p:cNvSpPr>
              <a:spLocks noChangeShapeType="1"/>
            </p:cNvSpPr>
            <p:nvPr/>
          </p:nvSpPr>
          <p:spPr bwMode="auto">
            <a:xfrm>
              <a:off x="6159" y="2613"/>
              <a:ext cx="24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Oval 31"/>
            <p:cNvSpPr>
              <a:spLocks noChangeArrowheads="1"/>
            </p:cNvSpPr>
            <p:nvPr/>
          </p:nvSpPr>
          <p:spPr bwMode="auto">
            <a:xfrm>
              <a:off x="5949" y="3522"/>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8</a:t>
              </a:r>
            </a:p>
          </p:txBody>
        </p:sp>
        <p:sp>
          <p:nvSpPr>
            <p:cNvPr id="42020" name="Oval 32"/>
            <p:cNvSpPr>
              <a:spLocks noChangeArrowheads="1"/>
            </p:cNvSpPr>
            <p:nvPr/>
          </p:nvSpPr>
          <p:spPr bwMode="auto">
            <a:xfrm>
              <a:off x="6319" y="3522"/>
              <a:ext cx="320"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12</a:t>
              </a:r>
            </a:p>
          </p:txBody>
        </p:sp>
        <p:sp>
          <p:nvSpPr>
            <p:cNvPr id="42021" name="Oval 33"/>
            <p:cNvSpPr>
              <a:spLocks noChangeArrowheads="1"/>
            </p:cNvSpPr>
            <p:nvPr/>
          </p:nvSpPr>
          <p:spPr bwMode="auto">
            <a:xfrm>
              <a:off x="6679" y="3531"/>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13</a:t>
              </a:r>
            </a:p>
          </p:txBody>
        </p:sp>
        <p:sp>
          <p:nvSpPr>
            <p:cNvPr id="42022" name="Line 34"/>
            <p:cNvSpPr>
              <a:spLocks noChangeShapeType="1"/>
            </p:cNvSpPr>
            <p:nvPr/>
          </p:nvSpPr>
          <p:spPr bwMode="auto">
            <a:xfrm flipH="1">
              <a:off x="6089" y="3174"/>
              <a:ext cx="28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35"/>
            <p:cNvSpPr>
              <a:spLocks noChangeShapeType="1"/>
            </p:cNvSpPr>
            <p:nvPr/>
          </p:nvSpPr>
          <p:spPr bwMode="auto">
            <a:xfrm>
              <a:off x="6439" y="32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36"/>
            <p:cNvSpPr>
              <a:spLocks noChangeShapeType="1"/>
            </p:cNvSpPr>
            <p:nvPr/>
          </p:nvSpPr>
          <p:spPr bwMode="auto">
            <a:xfrm>
              <a:off x="6519" y="3183"/>
              <a:ext cx="24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Oval 37"/>
            <p:cNvSpPr>
              <a:spLocks noChangeArrowheads="1"/>
            </p:cNvSpPr>
            <p:nvPr/>
          </p:nvSpPr>
          <p:spPr bwMode="auto">
            <a:xfrm>
              <a:off x="5392" y="4083"/>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9</a:t>
              </a:r>
            </a:p>
          </p:txBody>
        </p:sp>
        <p:sp>
          <p:nvSpPr>
            <p:cNvPr id="42026" name="Oval 38"/>
            <p:cNvSpPr>
              <a:spLocks noChangeArrowheads="1"/>
            </p:cNvSpPr>
            <p:nvPr/>
          </p:nvSpPr>
          <p:spPr bwMode="auto">
            <a:xfrm>
              <a:off x="5759" y="4083"/>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10</a:t>
              </a:r>
            </a:p>
          </p:txBody>
        </p:sp>
        <p:sp>
          <p:nvSpPr>
            <p:cNvPr id="42027" name="Oval 39"/>
            <p:cNvSpPr>
              <a:spLocks noChangeArrowheads="1"/>
            </p:cNvSpPr>
            <p:nvPr/>
          </p:nvSpPr>
          <p:spPr bwMode="auto">
            <a:xfrm>
              <a:off x="6119" y="4092"/>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11</a:t>
              </a:r>
            </a:p>
          </p:txBody>
        </p:sp>
        <p:sp>
          <p:nvSpPr>
            <p:cNvPr id="42028" name="Line 40"/>
            <p:cNvSpPr>
              <a:spLocks noChangeShapeType="1"/>
            </p:cNvSpPr>
            <p:nvPr/>
          </p:nvSpPr>
          <p:spPr bwMode="auto">
            <a:xfrm flipH="1">
              <a:off x="5559" y="3723"/>
              <a:ext cx="43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41"/>
            <p:cNvSpPr>
              <a:spLocks noChangeShapeType="1"/>
            </p:cNvSpPr>
            <p:nvPr/>
          </p:nvSpPr>
          <p:spPr bwMode="auto">
            <a:xfrm flipH="1">
              <a:off x="5929" y="3763"/>
              <a:ext cx="11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0" name="Line 42"/>
            <p:cNvSpPr>
              <a:spLocks noChangeShapeType="1"/>
            </p:cNvSpPr>
            <p:nvPr/>
          </p:nvSpPr>
          <p:spPr bwMode="auto">
            <a:xfrm>
              <a:off x="6109" y="3750"/>
              <a:ext cx="14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1" name="Oval 43"/>
            <p:cNvSpPr>
              <a:spLocks noChangeArrowheads="1"/>
            </p:cNvSpPr>
            <p:nvPr/>
          </p:nvSpPr>
          <p:spPr bwMode="auto">
            <a:xfrm>
              <a:off x="6539" y="4099"/>
              <a:ext cx="272"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14</a:t>
              </a:r>
            </a:p>
          </p:txBody>
        </p:sp>
        <p:sp>
          <p:nvSpPr>
            <p:cNvPr id="42032" name="Line 44"/>
            <p:cNvSpPr>
              <a:spLocks noChangeShapeType="1"/>
            </p:cNvSpPr>
            <p:nvPr/>
          </p:nvSpPr>
          <p:spPr bwMode="auto">
            <a:xfrm flipH="1">
              <a:off x="6679" y="3774"/>
              <a:ext cx="11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Text Box 45"/>
            <p:cNvSpPr txBox="1">
              <a:spLocks noChangeArrowheads="1"/>
            </p:cNvSpPr>
            <p:nvPr/>
          </p:nvSpPr>
          <p:spPr bwMode="auto">
            <a:xfrm>
              <a:off x="6419" y="1626"/>
              <a:ext cx="3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A=1</a:t>
              </a:r>
            </a:p>
          </p:txBody>
        </p:sp>
        <p:sp>
          <p:nvSpPr>
            <p:cNvPr id="42034" name="Text Box 46"/>
            <p:cNvSpPr txBox="1">
              <a:spLocks noChangeArrowheads="1"/>
            </p:cNvSpPr>
            <p:nvPr/>
          </p:nvSpPr>
          <p:spPr bwMode="auto">
            <a:xfrm>
              <a:off x="6149" y="2106"/>
              <a:ext cx="3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B=2</a:t>
              </a:r>
            </a:p>
          </p:txBody>
        </p:sp>
        <p:sp>
          <p:nvSpPr>
            <p:cNvPr id="42035" name="Text Box 47"/>
            <p:cNvSpPr txBox="1">
              <a:spLocks noChangeArrowheads="1"/>
            </p:cNvSpPr>
            <p:nvPr/>
          </p:nvSpPr>
          <p:spPr bwMode="auto">
            <a:xfrm>
              <a:off x="6349" y="2646"/>
              <a:ext cx="3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C=3</a:t>
              </a:r>
            </a:p>
          </p:txBody>
        </p:sp>
        <p:sp>
          <p:nvSpPr>
            <p:cNvPr id="42036" name="Text Box 48"/>
            <p:cNvSpPr txBox="1">
              <a:spLocks noChangeArrowheads="1"/>
            </p:cNvSpPr>
            <p:nvPr/>
          </p:nvSpPr>
          <p:spPr bwMode="auto">
            <a:xfrm>
              <a:off x="6699" y="3198"/>
              <a:ext cx="3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D=3</a:t>
              </a:r>
            </a:p>
          </p:txBody>
        </p:sp>
        <p:sp>
          <p:nvSpPr>
            <p:cNvPr id="42037" name="Text Box 49"/>
            <p:cNvSpPr txBox="1">
              <a:spLocks noChangeArrowheads="1"/>
            </p:cNvSpPr>
            <p:nvPr/>
          </p:nvSpPr>
          <p:spPr bwMode="auto">
            <a:xfrm>
              <a:off x="6799" y="3858"/>
              <a:ext cx="3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E=1</a:t>
              </a:r>
            </a:p>
          </p:txBody>
        </p:sp>
        <p:sp>
          <p:nvSpPr>
            <p:cNvPr id="42038" name="Text Box 50"/>
            <p:cNvSpPr txBox="1">
              <a:spLocks noChangeArrowheads="1"/>
            </p:cNvSpPr>
            <p:nvPr/>
          </p:nvSpPr>
          <p:spPr bwMode="auto">
            <a:xfrm>
              <a:off x="2539" y="4533"/>
              <a:ext cx="521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(a) </a:t>
              </a:r>
              <a:r>
                <a:rPr lang="zh-CN" altLang="en-US" sz="2000">
                  <a:latin typeface="Times New Roman" pitchFamily="18" charset="0"/>
                  <a:cs typeface="Tahoma" pitchFamily="34" charset="0"/>
                </a:rPr>
                <a:t>一个无向图                                     </a:t>
              </a:r>
              <a:r>
                <a:rPr lang="en-US" altLang="zh-CN" sz="2000">
                  <a:latin typeface="Times New Roman" pitchFamily="18" charset="0"/>
                  <a:cs typeface="Tahoma" pitchFamily="34" charset="0"/>
                </a:rPr>
                <a:t>(b) </a:t>
              </a:r>
              <a:r>
                <a:rPr lang="zh-CN" altLang="en-US" sz="2000">
                  <a:latin typeface="Times New Roman" pitchFamily="18" charset="0"/>
                  <a:cs typeface="Tahoma" pitchFamily="34" charset="0"/>
                </a:rPr>
                <a:t>回溯法搜索空间</a:t>
              </a:r>
            </a:p>
            <a:p>
              <a:pPr algn="ctr">
                <a:spcBef>
                  <a:spcPts val="775"/>
                </a:spcBef>
                <a:buClrTx/>
                <a:buSzTx/>
                <a:buFontTx/>
                <a:buNone/>
              </a:pPr>
              <a:r>
                <a:rPr lang="zh-CN" altLang="en-US" sz="2000">
                  <a:latin typeface="Times New Roman" pitchFamily="18" charset="0"/>
                  <a:cs typeface="Tahoma" pitchFamily="34" charset="0"/>
                </a:rPr>
                <a:t>图</a:t>
              </a:r>
              <a:r>
                <a:rPr lang="en-US" altLang="zh-CN" sz="2000">
                  <a:latin typeface="Times New Roman" pitchFamily="18" charset="0"/>
                  <a:cs typeface="Tahoma" pitchFamily="34" charset="0"/>
                </a:rPr>
                <a:t>8.8  </a:t>
              </a:r>
              <a:r>
                <a:rPr lang="zh-CN" altLang="en-US" sz="2000">
                  <a:latin typeface="Times New Roman" pitchFamily="18" charset="0"/>
                  <a:cs typeface="Tahoma" pitchFamily="34" charset="0"/>
                </a:rPr>
                <a:t>回溯法求解图着色问题示例</a:t>
              </a:r>
            </a:p>
          </p:txBody>
        </p:sp>
      </p:grpSp>
      <p:sp>
        <p:nvSpPr>
          <p:cNvPr id="2" name="矩形 1"/>
          <p:cNvSpPr>
            <a:spLocks noChangeArrowheads="1"/>
          </p:cNvSpPr>
          <p:nvPr/>
        </p:nvSpPr>
        <p:spPr bwMode="auto">
          <a:xfrm>
            <a:off x="5076825" y="625475"/>
            <a:ext cx="3743325" cy="4748213"/>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41991" name="Text Box 16"/>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800">
                <a:solidFill>
                  <a:srgbClr val="CC0000"/>
                </a:solidFill>
                <a:latin typeface="Times New Roman" pitchFamily="18" charset="0"/>
                <a:cs typeface="Tahoma" pitchFamily="34" charset="0"/>
              </a:rPr>
              <a:t> </a:t>
            </a:r>
            <a:r>
              <a:rPr kumimoji="1" lang="en-US" altLang="zh-CN" sz="4400">
                <a:solidFill>
                  <a:schemeClr val="tx2"/>
                </a:solidFill>
                <a:latin typeface="华文行楷" pitchFamily="2" charset="-122"/>
                <a:ea typeface="华文行楷" pitchFamily="2" charset="-122"/>
                <a:cs typeface="Tahoma" pitchFamily="34" charset="0"/>
              </a:rPr>
              <a:t>8.2.1  </a:t>
            </a:r>
            <a:r>
              <a:rPr kumimoji="1" lang="zh-CN" altLang="en-US" sz="4400">
                <a:solidFill>
                  <a:schemeClr val="tx2"/>
                </a:solidFill>
                <a:latin typeface="华文行楷" pitchFamily="2" charset="-122"/>
                <a:ea typeface="华文行楷" pitchFamily="2" charset="-122"/>
                <a:cs typeface="Tahoma" pitchFamily="34" charset="0"/>
              </a:rPr>
              <a:t>图的</a:t>
            </a:r>
            <a:r>
              <a:rPr kumimoji="1" lang="en-US" altLang="zh-CN" sz="4400">
                <a:solidFill>
                  <a:schemeClr val="tx2"/>
                </a:solidFill>
                <a:latin typeface="华文行楷" pitchFamily="2" charset="-122"/>
                <a:ea typeface="华文行楷" pitchFamily="2" charset="-122"/>
                <a:cs typeface="Tahoma" pitchFamily="34" charset="0"/>
              </a:rPr>
              <a:t>m</a:t>
            </a:r>
            <a:r>
              <a:rPr kumimoji="1" lang="zh-CN" altLang="en-US" sz="4400">
                <a:solidFill>
                  <a:schemeClr val="tx2"/>
                </a:solidFill>
                <a:latin typeface="华文行楷" pitchFamily="2" charset="-122"/>
                <a:ea typeface="华文行楷" pitchFamily="2" charset="-122"/>
                <a:cs typeface="Tahoma" pitchFamily="34" charset="0"/>
              </a:rPr>
              <a:t>着色问题 </a:t>
            </a:r>
          </a:p>
        </p:txBody>
      </p:sp>
      <p:sp>
        <p:nvSpPr>
          <p:cNvPr id="41992" name="Text Box 16"/>
          <p:cNvSpPr txBox="1">
            <a:spLocks noChangeArrowheads="1"/>
          </p:cNvSpPr>
          <p:nvPr/>
        </p:nvSpPr>
        <p:spPr bwMode="auto">
          <a:xfrm>
            <a:off x="77788" y="1246188"/>
            <a:ext cx="548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3600">
                <a:solidFill>
                  <a:srgbClr val="0070C0"/>
                </a:solidFill>
                <a:latin typeface="华文行楷" pitchFamily="2" charset="-122"/>
                <a:ea typeface="华文行楷" pitchFamily="2" charset="-122"/>
                <a:cs typeface="Tahoma" pitchFamily="34" charset="0"/>
              </a:rPr>
              <a:t>5</a:t>
            </a:r>
            <a:r>
              <a:rPr kumimoji="1" lang="zh-CN" altLang="en-US" sz="3600">
                <a:solidFill>
                  <a:srgbClr val="0070C0"/>
                </a:solidFill>
                <a:latin typeface="华文行楷" pitchFamily="2" charset="-122"/>
                <a:ea typeface="华文行楷" pitchFamily="2" charset="-122"/>
                <a:cs typeface="Tahoma" pitchFamily="34" charset="0"/>
              </a:rPr>
              <a:t>个顶点图的</a:t>
            </a:r>
            <a:r>
              <a:rPr kumimoji="1" lang="en-US" altLang="zh-CN" sz="3600">
                <a:solidFill>
                  <a:srgbClr val="0070C0"/>
                </a:solidFill>
                <a:latin typeface="华文行楷" pitchFamily="2" charset="-122"/>
                <a:ea typeface="华文行楷" pitchFamily="2" charset="-122"/>
                <a:cs typeface="Tahoma" pitchFamily="34" charset="0"/>
              </a:rPr>
              <a:t>3</a:t>
            </a:r>
            <a:r>
              <a:rPr kumimoji="1" lang="zh-CN" altLang="en-US" sz="3600">
                <a:solidFill>
                  <a:srgbClr val="0070C0"/>
                </a:solidFill>
                <a:latin typeface="华文行楷" pitchFamily="2" charset="-122"/>
                <a:ea typeface="华文行楷" pitchFamily="2" charset="-122"/>
                <a:cs typeface="Tahoma" pitchFamily="34" charset="0"/>
              </a:rPr>
              <a:t>着色问题 </a:t>
            </a:r>
          </a:p>
        </p:txBody>
      </p:sp>
    </p:spTree>
    <p:extLst>
      <p:ext uri="{BB962C8B-B14F-4D97-AF65-F5344CB8AC3E}">
        <p14:creationId xmlns:p14="http://schemas.microsoft.com/office/powerpoint/2010/main" val="9167010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F4E4100A-1132-4C6A-B459-9B0414E77C7A}"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4301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A8C438AF-332C-4895-90AE-1415B34B1A72}" type="slidenum">
              <a:rPr lang="en-US" altLang="zh-CN" sz="1400" b="0" smtClean="0">
                <a:latin typeface="Comic Sans MS" pitchFamily="66" charset="0"/>
                <a:cs typeface="Tahoma" pitchFamily="34" charset="0"/>
              </a:rPr>
              <a:pPr>
                <a:spcBef>
                  <a:spcPct val="0"/>
                </a:spcBef>
                <a:buClrTx/>
                <a:buSzTx/>
                <a:buFontTx/>
                <a:buNone/>
              </a:pPr>
              <a:t>27</a:t>
            </a:fld>
            <a:endParaRPr lang="en-US" altLang="zh-CN" sz="1400" b="0" smtClean="0">
              <a:latin typeface="Comic Sans MS" pitchFamily="66" charset="0"/>
              <a:cs typeface="Tahoma" pitchFamily="34" charset="0"/>
            </a:endParaRPr>
          </a:p>
        </p:txBody>
      </p:sp>
      <p:sp>
        <p:nvSpPr>
          <p:cNvPr id="43013" name="Text Box 61"/>
          <p:cNvSpPr txBox="1">
            <a:spLocks noChangeArrowheads="1"/>
          </p:cNvSpPr>
          <p:nvPr/>
        </p:nvSpPr>
        <p:spPr bwMode="auto">
          <a:xfrm>
            <a:off x="323850" y="47625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设数组</a:t>
            </a:r>
            <a:r>
              <a:rPr kumimoji="1" lang="en-US" altLang="zh-CN" sz="2400">
                <a:latin typeface="Times New Roman" pitchFamily="18" charset="0"/>
                <a:cs typeface="Tahoma" pitchFamily="34" charset="0"/>
              </a:rPr>
              <a:t>color[n]</a:t>
            </a:r>
            <a:r>
              <a:rPr kumimoji="1" lang="zh-CN" altLang="en-US" sz="2400">
                <a:latin typeface="Times New Roman" pitchFamily="18" charset="0"/>
                <a:cs typeface="Tahoma" pitchFamily="34" charset="0"/>
              </a:rPr>
              <a:t>表示顶点的着色情况，回溯法求解</a:t>
            </a:r>
            <a:r>
              <a:rPr kumimoji="1" lang="en-US" altLang="zh-CN" sz="2400">
                <a:latin typeface="Times New Roman" pitchFamily="18" charset="0"/>
                <a:cs typeface="Tahoma" pitchFamily="34" charset="0"/>
              </a:rPr>
              <a:t>m</a:t>
            </a:r>
            <a:r>
              <a:rPr kumimoji="1" lang="zh-CN" altLang="en-US" sz="2400">
                <a:latin typeface="Times New Roman" pitchFamily="18" charset="0"/>
                <a:cs typeface="Tahoma" pitchFamily="34" charset="0"/>
              </a:rPr>
              <a:t>着色问题的算法如下： </a:t>
            </a:r>
          </a:p>
        </p:txBody>
      </p:sp>
      <p:grpSp>
        <p:nvGrpSpPr>
          <p:cNvPr id="43014" name="Group 62"/>
          <p:cNvGrpSpPr>
            <a:grpSpLocks/>
          </p:cNvGrpSpPr>
          <p:nvPr/>
        </p:nvGrpSpPr>
        <p:grpSpPr bwMode="auto">
          <a:xfrm>
            <a:off x="214313" y="1428750"/>
            <a:ext cx="8786812" cy="4489450"/>
            <a:chOff x="1509" y="6588"/>
            <a:chExt cx="7654" cy="3423"/>
          </a:xfrm>
        </p:grpSpPr>
        <p:sp>
          <p:nvSpPr>
            <p:cNvPr id="37895" name="Text Box 63"/>
            <p:cNvSpPr txBox="1">
              <a:spLocks noChangeArrowheads="1"/>
            </p:cNvSpPr>
            <p:nvPr/>
          </p:nvSpPr>
          <p:spPr bwMode="auto">
            <a:xfrm>
              <a:off x="1509" y="6594"/>
              <a:ext cx="7654" cy="3417"/>
            </a:xfrm>
            <a:prstGeom prst="rect">
              <a:avLst/>
            </a:prstGeom>
            <a:noFill/>
            <a:ln w="9525">
              <a:solidFill>
                <a:srgbClr val="000000"/>
              </a:solidFill>
              <a:prstDash val="lgDashDot"/>
              <a:miter lim="800000"/>
              <a:headEnd/>
              <a:tailEnd/>
            </a:ln>
          </p:spPr>
          <p:txBody>
            <a:bodyPr/>
            <a:lstStyle/>
            <a:p>
              <a:pPr marL="1158875" indent="-1158875" algn="ctr" eaLnBrk="0" hangingPunct="0">
                <a:spcAft>
                  <a:spcPts val="775"/>
                </a:spcAft>
                <a:defRPr/>
              </a:pPr>
              <a:r>
                <a:rPr lang="zh-CN" altLang="en-US" b="1" dirty="0">
                  <a:ea typeface="宋体" pitchFamily="2" charset="-122"/>
                </a:rPr>
                <a:t>算法</a:t>
              </a:r>
              <a:r>
                <a:rPr lang="en-US" altLang="zh-CN" b="1" dirty="0">
                  <a:ea typeface="宋体" pitchFamily="2" charset="-122"/>
                </a:rPr>
                <a:t>8.1——</a:t>
              </a:r>
              <a:r>
                <a:rPr lang="zh-CN" altLang="en-US" b="1" dirty="0">
                  <a:ea typeface="宋体" pitchFamily="2" charset="-122"/>
                </a:rPr>
                <a:t>图的</a:t>
              </a:r>
              <a:r>
                <a:rPr lang="en-US" altLang="zh-CN" b="1" dirty="0">
                  <a:ea typeface="宋体" pitchFamily="2" charset="-122"/>
                </a:rPr>
                <a:t>m</a:t>
              </a:r>
              <a:r>
                <a:rPr lang="zh-CN" altLang="en-US" b="1" dirty="0">
                  <a:ea typeface="宋体" pitchFamily="2" charset="-122"/>
                </a:rPr>
                <a:t>着色问题</a:t>
              </a:r>
            </a:p>
            <a:p>
              <a:pPr marL="1158875" indent="-1158875" algn="just" eaLnBrk="0" hangingPunct="0">
                <a:defRPr/>
              </a:pPr>
              <a:r>
                <a:rPr lang="zh-CN" altLang="en-US" b="1" dirty="0">
                  <a:ea typeface="宋体" pitchFamily="2" charset="-122"/>
                </a:rPr>
                <a:t>  </a:t>
              </a:r>
              <a:r>
                <a:rPr lang="en-US" altLang="zh-CN" b="1" dirty="0">
                  <a:ea typeface="宋体" pitchFamily="2" charset="-122"/>
                </a:rPr>
                <a:t>1.</a:t>
              </a:r>
              <a:r>
                <a:rPr lang="zh-CN" altLang="en-US" b="1" dirty="0">
                  <a:ea typeface="宋体" pitchFamily="2" charset="-122"/>
                </a:rPr>
                <a:t>将数组</a:t>
              </a:r>
              <a:r>
                <a:rPr lang="en-US" altLang="zh-CN" b="1" dirty="0">
                  <a:ea typeface="宋体" pitchFamily="2" charset="-122"/>
                </a:rPr>
                <a:t>color[n]</a:t>
              </a:r>
              <a:r>
                <a:rPr lang="zh-CN" altLang="en-US" b="1" dirty="0">
                  <a:ea typeface="宋体" pitchFamily="2" charset="-122"/>
                </a:rPr>
                <a:t>初始化？为</a:t>
              </a:r>
              <a:r>
                <a:rPr lang="en-US" altLang="zh-CN" b="1" dirty="0">
                  <a:ea typeface="宋体" pitchFamily="2" charset="-122"/>
                </a:rPr>
                <a:t>0</a:t>
              </a:r>
              <a:r>
                <a:rPr lang="zh-CN" altLang="en-US" b="1" dirty="0">
                  <a:ea typeface="宋体" pitchFamily="2" charset="-122"/>
                </a:rPr>
                <a:t>；</a:t>
              </a:r>
            </a:p>
            <a:p>
              <a:pPr marL="1158875" indent="-1158875" algn="just" eaLnBrk="0" hangingPunct="0">
                <a:lnSpc>
                  <a:spcPct val="104000"/>
                </a:lnSpc>
                <a:defRPr/>
              </a:pPr>
              <a:r>
                <a:rPr lang="zh-CN" altLang="en-US" b="1" dirty="0">
                  <a:ea typeface="宋体" pitchFamily="2" charset="-122"/>
                </a:rPr>
                <a:t>  </a:t>
              </a:r>
              <a:r>
                <a:rPr lang="en-US" altLang="zh-CN" b="1" dirty="0">
                  <a:ea typeface="宋体" pitchFamily="2" charset="-122"/>
                </a:rPr>
                <a:t>2.k=0;</a:t>
              </a:r>
              <a:endParaRPr lang="en-US" altLang="zh-CN" b="1" dirty="0">
                <a:ea typeface="宋体" pitchFamily="2" charset="-122"/>
              </a:endParaRPr>
            </a:p>
            <a:p>
              <a:pPr marL="1158875" indent="-1158875" algn="just" eaLnBrk="0" hangingPunct="0">
                <a:defRPr/>
              </a:pPr>
              <a:r>
                <a:rPr lang="en-US" altLang="zh-CN" b="1" dirty="0">
                  <a:ea typeface="宋体" pitchFamily="2" charset="-122"/>
                </a:rPr>
                <a:t>  3.while (k</a:t>
              </a:r>
              <a:r>
                <a:rPr lang="en-US" altLang="zh-CN" b="1" dirty="0">
                  <a:ea typeface="宋体" pitchFamily="2" charset="-122"/>
                </a:rPr>
                <a:t>&gt;=0)</a:t>
              </a:r>
              <a:endParaRPr lang="en-US" altLang="zh-CN" b="1" dirty="0">
                <a:ea typeface="宋体" pitchFamily="2" charset="-122"/>
              </a:endParaRPr>
            </a:p>
            <a:p>
              <a:pPr marL="808038" indent="-808038" algn="just" eaLnBrk="0" hangingPunct="0">
                <a:defRPr/>
              </a:pPr>
              <a:r>
                <a:rPr lang="en-US" altLang="zh-CN" b="1" dirty="0">
                  <a:ea typeface="宋体" pitchFamily="2" charset="-122"/>
                </a:rPr>
                <a:t>    3.1 </a:t>
              </a:r>
              <a:r>
                <a:rPr lang="zh-CN" altLang="en-US" b="1" dirty="0">
                  <a:ea typeface="宋体" pitchFamily="2" charset="-122"/>
                </a:rPr>
                <a:t>依次考察每一种颜色，若顶点</a:t>
              </a:r>
              <a:r>
                <a:rPr lang="en-US" altLang="zh-CN" b="1" dirty="0">
                  <a:ea typeface="宋体" pitchFamily="2" charset="-122"/>
                </a:rPr>
                <a:t>k</a:t>
              </a:r>
              <a:r>
                <a:rPr lang="zh-CN" altLang="en-US" b="1" dirty="0">
                  <a:ea typeface="宋体" pitchFamily="2" charset="-122"/>
                </a:rPr>
                <a:t>的着色与其他顶点的着色不</a:t>
              </a:r>
              <a:r>
                <a:rPr lang="zh-CN" altLang="en-US" b="1" dirty="0">
                  <a:solidFill>
                    <a:srgbClr val="FF0000"/>
                  </a:solidFill>
                  <a:ea typeface="宋体" pitchFamily="2" charset="-122"/>
                </a:rPr>
                <a:t>发生冲突</a:t>
              </a:r>
              <a:r>
                <a:rPr lang="zh-CN" altLang="en-US" b="1" dirty="0">
                  <a:ea typeface="宋体" pitchFamily="2" charset="-122"/>
                </a:rPr>
                <a:t>，则转步骤</a:t>
              </a:r>
              <a:r>
                <a:rPr lang="en-US" altLang="zh-CN" b="1" dirty="0">
                  <a:ea typeface="宋体" pitchFamily="2" charset="-122"/>
                </a:rPr>
                <a:t>3.2</a:t>
              </a:r>
              <a:r>
                <a:rPr lang="zh-CN" altLang="en-US" b="1" dirty="0">
                  <a:ea typeface="宋体" pitchFamily="2" charset="-122"/>
                </a:rPr>
                <a:t>；否则，搜索下一个颜色；</a:t>
              </a:r>
            </a:p>
            <a:p>
              <a:pPr marL="1158875" indent="-1158875" algn="just" eaLnBrk="0" hangingPunct="0">
                <a:defRPr/>
              </a:pPr>
              <a:r>
                <a:rPr lang="zh-CN" altLang="en-US" b="1" dirty="0">
                  <a:ea typeface="宋体" pitchFamily="2" charset="-122"/>
                </a:rPr>
                <a:t>    </a:t>
              </a:r>
              <a:r>
                <a:rPr lang="en-US" altLang="zh-CN" b="1" dirty="0">
                  <a:ea typeface="宋体" pitchFamily="2" charset="-122"/>
                </a:rPr>
                <a:t>3.2 </a:t>
              </a:r>
              <a:r>
                <a:rPr lang="zh-CN" altLang="en-US" b="1" dirty="0">
                  <a:ea typeface="宋体" pitchFamily="2" charset="-122"/>
                </a:rPr>
                <a:t>若顶点已全部着色，则输出数组</a:t>
              </a:r>
              <a:r>
                <a:rPr lang="en-US" altLang="zh-CN" b="1" dirty="0">
                  <a:ea typeface="宋体" pitchFamily="2" charset="-122"/>
                </a:rPr>
                <a:t>color[n]</a:t>
              </a:r>
              <a:r>
                <a:rPr lang="zh-CN" altLang="en-US" b="1" dirty="0">
                  <a:ea typeface="宋体" pitchFamily="2" charset="-122"/>
                </a:rPr>
                <a:t>，返回；</a:t>
              </a:r>
            </a:p>
            <a:p>
              <a:pPr marL="1158875" indent="-1158875" algn="just" eaLnBrk="0" hangingPunct="0">
                <a:defRPr/>
              </a:pPr>
              <a:r>
                <a:rPr lang="zh-CN" altLang="en-US" b="1" dirty="0">
                  <a:ea typeface="宋体" pitchFamily="2" charset="-122"/>
                </a:rPr>
                <a:t>    </a:t>
              </a:r>
              <a:r>
                <a:rPr lang="en-US" altLang="zh-CN" b="1" dirty="0">
                  <a:ea typeface="宋体" pitchFamily="2" charset="-122"/>
                </a:rPr>
                <a:t>3.3 </a:t>
              </a:r>
              <a:r>
                <a:rPr lang="zh-CN" altLang="en-US" b="1" dirty="0">
                  <a:ea typeface="宋体" pitchFamily="2" charset="-122"/>
                </a:rPr>
                <a:t>否则，</a:t>
              </a:r>
            </a:p>
            <a:p>
              <a:pPr marL="1158875" indent="-1158875" algn="just" eaLnBrk="0" hangingPunct="0">
                <a:defRPr/>
              </a:pPr>
              <a:r>
                <a:rPr lang="zh-CN" altLang="en-US" b="1" dirty="0">
                  <a:ea typeface="宋体" pitchFamily="2" charset="-122"/>
                </a:rPr>
                <a:t>      </a:t>
              </a:r>
              <a:r>
                <a:rPr lang="en-US" altLang="zh-CN" b="1" dirty="0">
                  <a:ea typeface="宋体" pitchFamily="2" charset="-122"/>
                </a:rPr>
                <a:t>3.3.1 </a:t>
              </a:r>
              <a:r>
                <a:rPr lang="zh-CN" altLang="en-US" b="1" dirty="0">
                  <a:ea typeface="宋体" pitchFamily="2" charset="-122"/>
                </a:rPr>
                <a:t>若顶点</a:t>
              </a:r>
              <a:r>
                <a:rPr lang="en-US" altLang="zh-CN" b="1" dirty="0">
                  <a:ea typeface="宋体" pitchFamily="2" charset="-122"/>
                </a:rPr>
                <a:t>k</a:t>
              </a:r>
              <a:r>
                <a:rPr lang="zh-CN" altLang="en-US" b="1" dirty="0">
                  <a:ea typeface="宋体" pitchFamily="2" charset="-122"/>
                </a:rPr>
                <a:t>是一个合法着色，则</a:t>
              </a:r>
              <a:r>
                <a:rPr lang="en-US" altLang="zh-CN" b="1" dirty="0">
                  <a:ea typeface="宋体" pitchFamily="2" charset="-122"/>
                </a:rPr>
                <a:t>k=k+1</a:t>
              </a:r>
              <a:r>
                <a:rPr lang="zh-CN" altLang="en-US" b="1" dirty="0">
                  <a:ea typeface="宋体" pitchFamily="2" charset="-122"/>
                </a:rPr>
                <a:t>，转步骤</a:t>
              </a:r>
              <a:r>
                <a:rPr lang="en-US" altLang="zh-CN" b="1" dirty="0">
                  <a:ea typeface="宋体" pitchFamily="2" charset="-122"/>
                </a:rPr>
                <a:t>3</a:t>
              </a:r>
              <a:r>
                <a:rPr lang="zh-CN" altLang="en-US" b="1" dirty="0">
                  <a:ea typeface="宋体" pitchFamily="2" charset="-122"/>
                </a:rPr>
                <a:t>处理下一个顶点</a:t>
              </a:r>
              <a:r>
                <a:rPr lang="en-US" altLang="zh-CN" b="1" dirty="0">
                  <a:ea typeface="宋体" pitchFamily="2" charset="-122"/>
                </a:rPr>
                <a:t>;</a:t>
              </a:r>
              <a:r>
                <a:rPr lang="zh-CN" altLang="en-US" b="1" dirty="0">
                  <a:ea typeface="宋体" pitchFamily="2" charset="-122"/>
                </a:rPr>
                <a:t>  </a:t>
              </a:r>
              <a:endParaRPr lang="en-US" altLang="zh-CN" b="1" dirty="0">
                <a:ea typeface="宋体" pitchFamily="2" charset="-122"/>
              </a:endParaRPr>
            </a:p>
            <a:p>
              <a:pPr marL="1158875" indent="-1158875" algn="just" eaLnBrk="0" hangingPunct="0">
                <a:defRPr/>
              </a:pPr>
              <a:r>
                <a:rPr lang="zh-CN" altLang="en-US" b="1" dirty="0">
                  <a:ea typeface="宋体" pitchFamily="2" charset="-122"/>
                </a:rPr>
                <a:t>      </a:t>
              </a:r>
              <a:r>
                <a:rPr lang="en-US" altLang="zh-CN" b="1" dirty="0">
                  <a:ea typeface="宋体" pitchFamily="2" charset="-122"/>
                </a:rPr>
                <a:t>3.3.2 </a:t>
              </a:r>
              <a:r>
                <a:rPr lang="zh-CN" altLang="en-US" b="1" dirty="0">
                  <a:ea typeface="宋体" pitchFamily="2" charset="-122"/>
                </a:rPr>
                <a:t>否则，重置顶点</a:t>
              </a:r>
              <a:r>
                <a:rPr lang="en-US" altLang="zh-CN" b="1" dirty="0">
                  <a:ea typeface="宋体" pitchFamily="2" charset="-122"/>
                </a:rPr>
                <a:t>k</a:t>
              </a:r>
              <a:r>
                <a:rPr lang="zh-CN" altLang="en-US" b="1" dirty="0">
                  <a:ea typeface="宋体" pitchFamily="2" charset="-122"/>
                </a:rPr>
                <a:t>的着色情况，</a:t>
              </a:r>
              <a:r>
                <a:rPr lang="en-US" altLang="zh-CN" b="1" dirty="0">
                  <a:ea typeface="宋体" pitchFamily="2" charset="-122"/>
                </a:rPr>
                <a:t>k=k</a:t>
              </a:r>
              <a:r>
                <a:rPr lang="en-US" altLang="zh-CN" b="1" dirty="0">
                  <a:latin typeface="宋体" pitchFamily="2" charset="-122"/>
                  <a:ea typeface="宋体" pitchFamily="2" charset="-122"/>
                </a:rPr>
                <a:t>-</a:t>
              </a:r>
              <a:r>
                <a:rPr lang="en-US" altLang="zh-CN" b="1" dirty="0">
                  <a:ea typeface="宋体" pitchFamily="2" charset="-122"/>
                </a:rPr>
                <a:t>1</a:t>
              </a:r>
              <a:r>
                <a:rPr lang="zh-CN" altLang="en-US" b="1" dirty="0">
                  <a:ea typeface="宋体" pitchFamily="2" charset="-122"/>
                </a:rPr>
                <a:t>，转步骤</a:t>
              </a:r>
              <a:r>
                <a:rPr lang="en-US" altLang="zh-CN" b="1" dirty="0">
                  <a:ea typeface="宋体" pitchFamily="2" charset="-122"/>
                </a:rPr>
                <a:t>3</a:t>
              </a:r>
              <a:r>
                <a:rPr lang="zh-CN" altLang="en-US" b="1" dirty="0">
                  <a:ea typeface="宋体" pitchFamily="2" charset="-122"/>
                </a:rPr>
                <a:t>回溯；</a:t>
              </a:r>
            </a:p>
          </p:txBody>
        </p:sp>
        <p:grpSp>
          <p:nvGrpSpPr>
            <p:cNvPr id="43017" name="Group 64"/>
            <p:cNvGrpSpPr>
              <a:grpSpLocks/>
            </p:cNvGrpSpPr>
            <p:nvPr/>
          </p:nvGrpSpPr>
          <p:grpSpPr bwMode="auto">
            <a:xfrm>
              <a:off x="1511" y="6588"/>
              <a:ext cx="540" cy="859"/>
              <a:chOff x="1711" y="5088"/>
              <a:chExt cx="540" cy="813"/>
            </a:xfrm>
          </p:grpSpPr>
          <p:sp>
            <p:nvSpPr>
              <p:cNvPr id="43018" name="AutoShape 65"/>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43019" name="WordArt 6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11" name="矩形 10"/>
          <p:cNvSpPr>
            <a:spLocks noChangeArrowheads="1"/>
          </p:cNvSpPr>
          <p:nvPr/>
        </p:nvSpPr>
        <p:spPr bwMode="auto">
          <a:xfrm>
            <a:off x="3851275" y="1851025"/>
            <a:ext cx="1223963" cy="673100"/>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9223288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AD47A2C-034D-4643-907F-03CAA7279DD3}"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4403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358C3795-2E10-4799-8ED1-0045D880E456}" type="slidenum">
              <a:rPr lang="en-US" altLang="zh-CN" sz="1400" b="0" smtClean="0">
                <a:latin typeface="Comic Sans MS" pitchFamily="66" charset="0"/>
                <a:cs typeface="Tahoma" pitchFamily="34" charset="0"/>
              </a:rPr>
              <a:pPr>
                <a:spcBef>
                  <a:spcPct val="0"/>
                </a:spcBef>
                <a:buClrTx/>
                <a:buSzTx/>
                <a:buFontTx/>
                <a:buNone/>
              </a:pPr>
              <a:t>28</a:t>
            </a:fld>
            <a:endParaRPr lang="en-US" altLang="zh-CN" sz="1400" b="0" smtClean="0">
              <a:latin typeface="Comic Sans MS" pitchFamily="66" charset="0"/>
              <a:cs typeface="Tahoma" pitchFamily="34" charset="0"/>
            </a:endParaRPr>
          </a:p>
        </p:txBody>
      </p:sp>
      <p:grpSp>
        <p:nvGrpSpPr>
          <p:cNvPr id="44037" name="Group 71"/>
          <p:cNvGrpSpPr>
            <a:grpSpLocks/>
          </p:cNvGrpSpPr>
          <p:nvPr/>
        </p:nvGrpSpPr>
        <p:grpSpPr bwMode="auto">
          <a:xfrm>
            <a:off x="179388" y="-26988"/>
            <a:ext cx="8532812" cy="7200901"/>
            <a:chOff x="556" y="-99"/>
            <a:chExt cx="4592" cy="4536"/>
          </a:xfrm>
        </p:grpSpPr>
        <p:sp>
          <p:nvSpPr>
            <p:cNvPr id="44038" name="Text Box 66"/>
            <p:cNvSpPr txBox="1">
              <a:spLocks noChangeArrowheads="1"/>
            </p:cNvSpPr>
            <p:nvPr/>
          </p:nvSpPr>
          <p:spPr bwMode="auto">
            <a:xfrm>
              <a:off x="556" y="-99"/>
              <a:ext cx="4592" cy="4536"/>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lnSpc>
                  <a:spcPct val="125000"/>
                </a:lnSpc>
                <a:spcBef>
                  <a:spcPct val="0"/>
                </a:spcBef>
                <a:spcAft>
                  <a:spcPts val="775"/>
                </a:spcAft>
                <a:buClrTx/>
                <a:buSzTx/>
                <a:buFontTx/>
                <a:buNone/>
              </a:pPr>
              <a:r>
                <a:rPr lang="zh-CN" altLang="en-US" sz="2000">
                  <a:cs typeface="Tahoma" pitchFamily="34" charset="0"/>
                </a:rPr>
                <a:t>算法</a:t>
              </a:r>
              <a:r>
                <a:rPr lang="en-US" altLang="zh-CN" sz="2000">
                  <a:cs typeface="Tahoma" pitchFamily="34" charset="0"/>
                </a:rPr>
                <a:t>8.2—— </a:t>
              </a:r>
              <a:r>
                <a:rPr lang="zh-CN" altLang="en-US" sz="2000">
                  <a:cs typeface="Tahoma" pitchFamily="34" charset="0"/>
                </a:rPr>
                <a:t>图的</a:t>
              </a:r>
              <a:r>
                <a:rPr lang="en-US" altLang="zh-CN" sz="2000">
                  <a:cs typeface="Tahoma" pitchFamily="34" charset="0"/>
                </a:rPr>
                <a:t>m</a:t>
              </a:r>
              <a:r>
                <a:rPr lang="zh-CN" altLang="en-US" sz="2000">
                  <a:cs typeface="Tahoma" pitchFamily="34" charset="0"/>
                </a:rPr>
                <a:t>着色问题</a:t>
              </a:r>
            </a:p>
            <a:p>
              <a:pPr algn="just">
                <a:lnSpc>
                  <a:spcPct val="125000"/>
                </a:lnSpc>
                <a:spcBef>
                  <a:spcPct val="0"/>
                </a:spcBef>
                <a:buClrTx/>
                <a:buSzTx/>
                <a:buFontTx/>
                <a:buNone/>
              </a:pPr>
              <a:r>
                <a:rPr lang="zh-CN" altLang="en-US" sz="2000">
                  <a:cs typeface="Tahoma" pitchFamily="34" charset="0"/>
                </a:rPr>
                <a:t>    </a:t>
              </a:r>
              <a:r>
                <a:rPr lang="en-US" altLang="zh-CN" sz="2000">
                  <a:cs typeface="Tahoma" pitchFamily="34" charset="0"/>
                </a:rPr>
                <a:t>void GraphColor(int n, int c[ ][ ], int m)</a:t>
              </a:r>
              <a:r>
                <a:rPr lang="zh-CN" altLang="en-US" sz="2000">
                  <a:cs typeface="Tahoma" pitchFamily="34" charset="0"/>
                </a:rPr>
                <a:t>  </a:t>
              </a:r>
              <a:r>
                <a:rPr lang="en-US" altLang="zh-CN" sz="2000">
                  <a:cs typeface="Tahoma" pitchFamily="34" charset="0"/>
                </a:rPr>
                <a:t>{ </a:t>
              </a:r>
            </a:p>
            <a:p>
              <a:pPr algn="just">
                <a:lnSpc>
                  <a:spcPct val="125000"/>
                </a:lnSpc>
                <a:spcBef>
                  <a:spcPct val="0"/>
                </a:spcBef>
                <a:buClrTx/>
                <a:buSzTx/>
                <a:buFontTx/>
                <a:buNone/>
              </a:pPr>
              <a:r>
                <a:rPr lang="en-US" altLang="zh-CN" sz="2000">
                  <a:cs typeface="Tahoma" pitchFamily="34" charset="0"/>
                </a:rPr>
                <a:t>        for (i=0; i&lt;n; i++ )     //</a:t>
              </a:r>
              <a:r>
                <a:rPr lang="zh-CN" altLang="en-US" sz="2000">
                  <a:cs typeface="Tahoma" pitchFamily="34" charset="0"/>
                </a:rPr>
                <a:t>将数组</a:t>
              </a:r>
              <a:r>
                <a:rPr lang="en-US" altLang="zh-CN" sz="2000">
                  <a:cs typeface="Tahoma" pitchFamily="34" charset="0"/>
                </a:rPr>
                <a:t>color[n]</a:t>
              </a:r>
              <a:r>
                <a:rPr lang="zh-CN" altLang="en-US" sz="2000">
                  <a:cs typeface="Tahoma" pitchFamily="34" charset="0"/>
                </a:rPr>
                <a:t>初始化为</a:t>
              </a:r>
              <a:r>
                <a:rPr lang="en-US" altLang="zh-CN" sz="2000">
                  <a:cs typeface="Tahoma" pitchFamily="34" charset="0"/>
                </a:rPr>
                <a:t>0</a:t>
              </a:r>
            </a:p>
            <a:p>
              <a:pPr algn="just">
                <a:lnSpc>
                  <a:spcPct val="125000"/>
                </a:lnSpc>
                <a:spcBef>
                  <a:spcPct val="0"/>
                </a:spcBef>
                <a:buClrTx/>
                <a:buSzTx/>
                <a:buFontTx/>
                <a:buNone/>
              </a:pPr>
              <a:r>
                <a:rPr lang="en-US" altLang="zh-CN" sz="2000">
                  <a:cs typeface="Tahoma" pitchFamily="34" charset="0"/>
                </a:rPr>
                <a:t>          color[i]=0;</a:t>
              </a:r>
            </a:p>
            <a:p>
              <a:pPr algn="just">
                <a:lnSpc>
                  <a:spcPct val="125000"/>
                </a:lnSpc>
                <a:spcBef>
                  <a:spcPct val="0"/>
                </a:spcBef>
                <a:buClrTx/>
                <a:buSzTx/>
                <a:buFontTx/>
                <a:buNone/>
              </a:pPr>
              <a:r>
                <a:rPr lang="en-US" altLang="zh-CN" sz="2000">
                  <a:cs typeface="Tahoma" pitchFamily="34" charset="0"/>
                </a:rPr>
                <a:t>        k=0;</a:t>
              </a:r>
            </a:p>
            <a:p>
              <a:pPr algn="just">
                <a:lnSpc>
                  <a:spcPct val="125000"/>
                </a:lnSpc>
                <a:spcBef>
                  <a:spcPct val="0"/>
                </a:spcBef>
                <a:buClrTx/>
                <a:buSzTx/>
                <a:buFontTx/>
                <a:buNone/>
              </a:pPr>
              <a:r>
                <a:rPr lang="en-US" altLang="zh-CN" sz="2000">
                  <a:cs typeface="Tahoma" pitchFamily="34" charset="0"/>
                </a:rPr>
                <a:t>       while (k&gt;=0) {</a:t>
              </a:r>
            </a:p>
            <a:p>
              <a:pPr algn="just">
                <a:lnSpc>
                  <a:spcPct val="125000"/>
                </a:lnSpc>
                <a:spcBef>
                  <a:spcPct val="0"/>
                </a:spcBef>
                <a:buClrTx/>
                <a:buSzTx/>
                <a:buFontTx/>
                <a:buNone/>
              </a:pPr>
              <a:r>
                <a:rPr lang="en-US" altLang="zh-CN" sz="2000">
                  <a:cs typeface="Tahoma" pitchFamily="34" charset="0"/>
                </a:rPr>
                <a:t>          color[k]=color[k]+1;</a:t>
              </a:r>
            </a:p>
            <a:p>
              <a:pPr algn="just">
                <a:lnSpc>
                  <a:spcPct val="125000"/>
                </a:lnSpc>
                <a:spcBef>
                  <a:spcPct val="0"/>
                </a:spcBef>
                <a:buClrTx/>
                <a:buSzTx/>
                <a:buFontTx/>
                <a:buNone/>
              </a:pPr>
              <a:r>
                <a:rPr lang="en-US" altLang="zh-CN" sz="2000">
                  <a:cs typeface="Tahoma" pitchFamily="34" charset="0"/>
                </a:rPr>
                <a:t>          while (color[k]&lt;=m)</a:t>
              </a:r>
            </a:p>
            <a:p>
              <a:pPr algn="just">
                <a:lnSpc>
                  <a:spcPct val="125000"/>
                </a:lnSpc>
                <a:spcBef>
                  <a:spcPct val="0"/>
                </a:spcBef>
                <a:buClrTx/>
                <a:buSzTx/>
                <a:buFontTx/>
                <a:buNone/>
              </a:pPr>
              <a:r>
                <a:rPr lang="en-US" altLang="zh-CN" sz="2000">
                  <a:cs typeface="Tahoma" pitchFamily="34" charset="0"/>
                </a:rPr>
                <a:t>            if (Ok(k)) break;   //</a:t>
              </a:r>
              <a:r>
                <a:rPr lang="zh-CN" altLang="en-US" sz="2000">
                  <a:cs typeface="Tahoma" pitchFamily="34" charset="0"/>
                </a:rPr>
                <a:t>判断顶点</a:t>
              </a:r>
              <a:r>
                <a:rPr lang="en-US" altLang="zh-CN" sz="2000">
                  <a:cs typeface="Tahoma" pitchFamily="34" charset="0"/>
                </a:rPr>
                <a:t>k</a:t>
              </a:r>
              <a:r>
                <a:rPr lang="zh-CN" altLang="en-US" sz="2000">
                  <a:cs typeface="Tahoma" pitchFamily="34" charset="0"/>
                </a:rPr>
                <a:t>的着色是否发生冲突</a:t>
              </a:r>
              <a:endParaRPr lang="en-US" altLang="zh-CN" sz="2000">
                <a:cs typeface="Tahoma" pitchFamily="34" charset="0"/>
              </a:endParaRPr>
            </a:p>
            <a:p>
              <a:pPr algn="just">
                <a:lnSpc>
                  <a:spcPct val="125000"/>
                </a:lnSpc>
                <a:spcBef>
                  <a:spcPct val="0"/>
                </a:spcBef>
                <a:buClrTx/>
                <a:buSzTx/>
                <a:buFontTx/>
                <a:buNone/>
              </a:pPr>
              <a:r>
                <a:rPr lang="en-US" altLang="zh-CN" sz="2000">
                  <a:cs typeface="Tahoma" pitchFamily="34" charset="0"/>
                </a:rPr>
                <a:t>            else color[k]=color[k]+1;   //</a:t>
              </a:r>
              <a:r>
                <a:rPr lang="zh-CN" altLang="en-US" sz="2000">
                  <a:cs typeface="Tahoma" pitchFamily="34" charset="0"/>
                </a:rPr>
                <a:t>搜索下一个颜色</a:t>
              </a:r>
            </a:p>
            <a:p>
              <a:pPr algn="just">
                <a:lnSpc>
                  <a:spcPct val="125000"/>
                </a:lnSpc>
                <a:spcBef>
                  <a:spcPct val="0"/>
                </a:spcBef>
                <a:buClrTx/>
                <a:buSzTx/>
                <a:buFontTx/>
                <a:buNone/>
              </a:pPr>
              <a:r>
                <a:rPr lang="zh-CN" altLang="en-US" sz="2000">
                  <a:cs typeface="Tahoma" pitchFamily="34" charset="0"/>
                </a:rPr>
                <a:t>          </a:t>
              </a:r>
              <a:r>
                <a:rPr lang="en-US" altLang="zh-CN" sz="2000">
                  <a:cs typeface="Tahoma" pitchFamily="34" charset="0"/>
                </a:rPr>
                <a:t>if (color[k]&lt;=m &amp;&amp; k= =n) { //</a:t>
              </a:r>
              <a:r>
                <a:rPr lang="zh-CN" altLang="en-US" sz="2000">
                  <a:cs typeface="Tahoma" pitchFamily="34" charset="0"/>
                </a:rPr>
                <a:t>求解完毕，输出解</a:t>
              </a:r>
            </a:p>
            <a:p>
              <a:pPr algn="just">
                <a:lnSpc>
                  <a:spcPct val="125000"/>
                </a:lnSpc>
                <a:spcBef>
                  <a:spcPct val="0"/>
                </a:spcBef>
                <a:buClrTx/>
                <a:buSzTx/>
                <a:buFontTx/>
                <a:buNone/>
              </a:pPr>
              <a:r>
                <a:rPr lang="en-US" altLang="zh-CN" sz="2000">
                  <a:cs typeface="Tahoma" pitchFamily="34" charset="0"/>
                </a:rPr>
                <a:t>               for (i=1; i&lt;=n; i++)          cout&lt;&lt;color[i];</a:t>
              </a:r>
            </a:p>
            <a:p>
              <a:pPr algn="just">
                <a:lnSpc>
                  <a:spcPct val="125000"/>
                </a:lnSpc>
                <a:spcBef>
                  <a:spcPct val="0"/>
                </a:spcBef>
                <a:buClrTx/>
                <a:buSzTx/>
                <a:buFontTx/>
                <a:buNone/>
              </a:pPr>
              <a:r>
                <a:rPr lang="en-US" altLang="zh-CN" sz="2000">
                  <a:cs typeface="Tahoma" pitchFamily="34" charset="0"/>
                </a:rPr>
                <a:t>               return; </a:t>
              </a:r>
            </a:p>
            <a:p>
              <a:pPr algn="just">
                <a:lnSpc>
                  <a:spcPct val="125000"/>
                </a:lnSpc>
                <a:spcBef>
                  <a:spcPct val="0"/>
                </a:spcBef>
                <a:buClrTx/>
                <a:buSzTx/>
                <a:buFontTx/>
                <a:buNone/>
              </a:pPr>
              <a:r>
                <a:rPr lang="en-US" altLang="zh-CN" sz="2000">
                  <a:cs typeface="Tahoma" pitchFamily="34" charset="0"/>
                </a:rPr>
                <a:t>          }</a:t>
              </a:r>
            </a:p>
            <a:p>
              <a:pPr eaLnBrk="1" hangingPunct="1">
                <a:lnSpc>
                  <a:spcPct val="80000"/>
                </a:lnSpc>
                <a:buClr>
                  <a:schemeClr val="tx1"/>
                </a:buClr>
                <a:buFontTx/>
                <a:buNone/>
              </a:pPr>
              <a:r>
                <a:rPr lang="en-US" altLang="zh-CN" sz="2000">
                  <a:cs typeface="Tahoma" pitchFamily="34" charset="0"/>
                </a:rPr>
                <a:t>         else if (color[k]&lt;=m &amp;&amp; k&lt;n)        k=k+1;  //</a:t>
              </a:r>
              <a:r>
                <a:rPr lang="zh-CN" altLang="en-US" sz="2000">
                  <a:cs typeface="Tahoma" pitchFamily="34" charset="0"/>
                </a:rPr>
                <a:t>处理下一个顶点</a:t>
              </a:r>
            </a:p>
            <a:p>
              <a:pPr eaLnBrk="1" hangingPunct="1">
                <a:lnSpc>
                  <a:spcPct val="80000"/>
                </a:lnSpc>
                <a:buClr>
                  <a:schemeClr val="tx1"/>
                </a:buClr>
                <a:buFontTx/>
                <a:buNone/>
              </a:pPr>
              <a:r>
                <a:rPr lang="zh-CN" altLang="en-US" sz="2000">
                  <a:cs typeface="Tahoma" pitchFamily="34" charset="0"/>
                </a:rPr>
                <a:t>         </a:t>
              </a:r>
              <a:r>
                <a:rPr lang="en-US" altLang="zh-CN" sz="2000">
                  <a:cs typeface="Tahoma" pitchFamily="34" charset="0"/>
                </a:rPr>
                <a:t>else {     color[k]=0;               k=k-1;    //</a:t>
              </a:r>
              <a:r>
                <a:rPr lang="zh-CN" altLang="en-US" sz="2000">
                  <a:cs typeface="Tahoma" pitchFamily="34" charset="0"/>
                </a:rPr>
                <a:t>回溯            </a:t>
              </a:r>
              <a:r>
                <a:rPr lang="en-US" altLang="zh-CN" sz="2000">
                  <a:cs typeface="Tahoma" pitchFamily="34" charset="0"/>
                </a:rPr>
                <a:t>}</a:t>
              </a:r>
            </a:p>
            <a:p>
              <a:pPr eaLnBrk="1" hangingPunct="1">
                <a:lnSpc>
                  <a:spcPct val="80000"/>
                </a:lnSpc>
                <a:buClr>
                  <a:schemeClr val="tx1"/>
                </a:buClr>
                <a:buFontTx/>
                <a:buNone/>
              </a:pPr>
              <a:r>
                <a:rPr lang="en-US" altLang="zh-CN" sz="2000">
                  <a:cs typeface="Tahoma" pitchFamily="34" charset="0"/>
                </a:rPr>
                <a:t>         }</a:t>
              </a:r>
            </a:p>
            <a:p>
              <a:pPr eaLnBrk="1" hangingPunct="1">
                <a:lnSpc>
                  <a:spcPct val="80000"/>
                </a:lnSpc>
                <a:buClr>
                  <a:schemeClr val="tx1"/>
                </a:buClr>
                <a:buFontTx/>
                <a:buNone/>
              </a:pPr>
              <a:r>
                <a:rPr lang="en-US" altLang="zh-CN" sz="2000">
                  <a:cs typeface="Tahoma" pitchFamily="34" charset="0"/>
                </a:rPr>
                <a:t>   }</a:t>
              </a:r>
            </a:p>
            <a:p>
              <a:pPr algn="just">
                <a:lnSpc>
                  <a:spcPct val="125000"/>
                </a:lnSpc>
                <a:spcBef>
                  <a:spcPct val="0"/>
                </a:spcBef>
                <a:buClrTx/>
                <a:buSzTx/>
                <a:buFontTx/>
                <a:buNone/>
              </a:pPr>
              <a:endParaRPr lang="en-US" altLang="zh-CN" sz="2000">
                <a:cs typeface="Tahoma" pitchFamily="34" charset="0"/>
              </a:endParaRPr>
            </a:p>
          </p:txBody>
        </p:sp>
        <p:grpSp>
          <p:nvGrpSpPr>
            <p:cNvPr id="44039" name="Group 67"/>
            <p:cNvGrpSpPr>
              <a:grpSpLocks/>
            </p:cNvGrpSpPr>
            <p:nvPr/>
          </p:nvGrpSpPr>
          <p:grpSpPr bwMode="auto">
            <a:xfrm>
              <a:off x="557" y="-99"/>
              <a:ext cx="309" cy="448"/>
              <a:chOff x="1519" y="2792"/>
              <a:chExt cx="550" cy="864"/>
            </a:xfrm>
          </p:grpSpPr>
          <p:sp>
            <p:nvSpPr>
              <p:cNvPr id="44040" name="AutoShape 68"/>
              <p:cNvSpPr>
                <a:spLocks noChangeArrowheads="1"/>
              </p:cNvSpPr>
              <p:nvPr/>
            </p:nvSpPr>
            <p:spPr bwMode="auto">
              <a:xfrm rot="5400000">
                <a:off x="1362" y="2949"/>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0"/>
                  </a:spcBef>
                  <a:buClrTx/>
                  <a:buSzTx/>
                  <a:buFontTx/>
                  <a:buNone/>
                </a:pPr>
                <a:endParaRPr lang="zh-CN" altLang="en-US" sz="2400" b="0">
                  <a:latin typeface="Times New Roman" pitchFamily="18" charset="0"/>
                  <a:cs typeface="Tahoma" pitchFamily="34" charset="0"/>
                </a:endParaRPr>
              </a:p>
            </p:txBody>
          </p:sp>
          <p:sp>
            <p:nvSpPr>
              <p:cNvPr id="91205" name="WordArt 69"/>
              <p:cNvSpPr>
                <a:spLocks noChangeArrowheads="1" noChangeShapeType="1" noTextEdit="1"/>
              </p:cNvSpPr>
              <p:nvPr/>
            </p:nvSpPr>
            <p:spPr bwMode="auto">
              <a:xfrm rot="18000000">
                <a:off x="1454" y="3028"/>
                <a:ext cx="557" cy="167"/>
              </a:xfrm>
              <a:prstGeom prst="rect">
                <a:avLst/>
              </a:prstGeom>
            </p:spPr>
            <p:txBody>
              <a:bodyPr wrap="none" fromWordArt="1">
                <a:prstTxWarp prst="textCanDown">
                  <a:avLst>
                    <a:gd name="adj" fmla="val 2569"/>
                  </a:avLst>
                </a:prstTxWarp>
              </a:bodyPr>
              <a:lstStyle/>
              <a:p>
                <a:pPr algn="ctr">
                  <a:lnSpc>
                    <a:spcPct val="150000"/>
                  </a:lnSpc>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1151569379"/>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E6E25E9-D144-4567-A20E-D5A611C23A1A}"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450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450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2AE0B6D-8288-45EF-9BCE-9ABFA57BAA7C}" type="slidenum">
              <a:rPr lang="en-US" altLang="zh-CN" sz="1400" b="0" smtClean="0">
                <a:latin typeface="Comic Sans MS" pitchFamily="66" charset="0"/>
                <a:cs typeface="Tahoma" pitchFamily="34" charset="0"/>
              </a:rPr>
              <a:pPr>
                <a:spcBef>
                  <a:spcPct val="0"/>
                </a:spcBef>
                <a:buClrTx/>
                <a:buSzTx/>
                <a:buFontTx/>
                <a:buNone/>
              </a:pPr>
              <a:t>29</a:t>
            </a:fld>
            <a:endParaRPr lang="en-US" altLang="zh-CN" sz="1400" b="0" smtClean="0">
              <a:latin typeface="Comic Sans MS" pitchFamily="66" charset="0"/>
              <a:cs typeface="Tahoma" pitchFamily="34" charset="0"/>
            </a:endParaRPr>
          </a:p>
        </p:txBody>
      </p:sp>
      <p:sp>
        <p:nvSpPr>
          <p:cNvPr id="45061" name="Rectangle 3" descr="Rectangle: Click to edit Master text styles&#10;Second level&#10;Third level&#10;Fourth level&#10;Fifth level"/>
          <p:cNvSpPr>
            <a:spLocks noGrp="1" noChangeArrowheads="1"/>
          </p:cNvSpPr>
          <p:nvPr>
            <p:ph type="body" idx="1"/>
          </p:nvPr>
        </p:nvSpPr>
        <p:spPr>
          <a:xfrm>
            <a:off x="714375" y="919163"/>
            <a:ext cx="7772400" cy="5183187"/>
          </a:xfrm>
          <a:ln cap="flat">
            <a:solidFill>
              <a:schemeClr val="tx1"/>
            </a:solidFill>
            <a:prstDash val="lgDashDot"/>
            <a:miter lim="800000"/>
            <a:headEnd/>
            <a:tailEnd/>
          </a:ln>
        </p:spPr>
        <p:txBody>
          <a:bodyPr/>
          <a:lstStyle/>
          <a:p>
            <a:pPr eaLnBrk="1" hangingPunct="1">
              <a:lnSpc>
                <a:spcPct val="150000"/>
              </a:lnSpc>
              <a:buClr>
                <a:schemeClr val="tx1"/>
              </a:buClr>
              <a:buFontTx/>
              <a:buNone/>
            </a:pPr>
            <a:endParaRPr lang="en-US" altLang="zh-CN" sz="2100" smtClean="0"/>
          </a:p>
          <a:p>
            <a:pPr eaLnBrk="1" hangingPunct="1">
              <a:lnSpc>
                <a:spcPct val="150000"/>
              </a:lnSpc>
              <a:buClr>
                <a:schemeClr val="tx1"/>
              </a:buClr>
              <a:buFontTx/>
              <a:buNone/>
            </a:pPr>
            <a:r>
              <a:rPr lang="en-US" altLang="zh-CN" sz="2100" smtClean="0"/>
              <a:t>   bool Ok(int k)   //</a:t>
            </a:r>
            <a:r>
              <a:rPr lang="zh-CN" altLang="en-US" sz="2100" smtClean="0"/>
              <a:t>判断顶点</a:t>
            </a:r>
            <a:r>
              <a:rPr lang="en-US" altLang="zh-CN" sz="2100" smtClean="0"/>
              <a:t>k</a:t>
            </a:r>
            <a:r>
              <a:rPr lang="zh-CN" altLang="en-US" sz="2100" smtClean="0"/>
              <a:t>的着色是否发生冲突</a:t>
            </a:r>
          </a:p>
          <a:p>
            <a:pPr eaLnBrk="1" hangingPunct="1">
              <a:lnSpc>
                <a:spcPct val="150000"/>
              </a:lnSpc>
              <a:buClr>
                <a:schemeClr val="tx1"/>
              </a:buClr>
              <a:buFontTx/>
              <a:buNone/>
            </a:pPr>
            <a:r>
              <a:rPr lang="zh-CN" altLang="en-US" sz="2100" smtClean="0"/>
              <a:t>  </a:t>
            </a:r>
            <a:r>
              <a:rPr lang="en-US" altLang="zh-CN" sz="2100" smtClean="0"/>
              <a:t>{</a:t>
            </a:r>
          </a:p>
          <a:p>
            <a:pPr eaLnBrk="1" hangingPunct="1">
              <a:lnSpc>
                <a:spcPct val="150000"/>
              </a:lnSpc>
              <a:buClr>
                <a:schemeClr val="tx1"/>
              </a:buClr>
              <a:buFontTx/>
              <a:buNone/>
            </a:pPr>
            <a:r>
              <a:rPr lang="en-US" altLang="zh-CN" sz="2100" smtClean="0"/>
              <a:t>       for (i=0; i&lt;k; i++) </a:t>
            </a:r>
          </a:p>
          <a:p>
            <a:pPr eaLnBrk="1" hangingPunct="1">
              <a:lnSpc>
                <a:spcPct val="150000"/>
              </a:lnSpc>
              <a:buClr>
                <a:schemeClr val="tx1"/>
              </a:buClr>
              <a:buFontTx/>
              <a:buNone/>
            </a:pPr>
            <a:r>
              <a:rPr lang="en-US" altLang="zh-CN" sz="2100" smtClean="0"/>
              <a:t>          if (c[k][i]= =1 &amp;&amp; color[i]= =color[k])</a:t>
            </a:r>
          </a:p>
          <a:p>
            <a:pPr eaLnBrk="1" hangingPunct="1">
              <a:lnSpc>
                <a:spcPct val="150000"/>
              </a:lnSpc>
              <a:buClr>
                <a:schemeClr val="tx1"/>
              </a:buClr>
              <a:buFontTx/>
              <a:buNone/>
            </a:pPr>
            <a:r>
              <a:rPr lang="en-US" altLang="zh-CN" sz="2100" smtClean="0"/>
              <a:t>               return false;</a:t>
            </a:r>
          </a:p>
          <a:p>
            <a:pPr eaLnBrk="1" hangingPunct="1">
              <a:lnSpc>
                <a:spcPct val="150000"/>
              </a:lnSpc>
              <a:buClr>
                <a:schemeClr val="tx1"/>
              </a:buClr>
              <a:buFontTx/>
              <a:buNone/>
            </a:pPr>
            <a:r>
              <a:rPr lang="en-US" altLang="zh-CN" sz="2100" smtClean="0"/>
              <a:t>      return true;</a:t>
            </a:r>
          </a:p>
          <a:p>
            <a:pPr eaLnBrk="1" hangingPunct="1">
              <a:lnSpc>
                <a:spcPct val="150000"/>
              </a:lnSpc>
              <a:buClr>
                <a:schemeClr val="tx1"/>
              </a:buClr>
              <a:buFontTx/>
              <a:buNone/>
            </a:pPr>
            <a:r>
              <a:rPr lang="en-US" altLang="zh-CN" sz="2100" smtClean="0"/>
              <a:t>  }</a:t>
            </a:r>
          </a:p>
          <a:p>
            <a:pPr eaLnBrk="1" hangingPunct="1">
              <a:lnSpc>
                <a:spcPct val="150000"/>
              </a:lnSpc>
              <a:buClr>
                <a:schemeClr val="tx1"/>
              </a:buClr>
              <a:buFontTx/>
              <a:buNone/>
            </a:pPr>
            <a:endParaRPr lang="en-US" altLang="zh-CN" sz="2100" smtClean="0"/>
          </a:p>
        </p:txBody>
      </p:sp>
      <p:sp>
        <p:nvSpPr>
          <p:cNvPr id="45062" name="矩形 1"/>
          <p:cNvSpPr>
            <a:spLocks noChangeArrowheads="1"/>
          </p:cNvSpPr>
          <p:nvPr/>
        </p:nvSpPr>
        <p:spPr bwMode="auto">
          <a:xfrm>
            <a:off x="2181225" y="260350"/>
            <a:ext cx="39925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lnSpc>
                <a:spcPct val="125000"/>
              </a:lnSpc>
              <a:spcAft>
                <a:spcPts val="775"/>
              </a:spcAft>
            </a:pPr>
            <a:r>
              <a:rPr lang="zh-CN" altLang="en-US" b="1"/>
              <a:t>算法</a:t>
            </a:r>
            <a:r>
              <a:rPr lang="en-US" altLang="zh-CN" b="1"/>
              <a:t>8.2—— </a:t>
            </a:r>
            <a:r>
              <a:rPr lang="zh-CN" altLang="en-US" b="1"/>
              <a:t>图的</a:t>
            </a:r>
            <a:r>
              <a:rPr lang="en-US" altLang="zh-CN" b="1"/>
              <a:t>m</a:t>
            </a:r>
            <a:r>
              <a:rPr lang="zh-CN" altLang="en-US" b="1"/>
              <a:t>着色问题</a:t>
            </a:r>
          </a:p>
        </p:txBody>
      </p:sp>
    </p:spTree>
    <p:extLst>
      <p:ext uri="{BB962C8B-B14F-4D97-AF65-F5344CB8AC3E}">
        <p14:creationId xmlns:p14="http://schemas.microsoft.com/office/powerpoint/2010/main" val="108770124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13EF87B-DDC5-4AD7-9745-4EEA07EE87FF}"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112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D2521104-2A01-4795-A2CF-7ABA1542FF70}" type="slidenum">
              <a:rPr lang="en-US" altLang="zh-CN" sz="1400" b="0" smtClean="0">
                <a:latin typeface="Comic Sans MS" pitchFamily="66" charset="0"/>
                <a:cs typeface="Tahoma" pitchFamily="34" charset="0"/>
              </a:rPr>
              <a:pPr>
                <a:spcBef>
                  <a:spcPct val="0"/>
                </a:spcBef>
                <a:buClrTx/>
                <a:buSzTx/>
                <a:buFontTx/>
                <a:buNone/>
              </a:pPr>
              <a:t>3</a:t>
            </a:fld>
            <a:endParaRPr lang="en-US" altLang="zh-CN" sz="1400" b="0" smtClean="0">
              <a:latin typeface="Comic Sans MS" pitchFamily="66" charset="0"/>
              <a:cs typeface="Tahoma" pitchFamily="34" charset="0"/>
            </a:endParaRPr>
          </a:p>
        </p:txBody>
      </p:sp>
      <p:sp>
        <p:nvSpPr>
          <p:cNvPr id="11269" name="Text Box 9"/>
          <p:cNvSpPr txBox="1">
            <a:spLocks noChangeArrowheads="1"/>
          </p:cNvSpPr>
          <p:nvPr/>
        </p:nvSpPr>
        <p:spPr bwMode="auto">
          <a:xfrm>
            <a:off x="395288" y="981075"/>
            <a:ext cx="81534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200000"/>
              </a:lnSpc>
              <a:spcBef>
                <a:spcPct val="30000"/>
              </a:spcBef>
              <a:buClrTx/>
              <a:buSzTx/>
              <a:buFont typeface="Wingdings" pitchFamily="2" charset="2"/>
              <a:buChar char="Ø"/>
            </a:pPr>
            <a:r>
              <a:rPr kumimoji="1" lang="zh-CN" altLang="en-US" sz="2800" dirty="0">
                <a:latin typeface="Times New Roman" pitchFamily="18" charset="0"/>
                <a:cs typeface="Tahoma" pitchFamily="34" charset="0"/>
              </a:rPr>
              <a:t>为了用回溯法求解一个具有</a:t>
            </a:r>
            <a:r>
              <a:rPr kumimoji="1" lang="en-US" altLang="zh-CN" sz="2800" i="1" dirty="0">
                <a:latin typeface="Times New Roman" pitchFamily="18" charset="0"/>
                <a:cs typeface="Tahoma" pitchFamily="34" charset="0"/>
              </a:rPr>
              <a:t>n</a:t>
            </a:r>
            <a:r>
              <a:rPr kumimoji="1" lang="zh-CN" altLang="en-US" sz="2800" dirty="0">
                <a:latin typeface="Times New Roman" pitchFamily="18" charset="0"/>
                <a:cs typeface="Tahoma" pitchFamily="34" charset="0"/>
              </a:rPr>
              <a:t>个输入的问题，一般情况下，将其</a:t>
            </a:r>
            <a:r>
              <a:rPr kumimoji="1" lang="zh-CN" altLang="en-US" sz="2800" dirty="0">
                <a:solidFill>
                  <a:srgbClr val="FF0000"/>
                </a:solidFill>
                <a:latin typeface="Times New Roman" pitchFamily="18" charset="0"/>
                <a:cs typeface="Tahoma" pitchFamily="34" charset="0"/>
              </a:rPr>
              <a:t>可能解</a:t>
            </a:r>
            <a:r>
              <a:rPr kumimoji="1" lang="zh-CN" altLang="en-US" sz="2800" dirty="0">
                <a:latin typeface="Times New Roman" pitchFamily="18" charset="0"/>
                <a:cs typeface="Tahoma" pitchFamily="34" charset="0"/>
              </a:rPr>
              <a:t>表示为满足某个约束条件的</a:t>
            </a:r>
            <a:r>
              <a:rPr kumimoji="1" lang="zh-CN" altLang="en-US" sz="2800" dirty="0">
                <a:solidFill>
                  <a:srgbClr val="FF0000"/>
                </a:solidFill>
                <a:latin typeface="Times New Roman" pitchFamily="18" charset="0"/>
                <a:cs typeface="Tahoma" pitchFamily="34" charset="0"/>
              </a:rPr>
              <a:t>等长向量</a:t>
            </a:r>
            <a:r>
              <a:rPr kumimoji="1" lang="en-US" altLang="zh-CN" sz="2800" i="1" dirty="0">
                <a:latin typeface="Times New Roman" pitchFamily="18" charset="0"/>
                <a:cs typeface="Tahoma" pitchFamily="34" charset="0"/>
              </a:rPr>
              <a:t>X</a:t>
            </a:r>
            <a:r>
              <a:rPr kumimoji="1" lang="en-US" altLang="zh-CN" sz="2800" dirty="0">
                <a:latin typeface="Times New Roman" pitchFamily="18" charset="0"/>
                <a:cs typeface="Tahoma" pitchFamily="34" charset="0"/>
              </a:rPr>
              <a:t>=(</a:t>
            </a:r>
            <a:r>
              <a:rPr kumimoji="1" lang="en-US" altLang="zh-CN" sz="2800" i="1" dirty="0" smtClean="0">
                <a:latin typeface="Times New Roman" pitchFamily="18" charset="0"/>
                <a:cs typeface="Tahoma" pitchFamily="34" charset="0"/>
              </a:rPr>
              <a:t>x</a:t>
            </a:r>
            <a:r>
              <a:rPr kumimoji="1" lang="en-US" altLang="zh-CN" sz="2800" baseline="-30000" dirty="0" smtClean="0">
                <a:latin typeface="Times New Roman" pitchFamily="18" charset="0"/>
                <a:cs typeface="Tahoma" pitchFamily="34" charset="0"/>
              </a:rPr>
              <a:t>0</a:t>
            </a:r>
            <a:r>
              <a:rPr kumimoji="1" lang="en-US" altLang="zh-CN" sz="2800" dirty="0" smtClean="0">
                <a:latin typeface="Times New Roman" pitchFamily="18" charset="0"/>
                <a:cs typeface="Tahoma" pitchFamily="34" charset="0"/>
              </a:rPr>
              <a:t>, </a:t>
            </a:r>
            <a:r>
              <a:rPr kumimoji="1" lang="en-US" altLang="zh-CN" sz="2800" i="1" dirty="0" smtClean="0">
                <a:latin typeface="Times New Roman" pitchFamily="18" charset="0"/>
                <a:cs typeface="Tahoma" pitchFamily="34" charset="0"/>
              </a:rPr>
              <a:t>x</a:t>
            </a:r>
            <a:r>
              <a:rPr kumimoji="1" lang="en-US" altLang="zh-CN" sz="2800" baseline="-30000" dirty="0" smtClean="0">
                <a:latin typeface="Times New Roman" pitchFamily="18" charset="0"/>
                <a:cs typeface="Tahoma" pitchFamily="34" charset="0"/>
              </a:rPr>
              <a:t>1</a:t>
            </a:r>
            <a:r>
              <a:rPr kumimoji="1" lang="en-US" altLang="zh-CN" sz="2800" dirty="0" smtClean="0">
                <a:latin typeface="Times New Roman" pitchFamily="18" charset="0"/>
                <a:cs typeface="Tahoma" pitchFamily="34" charset="0"/>
              </a:rPr>
              <a:t>, </a:t>
            </a:r>
            <a:r>
              <a:rPr kumimoji="1" lang="en-US" altLang="zh-CN" sz="2800" dirty="0">
                <a:latin typeface="Times New Roman" pitchFamily="18" charset="0"/>
                <a:cs typeface="Tahoma" pitchFamily="34" charset="0"/>
              </a:rPr>
              <a:t>…, </a:t>
            </a:r>
            <a:r>
              <a:rPr kumimoji="1" lang="en-US" altLang="zh-CN" sz="2800" i="1" dirty="0" smtClean="0">
                <a:latin typeface="Times New Roman" pitchFamily="18" charset="0"/>
                <a:cs typeface="Tahoma" pitchFamily="34" charset="0"/>
              </a:rPr>
              <a:t>x</a:t>
            </a:r>
            <a:r>
              <a:rPr kumimoji="1" lang="en-US" altLang="zh-CN" sz="2800" i="1" baseline="-30000" dirty="0" smtClean="0">
                <a:latin typeface="Times New Roman" pitchFamily="18" charset="0"/>
                <a:cs typeface="Tahoma" pitchFamily="34" charset="0"/>
              </a:rPr>
              <a:t>n-1</a:t>
            </a:r>
            <a:r>
              <a:rPr kumimoji="1" lang="en-US" altLang="zh-CN" sz="2800" dirty="0" smtClean="0">
                <a:latin typeface="Times New Roman" pitchFamily="18" charset="0"/>
                <a:cs typeface="Tahoma" pitchFamily="34" charset="0"/>
              </a:rPr>
              <a:t>)</a:t>
            </a:r>
            <a:r>
              <a:rPr kumimoji="1" lang="zh-CN" altLang="en-US" sz="2800" dirty="0">
                <a:latin typeface="Times New Roman" pitchFamily="18" charset="0"/>
                <a:cs typeface="Tahoma" pitchFamily="34" charset="0"/>
              </a:rPr>
              <a:t>；</a:t>
            </a:r>
            <a:endParaRPr kumimoji="1" lang="en-US" altLang="zh-CN" sz="2800" dirty="0">
              <a:latin typeface="Times New Roman" pitchFamily="18" charset="0"/>
              <a:cs typeface="Tahoma" pitchFamily="34" charset="0"/>
            </a:endParaRPr>
          </a:p>
          <a:p>
            <a:pPr algn="just" eaLnBrk="1" hangingPunct="1">
              <a:lnSpc>
                <a:spcPct val="200000"/>
              </a:lnSpc>
              <a:spcBef>
                <a:spcPct val="30000"/>
              </a:spcBef>
              <a:buClrTx/>
              <a:buSzTx/>
              <a:buFont typeface="Wingdings" pitchFamily="2" charset="2"/>
              <a:buChar char="Ø"/>
            </a:pPr>
            <a:r>
              <a:rPr kumimoji="1" lang="zh-CN" altLang="en-US" sz="2800" dirty="0">
                <a:latin typeface="Times New Roman" pitchFamily="18" charset="0"/>
                <a:cs typeface="Tahoma" pitchFamily="34" charset="0"/>
              </a:rPr>
              <a:t>其中分量</a:t>
            </a:r>
            <a:r>
              <a:rPr kumimoji="1" lang="en-US" altLang="zh-CN" sz="2800" i="1" dirty="0">
                <a:latin typeface="Times New Roman" pitchFamily="18" charset="0"/>
                <a:cs typeface="Tahoma" pitchFamily="34" charset="0"/>
              </a:rPr>
              <a:t>x</a:t>
            </a:r>
            <a:r>
              <a:rPr kumimoji="1" lang="en-US" altLang="zh-CN" sz="2800" i="1" baseline="-30000" dirty="0">
                <a:latin typeface="Times New Roman" pitchFamily="18" charset="0"/>
                <a:cs typeface="Tahoma" pitchFamily="34" charset="0"/>
              </a:rPr>
              <a:t>i </a:t>
            </a:r>
            <a:r>
              <a:rPr kumimoji="1" lang="en-US" altLang="zh-CN" sz="2800" dirty="0" smtClean="0">
                <a:latin typeface="Times New Roman" pitchFamily="18" charset="0"/>
                <a:cs typeface="Tahoma" pitchFamily="34" charset="0"/>
              </a:rPr>
              <a:t>(0≤</a:t>
            </a:r>
            <a:r>
              <a:rPr kumimoji="1" lang="en-US" altLang="zh-CN" sz="2800" i="1" dirty="0">
                <a:latin typeface="Times New Roman" pitchFamily="18" charset="0"/>
                <a:cs typeface="Tahoma" pitchFamily="34" charset="0"/>
              </a:rPr>
              <a:t>i</a:t>
            </a:r>
            <a:r>
              <a:rPr kumimoji="1" lang="en-US" altLang="zh-CN" sz="2800" dirty="0">
                <a:latin typeface="Times New Roman" pitchFamily="18" charset="0"/>
                <a:cs typeface="Tahoma" pitchFamily="34" charset="0"/>
              </a:rPr>
              <a:t>≤</a:t>
            </a:r>
            <a:r>
              <a:rPr kumimoji="1" lang="en-US" altLang="zh-CN" sz="2800" i="1" dirty="0" smtClean="0">
                <a:latin typeface="Times New Roman" pitchFamily="18" charset="0"/>
                <a:cs typeface="Tahoma" pitchFamily="34" charset="0"/>
              </a:rPr>
              <a:t>n-1</a:t>
            </a:r>
            <a:r>
              <a:rPr kumimoji="1" lang="en-US" altLang="zh-CN" sz="2800" dirty="0" smtClean="0">
                <a:latin typeface="Times New Roman" pitchFamily="18" charset="0"/>
                <a:cs typeface="Tahoma" pitchFamily="34" charset="0"/>
              </a:rPr>
              <a:t>)</a:t>
            </a:r>
            <a:r>
              <a:rPr kumimoji="1" lang="zh-CN" altLang="en-US" sz="2800" dirty="0">
                <a:latin typeface="Times New Roman" pitchFamily="18" charset="0"/>
                <a:cs typeface="Tahoma" pitchFamily="34" charset="0"/>
              </a:rPr>
              <a:t>的取值范围是某个有限集合</a:t>
            </a:r>
            <a:r>
              <a:rPr kumimoji="1" lang="en-US" altLang="zh-CN" sz="2800" i="1" dirty="0">
                <a:latin typeface="Times New Roman" pitchFamily="18" charset="0"/>
                <a:cs typeface="Tahoma" pitchFamily="34" charset="0"/>
              </a:rPr>
              <a:t>S</a:t>
            </a:r>
            <a:r>
              <a:rPr kumimoji="1" lang="en-US" altLang="zh-CN" sz="2800" i="1" baseline="-30000" dirty="0">
                <a:latin typeface="Times New Roman" pitchFamily="18" charset="0"/>
                <a:cs typeface="Tahoma" pitchFamily="34" charset="0"/>
              </a:rPr>
              <a:t>i</a:t>
            </a:r>
            <a:r>
              <a:rPr kumimoji="1" lang="en-US" altLang="zh-CN" sz="2800" dirty="0">
                <a:latin typeface="Times New Roman" pitchFamily="18" charset="0"/>
                <a:cs typeface="Tahoma" pitchFamily="34" charset="0"/>
              </a:rPr>
              <a:t>={</a:t>
            </a:r>
            <a:r>
              <a:rPr kumimoji="1" lang="en-US" altLang="zh-CN" sz="2800" i="1" dirty="0" smtClean="0">
                <a:latin typeface="Times New Roman" pitchFamily="18" charset="0"/>
                <a:cs typeface="Tahoma" pitchFamily="34" charset="0"/>
              </a:rPr>
              <a:t>a</a:t>
            </a:r>
            <a:r>
              <a:rPr kumimoji="1" lang="en-US" altLang="zh-CN" sz="2800" i="1" baseline="-30000" dirty="0" smtClean="0">
                <a:latin typeface="Times New Roman" pitchFamily="18" charset="0"/>
                <a:cs typeface="Tahoma" pitchFamily="34" charset="0"/>
              </a:rPr>
              <a:t>i</a:t>
            </a:r>
            <a:r>
              <a:rPr kumimoji="1" lang="en-US" altLang="zh-CN" sz="2800" baseline="-30000" dirty="0" smtClean="0">
                <a:latin typeface="Times New Roman" pitchFamily="18" charset="0"/>
                <a:cs typeface="Tahoma" pitchFamily="34" charset="0"/>
              </a:rPr>
              <a:t>0</a:t>
            </a:r>
            <a:r>
              <a:rPr kumimoji="1" lang="en-US" altLang="zh-CN" sz="2800" dirty="0" smtClean="0">
                <a:latin typeface="Times New Roman" pitchFamily="18" charset="0"/>
                <a:cs typeface="Tahoma" pitchFamily="34" charset="0"/>
              </a:rPr>
              <a:t>, </a:t>
            </a:r>
            <a:r>
              <a:rPr kumimoji="1" lang="en-US" altLang="zh-CN" sz="2800" i="1" dirty="0" smtClean="0">
                <a:latin typeface="Times New Roman" pitchFamily="18" charset="0"/>
                <a:cs typeface="Tahoma" pitchFamily="34" charset="0"/>
              </a:rPr>
              <a:t>a</a:t>
            </a:r>
            <a:r>
              <a:rPr kumimoji="1" lang="en-US" altLang="zh-CN" sz="2800" i="1" baseline="-30000" dirty="0" smtClean="0">
                <a:latin typeface="Times New Roman" pitchFamily="18" charset="0"/>
                <a:cs typeface="Tahoma" pitchFamily="34" charset="0"/>
              </a:rPr>
              <a:t>i</a:t>
            </a:r>
            <a:r>
              <a:rPr kumimoji="1" lang="en-US" altLang="zh-CN" sz="2800" baseline="-30000" dirty="0" smtClean="0">
                <a:latin typeface="Times New Roman" pitchFamily="18" charset="0"/>
                <a:cs typeface="Tahoma" pitchFamily="34" charset="0"/>
              </a:rPr>
              <a:t>1</a:t>
            </a:r>
            <a:r>
              <a:rPr kumimoji="1" lang="en-US" altLang="zh-CN" sz="2800" dirty="0" smtClean="0">
                <a:latin typeface="Times New Roman" pitchFamily="18" charset="0"/>
                <a:cs typeface="Tahoma" pitchFamily="34" charset="0"/>
              </a:rPr>
              <a:t>, </a:t>
            </a:r>
            <a:r>
              <a:rPr kumimoji="1" lang="en-US" altLang="zh-CN" sz="2800" dirty="0">
                <a:latin typeface="Times New Roman" pitchFamily="18" charset="0"/>
                <a:cs typeface="Tahoma" pitchFamily="34" charset="0"/>
              </a:rPr>
              <a:t>…, </a:t>
            </a:r>
            <a:r>
              <a:rPr kumimoji="1" lang="en-US" altLang="zh-CN" sz="2800" i="1" dirty="0" err="1">
                <a:latin typeface="Times New Roman" pitchFamily="18" charset="0"/>
                <a:cs typeface="Tahoma" pitchFamily="34" charset="0"/>
              </a:rPr>
              <a:t>a</a:t>
            </a:r>
            <a:r>
              <a:rPr kumimoji="1" lang="en-US" altLang="zh-CN" sz="2800" i="1" baseline="-30000" dirty="0" err="1">
                <a:latin typeface="Times New Roman" pitchFamily="18" charset="0"/>
                <a:cs typeface="Tahoma" pitchFamily="34" charset="0"/>
              </a:rPr>
              <a:t>ir</a:t>
            </a:r>
            <a:r>
              <a:rPr kumimoji="1" lang="en-US" altLang="zh-CN" sz="2000" i="1" baseline="-60000" dirty="0" err="1">
                <a:latin typeface="Times New Roman" pitchFamily="18" charset="0"/>
                <a:cs typeface="Tahoma" pitchFamily="34" charset="0"/>
              </a:rPr>
              <a:t>i</a:t>
            </a:r>
            <a:r>
              <a:rPr kumimoji="1" lang="en-US" altLang="zh-CN" sz="2800" dirty="0">
                <a:latin typeface="Times New Roman" pitchFamily="18" charset="0"/>
                <a:cs typeface="Tahoma" pitchFamily="34" charset="0"/>
              </a:rPr>
              <a:t>}</a:t>
            </a:r>
            <a:r>
              <a:rPr kumimoji="1" lang="zh-CN" altLang="en-US" sz="2800" dirty="0">
                <a:latin typeface="Times New Roman" pitchFamily="18" charset="0"/>
                <a:cs typeface="Tahoma" pitchFamily="34" charset="0"/>
              </a:rPr>
              <a:t>，所有可能的解向量构成了问题的</a:t>
            </a:r>
            <a:r>
              <a:rPr kumimoji="1" lang="zh-CN" altLang="en-US" sz="2800" dirty="0">
                <a:solidFill>
                  <a:srgbClr val="FF3300"/>
                </a:solidFill>
                <a:latin typeface="Times New Roman" pitchFamily="18" charset="0"/>
                <a:cs typeface="Tahoma" pitchFamily="34" charset="0"/>
              </a:rPr>
              <a:t>解空间</a:t>
            </a:r>
            <a:r>
              <a:rPr kumimoji="1" lang="zh-CN" altLang="en-US" sz="2800" dirty="0">
                <a:latin typeface="Times New Roman" pitchFamily="18" charset="0"/>
                <a:cs typeface="Tahoma" pitchFamily="34" charset="0"/>
              </a:rPr>
              <a:t>。</a:t>
            </a:r>
            <a:r>
              <a:rPr kumimoji="1" lang="zh-CN" altLang="en-US" sz="2400" b="0" dirty="0">
                <a:latin typeface="Times New Roman" pitchFamily="18" charset="0"/>
                <a:cs typeface="Tahoma" pitchFamily="34" charset="0"/>
              </a:rPr>
              <a:t>       </a:t>
            </a:r>
          </a:p>
        </p:txBody>
      </p:sp>
      <p:sp>
        <p:nvSpPr>
          <p:cNvPr id="11270" name="Text Box 8"/>
          <p:cNvSpPr txBox="1">
            <a:spLocks noChangeArrowheads="1"/>
          </p:cNvSpPr>
          <p:nvPr/>
        </p:nvSpPr>
        <p:spPr bwMode="auto">
          <a:xfrm>
            <a:off x="395288" y="211138"/>
            <a:ext cx="62277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8.1.1  </a:t>
            </a:r>
            <a:r>
              <a:rPr kumimoji="1" lang="zh-CN" altLang="en-US" sz="4400">
                <a:solidFill>
                  <a:schemeClr val="tx2"/>
                </a:solidFill>
                <a:latin typeface="华文行楷" pitchFamily="2" charset="-122"/>
                <a:ea typeface="华文行楷" pitchFamily="2" charset="-122"/>
                <a:cs typeface="Tahoma" pitchFamily="34" charset="0"/>
              </a:rPr>
              <a:t>问题解空间的表示 </a:t>
            </a:r>
          </a:p>
        </p:txBody>
      </p:sp>
    </p:spTree>
    <p:extLst>
      <p:ext uri="{BB962C8B-B14F-4D97-AF65-F5344CB8AC3E}">
        <p14:creationId xmlns:p14="http://schemas.microsoft.com/office/powerpoint/2010/main" val="211226117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A7C0371-52F1-49CC-8A5C-F18F9959DACE}"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133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DF74E88-1157-46F0-9119-FA1C5D57A8E9}" type="slidenum">
              <a:rPr lang="en-US" altLang="zh-CN" sz="1400" b="0" smtClean="0">
                <a:latin typeface="Comic Sans MS" pitchFamily="66" charset="0"/>
                <a:cs typeface="Tahoma" pitchFamily="34" charset="0"/>
              </a:rPr>
              <a:pPr>
                <a:spcBef>
                  <a:spcPct val="0"/>
                </a:spcBef>
                <a:buClrTx/>
                <a:buSzTx/>
                <a:buFontTx/>
                <a:buNone/>
              </a:pPr>
              <a:t>4</a:t>
            </a:fld>
            <a:endParaRPr lang="en-US" altLang="zh-CN" sz="1400" b="0" smtClean="0">
              <a:latin typeface="Comic Sans MS" pitchFamily="66" charset="0"/>
              <a:cs typeface="Tahoma" pitchFamily="34" charset="0"/>
            </a:endParaRPr>
          </a:p>
        </p:txBody>
      </p:sp>
      <p:sp>
        <p:nvSpPr>
          <p:cNvPr id="13317" name="Text Box 2"/>
          <p:cNvSpPr txBox="1">
            <a:spLocks noChangeArrowheads="1"/>
          </p:cNvSpPr>
          <p:nvPr/>
        </p:nvSpPr>
        <p:spPr bwMode="auto">
          <a:xfrm>
            <a:off x="609600" y="381000"/>
            <a:ext cx="822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buClrTx/>
              <a:buSzTx/>
              <a:buFontTx/>
              <a:buNone/>
            </a:pPr>
            <a:r>
              <a:rPr kumimoji="1" lang="zh-CN" altLang="en-US" sz="2800">
                <a:latin typeface="宋体" charset="-122"/>
                <a:cs typeface="Tahoma" pitchFamily="34" charset="0"/>
              </a:rPr>
              <a:t>对于</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=3</a:t>
            </a:r>
            <a:r>
              <a:rPr kumimoji="1" lang="zh-CN" altLang="en-US" sz="2800">
                <a:latin typeface="宋体" charset="-122"/>
                <a:cs typeface="Tahoma" pitchFamily="34" charset="0"/>
              </a:rPr>
              <a:t>的</a:t>
            </a:r>
            <a:r>
              <a:rPr kumimoji="1" lang="en-US" altLang="zh-CN" sz="2800">
                <a:latin typeface="Times New Roman" pitchFamily="18" charset="0"/>
                <a:cs typeface="Tahoma" pitchFamily="34" charset="0"/>
              </a:rPr>
              <a:t>0/1</a:t>
            </a:r>
            <a:r>
              <a:rPr kumimoji="1" lang="zh-CN" altLang="en-US" sz="2800">
                <a:latin typeface="宋体" charset="-122"/>
                <a:cs typeface="Tahoma" pitchFamily="34" charset="0"/>
              </a:rPr>
              <a:t>背包问题，其解空间树如图</a:t>
            </a:r>
            <a:r>
              <a:rPr kumimoji="1" lang="en-US" altLang="zh-CN" sz="2800">
                <a:latin typeface="Times New Roman" pitchFamily="18" charset="0"/>
                <a:cs typeface="Tahoma" pitchFamily="34" charset="0"/>
              </a:rPr>
              <a:t>8.2</a:t>
            </a:r>
            <a:r>
              <a:rPr kumimoji="1" lang="zh-CN" altLang="en-US" sz="2800">
                <a:latin typeface="宋体" charset="-122"/>
                <a:cs typeface="Tahoma" pitchFamily="34" charset="0"/>
              </a:rPr>
              <a:t>所示，树中的</a:t>
            </a:r>
            <a:r>
              <a:rPr kumimoji="1" lang="en-US" altLang="zh-CN" sz="2800">
                <a:solidFill>
                  <a:srgbClr val="FF3300"/>
                </a:solidFill>
                <a:latin typeface="Times New Roman" pitchFamily="18" charset="0"/>
                <a:cs typeface="Tahoma" pitchFamily="34" charset="0"/>
              </a:rPr>
              <a:t>8</a:t>
            </a:r>
            <a:r>
              <a:rPr kumimoji="1" lang="zh-CN" altLang="en-US" sz="2800">
                <a:solidFill>
                  <a:srgbClr val="FF3300"/>
                </a:solidFill>
                <a:latin typeface="宋体" charset="-122"/>
                <a:cs typeface="Tahoma" pitchFamily="34" charset="0"/>
              </a:rPr>
              <a:t>个叶子结点</a:t>
            </a:r>
            <a:r>
              <a:rPr kumimoji="1" lang="zh-CN" altLang="en-US" sz="2800">
                <a:latin typeface="宋体" charset="-122"/>
                <a:cs typeface="Tahoma" pitchFamily="34" charset="0"/>
              </a:rPr>
              <a:t>分别</a:t>
            </a:r>
            <a:r>
              <a:rPr kumimoji="1" lang="zh-CN" altLang="en-US" sz="2800">
                <a:solidFill>
                  <a:srgbClr val="FF3300"/>
                </a:solidFill>
                <a:latin typeface="宋体" charset="-122"/>
                <a:cs typeface="Tahoma" pitchFamily="34" charset="0"/>
              </a:rPr>
              <a:t>代表该问题的</a:t>
            </a:r>
            <a:r>
              <a:rPr kumimoji="1" lang="en-US" altLang="zh-CN" sz="2800">
                <a:solidFill>
                  <a:srgbClr val="FF3300"/>
                </a:solidFill>
                <a:latin typeface="Times New Roman" pitchFamily="18" charset="0"/>
                <a:cs typeface="Tahoma" pitchFamily="34" charset="0"/>
              </a:rPr>
              <a:t>8</a:t>
            </a:r>
            <a:r>
              <a:rPr kumimoji="1" lang="zh-CN" altLang="en-US" sz="2800">
                <a:solidFill>
                  <a:srgbClr val="FF3300"/>
                </a:solidFill>
                <a:latin typeface="宋体" charset="-122"/>
                <a:cs typeface="Tahoma" pitchFamily="34" charset="0"/>
              </a:rPr>
              <a:t>个可能解</a:t>
            </a:r>
            <a:r>
              <a:rPr kumimoji="1" lang="zh-CN" altLang="en-US" sz="2800">
                <a:latin typeface="宋体" charset="-122"/>
                <a:cs typeface="Tahoma" pitchFamily="34" charset="0"/>
              </a:rPr>
              <a:t>。</a:t>
            </a:r>
            <a:r>
              <a:rPr kumimoji="1" lang="zh-CN" altLang="en-US" sz="2800">
                <a:latin typeface="Times New Roman" pitchFamily="18" charset="0"/>
                <a:cs typeface="Tahoma" pitchFamily="34" charset="0"/>
              </a:rPr>
              <a:t> </a:t>
            </a:r>
          </a:p>
        </p:txBody>
      </p:sp>
      <p:grpSp>
        <p:nvGrpSpPr>
          <p:cNvPr id="13318" name="Group 56"/>
          <p:cNvGrpSpPr>
            <a:grpSpLocks/>
          </p:cNvGrpSpPr>
          <p:nvPr/>
        </p:nvGrpSpPr>
        <p:grpSpPr bwMode="auto">
          <a:xfrm>
            <a:off x="323850" y="1916113"/>
            <a:ext cx="8474075" cy="3384550"/>
            <a:chOff x="158" y="1026"/>
            <a:chExt cx="5338" cy="2132"/>
          </a:xfrm>
        </p:grpSpPr>
        <p:sp>
          <p:nvSpPr>
            <p:cNvPr id="13319" name="Line 33"/>
            <p:cNvSpPr>
              <a:spLocks noChangeShapeType="1"/>
            </p:cNvSpPr>
            <p:nvPr/>
          </p:nvSpPr>
          <p:spPr bwMode="auto">
            <a:xfrm flipV="1">
              <a:off x="4132" y="1046"/>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0" name="Text Box 34"/>
            <p:cNvSpPr txBox="1">
              <a:spLocks noChangeArrowheads="1"/>
            </p:cNvSpPr>
            <p:nvPr/>
          </p:nvSpPr>
          <p:spPr bwMode="auto">
            <a:xfrm>
              <a:off x="4377" y="1298"/>
              <a:ext cx="9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1</a:t>
              </a:r>
              <a:r>
                <a:rPr lang="zh-CN" altLang="en-US" sz="1600">
                  <a:latin typeface="Times New Roman" pitchFamily="18" charset="0"/>
                  <a:cs typeface="Tahoma" pitchFamily="34" charset="0"/>
                </a:rPr>
                <a:t>的选择</a:t>
              </a:r>
            </a:p>
          </p:txBody>
        </p:sp>
        <p:sp>
          <p:nvSpPr>
            <p:cNvPr id="13321" name="Line 35"/>
            <p:cNvSpPr>
              <a:spLocks noChangeShapeType="1"/>
            </p:cNvSpPr>
            <p:nvPr/>
          </p:nvSpPr>
          <p:spPr bwMode="auto">
            <a:xfrm flipV="1">
              <a:off x="4156" y="1650"/>
              <a:ext cx="13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2" name="Line 36"/>
            <p:cNvSpPr>
              <a:spLocks noChangeShapeType="1"/>
            </p:cNvSpPr>
            <p:nvPr/>
          </p:nvSpPr>
          <p:spPr bwMode="auto">
            <a:xfrm flipV="1">
              <a:off x="4195" y="2341"/>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3" name="Line 37"/>
            <p:cNvSpPr>
              <a:spLocks noChangeShapeType="1"/>
            </p:cNvSpPr>
            <p:nvPr/>
          </p:nvSpPr>
          <p:spPr bwMode="auto">
            <a:xfrm flipV="1">
              <a:off x="4195" y="3022"/>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4" name="Text Box 38"/>
            <p:cNvSpPr txBox="1">
              <a:spLocks noChangeArrowheads="1"/>
            </p:cNvSpPr>
            <p:nvPr/>
          </p:nvSpPr>
          <p:spPr bwMode="auto">
            <a:xfrm>
              <a:off x="4408" y="2710"/>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3</a:t>
              </a:r>
              <a:r>
                <a:rPr lang="zh-CN" altLang="en-US" sz="1600">
                  <a:latin typeface="Times New Roman" pitchFamily="18" charset="0"/>
                  <a:cs typeface="Tahoma" pitchFamily="34" charset="0"/>
                </a:rPr>
                <a:t>的选择</a:t>
              </a:r>
            </a:p>
          </p:txBody>
        </p:sp>
        <p:sp>
          <p:nvSpPr>
            <p:cNvPr id="13325" name="Text Box 39"/>
            <p:cNvSpPr txBox="1">
              <a:spLocks noChangeArrowheads="1"/>
            </p:cNvSpPr>
            <p:nvPr/>
          </p:nvSpPr>
          <p:spPr bwMode="auto">
            <a:xfrm>
              <a:off x="4377" y="1888"/>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2</a:t>
              </a:r>
              <a:r>
                <a:rPr lang="zh-CN" altLang="en-US" sz="1600">
                  <a:latin typeface="Times New Roman" pitchFamily="18" charset="0"/>
                  <a:cs typeface="Tahoma" pitchFamily="34" charset="0"/>
                </a:rPr>
                <a:t>的选择</a:t>
              </a:r>
            </a:p>
          </p:txBody>
        </p:sp>
        <p:sp>
          <p:nvSpPr>
            <p:cNvPr id="13326" name="Line 4"/>
            <p:cNvSpPr>
              <a:spLocks noChangeShapeType="1"/>
            </p:cNvSpPr>
            <p:nvPr/>
          </p:nvSpPr>
          <p:spPr bwMode="auto">
            <a:xfrm flipH="1">
              <a:off x="1073" y="1194"/>
              <a:ext cx="883"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27" name="Line 5"/>
            <p:cNvSpPr>
              <a:spLocks noChangeShapeType="1"/>
            </p:cNvSpPr>
            <p:nvPr/>
          </p:nvSpPr>
          <p:spPr bwMode="auto">
            <a:xfrm>
              <a:off x="2172" y="1202"/>
              <a:ext cx="971"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28" name="Line 6"/>
            <p:cNvSpPr>
              <a:spLocks noChangeShapeType="1"/>
            </p:cNvSpPr>
            <p:nvPr/>
          </p:nvSpPr>
          <p:spPr bwMode="auto">
            <a:xfrm flipH="1">
              <a:off x="591" y="1783"/>
              <a:ext cx="361" cy="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29" name="Line 7"/>
            <p:cNvSpPr>
              <a:spLocks noChangeShapeType="1"/>
            </p:cNvSpPr>
            <p:nvPr/>
          </p:nvSpPr>
          <p:spPr bwMode="auto">
            <a:xfrm>
              <a:off x="1113" y="1798"/>
              <a:ext cx="337" cy="4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0" name="Line 8"/>
            <p:cNvSpPr>
              <a:spLocks noChangeShapeType="1"/>
            </p:cNvSpPr>
            <p:nvPr/>
          </p:nvSpPr>
          <p:spPr bwMode="auto">
            <a:xfrm flipH="1">
              <a:off x="2726" y="1772"/>
              <a:ext cx="361"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1" name="Line 9"/>
            <p:cNvSpPr>
              <a:spLocks noChangeShapeType="1"/>
            </p:cNvSpPr>
            <p:nvPr/>
          </p:nvSpPr>
          <p:spPr bwMode="auto">
            <a:xfrm>
              <a:off x="3256" y="1762"/>
              <a:ext cx="337"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2" name="Line 10"/>
            <p:cNvSpPr>
              <a:spLocks noChangeShapeType="1"/>
            </p:cNvSpPr>
            <p:nvPr/>
          </p:nvSpPr>
          <p:spPr bwMode="auto">
            <a:xfrm flipH="1">
              <a:off x="303" y="2451"/>
              <a:ext cx="176"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3" name="Line 11"/>
            <p:cNvSpPr>
              <a:spLocks noChangeShapeType="1"/>
            </p:cNvSpPr>
            <p:nvPr/>
          </p:nvSpPr>
          <p:spPr bwMode="auto">
            <a:xfrm>
              <a:off x="607" y="2461"/>
              <a:ext cx="145"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4" name="Line 12"/>
            <p:cNvSpPr>
              <a:spLocks noChangeShapeType="1"/>
            </p:cNvSpPr>
            <p:nvPr/>
          </p:nvSpPr>
          <p:spPr bwMode="auto">
            <a:xfrm flipH="1">
              <a:off x="1273" y="2462"/>
              <a:ext cx="193"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5" name="Line 13"/>
            <p:cNvSpPr>
              <a:spLocks noChangeShapeType="1"/>
            </p:cNvSpPr>
            <p:nvPr/>
          </p:nvSpPr>
          <p:spPr bwMode="auto">
            <a:xfrm>
              <a:off x="1586" y="2447"/>
              <a:ext cx="176" cy="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6" name="Line 14"/>
            <p:cNvSpPr>
              <a:spLocks noChangeShapeType="1"/>
            </p:cNvSpPr>
            <p:nvPr/>
          </p:nvSpPr>
          <p:spPr bwMode="auto">
            <a:xfrm flipH="1">
              <a:off x="2445" y="2469"/>
              <a:ext cx="177"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7" name="Line 15"/>
            <p:cNvSpPr>
              <a:spLocks noChangeShapeType="1"/>
            </p:cNvSpPr>
            <p:nvPr/>
          </p:nvSpPr>
          <p:spPr bwMode="auto">
            <a:xfrm>
              <a:off x="2766" y="2476"/>
              <a:ext cx="160"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8" name="Line 16"/>
            <p:cNvSpPr>
              <a:spLocks noChangeShapeType="1"/>
            </p:cNvSpPr>
            <p:nvPr/>
          </p:nvSpPr>
          <p:spPr bwMode="auto">
            <a:xfrm flipH="1">
              <a:off x="3416" y="2469"/>
              <a:ext cx="152" cy="4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9" name="Line 17"/>
            <p:cNvSpPr>
              <a:spLocks noChangeShapeType="1"/>
            </p:cNvSpPr>
            <p:nvPr/>
          </p:nvSpPr>
          <p:spPr bwMode="auto">
            <a:xfrm>
              <a:off x="3729" y="2469"/>
              <a:ext cx="152" cy="4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40" name="Text Box 18"/>
            <p:cNvSpPr txBox="1">
              <a:spLocks noChangeArrowheads="1"/>
            </p:cNvSpPr>
            <p:nvPr/>
          </p:nvSpPr>
          <p:spPr bwMode="auto">
            <a:xfrm>
              <a:off x="1322" y="1279"/>
              <a:ext cx="1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1" name="Text Box 19"/>
            <p:cNvSpPr txBox="1">
              <a:spLocks noChangeArrowheads="1"/>
            </p:cNvSpPr>
            <p:nvPr/>
          </p:nvSpPr>
          <p:spPr bwMode="auto">
            <a:xfrm>
              <a:off x="591" y="185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2" name="Text Box 20"/>
            <p:cNvSpPr txBox="1">
              <a:spLocks noChangeArrowheads="1"/>
            </p:cNvSpPr>
            <p:nvPr/>
          </p:nvSpPr>
          <p:spPr bwMode="auto">
            <a:xfrm>
              <a:off x="191" y="2555"/>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3" name="Text Box 21"/>
            <p:cNvSpPr txBox="1">
              <a:spLocks noChangeArrowheads="1"/>
            </p:cNvSpPr>
            <p:nvPr/>
          </p:nvSpPr>
          <p:spPr bwMode="auto">
            <a:xfrm>
              <a:off x="1177" y="2551"/>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4" name="Text Box 22"/>
            <p:cNvSpPr txBox="1">
              <a:spLocks noChangeArrowheads="1"/>
            </p:cNvSpPr>
            <p:nvPr/>
          </p:nvSpPr>
          <p:spPr bwMode="auto">
            <a:xfrm>
              <a:off x="2365" y="2573"/>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5" name="Text Box 23"/>
            <p:cNvSpPr txBox="1">
              <a:spLocks noChangeArrowheads="1"/>
            </p:cNvSpPr>
            <p:nvPr/>
          </p:nvSpPr>
          <p:spPr bwMode="auto">
            <a:xfrm>
              <a:off x="3320" y="2570"/>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6" name="Text Box 24"/>
            <p:cNvSpPr txBox="1">
              <a:spLocks noChangeArrowheads="1"/>
            </p:cNvSpPr>
            <p:nvPr/>
          </p:nvSpPr>
          <p:spPr bwMode="auto">
            <a:xfrm>
              <a:off x="2717" y="1279"/>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47" name="Text Box 25"/>
            <p:cNvSpPr txBox="1">
              <a:spLocks noChangeArrowheads="1"/>
            </p:cNvSpPr>
            <p:nvPr/>
          </p:nvSpPr>
          <p:spPr bwMode="auto">
            <a:xfrm>
              <a:off x="1337" y="185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48" name="Text Box 26"/>
            <p:cNvSpPr txBox="1">
              <a:spLocks noChangeArrowheads="1"/>
            </p:cNvSpPr>
            <p:nvPr/>
          </p:nvSpPr>
          <p:spPr bwMode="auto">
            <a:xfrm>
              <a:off x="728" y="254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49" name="Text Box 27"/>
            <p:cNvSpPr txBox="1">
              <a:spLocks noChangeArrowheads="1"/>
            </p:cNvSpPr>
            <p:nvPr/>
          </p:nvSpPr>
          <p:spPr bwMode="auto">
            <a:xfrm>
              <a:off x="1747"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0" name="Text Box 28"/>
            <p:cNvSpPr txBox="1">
              <a:spLocks noChangeArrowheads="1"/>
            </p:cNvSpPr>
            <p:nvPr/>
          </p:nvSpPr>
          <p:spPr bwMode="auto">
            <a:xfrm>
              <a:off x="2902" y="256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1" name="Text Box 29"/>
            <p:cNvSpPr txBox="1">
              <a:spLocks noChangeArrowheads="1"/>
            </p:cNvSpPr>
            <p:nvPr/>
          </p:nvSpPr>
          <p:spPr bwMode="auto">
            <a:xfrm>
              <a:off x="3520" y="1883"/>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2" name="Text Box 30"/>
            <p:cNvSpPr txBox="1">
              <a:spLocks noChangeArrowheads="1"/>
            </p:cNvSpPr>
            <p:nvPr/>
          </p:nvSpPr>
          <p:spPr bwMode="auto">
            <a:xfrm>
              <a:off x="3881"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3" name="Text Box 31"/>
            <p:cNvSpPr txBox="1">
              <a:spLocks noChangeArrowheads="1"/>
            </p:cNvSpPr>
            <p:nvPr/>
          </p:nvSpPr>
          <p:spPr bwMode="auto">
            <a:xfrm>
              <a:off x="2726" y="188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54" name="Oval 40"/>
            <p:cNvSpPr>
              <a:spLocks noChangeArrowheads="1"/>
            </p:cNvSpPr>
            <p:nvPr/>
          </p:nvSpPr>
          <p:spPr bwMode="auto">
            <a:xfrm>
              <a:off x="1947" y="1026"/>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a:t>
              </a:r>
              <a:endParaRPr lang="en-US" altLang="zh-CN" sz="1800" i="1">
                <a:latin typeface="Times New Roman" pitchFamily="18" charset="0"/>
                <a:cs typeface="Tahoma" pitchFamily="34" charset="0"/>
              </a:endParaRPr>
            </a:p>
          </p:txBody>
        </p:sp>
        <p:sp>
          <p:nvSpPr>
            <p:cNvPr id="13355" name="Oval 41"/>
            <p:cNvSpPr>
              <a:spLocks noChangeArrowheads="1"/>
            </p:cNvSpPr>
            <p:nvPr/>
          </p:nvSpPr>
          <p:spPr bwMode="auto">
            <a:xfrm>
              <a:off x="928" y="1593"/>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2</a:t>
              </a:r>
              <a:endParaRPr lang="en-US" altLang="zh-CN" sz="1800" i="1">
                <a:latin typeface="Times New Roman" pitchFamily="18" charset="0"/>
                <a:cs typeface="Tahoma" pitchFamily="34" charset="0"/>
              </a:endParaRPr>
            </a:p>
          </p:txBody>
        </p:sp>
        <p:sp>
          <p:nvSpPr>
            <p:cNvPr id="13356" name="Oval 42"/>
            <p:cNvSpPr>
              <a:spLocks noChangeArrowheads="1"/>
            </p:cNvSpPr>
            <p:nvPr/>
          </p:nvSpPr>
          <p:spPr bwMode="auto">
            <a:xfrm>
              <a:off x="455" y="2249"/>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3</a:t>
              </a:r>
              <a:endParaRPr lang="en-US" altLang="zh-CN" sz="1800" i="1">
                <a:latin typeface="Times New Roman" pitchFamily="18" charset="0"/>
                <a:cs typeface="Tahoma" pitchFamily="34" charset="0"/>
              </a:endParaRPr>
            </a:p>
          </p:txBody>
        </p:sp>
        <p:sp>
          <p:nvSpPr>
            <p:cNvPr id="13357" name="Oval 43"/>
            <p:cNvSpPr>
              <a:spLocks noChangeArrowheads="1"/>
            </p:cNvSpPr>
            <p:nvPr/>
          </p:nvSpPr>
          <p:spPr bwMode="auto">
            <a:xfrm>
              <a:off x="158" y="2914"/>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4</a:t>
              </a:r>
              <a:endParaRPr lang="en-US" altLang="zh-CN" sz="1800" i="1">
                <a:latin typeface="Times New Roman" pitchFamily="18" charset="0"/>
                <a:cs typeface="Tahoma" pitchFamily="34" charset="0"/>
              </a:endParaRPr>
            </a:p>
          </p:txBody>
        </p:sp>
        <p:sp>
          <p:nvSpPr>
            <p:cNvPr id="13358" name="Oval 44"/>
            <p:cNvSpPr>
              <a:spLocks noChangeArrowheads="1"/>
            </p:cNvSpPr>
            <p:nvPr/>
          </p:nvSpPr>
          <p:spPr bwMode="auto">
            <a:xfrm>
              <a:off x="664"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5</a:t>
              </a:r>
              <a:endParaRPr lang="en-US" altLang="zh-CN" sz="1800" i="1">
                <a:latin typeface="Times New Roman" pitchFamily="18" charset="0"/>
                <a:cs typeface="Tahoma" pitchFamily="34" charset="0"/>
              </a:endParaRPr>
            </a:p>
          </p:txBody>
        </p:sp>
        <p:sp>
          <p:nvSpPr>
            <p:cNvPr id="13359" name="Oval 45"/>
            <p:cNvSpPr>
              <a:spLocks noChangeArrowheads="1"/>
            </p:cNvSpPr>
            <p:nvPr/>
          </p:nvSpPr>
          <p:spPr bwMode="auto">
            <a:xfrm>
              <a:off x="1145" y="2914"/>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7</a:t>
              </a:r>
              <a:endParaRPr lang="en-US" altLang="zh-CN" sz="1800" i="1">
                <a:latin typeface="Times New Roman" pitchFamily="18" charset="0"/>
                <a:cs typeface="Tahoma" pitchFamily="34" charset="0"/>
              </a:endParaRPr>
            </a:p>
          </p:txBody>
        </p:sp>
        <p:sp>
          <p:nvSpPr>
            <p:cNvPr id="13360" name="Oval 46"/>
            <p:cNvSpPr>
              <a:spLocks noChangeArrowheads="1"/>
            </p:cNvSpPr>
            <p:nvPr/>
          </p:nvSpPr>
          <p:spPr bwMode="auto">
            <a:xfrm>
              <a:off x="1667" y="292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8</a:t>
              </a:r>
              <a:endParaRPr lang="en-US" altLang="zh-CN" sz="1800" i="1">
                <a:latin typeface="Times New Roman" pitchFamily="18" charset="0"/>
                <a:cs typeface="Tahoma" pitchFamily="34" charset="0"/>
              </a:endParaRPr>
            </a:p>
          </p:txBody>
        </p:sp>
        <p:sp>
          <p:nvSpPr>
            <p:cNvPr id="13361" name="Oval 47"/>
            <p:cNvSpPr>
              <a:spLocks noChangeArrowheads="1"/>
            </p:cNvSpPr>
            <p:nvPr/>
          </p:nvSpPr>
          <p:spPr bwMode="auto">
            <a:xfrm>
              <a:off x="2332" y="2918"/>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11</a:t>
              </a:r>
              <a:endParaRPr lang="en-US" altLang="zh-CN" sz="1800" i="1">
                <a:latin typeface="Times New Roman" pitchFamily="18" charset="0"/>
                <a:cs typeface="Tahoma" pitchFamily="34" charset="0"/>
              </a:endParaRPr>
            </a:p>
          </p:txBody>
        </p:sp>
        <p:sp>
          <p:nvSpPr>
            <p:cNvPr id="13362" name="Oval 48"/>
            <p:cNvSpPr>
              <a:spLocks noChangeArrowheads="1"/>
            </p:cNvSpPr>
            <p:nvPr/>
          </p:nvSpPr>
          <p:spPr bwMode="auto">
            <a:xfrm>
              <a:off x="2830" y="2939"/>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12</a:t>
              </a:r>
              <a:endParaRPr lang="en-US" altLang="zh-CN" sz="1800" i="1">
                <a:latin typeface="Times New Roman" pitchFamily="18" charset="0"/>
                <a:cs typeface="Tahoma" pitchFamily="34" charset="0"/>
              </a:endParaRPr>
            </a:p>
          </p:txBody>
        </p:sp>
        <p:sp>
          <p:nvSpPr>
            <p:cNvPr id="13363" name="Oval 49"/>
            <p:cNvSpPr>
              <a:spLocks noChangeArrowheads="1"/>
            </p:cNvSpPr>
            <p:nvPr/>
          </p:nvSpPr>
          <p:spPr bwMode="auto">
            <a:xfrm>
              <a:off x="3320"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14</a:t>
              </a:r>
              <a:endParaRPr lang="en-US" altLang="zh-CN" sz="1800" i="1">
                <a:latin typeface="Times New Roman" pitchFamily="18" charset="0"/>
                <a:cs typeface="Tahoma" pitchFamily="34" charset="0"/>
              </a:endParaRPr>
            </a:p>
          </p:txBody>
        </p:sp>
        <p:sp>
          <p:nvSpPr>
            <p:cNvPr id="13364" name="Oval 50"/>
            <p:cNvSpPr>
              <a:spLocks noChangeArrowheads="1"/>
            </p:cNvSpPr>
            <p:nvPr/>
          </p:nvSpPr>
          <p:spPr bwMode="auto">
            <a:xfrm>
              <a:off x="3801" y="2930"/>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15</a:t>
              </a:r>
              <a:endParaRPr lang="en-US" altLang="zh-CN" sz="1800" i="1">
                <a:latin typeface="Times New Roman" pitchFamily="18" charset="0"/>
                <a:cs typeface="Tahoma" pitchFamily="34" charset="0"/>
              </a:endParaRPr>
            </a:p>
          </p:txBody>
        </p:sp>
        <p:sp>
          <p:nvSpPr>
            <p:cNvPr id="13365" name="Oval 51"/>
            <p:cNvSpPr>
              <a:spLocks noChangeArrowheads="1"/>
            </p:cNvSpPr>
            <p:nvPr/>
          </p:nvSpPr>
          <p:spPr bwMode="auto">
            <a:xfrm>
              <a:off x="3544" y="2267"/>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13</a:t>
              </a:r>
              <a:endParaRPr lang="en-US" altLang="zh-CN" sz="1800" i="1">
                <a:latin typeface="Times New Roman" pitchFamily="18" charset="0"/>
                <a:cs typeface="Tahoma" pitchFamily="34" charset="0"/>
              </a:endParaRPr>
            </a:p>
          </p:txBody>
        </p:sp>
        <p:sp>
          <p:nvSpPr>
            <p:cNvPr id="13366" name="Oval 52"/>
            <p:cNvSpPr>
              <a:spLocks noChangeArrowheads="1"/>
            </p:cNvSpPr>
            <p:nvPr/>
          </p:nvSpPr>
          <p:spPr bwMode="auto">
            <a:xfrm>
              <a:off x="2589" y="2255"/>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10</a:t>
              </a:r>
              <a:endParaRPr lang="en-US" altLang="zh-CN" sz="1800" i="1">
                <a:latin typeface="Times New Roman" pitchFamily="18" charset="0"/>
                <a:cs typeface="Tahoma" pitchFamily="34" charset="0"/>
              </a:endParaRPr>
            </a:p>
          </p:txBody>
        </p:sp>
        <p:sp>
          <p:nvSpPr>
            <p:cNvPr id="13367" name="Oval 53"/>
            <p:cNvSpPr>
              <a:spLocks noChangeArrowheads="1"/>
            </p:cNvSpPr>
            <p:nvPr/>
          </p:nvSpPr>
          <p:spPr bwMode="auto">
            <a:xfrm>
              <a:off x="1410" y="2241"/>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6</a:t>
              </a:r>
              <a:endParaRPr lang="en-US" altLang="zh-CN" sz="1800" i="1">
                <a:latin typeface="Times New Roman" pitchFamily="18" charset="0"/>
                <a:cs typeface="Tahoma" pitchFamily="34" charset="0"/>
              </a:endParaRPr>
            </a:p>
          </p:txBody>
        </p:sp>
        <p:sp>
          <p:nvSpPr>
            <p:cNvPr id="13368" name="Oval 54"/>
            <p:cNvSpPr>
              <a:spLocks noChangeArrowheads="1"/>
            </p:cNvSpPr>
            <p:nvPr/>
          </p:nvSpPr>
          <p:spPr bwMode="auto">
            <a:xfrm>
              <a:off x="3063" y="157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9</a:t>
              </a:r>
              <a:endParaRPr lang="en-US" altLang="zh-CN" sz="1800" i="1">
                <a:latin typeface="Times New Roman" pitchFamily="18" charset="0"/>
                <a:cs typeface="Tahoma" pitchFamily="34" charset="0"/>
              </a:endParaRPr>
            </a:p>
          </p:txBody>
        </p:sp>
      </p:grpSp>
    </p:spTree>
    <p:extLst>
      <p:ext uri="{BB962C8B-B14F-4D97-AF65-F5344CB8AC3E}">
        <p14:creationId xmlns:p14="http://schemas.microsoft.com/office/powerpoint/2010/main" val="138075951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AAFDEE3-6FCE-42D7-BA93-4B5C343B7823}"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122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22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70E4A2D-5AE8-47B0-8F70-6EF7047997EC}" type="slidenum">
              <a:rPr lang="en-US" altLang="zh-CN" sz="1400" b="0" smtClean="0">
                <a:latin typeface="Comic Sans MS" pitchFamily="66" charset="0"/>
                <a:cs typeface="Tahoma" pitchFamily="34" charset="0"/>
              </a:rPr>
              <a:pPr>
                <a:spcBef>
                  <a:spcPct val="0"/>
                </a:spcBef>
                <a:buClrTx/>
                <a:buSzTx/>
                <a:buFontTx/>
                <a:buNone/>
              </a:pPr>
              <a:t>5</a:t>
            </a:fld>
            <a:endParaRPr lang="en-US" altLang="zh-CN" sz="1400" b="0" smtClean="0">
              <a:latin typeface="Comic Sans MS" pitchFamily="66" charset="0"/>
              <a:cs typeface="Tahoma" pitchFamily="34" charset="0"/>
            </a:endParaRPr>
          </a:p>
        </p:txBody>
      </p:sp>
      <p:sp>
        <p:nvSpPr>
          <p:cNvPr id="12293" name="Rectangle 4"/>
          <p:cNvSpPr>
            <a:spLocks noChangeArrowheads="1"/>
          </p:cNvSpPr>
          <p:nvPr/>
        </p:nvSpPr>
        <p:spPr bwMode="auto">
          <a:xfrm>
            <a:off x="441325" y="1101725"/>
            <a:ext cx="835183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0"/>
              </a:spcBef>
              <a:buClrTx/>
              <a:buSzTx/>
              <a:buFont typeface="Wingdings" pitchFamily="2" charset="2"/>
              <a:buChar char="Ø"/>
            </a:pPr>
            <a:r>
              <a:rPr kumimoji="1" lang="zh-CN" altLang="en-US" sz="2800">
                <a:latin typeface="Times New Roman" pitchFamily="18" charset="0"/>
                <a:cs typeface="Tahoma" pitchFamily="34" charset="0"/>
              </a:rPr>
              <a:t>问题的解空间一般用</a:t>
            </a:r>
            <a:r>
              <a:rPr kumimoji="1" lang="zh-CN" altLang="en-US" sz="2800">
                <a:solidFill>
                  <a:srgbClr val="FF3300"/>
                </a:solidFill>
                <a:latin typeface="Times New Roman" pitchFamily="18" charset="0"/>
                <a:cs typeface="Tahoma" pitchFamily="34" charset="0"/>
              </a:rPr>
              <a:t>解空间树</a:t>
            </a:r>
            <a:r>
              <a:rPr kumimoji="1" lang="zh-CN" altLang="en-US" sz="2800">
                <a:latin typeface="Times New Roman" pitchFamily="18" charset="0"/>
                <a:cs typeface="Tahoma" pitchFamily="34" charset="0"/>
              </a:rPr>
              <a:t>（</a:t>
            </a:r>
            <a:r>
              <a:rPr kumimoji="1" lang="en-US" altLang="zh-CN" sz="2800">
                <a:latin typeface="Times New Roman" pitchFamily="18" charset="0"/>
                <a:cs typeface="Tahoma" pitchFamily="34" charset="0"/>
              </a:rPr>
              <a:t>Solution Space Trees,</a:t>
            </a:r>
            <a:r>
              <a:rPr kumimoji="1" lang="zh-CN" altLang="en-US" sz="2800">
                <a:latin typeface="Times New Roman" pitchFamily="18" charset="0"/>
                <a:cs typeface="Tahoma" pitchFamily="34" charset="0"/>
              </a:rPr>
              <a:t>也称状态空间树）的方式组织。</a:t>
            </a:r>
            <a:endParaRPr kumimoji="1" lang="en-US" altLang="zh-CN" sz="2800">
              <a:latin typeface="Times New Roman" pitchFamily="18" charset="0"/>
              <a:cs typeface="Tahoma" pitchFamily="34" charset="0"/>
            </a:endParaRPr>
          </a:p>
          <a:p>
            <a:pPr eaLnBrk="1" hangingPunct="1">
              <a:lnSpc>
                <a:spcPct val="150000"/>
              </a:lnSpc>
              <a:spcBef>
                <a:spcPct val="0"/>
              </a:spcBef>
              <a:buClrTx/>
              <a:buSzTx/>
              <a:buFont typeface="Wingdings" pitchFamily="2" charset="2"/>
              <a:buChar char="Ø"/>
            </a:pPr>
            <a:r>
              <a:rPr kumimoji="1" lang="zh-CN" altLang="en-US" sz="2800">
                <a:latin typeface="Times New Roman" pitchFamily="18" charset="0"/>
                <a:cs typeface="Tahoma" pitchFamily="34" charset="0"/>
              </a:rPr>
              <a:t>树的根结点位于第</a:t>
            </a:r>
            <a:r>
              <a:rPr kumimoji="1" lang="en-US" altLang="zh-CN" sz="2800">
                <a:latin typeface="Times New Roman" pitchFamily="18" charset="0"/>
                <a:cs typeface="Tahoma" pitchFamily="34" charset="0"/>
              </a:rPr>
              <a:t>1</a:t>
            </a:r>
            <a:r>
              <a:rPr kumimoji="1" lang="zh-CN" altLang="en-US" sz="2800">
                <a:latin typeface="Times New Roman" pitchFamily="18" charset="0"/>
                <a:cs typeface="Tahoma" pitchFamily="34" charset="0"/>
              </a:rPr>
              <a:t>层，表示搜索的</a:t>
            </a:r>
            <a:r>
              <a:rPr kumimoji="1" lang="zh-CN" altLang="en-US" sz="2800">
                <a:solidFill>
                  <a:srgbClr val="00B050"/>
                </a:solidFill>
                <a:latin typeface="Times New Roman" pitchFamily="18" charset="0"/>
                <a:cs typeface="Tahoma" pitchFamily="34" charset="0"/>
              </a:rPr>
              <a:t>初始状态</a:t>
            </a:r>
            <a:r>
              <a:rPr kumimoji="1" lang="zh-CN" altLang="en-US" sz="2800">
                <a:latin typeface="Times New Roman" pitchFamily="18" charset="0"/>
                <a:cs typeface="Tahoma" pitchFamily="34" charset="0"/>
              </a:rPr>
              <a:t>，第</a:t>
            </a:r>
            <a:r>
              <a:rPr kumimoji="1" lang="en-US" altLang="zh-CN" sz="2800">
                <a:latin typeface="Times New Roman" pitchFamily="18" charset="0"/>
                <a:cs typeface="Tahoma" pitchFamily="34" charset="0"/>
              </a:rPr>
              <a:t>2</a:t>
            </a:r>
            <a:r>
              <a:rPr kumimoji="1" lang="zh-CN" altLang="en-US" sz="2800">
                <a:latin typeface="Times New Roman" pitchFamily="18" charset="0"/>
                <a:cs typeface="Tahoma" pitchFamily="34" charset="0"/>
              </a:rPr>
              <a:t>层的结点表示</a:t>
            </a:r>
            <a:r>
              <a:rPr kumimoji="1" lang="zh-CN" altLang="en-US" sz="2800">
                <a:solidFill>
                  <a:srgbClr val="00B050"/>
                </a:solidFill>
                <a:latin typeface="Times New Roman" pitchFamily="18" charset="0"/>
                <a:cs typeface="Tahoma" pitchFamily="34" charset="0"/>
              </a:rPr>
              <a:t>对解向量的第一个分量</a:t>
            </a:r>
            <a:r>
              <a:rPr kumimoji="1" lang="zh-CN" altLang="en-US" sz="2800">
                <a:latin typeface="Times New Roman" pitchFamily="18" charset="0"/>
                <a:cs typeface="Tahoma" pitchFamily="34" charset="0"/>
              </a:rPr>
              <a:t>做出选择后到达的状态；</a:t>
            </a:r>
            <a:endParaRPr kumimoji="1" lang="en-US" altLang="zh-CN" sz="2800">
              <a:latin typeface="Times New Roman" pitchFamily="18" charset="0"/>
              <a:cs typeface="Tahoma" pitchFamily="34" charset="0"/>
            </a:endParaRPr>
          </a:p>
          <a:p>
            <a:pPr eaLnBrk="1" hangingPunct="1">
              <a:lnSpc>
                <a:spcPct val="150000"/>
              </a:lnSpc>
              <a:spcBef>
                <a:spcPct val="0"/>
              </a:spcBef>
              <a:buClrTx/>
              <a:buSzTx/>
              <a:buFont typeface="Wingdings" pitchFamily="2" charset="2"/>
              <a:buChar char="Ø"/>
            </a:pPr>
            <a:r>
              <a:rPr kumimoji="1" lang="zh-CN" altLang="en-US" sz="2800">
                <a:latin typeface="Times New Roman" pitchFamily="18" charset="0"/>
                <a:cs typeface="Tahoma" pitchFamily="34" charset="0"/>
              </a:rPr>
              <a:t>第</a:t>
            </a:r>
            <a:r>
              <a:rPr kumimoji="1" lang="en-US" altLang="zh-CN" sz="2800">
                <a:latin typeface="Times New Roman" pitchFamily="18" charset="0"/>
                <a:cs typeface="Tahoma" pitchFamily="34" charset="0"/>
              </a:rPr>
              <a:t>1</a:t>
            </a:r>
            <a:r>
              <a:rPr kumimoji="1" lang="zh-CN" altLang="en-US" sz="2800">
                <a:latin typeface="Times New Roman" pitchFamily="18" charset="0"/>
                <a:cs typeface="Tahoma" pitchFamily="34" charset="0"/>
              </a:rPr>
              <a:t>层到第</a:t>
            </a:r>
            <a:r>
              <a:rPr kumimoji="1" lang="en-US" altLang="zh-CN" sz="2800">
                <a:latin typeface="Times New Roman" pitchFamily="18" charset="0"/>
                <a:cs typeface="Tahoma" pitchFamily="34" charset="0"/>
              </a:rPr>
              <a:t>2</a:t>
            </a:r>
            <a:r>
              <a:rPr kumimoji="1" lang="zh-CN" altLang="en-US" sz="2800">
                <a:latin typeface="Times New Roman" pitchFamily="18" charset="0"/>
                <a:cs typeface="Tahoma" pitchFamily="34" charset="0"/>
              </a:rPr>
              <a:t>层的边上标出对第一个分量选择的结果，依此类推，</a:t>
            </a:r>
            <a:r>
              <a:rPr kumimoji="1" lang="zh-CN" altLang="en-US" sz="2800">
                <a:solidFill>
                  <a:srgbClr val="FF0000"/>
                </a:solidFill>
                <a:latin typeface="Times New Roman" pitchFamily="18" charset="0"/>
                <a:cs typeface="Tahoma" pitchFamily="34" charset="0"/>
              </a:rPr>
              <a:t>从树的根结点到叶子结点的路径就构成了解空间的一个可能解</a:t>
            </a:r>
            <a:r>
              <a:rPr kumimoji="1" lang="zh-CN" altLang="en-US" sz="2800">
                <a:latin typeface="Times New Roman" pitchFamily="18" charset="0"/>
                <a:cs typeface="Tahoma" pitchFamily="34" charset="0"/>
              </a:rPr>
              <a:t>。</a:t>
            </a:r>
          </a:p>
        </p:txBody>
      </p:sp>
      <p:sp>
        <p:nvSpPr>
          <p:cNvPr id="12294" name="Text Box 8"/>
          <p:cNvSpPr txBox="1">
            <a:spLocks noChangeArrowheads="1"/>
          </p:cNvSpPr>
          <p:nvPr/>
        </p:nvSpPr>
        <p:spPr bwMode="auto">
          <a:xfrm>
            <a:off x="457200" y="333375"/>
            <a:ext cx="62277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8.1.1  </a:t>
            </a:r>
            <a:r>
              <a:rPr kumimoji="1" lang="zh-CN" altLang="en-US" sz="4400">
                <a:solidFill>
                  <a:schemeClr val="tx2"/>
                </a:solidFill>
                <a:latin typeface="华文行楷" pitchFamily="2" charset="-122"/>
                <a:ea typeface="华文行楷" pitchFamily="2" charset="-122"/>
                <a:cs typeface="Tahoma" pitchFamily="34" charset="0"/>
              </a:rPr>
              <a:t>问题解空间的表示 </a:t>
            </a:r>
          </a:p>
        </p:txBody>
      </p:sp>
    </p:spTree>
    <p:extLst>
      <p:ext uri="{BB962C8B-B14F-4D97-AF65-F5344CB8AC3E}">
        <p14:creationId xmlns:p14="http://schemas.microsoft.com/office/powerpoint/2010/main" val="61958505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38C00FC-1E4D-4736-83DC-2969DE2A4075}"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143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DD83430-8C58-4024-B666-5D57156B0882}" type="slidenum">
              <a:rPr lang="en-US" altLang="zh-CN" sz="1400" b="0" smtClean="0">
                <a:latin typeface="Comic Sans MS" pitchFamily="66" charset="0"/>
                <a:cs typeface="Tahoma" pitchFamily="34" charset="0"/>
              </a:rPr>
              <a:pPr>
                <a:spcBef>
                  <a:spcPct val="0"/>
                </a:spcBef>
                <a:buClrTx/>
                <a:buSzTx/>
                <a:buFontTx/>
                <a:buNone/>
              </a:pPr>
              <a:t>6</a:t>
            </a:fld>
            <a:endParaRPr lang="en-US" altLang="zh-CN" sz="1400" b="0" smtClean="0">
              <a:latin typeface="Comic Sans MS" pitchFamily="66" charset="0"/>
              <a:cs typeface="Tahoma" pitchFamily="34" charset="0"/>
            </a:endParaRPr>
          </a:p>
        </p:txBody>
      </p:sp>
      <p:sp>
        <p:nvSpPr>
          <p:cNvPr id="14341" name="Text Box 2"/>
          <p:cNvSpPr txBox="1">
            <a:spLocks noChangeArrowheads="1"/>
          </p:cNvSpPr>
          <p:nvPr/>
        </p:nvSpPr>
        <p:spPr bwMode="auto">
          <a:xfrm>
            <a:off x="231775" y="44450"/>
            <a:ext cx="65008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5000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对于</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的</a:t>
            </a:r>
            <a:r>
              <a:rPr kumimoji="1" lang="en-US" altLang="zh-CN" sz="2400">
                <a:latin typeface="Times New Roman" pitchFamily="18" charset="0"/>
                <a:cs typeface="Tahoma" pitchFamily="34" charset="0"/>
              </a:rPr>
              <a:t>TSP</a:t>
            </a:r>
            <a:r>
              <a:rPr kumimoji="1" lang="zh-CN" altLang="en-US" sz="2400">
                <a:latin typeface="宋体" charset="-122"/>
                <a:cs typeface="Tahoma" pitchFamily="34" charset="0"/>
              </a:rPr>
              <a:t>问题，其解空间树如图</a:t>
            </a:r>
            <a:r>
              <a:rPr kumimoji="1" lang="en-US" altLang="zh-CN" sz="2400">
                <a:latin typeface="Times New Roman" pitchFamily="18" charset="0"/>
                <a:cs typeface="Tahoma" pitchFamily="34" charset="0"/>
              </a:rPr>
              <a:t>8.3</a:t>
            </a:r>
            <a:r>
              <a:rPr kumimoji="1" lang="zh-CN" altLang="en-US" sz="2400">
                <a:latin typeface="宋体" charset="-122"/>
                <a:cs typeface="Tahoma" pitchFamily="34" charset="0"/>
              </a:rPr>
              <a:t>所示，树中的</a:t>
            </a:r>
            <a:r>
              <a:rPr kumimoji="1" lang="en-US" altLang="zh-CN" sz="2400">
                <a:solidFill>
                  <a:srgbClr val="FF3300"/>
                </a:solidFill>
                <a:latin typeface="Times New Roman" pitchFamily="18" charset="0"/>
                <a:cs typeface="Tahoma" pitchFamily="34" charset="0"/>
              </a:rPr>
              <a:t>24</a:t>
            </a:r>
            <a:r>
              <a:rPr kumimoji="1" lang="zh-CN" altLang="en-US" sz="2400">
                <a:solidFill>
                  <a:srgbClr val="FF3300"/>
                </a:solidFill>
                <a:latin typeface="宋体" charset="-122"/>
                <a:cs typeface="Tahoma" pitchFamily="34" charset="0"/>
              </a:rPr>
              <a:t>个叶子结点的路径</a:t>
            </a:r>
            <a:r>
              <a:rPr kumimoji="1" lang="zh-CN" altLang="en-US" sz="2400">
                <a:latin typeface="宋体" charset="-122"/>
                <a:cs typeface="Tahoma" pitchFamily="34" charset="0"/>
              </a:rPr>
              <a:t>分别</a:t>
            </a:r>
            <a:r>
              <a:rPr kumimoji="1" lang="zh-CN" altLang="en-US" sz="2400">
                <a:solidFill>
                  <a:srgbClr val="FF3300"/>
                </a:solidFill>
                <a:latin typeface="宋体" charset="-122"/>
                <a:cs typeface="Tahoma" pitchFamily="34" charset="0"/>
              </a:rPr>
              <a:t>代表该问题的</a:t>
            </a:r>
            <a:r>
              <a:rPr kumimoji="1" lang="en-US" altLang="zh-CN" sz="2400">
                <a:solidFill>
                  <a:srgbClr val="FF3300"/>
                </a:solidFill>
                <a:latin typeface="Times New Roman" pitchFamily="18" charset="0"/>
                <a:cs typeface="Tahoma" pitchFamily="34" charset="0"/>
              </a:rPr>
              <a:t>24</a:t>
            </a:r>
            <a:r>
              <a:rPr kumimoji="1" lang="zh-CN" altLang="en-US" sz="2400">
                <a:solidFill>
                  <a:srgbClr val="FF3300"/>
                </a:solidFill>
                <a:latin typeface="宋体" charset="-122"/>
                <a:cs typeface="Tahoma" pitchFamily="34" charset="0"/>
              </a:rPr>
              <a:t>个可能解</a:t>
            </a:r>
            <a:r>
              <a:rPr kumimoji="1" lang="zh-CN" altLang="en-US" sz="2400">
                <a:latin typeface="宋体" charset="-122"/>
                <a:cs typeface="Tahoma" pitchFamily="34" charset="0"/>
              </a:rPr>
              <a:t>，例如结点</a:t>
            </a:r>
            <a:r>
              <a:rPr kumimoji="1" lang="en-US" altLang="zh-CN" sz="2400">
                <a:latin typeface="Times New Roman" pitchFamily="18" charset="0"/>
                <a:cs typeface="Tahoma" pitchFamily="34" charset="0"/>
              </a:rPr>
              <a:t>5</a:t>
            </a:r>
            <a:r>
              <a:rPr kumimoji="1" lang="zh-CN" altLang="en-US" sz="2400">
                <a:latin typeface="宋体" charset="-122"/>
                <a:cs typeface="Tahoma" pitchFamily="34" charset="0"/>
              </a:rPr>
              <a:t>代表一个可能解，路径为</a:t>
            </a:r>
            <a:r>
              <a:rPr kumimoji="1" lang="en-US" altLang="zh-CN" sz="2400">
                <a:latin typeface="Times New Roman" pitchFamily="18" charset="0"/>
                <a:cs typeface="Tahoma" pitchFamily="34" charset="0"/>
              </a:rPr>
              <a:t>1</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3</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4</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，长度为各边代价之和。</a:t>
            </a:r>
            <a:r>
              <a:rPr kumimoji="1" lang="zh-CN" altLang="en-US" sz="2400">
                <a:latin typeface="Times New Roman" pitchFamily="18" charset="0"/>
                <a:cs typeface="Tahoma" pitchFamily="34" charset="0"/>
              </a:rPr>
              <a:t> </a:t>
            </a:r>
          </a:p>
        </p:txBody>
      </p:sp>
      <p:grpSp>
        <p:nvGrpSpPr>
          <p:cNvPr id="14342" name="Group 3"/>
          <p:cNvGrpSpPr>
            <a:grpSpLocks/>
          </p:cNvGrpSpPr>
          <p:nvPr/>
        </p:nvGrpSpPr>
        <p:grpSpPr bwMode="auto">
          <a:xfrm>
            <a:off x="0" y="2276475"/>
            <a:ext cx="9144000" cy="4032250"/>
            <a:chOff x="1283" y="1575"/>
            <a:chExt cx="7988" cy="3543"/>
          </a:xfrm>
        </p:grpSpPr>
        <p:sp>
          <p:nvSpPr>
            <p:cNvPr id="14345" name="Text Box 4"/>
            <p:cNvSpPr txBox="1">
              <a:spLocks noChangeArrowheads="1"/>
            </p:cNvSpPr>
            <p:nvPr/>
          </p:nvSpPr>
          <p:spPr bwMode="auto">
            <a:xfrm>
              <a:off x="1721" y="25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46" name="Text Box 5"/>
            <p:cNvSpPr txBox="1">
              <a:spLocks noChangeArrowheads="1"/>
            </p:cNvSpPr>
            <p:nvPr/>
          </p:nvSpPr>
          <p:spPr bwMode="auto">
            <a:xfrm>
              <a:off x="128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47" name="Text Box 6"/>
            <p:cNvSpPr txBox="1">
              <a:spLocks noChangeArrowheads="1"/>
            </p:cNvSpPr>
            <p:nvPr/>
          </p:nvSpPr>
          <p:spPr bwMode="auto">
            <a:xfrm>
              <a:off x="164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48" name="Text Box 7"/>
            <p:cNvSpPr txBox="1">
              <a:spLocks noChangeArrowheads="1"/>
            </p:cNvSpPr>
            <p:nvPr/>
          </p:nvSpPr>
          <p:spPr bwMode="auto">
            <a:xfrm>
              <a:off x="19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49" name="Text Box 8"/>
            <p:cNvSpPr txBox="1">
              <a:spLocks noChangeArrowheads="1"/>
            </p:cNvSpPr>
            <p:nvPr/>
          </p:nvSpPr>
          <p:spPr bwMode="auto">
            <a:xfrm>
              <a:off x="2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50" name="Text Box 9"/>
            <p:cNvSpPr txBox="1">
              <a:spLocks noChangeArrowheads="1"/>
            </p:cNvSpPr>
            <p:nvPr/>
          </p:nvSpPr>
          <p:spPr bwMode="auto">
            <a:xfrm>
              <a:off x="262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51" name="Text Box 10"/>
            <p:cNvSpPr txBox="1">
              <a:spLocks noChangeArrowheads="1"/>
            </p:cNvSpPr>
            <p:nvPr/>
          </p:nvSpPr>
          <p:spPr bwMode="auto">
            <a:xfrm>
              <a:off x="297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52" name="Text Box 11"/>
            <p:cNvSpPr txBox="1">
              <a:spLocks noChangeArrowheads="1"/>
            </p:cNvSpPr>
            <p:nvPr/>
          </p:nvSpPr>
          <p:spPr bwMode="auto">
            <a:xfrm>
              <a:off x="3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53" name="Text Box 12"/>
            <p:cNvSpPr txBox="1">
              <a:spLocks noChangeArrowheads="1"/>
            </p:cNvSpPr>
            <p:nvPr/>
          </p:nvSpPr>
          <p:spPr bwMode="auto">
            <a:xfrm>
              <a:off x="3643" y="408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54" name="Text Box 13"/>
            <p:cNvSpPr txBox="1">
              <a:spLocks noChangeArrowheads="1"/>
            </p:cNvSpPr>
            <p:nvPr/>
          </p:nvSpPr>
          <p:spPr bwMode="auto">
            <a:xfrm>
              <a:off x="4003" y="407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55" name="Text Box 14"/>
            <p:cNvSpPr txBox="1">
              <a:spLocks noChangeArrowheads="1"/>
            </p:cNvSpPr>
            <p:nvPr/>
          </p:nvSpPr>
          <p:spPr bwMode="auto">
            <a:xfrm>
              <a:off x="43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56" name="Text Box 15"/>
            <p:cNvSpPr txBox="1">
              <a:spLocks noChangeArrowheads="1"/>
            </p:cNvSpPr>
            <p:nvPr/>
          </p:nvSpPr>
          <p:spPr bwMode="auto">
            <a:xfrm>
              <a:off x="465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57" name="Text Box 16"/>
            <p:cNvSpPr txBox="1">
              <a:spLocks noChangeArrowheads="1"/>
            </p:cNvSpPr>
            <p:nvPr/>
          </p:nvSpPr>
          <p:spPr bwMode="auto">
            <a:xfrm>
              <a:off x="500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58" name="Text Box 17"/>
            <p:cNvSpPr txBox="1">
              <a:spLocks noChangeArrowheads="1"/>
            </p:cNvSpPr>
            <p:nvPr/>
          </p:nvSpPr>
          <p:spPr bwMode="auto">
            <a:xfrm>
              <a:off x="533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59" name="Text Box 18"/>
            <p:cNvSpPr txBox="1">
              <a:spLocks noChangeArrowheads="1"/>
            </p:cNvSpPr>
            <p:nvPr/>
          </p:nvSpPr>
          <p:spPr bwMode="auto">
            <a:xfrm>
              <a:off x="566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0" name="Text Box 19"/>
            <p:cNvSpPr txBox="1">
              <a:spLocks noChangeArrowheads="1"/>
            </p:cNvSpPr>
            <p:nvPr/>
          </p:nvSpPr>
          <p:spPr bwMode="auto">
            <a:xfrm>
              <a:off x="597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61" name="Text Box 20"/>
            <p:cNvSpPr txBox="1">
              <a:spLocks noChangeArrowheads="1"/>
            </p:cNvSpPr>
            <p:nvPr/>
          </p:nvSpPr>
          <p:spPr bwMode="auto">
            <a:xfrm>
              <a:off x="632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62" name="Text Box 21"/>
            <p:cNvSpPr txBox="1">
              <a:spLocks noChangeArrowheads="1"/>
            </p:cNvSpPr>
            <p:nvPr/>
          </p:nvSpPr>
          <p:spPr bwMode="auto">
            <a:xfrm>
              <a:off x="6623" y="408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3" name="Text Box 22"/>
            <p:cNvSpPr txBox="1">
              <a:spLocks noChangeArrowheads="1"/>
            </p:cNvSpPr>
            <p:nvPr/>
          </p:nvSpPr>
          <p:spPr bwMode="auto">
            <a:xfrm>
              <a:off x="698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64" name="Text Box 23"/>
            <p:cNvSpPr txBox="1">
              <a:spLocks noChangeArrowheads="1"/>
            </p:cNvSpPr>
            <p:nvPr/>
          </p:nvSpPr>
          <p:spPr bwMode="auto">
            <a:xfrm>
              <a:off x="7293" y="409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5" name="Text Box 24"/>
            <p:cNvSpPr txBox="1">
              <a:spLocks noChangeArrowheads="1"/>
            </p:cNvSpPr>
            <p:nvPr/>
          </p:nvSpPr>
          <p:spPr bwMode="auto">
            <a:xfrm>
              <a:off x="763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66" name="Text Box 25"/>
            <p:cNvSpPr txBox="1">
              <a:spLocks noChangeArrowheads="1"/>
            </p:cNvSpPr>
            <p:nvPr/>
          </p:nvSpPr>
          <p:spPr bwMode="auto">
            <a:xfrm>
              <a:off x="796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67" name="Text Box 26"/>
            <p:cNvSpPr txBox="1">
              <a:spLocks noChangeArrowheads="1"/>
            </p:cNvSpPr>
            <p:nvPr/>
          </p:nvSpPr>
          <p:spPr bwMode="auto">
            <a:xfrm>
              <a:off x="831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68" name="Text Box 27"/>
            <p:cNvSpPr txBox="1">
              <a:spLocks noChangeArrowheads="1"/>
            </p:cNvSpPr>
            <p:nvPr/>
          </p:nvSpPr>
          <p:spPr bwMode="auto">
            <a:xfrm>
              <a:off x="861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9" name="Text Box 28"/>
            <p:cNvSpPr txBox="1">
              <a:spLocks noChangeArrowheads="1"/>
            </p:cNvSpPr>
            <p:nvPr/>
          </p:nvSpPr>
          <p:spPr bwMode="auto">
            <a:xfrm>
              <a:off x="8973" y="409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0" name="Text Box 29"/>
            <p:cNvSpPr txBox="1">
              <a:spLocks noChangeArrowheads="1"/>
            </p:cNvSpPr>
            <p:nvPr/>
          </p:nvSpPr>
          <p:spPr bwMode="auto">
            <a:xfrm>
              <a:off x="2691" y="332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1" name="Text Box 30"/>
            <p:cNvSpPr txBox="1">
              <a:spLocks noChangeArrowheads="1"/>
            </p:cNvSpPr>
            <p:nvPr/>
          </p:nvSpPr>
          <p:spPr bwMode="auto">
            <a:xfrm>
              <a:off x="310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72" name="Text Box 31"/>
            <p:cNvSpPr txBox="1">
              <a:spLocks noChangeArrowheads="1"/>
            </p:cNvSpPr>
            <p:nvPr/>
          </p:nvSpPr>
          <p:spPr bwMode="auto">
            <a:xfrm>
              <a:off x="472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3" name="Text Box 32"/>
            <p:cNvSpPr txBox="1">
              <a:spLocks noChangeArrowheads="1"/>
            </p:cNvSpPr>
            <p:nvPr/>
          </p:nvSpPr>
          <p:spPr bwMode="auto">
            <a:xfrm>
              <a:off x="514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4" name="Text Box 33"/>
            <p:cNvSpPr txBox="1">
              <a:spLocks noChangeArrowheads="1"/>
            </p:cNvSpPr>
            <p:nvPr/>
          </p:nvSpPr>
          <p:spPr bwMode="auto">
            <a:xfrm>
              <a:off x="7991" y="327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5" name="Text Box 34"/>
            <p:cNvSpPr txBox="1">
              <a:spLocks noChangeArrowheads="1"/>
            </p:cNvSpPr>
            <p:nvPr/>
          </p:nvSpPr>
          <p:spPr bwMode="auto">
            <a:xfrm>
              <a:off x="8411" y="327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6" name="Text Box 35"/>
            <p:cNvSpPr txBox="1">
              <a:spLocks noChangeArrowheads="1"/>
            </p:cNvSpPr>
            <p:nvPr/>
          </p:nvSpPr>
          <p:spPr bwMode="auto">
            <a:xfrm>
              <a:off x="86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7" name="Text Box 36"/>
            <p:cNvSpPr txBox="1">
              <a:spLocks noChangeArrowheads="1"/>
            </p:cNvSpPr>
            <p:nvPr/>
          </p:nvSpPr>
          <p:spPr bwMode="auto">
            <a:xfrm>
              <a:off x="9101" y="328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78" name="Text Box 37"/>
            <p:cNvSpPr txBox="1">
              <a:spLocks noChangeArrowheads="1"/>
            </p:cNvSpPr>
            <p:nvPr/>
          </p:nvSpPr>
          <p:spPr bwMode="auto">
            <a:xfrm>
              <a:off x="7351" y="327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9" name="Text Box 38"/>
            <p:cNvSpPr txBox="1">
              <a:spLocks noChangeArrowheads="1"/>
            </p:cNvSpPr>
            <p:nvPr/>
          </p:nvSpPr>
          <p:spPr bwMode="auto">
            <a:xfrm>
              <a:off x="7771" y="327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80" name="Text Box 39"/>
            <p:cNvSpPr txBox="1">
              <a:spLocks noChangeArrowheads="1"/>
            </p:cNvSpPr>
            <p:nvPr/>
          </p:nvSpPr>
          <p:spPr bwMode="auto">
            <a:xfrm>
              <a:off x="669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81" name="Text Box 40"/>
            <p:cNvSpPr txBox="1">
              <a:spLocks noChangeArrowheads="1"/>
            </p:cNvSpPr>
            <p:nvPr/>
          </p:nvSpPr>
          <p:spPr bwMode="auto">
            <a:xfrm>
              <a:off x="70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82" name="Text Box 41"/>
            <p:cNvSpPr txBox="1">
              <a:spLocks noChangeArrowheads="1"/>
            </p:cNvSpPr>
            <p:nvPr/>
          </p:nvSpPr>
          <p:spPr bwMode="auto">
            <a:xfrm>
              <a:off x="601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83" name="Text Box 42"/>
            <p:cNvSpPr txBox="1">
              <a:spLocks noChangeArrowheads="1"/>
            </p:cNvSpPr>
            <p:nvPr/>
          </p:nvSpPr>
          <p:spPr bwMode="auto">
            <a:xfrm>
              <a:off x="643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84" name="Text Box 43"/>
            <p:cNvSpPr txBox="1">
              <a:spLocks noChangeArrowheads="1"/>
            </p:cNvSpPr>
            <p:nvPr/>
          </p:nvSpPr>
          <p:spPr bwMode="auto">
            <a:xfrm>
              <a:off x="535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85" name="Text Box 44"/>
            <p:cNvSpPr txBox="1">
              <a:spLocks noChangeArrowheads="1"/>
            </p:cNvSpPr>
            <p:nvPr/>
          </p:nvSpPr>
          <p:spPr bwMode="auto">
            <a:xfrm>
              <a:off x="577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86" name="Text Box 45"/>
            <p:cNvSpPr txBox="1">
              <a:spLocks noChangeArrowheads="1"/>
            </p:cNvSpPr>
            <p:nvPr/>
          </p:nvSpPr>
          <p:spPr bwMode="auto">
            <a:xfrm>
              <a:off x="4061" y="32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87" name="Text Box 46"/>
            <p:cNvSpPr txBox="1">
              <a:spLocks noChangeArrowheads="1"/>
            </p:cNvSpPr>
            <p:nvPr/>
          </p:nvSpPr>
          <p:spPr bwMode="auto">
            <a:xfrm>
              <a:off x="4471" y="329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88" name="Text Box 47"/>
            <p:cNvSpPr txBox="1">
              <a:spLocks noChangeArrowheads="1"/>
            </p:cNvSpPr>
            <p:nvPr/>
          </p:nvSpPr>
          <p:spPr bwMode="auto">
            <a:xfrm>
              <a:off x="3371" y="33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89" name="Text Box 48"/>
            <p:cNvSpPr txBox="1">
              <a:spLocks noChangeArrowheads="1"/>
            </p:cNvSpPr>
            <p:nvPr/>
          </p:nvSpPr>
          <p:spPr bwMode="auto">
            <a:xfrm>
              <a:off x="381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90" name="Text Box 51"/>
            <p:cNvSpPr txBox="1">
              <a:spLocks noChangeArrowheads="1"/>
            </p:cNvSpPr>
            <p:nvPr/>
          </p:nvSpPr>
          <p:spPr bwMode="auto">
            <a:xfrm>
              <a:off x="203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91" name="Text Box 52"/>
            <p:cNvSpPr txBox="1">
              <a:spLocks noChangeArrowheads="1"/>
            </p:cNvSpPr>
            <p:nvPr/>
          </p:nvSpPr>
          <p:spPr bwMode="auto">
            <a:xfrm>
              <a:off x="2441" y="332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92" name="Text Box 53"/>
            <p:cNvSpPr txBox="1">
              <a:spLocks noChangeArrowheads="1"/>
            </p:cNvSpPr>
            <p:nvPr/>
          </p:nvSpPr>
          <p:spPr bwMode="auto">
            <a:xfrm>
              <a:off x="1361" y="332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93" name="Text Box 54"/>
            <p:cNvSpPr txBox="1">
              <a:spLocks noChangeArrowheads="1"/>
            </p:cNvSpPr>
            <p:nvPr/>
          </p:nvSpPr>
          <p:spPr bwMode="auto">
            <a:xfrm>
              <a:off x="178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94" name="Text Box 55"/>
            <p:cNvSpPr txBox="1">
              <a:spLocks noChangeArrowheads="1"/>
            </p:cNvSpPr>
            <p:nvPr/>
          </p:nvSpPr>
          <p:spPr bwMode="auto">
            <a:xfrm>
              <a:off x="772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95" name="Text Box 56"/>
            <p:cNvSpPr txBox="1">
              <a:spLocks noChangeArrowheads="1"/>
            </p:cNvSpPr>
            <p:nvPr/>
          </p:nvSpPr>
          <p:spPr bwMode="auto">
            <a:xfrm>
              <a:off x="8091" y="264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96" name="Text Box 57"/>
            <p:cNvSpPr txBox="1">
              <a:spLocks noChangeArrowheads="1"/>
            </p:cNvSpPr>
            <p:nvPr/>
          </p:nvSpPr>
          <p:spPr bwMode="auto">
            <a:xfrm>
              <a:off x="8647" y="265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97" name="Text Box 58"/>
            <p:cNvSpPr txBox="1">
              <a:spLocks noChangeArrowheads="1"/>
            </p:cNvSpPr>
            <p:nvPr/>
          </p:nvSpPr>
          <p:spPr bwMode="auto">
            <a:xfrm>
              <a:off x="572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98" name="Text Box 59"/>
            <p:cNvSpPr txBox="1">
              <a:spLocks noChangeArrowheads="1"/>
            </p:cNvSpPr>
            <p:nvPr/>
          </p:nvSpPr>
          <p:spPr bwMode="auto">
            <a:xfrm>
              <a:off x="6091" y="263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99" name="Text Box 60"/>
            <p:cNvSpPr txBox="1">
              <a:spLocks noChangeArrowheads="1"/>
            </p:cNvSpPr>
            <p:nvPr/>
          </p:nvSpPr>
          <p:spPr bwMode="auto">
            <a:xfrm>
              <a:off x="6650"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400" name="Text Box 61"/>
            <p:cNvSpPr txBox="1">
              <a:spLocks noChangeArrowheads="1"/>
            </p:cNvSpPr>
            <p:nvPr/>
          </p:nvSpPr>
          <p:spPr bwMode="auto">
            <a:xfrm>
              <a:off x="375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401" name="Text Box 62"/>
            <p:cNvSpPr txBox="1">
              <a:spLocks noChangeArrowheads="1"/>
            </p:cNvSpPr>
            <p:nvPr/>
          </p:nvSpPr>
          <p:spPr bwMode="auto">
            <a:xfrm>
              <a:off x="4154"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402" name="Text Box 63"/>
            <p:cNvSpPr txBox="1">
              <a:spLocks noChangeArrowheads="1"/>
            </p:cNvSpPr>
            <p:nvPr/>
          </p:nvSpPr>
          <p:spPr bwMode="auto">
            <a:xfrm>
              <a:off x="4653"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403" name="Text Box 64"/>
            <p:cNvSpPr txBox="1">
              <a:spLocks noChangeArrowheads="1"/>
            </p:cNvSpPr>
            <p:nvPr/>
          </p:nvSpPr>
          <p:spPr bwMode="auto">
            <a:xfrm>
              <a:off x="3601" y="4887"/>
              <a:ext cx="2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图</a:t>
              </a:r>
              <a:r>
                <a:rPr lang="en-US" altLang="zh-CN" sz="1600">
                  <a:latin typeface="Times New Roman" pitchFamily="18" charset="0"/>
                  <a:cs typeface="Tahoma" pitchFamily="34" charset="0"/>
                </a:rPr>
                <a:t>8.3  n=4</a:t>
              </a:r>
              <a:r>
                <a:rPr lang="zh-CN" altLang="en-US" sz="1600">
                  <a:latin typeface="Times New Roman" pitchFamily="18" charset="0"/>
                  <a:cs typeface="Tahoma" pitchFamily="34" charset="0"/>
                </a:rPr>
                <a:t>的</a:t>
              </a:r>
              <a:r>
                <a:rPr lang="en-US" altLang="zh-CN" sz="1600">
                  <a:latin typeface="Times New Roman" pitchFamily="18" charset="0"/>
                  <a:cs typeface="Tahoma" pitchFamily="34" charset="0"/>
                </a:rPr>
                <a:t>TSP</a:t>
              </a:r>
              <a:r>
                <a:rPr lang="zh-CN" altLang="en-US" sz="1600">
                  <a:latin typeface="Times New Roman" pitchFamily="18" charset="0"/>
                  <a:cs typeface="Tahoma" pitchFamily="34" charset="0"/>
                </a:rPr>
                <a:t>问题的解空间树</a:t>
              </a:r>
            </a:p>
          </p:txBody>
        </p:sp>
        <p:sp>
          <p:nvSpPr>
            <p:cNvPr id="14404" name="Oval 65"/>
            <p:cNvSpPr>
              <a:spLocks noChangeArrowheads="1"/>
            </p:cNvSpPr>
            <p:nvPr/>
          </p:nvSpPr>
          <p:spPr bwMode="auto">
            <a:xfrm>
              <a:off x="1313" y="440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a:t>
              </a:r>
              <a:endParaRPr lang="en-US" altLang="zh-CN" sz="1600" i="1">
                <a:latin typeface="Times New Roman" pitchFamily="18" charset="0"/>
                <a:cs typeface="Tahoma" pitchFamily="34" charset="0"/>
              </a:endParaRPr>
            </a:p>
          </p:txBody>
        </p:sp>
        <p:sp>
          <p:nvSpPr>
            <p:cNvPr id="14405" name="Oval 66"/>
            <p:cNvSpPr>
              <a:spLocks noChangeArrowheads="1"/>
            </p:cNvSpPr>
            <p:nvPr/>
          </p:nvSpPr>
          <p:spPr bwMode="auto">
            <a:xfrm>
              <a:off x="164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7</a:t>
              </a:r>
              <a:endParaRPr lang="en-US" altLang="zh-CN" sz="1600" i="1">
                <a:latin typeface="Times New Roman" pitchFamily="18" charset="0"/>
                <a:cs typeface="Tahoma" pitchFamily="34" charset="0"/>
              </a:endParaRPr>
            </a:p>
          </p:txBody>
        </p:sp>
        <p:sp>
          <p:nvSpPr>
            <p:cNvPr id="14406" name="Oval 67"/>
            <p:cNvSpPr>
              <a:spLocks noChangeArrowheads="1"/>
            </p:cNvSpPr>
            <p:nvPr/>
          </p:nvSpPr>
          <p:spPr bwMode="auto">
            <a:xfrm>
              <a:off x="1964"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10</a:t>
              </a:r>
              <a:endParaRPr lang="en-US" altLang="zh-CN" sz="1600" i="1">
                <a:latin typeface="Times New Roman" pitchFamily="18" charset="0"/>
                <a:cs typeface="Tahoma" pitchFamily="34" charset="0"/>
              </a:endParaRPr>
            </a:p>
          </p:txBody>
        </p:sp>
        <p:sp>
          <p:nvSpPr>
            <p:cNvPr id="14407" name="Oval 68"/>
            <p:cNvSpPr>
              <a:spLocks noChangeArrowheads="1"/>
            </p:cNvSpPr>
            <p:nvPr/>
          </p:nvSpPr>
          <p:spPr bwMode="auto">
            <a:xfrm>
              <a:off x="2293"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12</a:t>
              </a:r>
              <a:endParaRPr lang="en-US" altLang="zh-CN" sz="1600" i="1">
                <a:latin typeface="Times New Roman" pitchFamily="18" charset="0"/>
                <a:cs typeface="Tahoma" pitchFamily="34" charset="0"/>
              </a:endParaRPr>
            </a:p>
          </p:txBody>
        </p:sp>
        <p:sp>
          <p:nvSpPr>
            <p:cNvPr id="14408" name="Oval 69"/>
            <p:cNvSpPr>
              <a:spLocks noChangeArrowheads="1"/>
            </p:cNvSpPr>
            <p:nvPr/>
          </p:nvSpPr>
          <p:spPr bwMode="auto">
            <a:xfrm>
              <a:off x="263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15</a:t>
              </a:r>
              <a:endParaRPr lang="en-US" altLang="zh-CN" sz="1600" i="1">
                <a:latin typeface="Times New Roman" pitchFamily="18" charset="0"/>
                <a:cs typeface="Tahoma" pitchFamily="34" charset="0"/>
              </a:endParaRPr>
            </a:p>
          </p:txBody>
        </p:sp>
        <p:sp>
          <p:nvSpPr>
            <p:cNvPr id="14409" name="Oval 70"/>
            <p:cNvSpPr>
              <a:spLocks noChangeArrowheads="1"/>
            </p:cNvSpPr>
            <p:nvPr/>
          </p:nvSpPr>
          <p:spPr bwMode="auto">
            <a:xfrm>
              <a:off x="2976"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17</a:t>
              </a:r>
              <a:endParaRPr lang="en-US" altLang="zh-CN" sz="1600" i="1">
                <a:latin typeface="Times New Roman" pitchFamily="18" charset="0"/>
                <a:cs typeface="Tahoma" pitchFamily="34" charset="0"/>
              </a:endParaRPr>
            </a:p>
          </p:txBody>
        </p:sp>
        <p:sp>
          <p:nvSpPr>
            <p:cNvPr id="14410" name="Oval 71"/>
            <p:cNvSpPr>
              <a:spLocks noChangeArrowheads="1"/>
            </p:cNvSpPr>
            <p:nvPr/>
          </p:nvSpPr>
          <p:spPr bwMode="auto">
            <a:xfrm>
              <a:off x="332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21</a:t>
              </a:r>
              <a:endParaRPr lang="en-US" altLang="zh-CN" sz="1600" i="1">
                <a:latin typeface="Times New Roman" pitchFamily="18" charset="0"/>
                <a:cs typeface="Tahoma" pitchFamily="34" charset="0"/>
              </a:endParaRPr>
            </a:p>
          </p:txBody>
        </p:sp>
        <p:sp>
          <p:nvSpPr>
            <p:cNvPr id="14411" name="Oval 72"/>
            <p:cNvSpPr>
              <a:spLocks noChangeArrowheads="1"/>
            </p:cNvSpPr>
            <p:nvPr/>
          </p:nvSpPr>
          <p:spPr bwMode="auto">
            <a:xfrm>
              <a:off x="3662"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23</a:t>
              </a:r>
              <a:endParaRPr lang="en-US" altLang="zh-CN" sz="1600" i="1">
                <a:latin typeface="Times New Roman" pitchFamily="18" charset="0"/>
                <a:cs typeface="Tahoma" pitchFamily="34" charset="0"/>
              </a:endParaRPr>
            </a:p>
          </p:txBody>
        </p:sp>
        <p:sp>
          <p:nvSpPr>
            <p:cNvPr id="14412" name="Oval 73"/>
            <p:cNvSpPr>
              <a:spLocks noChangeArrowheads="1"/>
            </p:cNvSpPr>
            <p:nvPr/>
          </p:nvSpPr>
          <p:spPr bwMode="auto">
            <a:xfrm>
              <a:off x="400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26</a:t>
              </a:r>
              <a:endParaRPr lang="en-US" altLang="zh-CN" sz="1600" i="1">
                <a:latin typeface="Times New Roman" pitchFamily="18" charset="0"/>
                <a:cs typeface="Tahoma" pitchFamily="34" charset="0"/>
              </a:endParaRPr>
            </a:p>
          </p:txBody>
        </p:sp>
        <p:sp>
          <p:nvSpPr>
            <p:cNvPr id="14413" name="Oval 74"/>
            <p:cNvSpPr>
              <a:spLocks noChangeArrowheads="1"/>
            </p:cNvSpPr>
            <p:nvPr/>
          </p:nvSpPr>
          <p:spPr bwMode="auto">
            <a:xfrm>
              <a:off x="4343"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28</a:t>
              </a:r>
              <a:endParaRPr lang="en-US" altLang="zh-CN" sz="1600" i="1">
                <a:latin typeface="Times New Roman" pitchFamily="18" charset="0"/>
                <a:cs typeface="Tahoma" pitchFamily="34" charset="0"/>
              </a:endParaRPr>
            </a:p>
          </p:txBody>
        </p:sp>
        <p:sp>
          <p:nvSpPr>
            <p:cNvPr id="14414" name="Oval 75"/>
            <p:cNvSpPr>
              <a:spLocks noChangeArrowheads="1"/>
            </p:cNvSpPr>
            <p:nvPr/>
          </p:nvSpPr>
          <p:spPr bwMode="auto">
            <a:xfrm>
              <a:off x="4685"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31</a:t>
              </a:r>
              <a:endParaRPr lang="en-US" altLang="zh-CN" sz="1600" i="1">
                <a:latin typeface="Times New Roman" pitchFamily="18" charset="0"/>
                <a:cs typeface="Tahoma" pitchFamily="34" charset="0"/>
              </a:endParaRPr>
            </a:p>
          </p:txBody>
        </p:sp>
        <p:sp>
          <p:nvSpPr>
            <p:cNvPr id="14415" name="Oval 76"/>
            <p:cNvSpPr>
              <a:spLocks noChangeArrowheads="1"/>
            </p:cNvSpPr>
            <p:nvPr/>
          </p:nvSpPr>
          <p:spPr bwMode="auto">
            <a:xfrm>
              <a:off x="5015"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33</a:t>
              </a:r>
              <a:endParaRPr lang="en-US" altLang="zh-CN" sz="1600" i="1">
                <a:latin typeface="Times New Roman" pitchFamily="18" charset="0"/>
                <a:cs typeface="Tahoma" pitchFamily="34" charset="0"/>
              </a:endParaRPr>
            </a:p>
          </p:txBody>
        </p:sp>
        <p:sp>
          <p:nvSpPr>
            <p:cNvPr id="14416" name="Oval 77"/>
            <p:cNvSpPr>
              <a:spLocks noChangeArrowheads="1"/>
            </p:cNvSpPr>
            <p:nvPr/>
          </p:nvSpPr>
          <p:spPr bwMode="auto">
            <a:xfrm>
              <a:off x="5333"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37</a:t>
              </a:r>
              <a:endParaRPr lang="en-US" altLang="zh-CN" sz="1600" i="1">
                <a:latin typeface="Times New Roman" pitchFamily="18" charset="0"/>
                <a:cs typeface="Tahoma" pitchFamily="34" charset="0"/>
              </a:endParaRPr>
            </a:p>
          </p:txBody>
        </p:sp>
        <p:sp>
          <p:nvSpPr>
            <p:cNvPr id="14417" name="Oval 78"/>
            <p:cNvSpPr>
              <a:spLocks noChangeArrowheads="1"/>
            </p:cNvSpPr>
            <p:nvPr/>
          </p:nvSpPr>
          <p:spPr bwMode="auto">
            <a:xfrm>
              <a:off x="5651"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39</a:t>
              </a:r>
              <a:endParaRPr lang="en-US" altLang="zh-CN" sz="1600" i="1">
                <a:latin typeface="Times New Roman" pitchFamily="18" charset="0"/>
                <a:cs typeface="Tahoma" pitchFamily="34" charset="0"/>
              </a:endParaRPr>
            </a:p>
          </p:txBody>
        </p:sp>
        <p:sp>
          <p:nvSpPr>
            <p:cNvPr id="14418" name="Oval 79"/>
            <p:cNvSpPr>
              <a:spLocks noChangeArrowheads="1"/>
            </p:cNvSpPr>
            <p:nvPr/>
          </p:nvSpPr>
          <p:spPr bwMode="auto">
            <a:xfrm>
              <a:off x="5982" y="440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42</a:t>
              </a:r>
              <a:endParaRPr lang="en-US" altLang="zh-CN" sz="1600" i="1">
                <a:latin typeface="Times New Roman" pitchFamily="18" charset="0"/>
                <a:cs typeface="Tahoma" pitchFamily="34" charset="0"/>
              </a:endParaRPr>
            </a:p>
          </p:txBody>
        </p:sp>
        <p:sp>
          <p:nvSpPr>
            <p:cNvPr id="14419" name="Oval 80"/>
            <p:cNvSpPr>
              <a:spLocks noChangeArrowheads="1"/>
            </p:cNvSpPr>
            <p:nvPr/>
          </p:nvSpPr>
          <p:spPr bwMode="auto">
            <a:xfrm>
              <a:off x="6316" y="440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44</a:t>
              </a:r>
              <a:endParaRPr lang="en-US" altLang="zh-CN" sz="1600" i="1">
                <a:latin typeface="Times New Roman" pitchFamily="18" charset="0"/>
                <a:cs typeface="Tahoma" pitchFamily="34" charset="0"/>
              </a:endParaRPr>
            </a:p>
          </p:txBody>
        </p:sp>
        <p:sp>
          <p:nvSpPr>
            <p:cNvPr id="14420" name="Oval 81"/>
            <p:cNvSpPr>
              <a:spLocks noChangeArrowheads="1"/>
            </p:cNvSpPr>
            <p:nvPr/>
          </p:nvSpPr>
          <p:spPr bwMode="auto">
            <a:xfrm>
              <a:off x="6642" y="440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47</a:t>
              </a:r>
              <a:endParaRPr lang="en-US" altLang="zh-CN" sz="1600" i="1">
                <a:latin typeface="Times New Roman" pitchFamily="18" charset="0"/>
                <a:cs typeface="Tahoma" pitchFamily="34" charset="0"/>
              </a:endParaRPr>
            </a:p>
          </p:txBody>
        </p:sp>
        <p:sp>
          <p:nvSpPr>
            <p:cNvPr id="14421" name="Oval 82"/>
            <p:cNvSpPr>
              <a:spLocks noChangeArrowheads="1"/>
            </p:cNvSpPr>
            <p:nvPr/>
          </p:nvSpPr>
          <p:spPr bwMode="auto">
            <a:xfrm>
              <a:off x="6975" y="440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49</a:t>
              </a:r>
              <a:endParaRPr lang="en-US" altLang="zh-CN" sz="1600" i="1">
                <a:latin typeface="Times New Roman" pitchFamily="18" charset="0"/>
                <a:cs typeface="Tahoma" pitchFamily="34" charset="0"/>
              </a:endParaRPr>
            </a:p>
          </p:txBody>
        </p:sp>
        <p:sp>
          <p:nvSpPr>
            <p:cNvPr id="14422" name="Oval 83"/>
            <p:cNvSpPr>
              <a:spLocks noChangeArrowheads="1"/>
            </p:cNvSpPr>
            <p:nvPr/>
          </p:nvSpPr>
          <p:spPr bwMode="auto">
            <a:xfrm>
              <a:off x="7306"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53</a:t>
              </a:r>
              <a:endParaRPr lang="en-US" altLang="zh-CN" sz="1600" i="1">
                <a:latin typeface="Times New Roman" pitchFamily="18" charset="0"/>
                <a:cs typeface="Tahoma" pitchFamily="34" charset="0"/>
              </a:endParaRPr>
            </a:p>
          </p:txBody>
        </p:sp>
        <p:sp>
          <p:nvSpPr>
            <p:cNvPr id="14423" name="Oval 84"/>
            <p:cNvSpPr>
              <a:spLocks noChangeArrowheads="1"/>
            </p:cNvSpPr>
            <p:nvPr/>
          </p:nvSpPr>
          <p:spPr bwMode="auto">
            <a:xfrm>
              <a:off x="7630"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55</a:t>
              </a:r>
              <a:endParaRPr lang="en-US" altLang="zh-CN" sz="1600" i="1">
                <a:latin typeface="Times New Roman" pitchFamily="18" charset="0"/>
                <a:cs typeface="Tahoma" pitchFamily="34" charset="0"/>
              </a:endParaRPr>
            </a:p>
          </p:txBody>
        </p:sp>
        <p:sp>
          <p:nvSpPr>
            <p:cNvPr id="14424" name="Oval 85"/>
            <p:cNvSpPr>
              <a:spLocks noChangeArrowheads="1"/>
            </p:cNvSpPr>
            <p:nvPr/>
          </p:nvSpPr>
          <p:spPr bwMode="auto">
            <a:xfrm>
              <a:off x="7966"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58</a:t>
              </a:r>
              <a:endParaRPr lang="en-US" altLang="zh-CN" sz="1600" i="1">
                <a:latin typeface="Times New Roman" pitchFamily="18" charset="0"/>
                <a:cs typeface="Tahoma" pitchFamily="34" charset="0"/>
              </a:endParaRPr>
            </a:p>
          </p:txBody>
        </p:sp>
        <p:sp>
          <p:nvSpPr>
            <p:cNvPr id="14425" name="Oval 86"/>
            <p:cNvSpPr>
              <a:spLocks noChangeArrowheads="1"/>
            </p:cNvSpPr>
            <p:nvPr/>
          </p:nvSpPr>
          <p:spPr bwMode="auto">
            <a:xfrm>
              <a:off x="8293"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60</a:t>
              </a:r>
              <a:endParaRPr lang="en-US" altLang="zh-CN" sz="1600" i="1">
                <a:latin typeface="Times New Roman" pitchFamily="18" charset="0"/>
                <a:cs typeface="Tahoma" pitchFamily="34" charset="0"/>
              </a:endParaRPr>
            </a:p>
          </p:txBody>
        </p:sp>
        <p:sp>
          <p:nvSpPr>
            <p:cNvPr id="14426" name="Oval 87"/>
            <p:cNvSpPr>
              <a:spLocks noChangeArrowheads="1"/>
            </p:cNvSpPr>
            <p:nvPr/>
          </p:nvSpPr>
          <p:spPr bwMode="auto">
            <a:xfrm>
              <a:off x="8624"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63</a:t>
              </a:r>
              <a:endParaRPr lang="en-US" altLang="zh-CN" sz="1600" i="1">
                <a:latin typeface="Times New Roman" pitchFamily="18" charset="0"/>
                <a:cs typeface="Tahoma" pitchFamily="34" charset="0"/>
              </a:endParaRPr>
            </a:p>
          </p:txBody>
        </p:sp>
        <p:sp>
          <p:nvSpPr>
            <p:cNvPr id="14427" name="Oval 88"/>
            <p:cNvSpPr>
              <a:spLocks noChangeArrowheads="1"/>
            </p:cNvSpPr>
            <p:nvPr/>
          </p:nvSpPr>
          <p:spPr bwMode="auto">
            <a:xfrm>
              <a:off x="8963"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65</a:t>
              </a:r>
              <a:endParaRPr lang="en-US" altLang="zh-CN" sz="1600" i="1">
                <a:latin typeface="Times New Roman" pitchFamily="18" charset="0"/>
                <a:cs typeface="Tahoma" pitchFamily="34" charset="0"/>
              </a:endParaRPr>
            </a:p>
          </p:txBody>
        </p:sp>
        <p:sp>
          <p:nvSpPr>
            <p:cNvPr id="14428" name="Oval 89"/>
            <p:cNvSpPr>
              <a:spLocks noChangeArrowheads="1"/>
            </p:cNvSpPr>
            <p:nvPr/>
          </p:nvSpPr>
          <p:spPr bwMode="auto">
            <a:xfrm>
              <a:off x="1324" y="367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endParaRPr lang="en-US" altLang="zh-CN" sz="1600" i="1">
                <a:latin typeface="Times New Roman" pitchFamily="18" charset="0"/>
                <a:cs typeface="Tahoma" pitchFamily="34" charset="0"/>
              </a:endParaRPr>
            </a:p>
          </p:txBody>
        </p:sp>
        <p:sp>
          <p:nvSpPr>
            <p:cNvPr id="14429" name="Oval 90"/>
            <p:cNvSpPr>
              <a:spLocks noChangeArrowheads="1"/>
            </p:cNvSpPr>
            <p:nvPr/>
          </p:nvSpPr>
          <p:spPr bwMode="auto">
            <a:xfrm>
              <a:off x="165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a:t>
              </a:r>
              <a:endParaRPr lang="en-US" altLang="zh-CN" sz="1600" i="1">
                <a:latin typeface="Times New Roman" pitchFamily="18" charset="0"/>
                <a:cs typeface="Tahoma" pitchFamily="34" charset="0"/>
              </a:endParaRPr>
            </a:p>
          </p:txBody>
        </p:sp>
        <p:sp>
          <p:nvSpPr>
            <p:cNvPr id="14430" name="Oval 91"/>
            <p:cNvSpPr>
              <a:spLocks noChangeArrowheads="1"/>
            </p:cNvSpPr>
            <p:nvPr/>
          </p:nvSpPr>
          <p:spPr bwMode="auto">
            <a:xfrm>
              <a:off x="1975"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9</a:t>
              </a:r>
              <a:endParaRPr lang="en-US" altLang="zh-CN" sz="1600" i="1">
                <a:latin typeface="Times New Roman" pitchFamily="18" charset="0"/>
                <a:cs typeface="Tahoma" pitchFamily="34" charset="0"/>
              </a:endParaRPr>
            </a:p>
          </p:txBody>
        </p:sp>
        <p:sp>
          <p:nvSpPr>
            <p:cNvPr id="14431" name="Oval 92"/>
            <p:cNvSpPr>
              <a:spLocks noChangeArrowheads="1"/>
            </p:cNvSpPr>
            <p:nvPr/>
          </p:nvSpPr>
          <p:spPr bwMode="auto">
            <a:xfrm>
              <a:off x="2304"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11</a:t>
              </a:r>
              <a:endParaRPr lang="en-US" altLang="zh-CN" sz="1600" i="1">
                <a:latin typeface="Times New Roman" pitchFamily="18" charset="0"/>
                <a:cs typeface="Tahoma" pitchFamily="34" charset="0"/>
              </a:endParaRPr>
            </a:p>
          </p:txBody>
        </p:sp>
        <p:sp>
          <p:nvSpPr>
            <p:cNvPr id="14432" name="Oval 93"/>
            <p:cNvSpPr>
              <a:spLocks noChangeArrowheads="1"/>
            </p:cNvSpPr>
            <p:nvPr/>
          </p:nvSpPr>
          <p:spPr bwMode="auto">
            <a:xfrm>
              <a:off x="264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14</a:t>
              </a:r>
              <a:endParaRPr lang="en-US" altLang="zh-CN" sz="1600" i="1">
                <a:latin typeface="Times New Roman" pitchFamily="18" charset="0"/>
                <a:cs typeface="Tahoma" pitchFamily="34" charset="0"/>
              </a:endParaRPr>
            </a:p>
          </p:txBody>
        </p:sp>
        <p:sp>
          <p:nvSpPr>
            <p:cNvPr id="14433" name="Oval 94"/>
            <p:cNvSpPr>
              <a:spLocks noChangeArrowheads="1"/>
            </p:cNvSpPr>
            <p:nvPr/>
          </p:nvSpPr>
          <p:spPr bwMode="auto">
            <a:xfrm>
              <a:off x="2987"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16</a:t>
              </a:r>
              <a:endParaRPr lang="en-US" altLang="zh-CN" sz="1600" i="1">
                <a:latin typeface="Times New Roman" pitchFamily="18" charset="0"/>
                <a:cs typeface="Tahoma" pitchFamily="34" charset="0"/>
              </a:endParaRPr>
            </a:p>
          </p:txBody>
        </p:sp>
        <p:sp>
          <p:nvSpPr>
            <p:cNvPr id="14434" name="Oval 95"/>
            <p:cNvSpPr>
              <a:spLocks noChangeArrowheads="1"/>
            </p:cNvSpPr>
            <p:nvPr/>
          </p:nvSpPr>
          <p:spPr bwMode="auto">
            <a:xfrm>
              <a:off x="333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20</a:t>
              </a:r>
              <a:endParaRPr lang="en-US" altLang="zh-CN" sz="1600" i="1">
                <a:latin typeface="Times New Roman" pitchFamily="18" charset="0"/>
                <a:cs typeface="Tahoma" pitchFamily="34" charset="0"/>
              </a:endParaRPr>
            </a:p>
          </p:txBody>
        </p:sp>
        <p:sp>
          <p:nvSpPr>
            <p:cNvPr id="14435" name="Oval 96"/>
            <p:cNvSpPr>
              <a:spLocks noChangeArrowheads="1"/>
            </p:cNvSpPr>
            <p:nvPr/>
          </p:nvSpPr>
          <p:spPr bwMode="auto">
            <a:xfrm>
              <a:off x="3673"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22</a:t>
              </a:r>
              <a:endParaRPr lang="en-US" altLang="zh-CN" sz="1600" i="1">
                <a:latin typeface="Times New Roman" pitchFamily="18" charset="0"/>
                <a:cs typeface="Tahoma" pitchFamily="34" charset="0"/>
              </a:endParaRPr>
            </a:p>
          </p:txBody>
        </p:sp>
        <p:sp>
          <p:nvSpPr>
            <p:cNvPr id="14436" name="Oval 97"/>
            <p:cNvSpPr>
              <a:spLocks noChangeArrowheads="1"/>
            </p:cNvSpPr>
            <p:nvPr/>
          </p:nvSpPr>
          <p:spPr bwMode="auto">
            <a:xfrm>
              <a:off x="401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25</a:t>
              </a:r>
              <a:endParaRPr lang="en-US" altLang="zh-CN" sz="1600" i="1">
                <a:latin typeface="Times New Roman" pitchFamily="18" charset="0"/>
                <a:cs typeface="Tahoma" pitchFamily="34" charset="0"/>
              </a:endParaRPr>
            </a:p>
          </p:txBody>
        </p:sp>
        <p:sp>
          <p:nvSpPr>
            <p:cNvPr id="14437" name="Oval 98"/>
            <p:cNvSpPr>
              <a:spLocks noChangeArrowheads="1"/>
            </p:cNvSpPr>
            <p:nvPr/>
          </p:nvSpPr>
          <p:spPr bwMode="auto">
            <a:xfrm>
              <a:off x="4354"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27</a:t>
              </a:r>
              <a:endParaRPr lang="en-US" altLang="zh-CN" sz="1600" i="1">
                <a:latin typeface="Times New Roman" pitchFamily="18" charset="0"/>
                <a:cs typeface="Tahoma" pitchFamily="34" charset="0"/>
              </a:endParaRPr>
            </a:p>
          </p:txBody>
        </p:sp>
        <p:sp>
          <p:nvSpPr>
            <p:cNvPr id="14438" name="Oval 99"/>
            <p:cNvSpPr>
              <a:spLocks noChangeArrowheads="1"/>
            </p:cNvSpPr>
            <p:nvPr/>
          </p:nvSpPr>
          <p:spPr bwMode="auto">
            <a:xfrm>
              <a:off x="4696"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30</a:t>
              </a:r>
              <a:endParaRPr lang="en-US" altLang="zh-CN" sz="1600" i="1">
                <a:latin typeface="Times New Roman" pitchFamily="18" charset="0"/>
                <a:cs typeface="Tahoma" pitchFamily="34" charset="0"/>
              </a:endParaRPr>
            </a:p>
          </p:txBody>
        </p:sp>
        <p:sp>
          <p:nvSpPr>
            <p:cNvPr id="14439" name="Oval 100"/>
            <p:cNvSpPr>
              <a:spLocks noChangeArrowheads="1"/>
            </p:cNvSpPr>
            <p:nvPr/>
          </p:nvSpPr>
          <p:spPr bwMode="auto">
            <a:xfrm>
              <a:off x="5026"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32</a:t>
              </a:r>
              <a:endParaRPr lang="en-US" altLang="zh-CN" sz="1600" i="1">
                <a:latin typeface="Times New Roman" pitchFamily="18" charset="0"/>
                <a:cs typeface="Tahoma" pitchFamily="34" charset="0"/>
              </a:endParaRPr>
            </a:p>
          </p:txBody>
        </p:sp>
        <p:sp>
          <p:nvSpPr>
            <p:cNvPr id="14440" name="Oval 101"/>
            <p:cNvSpPr>
              <a:spLocks noChangeArrowheads="1"/>
            </p:cNvSpPr>
            <p:nvPr/>
          </p:nvSpPr>
          <p:spPr bwMode="auto">
            <a:xfrm>
              <a:off x="5344"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36</a:t>
              </a:r>
              <a:endParaRPr lang="en-US" altLang="zh-CN" sz="1600" i="1">
                <a:latin typeface="Times New Roman" pitchFamily="18" charset="0"/>
                <a:cs typeface="Tahoma" pitchFamily="34" charset="0"/>
              </a:endParaRPr>
            </a:p>
          </p:txBody>
        </p:sp>
        <p:sp>
          <p:nvSpPr>
            <p:cNvPr id="14441" name="Oval 102"/>
            <p:cNvSpPr>
              <a:spLocks noChangeArrowheads="1"/>
            </p:cNvSpPr>
            <p:nvPr/>
          </p:nvSpPr>
          <p:spPr bwMode="auto">
            <a:xfrm>
              <a:off x="5662"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38</a:t>
              </a:r>
              <a:endParaRPr lang="en-US" altLang="zh-CN" sz="1600" i="1">
                <a:latin typeface="Times New Roman" pitchFamily="18" charset="0"/>
                <a:cs typeface="Tahoma" pitchFamily="34" charset="0"/>
              </a:endParaRPr>
            </a:p>
          </p:txBody>
        </p:sp>
        <p:sp>
          <p:nvSpPr>
            <p:cNvPr id="14442" name="Oval 103"/>
            <p:cNvSpPr>
              <a:spLocks noChangeArrowheads="1"/>
            </p:cNvSpPr>
            <p:nvPr/>
          </p:nvSpPr>
          <p:spPr bwMode="auto">
            <a:xfrm>
              <a:off x="5993" y="367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41</a:t>
              </a:r>
              <a:endParaRPr lang="en-US" altLang="zh-CN" sz="1600" i="1">
                <a:latin typeface="Times New Roman" pitchFamily="18" charset="0"/>
                <a:cs typeface="Tahoma" pitchFamily="34" charset="0"/>
              </a:endParaRPr>
            </a:p>
          </p:txBody>
        </p:sp>
        <p:sp>
          <p:nvSpPr>
            <p:cNvPr id="14443" name="Oval 104"/>
            <p:cNvSpPr>
              <a:spLocks noChangeArrowheads="1"/>
            </p:cNvSpPr>
            <p:nvPr/>
          </p:nvSpPr>
          <p:spPr bwMode="auto">
            <a:xfrm>
              <a:off x="6327" y="367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43</a:t>
              </a:r>
              <a:endParaRPr lang="en-US" altLang="zh-CN" sz="1600" i="1">
                <a:latin typeface="Times New Roman" pitchFamily="18" charset="0"/>
                <a:cs typeface="Tahoma" pitchFamily="34" charset="0"/>
              </a:endParaRPr>
            </a:p>
          </p:txBody>
        </p:sp>
        <p:sp>
          <p:nvSpPr>
            <p:cNvPr id="14444" name="Oval 105"/>
            <p:cNvSpPr>
              <a:spLocks noChangeArrowheads="1"/>
            </p:cNvSpPr>
            <p:nvPr/>
          </p:nvSpPr>
          <p:spPr bwMode="auto">
            <a:xfrm>
              <a:off x="6653" y="367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46</a:t>
              </a:r>
              <a:endParaRPr lang="en-US" altLang="zh-CN" sz="1600" i="1">
                <a:latin typeface="Times New Roman" pitchFamily="18" charset="0"/>
                <a:cs typeface="Tahoma" pitchFamily="34" charset="0"/>
              </a:endParaRPr>
            </a:p>
          </p:txBody>
        </p:sp>
        <p:sp>
          <p:nvSpPr>
            <p:cNvPr id="14445" name="Oval 106"/>
            <p:cNvSpPr>
              <a:spLocks noChangeArrowheads="1"/>
            </p:cNvSpPr>
            <p:nvPr/>
          </p:nvSpPr>
          <p:spPr bwMode="auto">
            <a:xfrm>
              <a:off x="6986" y="367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48</a:t>
              </a:r>
              <a:endParaRPr lang="en-US" altLang="zh-CN" sz="1600" i="1">
                <a:latin typeface="Times New Roman" pitchFamily="18" charset="0"/>
                <a:cs typeface="Tahoma" pitchFamily="34" charset="0"/>
              </a:endParaRPr>
            </a:p>
          </p:txBody>
        </p:sp>
        <p:sp>
          <p:nvSpPr>
            <p:cNvPr id="14446" name="Oval 107"/>
            <p:cNvSpPr>
              <a:spLocks noChangeArrowheads="1"/>
            </p:cNvSpPr>
            <p:nvPr/>
          </p:nvSpPr>
          <p:spPr bwMode="auto">
            <a:xfrm>
              <a:off x="7317"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52</a:t>
              </a:r>
              <a:endParaRPr lang="en-US" altLang="zh-CN" sz="1600" i="1">
                <a:latin typeface="Times New Roman" pitchFamily="18" charset="0"/>
                <a:cs typeface="Tahoma" pitchFamily="34" charset="0"/>
              </a:endParaRPr>
            </a:p>
          </p:txBody>
        </p:sp>
        <p:sp>
          <p:nvSpPr>
            <p:cNvPr id="14447" name="Oval 108"/>
            <p:cNvSpPr>
              <a:spLocks noChangeArrowheads="1"/>
            </p:cNvSpPr>
            <p:nvPr/>
          </p:nvSpPr>
          <p:spPr bwMode="auto">
            <a:xfrm>
              <a:off x="7641"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54</a:t>
              </a:r>
              <a:endParaRPr lang="en-US" altLang="zh-CN" sz="1600" i="1">
                <a:latin typeface="Times New Roman" pitchFamily="18" charset="0"/>
                <a:cs typeface="Tahoma" pitchFamily="34" charset="0"/>
              </a:endParaRPr>
            </a:p>
          </p:txBody>
        </p:sp>
        <p:sp>
          <p:nvSpPr>
            <p:cNvPr id="14448" name="Oval 109"/>
            <p:cNvSpPr>
              <a:spLocks noChangeArrowheads="1"/>
            </p:cNvSpPr>
            <p:nvPr/>
          </p:nvSpPr>
          <p:spPr bwMode="auto">
            <a:xfrm>
              <a:off x="7977"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57</a:t>
              </a:r>
              <a:endParaRPr lang="en-US" altLang="zh-CN" sz="1600" i="1">
                <a:latin typeface="Times New Roman" pitchFamily="18" charset="0"/>
                <a:cs typeface="Tahoma" pitchFamily="34" charset="0"/>
              </a:endParaRPr>
            </a:p>
          </p:txBody>
        </p:sp>
        <p:sp>
          <p:nvSpPr>
            <p:cNvPr id="14449" name="Oval 110"/>
            <p:cNvSpPr>
              <a:spLocks noChangeArrowheads="1"/>
            </p:cNvSpPr>
            <p:nvPr/>
          </p:nvSpPr>
          <p:spPr bwMode="auto">
            <a:xfrm>
              <a:off x="8304"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59</a:t>
              </a:r>
              <a:endParaRPr lang="en-US" altLang="zh-CN" sz="1600" i="1">
                <a:latin typeface="Times New Roman" pitchFamily="18" charset="0"/>
                <a:cs typeface="Tahoma" pitchFamily="34" charset="0"/>
              </a:endParaRPr>
            </a:p>
          </p:txBody>
        </p:sp>
        <p:sp>
          <p:nvSpPr>
            <p:cNvPr id="14450" name="Oval 111"/>
            <p:cNvSpPr>
              <a:spLocks noChangeArrowheads="1"/>
            </p:cNvSpPr>
            <p:nvPr/>
          </p:nvSpPr>
          <p:spPr bwMode="auto">
            <a:xfrm>
              <a:off x="8635"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62</a:t>
              </a:r>
              <a:endParaRPr lang="en-US" altLang="zh-CN" sz="1600" i="1">
                <a:latin typeface="Times New Roman" pitchFamily="18" charset="0"/>
                <a:cs typeface="Tahoma" pitchFamily="34" charset="0"/>
              </a:endParaRPr>
            </a:p>
          </p:txBody>
        </p:sp>
        <p:sp>
          <p:nvSpPr>
            <p:cNvPr id="14451" name="Oval 112"/>
            <p:cNvSpPr>
              <a:spLocks noChangeArrowheads="1"/>
            </p:cNvSpPr>
            <p:nvPr/>
          </p:nvSpPr>
          <p:spPr bwMode="auto">
            <a:xfrm>
              <a:off x="8974"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64</a:t>
              </a:r>
              <a:endParaRPr lang="en-US" altLang="zh-CN" sz="1600" i="1">
                <a:latin typeface="Times New Roman" pitchFamily="18" charset="0"/>
                <a:cs typeface="Tahoma" pitchFamily="34" charset="0"/>
              </a:endParaRPr>
            </a:p>
          </p:txBody>
        </p:sp>
        <p:sp>
          <p:nvSpPr>
            <p:cNvPr id="14452" name="Oval 113"/>
            <p:cNvSpPr>
              <a:spLocks noChangeArrowheads="1"/>
            </p:cNvSpPr>
            <p:nvPr/>
          </p:nvSpPr>
          <p:spPr bwMode="auto">
            <a:xfrm>
              <a:off x="1511"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endParaRPr lang="en-US" altLang="zh-CN" sz="1600" i="1">
                <a:latin typeface="Times New Roman" pitchFamily="18" charset="0"/>
                <a:cs typeface="Tahoma" pitchFamily="34" charset="0"/>
              </a:endParaRPr>
            </a:p>
          </p:txBody>
        </p:sp>
        <p:sp>
          <p:nvSpPr>
            <p:cNvPr id="14453" name="Oval 114"/>
            <p:cNvSpPr>
              <a:spLocks noChangeArrowheads="1"/>
            </p:cNvSpPr>
            <p:nvPr/>
          </p:nvSpPr>
          <p:spPr bwMode="auto">
            <a:xfrm>
              <a:off x="2157" y="295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8</a:t>
              </a:r>
              <a:endParaRPr lang="en-US" altLang="zh-CN" sz="1600" i="1">
                <a:latin typeface="Times New Roman" pitchFamily="18" charset="0"/>
                <a:cs typeface="Tahoma" pitchFamily="34" charset="0"/>
              </a:endParaRPr>
            </a:p>
          </p:txBody>
        </p:sp>
        <p:sp>
          <p:nvSpPr>
            <p:cNvPr id="14454" name="Oval 115"/>
            <p:cNvSpPr>
              <a:spLocks noChangeArrowheads="1"/>
            </p:cNvSpPr>
            <p:nvPr/>
          </p:nvSpPr>
          <p:spPr bwMode="auto">
            <a:xfrm>
              <a:off x="2817"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13</a:t>
              </a:r>
              <a:endParaRPr lang="en-US" altLang="zh-CN" sz="1600" i="1">
                <a:latin typeface="Times New Roman" pitchFamily="18" charset="0"/>
                <a:cs typeface="Tahoma" pitchFamily="34" charset="0"/>
              </a:endParaRPr>
            </a:p>
          </p:txBody>
        </p:sp>
        <p:sp>
          <p:nvSpPr>
            <p:cNvPr id="14455" name="Oval 116"/>
            <p:cNvSpPr>
              <a:spLocks noChangeArrowheads="1"/>
            </p:cNvSpPr>
            <p:nvPr/>
          </p:nvSpPr>
          <p:spPr bwMode="auto">
            <a:xfrm>
              <a:off x="3513"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19</a:t>
              </a:r>
              <a:endParaRPr lang="en-US" altLang="zh-CN" sz="1600" i="1">
                <a:latin typeface="Times New Roman" pitchFamily="18" charset="0"/>
                <a:cs typeface="Tahoma" pitchFamily="34" charset="0"/>
              </a:endParaRPr>
            </a:p>
          </p:txBody>
        </p:sp>
        <p:sp>
          <p:nvSpPr>
            <p:cNvPr id="14456" name="Oval 117"/>
            <p:cNvSpPr>
              <a:spLocks noChangeArrowheads="1"/>
            </p:cNvSpPr>
            <p:nvPr/>
          </p:nvSpPr>
          <p:spPr bwMode="auto">
            <a:xfrm>
              <a:off x="4164" y="295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24</a:t>
              </a:r>
              <a:endParaRPr lang="en-US" altLang="zh-CN" sz="1600" i="1">
                <a:latin typeface="Times New Roman" pitchFamily="18" charset="0"/>
                <a:cs typeface="Tahoma" pitchFamily="34" charset="0"/>
              </a:endParaRPr>
            </a:p>
          </p:txBody>
        </p:sp>
        <p:sp>
          <p:nvSpPr>
            <p:cNvPr id="14457" name="Oval 118"/>
            <p:cNvSpPr>
              <a:spLocks noChangeArrowheads="1"/>
            </p:cNvSpPr>
            <p:nvPr/>
          </p:nvSpPr>
          <p:spPr bwMode="auto">
            <a:xfrm>
              <a:off x="4836"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29</a:t>
              </a:r>
              <a:endParaRPr lang="en-US" altLang="zh-CN" sz="1600" i="1">
                <a:latin typeface="Times New Roman" pitchFamily="18" charset="0"/>
                <a:cs typeface="Tahoma" pitchFamily="34" charset="0"/>
              </a:endParaRPr>
            </a:p>
          </p:txBody>
        </p:sp>
        <p:sp>
          <p:nvSpPr>
            <p:cNvPr id="14458" name="Oval 119"/>
            <p:cNvSpPr>
              <a:spLocks noChangeArrowheads="1"/>
            </p:cNvSpPr>
            <p:nvPr/>
          </p:nvSpPr>
          <p:spPr bwMode="auto">
            <a:xfrm>
              <a:off x="5472"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35</a:t>
              </a:r>
              <a:endParaRPr lang="en-US" altLang="zh-CN" sz="1600" i="1">
                <a:latin typeface="Times New Roman" pitchFamily="18" charset="0"/>
                <a:cs typeface="Tahoma" pitchFamily="34" charset="0"/>
              </a:endParaRPr>
            </a:p>
          </p:txBody>
        </p:sp>
        <p:sp>
          <p:nvSpPr>
            <p:cNvPr id="14459" name="Oval 120"/>
            <p:cNvSpPr>
              <a:spLocks noChangeArrowheads="1"/>
            </p:cNvSpPr>
            <p:nvPr/>
          </p:nvSpPr>
          <p:spPr bwMode="auto">
            <a:xfrm>
              <a:off x="6137" y="295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40</a:t>
              </a:r>
              <a:endParaRPr lang="en-US" altLang="zh-CN" sz="1600" i="1">
                <a:latin typeface="Times New Roman" pitchFamily="18" charset="0"/>
                <a:cs typeface="Tahoma" pitchFamily="34" charset="0"/>
              </a:endParaRPr>
            </a:p>
          </p:txBody>
        </p:sp>
        <p:sp>
          <p:nvSpPr>
            <p:cNvPr id="14460" name="Oval 121"/>
            <p:cNvSpPr>
              <a:spLocks noChangeArrowheads="1"/>
            </p:cNvSpPr>
            <p:nvPr/>
          </p:nvSpPr>
          <p:spPr bwMode="auto">
            <a:xfrm>
              <a:off x="6796" y="295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45</a:t>
              </a:r>
              <a:endParaRPr lang="en-US" altLang="zh-CN" sz="1600" i="1">
                <a:latin typeface="Times New Roman" pitchFamily="18" charset="0"/>
                <a:cs typeface="Tahoma" pitchFamily="34" charset="0"/>
              </a:endParaRPr>
            </a:p>
          </p:txBody>
        </p:sp>
        <p:sp>
          <p:nvSpPr>
            <p:cNvPr id="14461" name="Oval 122"/>
            <p:cNvSpPr>
              <a:spLocks noChangeArrowheads="1"/>
            </p:cNvSpPr>
            <p:nvPr/>
          </p:nvSpPr>
          <p:spPr bwMode="auto">
            <a:xfrm>
              <a:off x="7451"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51</a:t>
              </a:r>
              <a:endParaRPr lang="en-US" altLang="zh-CN" sz="1600" i="1">
                <a:latin typeface="Times New Roman" pitchFamily="18" charset="0"/>
                <a:cs typeface="Tahoma" pitchFamily="34" charset="0"/>
              </a:endParaRPr>
            </a:p>
          </p:txBody>
        </p:sp>
        <p:sp>
          <p:nvSpPr>
            <p:cNvPr id="14462" name="Oval 123"/>
            <p:cNvSpPr>
              <a:spLocks noChangeArrowheads="1"/>
            </p:cNvSpPr>
            <p:nvPr/>
          </p:nvSpPr>
          <p:spPr bwMode="auto">
            <a:xfrm>
              <a:off x="8114"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56</a:t>
              </a:r>
              <a:endParaRPr lang="en-US" altLang="zh-CN" sz="1600" i="1">
                <a:latin typeface="Times New Roman" pitchFamily="18" charset="0"/>
                <a:cs typeface="Tahoma" pitchFamily="34" charset="0"/>
              </a:endParaRPr>
            </a:p>
          </p:txBody>
        </p:sp>
        <p:sp>
          <p:nvSpPr>
            <p:cNvPr id="14463" name="Oval 124"/>
            <p:cNvSpPr>
              <a:spLocks noChangeArrowheads="1"/>
            </p:cNvSpPr>
            <p:nvPr/>
          </p:nvSpPr>
          <p:spPr bwMode="auto">
            <a:xfrm>
              <a:off x="8784"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61</a:t>
              </a:r>
              <a:endParaRPr lang="en-US" altLang="zh-CN" sz="1600" i="1">
                <a:latin typeface="Times New Roman" pitchFamily="18" charset="0"/>
                <a:cs typeface="Tahoma" pitchFamily="34" charset="0"/>
              </a:endParaRPr>
            </a:p>
          </p:txBody>
        </p:sp>
        <p:sp>
          <p:nvSpPr>
            <p:cNvPr id="14464" name="Oval 125"/>
            <p:cNvSpPr>
              <a:spLocks noChangeArrowheads="1"/>
            </p:cNvSpPr>
            <p:nvPr/>
          </p:nvSpPr>
          <p:spPr bwMode="auto">
            <a:xfrm>
              <a:off x="2152" y="221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endParaRPr lang="en-US" altLang="zh-CN" sz="1600" i="1">
                <a:latin typeface="Times New Roman" pitchFamily="18" charset="0"/>
                <a:cs typeface="Tahoma" pitchFamily="34" charset="0"/>
              </a:endParaRPr>
            </a:p>
          </p:txBody>
        </p:sp>
        <p:sp>
          <p:nvSpPr>
            <p:cNvPr id="14465" name="Oval 126"/>
            <p:cNvSpPr>
              <a:spLocks noChangeArrowheads="1"/>
            </p:cNvSpPr>
            <p:nvPr/>
          </p:nvSpPr>
          <p:spPr bwMode="auto">
            <a:xfrm>
              <a:off x="4158" y="221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18</a:t>
              </a:r>
              <a:endParaRPr lang="en-US" altLang="zh-CN" sz="1600" i="1">
                <a:latin typeface="Times New Roman" pitchFamily="18" charset="0"/>
                <a:cs typeface="Tahoma" pitchFamily="34" charset="0"/>
              </a:endParaRPr>
            </a:p>
          </p:txBody>
        </p:sp>
        <p:sp>
          <p:nvSpPr>
            <p:cNvPr id="14466" name="Oval 127"/>
            <p:cNvSpPr>
              <a:spLocks noChangeArrowheads="1"/>
            </p:cNvSpPr>
            <p:nvPr/>
          </p:nvSpPr>
          <p:spPr bwMode="auto">
            <a:xfrm>
              <a:off x="6123" y="221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34</a:t>
              </a:r>
              <a:endParaRPr lang="en-US" altLang="zh-CN" sz="1600" i="1">
                <a:latin typeface="Times New Roman" pitchFamily="18" charset="0"/>
                <a:cs typeface="Tahoma" pitchFamily="34" charset="0"/>
              </a:endParaRPr>
            </a:p>
          </p:txBody>
        </p:sp>
        <p:sp>
          <p:nvSpPr>
            <p:cNvPr id="14467" name="Oval 128"/>
            <p:cNvSpPr>
              <a:spLocks noChangeArrowheads="1"/>
            </p:cNvSpPr>
            <p:nvPr/>
          </p:nvSpPr>
          <p:spPr bwMode="auto">
            <a:xfrm>
              <a:off x="8117" y="221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50</a:t>
              </a:r>
              <a:endParaRPr lang="en-US" altLang="zh-CN" sz="1600" i="1">
                <a:latin typeface="Times New Roman" pitchFamily="18" charset="0"/>
                <a:cs typeface="Tahoma" pitchFamily="34" charset="0"/>
              </a:endParaRPr>
            </a:p>
          </p:txBody>
        </p:sp>
        <p:sp>
          <p:nvSpPr>
            <p:cNvPr id="14468" name="Oval 129"/>
            <p:cNvSpPr>
              <a:spLocks noChangeArrowheads="1"/>
            </p:cNvSpPr>
            <p:nvPr/>
          </p:nvSpPr>
          <p:spPr bwMode="auto">
            <a:xfrm>
              <a:off x="5129" y="157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endParaRPr lang="en-US" altLang="zh-CN" sz="1600" i="1">
                <a:latin typeface="Times New Roman" pitchFamily="18" charset="0"/>
                <a:cs typeface="Tahoma" pitchFamily="34" charset="0"/>
              </a:endParaRPr>
            </a:p>
          </p:txBody>
        </p:sp>
        <p:sp>
          <p:nvSpPr>
            <p:cNvPr id="14469" name="Line 130"/>
            <p:cNvSpPr>
              <a:spLocks noChangeShapeType="1"/>
            </p:cNvSpPr>
            <p:nvPr/>
          </p:nvSpPr>
          <p:spPr bwMode="auto">
            <a:xfrm flipH="1">
              <a:off x="2351" y="1716"/>
              <a:ext cx="2780" cy="4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0" name="Line 131"/>
            <p:cNvSpPr>
              <a:spLocks noChangeShapeType="1"/>
            </p:cNvSpPr>
            <p:nvPr/>
          </p:nvSpPr>
          <p:spPr bwMode="auto">
            <a:xfrm flipH="1">
              <a:off x="4361" y="1779"/>
              <a:ext cx="79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1" name="Line 132"/>
            <p:cNvSpPr>
              <a:spLocks noChangeShapeType="1"/>
            </p:cNvSpPr>
            <p:nvPr/>
          </p:nvSpPr>
          <p:spPr bwMode="auto">
            <a:xfrm>
              <a:off x="5381" y="1770"/>
              <a:ext cx="83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2" name="Line 133"/>
            <p:cNvSpPr>
              <a:spLocks noChangeShapeType="1"/>
            </p:cNvSpPr>
            <p:nvPr/>
          </p:nvSpPr>
          <p:spPr bwMode="auto">
            <a:xfrm>
              <a:off x="5411" y="1698"/>
              <a:ext cx="2760" cy="5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Line 134"/>
            <p:cNvSpPr>
              <a:spLocks noChangeShapeType="1"/>
            </p:cNvSpPr>
            <p:nvPr/>
          </p:nvSpPr>
          <p:spPr bwMode="auto">
            <a:xfrm flipH="1">
              <a:off x="1711" y="2409"/>
              <a:ext cx="450" cy="5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4" name="Line 135"/>
            <p:cNvSpPr>
              <a:spLocks noChangeShapeType="1"/>
            </p:cNvSpPr>
            <p:nvPr/>
          </p:nvSpPr>
          <p:spPr bwMode="auto">
            <a:xfrm>
              <a:off x="2281" y="2469"/>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5" name="Line 136"/>
            <p:cNvSpPr>
              <a:spLocks noChangeShapeType="1"/>
            </p:cNvSpPr>
            <p:nvPr/>
          </p:nvSpPr>
          <p:spPr bwMode="auto">
            <a:xfrm flipH="1">
              <a:off x="3731" y="2431"/>
              <a:ext cx="440" cy="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6" name="Line 137"/>
            <p:cNvSpPr>
              <a:spLocks noChangeShapeType="1"/>
            </p:cNvSpPr>
            <p:nvPr/>
          </p:nvSpPr>
          <p:spPr bwMode="auto">
            <a:xfrm>
              <a:off x="4291" y="2472"/>
              <a:ext cx="0"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7" name="Line 138"/>
            <p:cNvSpPr>
              <a:spLocks noChangeShapeType="1"/>
            </p:cNvSpPr>
            <p:nvPr/>
          </p:nvSpPr>
          <p:spPr bwMode="auto">
            <a:xfrm>
              <a:off x="4391" y="2430"/>
              <a:ext cx="500" cy="5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8" name="Line 139"/>
            <p:cNvSpPr>
              <a:spLocks noChangeShapeType="1"/>
            </p:cNvSpPr>
            <p:nvPr/>
          </p:nvSpPr>
          <p:spPr bwMode="auto">
            <a:xfrm flipH="1">
              <a:off x="5681" y="2429"/>
              <a:ext cx="460" cy="5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9" name="Line 140"/>
            <p:cNvSpPr>
              <a:spLocks noChangeShapeType="1"/>
            </p:cNvSpPr>
            <p:nvPr/>
          </p:nvSpPr>
          <p:spPr bwMode="auto">
            <a:xfrm>
              <a:off x="6261" y="2489"/>
              <a:ext cx="0"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0" name="Line 141"/>
            <p:cNvSpPr>
              <a:spLocks noChangeShapeType="1"/>
            </p:cNvSpPr>
            <p:nvPr/>
          </p:nvSpPr>
          <p:spPr bwMode="auto">
            <a:xfrm>
              <a:off x="6371" y="2438"/>
              <a:ext cx="460" cy="5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1" name="Line 142"/>
            <p:cNvSpPr>
              <a:spLocks noChangeShapeType="1"/>
            </p:cNvSpPr>
            <p:nvPr/>
          </p:nvSpPr>
          <p:spPr bwMode="auto">
            <a:xfrm flipH="1">
              <a:off x="7671" y="2428"/>
              <a:ext cx="460" cy="5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Line 143"/>
            <p:cNvSpPr>
              <a:spLocks noChangeShapeType="1"/>
            </p:cNvSpPr>
            <p:nvPr/>
          </p:nvSpPr>
          <p:spPr bwMode="auto">
            <a:xfrm flipH="1">
              <a:off x="8251" y="2488"/>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3" name="Line 144"/>
            <p:cNvSpPr>
              <a:spLocks noChangeShapeType="1"/>
            </p:cNvSpPr>
            <p:nvPr/>
          </p:nvSpPr>
          <p:spPr bwMode="auto">
            <a:xfrm>
              <a:off x="8361" y="2437"/>
              <a:ext cx="450" cy="5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4" name="Line 145"/>
            <p:cNvSpPr>
              <a:spLocks noChangeShapeType="1"/>
            </p:cNvSpPr>
            <p:nvPr/>
          </p:nvSpPr>
          <p:spPr bwMode="auto">
            <a:xfrm flipH="1">
              <a:off x="1451" y="3188"/>
              <a:ext cx="13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5" name="Line 146"/>
            <p:cNvSpPr>
              <a:spLocks noChangeShapeType="1"/>
            </p:cNvSpPr>
            <p:nvPr/>
          </p:nvSpPr>
          <p:spPr bwMode="auto">
            <a:xfrm>
              <a:off x="1691" y="3188"/>
              <a:ext cx="100" cy="4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6" name="Line 147"/>
            <p:cNvSpPr>
              <a:spLocks noChangeShapeType="1"/>
            </p:cNvSpPr>
            <p:nvPr/>
          </p:nvSpPr>
          <p:spPr bwMode="auto">
            <a:xfrm flipH="1">
              <a:off x="2121" y="3198"/>
              <a:ext cx="110" cy="4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7" name="Line 148"/>
            <p:cNvSpPr>
              <a:spLocks noChangeShapeType="1"/>
            </p:cNvSpPr>
            <p:nvPr/>
          </p:nvSpPr>
          <p:spPr bwMode="auto">
            <a:xfrm>
              <a:off x="2341" y="3198"/>
              <a:ext cx="90" cy="4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8" name="Line 149"/>
            <p:cNvSpPr>
              <a:spLocks noChangeShapeType="1"/>
            </p:cNvSpPr>
            <p:nvPr/>
          </p:nvSpPr>
          <p:spPr bwMode="auto">
            <a:xfrm flipH="1">
              <a:off x="2791" y="3209"/>
              <a:ext cx="11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9" name="Line 150"/>
            <p:cNvSpPr>
              <a:spLocks noChangeShapeType="1"/>
            </p:cNvSpPr>
            <p:nvPr/>
          </p:nvSpPr>
          <p:spPr bwMode="auto">
            <a:xfrm>
              <a:off x="3011" y="3209"/>
              <a:ext cx="10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0" name="Line 151"/>
            <p:cNvSpPr>
              <a:spLocks noChangeShapeType="1"/>
            </p:cNvSpPr>
            <p:nvPr/>
          </p:nvSpPr>
          <p:spPr bwMode="auto">
            <a:xfrm flipH="1">
              <a:off x="4141" y="3197"/>
              <a:ext cx="120"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1" name="Line 152"/>
            <p:cNvSpPr>
              <a:spLocks noChangeShapeType="1"/>
            </p:cNvSpPr>
            <p:nvPr/>
          </p:nvSpPr>
          <p:spPr bwMode="auto">
            <a:xfrm>
              <a:off x="4371" y="3197"/>
              <a:ext cx="11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2" name="Line 153"/>
            <p:cNvSpPr>
              <a:spLocks noChangeShapeType="1"/>
            </p:cNvSpPr>
            <p:nvPr/>
          </p:nvSpPr>
          <p:spPr bwMode="auto">
            <a:xfrm flipH="1">
              <a:off x="4831" y="3209"/>
              <a:ext cx="100"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3" name="Line 154"/>
            <p:cNvSpPr>
              <a:spLocks noChangeShapeType="1"/>
            </p:cNvSpPr>
            <p:nvPr/>
          </p:nvSpPr>
          <p:spPr bwMode="auto">
            <a:xfrm>
              <a:off x="5041" y="3188"/>
              <a:ext cx="10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4" name="Line 155"/>
            <p:cNvSpPr>
              <a:spLocks noChangeShapeType="1"/>
            </p:cNvSpPr>
            <p:nvPr/>
          </p:nvSpPr>
          <p:spPr bwMode="auto">
            <a:xfrm flipH="1">
              <a:off x="3481" y="3199"/>
              <a:ext cx="110" cy="4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5" name="Line 156"/>
            <p:cNvSpPr>
              <a:spLocks noChangeShapeType="1"/>
            </p:cNvSpPr>
            <p:nvPr/>
          </p:nvSpPr>
          <p:spPr bwMode="auto">
            <a:xfrm>
              <a:off x="3701" y="3199"/>
              <a:ext cx="90" cy="4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6" name="Line 157"/>
            <p:cNvSpPr>
              <a:spLocks noChangeShapeType="1"/>
            </p:cNvSpPr>
            <p:nvPr/>
          </p:nvSpPr>
          <p:spPr bwMode="auto">
            <a:xfrm flipH="1">
              <a:off x="5461" y="3200"/>
              <a:ext cx="10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7" name="Line 158"/>
            <p:cNvSpPr>
              <a:spLocks noChangeShapeType="1"/>
            </p:cNvSpPr>
            <p:nvPr/>
          </p:nvSpPr>
          <p:spPr bwMode="auto">
            <a:xfrm>
              <a:off x="5671" y="3200"/>
              <a:ext cx="100" cy="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8" name="Line 159"/>
            <p:cNvSpPr>
              <a:spLocks noChangeShapeType="1"/>
            </p:cNvSpPr>
            <p:nvPr/>
          </p:nvSpPr>
          <p:spPr bwMode="auto">
            <a:xfrm flipH="1">
              <a:off x="6111" y="3221"/>
              <a:ext cx="11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9" name="Line 160"/>
            <p:cNvSpPr>
              <a:spLocks noChangeShapeType="1"/>
            </p:cNvSpPr>
            <p:nvPr/>
          </p:nvSpPr>
          <p:spPr bwMode="auto">
            <a:xfrm>
              <a:off x="6331" y="3221"/>
              <a:ext cx="9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0" name="Line 161"/>
            <p:cNvSpPr>
              <a:spLocks noChangeShapeType="1"/>
            </p:cNvSpPr>
            <p:nvPr/>
          </p:nvSpPr>
          <p:spPr bwMode="auto">
            <a:xfrm flipH="1">
              <a:off x="6781" y="3209"/>
              <a:ext cx="11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1" name="Line 162"/>
            <p:cNvSpPr>
              <a:spLocks noChangeShapeType="1"/>
            </p:cNvSpPr>
            <p:nvPr/>
          </p:nvSpPr>
          <p:spPr bwMode="auto">
            <a:xfrm>
              <a:off x="7001" y="3209"/>
              <a:ext cx="100" cy="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2" name="Line 163"/>
            <p:cNvSpPr>
              <a:spLocks noChangeShapeType="1"/>
            </p:cNvSpPr>
            <p:nvPr/>
          </p:nvSpPr>
          <p:spPr bwMode="auto">
            <a:xfrm flipH="1">
              <a:off x="7441" y="3209"/>
              <a:ext cx="10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3" name="Line 164"/>
            <p:cNvSpPr>
              <a:spLocks noChangeShapeType="1"/>
            </p:cNvSpPr>
            <p:nvPr/>
          </p:nvSpPr>
          <p:spPr bwMode="auto">
            <a:xfrm>
              <a:off x="7651" y="3209"/>
              <a:ext cx="11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4" name="Line 165"/>
            <p:cNvSpPr>
              <a:spLocks noChangeShapeType="1"/>
            </p:cNvSpPr>
            <p:nvPr/>
          </p:nvSpPr>
          <p:spPr bwMode="auto">
            <a:xfrm flipH="1">
              <a:off x="8091" y="3200"/>
              <a:ext cx="11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5" name="Line 166"/>
            <p:cNvSpPr>
              <a:spLocks noChangeShapeType="1"/>
            </p:cNvSpPr>
            <p:nvPr/>
          </p:nvSpPr>
          <p:spPr bwMode="auto">
            <a:xfrm>
              <a:off x="8311" y="3200"/>
              <a:ext cx="100"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6" name="Line 167"/>
            <p:cNvSpPr>
              <a:spLocks noChangeShapeType="1"/>
            </p:cNvSpPr>
            <p:nvPr/>
          </p:nvSpPr>
          <p:spPr bwMode="auto">
            <a:xfrm flipH="1">
              <a:off x="8771" y="3200"/>
              <a:ext cx="11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7" name="Line 168"/>
            <p:cNvSpPr>
              <a:spLocks noChangeShapeType="1"/>
            </p:cNvSpPr>
            <p:nvPr/>
          </p:nvSpPr>
          <p:spPr bwMode="auto">
            <a:xfrm>
              <a:off x="8991" y="3200"/>
              <a:ext cx="10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8" name="Line 169"/>
            <p:cNvSpPr>
              <a:spLocks noChangeShapeType="1"/>
            </p:cNvSpPr>
            <p:nvPr/>
          </p:nvSpPr>
          <p:spPr bwMode="auto">
            <a:xfrm>
              <a:off x="144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9" name="Line 170"/>
            <p:cNvSpPr>
              <a:spLocks noChangeShapeType="1"/>
            </p:cNvSpPr>
            <p:nvPr/>
          </p:nvSpPr>
          <p:spPr bwMode="auto">
            <a:xfrm>
              <a:off x="179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0" name="Line 171"/>
            <p:cNvSpPr>
              <a:spLocks noChangeShapeType="1"/>
            </p:cNvSpPr>
            <p:nvPr/>
          </p:nvSpPr>
          <p:spPr bwMode="auto">
            <a:xfrm>
              <a:off x="211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1" name="Line 172"/>
            <p:cNvSpPr>
              <a:spLocks noChangeShapeType="1"/>
            </p:cNvSpPr>
            <p:nvPr/>
          </p:nvSpPr>
          <p:spPr bwMode="auto">
            <a:xfrm>
              <a:off x="243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2" name="Line 173"/>
            <p:cNvSpPr>
              <a:spLocks noChangeShapeType="1"/>
            </p:cNvSpPr>
            <p:nvPr/>
          </p:nvSpPr>
          <p:spPr bwMode="auto">
            <a:xfrm>
              <a:off x="277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3" name="Line 174"/>
            <p:cNvSpPr>
              <a:spLocks noChangeShapeType="1"/>
            </p:cNvSpPr>
            <p:nvPr/>
          </p:nvSpPr>
          <p:spPr bwMode="auto">
            <a:xfrm>
              <a:off x="311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4" name="Line 175"/>
            <p:cNvSpPr>
              <a:spLocks noChangeShapeType="1"/>
            </p:cNvSpPr>
            <p:nvPr/>
          </p:nvSpPr>
          <p:spPr bwMode="auto">
            <a:xfrm>
              <a:off x="346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5" name="Line 176"/>
            <p:cNvSpPr>
              <a:spLocks noChangeShapeType="1"/>
            </p:cNvSpPr>
            <p:nvPr/>
          </p:nvSpPr>
          <p:spPr bwMode="auto">
            <a:xfrm>
              <a:off x="380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6" name="Line 177"/>
            <p:cNvSpPr>
              <a:spLocks noChangeShapeType="1"/>
            </p:cNvSpPr>
            <p:nvPr/>
          </p:nvSpPr>
          <p:spPr bwMode="auto">
            <a:xfrm>
              <a:off x="4151" y="3930"/>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7" name="Line 178"/>
            <p:cNvSpPr>
              <a:spLocks noChangeShapeType="1"/>
            </p:cNvSpPr>
            <p:nvPr/>
          </p:nvSpPr>
          <p:spPr bwMode="auto">
            <a:xfrm>
              <a:off x="448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8" name="Line 179"/>
            <p:cNvSpPr>
              <a:spLocks noChangeShapeType="1"/>
            </p:cNvSpPr>
            <p:nvPr/>
          </p:nvSpPr>
          <p:spPr bwMode="auto">
            <a:xfrm>
              <a:off x="483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9" name="Line 180"/>
            <p:cNvSpPr>
              <a:spLocks noChangeShapeType="1"/>
            </p:cNvSpPr>
            <p:nvPr/>
          </p:nvSpPr>
          <p:spPr bwMode="auto">
            <a:xfrm>
              <a:off x="516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0" name="Line 181"/>
            <p:cNvSpPr>
              <a:spLocks noChangeShapeType="1"/>
            </p:cNvSpPr>
            <p:nvPr/>
          </p:nvSpPr>
          <p:spPr bwMode="auto">
            <a:xfrm>
              <a:off x="548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1" name="Line 182"/>
            <p:cNvSpPr>
              <a:spLocks noChangeShapeType="1"/>
            </p:cNvSpPr>
            <p:nvPr/>
          </p:nvSpPr>
          <p:spPr bwMode="auto">
            <a:xfrm>
              <a:off x="580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2" name="Line 183"/>
            <p:cNvSpPr>
              <a:spLocks noChangeShapeType="1"/>
            </p:cNvSpPr>
            <p:nvPr/>
          </p:nvSpPr>
          <p:spPr bwMode="auto">
            <a:xfrm>
              <a:off x="613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3" name="Line 184"/>
            <p:cNvSpPr>
              <a:spLocks noChangeShapeType="1"/>
            </p:cNvSpPr>
            <p:nvPr/>
          </p:nvSpPr>
          <p:spPr bwMode="auto">
            <a:xfrm>
              <a:off x="6461" y="393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4" name="Line 185"/>
            <p:cNvSpPr>
              <a:spLocks noChangeShapeType="1"/>
            </p:cNvSpPr>
            <p:nvPr/>
          </p:nvSpPr>
          <p:spPr bwMode="auto">
            <a:xfrm>
              <a:off x="6791" y="393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5" name="Line 186"/>
            <p:cNvSpPr>
              <a:spLocks noChangeShapeType="1"/>
            </p:cNvSpPr>
            <p:nvPr/>
          </p:nvSpPr>
          <p:spPr bwMode="auto">
            <a:xfrm>
              <a:off x="712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6" name="Line 187"/>
            <p:cNvSpPr>
              <a:spLocks noChangeShapeType="1"/>
            </p:cNvSpPr>
            <p:nvPr/>
          </p:nvSpPr>
          <p:spPr bwMode="auto">
            <a:xfrm>
              <a:off x="746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7" name="Line 188"/>
            <p:cNvSpPr>
              <a:spLocks noChangeShapeType="1"/>
            </p:cNvSpPr>
            <p:nvPr/>
          </p:nvSpPr>
          <p:spPr bwMode="auto">
            <a:xfrm>
              <a:off x="7771" y="391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8" name="Line 189"/>
            <p:cNvSpPr>
              <a:spLocks noChangeShapeType="1"/>
            </p:cNvSpPr>
            <p:nvPr/>
          </p:nvSpPr>
          <p:spPr bwMode="auto">
            <a:xfrm>
              <a:off x="811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9" name="Line 190"/>
            <p:cNvSpPr>
              <a:spLocks noChangeShapeType="1"/>
            </p:cNvSpPr>
            <p:nvPr/>
          </p:nvSpPr>
          <p:spPr bwMode="auto">
            <a:xfrm>
              <a:off x="844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0" name="Line 191"/>
            <p:cNvSpPr>
              <a:spLocks noChangeShapeType="1"/>
            </p:cNvSpPr>
            <p:nvPr/>
          </p:nvSpPr>
          <p:spPr bwMode="auto">
            <a:xfrm>
              <a:off x="877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1" name="Line 192"/>
            <p:cNvSpPr>
              <a:spLocks noChangeShapeType="1"/>
            </p:cNvSpPr>
            <p:nvPr/>
          </p:nvSpPr>
          <p:spPr bwMode="auto">
            <a:xfrm>
              <a:off x="911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2" name="Text Box 193"/>
            <p:cNvSpPr txBox="1">
              <a:spLocks noChangeArrowheads="1"/>
            </p:cNvSpPr>
            <p:nvPr/>
          </p:nvSpPr>
          <p:spPr bwMode="auto">
            <a:xfrm>
              <a:off x="3561" y="17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533" name="Text Box 194"/>
            <p:cNvSpPr txBox="1">
              <a:spLocks noChangeArrowheads="1"/>
            </p:cNvSpPr>
            <p:nvPr/>
          </p:nvSpPr>
          <p:spPr bwMode="auto">
            <a:xfrm>
              <a:off x="4831" y="195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534" name="Text Box 195"/>
            <p:cNvSpPr txBox="1">
              <a:spLocks noChangeArrowheads="1"/>
            </p:cNvSpPr>
            <p:nvPr/>
          </p:nvSpPr>
          <p:spPr bwMode="auto">
            <a:xfrm>
              <a:off x="5541" y="196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535" name="Text Box 196"/>
            <p:cNvSpPr txBox="1">
              <a:spLocks noChangeArrowheads="1"/>
            </p:cNvSpPr>
            <p:nvPr/>
          </p:nvSpPr>
          <p:spPr bwMode="auto">
            <a:xfrm>
              <a:off x="6801" y="17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536" name="Text Box 197"/>
            <p:cNvSpPr txBox="1">
              <a:spLocks noChangeArrowheads="1"/>
            </p:cNvSpPr>
            <p:nvPr/>
          </p:nvSpPr>
          <p:spPr bwMode="auto">
            <a:xfrm>
              <a:off x="2157"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537" name="Text Box 198"/>
            <p:cNvSpPr txBox="1">
              <a:spLocks noChangeArrowheads="1"/>
            </p:cNvSpPr>
            <p:nvPr/>
          </p:nvSpPr>
          <p:spPr bwMode="auto">
            <a:xfrm>
              <a:off x="2656"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538" name="Line 199"/>
            <p:cNvSpPr>
              <a:spLocks noChangeShapeType="1"/>
            </p:cNvSpPr>
            <p:nvPr/>
          </p:nvSpPr>
          <p:spPr bwMode="auto">
            <a:xfrm>
              <a:off x="2391" y="2418"/>
              <a:ext cx="470" cy="5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3" name="AutoShape 64"/>
          <p:cNvSpPr>
            <a:spLocks noChangeArrowheads="1"/>
          </p:cNvSpPr>
          <p:nvPr/>
        </p:nvSpPr>
        <p:spPr bwMode="auto">
          <a:xfrm>
            <a:off x="6858000" y="357188"/>
            <a:ext cx="2000250" cy="1527175"/>
          </a:xfrm>
          <a:prstGeom prst="bracketPair">
            <a:avLst>
              <a:gd name="adj" fmla="val 8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3     6     7</a:t>
            </a:r>
          </a:p>
          <a:p>
            <a:pPr algn="just">
              <a:spcBef>
                <a:spcPct val="0"/>
              </a:spcBef>
              <a:buClrTx/>
              <a:buSzTx/>
              <a:buFontTx/>
              <a:buNone/>
            </a:pPr>
            <a:r>
              <a:rPr lang="en-US" altLang="zh-CN" sz="2400">
                <a:latin typeface="Times New Roman" pitchFamily="18" charset="0"/>
                <a:cs typeface="Tahoma" pitchFamily="34" charset="0"/>
              </a:rPr>
              <a:t>12   ∞    2     8</a:t>
            </a:r>
          </a:p>
          <a:p>
            <a:pPr algn="just">
              <a:spcBef>
                <a:spcPct val="0"/>
              </a:spcBef>
              <a:buClrTx/>
              <a:buSzTx/>
              <a:buFontTx/>
              <a:buNone/>
            </a:pPr>
            <a:r>
              <a:rPr lang="en-US" altLang="zh-CN" sz="2400">
                <a:latin typeface="Times New Roman" pitchFamily="18" charset="0"/>
                <a:cs typeface="Tahoma" pitchFamily="34" charset="0"/>
              </a:rPr>
              <a:t> 8     6    ∞    2</a:t>
            </a:r>
          </a:p>
          <a:p>
            <a:pPr algn="just">
              <a:spcBef>
                <a:spcPct val="0"/>
              </a:spcBef>
              <a:buClrTx/>
              <a:buSzTx/>
              <a:buFontTx/>
              <a:buNone/>
            </a:pPr>
            <a:r>
              <a:rPr lang="en-US" altLang="zh-CN" sz="2400">
                <a:latin typeface="Times New Roman" pitchFamily="18" charset="0"/>
                <a:cs typeface="Tahoma" pitchFamily="34" charset="0"/>
              </a:rPr>
              <a:t> 3     7     6    ∞</a:t>
            </a:r>
          </a:p>
        </p:txBody>
      </p:sp>
      <p:sp>
        <p:nvSpPr>
          <p:cNvPr id="2" name="矩形 1"/>
          <p:cNvSpPr>
            <a:spLocks noChangeArrowheads="1"/>
          </p:cNvSpPr>
          <p:nvPr/>
        </p:nvSpPr>
        <p:spPr bwMode="auto">
          <a:xfrm>
            <a:off x="2344738" y="3429000"/>
            <a:ext cx="6770687" cy="2520950"/>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203" name="矩形 1"/>
          <p:cNvSpPr>
            <a:spLocks noChangeArrowheads="1"/>
          </p:cNvSpPr>
          <p:nvPr/>
        </p:nvSpPr>
        <p:spPr bwMode="auto">
          <a:xfrm>
            <a:off x="6553603" y="1841913"/>
            <a:ext cx="3328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i="1" dirty="0">
                <a:solidFill>
                  <a:srgbClr val="C00000"/>
                </a:solidFill>
                <a:latin typeface="Times New Roman" pitchFamily="18" charset="0"/>
                <a:cs typeface="Tahoma" pitchFamily="34" charset="0"/>
              </a:rPr>
              <a:t>X</a:t>
            </a:r>
            <a:r>
              <a:rPr kumimoji="1" lang="en-US" altLang="zh-CN" sz="2400" dirty="0">
                <a:solidFill>
                  <a:srgbClr val="C00000"/>
                </a:solidFill>
                <a:latin typeface="Times New Roman" pitchFamily="18" charset="0"/>
                <a:cs typeface="Tahoma" pitchFamily="34" charset="0"/>
              </a:rPr>
              <a:t>=(</a:t>
            </a:r>
            <a:r>
              <a:rPr kumimoji="1" lang="en-US" altLang="zh-CN" sz="2400" i="1" dirty="0" smtClean="0">
                <a:solidFill>
                  <a:srgbClr val="C00000"/>
                </a:solidFill>
                <a:latin typeface="Times New Roman" pitchFamily="18" charset="0"/>
                <a:cs typeface="Tahoma" pitchFamily="34" charset="0"/>
              </a:rPr>
              <a:t>x</a:t>
            </a:r>
            <a:r>
              <a:rPr kumimoji="1" lang="en-US" altLang="zh-CN" sz="2400" baseline="-30000" dirty="0" smtClean="0">
                <a:solidFill>
                  <a:srgbClr val="C00000"/>
                </a:solidFill>
                <a:latin typeface="Times New Roman" pitchFamily="18" charset="0"/>
                <a:cs typeface="Tahoma" pitchFamily="34" charset="0"/>
              </a:rPr>
              <a:t>0</a:t>
            </a:r>
            <a:r>
              <a:rPr kumimoji="1" lang="en-US" altLang="zh-CN" sz="2400" dirty="0" smtClean="0">
                <a:solidFill>
                  <a:srgbClr val="C00000"/>
                </a:solidFill>
                <a:latin typeface="Times New Roman" pitchFamily="18" charset="0"/>
                <a:cs typeface="Tahoma" pitchFamily="34" charset="0"/>
              </a:rPr>
              <a:t>, </a:t>
            </a:r>
            <a:r>
              <a:rPr kumimoji="1" lang="en-US" altLang="zh-CN" sz="2400" i="1" dirty="0" smtClean="0">
                <a:solidFill>
                  <a:srgbClr val="C00000"/>
                </a:solidFill>
                <a:latin typeface="Times New Roman" pitchFamily="18" charset="0"/>
                <a:cs typeface="Tahoma" pitchFamily="34" charset="0"/>
              </a:rPr>
              <a:t>x</a:t>
            </a:r>
            <a:r>
              <a:rPr kumimoji="1" lang="en-US" altLang="zh-CN" sz="2400" baseline="-30000" dirty="0" smtClean="0">
                <a:solidFill>
                  <a:srgbClr val="C00000"/>
                </a:solidFill>
                <a:latin typeface="Times New Roman" pitchFamily="18" charset="0"/>
                <a:cs typeface="Tahoma" pitchFamily="34" charset="0"/>
              </a:rPr>
              <a:t>1</a:t>
            </a:r>
            <a:r>
              <a:rPr kumimoji="1" lang="en-US" altLang="zh-CN" sz="2400" dirty="0" smtClean="0">
                <a:solidFill>
                  <a:srgbClr val="C00000"/>
                </a:solidFill>
                <a:latin typeface="Times New Roman" pitchFamily="18" charset="0"/>
                <a:cs typeface="Tahoma" pitchFamily="34" charset="0"/>
              </a:rPr>
              <a:t>, </a:t>
            </a:r>
            <a:r>
              <a:rPr kumimoji="1" lang="en-US" altLang="zh-CN" sz="2400" i="1" dirty="0" smtClean="0">
                <a:solidFill>
                  <a:srgbClr val="C00000"/>
                </a:solidFill>
                <a:latin typeface="Times New Roman" pitchFamily="18" charset="0"/>
                <a:cs typeface="Tahoma" pitchFamily="34" charset="0"/>
              </a:rPr>
              <a:t>x</a:t>
            </a:r>
            <a:r>
              <a:rPr kumimoji="1" lang="en-US" altLang="zh-CN" sz="2400" baseline="-30000" dirty="0" smtClean="0">
                <a:solidFill>
                  <a:srgbClr val="C00000"/>
                </a:solidFill>
                <a:latin typeface="Times New Roman" pitchFamily="18" charset="0"/>
                <a:cs typeface="Tahoma" pitchFamily="34" charset="0"/>
              </a:rPr>
              <a:t>2</a:t>
            </a:r>
            <a:r>
              <a:rPr kumimoji="1" lang="en-US" altLang="zh-CN" sz="2400" dirty="0" smtClean="0">
                <a:solidFill>
                  <a:srgbClr val="C00000"/>
                </a:solidFill>
                <a:latin typeface="Times New Roman" pitchFamily="18" charset="0"/>
                <a:cs typeface="Tahoma" pitchFamily="34" charset="0"/>
              </a:rPr>
              <a:t>, </a:t>
            </a:r>
            <a:r>
              <a:rPr kumimoji="1" lang="en-US" altLang="zh-CN" sz="2400" i="1" dirty="0" smtClean="0">
                <a:solidFill>
                  <a:srgbClr val="C00000"/>
                </a:solidFill>
                <a:latin typeface="Times New Roman" pitchFamily="18" charset="0"/>
                <a:cs typeface="Tahoma" pitchFamily="34" charset="0"/>
              </a:rPr>
              <a:t>x</a:t>
            </a:r>
            <a:r>
              <a:rPr kumimoji="1" lang="en-US" altLang="zh-CN" sz="2400" i="1" baseline="-30000" dirty="0" smtClean="0">
                <a:solidFill>
                  <a:srgbClr val="C00000"/>
                </a:solidFill>
                <a:latin typeface="Times New Roman" pitchFamily="18" charset="0"/>
                <a:cs typeface="Tahoma" pitchFamily="34" charset="0"/>
              </a:rPr>
              <a:t>3</a:t>
            </a:r>
            <a:r>
              <a:rPr kumimoji="1" lang="en-US" altLang="zh-CN" sz="2400" dirty="0" smtClean="0">
                <a:solidFill>
                  <a:srgbClr val="C00000"/>
                </a:solidFill>
                <a:latin typeface="Times New Roman" pitchFamily="18" charset="0"/>
                <a:cs typeface="Tahoma" pitchFamily="34" charset="0"/>
              </a:rPr>
              <a:t>)</a:t>
            </a:r>
            <a:endParaRPr kumimoji="1" lang="en-US" altLang="zh-CN" sz="2400" dirty="0">
              <a:solidFill>
                <a:srgbClr val="C00000"/>
              </a:solidFill>
              <a:latin typeface="Times New Roman" pitchFamily="18" charset="0"/>
              <a:cs typeface="Tahoma" pitchFamily="34" charset="0"/>
            </a:endParaRPr>
          </a:p>
        </p:txBody>
      </p:sp>
    </p:spTree>
    <p:extLst>
      <p:ext uri="{BB962C8B-B14F-4D97-AF65-F5344CB8AC3E}">
        <p14:creationId xmlns:p14="http://schemas.microsoft.com/office/powerpoint/2010/main" val="2780621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71045E3-385F-4DEA-9224-A9E46A7A0C51}"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1945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429E710-9920-4E26-A02C-D14663F55C9E}" type="slidenum">
              <a:rPr lang="en-US" altLang="zh-CN" sz="1400" b="0" smtClean="0">
                <a:latin typeface="Comic Sans MS" pitchFamily="66" charset="0"/>
                <a:cs typeface="Tahoma" pitchFamily="34" charset="0"/>
              </a:rPr>
              <a:pPr>
                <a:spcBef>
                  <a:spcPct val="0"/>
                </a:spcBef>
                <a:buClrTx/>
                <a:buSzTx/>
                <a:buFontTx/>
                <a:buNone/>
              </a:pPr>
              <a:t>7</a:t>
            </a:fld>
            <a:endParaRPr lang="en-US" altLang="zh-CN" sz="1400" b="0" smtClean="0">
              <a:latin typeface="Comic Sans MS" pitchFamily="66" charset="0"/>
              <a:cs typeface="Tahoma" pitchFamily="34" charset="0"/>
            </a:endParaRPr>
          </a:p>
        </p:txBody>
      </p:sp>
      <p:grpSp>
        <p:nvGrpSpPr>
          <p:cNvPr id="19461" name="Group 56"/>
          <p:cNvGrpSpPr>
            <a:grpSpLocks/>
          </p:cNvGrpSpPr>
          <p:nvPr/>
        </p:nvGrpSpPr>
        <p:grpSpPr bwMode="auto">
          <a:xfrm>
            <a:off x="323850" y="1916113"/>
            <a:ext cx="8474075" cy="3384550"/>
            <a:chOff x="158" y="1026"/>
            <a:chExt cx="5338" cy="2132"/>
          </a:xfrm>
        </p:grpSpPr>
        <p:sp>
          <p:nvSpPr>
            <p:cNvPr id="19463" name="Line 33"/>
            <p:cNvSpPr>
              <a:spLocks noChangeShapeType="1"/>
            </p:cNvSpPr>
            <p:nvPr/>
          </p:nvSpPr>
          <p:spPr bwMode="auto">
            <a:xfrm flipV="1">
              <a:off x="4132" y="1046"/>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4" name="Text Box 34"/>
            <p:cNvSpPr txBox="1">
              <a:spLocks noChangeArrowheads="1"/>
            </p:cNvSpPr>
            <p:nvPr/>
          </p:nvSpPr>
          <p:spPr bwMode="auto">
            <a:xfrm>
              <a:off x="4377" y="1298"/>
              <a:ext cx="9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1</a:t>
              </a:r>
              <a:r>
                <a:rPr lang="zh-CN" altLang="en-US" sz="1600">
                  <a:latin typeface="Times New Roman" pitchFamily="18" charset="0"/>
                  <a:cs typeface="Tahoma" pitchFamily="34" charset="0"/>
                </a:rPr>
                <a:t>的选择</a:t>
              </a:r>
            </a:p>
          </p:txBody>
        </p:sp>
        <p:sp>
          <p:nvSpPr>
            <p:cNvPr id="19465" name="Line 35"/>
            <p:cNvSpPr>
              <a:spLocks noChangeShapeType="1"/>
            </p:cNvSpPr>
            <p:nvPr/>
          </p:nvSpPr>
          <p:spPr bwMode="auto">
            <a:xfrm flipV="1">
              <a:off x="4156" y="1650"/>
              <a:ext cx="13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6" name="Line 36"/>
            <p:cNvSpPr>
              <a:spLocks noChangeShapeType="1"/>
            </p:cNvSpPr>
            <p:nvPr/>
          </p:nvSpPr>
          <p:spPr bwMode="auto">
            <a:xfrm flipV="1">
              <a:off x="4195" y="2341"/>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7" name="Line 37"/>
            <p:cNvSpPr>
              <a:spLocks noChangeShapeType="1"/>
            </p:cNvSpPr>
            <p:nvPr/>
          </p:nvSpPr>
          <p:spPr bwMode="auto">
            <a:xfrm flipV="1">
              <a:off x="4195" y="3022"/>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8" name="Text Box 38"/>
            <p:cNvSpPr txBox="1">
              <a:spLocks noChangeArrowheads="1"/>
            </p:cNvSpPr>
            <p:nvPr/>
          </p:nvSpPr>
          <p:spPr bwMode="auto">
            <a:xfrm>
              <a:off x="4408" y="2710"/>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3</a:t>
              </a:r>
              <a:r>
                <a:rPr lang="zh-CN" altLang="en-US" sz="1600">
                  <a:latin typeface="Times New Roman" pitchFamily="18" charset="0"/>
                  <a:cs typeface="Tahoma" pitchFamily="34" charset="0"/>
                </a:rPr>
                <a:t>的选择</a:t>
              </a:r>
            </a:p>
          </p:txBody>
        </p:sp>
        <p:sp>
          <p:nvSpPr>
            <p:cNvPr id="19469" name="Text Box 39"/>
            <p:cNvSpPr txBox="1">
              <a:spLocks noChangeArrowheads="1"/>
            </p:cNvSpPr>
            <p:nvPr/>
          </p:nvSpPr>
          <p:spPr bwMode="auto">
            <a:xfrm>
              <a:off x="4377" y="1888"/>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2</a:t>
              </a:r>
              <a:r>
                <a:rPr lang="zh-CN" altLang="en-US" sz="1600">
                  <a:latin typeface="Times New Roman" pitchFamily="18" charset="0"/>
                  <a:cs typeface="Tahoma" pitchFamily="34" charset="0"/>
                </a:rPr>
                <a:t>的选择</a:t>
              </a:r>
            </a:p>
          </p:txBody>
        </p:sp>
        <p:sp>
          <p:nvSpPr>
            <p:cNvPr id="19470" name="Line 4"/>
            <p:cNvSpPr>
              <a:spLocks noChangeShapeType="1"/>
            </p:cNvSpPr>
            <p:nvPr/>
          </p:nvSpPr>
          <p:spPr bwMode="auto">
            <a:xfrm flipH="1">
              <a:off x="1073" y="1194"/>
              <a:ext cx="883"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1" name="Line 5"/>
            <p:cNvSpPr>
              <a:spLocks noChangeShapeType="1"/>
            </p:cNvSpPr>
            <p:nvPr/>
          </p:nvSpPr>
          <p:spPr bwMode="auto">
            <a:xfrm>
              <a:off x="2172" y="1202"/>
              <a:ext cx="971"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2" name="Line 6"/>
            <p:cNvSpPr>
              <a:spLocks noChangeShapeType="1"/>
            </p:cNvSpPr>
            <p:nvPr/>
          </p:nvSpPr>
          <p:spPr bwMode="auto">
            <a:xfrm flipH="1">
              <a:off x="591" y="1783"/>
              <a:ext cx="361" cy="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3" name="Line 7"/>
            <p:cNvSpPr>
              <a:spLocks noChangeShapeType="1"/>
            </p:cNvSpPr>
            <p:nvPr/>
          </p:nvSpPr>
          <p:spPr bwMode="auto">
            <a:xfrm>
              <a:off x="1113" y="1798"/>
              <a:ext cx="337" cy="4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4" name="Line 8"/>
            <p:cNvSpPr>
              <a:spLocks noChangeShapeType="1"/>
            </p:cNvSpPr>
            <p:nvPr/>
          </p:nvSpPr>
          <p:spPr bwMode="auto">
            <a:xfrm flipH="1">
              <a:off x="2726" y="1772"/>
              <a:ext cx="361"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75" name="Line 9"/>
            <p:cNvSpPr>
              <a:spLocks noChangeShapeType="1"/>
            </p:cNvSpPr>
            <p:nvPr/>
          </p:nvSpPr>
          <p:spPr bwMode="auto">
            <a:xfrm>
              <a:off x="3256" y="1762"/>
              <a:ext cx="337"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76" name="Line 10"/>
            <p:cNvSpPr>
              <a:spLocks noChangeShapeType="1"/>
            </p:cNvSpPr>
            <p:nvPr/>
          </p:nvSpPr>
          <p:spPr bwMode="auto">
            <a:xfrm flipH="1">
              <a:off x="303" y="2451"/>
              <a:ext cx="176"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7" name="Line 11"/>
            <p:cNvSpPr>
              <a:spLocks noChangeShapeType="1"/>
            </p:cNvSpPr>
            <p:nvPr/>
          </p:nvSpPr>
          <p:spPr bwMode="auto">
            <a:xfrm>
              <a:off x="607" y="2461"/>
              <a:ext cx="145"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8" name="Line 12"/>
            <p:cNvSpPr>
              <a:spLocks noChangeShapeType="1"/>
            </p:cNvSpPr>
            <p:nvPr/>
          </p:nvSpPr>
          <p:spPr bwMode="auto">
            <a:xfrm flipH="1">
              <a:off x="1273" y="2462"/>
              <a:ext cx="193"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9" name="Line 13"/>
            <p:cNvSpPr>
              <a:spLocks noChangeShapeType="1"/>
            </p:cNvSpPr>
            <p:nvPr/>
          </p:nvSpPr>
          <p:spPr bwMode="auto">
            <a:xfrm>
              <a:off x="1586" y="2447"/>
              <a:ext cx="176" cy="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80" name="Line 14"/>
            <p:cNvSpPr>
              <a:spLocks noChangeShapeType="1"/>
            </p:cNvSpPr>
            <p:nvPr/>
          </p:nvSpPr>
          <p:spPr bwMode="auto">
            <a:xfrm flipH="1">
              <a:off x="2445" y="2469"/>
              <a:ext cx="177"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1" name="Line 15"/>
            <p:cNvSpPr>
              <a:spLocks noChangeShapeType="1"/>
            </p:cNvSpPr>
            <p:nvPr/>
          </p:nvSpPr>
          <p:spPr bwMode="auto">
            <a:xfrm>
              <a:off x="2766" y="2476"/>
              <a:ext cx="160"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2" name="Line 16"/>
            <p:cNvSpPr>
              <a:spLocks noChangeShapeType="1"/>
            </p:cNvSpPr>
            <p:nvPr/>
          </p:nvSpPr>
          <p:spPr bwMode="auto">
            <a:xfrm flipH="1">
              <a:off x="3416" y="2469"/>
              <a:ext cx="152" cy="4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3" name="Line 17"/>
            <p:cNvSpPr>
              <a:spLocks noChangeShapeType="1"/>
            </p:cNvSpPr>
            <p:nvPr/>
          </p:nvSpPr>
          <p:spPr bwMode="auto">
            <a:xfrm>
              <a:off x="3729" y="2469"/>
              <a:ext cx="152" cy="4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4" name="Text Box 18"/>
            <p:cNvSpPr txBox="1">
              <a:spLocks noChangeArrowheads="1"/>
            </p:cNvSpPr>
            <p:nvPr/>
          </p:nvSpPr>
          <p:spPr bwMode="auto">
            <a:xfrm>
              <a:off x="1322" y="1279"/>
              <a:ext cx="1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5" name="Text Box 19"/>
            <p:cNvSpPr txBox="1">
              <a:spLocks noChangeArrowheads="1"/>
            </p:cNvSpPr>
            <p:nvPr/>
          </p:nvSpPr>
          <p:spPr bwMode="auto">
            <a:xfrm>
              <a:off x="591" y="185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6" name="Text Box 20"/>
            <p:cNvSpPr txBox="1">
              <a:spLocks noChangeArrowheads="1"/>
            </p:cNvSpPr>
            <p:nvPr/>
          </p:nvSpPr>
          <p:spPr bwMode="auto">
            <a:xfrm>
              <a:off x="191" y="2555"/>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7" name="Text Box 21"/>
            <p:cNvSpPr txBox="1">
              <a:spLocks noChangeArrowheads="1"/>
            </p:cNvSpPr>
            <p:nvPr/>
          </p:nvSpPr>
          <p:spPr bwMode="auto">
            <a:xfrm>
              <a:off x="1177" y="2551"/>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8" name="Text Box 22"/>
            <p:cNvSpPr txBox="1">
              <a:spLocks noChangeArrowheads="1"/>
            </p:cNvSpPr>
            <p:nvPr/>
          </p:nvSpPr>
          <p:spPr bwMode="auto">
            <a:xfrm>
              <a:off x="2365" y="2573"/>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9" name="Text Box 23"/>
            <p:cNvSpPr txBox="1">
              <a:spLocks noChangeArrowheads="1"/>
            </p:cNvSpPr>
            <p:nvPr/>
          </p:nvSpPr>
          <p:spPr bwMode="auto">
            <a:xfrm>
              <a:off x="3320" y="2570"/>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90" name="Text Box 24"/>
            <p:cNvSpPr txBox="1">
              <a:spLocks noChangeArrowheads="1"/>
            </p:cNvSpPr>
            <p:nvPr/>
          </p:nvSpPr>
          <p:spPr bwMode="auto">
            <a:xfrm>
              <a:off x="2717" y="1279"/>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1" name="Text Box 25"/>
            <p:cNvSpPr txBox="1">
              <a:spLocks noChangeArrowheads="1"/>
            </p:cNvSpPr>
            <p:nvPr/>
          </p:nvSpPr>
          <p:spPr bwMode="auto">
            <a:xfrm>
              <a:off x="1337" y="185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2" name="Text Box 26"/>
            <p:cNvSpPr txBox="1">
              <a:spLocks noChangeArrowheads="1"/>
            </p:cNvSpPr>
            <p:nvPr/>
          </p:nvSpPr>
          <p:spPr bwMode="auto">
            <a:xfrm>
              <a:off x="728" y="254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3" name="Text Box 27"/>
            <p:cNvSpPr txBox="1">
              <a:spLocks noChangeArrowheads="1"/>
            </p:cNvSpPr>
            <p:nvPr/>
          </p:nvSpPr>
          <p:spPr bwMode="auto">
            <a:xfrm>
              <a:off x="1747"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4" name="Text Box 28"/>
            <p:cNvSpPr txBox="1">
              <a:spLocks noChangeArrowheads="1"/>
            </p:cNvSpPr>
            <p:nvPr/>
          </p:nvSpPr>
          <p:spPr bwMode="auto">
            <a:xfrm>
              <a:off x="2902" y="256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5" name="Text Box 29"/>
            <p:cNvSpPr txBox="1">
              <a:spLocks noChangeArrowheads="1"/>
            </p:cNvSpPr>
            <p:nvPr/>
          </p:nvSpPr>
          <p:spPr bwMode="auto">
            <a:xfrm>
              <a:off x="3520" y="1883"/>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6" name="Text Box 30"/>
            <p:cNvSpPr txBox="1">
              <a:spLocks noChangeArrowheads="1"/>
            </p:cNvSpPr>
            <p:nvPr/>
          </p:nvSpPr>
          <p:spPr bwMode="auto">
            <a:xfrm>
              <a:off x="3881"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7" name="Text Box 31"/>
            <p:cNvSpPr txBox="1">
              <a:spLocks noChangeArrowheads="1"/>
            </p:cNvSpPr>
            <p:nvPr/>
          </p:nvSpPr>
          <p:spPr bwMode="auto">
            <a:xfrm>
              <a:off x="2726" y="188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98" name="Oval 40"/>
            <p:cNvSpPr>
              <a:spLocks noChangeArrowheads="1"/>
            </p:cNvSpPr>
            <p:nvPr/>
          </p:nvSpPr>
          <p:spPr bwMode="auto">
            <a:xfrm>
              <a:off x="1947" y="1026"/>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a:t>
              </a:r>
              <a:endParaRPr lang="en-US" altLang="zh-CN" sz="1800" i="1">
                <a:latin typeface="Times New Roman" pitchFamily="18" charset="0"/>
                <a:cs typeface="Tahoma" pitchFamily="34" charset="0"/>
              </a:endParaRPr>
            </a:p>
          </p:txBody>
        </p:sp>
        <p:sp>
          <p:nvSpPr>
            <p:cNvPr id="19499" name="Oval 41"/>
            <p:cNvSpPr>
              <a:spLocks noChangeArrowheads="1"/>
            </p:cNvSpPr>
            <p:nvPr/>
          </p:nvSpPr>
          <p:spPr bwMode="auto">
            <a:xfrm>
              <a:off x="928" y="1593"/>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2</a:t>
              </a:r>
              <a:endParaRPr lang="en-US" altLang="zh-CN" sz="1800" i="1">
                <a:latin typeface="Times New Roman" pitchFamily="18" charset="0"/>
                <a:cs typeface="Tahoma" pitchFamily="34" charset="0"/>
              </a:endParaRPr>
            </a:p>
          </p:txBody>
        </p:sp>
        <p:sp>
          <p:nvSpPr>
            <p:cNvPr id="19500" name="Oval 42"/>
            <p:cNvSpPr>
              <a:spLocks noChangeArrowheads="1"/>
            </p:cNvSpPr>
            <p:nvPr/>
          </p:nvSpPr>
          <p:spPr bwMode="auto">
            <a:xfrm>
              <a:off x="455" y="2249"/>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3</a:t>
              </a:r>
              <a:endParaRPr lang="en-US" altLang="zh-CN" sz="1800" i="1">
                <a:latin typeface="Times New Roman" pitchFamily="18" charset="0"/>
                <a:cs typeface="Tahoma" pitchFamily="34" charset="0"/>
              </a:endParaRPr>
            </a:p>
          </p:txBody>
        </p:sp>
        <p:sp>
          <p:nvSpPr>
            <p:cNvPr id="19501" name="Oval 43"/>
            <p:cNvSpPr>
              <a:spLocks noChangeArrowheads="1"/>
            </p:cNvSpPr>
            <p:nvPr/>
          </p:nvSpPr>
          <p:spPr bwMode="auto">
            <a:xfrm>
              <a:off x="158" y="2914"/>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4</a:t>
              </a:r>
              <a:endParaRPr lang="en-US" altLang="zh-CN" sz="1800" i="1">
                <a:latin typeface="Times New Roman" pitchFamily="18" charset="0"/>
                <a:cs typeface="Tahoma" pitchFamily="34" charset="0"/>
              </a:endParaRPr>
            </a:p>
          </p:txBody>
        </p:sp>
        <p:sp>
          <p:nvSpPr>
            <p:cNvPr id="19502" name="Oval 44"/>
            <p:cNvSpPr>
              <a:spLocks noChangeArrowheads="1"/>
            </p:cNvSpPr>
            <p:nvPr/>
          </p:nvSpPr>
          <p:spPr bwMode="auto">
            <a:xfrm>
              <a:off x="664"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5</a:t>
              </a:r>
              <a:endParaRPr lang="en-US" altLang="zh-CN" sz="1800" i="1">
                <a:latin typeface="Times New Roman" pitchFamily="18" charset="0"/>
                <a:cs typeface="Tahoma" pitchFamily="34" charset="0"/>
              </a:endParaRPr>
            </a:p>
          </p:txBody>
        </p:sp>
        <p:sp>
          <p:nvSpPr>
            <p:cNvPr id="19503" name="Oval 45"/>
            <p:cNvSpPr>
              <a:spLocks noChangeArrowheads="1"/>
            </p:cNvSpPr>
            <p:nvPr/>
          </p:nvSpPr>
          <p:spPr bwMode="auto">
            <a:xfrm>
              <a:off x="1145" y="2914"/>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7</a:t>
              </a:r>
              <a:endParaRPr lang="en-US" altLang="zh-CN" sz="1800" i="1">
                <a:latin typeface="Times New Roman" pitchFamily="18" charset="0"/>
                <a:cs typeface="Tahoma" pitchFamily="34" charset="0"/>
              </a:endParaRPr>
            </a:p>
          </p:txBody>
        </p:sp>
        <p:sp>
          <p:nvSpPr>
            <p:cNvPr id="19504" name="Oval 46"/>
            <p:cNvSpPr>
              <a:spLocks noChangeArrowheads="1"/>
            </p:cNvSpPr>
            <p:nvPr/>
          </p:nvSpPr>
          <p:spPr bwMode="auto">
            <a:xfrm>
              <a:off x="1667" y="292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8</a:t>
              </a:r>
              <a:endParaRPr lang="en-US" altLang="zh-CN" sz="1800" i="1">
                <a:latin typeface="Times New Roman" pitchFamily="18" charset="0"/>
                <a:cs typeface="Tahoma" pitchFamily="34" charset="0"/>
              </a:endParaRPr>
            </a:p>
          </p:txBody>
        </p:sp>
        <p:sp>
          <p:nvSpPr>
            <p:cNvPr id="19505" name="Oval 47"/>
            <p:cNvSpPr>
              <a:spLocks noChangeArrowheads="1"/>
            </p:cNvSpPr>
            <p:nvPr/>
          </p:nvSpPr>
          <p:spPr bwMode="auto">
            <a:xfrm>
              <a:off x="2332" y="2918"/>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11</a:t>
              </a:r>
              <a:endParaRPr lang="en-US" altLang="zh-CN" sz="1800" i="1">
                <a:latin typeface="Times New Roman" pitchFamily="18" charset="0"/>
                <a:cs typeface="Tahoma" pitchFamily="34" charset="0"/>
              </a:endParaRPr>
            </a:p>
          </p:txBody>
        </p:sp>
        <p:sp>
          <p:nvSpPr>
            <p:cNvPr id="19506" name="Oval 48"/>
            <p:cNvSpPr>
              <a:spLocks noChangeArrowheads="1"/>
            </p:cNvSpPr>
            <p:nvPr/>
          </p:nvSpPr>
          <p:spPr bwMode="auto">
            <a:xfrm>
              <a:off x="2830" y="2939"/>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12</a:t>
              </a:r>
              <a:endParaRPr lang="en-US" altLang="zh-CN" sz="1800" i="1">
                <a:latin typeface="Times New Roman" pitchFamily="18" charset="0"/>
                <a:cs typeface="Tahoma" pitchFamily="34" charset="0"/>
              </a:endParaRPr>
            </a:p>
          </p:txBody>
        </p:sp>
        <p:sp>
          <p:nvSpPr>
            <p:cNvPr id="19507" name="Oval 49"/>
            <p:cNvSpPr>
              <a:spLocks noChangeArrowheads="1"/>
            </p:cNvSpPr>
            <p:nvPr/>
          </p:nvSpPr>
          <p:spPr bwMode="auto">
            <a:xfrm>
              <a:off x="3320"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14</a:t>
              </a:r>
              <a:endParaRPr lang="en-US" altLang="zh-CN" sz="1800" i="1">
                <a:latin typeface="Times New Roman" pitchFamily="18" charset="0"/>
                <a:cs typeface="Tahoma" pitchFamily="34" charset="0"/>
              </a:endParaRPr>
            </a:p>
          </p:txBody>
        </p:sp>
        <p:sp>
          <p:nvSpPr>
            <p:cNvPr id="19508" name="Oval 50"/>
            <p:cNvSpPr>
              <a:spLocks noChangeArrowheads="1"/>
            </p:cNvSpPr>
            <p:nvPr/>
          </p:nvSpPr>
          <p:spPr bwMode="auto">
            <a:xfrm>
              <a:off x="3801" y="2930"/>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15</a:t>
              </a:r>
              <a:endParaRPr lang="en-US" altLang="zh-CN" sz="1800" i="1">
                <a:latin typeface="Times New Roman" pitchFamily="18" charset="0"/>
                <a:cs typeface="Tahoma" pitchFamily="34" charset="0"/>
              </a:endParaRPr>
            </a:p>
          </p:txBody>
        </p:sp>
        <p:sp>
          <p:nvSpPr>
            <p:cNvPr id="19509" name="Oval 51"/>
            <p:cNvSpPr>
              <a:spLocks noChangeArrowheads="1"/>
            </p:cNvSpPr>
            <p:nvPr/>
          </p:nvSpPr>
          <p:spPr bwMode="auto">
            <a:xfrm>
              <a:off x="3544" y="2267"/>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13</a:t>
              </a:r>
              <a:endParaRPr lang="en-US" altLang="zh-CN" sz="1800" i="1">
                <a:latin typeface="Times New Roman" pitchFamily="18" charset="0"/>
                <a:cs typeface="Tahoma" pitchFamily="34" charset="0"/>
              </a:endParaRPr>
            </a:p>
          </p:txBody>
        </p:sp>
        <p:sp>
          <p:nvSpPr>
            <p:cNvPr id="19510" name="Oval 52"/>
            <p:cNvSpPr>
              <a:spLocks noChangeArrowheads="1"/>
            </p:cNvSpPr>
            <p:nvPr/>
          </p:nvSpPr>
          <p:spPr bwMode="auto">
            <a:xfrm>
              <a:off x="2589" y="2255"/>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10</a:t>
              </a:r>
              <a:endParaRPr lang="en-US" altLang="zh-CN" sz="1800" i="1">
                <a:latin typeface="Times New Roman" pitchFamily="18" charset="0"/>
                <a:cs typeface="Tahoma" pitchFamily="34" charset="0"/>
              </a:endParaRPr>
            </a:p>
          </p:txBody>
        </p:sp>
        <p:sp>
          <p:nvSpPr>
            <p:cNvPr id="19511" name="Oval 53"/>
            <p:cNvSpPr>
              <a:spLocks noChangeArrowheads="1"/>
            </p:cNvSpPr>
            <p:nvPr/>
          </p:nvSpPr>
          <p:spPr bwMode="auto">
            <a:xfrm>
              <a:off x="1410" y="2241"/>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6</a:t>
              </a:r>
              <a:endParaRPr lang="en-US" altLang="zh-CN" sz="1800" i="1">
                <a:latin typeface="Times New Roman" pitchFamily="18" charset="0"/>
                <a:cs typeface="Tahoma" pitchFamily="34" charset="0"/>
              </a:endParaRPr>
            </a:p>
          </p:txBody>
        </p:sp>
        <p:sp>
          <p:nvSpPr>
            <p:cNvPr id="19512" name="Oval 54"/>
            <p:cNvSpPr>
              <a:spLocks noChangeArrowheads="1"/>
            </p:cNvSpPr>
            <p:nvPr/>
          </p:nvSpPr>
          <p:spPr bwMode="auto">
            <a:xfrm>
              <a:off x="3063" y="157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9</a:t>
              </a:r>
              <a:endParaRPr lang="en-US" altLang="zh-CN" sz="1800" i="1">
                <a:latin typeface="Times New Roman" pitchFamily="18" charset="0"/>
                <a:cs typeface="Tahoma" pitchFamily="34" charset="0"/>
              </a:endParaRPr>
            </a:p>
          </p:txBody>
        </p:sp>
      </p:grpSp>
      <p:sp>
        <p:nvSpPr>
          <p:cNvPr id="19462" name="Rectangle 4"/>
          <p:cNvSpPr>
            <a:spLocks noChangeArrowheads="1"/>
          </p:cNvSpPr>
          <p:nvPr/>
        </p:nvSpPr>
        <p:spPr bwMode="auto">
          <a:xfrm>
            <a:off x="323850" y="193675"/>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50000"/>
              </a:spcBef>
              <a:buClrTx/>
              <a:buSzTx/>
              <a:buFontTx/>
              <a:buNone/>
            </a:pPr>
            <a:r>
              <a:rPr kumimoji="1" lang="zh-CN" altLang="en-US" sz="2400">
                <a:latin typeface="Times New Roman" pitchFamily="18" charset="0"/>
                <a:cs typeface="Tahoma" pitchFamily="34" charset="0"/>
              </a:rPr>
              <a:t>例如，对于</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的</a:t>
            </a:r>
            <a:r>
              <a:rPr kumimoji="1" lang="en-US" altLang="zh-CN" sz="2400">
                <a:latin typeface="Times New Roman" pitchFamily="18" charset="0"/>
                <a:cs typeface="Tahoma" pitchFamily="34" charset="0"/>
              </a:rPr>
              <a:t>0/1</a:t>
            </a:r>
            <a:r>
              <a:rPr kumimoji="1" lang="zh-CN" altLang="en-US" sz="2400">
                <a:latin typeface="Times New Roman" pitchFamily="18" charset="0"/>
                <a:cs typeface="Tahoma" pitchFamily="34" charset="0"/>
              </a:rPr>
              <a:t>背包问题，三个物品的重量为</a:t>
            </a:r>
            <a:r>
              <a:rPr kumimoji="1" lang="en-US" altLang="zh-CN" sz="2400">
                <a:latin typeface="Times New Roman" pitchFamily="18" charset="0"/>
                <a:cs typeface="Tahoma" pitchFamily="34" charset="0"/>
              </a:rPr>
              <a:t>{20, 15, 10}</a:t>
            </a:r>
            <a:r>
              <a:rPr kumimoji="1" lang="zh-CN" altLang="en-US" sz="2400">
                <a:latin typeface="Times New Roman" pitchFamily="18" charset="0"/>
                <a:cs typeface="Tahoma" pitchFamily="34" charset="0"/>
              </a:rPr>
              <a:t>，价值为</a:t>
            </a:r>
            <a:r>
              <a:rPr kumimoji="1" lang="en-US" altLang="zh-CN" sz="2400">
                <a:latin typeface="Times New Roman" pitchFamily="18" charset="0"/>
                <a:cs typeface="Tahoma" pitchFamily="34" charset="0"/>
              </a:rPr>
              <a:t>{20, 30, 25}</a:t>
            </a:r>
            <a:r>
              <a:rPr kumimoji="1" lang="zh-CN" altLang="en-US" sz="2400">
                <a:latin typeface="Times New Roman" pitchFamily="18" charset="0"/>
                <a:cs typeface="Tahoma" pitchFamily="34" charset="0"/>
              </a:rPr>
              <a:t>，背包容量为</a:t>
            </a:r>
            <a:r>
              <a:rPr kumimoji="1" lang="en-US" altLang="zh-CN" sz="2400">
                <a:latin typeface="Times New Roman" pitchFamily="18" charset="0"/>
                <a:cs typeface="Tahoma" pitchFamily="34" charset="0"/>
              </a:rPr>
              <a:t>25</a:t>
            </a:r>
            <a:r>
              <a:rPr kumimoji="1" lang="zh-CN" altLang="en-US" sz="2400">
                <a:latin typeface="Times New Roman" pitchFamily="18" charset="0"/>
                <a:cs typeface="Tahoma" pitchFamily="34" charset="0"/>
              </a:rPr>
              <a:t>，从图</a:t>
            </a:r>
            <a:r>
              <a:rPr kumimoji="1" lang="en-US" altLang="zh-CN" sz="2400">
                <a:latin typeface="Times New Roman" pitchFamily="18" charset="0"/>
                <a:cs typeface="Tahoma" pitchFamily="34" charset="0"/>
              </a:rPr>
              <a:t>8.2</a:t>
            </a:r>
            <a:r>
              <a:rPr kumimoji="1" lang="zh-CN" altLang="en-US" sz="2400">
                <a:latin typeface="Times New Roman" pitchFamily="18" charset="0"/>
                <a:cs typeface="Tahoma" pitchFamily="34" charset="0"/>
              </a:rPr>
              <a:t>所示的解空间树的根结点开始搜索，搜索过程如下： </a:t>
            </a:r>
          </a:p>
        </p:txBody>
      </p:sp>
    </p:spTree>
    <p:extLst>
      <p:ext uri="{BB962C8B-B14F-4D97-AF65-F5344CB8AC3E}">
        <p14:creationId xmlns:p14="http://schemas.microsoft.com/office/powerpoint/2010/main" val="252083786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BB7EBEB-3EDE-4D8F-BD8D-395A05D64F68}"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204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B779F6D-1BB0-458E-98F7-7BD393C3576F}" type="slidenum">
              <a:rPr lang="en-US" altLang="zh-CN" sz="1400" b="0" smtClean="0">
                <a:latin typeface="Comic Sans MS" pitchFamily="66" charset="0"/>
                <a:cs typeface="Tahoma" pitchFamily="34" charset="0"/>
              </a:rPr>
              <a:pPr>
                <a:spcBef>
                  <a:spcPct val="0"/>
                </a:spcBef>
                <a:buClrTx/>
                <a:buSzTx/>
                <a:buFontTx/>
                <a:buNone/>
              </a:pPr>
              <a:t>8</a:t>
            </a:fld>
            <a:endParaRPr lang="en-US" altLang="zh-CN" sz="1400" b="0" smtClean="0">
              <a:latin typeface="Comic Sans MS" pitchFamily="66" charset="0"/>
              <a:cs typeface="Tahoma" pitchFamily="34" charset="0"/>
            </a:endParaRPr>
          </a:p>
        </p:txBody>
      </p:sp>
      <p:sp>
        <p:nvSpPr>
          <p:cNvPr id="20485" name="Rectangle 4"/>
          <p:cNvSpPr>
            <a:spLocks noChangeArrowheads="1"/>
          </p:cNvSpPr>
          <p:nvPr/>
        </p:nvSpPr>
        <p:spPr bwMode="auto">
          <a:xfrm>
            <a:off x="684213" y="836613"/>
            <a:ext cx="7848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50000"/>
              </a:spcBef>
              <a:buClrTx/>
              <a:buSzTx/>
              <a:buFontTx/>
              <a:buNone/>
            </a:pPr>
            <a:r>
              <a:rPr kumimoji="1" lang="zh-CN" altLang="en-US" sz="2400">
                <a:latin typeface="Times New Roman" pitchFamily="18" charset="0"/>
                <a:cs typeface="Tahoma" pitchFamily="34" charset="0"/>
              </a:rPr>
              <a:t>例如，对于</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的</a:t>
            </a:r>
            <a:r>
              <a:rPr kumimoji="1" lang="en-US" altLang="zh-CN" sz="2400">
                <a:latin typeface="Times New Roman" pitchFamily="18" charset="0"/>
                <a:cs typeface="Tahoma" pitchFamily="34" charset="0"/>
              </a:rPr>
              <a:t>0/1</a:t>
            </a:r>
            <a:r>
              <a:rPr kumimoji="1" lang="zh-CN" altLang="en-US" sz="2400">
                <a:latin typeface="Times New Roman" pitchFamily="18" charset="0"/>
                <a:cs typeface="Tahoma" pitchFamily="34" charset="0"/>
              </a:rPr>
              <a:t>背包问题，三个物品的重量为</a:t>
            </a:r>
            <a:r>
              <a:rPr kumimoji="1" lang="en-US" altLang="zh-CN" sz="2400">
                <a:latin typeface="Times New Roman" pitchFamily="18" charset="0"/>
                <a:cs typeface="Tahoma" pitchFamily="34" charset="0"/>
              </a:rPr>
              <a:t>{20, 15, 10}</a:t>
            </a:r>
            <a:r>
              <a:rPr kumimoji="1" lang="zh-CN" altLang="en-US" sz="2400">
                <a:latin typeface="Times New Roman" pitchFamily="18" charset="0"/>
                <a:cs typeface="Tahoma" pitchFamily="34" charset="0"/>
              </a:rPr>
              <a:t>，价值为</a:t>
            </a:r>
            <a:r>
              <a:rPr kumimoji="1" lang="en-US" altLang="zh-CN" sz="2400">
                <a:latin typeface="Times New Roman" pitchFamily="18" charset="0"/>
                <a:cs typeface="Tahoma" pitchFamily="34" charset="0"/>
              </a:rPr>
              <a:t>{20, 30, 25}</a:t>
            </a:r>
            <a:r>
              <a:rPr kumimoji="1" lang="zh-CN" altLang="en-US" sz="2400">
                <a:latin typeface="Times New Roman" pitchFamily="18" charset="0"/>
                <a:cs typeface="Tahoma" pitchFamily="34" charset="0"/>
              </a:rPr>
              <a:t>，背包容量为</a:t>
            </a:r>
            <a:r>
              <a:rPr kumimoji="1" lang="en-US" altLang="zh-CN" sz="2400">
                <a:latin typeface="Times New Roman" pitchFamily="18" charset="0"/>
                <a:cs typeface="Tahoma" pitchFamily="34" charset="0"/>
              </a:rPr>
              <a:t>25</a:t>
            </a:r>
            <a:r>
              <a:rPr kumimoji="1" lang="zh-CN" altLang="en-US" sz="2400">
                <a:latin typeface="Times New Roman" pitchFamily="18" charset="0"/>
                <a:cs typeface="Tahoma" pitchFamily="34" charset="0"/>
              </a:rPr>
              <a:t>，从图</a:t>
            </a:r>
            <a:r>
              <a:rPr kumimoji="1" lang="en-US" altLang="zh-CN" sz="2400">
                <a:latin typeface="Times New Roman" pitchFamily="18" charset="0"/>
                <a:cs typeface="Tahoma" pitchFamily="34" charset="0"/>
              </a:rPr>
              <a:t>8.2</a:t>
            </a:r>
            <a:r>
              <a:rPr kumimoji="1" lang="zh-CN" altLang="en-US" sz="2400">
                <a:latin typeface="Times New Roman" pitchFamily="18" charset="0"/>
                <a:cs typeface="Tahoma" pitchFamily="34" charset="0"/>
              </a:rPr>
              <a:t>所示的解空间树的根结点开始搜索，搜索过程如下： </a:t>
            </a:r>
          </a:p>
        </p:txBody>
      </p:sp>
      <p:grpSp>
        <p:nvGrpSpPr>
          <p:cNvPr id="20486" name="Group 55"/>
          <p:cNvGrpSpPr>
            <a:grpSpLocks/>
          </p:cNvGrpSpPr>
          <p:nvPr/>
        </p:nvGrpSpPr>
        <p:grpSpPr bwMode="auto">
          <a:xfrm>
            <a:off x="900113" y="2781300"/>
            <a:ext cx="7659687" cy="3479800"/>
            <a:chOff x="640" y="1818"/>
            <a:chExt cx="4825" cy="2192"/>
          </a:xfrm>
        </p:grpSpPr>
        <p:sp>
          <p:nvSpPr>
            <p:cNvPr id="20489" name="Text Box 6"/>
            <p:cNvSpPr txBox="1">
              <a:spLocks noChangeArrowheads="1"/>
            </p:cNvSpPr>
            <p:nvPr/>
          </p:nvSpPr>
          <p:spPr bwMode="auto">
            <a:xfrm>
              <a:off x="3107" y="3134"/>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490" name="Text Box 8"/>
            <p:cNvSpPr txBox="1">
              <a:spLocks noChangeArrowheads="1"/>
            </p:cNvSpPr>
            <p:nvPr/>
          </p:nvSpPr>
          <p:spPr bwMode="auto">
            <a:xfrm>
              <a:off x="1171" y="3794"/>
              <a:ext cx="7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不可行解</a:t>
              </a:r>
            </a:p>
          </p:txBody>
        </p:sp>
        <p:sp>
          <p:nvSpPr>
            <p:cNvPr id="20491" name="Text Box 9"/>
            <p:cNvSpPr txBox="1">
              <a:spLocks noChangeArrowheads="1"/>
            </p:cNvSpPr>
            <p:nvPr/>
          </p:nvSpPr>
          <p:spPr bwMode="auto">
            <a:xfrm>
              <a:off x="1967" y="3797"/>
              <a:ext cx="6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=20</a:t>
              </a:r>
            </a:p>
          </p:txBody>
        </p:sp>
        <p:sp>
          <p:nvSpPr>
            <p:cNvPr id="20492" name="Text Box 10"/>
            <p:cNvSpPr txBox="1">
              <a:spLocks noChangeArrowheads="1"/>
            </p:cNvSpPr>
            <p:nvPr/>
          </p:nvSpPr>
          <p:spPr bwMode="auto">
            <a:xfrm>
              <a:off x="2777" y="3794"/>
              <a:ext cx="6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=55</a:t>
              </a:r>
            </a:p>
          </p:txBody>
        </p:sp>
        <p:sp>
          <p:nvSpPr>
            <p:cNvPr id="20493" name="Text Box 11"/>
            <p:cNvSpPr txBox="1">
              <a:spLocks noChangeArrowheads="1"/>
            </p:cNvSpPr>
            <p:nvPr/>
          </p:nvSpPr>
          <p:spPr bwMode="auto">
            <a:xfrm>
              <a:off x="3470" y="3794"/>
              <a:ext cx="6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=30</a:t>
              </a:r>
            </a:p>
          </p:txBody>
        </p:sp>
        <p:sp>
          <p:nvSpPr>
            <p:cNvPr id="20494" name="Text Box 12"/>
            <p:cNvSpPr txBox="1">
              <a:spLocks noChangeArrowheads="1"/>
            </p:cNvSpPr>
            <p:nvPr/>
          </p:nvSpPr>
          <p:spPr bwMode="auto">
            <a:xfrm>
              <a:off x="4148" y="3794"/>
              <a:ext cx="6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=25</a:t>
              </a:r>
            </a:p>
          </p:txBody>
        </p:sp>
        <p:sp>
          <p:nvSpPr>
            <p:cNvPr id="20495" name="Text Box 13"/>
            <p:cNvSpPr txBox="1">
              <a:spLocks noChangeArrowheads="1"/>
            </p:cNvSpPr>
            <p:nvPr/>
          </p:nvSpPr>
          <p:spPr bwMode="auto">
            <a:xfrm>
              <a:off x="4856" y="3797"/>
              <a:ext cx="6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=0</a:t>
              </a:r>
            </a:p>
          </p:txBody>
        </p:sp>
        <p:sp>
          <p:nvSpPr>
            <p:cNvPr id="20496" name="Line 14"/>
            <p:cNvSpPr>
              <a:spLocks noChangeShapeType="1"/>
            </p:cNvSpPr>
            <p:nvPr/>
          </p:nvSpPr>
          <p:spPr bwMode="auto">
            <a:xfrm flipH="1">
              <a:off x="1466" y="1979"/>
              <a:ext cx="1081" cy="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15"/>
            <p:cNvSpPr>
              <a:spLocks noChangeShapeType="1"/>
            </p:cNvSpPr>
            <p:nvPr/>
          </p:nvSpPr>
          <p:spPr bwMode="auto">
            <a:xfrm>
              <a:off x="2783" y="1979"/>
              <a:ext cx="1218"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16"/>
            <p:cNvSpPr>
              <a:spLocks noChangeShapeType="1"/>
            </p:cNvSpPr>
            <p:nvPr/>
          </p:nvSpPr>
          <p:spPr bwMode="auto">
            <a:xfrm flipH="1">
              <a:off x="866" y="2435"/>
              <a:ext cx="384"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17"/>
            <p:cNvSpPr>
              <a:spLocks noChangeShapeType="1"/>
            </p:cNvSpPr>
            <p:nvPr/>
          </p:nvSpPr>
          <p:spPr bwMode="auto">
            <a:xfrm>
              <a:off x="1446" y="2451"/>
              <a:ext cx="374"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18"/>
            <p:cNvSpPr>
              <a:spLocks noChangeShapeType="1"/>
            </p:cNvSpPr>
            <p:nvPr/>
          </p:nvSpPr>
          <p:spPr bwMode="auto">
            <a:xfrm flipH="1">
              <a:off x="3578" y="2397"/>
              <a:ext cx="413"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19"/>
            <p:cNvSpPr>
              <a:spLocks noChangeShapeType="1"/>
            </p:cNvSpPr>
            <p:nvPr/>
          </p:nvSpPr>
          <p:spPr bwMode="auto">
            <a:xfrm>
              <a:off x="4197" y="2413"/>
              <a:ext cx="443"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20"/>
            <p:cNvSpPr>
              <a:spLocks noChangeShapeType="1"/>
            </p:cNvSpPr>
            <p:nvPr/>
          </p:nvSpPr>
          <p:spPr bwMode="auto">
            <a:xfrm flipH="1">
              <a:off x="1643" y="3015"/>
              <a:ext cx="216"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21"/>
            <p:cNvSpPr>
              <a:spLocks noChangeShapeType="1"/>
            </p:cNvSpPr>
            <p:nvPr/>
          </p:nvSpPr>
          <p:spPr bwMode="auto">
            <a:xfrm>
              <a:off x="2006" y="3000"/>
              <a:ext cx="207" cy="4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Line 22"/>
            <p:cNvSpPr>
              <a:spLocks noChangeShapeType="1"/>
            </p:cNvSpPr>
            <p:nvPr/>
          </p:nvSpPr>
          <p:spPr bwMode="auto">
            <a:xfrm flipH="1">
              <a:off x="3205" y="3003"/>
              <a:ext cx="216"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23"/>
            <p:cNvSpPr>
              <a:spLocks noChangeShapeType="1"/>
            </p:cNvSpPr>
            <p:nvPr/>
          </p:nvSpPr>
          <p:spPr bwMode="auto">
            <a:xfrm>
              <a:off x="3588" y="3012"/>
              <a:ext cx="197"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Line 24"/>
            <p:cNvSpPr>
              <a:spLocks noChangeShapeType="1"/>
            </p:cNvSpPr>
            <p:nvPr/>
          </p:nvSpPr>
          <p:spPr bwMode="auto">
            <a:xfrm flipH="1">
              <a:off x="4473" y="3015"/>
              <a:ext cx="176"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25"/>
            <p:cNvSpPr>
              <a:spLocks noChangeShapeType="1"/>
            </p:cNvSpPr>
            <p:nvPr/>
          </p:nvSpPr>
          <p:spPr bwMode="auto">
            <a:xfrm>
              <a:off x="4826" y="3022"/>
              <a:ext cx="158"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Text Box 26"/>
            <p:cNvSpPr txBox="1">
              <a:spLocks noChangeArrowheads="1"/>
            </p:cNvSpPr>
            <p:nvPr/>
          </p:nvSpPr>
          <p:spPr bwMode="auto">
            <a:xfrm>
              <a:off x="1839" y="1915"/>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09" name="Text Box 27"/>
            <p:cNvSpPr txBox="1">
              <a:spLocks noChangeArrowheads="1"/>
            </p:cNvSpPr>
            <p:nvPr/>
          </p:nvSpPr>
          <p:spPr bwMode="auto">
            <a:xfrm>
              <a:off x="808" y="2512"/>
              <a:ext cx="1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0" name="Text Box 28"/>
            <p:cNvSpPr txBox="1">
              <a:spLocks noChangeArrowheads="1"/>
            </p:cNvSpPr>
            <p:nvPr/>
          </p:nvSpPr>
          <p:spPr bwMode="auto">
            <a:xfrm>
              <a:off x="1505" y="3111"/>
              <a:ext cx="1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1" name="Text Box 29"/>
            <p:cNvSpPr txBox="1">
              <a:spLocks noChangeArrowheads="1"/>
            </p:cNvSpPr>
            <p:nvPr/>
          </p:nvSpPr>
          <p:spPr bwMode="auto">
            <a:xfrm>
              <a:off x="4325" y="3131"/>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2" name="Text Box 30"/>
            <p:cNvSpPr txBox="1">
              <a:spLocks noChangeArrowheads="1"/>
            </p:cNvSpPr>
            <p:nvPr/>
          </p:nvSpPr>
          <p:spPr bwMode="auto">
            <a:xfrm>
              <a:off x="3343" y="1896"/>
              <a:ext cx="1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3" name="Text Box 31"/>
            <p:cNvSpPr txBox="1">
              <a:spLocks noChangeArrowheads="1"/>
            </p:cNvSpPr>
            <p:nvPr/>
          </p:nvSpPr>
          <p:spPr bwMode="auto">
            <a:xfrm>
              <a:off x="1721" y="2515"/>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4" name="Text Box 32"/>
            <p:cNvSpPr txBox="1">
              <a:spLocks noChangeArrowheads="1"/>
            </p:cNvSpPr>
            <p:nvPr/>
          </p:nvSpPr>
          <p:spPr bwMode="auto">
            <a:xfrm>
              <a:off x="2203" y="3114"/>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5" name="Text Box 33"/>
            <p:cNvSpPr txBox="1">
              <a:spLocks noChangeArrowheads="1"/>
            </p:cNvSpPr>
            <p:nvPr/>
          </p:nvSpPr>
          <p:spPr bwMode="auto">
            <a:xfrm>
              <a:off x="3765" y="3125"/>
              <a:ext cx="1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6" name="Text Box 34"/>
            <p:cNvSpPr txBox="1">
              <a:spLocks noChangeArrowheads="1"/>
            </p:cNvSpPr>
            <p:nvPr/>
          </p:nvSpPr>
          <p:spPr bwMode="auto">
            <a:xfrm>
              <a:off x="4522" y="2543"/>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7" name="Text Box 35"/>
            <p:cNvSpPr txBox="1">
              <a:spLocks noChangeArrowheads="1"/>
            </p:cNvSpPr>
            <p:nvPr/>
          </p:nvSpPr>
          <p:spPr bwMode="auto">
            <a:xfrm>
              <a:off x="5013" y="3114"/>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8" name="Text Box 36"/>
            <p:cNvSpPr txBox="1">
              <a:spLocks noChangeArrowheads="1"/>
            </p:cNvSpPr>
            <p:nvPr/>
          </p:nvSpPr>
          <p:spPr bwMode="auto">
            <a:xfrm>
              <a:off x="3598" y="2458"/>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9" name="Oval 37"/>
            <p:cNvSpPr>
              <a:spLocks noChangeArrowheads="1"/>
            </p:cNvSpPr>
            <p:nvPr/>
          </p:nvSpPr>
          <p:spPr bwMode="auto">
            <a:xfrm>
              <a:off x="2537" y="1818"/>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a:t>
              </a:r>
              <a:endParaRPr lang="en-US" altLang="zh-CN" sz="2000" i="1">
                <a:latin typeface="Times New Roman" pitchFamily="18" charset="0"/>
                <a:cs typeface="Tahoma" pitchFamily="34" charset="0"/>
              </a:endParaRPr>
            </a:p>
          </p:txBody>
        </p:sp>
        <p:sp>
          <p:nvSpPr>
            <p:cNvPr id="20520" name="Oval 38"/>
            <p:cNvSpPr>
              <a:spLocks noChangeArrowheads="1"/>
            </p:cNvSpPr>
            <p:nvPr/>
          </p:nvSpPr>
          <p:spPr bwMode="auto">
            <a:xfrm>
              <a:off x="1220" y="2233"/>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2</a:t>
              </a:r>
              <a:endParaRPr lang="en-US" altLang="zh-CN" sz="2000" i="1">
                <a:latin typeface="Times New Roman" pitchFamily="18" charset="0"/>
                <a:cs typeface="Tahoma" pitchFamily="34" charset="0"/>
              </a:endParaRPr>
            </a:p>
          </p:txBody>
        </p:sp>
        <p:sp>
          <p:nvSpPr>
            <p:cNvPr id="20521" name="Oval 39"/>
            <p:cNvSpPr>
              <a:spLocks noChangeArrowheads="1"/>
            </p:cNvSpPr>
            <p:nvPr/>
          </p:nvSpPr>
          <p:spPr bwMode="auto">
            <a:xfrm>
              <a:off x="640" y="2787"/>
              <a:ext cx="268"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a:latin typeface="Times New Roman" pitchFamily="18" charset="0"/>
                <a:cs typeface="Tahoma" pitchFamily="34" charset="0"/>
              </a:endParaRPr>
            </a:p>
          </p:txBody>
        </p:sp>
        <p:sp>
          <p:nvSpPr>
            <p:cNvPr id="20522" name="Oval 40"/>
            <p:cNvSpPr>
              <a:spLocks noChangeArrowheads="1"/>
            </p:cNvSpPr>
            <p:nvPr/>
          </p:nvSpPr>
          <p:spPr bwMode="auto">
            <a:xfrm>
              <a:off x="2105" y="3442"/>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8</a:t>
              </a:r>
              <a:endParaRPr lang="en-US" altLang="zh-CN" sz="2000" i="1">
                <a:latin typeface="Times New Roman" pitchFamily="18" charset="0"/>
                <a:cs typeface="Tahoma" pitchFamily="34" charset="0"/>
              </a:endParaRPr>
            </a:p>
          </p:txBody>
        </p:sp>
        <p:sp>
          <p:nvSpPr>
            <p:cNvPr id="20523" name="Oval 41"/>
            <p:cNvSpPr>
              <a:spLocks noChangeArrowheads="1"/>
            </p:cNvSpPr>
            <p:nvPr/>
          </p:nvSpPr>
          <p:spPr bwMode="auto">
            <a:xfrm>
              <a:off x="3067" y="3440"/>
              <a:ext cx="268"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11</a:t>
              </a:r>
              <a:endParaRPr lang="en-US" altLang="zh-CN" sz="2000" i="1">
                <a:latin typeface="Times New Roman" pitchFamily="18" charset="0"/>
                <a:cs typeface="Tahoma" pitchFamily="34" charset="0"/>
              </a:endParaRPr>
            </a:p>
          </p:txBody>
        </p:sp>
        <p:sp>
          <p:nvSpPr>
            <p:cNvPr id="20524" name="Oval 42"/>
            <p:cNvSpPr>
              <a:spLocks noChangeArrowheads="1"/>
            </p:cNvSpPr>
            <p:nvPr/>
          </p:nvSpPr>
          <p:spPr bwMode="auto">
            <a:xfrm>
              <a:off x="3677" y="3461"/>
              <a:ext cx="267"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12</a:t>
              </a:r>
              <a:endParaRPr lang="en-US" altLang="zh-CN" sz="2000" i="1">
                <a:latin typeface="Times New Roman" pitchFamily="18" charset="0"/>
                <a:cs typeface="Tahoma" pitchFamily="34" charset="0"/>
              </a:endParaRPr>
            </a:p>
          </p:txBody>
        </p:sp>
        <p:sp>
          <p:nvSpPr>
            <p:cNvPr id="20525" name="Oval 43"/>
            <p:cNvSpPr>
              <a:spLocks noChangeArrowheads="1"/>
            </p:cNvSpPr>
            <p:nvPr/>
          </p:nvSpPr>
          <p:spPr bwMode="auto">
            <a:xfrm>
              <a:off x="4325" y="3451"/>
              <a:ext cx="267"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14</a:t>
              </a:r>
              <a:endParaRPr lang="en-US" altLang="zh-CN" sz="2000" i="1">
                <a:latin typeface="Times New Roman" pitchFamily="18" charset="0"/>
                <a:cs typeface="Tahoma" pitchFamily="34" charset="0"/>
              </a:endParaRPr>
            </a:p>
          </p:txBody>
        </p:sp>
        <p:sp>
          <p:nvSpPr>
            <p:cNvPr id="20526" name="Oval 44"/>
            <p:cNvSpPr>
              <a:spLocks noChangeArrowheads="1"/>
            </p:cNvSpPr>
            <p:nvPr/>
          </p:nvSpPr>
          <p:spPr bwMode="auto">
            <a:xfrm>
              <a:off x="4915" y="3451"/>
              <a:ext cx="267"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15</a:t>
              </a:r>
              <a:endParaRPr lang="en-US" altLang="zh-CN" sz="2000" i="1">
                <a:latin typeface="Times New Roman" pitchFamily="18" charset="0"/>
                <a:cs typeface="Tahoma" pitchFamily="34" charset="0"/>
              </a:endParaRPr>
            </a:p>
          </p:txBody>
        </p:sp>
        <p:sp>
          <p:nvSpPr>
            <p:cNvPr id="20527" name="Oval 45"/>
            <p:cNvSpPr>
              <a:spLocks noChangeArrowheads="1"/>
            </p:cNvSpPr>
            <p:nvPr/>
          </p:nvSpPr>
          <p:spPr bwMode="auto">
            <a:xfrm>
              <a:off x="4600" y="2807"/>
              <a:ext cx="268"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13</a:t>
              </a:r>
              <a:endParaRPr lang="en-US" altLang="zh-CN" sz="2000" i="1">
                <a:latin typeface="Times New Roman" pitchFamily="18" charset="0"/>
                <a:cs typeface="Tahoma" pitchFamily="34" charset="0"/>
              </a:endParaRPr>
            </a:p>
          </p:txBody>
        </p:sp>
        <p:sp>
          <p:nvSpPr>
            <p:cNvPr id="20528" name="Oval 46"/>
            <p:cNvSpPr>
              <a:spLocks noChangeArrowheads="1"/>
            </p:cNvSpPr>
            <p:nvPr/>
          </p:nvSpPr>
          <p:spPr bwMode="auto">
            <a:xfrm>
              <a:off x="3382" y="2793"/>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10</a:t>
              </a:r>
              <a:endParaRPr lang="en-US" altLang="zh-CN" sz="2000" i="1">
                <a:latin typeface="Times New Roman" pitchFamily="18" charset="0"/>
                <a:cs typeface="Tahoma" pitchFamily="34" charset="0"/>
              </a:endParaRPr>
            </a:p>
          </p:txBody>
        </p:sp>
        <p:sp>
          <p:nvSpPr>
            <p:cNvPr id="20529" name="Oval 47"/>
            <p:cNvSpPr>
              <a:spLocks noChangeArrowheads="1"/>
            </p:cNvSpPr>
            <p:nvPr/>
          </p:nvSpPr>
          <p:spPr bwMode="auto">
            <a:xfrm>
              <a:off x="1790" y="2807"/>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6</a:t>
              </a:r>
              <a:endParaRPr lang="en-US" altLang="zh-CN" sz="2000" i="1">
                <a:latin typeface="Times New Roman" pitchFamily="18" charset="0"/>
                <a:cs typeface="Tahoma" pitchFamily="34" charset="0"/>
              </a:endParaRPr>
            </a:p>
          </p:txBody>
        </p:sp>
        <p:sp>
          <p:nvSpPr>
            <p:cNvPr id="20530" name="Oval 48"/>
            <p:cNvSpPr>
              <a:spLocks noChangeArrowheads="1"/>
            </p:cNvSpPr>
            <p:nvPr/>
          </p:nvSpPr>
          <p:spPr bwMode="auto">
            <a:xfrm>
              <a:off x="3962" y="2208"/>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9</a:t>
              </a:r>
              <a:endParaRPr lang="en-US" altLang="zh-CN" sz="2000" i="1">
                <a:latin typeface="Times New Roman" pitchFamily="18" charset="0"/>
                <a:cs typeface="Tahoma" pitchFamily="34" charset="0"/>
              </a:endParaRPr>
            </a:p>
          </p:txBody>
        </p:sp>
        <p:sp>
          <p:nvSpPr>
            <p:cNvPr id="20531" name="Line 49"/>
            <p:cNvSpPr>
              <a:spLocks noChangeShapeType="1"/>
            </p:cNvSpPr>
            <p:nvPr/>
          </p:nvSpPr>
          <p:spPr bwMode="auto">
            <a:xfrm>
              <a:off x="690" y="2817"/>
              <a:ext cx="167"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2" name="Line 50"/>
            <p:cNvSpPr>
              <a:spLocks noChangeShapeType="1"/>
            </p:cNvSpPr>
            <p:nvPr/>
          </p:nvSpPr>
          <p:spPr bwMode="auto">
            <a:xfrm flipH="1">
              <a:off x="690" y="2825"/>
              <a:ext cx="167"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3" name="Oval 51"/>
            <p:cNvSpPr>
              <a:spLocks noChangeArrowheads="1"/>
            </p:cNvSpPr>
            <p:nvPr/>
          </p:nvSpPr>
          <p:spPr bwMode="auto">
            <a:xfrm>
              <a:off x="1486" y="3434"/>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a:latin typeface="Times New Roman" pitchFamily="18" charset="0"/>
                <a:cs typeface="Tahoma" pitchFamily="34" charset="0"/>
              </a:endParaRPr>
            </a:p>
          </p:txBody>
        </p:sp>
        <p:sp>
          <p:nvSpPr>
            <p:cNvPr id="20534" name="Line 52"/>
            <p:cNvSpPr>
              <a:spLocks noChangeShapeType="1"/>
            </p:cNvSpPr>
            <p:nvPr/>
          </p:nvSpPr>
          <p:spPr bwMode="auto">
            <a:xfrm>
              <a:off x="1535" y="3463"/>
              <a:ext cx="167" cy="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53"/>
            <p:cNvSpPr>
              <a:spLocks noChangeShapeType="1"/>
            </p:cNvSpPr>
            <p:nvPr/>
          </p:nvSpPr>
          <p:spPr bwMode="auto">
            <a:xfrm flipH="1">
              <a:off x="1535" y="3472"/>
              <a:ext cx="167"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7" name="Text Box 54"/>
          <p:cNvSpPr txBox="1">
            <a:spLocks noChangeArrowheads="1"/>
          </p:cNvSpPr>
          <p:nvPr/>
        </p:nvSpPr>
        <p:spPr bwMode="auto">
          <a:xfrm>
            <a:off x="611188" y="4919663"/>
            <a:ext cx="1201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不可行解</a:t>
            </a:r>
          </a:p>
        </p:txBody>
      </p:sp>
      <p:sp>
        <p:nvSpPr>
          <p:cNvPr id="20488" name="Rectangle 4"/>
          <p:cNvSpPr>
            <a:spLocks noChangeArrowheads="1"/>
          </p:cNvSpPr>
          <p:nvPr/>
        </p:nvSpPr>
        <p:spPr bwMode="auto">
          <a:xfrm>
            <a:off x="274638" y="214313"/>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cs typeface="Tahoma" pitchFamily="34" charset="0"/>
              </a:rPr>
              <a:t>根据约束函数剪枝：</a:t>
            </a:r>
          </a:p>
        </p:txBody>
      </p:sp>
    </p:spTree>
    <p:extLst>
      <p:ext uri="{BB962C8B-B14F-4D97-AF65-F5344CB8AC3E}">
        <p14:creationId xmlns:p14="http://schemas.microsoft.com/office/powerpoint/2010/main" val="424872294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53760FF-34DC-4C3C-982C-790DD06FD21A}" type="datetime1">
              <a:rPr lang="zh-CN" altLang="en-US" sz="1400" b="0" smtClean="0">
                <a:latin typeface="Comic Sans MS" pitchFamily="66" charset="0"/>
                <a:cs typeface="Tahoma" pitchFamily="34" charset="0"/>
              </a:rPr>
              <a:pPr>
                <a:spcBef>
                  <a:spcPct val="0"/>
                </a:spcBef>
                <a:buClrTx/>
                <a:buSzTx/>
                <a:buFontTx/>
                <a:buNone/>
              </a:pPr>
              <a:t>2016/5/17</a:t>
            </a:fld>
            <a:endParaRPr lang="en-US" altLang="zh-CN" sz="1400" b="0" smtClean="0">
              <a:latin typeface="Comic Sans MS" pitchFamily="66" charset="0"/>
              <a:cs typeface="Tahoma" pitchFamily="34" charset="0"/>
            </a:endParaRPr>
          </a:p>
        </p:txBody>
      </p:sp>
      <p:sp>
        <p:nvSpPr>
          <p:cNvPr id="215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15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178C437-BDC6-43F8-9F00-367B5E583E2E}" type="slidenum">
              <a:rPr lang="en-US" altLang="zh-CN" sz="1400" b="0" smtClean="0">
                <a:latin typeface="Comic Sans MS" pitchFamily="66" charset="0"/>
                <a:cs typeface="Tahoma" pitchFamily="34" charset="0"/>
              </a:rPr>
              <a:pPr>
                <a:spcBef>
                  <a:spcPct val="0"/>
                </a:spcBef>
                <a:buClrTx/>
                <a:buSzTx/>
                <a:buFontTx/>
                <a:buNone/>
              </a:pPr>
              <a:t>9</a:t>
            </a:fld>
            <a:endParaRPr lang="en-US" altLang="zh-CN" sz="1400" b="0" smtClean="0">
              <a:latin typeface="Comic Sans MS" pitchFamily="66" charset="0"/>
              <a:cs typeface="Tahoma" pitchFamily="34" charset="0"/>
            </a:endParaRPr>
          </a:p>
        </p:txBody>
      </p:sp>
      <p:sp>
        <p:nvSpPr>
          <p:cNvPr id="21509" name="Text Box 5"/>
          <p:cNvSpPr txBox="1">
            <a:spLocks noChangeArrowheads="1"/>
          </p:cNvSpPr>
          <p:nvPr/>
        </p:nvSpPr>
        <p:spPr bwMode="auto">
          <a:xfrm>
            <a:off x="450850" y="1125538"/>
            <a:ext cx="8220075"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50000"/>
              </a:lnSpc>
              <a:spcBef>
                <a:spcPct val="50000"/>
              </a:spcBef>
              <a:buClrTx/>
              <a:buSzTx/>
              <a:buFont typeface="Wingdings" pitchFamily="2" charset="2"/>
              <a:buChar char="Ø"/>
            </a:pPr>
            <a:r>
              <a:rPr kumimoji="1" lang="zh-CN" altLang="en-US" sz="2400">
                <a:latin typeface="Times New Roman" pitchFamily="18" charset="0"/>
                <a:cs typeface="Tahoma" pitchFamily="34" charset="0"/>
              </a:rPr>
              <a:t>回溯法从根结点出发，按照深度优先策略遍历解空间树，搜索满足约束条件的解。</a:t>
            </a:r>
            <a:endParaRPr kumimoji="1" lang="en-US" altLang="zh-CN" sz="2400">
              <a:latin typeface="Times New Roman" pitchFamily="18" charset="0"/>
              <a:cs typeface="Tahoma" pitchFamily="34" charset="0"/>
            </a:endParaRPr>
          </a:p>
          <a:p>
            <a:pPr algn="just" eaLnBrk="1" hangingPunct="1">
              <a:lnSpc>
                <a:spcPct val="150000"/>
              </a:lnSpc>
              <a:spcBef>
                <a:spcPct val="50000"/>
              </a:spcBef>
              <a:buClrTx/>
              <a:buSzTx/>
              <a:buFont typeface="Wingdings" pitchFamily="2" charset="2"/>
              <a:buChar char="Ø"/>
            </a:pPr>
            <a:r>
              <a:rPr kumimoji="1" lang="zh-CN" altLang="en-US" sz="2400">
                <a:latin typeface="Times New Roman" pitchFamily="18" charset="0"/>
                <a:cs typeface="Tahoma" pitchFamily="34" charset="0"/>
              </a:rPr>
              <a:t>在搜索至树中任一结点时，先判断该结点对应的部分解是否满足</a:t>
            </a:r>
            <a:r>
              <a:rPr kumimoji="1" lang="zh-CN" altLang="en-US" sz="2400">
                <a:solidFill>
                  <a:srgbClr val="FF3300"/>
                </a:solidFill>
                <a:latin typeface="Times New Roman" pitchFamily="18" charset="0"/>
                <a:cs typeface="Tahoma" pitchFamily="34" charset="0"/>
              </a:rPr>
              <a:t>约束条件</a:t>
            </a:r>
            <a:r>
              <a:rPr kumimoji="1" lang="zh-CN" altLang="en-US" sz="2400">
                <a:latin typeface="Times New Roman" pitchFamily="18" charset="0"/>
                <a:cs typeface="Tahoma" pitchFamily="34" charset="0"/>
              </a:rPr>
              <a:t>，或者是否超出</a:t>
            </a:r>
            <a:r>
              <a:rPr kumimoji="1" lang="zh-CN" altLang="en-US" sz="2400">
                <a:solidFill>
                  <a:srgbClr val="FF3300"/>
                </a:solidFill>
                <a:latin typeface="Times New Roman" pitchFamily="18" charset="0"/>
                <a:cs typeface="Tahoma" pitchFamily="34" charset="0"/>
              </a:rPr>
              <a:t>目标函数</a:t>
            </a:r>
            <a:r>
              <a:rPr kumimoji="1" lang="zh-CN" altLang="en-US" sz="2400">
                <a:latin typeface="Times New Roman" pitchFamily="18" charset="0"/>
                <a:cs typeface="Tahoma" pitchFamily="34" charset="0"/>
              </a:rPr>
              <a:t>的界，也就是判断该结点是否</a:t>
            </a:r>
            <a:r>
              <a:rPr kumimoji="1" lang="zh-CN" altLang="en-US" sz="2400">
                <a:solidFill>
                  <a:srgbClr val="FF3300"/>
                </a:solidFill>
                <a:latin typeface="Times New Roman" pitchFamily="18" charset="0"/>
                <a:cs typeface="Tahoma" pitchFamily="34" charset="0"/>
              </a:rPr>
              <a:t>包含</a:t>
            </a:r>
            <a:r>
              <a:rPr kumimoji="1" lang="zh-CN" altLang="en-US" sz="2400">
                <a:latin typeface="Times New Roman" pitchFamily="18" charset="0"/>
                <a:cs typeface="Tahoma" pitchFamily="34" charset="0"/>
              </a:rPr>
              <a:t>问题的（最优）解，如果肯定不包含，则跳过对以该结点为根的子树的搜索，即所谓</a:t>
            </a:r>
            <a:r>
              <a:rPr kumimoji="1" lang="zh-CN" altLang="en-US" sz="2400">
                <a:solidFill>
                  <a:srgbClr val="FF3300"/>
                </a:solidFill>
                <a:latin typeface="Times New Roman" pitchFamily="18" charset="0"/>
                <a:cs typeface="Tahoma" pitchFamily="34" charset="0"/>
              </a:rPr>
              <a:t>剪枝</a:t>
            </a:r>
            <a:r>
              <a:rPr kumimoji="1" lang="zh-CN" altLang="en-US" sz="2400">
                <a:latin typeface="Times New Roman" pitchFamily="18" charset="0"/>
                <a:cs typeface="Tahoma" pitchFamily="34" charset="0"/>
              </a:rPr>
              <a:t>（</a:t>
            </a:r>
            <a:r>
              <a:rPr kumimoji="1" lang="en-US" altLang="zh-CN" sz="2400">
                <a:latin typeface="宋体" charset="-122"/>
                <a:cs typeface="Tahoma" pitchFamily="34" charset="0"/>
              </a:rPr>
              <a:t>Pruning</a:t>
            </a:r>
            <a:r>
              <a:rPr kumimoji="1" lang="zh-CN" altLang="en-US" sz="2400">
                <a:latin typeface="Times New Roman" pitchFamily="18" charset="0"/>
                <a:cs typeface="Tahoma" pitchFamily="34" charset="0"/>
              </a:rPr>
              <a:t>）；否则，进入以该结点为根的子树，继续按照深度优先策略搜索。</a:t>
            </a:r>
            <a:endParaRPr kumimoji="1" lang="zh-CN" altLang="en-US" sz="2400">
              <a:latin typeface="宋体" charset="-122"/>
              <a:cs typeface="Tahoma" pitchFamily="34" charset="0"/>
            </a:endParaRPr>
          </a:p>
        </p:txBody>
      </p:sp>
      <p:sp>
        <p:nvSpPr>
          <p:cNvPr id="21510" name="Text Box 27"/>
          <p:cNvSpPr txBox="1">
            <a:spLocks noChangeArrowheads="1"/>
          </p:cNvSpPr>
          <p:nvPr/>
        </p:nvSpPr>
        <p:spPr bwMode="auto">
          <a:xfrm>
            <a:off x="323850" y="260350"/>
            <a:ext cx="75612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2  </a:t>
            </a:r>
            <a:r>
              <a:rPr kumimoji="1" lang="zh-CN" altLang="en-US" sz="4400">
                <a:solidFill>
                  <a:schemeClr val="tx2"/>
                </a:solidFill>
                <a:latin typeface="华文行楷" pitchFamily="2" charset="-122"/>
                <a:ea typeface="华文行楷" pitchFamily="2" charset="-122"/>
                <a:cs typeface="Tahoma" pitchFamily="34" charset="0"/>
              </a:rPr>
              <a:t>解空间树的动态搜索</a:t>
            </a:r>
          </a:p>
        </p:txBody>
      </p:sp>
    </p:spTree>
    <p:extLst>
      <p:ext uri="{BB962C8B-B14F-4D97-AF65-F5344CB8AC3E}">
        <p14:creationId xmlns:p14="http://schemas.microsoft.com/office/powerpoint/2010/main" val="2621566241"/>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6536</TotalTime>
  <Words>3384</Words>
  <Application>Microsoft Office PowerPoint</Application>
  <PresentationFormat>全屏显示(4:3)</PresentationFormat>
  <Paragraphs>627</Paragraphs>
  <Slides>29</Slides>
  <Notes>6</Notes>
  <HiddenSlides>1</HiddenSlides>
  <MMClips>0</MMClips>
  <ScaleCrop>false</ScaleCrop>
  <HeadingPairs>
    <vt:vector size="4" baseType="variant">
      <vt:variant>
        <vt:lpstr>主题</vt:lpstr>
      </vt:variant>
      <vt:variant>
        <vt:i4>3</vt:i4>
      </vt:variant>
      <vt:variant>
        <vt:lpstr>幻灯片标题</vt:lpstr>
      </vt:variant>
      <vt:variant>
        <vt:i4>29</vt:i4>
      </vt:variant>
    </vt:vector>
  </HeadingPairs>
  <TitlesOfParts>
    <vt:vector size="32" baseType="lpstr">
      <vt:lpstr>1_凸显</vt:lpstr>
      <vt:lpstr>aniu_ppt</vt:lpstr>
      <vt:lpstr>1_aniu_ppt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8.1.4  一个简单的例子—素数环问题</vt:lpstr>
      <vt:lpstr>8.1.4  一个简单的例子—素数环问题</vt:lpstr>
      <vt:lpstr>素数环代码</vt:lpstr>
      <vt:lpstr>素数环代码</vt:lpstr>
      <vt:lpstr>思考：回溯法的性能怎样？</vt:lpstr>
      <vt:lpstr>回溯法的解题思路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344</cp:revision>
  <dcterms:created xsi:type="dcterms:W3CDTF">2006-06-21T07:55:46Z</dcterms:created>
  <dcterms:modified xsi:type="dcterms:W3CDTF">2016-05-17T15:07:01Z</dcterms:modified>
</cp:coreProperties>
</file>