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27"/>
  </p:notesMasterIdLst>
  <p:handoutMasterIdLst>
    <p:handoutMasterId r:id="rId28"/>
  </p:handoutMasterIdLst>
  <p:sldIdLst>
    <p:sldId id="757" r:id="rId4"/>
    <p:sldId id="787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800" r:id="rId17"/>
    <p:sldId id="801" r:id="rId18"/>
    <p:sldId id="802" r:id="rId19"/>
    <p:sldId id="803" r:id="rId20"/>
    <p:sldId id="804" r:id="rId21"/>
    <p:sldId id="805" r:id="rId22"/>
    <p:sldId id="806" r:id="rId23"/>
    <p:sldId id="807" r:id="rId24"/>
    <p:sldId id="808" r:id="rId25"/>
    <p:sldId id="80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A50021"/>
    <a:srgbClr val="FF9900"/>
    <a:srgbClr val="FFFF99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解的形式是怎样的？每个分量的取值是什么？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B1BB18-2DD7-4CC8-8A8B-E41F5A21F9C8}" type="slidenum">
              <a:rPr lang="en-US" altLang="zh-CN" smtClean="0">
                <a:cs typeface="Tahoma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如果在</a:t>
            </a:r>
            <a:r>
              <a:rPr lang="en-US" altLang="zh-CN" b="1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元组</a:t>
            </a:r>
            <a:r>
              <a:rPr lang="en-US" altLang="zh-CN" b="1" i="1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中，所有相邻顶点都不会着相同颜色，就称此</a:t>
            </a:r>
            <a:r>
              <a:rPr lang="en-US" altLang="zh-CN" b="1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元组为可行解，否则为无效解。</a:t>
            </a:r>
          </a:p>
          <a:p>
            <a:r>
              <a:rPr lang="en-US" altLang="zh-CN" smtClean="0">
                <a:ea typeface="宋体" charset="-122"/>
                <a:cs typeface="Tahoma" pitchFamily="34" charset="0"/>
              </a:rPr>
              <a:t> </a:t>
            </a:r>
            <a:r>
              <a:rPr lang="zh-CN" altLang="en-US" smtClean="0">
                <a:ea typeface="宋体" charset="-122"/>
                <a:cs typeface="Tahoma" pitchFamily="34" charset="0"/>
              </a:rPr>
              <a:t>由于用</a:t>
            </a:r>
            <a:r>
              <a:rPr lang="en-US" altLang="zh-CN" i="1" smtClean="0">
                <a:ea typeface="宋体" charset="-122"/>
                <a:cs typeface="Tahoma" pitchFamily="34" charset="0"/>
              </a:rPr>
              <a:t>m</a:t>
            </a:r>
            <a:r>
              <a:rPr lang="zh-CN" altLang="en-US" smtClean="0">
                <a:ea typeface="宋体" charset="-122"/>
                <a:cs typeface="Tahoma" pitchFamily="34" charset="0"/>
              </a:rPr>
              <a:t>种颜色为无向图</a:t>
            </a:r>
            <a:r>
              <a:rPr lang="en-US" altLang="zh-CN" i="1" smtClean="0">
                <a:ea typeface="宋体" charset="-122"/>
                <a:cs typeface="Tahoma" pitchFamily="34" charset="0"/>
              </a:rPr>
              <a:t>G</a:t>
            </a:r>
            <a:r>
              <a:rPr lang="en-US" altLang="zh-CN" smtClean="0">
                <a:ea typeface="宋体" charset="-122"/>
                <a:cs typeface="Tahoma" pitchFamily="34" charset="0"/>
              </a:rPr>
              <a:t>=(</a:t>
            </a:r>
            <a:r>
              <a:rPr lang="en-US" altLang="zh-CN" i="1" smtClean="0">
                <a:ea typeface="宋体" charset="-122"/>
                <a:cs typeface="Tahoma" pitchFamily="34" charset="0"/>
              </a:rPr>
              <a:t>V</a:t>
            </a:r>
            <a:r>
              <a:rPr lang="en-US" altLang="zh-CN" smtClean="0">
                <a:ea typeface="宋体" charset="-122"/>
                <a:cs typeface="Tahoma" pitchFamily="34" charset="0"/>
              </a:rPr>
              <a:t>, </a:t>
            </a:r>
            <a:r>
              <a:rPr lang="en-US" altLang="zh-CN" i="1" smtClean="0">
                <a:ea typeface="宋体" charset="-122"/>
                <a:cs typeface="Tahoma" pitchFamily="34" charset="0"/>
              </a:rPr>
              <a:t>E</a:t>
            </a:r>
            <a:r>
              <a:rPr lang="en-US" altLang="zh-CN" smtClean="0">
                <a:ea typeface="宋体" charset="-122"/>
                <a:cs typeface="Tahoma" pitchFamily="34" charset="0"/>
              </a:rPr>
              <a:t>)</a:t>
            </a:r>
            <a:r>
              <a:rPr lang="zh-CN" altLang="en-US" smtClean="0">
                <a:ea typeface="宋体" charset="-122"/>
                <a:cs typeface="Tahoma" pitchFamily="34" charset="0"/>
              </a:rPr>
              <a:t>着色，其中，</a:t>
            </a:r>
            <a:r>
              <a:rPr lang="en-US" altLang="zh-CN" i="1" smtClean="0">
                <a:ea typeface="宋体" charset="-122"/>
                <a:cs typeface="Tahoma" pitchFamily="34" charset="0"/>
              </a:rPr>
              <a:t>V</a:t>
            </a:r>
            <a:r>
              <a:rPr lang="zh-CN" altLang="en-US" smtClean="0">
                <a:ea typeface="宋体" charset="-122"/>
                <a:cs typeface="Tahoma" pitchFamily="34" charset="0"/>
              </a:rPr>
              <a:t>的顶点个数为</a:t>
            </a:r>
            <a:r>
              <a:rPr lang="en-US" altLang="zh-CN" i="1" smtClean="0">
                <a:ea typeface="宋体" charset="-122"/>
                <a:cs typeface="Tahoma" pitchFamily="34" charset="0"/>
              </a:rPr>
              <a:t>n</a:t>
            </a:r>
            <a:r>
              <a:rPr lang="zh-CN" altLang="en-US" smtClean="0">
                <a:ea typeface="宋体" charset="-122"/>
                <a:cs typeface="Tahoma" pitchFamily="34" charset="0"/>
              </a:rPr>
              <a:t>，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7D0C038-FE44-4680-B03A-3AD35A46B010}" type="slidenum">
              <a:rPr lang="en-US" altLang="zh-CN" smtClean="0">
                <a:cs typeface="Tahoma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  <a:cs typeface="Tahoma" pitchFamily="34" charset="0"/>
              </a:rPr>
              <a:t>是一个完全</a:t>
            </a:r>
            <a:r>
              <a:rPr lang="en-US" altLang="zh-CN" smtClean="0">
                <a:ea typeface="宋体" charset="-122"/>
                <a:cs typeface="Tahoma" pitchFamily="34" charset="0"/>
              </a:rPr>
              <a:t>4</a:t>
            </a:r>
            <a:r>
              <a:rPr lang="zh-CN" altLang="en-US" smtClean="0">
                <a:ea typeface="宋体" charset="-122"/>
                <a:cs typeface="Tahoma" pitchFamily="34" charset="0"/>
              </a:rPr>
              <a:t>叉树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2E99815-05A0-43FE-9668-1857B016DD6E}" type="slidenum">
              <a:rPr lang="en-US" altLang="zh-CN" sz="1200" smtClean="0"/>
              <a:pPr eaLnBrk="1" hangingPunct="1"/>
              <a:t>19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5/19/2016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5/19/2016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2016/5/19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减治法</a:t>
            </a:r>
            <a:endParaRPr lang="en-US" altLang="zh-CN" dirty="0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6F95A6-7008-4AF1-B19A-9D6A824A132A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8B2F51C0-C2F8-4D6C-89F5-49290696072F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614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8.1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概  述 </a:t>
            </a:r>
          </a:p>
        </p:txBody>
      </p:sp>
      <p:sp>
        <p:nvSpPr>
          <p:cNvPr id="615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2288" y="2500313"/>
            <a:ext cx="502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8.2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图问题中的回溯法</a:t>
            </a:r>
          </a:p>
        </p:txBody>
      </p:sp>
      <p:sp>
        <p:nvSpPr>
          <p:cNvPr id="6151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2288" y="3724275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8.3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组合问题中的回溯法</a:t>
            </a: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回溯法</a:t>
            </a:r>
            <a:r>
              <a:rPr kumimoji="1" lang="zh-CN" altLang="en-US" sz="480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519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557213" y="1022350"/>
            <a:ext cx="7850187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charset="-122"/>
                <a:cs typeface="Tahoma" pitchFamily="34" charset="0"/>
              </a:rPr>
              <a:t>问题描述：著名的爱尔兰数学家哈密顿提出了著名的周游世界问题。正十二面体的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20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个顶点代表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20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个城市，要求从一个城市出发，经过每个城市恰好一次，然后回到出发城市。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4891088" y="3284538"/>
            <a:ext cx="3384550" cy="3128962"/>
            <a:chOff x="3883" y="4671"/>
            <a:chExt cx="2820" cy="2835"/>
          </a:xfrm>
        </p:grpSpPr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4333" y="5589"/>
              <a:ext cx="1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19</a:t>
              </a: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4523" y="6630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6113" y="5631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5083" y="5046"/>
              <a:ext cx="21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14</a:t>
              </a: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V="1">
              <a:off x="4153" y="4884"/>
              <a:ext cx="1146" cy="8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>
              <a:off x="5309" y="4872"/>
              <a:ext cx="1160" cy="8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H="1">
              <a:off x="5943" y="5723"/>
              <a:ext cx="526" cy="12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 flipV="1">
              <a:off x="4509" y="6994"/>
              <a:ext cx="1430" cy="1"/>
            </a:xfrm>
            <a:custGeom>
              <a:avLst/>
              <a:gdLst>
                <a:gd name="T0" fmla="*/ 1450 w 1410"/>
                <a:gd name="T1" fmla="*/ 1 h 1"/>
                <a:gd name="T2" fmla="*/ 0 w 141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10" h="1">
                  <a:moveTo>
                    <a:pt x="1410" y="1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4143" y="5694"/>
              <a:ext cx="361" cy="1304"/>
            </a:xfrm>
            <a:custGeom>
              <a:avLst/>
              <a:gdLst>
                <a:gd name="T0" fmla="*/ 361 w 361"/>
                <a:gd name="T1" fmla="*/ 1304 h 1304"/>
                <a:gd name="T2" fmla="*/ 0 w 361"/>
                <a:gd name="T3" fmla="*/ 0 h 13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1" h="1304">
                  <a:moveTo>
                    <a:pt x="361" y="1304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5319" y="4884"/>
              <a:ext cx="0" cy="3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Freeform 15"/>
            <p:cNvSpPr>
              <a:spLocks/>
            </p:cNvSpPr>
            <p:nvPr/>
          </p:nvSpPr>
          <p:spPr bwMode="auto">
            <a:xfrm>
              <a:off x="6139" y="5718"/>
              <a:ext cx="320" cy="138"/>
            </a:xfrm>
            <a:custGeom>
              <a:avLst/>
              <a:gdLst>
                <a:gd name="T0" fmla="*/ 263 w 390"/>
                <a:gd name="T1" fmla="*/ 0 h 150"/>
                <a:gd name="T2" fmla="*/ 0 w 390"/>
                <a:gd name="T3" fmla="*/ 127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50">
                  <a:moveTo>
                    <a:pt x="390" y="0"/>
                  </a:moveTo>
                  <a:lnTo>
                    <a:pt x="0" y="15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Freeform 16"/>
            <p:cNvSpPr>
              <a:spLocks/>
            </p:cNvSpPr>
            <p:nvPr/>
          </p:nvSpPr>
          <p:spPr bwMode="auto">
            <a:xfrm>
              <a:off x="5759" y="6738"/>
              <a:ext cx="174" cy="246"/>
            </a:xfrm>
            <a:custGeom>
              <a:avLst/>
              <a:gdLst>
                <a:gd name="T0" fmla="*/ 156 w 194"/>
                <a:gd name="T1" fmla="*/ 212 h 285"/>
                <a:gd name="T2" fmla="*/ 0 w 194"/>
                <a:gd name="T3" fmla="*/ 0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4" h="285">
                  <a:moveTo>
                    <a:pt x="194" y="285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Freeform 17"/>
            <p:cNvSpPr>
              <a:spLocks/>
            </p:cNvSpPr>
            <p:nvPr/>
          </p:nvSpPr>
          <p:spPr bwMode="auto">
            <a:xfrm>
              <a:off x="4519" y="6750"/>
              <a:ext cx="160" cy="239"/>
            </a:xfrm>
            <a:custGeom>
              <a:avLst/>
              <a:gdLst>
                <a:gd name="T0" fmla="*/ 0 w 210"/>
                <a:gd name="T1" fmla="*/ 238 h 240"/>
                <a:gd name="T2" fmla="*/ 122 w 210"/>
                <a:gd name="T3" fmla="*/ 0 h 2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0" h="240">
                  <a:moveTo>
                    <a:pt x="0" y="240"/>
                  </a:moveTo>
                  <a:lnTo>
                    <a:pt x="21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4149" y="5699"/>
              <a:ext cx="280" cy="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Freeform 19"/>
            <p:cNvSpPr>
              <a:spLocks/>
            </p:cNvSpPr>
            <p:nvPr/>
          </p:nvSpPr>
          <p:spPr bwMode="auto">
            <a:xfrm>
              <a:off x="4419" y="5196"/>
              <a:ext cx="880" cy="585"/>
            </a:xfrm>
            <a:custGeom>
              <a:avLst/>
              <a:gdLst>
                <a:gd name="T0" fmla="*/ 0 w 910"/>
                <a:gd name="T1" fmla="*/ 576 h 594"/>
                <a:gd name="T2" fmla="*/ 491 w 910"/>
                <a:gd name="T3" fmla="*/ 344 h 594"/>
                <a:gd name="T4" fmla="*/ 851 w 910"/>
                <a:gd name="T5" fmla="*/ 0 h 5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0" h="594">
                  <a:moveTo>
                    <a:pt x="0" y="594"/>
                  </a:moveTo>
                  <a:lnTo>
                    <a:pt x="525" y="354"/>
                  </a:lnTo>
                  <a:lnTo>
                    <a:pt x="91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5309" y="5184"/>
              <a:ext cx="846" cy="657"/>
            </a:xfrm>
            <a:custGeom>
              <a:avLst/>
              <a:gdLst>
                <a:gd name="T0" fmla="*/ 0 w 735"/>
                <a:gd name="T1" fmla="*/ 0 h 630"/>
                <a:gd name="T2" fmla="*/ 418 w 735"/>
                <a:gd name="T3" fmla="*/ 421 h 630"/>
                <a:gd name="T4" fmla="*/ 974 w 735"/>
                <a:gd name="T5" fmla="*/ 685 h 6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5" h="630">
                  <a:moveTo>
                    <a:pt x="0" y="0"/>
                  </a:moveTo>
                  <a:lnTo>
                    <a:pt x="315" y="387"/>
                  </a:lnTo>
                  <a:lnTo>
                    <a:pt x="735" y="63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Freeform 21"/>
            <p:cNvSpPr>
              <a:spLocks/>
            </p:cNvSpPr>
            <p:nvPr/>
          </p:nvSpPr>
          <p:spPr bwMode="auto">
            <a:xfrm>
              <a:off x="5775" y="5859"/>
              <a:ext cx="370" cy="882"/>
            </a:xfrm>
            <a:custGeom>
              <a:avLst/>
              <a:gdLst>
                <a:gd name="T0" fmla="*/ 415 w 330"/>
                <a:gd name="T1" fmla="*/ 0 h 810"/>
                <a:gd name="T2" fmla="*/ 126 w 330"/>
                <a:gd name="T3" fmla="*/ 417 h 810"/>
                <a:gd name="T4" fmla="*/ 0 w 330"/>
                <a:gd name="T5" fmla="*/ 960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" h="810">
                  <a:moveTo>
                    <a:pt x="330" y="0"/>
                  </a:moveTo>
                  <a:lnTo>
                    <a:pt x="100" y="352"/>
                  </a:lnTo>
                  <a:lnTo>
                    <a:pt x="0" y="8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Freeform 22"/>
            <p:cNvSpPr>
              <a:spLocks/>
            </p:cNvSpPr>
            <p:nvPr/>
          </p:nvSpPr>
          <p:spPr bwMode="auto">
            <a:xfrm>
              <a:off x="4689" y="6670"/>
              <a:ext cx="1076" cy="86"/>
            </a:xfrm>
            <a:custGeom>
              <a:avLst/>
              <a:gdLst>
                <a:gd name="T0" fmla="*/ 1028 w 1126"/>
                <a:gd name="T1" fmla="*/ 78 h 95"/>
                <a:gd name="T2" fmla="*/ 544 w 1126"/>
                <a:gd name="T3" fmla="*/ 0 h 95"/>
                <a:gd name="T4" fmla="*/ 0 w 1126"/>
                <a:gd name="T5" fmla="*/ 78 h 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6" h="95">
                  <a:moveTo>
                    <a:pt x="1126" y="95"/>
                  </a:moveTo>
                  <a:lnTo>
                    <a:pt x="595" y="0"/>
                  </a:lnTo>
                  <a:lnTo>
                    <a:pt x="0" y="9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Freeform 23"/>
            <p:cNvSpPr>
              <a:spLocks/>
            </p:cNvSpPr>
            <p:nvPr/>
          </p:nvSpPr>
          <p:spPr bwMode="auto">
            <a:xfrm>
              <a:off x="4423" y="5775"/>
              <a:ext cx="262" cy="978"/>
            </a:xfrm>
            <a:custGeom>
              <a:avLst/>
              <a:gdLst>
                <a:gd name="T0" fmla="*/ 284 w 242"/>
                <a:gd name="T1" fmla="*/ 1056 h 906"/>
                <a:gd name="T2" fmla="*/ 236 w 242"/>
                <a:gd name="T3" fmla="*/ 539 h 906"/>
                <a:gd name="T4" fmla="*/ 0 w 242"/>
                <a:gd name="T5" fmla="*/ 0 h 9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2" h="906">
                  <a:moveTo>
                    <a:pt x="242" y="906"/>
                  </a:moveTo>
                  <a:lnTo>
                    <a:pt x="201" y="46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4919" y="5547"/>
              <a:ext cx="114" cy="2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 flipH="1">
              <a:off x="5487" y="5595"/>
              <a:ext cx="190" cy="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Freeform 26"/>
            <p:cNvSpPr>
              <a:spLocks/>
            </p:cNvSpPr>
            <p:nvPr/>
          </p:nvSpPr>
          <p:spPr bwMode="auto">
            <a:xfrm>
              <a:off x="5599" y="6173"/>
              <a:ext cx="290" cy="85"/>
            </a:xfrm>
            <a:custGeom>
              <a:avLst/>
              <a:gdLst>
                <a:gd name="T0" fmla="*/ 280 w 300"/>
                <a:gd name="T1" fmla="*/ 69 h 105"/>
                <a:gd name="T2" fmla="*/ 0 w 300"/>
                <a:gd name="T3" fmla="*/ 0 h 1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105">
                  <a:moveTo>
                    <a:pt x="300" y="105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Freeform 27"/>
            <p:cNvSpPr>
              <a:spLocks/>
            </p:cNvSpPr>
            <p:nvPr/>
          </p:nvSpPr>
          <p:spPr bwMode="auto">
            <a:xfrm>
              <a:off x="5245" y="6408"/>
              <a:ext cx="1" cy="262"/>
            </a:xfrm>
            <a:custGeom>
              <a:avLst/>
              <a:gdLst>
                <a:gd name="T0" fmla="*/ 0 w 10"/>
                <a:gd name="T1" fmla="*/ 254 h 270"/>
                <a:gd name="T2" fmla="*/ 0 w 10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270">
                  <a:moveTo>
                    <a:pt x="10" y="270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V="1">
              <a:off x="4643" y="6192"/>
              <a:ext cx="230" cy="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Freeform 29"/>
            <p:cNvSpPr>
              <a:spLocks/>
            </p:cNvSpPr>
            <p:nvPr/>
          </p:nvSpPr>
          <p:spPr bwMode="auto">
            <a:xfrm>
              <a:off x="5039" y="5807"/>
              <a:ext cx="456" cy="3"/>
            </a:xfrm>
            <a:custGeom>
              <a:avLst/>
              <a:gdLst>
                <a:gd name="T0" fmla="*/ 0 w 495"/>
                <a:gd name="T1" fmla="*/ 9 h 1"/>
                <a:gd name="T2" fmla="*/ 420 w 49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5" h="1">
                  <a:moveTo>
                    <a:pt x="0" y="1"/>
                  </a:moveTo>
                  <a:lnTo>
                    <a:pt x="49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Freeform 30"/>
            <p:cNvSpPr>
              <a:spLocks/>
            </p:cNvSpPr>
            <p:nvPr/>
          </p:nvSpPr>
          <p:spPr bwMode="auto">
            <a:xfrm>
              <a:off x="5485" y="5804"/>
              <a:ext cx="128" cy="381"/>
            </a:xfrm>
            <a:custGeom>
              <a:avLst/>
              <a:gdLst>
                <a:gd name="T0" fmla="*/ 0 w 119"/>
                <a:gd name="T1" fmla="*/ 0 h 345"/>
                <a:gd name="T2" fmla="*/ 138 w 119"/>
                <a:gd name="T3" fmla="*/ 421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9" h="345">
                  <a:moveTo>
                    <a:pt x="0" y="0"/>
                  </a:moveTo>
                  <a:lnTo>
                    <a:pt x="119" y="34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Freeform 31"/>
            <p:cNvSpPr>
              <a:spLocks/>
            </p:cNvSpPr>
            <p:nvPr/>
          </p:nvSpPr>
          <p:spPr bwMode="auto">
            <a:xfrm>
              <a:off x="5253" y="6182"/>
              <a:ext cx="352" cy="235"/>
            </a:xfrm>
            <a:custGeom>
              <a:avLst/>
              <a:gdLst>
                <a:gd name="T0" fmla="*/ 294 w 421"/>
                <a:gd name="T1" fmla="*/ 0 h 225"/>
                <a:gd name="T2" fmla="*/ 0 w 421"/>
                <a:gd name="T3" fmla="*/ 245 h 2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1" h="225">
                  <a:moveTo>
                    <a:pt x="421" y="0"/>
                  </a:moveTo>
                  <a:lnTo>
                    <a:pt x="0" y="2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 flipV="1">
              <a:off x="4879" y="6194"/>
              <a:ext cx="364" cy="2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Freeform 33"/>
            <p:cNvSpPr>
              <a:spLocks/>
            </p:cNvSpPr>
            <p:nvPr/>
          </p:nvSpPr>
          <p:spPr bwMode="auto">
            <a:xfrm>
              <a:off x="4879" y="5819"/>
              <a:ext cx="150" cy="363"/>
            </a:xfrm>
            <a:custGeom>
              <a:avLst/>
              <a:gdLst>
                <a:gd name="T0" fmla="*/ 0 w 240"/>
                <a:gd name="T1" fmla="*/ 350 h 376"/>
                <a:gd name="T2" fmla="*/ 94 w 240"/>
                <a:gd name="T3" fmla="*/ 0 h 3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376">
                  <a:moveTo>
                    <a:pt x="0" y="376"/>
                  </a:moveTo>
                  <a:lnTo>
                    <a:pt x="24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967" y="7227"/>
              <a:ext cx="267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5183" y="4671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3883" y="5622"/>
              <a:ext cx="21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20</a:t>
              </a: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6553" y="5640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5683" y="5412"/>
              <a:ext cx="21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13</a:t>
              </a: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4763" y="5322"/>
              <a:ext cx="21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15</a:t>
              </a:r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5933" y="6180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46121" name="Text Box 41"/>
            <p:cNvSpPr txBox="1">
              <a:spLocks noChangeArrowheads="1"/>
            </p:cNvSpPr>
            <p:nvPr/>
          </p:nvSpPr>
          <p:spPr bwMode="auto">
            <a:xfrm>
              <a:off x="5843" y="6651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6043" y="6900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4283" y="6912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7</a:t>
              </a:r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5183" y="6690"/>
              <a:ext cx="15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9</a:t>
              </a:r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5283" y="6411"/>
              <a:ext cx="1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10</a:t>
              </a: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5373" y="6039"/>
              <a:ext cx="1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11</a:t>
              </a:r>
            </a:p>
          </p:txBody>
        </p:sp>
        <p:sp>
          <p:nvSpPr>
            <p:cNvPr id="46127" name="Text Box 47"/>
            <p:cNvSpPr txBox="1">
              <a:spLocks noChangeArrowheads="1"/>
            </p:cNvSpPr>
            <p:nvPr/>
          </p:nvSpPr>
          <p:spPr bwMode="auto">
            <a:xfrm>
              <a:off x="5563" y="5739"/>
              <a:ext cx="1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4803" y="5709"/>
              <a:ext cx="1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16</a:t>
              </a:r>
            </a:p>
          </p:txBody>
        </p:sp>
        <p:sp>
          <p:nvSpPr>
            <p:cNvPr id="46129" name="Text Box 49"/>
            <p:cNvSpPr txBox="1">
              <a:spLocks noChangeArrowheads="1"/>
            </p:cNvSpPr>
            <p:nvPr/>
          </p:nvSpPr>
          <p:spPr bwMode="auto">
            <a:xfrm>
              <a:off x="4943" y="6048"/>
              <a:ext cx="1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17</a:t>
              </a:r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4413" y="6208"/>
              <a:ext cx="1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itchFamily="18" charset="0"/>
                  <a:cs typeface="Tahoma" pitchFamily="34" charset="0"/>
                </a:rPr>
                <a:t>18</a:t>
              </a:r>
            </a:p>
          </p:txBody>
        </p:sp>
      </p:grpSp>
      <p:sp>
        <p:nvSpPr>
          <p:cNvPr id="46084" name="Text Box 62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8.2.2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哈密顿回路问题 </a:t>
            </a:r>
          </a:p>
        </p:txBody>
      </p:sp>
    </p:spTree>
    <p:extLst>
      <p:ext uri="{BB962C8B-B14F-4D97-AF65-F5344CB8AC3E}">
        <p14:creationId xmlns:p14="http://schemas.microsoft.com/office/powerpoint/2010/main" val="10951124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7772400" cy="914400"/>
          </a:xfrm>
        </p:spPr>
        <p:txBody>
          <a:bodyPr/>
          <a:lstStyle/>
          <a:p>
            <a:r>
              <a:rPr kumimoji="1" lang="en-US" altLang="zh-CN" smtClean="0">
                <a:latin typeface="华文行楷" pitchFamily="2" charset="-122"/>
              </a:rPr>
              <a:t>8.2.2  </a:t>
            </a:r>
            <a:r>
              <a:rPr kumimoji="1" lang="zh-CN" altLang="en-US" smtClean="0">
                <a:latin typeface="华文行楷" pitchFamily="2" charset="-122"/>
              </a:rPr>
              <a:t>哈密顿回路问题 </a:t>
            </a:r>
            <a:endParaRPr lang="zh-CN" altLang="en-US" smtClean="0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95288" y="836613"/>
            <a:ext cx="8686800" cy="5029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 smtClean="0"/>
              <a:t>如右图所示的图是否存在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/>
              <a:t>哈密顿回路？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/>
              <a:t>如果存在的话，即该问题有解，解的可能是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1,2,3,5,4,1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/>
              <a:t>所以，更一般的情况，图</a:t>
            </a:r>
            <a:r>
              <a:rPr lang="en-US" altLang="zh-CN" sz="2800" dirty="0"/>
              <a:t>G=(V, E)</a:t>
            </a:r>
            <a:r>
              <a:rPr lang="zh-CN" altLang="en-US" sz="2800" dirty="0"/>
              <a:t>的顶点集为</a:t>
            </a:r>
            <a:r>
              <a:rPr lang="en-US" altLang="zh-CN" sz="2800" dirty="0"/>
              <a:t>V={0, 1, …, n-1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/>
              <a:t>则</a:t>
            </a:r>
            <a:r>
              <a:rPr lang="zh-CN" altLang="en-US" sz="2800" dirty="0"/>
              <a:t>哈密顿回路的可能解表示为</a:t>
            </a:r>
            <a:r>
              <a:rPr lang="en-US" altLang="zh-CN" sz="2800" dirty="0"/>
              <a:t>n</a:t>
            </a:r>
            <a:r>
              <a:rPr lang="zh-CN" altLang="en-US" sz="2800" dirty="0"/>
              <a:t>元组</a:t>
            </a:r>
            <a:r>
              <a:rPr kumimoji="1" lang="en-US" altLang="zh-CN" sz="2800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dirty="0" smtClean="0">
                <a:latin typeface="Times New Roman" pitchFamily="18" charset="0"/>
                <a:ea typeface="宋体" pitchFamily="2" charset="-122"/>
              </a:rPr>
              <a:t>=(</a:t>
            </a:r>
            <a:r>
              <a:rPr kumimoji="1" lang="en-US" altLang="zh-CN" sz="2800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800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800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aseline="-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dirty="0" smtClean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800" i="1" dirty="0" err="1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i="1" baseline="-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800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/>
              <a:t>其中，</a:t>
            </a:r>
            <a:r>
              <a:rPr kumimoji="1" lang="en-US" altLang="zh-CN" sz="2800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i="1" baseline="-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800" dirty="0" smtClean="0">
                <a:latin typeface="Times New Roman" pitchFamily="18" charset="0"/>
                <a:ea typeface="宋体" pitchFamily="2" charset="-122"/>
              </a:rPr>
              <a:t>∈{1, 2, …, </a:t>
            </a:r>
            <a:r>
              <a:rPr kumimoji="1" lang="en-US" altLang="zh-CN" sz="2800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 smtClean="0">
                <a:latin typeface="Times New Roman" pitchFamily="18" charset="0"/>
                <a:ea typeface="宋体" pitchFamily="2" charset="-122"/>
              </a:rPr>
              <a:t>} </a:t>
            </a:r>
            <a:r>
              <a:rPr kumimoji="1" lang="zh-CN" altLang="en-US" sz="2800" dirty="0" smtClean="0">
                <a:latin typeface="Times New Roman" pitchFamily="18" charset="0"/>
                <a:ea typeface="宋体" pitchFamily="2" charset="-122"/>
              </a:rPr>
              <a:t>，</a:t>
            </a:r>
            <a:endParaRPr lang="zh-CN" altLang="en-US" sz="2800" dirty="0"/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CA30C8E-4DD7-4A88-B3FB-E1CC9CDC1212}" type="datetime1">
              <a:rPr lang="zh-CN" altLang="en-US" sz="1400" smtClean="0">
                <a:latin typeface="Comic Sans MS" pitchFamily="66" charset="0"/>
              </a:rPr>
              <a:pPr/>
              <a:t>2016/5/19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第8章  回溯法</a:t>
            </a:r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22DB3E8-DC2C-453E-AA40-E449D8D083FC}" type="slidenum">
              <a:rPr lang="en-US" altLang="zh-CN" sz="1400" smtClean="0">
                <a:latin typeface="Comic Sans MS" pitchFamily="66" charset="0"/>
              </a:rPr>
              <a:pPr/>
              <a:t>11</a:t>
            </a:fld>
            <a:endParaRPr lang="en-US" altLang="zh-CN" sz="1400" smtClean="0">
              <a:latin typeface="Comic Sans MS" pitchFamily="66" charset="0"/>
            </a:endParaRPr>
          </a:p>
        </p:txBody>
      </p:sp>
      <p:pic>
        <p:nvPicPr>
          <p:cNvPr id="471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88913"/>
            <a:ext cx="25971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49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63005-2E27-42C8-AAB8-09606D153F59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813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1595E6AC-8496-4F4A-9386-6B825A704C71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48133" name="Group 90"/>
          <p:cNvGrpSpPr>
            <a:grpSpLocks/>
          </p:cNvGrpSpPr>
          <p:nvPr/>
        </p:nvGrpSpPr>
        <p:grpSpPr bwMode="auto">
          <a:xfrm>
            <a:off x="539750" y="620713"/>
            <a:ext cx="8208963" cy="5761037"/>
            <a:chOff x="385" y="300"/>
            <a:chExt cx="5171" cy="3629"/>
          </a:xfrm>
        </p:grpSpPr>
        <p:sp>
          <p:nvSpPr>
            <p:cNvPr id="48136" name="Oval 30"/>
            <p:cNvSpPr>
              <a:spLocks noChangeArrowheads="1"/>
            </p:cNvSpPr>
            <p:nvPr/>
          </p:nvSpPr>
          <p:spPr bwMode="auto">
            <a:xfrm>
              <a:off x="385" y="1381"/>
              <a:ext cx="234" cy="2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8137" name="Oval 31"/>
            <p:cNvSpPr>
              <a:spLocks noChangeArrowheads="1"/>
            </p:cNvSpPr>
            <p:nvPr/>
          </p:nvSpPr>
          <p:spPr bwMode="auto">
            <a:xfrm>
              <a:off x="1158" y="1406"/>
              <a:ext cx="234" cy="23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48138" name="Oval 32"/>
            <p:cNvSpPr>
              <a:spLocks noChangeArrowheads="1"/>
            </p:cNvSpPr>
            <p:nvPr/>
          </p:nvSpPr>
          <p:spPr bwMode="auto">
            <a:xfrm>
              <a:off x="1158" y="2397"/>
              <a:ext cx="234" cy="23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48139" name="Oval 33"/>
            <p:cNvSpPr>
              <a:spLocks noChangeArrowheads="1"/>
            </p:cNvSpPr>
            <p:nvPr/>
          </p:nvSpPr>
          <p:spPr bwMode="auto">
            <a:xfrm>
              <a:off x="1755" y="1925"/>
              <a:ext cx="233" cy="23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48140" name="Oval 34"/>
            <p:cNvSpPr>
              <a:spLocks noChangeArrowheads="1"/>
            </p:cNvSpPr>
            <p:nvPr/>
          </p:nvSpPr>
          <p:spPr bwMode="auto">
            <a:xfrm>
              <a:off x="385" y="2390"/>
              <a:ext cx="234" cy="23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48141" name="Line 35"/>
            <p:cNvSpPr>
              <a:spLocks noChangeShapeType="1"/>
            </p:cNvSpPr>
            <p:nvPr/>
          </p:nvSpPr>
          <p:spPr bwMode="auto">
            <a:xfrm>
              <a:off x="627" y="1503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36"/>
            <p:cNvSpPr>
              <a:spLocks noChangeShapeType="1"/>
            </p:cNvSpPr>
            <p:nvPr/>
          </p:nvSpPr>
          <p:spPr bwMode="auto">
            <a:xfrm flipH="1">
              <a:off x="611" y="2078"/>
              <a:ext cx="1136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37"/>
            <p:cNvSpPr>
              <a:spLocks noChangeShapeType="1"/>
            </p:cNvSpPr>
            <p:nvPr/>
          </p:nvSpPr>
          <p:spPr bwMode="auto">
            <a:xfrm>
              <a:off x="611" y="2509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38"/>
            <p:cNvSpPr>
              <a:spLocks noChangeShapeType="1"/>
            </p:cNvSpPr>
            <p:nvPr/>
          </p:nvSpPr>
          <p:spPr bwMode="auto">
            <a:xfrm flipH="1">
              <a:off x="570" y="1632"/>
              <a:ext cx="637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39"/>
            <p:cNvSpPr>
              <a:spLocks noChangeShapeType="1"/>
            </p:cNvSpPr>
            <p:nvPr/>
          </p:nvSpPr>
          <p:spPr bwMode="auto">
            <a:xfrm>
              <a:off x="1392" y="1569"/>
              <a:ext cx="395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40"/>
            <p:cNvSpPr>
              <a:spLocks noChangeShapeType="1"/>
            </p:cNvSpPr>
            <p:nvPr/>
          </p:nvSpPr>
          <p:spPr bwMode="auto">
            <a:xfrm flipH="1">
              <a:off x="1392" y="2146"/>
              <a:ext cx="411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Text Box 41"/>
            <p:cNvSpPr txBox="1">
              <a:spLocks noChangeArrowheads="1"/>
            </p:cNvSpPr>
            <p:nvPr/>
          </p:nvSpPr>
          <p:spPr bwMode="auto">
            <a:xfrm>
              <a:off x="657" y="3653"/>
              <a:ext cx="431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(a)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一个无向图                  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(b)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哈密顿回路的搜索空间</a:t>
              </a:r>
            </a:p>
          </p:txBody>
        </p:sp>
        <p:sp>
          <p:nvSpPr>
            <p:cNvPr id="48148" name="Line 52"/>
            <p:cNvSpPr>
              <a:spLocks noChangeShapeType="1"/>
            </p:cNvSpPr>
            <p:nvPr/>
          </p:nvSpPr>
          <p:spPr bwMode="auto">
            <a:xfrm>
              <a:off x="585" y="1593"/>
              <a:ext cx="636" cy="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49" name="Group 89"/>
            <p:cNvGrpSpPr>
              <a:grpSpLocks/>
            </p:cNvGrpSpPr>
            <p:nvPr/>
          </p:nvGrpSpPr>
          <p:grpSpPr bwMode="auto">
            <a:xfrm>
              <a:off x="2381" y="300"/>
              <a:ext cx="3175" cy="3130"/>
              <a:chOff x="2701" y="300"/>
              <a:chExt cx="2855" cy="2652"/>
            </a:xfrm>
          </p:grpSpPr>
          <p:sp>
            <p:nvSpPr>
              <p:cNvPr id="48150" name="Text Box 27"/>
              <p:cNvSpPr txBox="1">
                <a:spLocks noChangeArrowheads="1"/>
              </p:cNvSpPr>
              <p:nvPr/>
            </p:nvSpPr>
            <p:spPr bwMode="auto">
              <a:xfrm>
                <a:off x="3928" y="1976"/>
                <a:ext cx="30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cs typeface="Tahoma" pitchFamily="34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  <a:cs typeface="Tahoma" pitchFamily="34" charset="0"/>
                  </a:rPr>
                  <a:t>4</a:t>
                </a: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=4</a:t>
                </a:r>
              </a:p>
            </p:txBody>
          </p:sp>
          <p:sp>
            <p:nvSpPr>
              <p:cNvPr id="48151" name="Text Box 28"/>
              <p:cNvSpPr txBox="1">
                <a:spLocks noChangeArrowheads="1"/>
              </p:cNvSpPr>
              <p:nvPr/>
            </p:nvSpPr>
            <p:spPr bwMode="auto">
              <a:xfrm>
                <a:off x="3937" y="1481"/>
                <a:ext cx="306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cs typeface="Tahoma" pitchFamily="34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  <a:cs typeface="Tahoma" pitchFamily="34" charset="0"/>
                  </a:rPr>
                  <a:t>3</a:t>
                </a: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=3</a:t>
                </a:r>
              </a:p>
            </p:txBody>
          </p:sp>
          <p:sp>
            <p:nvSpPr>
              <p:cNvPr id="48152" name="Text Box 29"/>
              <p:cNvSpPr txBox="1">
                <a:spLocks noChangeArrowheads="1"/>
              </p:cNvSpPr>
              <p:nvPr/>
            </p:nvSpPr>
            <p:spPr bwMode="auto">
              <a:xfrm>
                <a:off x="3961" y="965"/>
                <a:ext cx="3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cs typeface="Tahoma" pitchFamily="34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  <a:cs typeface="Tahoma" pitchFamily="34" charset="0"/>
                  </a:rPr>
                  <a:t>2</a:t>
                </a: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=2</a:t>
                </a:r>
              </a:p>
            </p:txBody>
          </p:sp>
          <p:sp>
            <p:nvSpPr>
              <p:cNvPr id="48153" name="Oval 42"/>
              <p:cNvSpPr>
                <a:spLocks noChangeArrowheads="1"/>
              </p:cNvSpPr>
              <p:nvPr/>
            </p:nvSpPr>
            <p:spPr bwMode="auto">
              <a:xfrm>
                <a:off x="3920" y="721"/>
                <a:ext cx="220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48154" name="Oval 43"/>
              <p:cNvSpPr>
                <a:spLocks noChangeArrowheads="1"/>
              </p:cNvSpPr>
              <p:nvPr/>
            </p:nvSpPr>
            <p:spPr bwMode="auto">
              <a:xfrm>
                <a:off x="4412" y="300"/>
                <a:ext cx="219" cy="1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48155" name="Text Box 44"/>
              <p:cNvSpPr txBox="1">
                <a:spLocks noChangeArrowheads="1"/>
              </p:cNvSpPr>
              <p:nvPr/>
            </p:nvSpPr>
            <p:spPr bwMode="auto">
              <a:xfrm>
                <a:off x="4009" y="436"/>
                <a:ext cx="306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cs typeface="Tahoma" pitchFamily="34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  <a:cs typeface="Tahoma" pitchFamily="34" charset="0"/>
                  </a:rPr>
                  <a:t>1</a:t>
                </a: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=1</a:t>
                </a:r>
              </a:p>
            </p:txBody>
          </p:sp>
          <p:sp>
            <p:nvSpPr>
              <p:cNvPr id="48156" name="Line 45"/>
              <p:cNvSpPr>
                <a:spLocks noChangeShapeType="1"/>
              </p:cNvSpPr>
              <p:nvPr/>
            </p:nvSpPr>
            <p:spPr bwMode="auto">
              <a:xfrm flipH="1">
                <a:off x="4106" y="470"/>
                <a:ext cx="338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7" name="Oval 46"/>
              <p:cNvSpPr>
                <a:spLocks noChangeArrowheads="1"/>
              </p:cNvSpPr>
              <p:nvPr/>
            </p:nvSpPr>
            <p:spPr bwMode="auto">
              <a:xfrm>
                <a:off x="3751" y="1187"/>
                <a:ext cx="219" cy="1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4</a:t>
                </a:r>
              </a:p>
            </p:txBody>
          </p:sp>
          <p:sp>
            <p:nvSpPr>
              <p:cNvPr id="48158" name="Line 47"/>
              <p:cNvSpPr>
                <a:spLocks noChangeShapeType="1"/>
              </p:cNvSpPr>
              <p:nvPr/>
            </p:nvSpPr>
            <p:spPr bwMode="auto">
              <a:xfrm flipH="1">
                <a:off x="3864" y="889"/>
                <a:ext cx="97" cy="2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9" name="Oval 48"/>
              <p:cNvSpPr>
                <a:spLocks noChangeArrowheads="1"/>
              </p:cNvSpPr>
              <p:nvPr/>
            </p:nvSpPr>
            <p:spPr bwMode="auto">
              <a:xfrm>
                <a:off x="3759" y="1752"/>
                <a:ext cx="219" cy="19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7</a:t>
                </a:r>
              </a:p>
            </p:txBody>
          </p:sp>
          <p:sp>
            <p:nvSpPr>
              <p:cNvPr id="48160" name="Line 49"/>
              <p:cNvSpPr>
                <a:spLocks noChangeShapeType="1"/>
              </p:cNvSpPr>
              <p:nvPr/>
            </p:nvSpPr>
            <p:spPr bwMode="auto">
              <a:xfrm flipH="1">
                <a:off x="3348" y="1342"/>
                <a:ext cx="419" cy="4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1" name="Line 50"/>
              <p:cNvSpPr>
                <a:spLocks noChangeShapeType="1"/>
              </p:cNvSpPr>
              <p:nvPr/>
            </p:nvSpPr>
            <p:spPr bwMode="auto">
              <a:xfrm flipH="1">
                <a:off x="3880" y="1954"/>
                <a:ext cx="0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2" name="Oval 51"/>
              <p:cNvSpPr>
                <a:spLocks noChangeArrowheads="1"/>
              </p:cNvSpPr>
              <p:nvPr/>
            </p:nvSpPr>
            <p:spPr bwMode="auto">
              <a:xfrm>
                <a:off x="3792" y="2206"/>
                <a:ext cx="219" cy="19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11</a:t>
                </a:r>
              </a:p>
            </p:txBody>
          </p:sp>
          <p:sp>
            <p:nvSpPr>
              <p:cNvPr id="48163" name="Oval 53"/>
              <p:cNvSpPr>
                <a:spLocks noChangeArrowheads="1"/>
              </p:cNvSpPr>
              <p:nvPr/>
            </p:nvSpPr>
            <p:spPr bwMode="auto">
              <a:xfrm>
                <a:off x="5016" y="2222"/>
                <a:ext cx="219" cy="19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17</a:t>
                </a:r>
              </a:p>
            </p:txBody>
          </p:sp>
          <p:sp>
            <p:nvSpPr>
              <p:cNvPr id="48164" name="Line 54"/>
              <p:cNvSpPr>
                <a:spLocks noChangeShapeType="1"/>
              </p:cNvSpPr>
              <p:nvPr/>
            </p:nvSpPr>
            <p:spPr bwMode="auto">
              <a:xfrm>
                <a:off x="3969" y="1881"/>
                <a:ext cx="1112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5" name="Oval 55"/>
              <p:cNvSpPr>
                <a:spLocks noChangeArrowheads="1"/>
              </p:cNvSpPr>
              <p:nvPr/>
            </p:nvSpPr>
            <p:spPr bwMode="auto">
              <a:xfrm>
                <a:off x="3862" y="2733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16</a:t>
                </a:r>
              </a:p>
            </p:txBody>
          </p:sp>
          <p:sp>
            <p:nvSpPr>
              <p:cNvPr id="48166" name="Line 56"/>
              <p:cNvSpPr>
                <a:spLocks noChangeShapeType="1"/>
              </p:cNvSpPr>
              <p:nvPr/>
            </p:nvSpPr>
            <p:spPr bwMode="auto">
              <a:xfrm>
                <a:off x="3904" y="2402"/>
                <a:ext cx="57" cy="3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Text Box 57"/>
              <p:cNvSpPr txBox="1">
                <a:spLocks noChangeArrowheads="1"/>
              </p:cNvSpPr>
              <p:nvPr/>
            </p:nvSpPr>
            <p:spPr bwMode="auto">
              <a:xfrm>
                <a:off x="3985" y="2460"/>
                <a:ext cx="306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cs typeface="Tahoma" pitchFamily="34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  <a:cs typeface="Tahoma" pitchFamily="34" charset="0"/>
                  </a:rPr>
                  <a:t>5</a:t>
                </a: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=5</a:t>
                </a:r>
              </a:p>
            </p:txBody>
          </p:sp>
          <p:sp>
            <p:nvSpPr>
              <p:cNvPr id="48168" name="Text Box 58"/>
              <p:cNvSpPr txBox="1">
                <a:spLocks noChangeArrowheads="1"/>
              </p:cNvSpPr>
              <p:nvPr/>
            </p:nvSpPr>
            <p:spPr bwMode="auto">
              <a:xfrm>
                <a:off x="4444" y="1830"/>
                <a:ext cx="3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cs typeface="Tahoma" pitchFamily="34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  <a:cs typeface="Tahoma" pitchFamily="34" charset="0"/>
                  </a:rPr>
                  <a:t>4</a:t>
                </a: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=5</a:t>
                </a:r>
              </a:p>
            </p:txBody>
          </p:sp>
          <p:sp>
            <p:nvSpPr>
              <p:cNvPr id="48169" name="Line 59"/>
              <p:cNvSpPr>
                <a:spLocks noChangeShapeType="1"/>
              </p:cNvSpPr>
              <p:nvPr/>
            </p:nvSpPr>
            <p:spPr bwMode="auto">
              <a:xfrm>
                <a:off x="3880" y="1389"/>
                <a:ext cx="0" cy="3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0" name="Line 60"/>
              <p:cNvSpPr>
                <a:spLocks noChangeShapeType="1"/>
              </p:cNvSpPr>
              <p:nvPr/>
            </p:nvSpPr>
            <p:spPr bwMode="auto">
              <a:xfrm flipH="1">
                <a:off x="3582" y="877"/>
                <a:ext cx="355" cy="3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1" name="Oval 61"/>
              <p:cNvSpPr>
                <a:spLocks noChangeArrowheads="1"/>
              </p:cNvSpPr>
              <p:nvPr/>
            </p:nvSpPr>
            <p:spPr bwMode="auto">
              <a:xfrm>
                <a:off x="3453" y="1178"/>
                <a:ext cx="219" cy="19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3</a:t>
                </a:r>
              </a:p>
            </p:txBody>
          </p:sp>
          <p:sp>
            <p:nvSpPr>
              <p:cNvPr id="48172" name="Oval 62"/>
              <p:cNvSpPr>
                <a:spLocks noChangeArrowheads="1"/>
              </p:cNvSpPr>
              <p:nvPr/>
            </p:nvSpPr>
            <p:spPr bwMode="auto">
              <a:xfrm>
                <a:off x="3171" y="1739"/>
                <a:ext cx="219" cy="19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5</a:t>
                </a:r>
              </a:p>
            </p:txBody>
          </p:sp>
          <p:sp>
            <p:nvSpPr>
              <p:cNvPr id="48173" name="Oval 63"/>
              <p:cNvSpPr>
                <a:spLocks noChangeArrowheads="1"/>
              </p:cNvSpPr>
              <p:nvPr/>
            </p:nvSpPr>
            <p:spPr bwMode="auto">
              <a:xfrm>
                <a:off x="3493" y="2211"/>
                <a:ext cx="220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10</a:t>
                </a:r>
              </a:p>
            </p:txBody>
          </p:sp>
          <p:sp>
            <p:nvSpPr>
              <p:cNvPr id="48174" name="Line 64"/>
              <p:cNvSpPr>
                <a:spLocks noChangeShapeType="1"/>
              </p:cNvSpPr>
              <p:nvPr/>
            </p:nvSpPr>
            <p:spPr bwMode="auto">
              <a:xfrm flipH="1">
                <a:off x="3606" y="1384"/>
                <a:ext cx="202" cy="3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5" name="Oval 65"/>
              <p:cNvSpPr>
                <a:spLocks noChangeArrowheads="1"/>
              </p:cNvSpPr>
              <p:nvPr/>
            </p:nvSpPr>
            <p:spPr bwMode="auto">
              <a:xfrm>
                <a:off x="2897" y="2194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8</a:t>
                </a:r>
              </a:p>
            </p:txBody>
          </p:sp>
          <p:sp>
            <p:nvSpPr>
              <p:cNvPr id="48176" name="Oval 66"/>
              <p:cNvSpPr>
                <a:spLocks noChangeArrowheads="1"/>
              </p:cNvSpPr>
              <p:nvPr/>
            </p:nvSpPr>
            <p:spPr bwMode="auto">
              <a:xfrm>
                <a:off x="3203" y="2201"/>
                <a:ext cx="219" cy="19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9</a:t>
                </a:r>
              </a:p>
            </p:txBody>
          </p:sp>
          <p:sp>
            <p:nvSpPr>
              <p:cNvPr id="48177" name="Oval 67"/>
              <p:cNvSpPr>
                <a:spLocks noChangeArrowheads="1"/>
              </p:cNvSpPr>
              <p:nvPr/>
            </p:nvSpPr>
            <p:spPr bwMode="auto">
              <a:xfrm>
                <a:off x="3477" y="1747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2880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6</a:t>
                </a:r>
              </a:p>
            </p:txBody>
          </p:sp>
          <p:sp>
            <p:nvSpPr>
              <p:cNvPr id="48178" name="Line 68"/>
              <p:cNvSpPr>
                <a:spLocks noChangeShapeType="1"/>
              </p:cNvSpPr>
              <p:nvPr/>
            </p:nvSpPr>
            <p:spPr bwMode="auto">
              <a:xfrm flipH="1">
                <a:off x="3058" y="1903"/>
                <a:ext cx="709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9" name="Line 69"/>
              <p:cNvSpPr>
                <a:spLocks noChangeShapeType="1"/>
              </p:cNvSpPr>
              <p:nvPr/>
            </p:nvSpPr>
            <p:spPr bwMode="auto">
              <a:xfrm flipH="1">
                <a:off x="3348" y="1925"/>
                <a:ext cx="444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0" name="Line 70"/>
              <p:cNvSpPr>
                <a:spLocks noChangeShapeType="1"/>
              </p:cNvSpPr>
              <p:nvPr/>
            </p:nvSpPr>
            <p:spPr bwMode="auto">
              <a:xfrm flipH="1">
                <a:off x="3614" y="1934"/>
                <a:ext cx="202" cy="2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1" name="Oval 71"/>
              <p:cNvSpPr>
                <a:spLocks noChangeArrowheads="1"/>
              </p:cNvSpPr>
              <p:nvPr/>
            </p:nvSpPr>
            <p:spPr bwMode="auto">
              <a:xfrm>
                <a:off x="2701" y="2718"/>
                <a:ext cx="220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12</a:t>
                </a:r>
              </a:p>
            </p:txBody>
          </p:sp>
          <p:sp>
            <p:nvSpPr>
              <p:cNvPr id="48182" name="Oval 72"/>
              <p:cNvSpPr>
                <a:spLocks noChangeArrowheads="1"/>
              </p:cNvSpPr>
              <p:nvPr/>
            </p:nvSpPr>
            <p:spPr bwMode="auto">
              <a:xfrm>
                <a:off x="2994" y="2724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13</a:t>
                </a:r>
              </a:p>
            </p:txBody>
          </p:sp>
          <p:sp>
            <p:nvSpPr>
              <p:cNvPr id="48183" name="Oval 73"/>
              <p:cNvSpPr>
                <a:spLocks noChangeArrowheads="1"/>
              </p:cNvSpPr>
              <p:nvPr/>
            </p:nvSpPr>
            <p:spPr bwMode="auto">
              <a:xfrm>
                <a:off x="3300" y="2731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14</a:t>
                </a:r>
              </a:p>
            </p:txBody>
          </p:sp>
          <p:sp>
            <p:nvSpPr>
              <p:cNvPr id="48184" name="Line 74"/>
              <p:cNvSpPr>
                <a:spLocks noChangeShapeType="1"/>
              </p:cNvSpPr>
              <p:nvPr/>
            </p:nvSpPr>
            <p:spPr bwMode="auto">
              <a:xfrm flipH="1">
                <a:off x="2865" y="2359"/>
                <a:ext cx="943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5" name="Line 75"/>
              <p:cNvSpPr>
                <a:spLocks noChangeShapeType="1"/>
              </p:cNvSpPr>
              <p:nvPr/>
            </p:nvSpPr>
            <p:spPr bwMode="auto">
              <a:xfrm flipH="1">
                <a:off x="3163" y="2380"/>
                <a:ext cx="661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6" name="Oval 76"/>
              <p:cNvSpPr>
                <a:spLocks noChangeArrowheads="1"/>
              </p:cNvSpPr>
              <p:nvPr/>
            </p:nvSpPr>
            <p:spPr bwMode="auto">
              <a:xfrm>
                <a:off x="3558" y="2732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15</a:t>
                </a:r>
              </a:p>
            </p:txBody>
          </p:sp>
          <p:sp>
            <p:nvSpPr>
              <p:cNvPr id="48187" name="Line 77"/>
              <p:cNvSpPr>
                <a:spLocks noChangeShapeType="1"/>
              </p:cNvSpPr>
              <p:nvPr/>
            </p:nvSpPr>
            <p:spPr bwMode="auto">
              <a:xfrm flipH="1">
                <a:off x="3429" y="2390"/>
                <a:ext cx="42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8" name="Line 78"/>
              <p:cNvSpPr>
                <a:spLocks noChangeShapeType="1"/>
              </p:cNvSpPr>
              <p:nvPr/>
            </p:nvSpPr>
            <p:spPr bwMode="auto">
              <a:xfrm flipH="1">
                <a:off x="3695" y="2400"/>
                <a:ext cx="177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9" name="Line 79"/>
              <p:cNvSpPr>
                <a:spLocks noChangeShapeType="1"/>
              </p:cNvSpPr>
              <p:nvPr/>
            </p:nvSpPr>
            <p:spPr bwMode="auto">
              <a:xfrm>
                <a:off x="5177" y="2411"/>
                <a:ext cx="65" cy="3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0" name="Oval 80"/>
              <p:cNvSpPr>
                <a:spLocks noChangeArrowheads="1"/>
              </p:cNvSpPr>
              <p:nvPr/>
            </p:nvSpPr>
            <p:spPr bwMode="auto">
              <a:xfrm>
                <a:off x="5137" y="2759"/>
                <a:ext cx="219" cy="19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21</a:t>
                </a:r>
              </a:p>
            </p:txBody>
          </p:sp>
          <p:sp>
            <p:nvSpPr>
              <p:cNvPr id="48191" name="Oval 81"/>
              <p:cNvSpPr>
                <a:spLocks noChangeArrowheads="1"/>
              </p:cNvSpPr>
              <p:nvPr/>
            </p:nvSpPr>
            <p:spPr bwMode="auto">
              <a:xfrm>
                <a:off x="4831" y="2756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20</a:t>
                </a:r>
              </a:p>
            </p:txBody>
          </p:sp>
          <p:sp>
            <p:nvSpPr>
              <p:cNvPr id="48192" name="Oval 82"/>
              <p:cNvSpPr>
                <a:spLocks noChangeArrowheads="1"/>
              </p:cNvSpPr>
              <p:nvPr/>
            </p:nvSpPr>
            <p:spPr bwMode="auto">
              <a:xfrm>
                <a:off x="4235" y="2747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18</a:t>
                </a:r>
              </a:p>
            </p:txBody>
          </p:sp>
          <p:sp>
            <p:nvSpPr>
              <p:cNvPr id="48193" name="Oval 83"/>
              <p:cNvSpPr>
                <a:spLocks noChangeArrowheads="1"/>
              </p:cNvSpPr>
              <p:nvPr/>
            </p:nvSpPr>
            <p:spPr bwMode="auto">
              <a:xfrm>
                <a:off x="4541" y="2746"/>
                <a:ext cx="219" cy="193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72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19</a:t>
                </a:r>
              </a:p>
            </p:txBody>
          </p:sp>
          <p:sp>
            <p:nvSpPr>
              <p:cNvPr id="48194" name="Line 84"/>
              <p:cNvSpPr>
                <a:spLocks noChangeShapeType="1"/>
              </p:cNvSpPr>
              <p:nvPr/>
            </p:nvSpPr>
            <p:spPr bwMode="auto">
              <a:xfrm flipH="1">
                <a:off x="4404" y="2392"/>
                <a:ext cx="644" cy="3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5" name="Line 85"/>
              <p:cNvSpPr>
                <a:spLocks noChangeShapeType="1"/>
              </p:cNvSpPr>
              <p:nvPr/>
            </p:nvSpPr>
            <p:spPr bwMode="auto">
              <a:xfrm flipH="1">
                <a:off x="4694" y="2412"/>
                <a:ext cx="387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6" name="Line 86"/>
              <p:cNvSpPr>
                <a:spLocks noChangeShapeType="1"/>
              </p:cNvSpPr>
              <p:nvPr/>
            </p:nvSpPr>
            <p:spPr bwMode="auto">
              <a:xfrm flipH="1">
                <a:off x="4976" y="2414"/>
                <a:ext cx="153" cy="3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7" name="Text Box 87"/>
              <p:cNvSpPr txBox="1">
                <a:spLocks noChangeArrowheads="1"/>
              </p:cNvSpPr>
              <p:nvPr/>
            </p:nvSpPr>
            <p:spPr bwMode="auto">
              <a:xfrm>
                <a:off x="5250" y="2492"/>
                <a:ext cx="3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latin typeface="Times New Roman" pitchFamily="18" charset="0"/>
                    <a:cs typeface="Tahoma" pitchFamily="34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  <a:cs typeface="Tahoma" pitchFamily="34" charset="0"/>
                  </a:rPr>
                  <a:t>5</a:t>
                </a:r>
                <a:r>
                  <a:rPr lang="en-US" altLang="zh-CN" sz="2000">
                    <a:latin typeface="Times New Roman" pitchFamily="18" charset="0"/>
                    <a:cs typeface="Tahoma" pitchFamily="34" charset="0"/>
                  </a:rPr>
                  <a:t>=4</a:t>
                </a:r>
              </a:p>
            </p:txBody>
          </p:sp>
        </p:grpSp>
      </p:grp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3492500" y="541338"/>
            <a:ext cx="5256213" cy="51196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48135" name="Text Box 62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8.2.2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哈密顿回路问题 </a:t>
            </a:r>
          </a:p>
        </p:txBody>
      </p:sp>
    </p:spTree>
    <p:extLst>
      <p:ext uri="{BB962C8B-B14F-4D97-AF65-F5344CB8AC3E}">
        <p14:creationId xmlns:p14="http://schemas.microsoft.com/office/powerpoint/2010/main" val="1884304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8F038-C741-4308-8F01-80CF120424ED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915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DCC27D8D-5E4E-4FC8-9A7C-2B42063488C6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838200" y="777875"/>
            <a:ext cx="7981950" cy="5387975"/>
            <a:chOff x="1359" y="7197"/>
            <a:chExt cx="7654" cy="4068"/>
          </a:xfrm>
        </p:grpSpPr>
        <p:sp>
          <p:nvSpPr>
            <p:cNvPr id="49158" name="Text Box 5"/>
            <p:cNvSpPr txBox="1">
              <a:spLocks noChangeArrowheads="1"/>
            </p:cNvSpPr>
            <p:nvPr/>
          </p:nvSpPr>
          <p:spPr bwMode="auto">
            <a:xfrm>
              <a:off x="1359" y="7204"/>
              <a:ext cx="7654" cy="40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算法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8.3——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哈密顿回路问题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．将顶点数组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x[n]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初始化为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-1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标志数组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visited[n]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初始化为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0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；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．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k=0; visited[0]=1; x[0]=0;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从顶点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0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出发构造哈密顿回路；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．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while (k&gt;=0)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3.1 x[k]=x[k]+1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，搜索下一个顶点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;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3.2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若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(n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个顶点没有被穷举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执行下列操作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3.2.1 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若该顶点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x[k]</a:t>
              </a:r>
              <a:r>
                <a:rPr lang="zh-CN" altLang="en-US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尚未被访问过，且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(x[k</a:t>
              </a:r>
              <a:r>
                <a:rPr lang="en-US" altLang="zh-CN" sz="2000">
                  <a:solidFill>
                    <a:srgbClr val="FF0000"/>
                  </a:solidFill>
                  <a:latin typeface="宋体" charset="-122"/>
                  <a:cs typeface="Tahoma" pitchFamily="34" charset="0"/>
                </a:rPr>
                <a:t>-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ahoma" pitchFamily="34" charset="0"/>
                </a:rPr>
                <a:t>1],x[k])∈E)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               转步骤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3.3;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          3.2.2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否则，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x[k]=x[k]+1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，搜索下一个顶点；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3.3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若数组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x[n]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已形成哈密顿路径，则输出数组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x[n]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，算法结束；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3.4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否则，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3.4.1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若数组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x[n]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构成哈密顿路径的部分解，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               则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k=k+1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，转步骤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；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3.4.2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否则，重置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x[k]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k=k</a:t>
              </a:r>
              <a:r>
                <a:rPr lang="en-US" altLang="zh-CN" sz="2000">
                  <a:latin typeface="宋体" charset="-122"/>
                  <a:cs typeface="Tahoma" pitchFamily="34" charset="0"/>
                </a:rPr>
                <a:t>-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，取消顶点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x[k]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的访问标志，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                         转步骤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；</a:t>
              </a:r>
            </a:p>
          </p:txBody>
        </p:sp>
        <p:grpSp>
          <p:nvGrpSpPr>
            <p:cNvPr id="49159" name="Group 6"/>
            <p:cNvGrpSpPr>
              <a:grpSpLocks/>
            </p:cNvGrpSpPr>
            <p:nvPr/>
          </p:nvGrpSpPr>
          <p:grpSpPr bwMode="auto">
            <a:xfrm>
              <a:off x="1361" y="7197"/>
              <a:ext cx="540" cy="866"/>
              <a:chOff x="1711" y="5088"/>
              <a:chExt cx="540" cy="813"/>
            </a:xfrm>
          </p:grpSpPr>
          <p:sp>
            <p:nvSpPr>
              <p:cNvPr id="49160" name="AutoShape 7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49161" name="WordArt 8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30111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D7048B-9283-45A6-9915-9ED6F2B7D9E6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017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484240D0-5B94-4D2A-8A8D-E8570929D0D5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1042988" y="476250"/>
            <a:ext cx="7056437" cy="5832475"/>
            <a:chOff x="1409" y="1248"/>
            <a:chExt cx="7654" cy="8196"/>
          </a:xfrm>
        </p:grpSpPr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1409" y="1252"/>
              <a:ext cx="7654" cy="8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算法</a:t>
              </a:r>
              <a:r>
                <a:rPr lang="en-US" altLang="zh-CN" sz="2000">
                  <a:cs typeface="Tahoma" pitchFamily="34" charset="0"/>
                </a:rPr>
                <a:t>8.4——</a:t>
              </a:r>
              <a:r>
                <a:rPr lang="zh-CN" altLang="en-US" sz="2000">
                  <a:cs typeface="Tahoma" pitchFamily="34" charset="0"/>
                </a:rPr>
                <a:t>哈密顿回路问题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</a:t>
              </a:r>
              <a:r>
                <a:rPr lang="en-US" altLang="zh-CN" sz="2000">
                  <a:cs typeface="Tahoma" pitchFamily="34" charset="0"/>
                </a:rPr>
                <a:t>void Hamiton(int n, int x[ ], int c[ ][ ])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//</a:t>
              </a:r>
              <a:r>
                <a:rPr lang="zh-CN" altLang="en-US" sz="2000">
                  <a:cs typeface="Tahoma" pitchFamily="34" charset="0"/>
                </a:rPr>
                <a:t>所有数组下标从</a:t>
              </a:r>
              <a:r>
                <a:rPr lang="en-US" altLang="zh-CN" sz="2000">
                  <a:cs typeface="Tahoma" pitchFamily="34" charset="0"/>
                </a:rPr>
                <a:t>1</a:t>
              </a:r>
              <a:r>
                <a:rPr lang="zh-CN" altLang="en-US" sz="2000">
                  <a:cs typeface="Tahoma" pitchFamily="34" charset="0"/>
                </a:rPr>
                <a:t>开始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</a:t>
              </a:r>
              <a:r>
                <a:rPr lang="en-US" altLang="zh-CN" sz="2000">
                  <a:cs typeface="Tahoma" pitchFamily="34" charset="0"/>
                </a:rPr>
                <a:t>{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for (i=1; i&lt;=n; i++)   //</a:t>
              </a:r>
              <a:r>
                <a:rPr lang="zh-CN" altLang="en-US" sz="2000">
                  <a:cs typeface="Tahoma" pitchFamily="34" charset="0"/>
                </a:rPr>
                <a:t>初始化顶点数组和标志数组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</a:t>
              </a:r>
              <a:r>
                <a:rPr lang="en-US" altLang="zh-CN" sz="2000">
                  <a:cs typeface="Tahoma" pitchFamily="34" charset="0"/>
                </a:rPr>
                <a:t>{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x[i]=0;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visited[i]=0;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}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visited[1]=1; x[0]=1;  //</a:t>
              </a:r>
              <a:r>
                <a:rPr lang="zh-CN" altLang="en-US" sz="2000">
                  <a:cs typeface="Tahoma" pitchFamily="34" charset="0"/>
                </a:rPr>
                <a:t>从顶点</a:t>
              </a:r>
              <a:r>
                <a:rPr lang="en-US" altLang="zh-CN" sz="2000">
                  <a:cs typeface="Tahoma" pitchFamily="34" charset="0"/>
                </a:rPr>
                <a:t>1</a:t>
              </a:r>
              <a:r>
                <a:rPr lang="zh-CN" altLang="en-US" sz="2000">
                  <a:cs typeface="Tahoma" pitchFamily="34" charset="0"/>
                </a:rPr>
                <a:t>出发</a:t>
              </a:r>
              <a:endParaRPr lang="en-US" altLang="zh-CN" sz="2000">
                <a:cs typeface="Tahoma" pitchFamily="34" charset="0"/>
              </a:endParaRP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k=1; </a:t>
              </a:r>
              <a:endParaRPr lang="zh-CN" altLang="en-US" sz="2000">
                <a:cs typeface="Tahoma" pitchFamily="34" charset="0"/>
              </a:endParaRP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</a:t>
              </a:r>
              <a:r>
                <a:rPr lang="en-US" altLang="zh-CN" sz="2000">
                  <a:cs typeface="Tahoma" pitchFamily="34" charset="0"/>
                </a:rPr>
                <a:t>while (k&gt;=1)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{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x[k]=x[k]+1;   //</a:t>
              </a:r>
              <a:r>
                <a:rPr lang="zh-CN" altLang="en-US" sz="2000">
                  <a:cs typeface="Tahoma" pitchFamily="34" charset="0"/>
                </a:rPr>
                <a:t>搜索下一顶点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</a:t>
              </a:r>
              <a:r>
                <a:rPr lang="en-US" altLang="zh-CN" sz="2000">
                  <a:cs typeface="Tahoma" pitchFamily="34" charset="0"/>
                </a:rPr>
                <a:t>while (x[k]&lt;=n)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if (visited[x[k]]= =0 &amp;&amp; c[x[k-1]][x[k]]= =1) 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break;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else x[k]=x[k]+1;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</a:t>
              </a:r>
            </a:p>
          </p:txBody>
        </p:sp>
        <p:grpSp>
          <p:nvGrpSpPr>
            <p:cNvPr id="50183" name="Group 5"/>
            <p:cNvGrpSpPr>
              <a:grpSpLocks/>
            </p:cNvGrpSpPr>
            <p:nvPr/>
          </p:nvGrpSpPr>
          <p:grpSpPr bwMode="auto">
            <a:xfrm>
              <a:off x="1411" y="1248"/>
              <a:ext cx="550" cy="864"/>
              <a:chOff x="1519" y="3141"/>
              <a:chExt cx="550" cy="864"/>
            </a:xfrm>
          </p:grpSpPr>
          <p:sp>
            <p:nvSpPr>
              <p:cNvPr id="50184" name="AutoShape 6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112647" name="WordArt 7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584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AFAD66-10D2-406D-B385-637B9E35211A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12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9DDA37DF-5FDD-4A25-A72C-3B86931B2CD4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12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4968875"/>
          </a:xfrm>
          <a:ln cap="flat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if (x[k]&lt;=n &amp;&amp; k= =n &amp;&amp; c[x[k]][1]= =1)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for (k=1; k&lt;=n; k++ )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    cout&lt;&lt;x[k];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return;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else if (x[k]&lt;=n &amp;&amp; k&lt;n )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     visited[x[k]]=1;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     k=k+1;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else {            //</a:t>
            </a:r>
            <a:r>
              <a:rPr lang="zh-CN" altLang="en-US" sz="2100" smtClean="0"/>
              <a:t>回溯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                       </a:t>
            </a:r>
            <a:r>
              <a:rPr lang="en-US" altLang="zh-CN" sz="2100" smtClean="0"/>
              <a:t>x[k]=0;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  visited[x[k]]=0; 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  k=k-1;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sz="2100" smtClean="0"/>
          </a:p>
        </p:txBody>
      </p:sp>
    </p:spTree>
    <p:extLst>
      <p:ext uri="{BB962C8B-B14F-4D97-AF65-F5344CB8AC3E}">
        <p14:creationId xmlns:p14="http://schemas.microsoft.com/office/powerpoint/2010/main" val="4009742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5A631-9E9E-4F2B-B64A-A166ECDAF0FB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222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0A3B03FC-1B13-4858-8CBE-3F165BE41067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222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8.3.1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八皇后问题 </a:t>
            </a:r>
          </a:p>
        </p:txBody>
      </p:sp>
      <p:sp>
        <p:nvSpPr>
          <p:cNvPr id="52230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68313" y="2000250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8.3.2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批处理作业调度问题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698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8.3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组合问题中的回溯法 </a:t>
            </a:r>
          </a:p>
        </p:txBody>
      </p:sp>
    </p:spTree>
    <p:extLst>
      <p:ext uri="{BB962C8B-B14F-4D97-AF65-F5344CB8AC3E}">
        <p14:creationId xmlns:p14="http://schemas.microsoft.com/office/powerpoint/2010/main" val="380974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FCAB14-A6EC-408D-8690-870F999FFD06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32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3DF4D206-5A41-4F93-9441-9BCD24EFB9D8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3253" name="Rectangle 60"/>
          <p:cNvSpPr>
            <a:spLocks noChangeArrowheads="1"/>
          </p:cNvSpPr>
          <p:nvPr/>
        </p:nvSpPr>
        <p:spPr bwMode="auto">
          <a:xfrm>
            <a:off x="468313" y="1341438"/>
            <a:ext cx="82804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Arial" charset="0"/>
                <a:ea typeface="宋体" charset="-122"/>
              </a:rPr>
              <a:t>        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八皇后问题是十九世纪著名的数学家高斯于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1850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年提出的。问题是：在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8×8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的棋盘上摆放八个皇后，使其不能互相攻击，即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任意两个皇后都不能处于同一行、同一列或同一斜线上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。可以把八皇后问题扩展到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皇后问题，即在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×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的棋盘上摆放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个皇后，使任意两个皇后都不能处于同一行、同一列或同一斜线上。</a:t>
            </a:r>
          </a:p>
        </p:txBody>
      </p:sp>
      <p:sp>
        <p:nvSpPr>
          <p:cNvPr id="53254" name="Text Box 61"/>
          <p:cNvSpPr txBox="1">
            <a:spLocks noChangeArrowheads="1"/>
          </p:cNvSpPr>
          <p:nvPr/>
        </p:nvSpPr>
        <p:spPr bwMode="auto">
          <a:xfrm>
            <a:off x="323850" y="260350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8.3.1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八皇后问题 </a:t>
            </a:r>
          </a:p>
        </p:txBody>
      </p:sp>
    </p:spTree>
    <p:extLst>
      <p:ext uri="{BB962C8B-B14F-4D97-AF65-F5344CB8AC3E}">
        <p14:creationId xmlns:p14="http://schemas.microsoft.com/office/powerpoint/2010/main" val="42514700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C92EC-2701-48ED-B0A8-4C0A139B555E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427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54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6C5050FD-65A0-4E01-9421-A2374B159FC4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54277" name="Text Box 64"/>
          <p:cNvSpPr txBox="1">
            <a:spLocks noChangeArrowheads="1"/>
          </p:cNvSpPr>
          <p:nvPr/>
        </p:nvSpPr>
        <p:spPr bwMode="auto">
          <a:xfrm>
            <a:off x="468313" y="1268413"/>
            <a:ext cx="82073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200000"/>
              </a:lnSpc>
              <a:buClrTx/>
              <a:buSzTx/>
              <a:buFont typeface="Wingdings" pitchFamily="2" charset="2"/>
              <a:buChar char="Ø"/>
            </a:pP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棋盘的每一行上可以而且必须摆放一个皇后。</a:t>
            </a:r>
            <a:endParaRPr kumimoji="1" lang="en-US" altLang="zh-CN" sz="3000">
              <a:latin typeface="华文楷体" pitchFamily="2" charset="-122"/>
              <a:ea typeface="华文楷体" pitchFamily="2" charset="-122"/>
            </a:endParaRPr>
          </a:p>
          <a:p>
            <a:pPr algn="just" eaLnBrk="1" hangingPunct="1">
              <a:lnSpc>
                <a:spcPct val="200000"/>
              </a:lnSpc>
              <a:buClrTx/>
              <a:buSzTx/>
              <a:buFont typeface="Wingdings" pitchFamily="2" charset="2"/>
              <a:buChar char="Ø"/>
            </a:pP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所以，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皇后问题的可能解用一个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元向量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=(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baseline="-30000"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baseline="-30000"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, …, 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i="1" baseline="-3000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表示，其中，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1≤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并且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1≤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i="1" baseline="-30000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en-US" altLang="zh-CN" sz="3000">
                <a:latin typeface="华文楷体" pitchFamily="2" charset="-122"/>
                <a:ea typeface="华文楷体" pitchFamily="2" charset="-122"/>
              </a:rPr>
              <a:t>≤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，即第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个皇后放在第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行第</a:t>
            </a:r>
            <a:r>
              <a:rPr kumimoji="1" lang="en-US" altLang="zh-CN" sz="3000" i="1">
                <a:latin typeface="华文楷体" pitchFamily="2" charset="-122"/>
                <a:ea typeface="华文楷体" pitchFamily="2" charset="-122"/>
              </a:rPr>
              <a:t>x</a:t>
            </a:r>
            <a:r>
              <a:rPr kumimoji="1" lang="en-US" altLang="zh-CN" sz="3000" i="1" baseline="-30000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zh-CN" altLang="en-US" sz="3000">
                <a:latin typeface="华文楷体" pitchFamily="2" charset="-122"/>
                <a:ea typeface="华文楷体" pitchFamily="2" charset="-122"/>
              </a:rPr>
              <a:t>列上。</a:t>
            </a:r>
          </a:p>
        </p:txBody>
      </p:sp>
      <p:sp>
        <p:nvSpPr>
          <p:cNvPr id="54278" name="Text Box 61"/>
          <p:cNvSpPr txBox="1">
            <a:spLocks noChangeArrowheads="1"/>
          </p:cNvSpPr>
          <p:nvPr/>
        </p:nvSpPr>
        <p:spPr bwMode="auto">
          <a:xfrm>
            <a:off x="179388" y="39688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8.3.1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八皇后问题 </a:t>
            </a:r>
          </a:p>
        </p:txBody>
      </p:sp>
    </p:spTree>
    <p:extLst>
      <p:ext uri="{BB962C8B-B14F-4D97-AF65-F5344CB8AC3E}">
        <p14:creationId xmlns:p14="http://schemas.microsoft.com/office/powerpoint/2010/main" val="36673025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35ED4-6317-42D8-BA89-C9FDA29311F0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529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53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692C5F13-DA21-440F-AF7A-0C9EEAC3AB42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5301" name="Group 110"/>
          <p:cNvGrpSpPr>
            <a:grpSpLocks/>
          </p:cNvGrpSpPr>
          <p:nvPr/>
        </p:nvGrpSpPr>
        <p:grpSpPr bwMode="auto">
          <a:xfrm>
            <a:off x="2124075" y="3068638"/>
            <a:ext cx="4537075" cy="3284537"/>
            <a:chOff x="1829" y="4113"/>
            <a:chExt cx="3100" cy="2349"/>
          </a:xfrm>
        </p:grpSpPr>
        <p:sp>
          <p:nvSpPr>
            <p:cNvPr id="55303" name="Text Box 111"/>
            <p:cNvSpPr txBox="1">
              <a:spLocks noChangeArrowheads="1"/>
            </p:cNvSpPr>
            <p:nvPr/>
          </p:nvSpPr>
          <p:spPr bwMode="auto">
            <a:xfrm>
              <a:off x="2039" y="4371"/>
              <a:ext cx="1587" cy="1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5304" name="Line 112"/>
            <p:cNvSpPr>
              <a:spLocks noChangeShapeType="1"/>
            </p:cNvSpPr>
            <p:nvPr/>
          </p:nvSpPr>
          <p:spPr bwMode="auto">
            <a:xfrm>
              <a:off x="2039" y="516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113"/>
            <p:cNvSpPr>
              <a:spLocks noChangeShapeType="1"/>
            </p:cNvSpPr>
            <p:nvPr/>
          </p:nvSpPr>
          <p:spPr bwMode="auto">
            <a:xfrm>
              <a:off x="2049" y="4770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Line 114"/>
            <p:cNvSpPr>
              <a:spLocks noChangeShapeType="1"/>
            </p:cNvSpPr>
            <p:nvPr/>
          </p:nvSpPr>
          <p:spPr bwMode="auto">
            <a:xfrm>
              <a:off x="2039" y="555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115"/>
            <p:cNvSpPr>
              <a:spLocks noChangeShapeType="1"/>
            </p:cNvSpPr>
            <p:nvPr/>
          </p:nvSpPr>
          <p:spPr bwMode="auto">
            <a:xfrm>
              <a:off x="28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16"/>
            <p:cNvSpPr>
              <a:spLocks noChangeShapeType="1"/>
            </p:cNvSpPr>
            <p:nvPr/>
          </p:nvSpPr>
          <p:spPr bwMode="auto">
            <a:xfrm>
              <a:off x="2429" y="4380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17"/>
            <p:cNvSpPr>
              <a:spLocks noChangeShapeType="1"/>
            </p:cNvSpPr>
            <p:nvPr/>
          </p:nvSpPr>
          <p:spPr bwMode="auto">
            <a:xfrm>
              <a:off x="32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Text Box 118"/>
            <p:cNvSpPr txBox="1">
              <a:spLocks noChangeArrowheads="1"/>
            </p:cNvSpPr>
            <p:nvPr/>
          </p:nvSpPr>
          <p:spPr bwMode="auto">
            <a:xfrm>
              <a:off x="2169" y="4113"/>
              <a:ext cx="14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1      2       3      4</a:t>
              </a:r>
            </a:p>
          </p:txBody>
        </p:sp>
        <p:sp>
          <p:nvSpPr>
            <p:cNvPr id="55311" name="Text Box 119"/>
            <p:cNvSpPr txBox="1">
              <a:spLocks noChangeArrowheads="1"/>
            </p:cNvSpPr>
            <p:nvPr/>
          </p:nvSpPr>
          <p:spPr bwMode="auto">
            <a:xfrm>
              <a:off x="1829" y="4359"/>
              <a:ext cx="190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</a:p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2</a:t>
              </a:r>
            </a:p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3</a:t>
              </a:r>
            </a:p>
            <a:p>
              <a:pPr algn="just">
                <a:lnSpc>
                  <a:spcPct val="15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55312" name="Line 120"/>
            <p:cNvSpPr>
              <a:spLocks noChangeShapeType="1"/>
            </p:cNvSpPr>
            <p:nvPr/>
          </p:nvSpPr>
          <p:spPr bwMode="auto">
            <a:xfrm flipH="1">
              <a:off x="3693" y="4555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21"/>
            <p:cNvSpPr>
              <a:spLocks noChangeShapeType="1"/>
            </p:cNvSpPr>
            <p:nvPr/>
          </p:nvSpPr>
          <p:spPr bwMode="auto">
            <a:xfrm flipH="1">
              <a:off x="3697" y="4983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22"/>
            <p:cNvSpPr>
              <a:spLocks noChangeShapeType="1"/>
            </p:cNvSpPr>
            <p:nvPr/>
          </p:nvSpPr>
          <p:spPr bwMode="auto">
            <a:xfrm flipH="1">
              <a:off x="3695" y="537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23"/>
            <p:cNvSpPr>
              <a:spLocks noChangeShapeType="1"/>
            </p:cNvSpPr>
            <p:nvPr/>
          </p:nvSpPr>
          <p:spPr bwMode="auto">
            <a:xfrm flipH="1">
              <a:off x="3715" y="577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Text Box 124"/>
            <p:cNvSpPr txBox="1">
              <a:spLocks noChangeArrowheads="1"/>
            </p:cNvSpPr>
            <p:nvPr/>
          </p:nvSpPr>
          <p:spPr bwMode="auto">
            <a:xfrm>
              <a:off x="4269" y="442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55317" name="Text Box 125"/>
            <p:cNvSpPr txBox="1">
              <a:spLocks noChangeArrowheads="1"/>
            </p:cNvSpPr>
            <p:nvPr/>
          </p:nvSpPr>
          <p:spPr bwMode="auto">
            <a:xfrm>
              <a:off x="4259" y="484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55318" name="Text Box 126"/>
            <p:cNvSpPr txBox="1">
              <a:spLocks noChangeArrowheads="1"/>
            </p:cNvSpPr>
            <p:nvPr/>
          </p:nvSpPr>
          <p:spPr bwMode="auto">
            <a:xfrm>
              <a:off x="4259" y="5211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55319" name="Text Box 127"/>
            <p:cNvSpPr txBox="1">
              <a:spLocks noChangeArrowheads="1"/>
            </p:cNvSpPr>
            <p:nvPr/>
          </p:nvSpPr>
          <p:spPr bwMode="auto">
            <a:xfrm>
              <a:off x="4249" y="5634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皇后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55320" name="Text Box 128"/>
            <p:cNvSpPr txBox="1">
              <a:spLocks noChangeArrowheads="1"/>
            </p:cNvSpPr>
            <p:nvPr/>
          </p:nvSpPr>
          <p:spPr bwMode="auto">
            <a:xfrm>
              <a:off x="2569" y="6204"/>
              <a:ext cx="169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图</a:t>
              </a:r>
              <a:r>
                <a:rPr lang="en-US" altLang="zh-CN" sz="2200">
                  <a:latin typeface="Times New Roman" pitchFamily="18" charset="0"/>
                  <a:cs typeface="Tahoma" pitchFamily="34" charset="0"/>
                </a:rPr>
                <a:t>8.11  </a:t>
              </a:r>
              <a:r>
                <a:rPr lang="zh-CN" altLang="en-US" sz="2200">
                  <a:latin typeface="Times New Roman" pitchFamily="18" charset="0"/>
                  <a:cs typeface="Tahoma" pitchFamily="34" charset="0"/>
                </a:rPr>
                <a:t>四皇后问题</a:t>
              </a:r>
            </a:p>
          </p:txBody>
        </p:sp>
      </p:grpSp>
      <p:sp>
        <p:nvSpPr>
          <p:cNvPr id="55302" name="Rectangle 130"/>
          <p:cNvSpPr>
            <a:spLocks noChangeArrowheads="1"/>
          </p:cNvSpPr>
          <p:nvPr/>
        </p:nvSpPr>
        <p:spPr bwMode="auto">
          <a:xfrm>
            <a:off x="539750" y="188913"/>
            <a:ext cx="7848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为了简化问题，下面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讨论四皇后问题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        四皇后问题的解空间树，树的根结点表示搜索的初始状态，从根结点到第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层结点对应皇后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在棋盘中第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行的可能摆放位置，从第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层结点到第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层结点对应皇后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在棋盘中第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行的可能摆放位置，依此类推。</a:t>
            </a:r>
          </a:p>
        </p:txBody>
      </p:sp>
    </p:spTree>
    <p:extLst>
      <p:ext uri="{BB962C8B-B14F-4D97-AF65-F5344CB8AC3E}">
        <p14:creationId xmlns:p14="http://schemas.microsoft.com/office/powerpoint/2010/main" val="2830360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回溯法的解题思路</a:t>
            </a:r>
          </a:p>
        </p:txBody>
      </p:sp>
      <p:sp>
        <p:nvSpPr>
          <p:cNvPr id="36867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23850" y="836613"/>
            <a:ext cx="8820150" cy="5029200"/>
          </a:xfrm>
        </p:spPr>
        <p:txBody>
          <a:bodyPr/>
          <a:lstStyle/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表示出解向量：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X=(x</a:t>
            </a:r>
            <a:r>
              <a:rPr lang="en-US" altLang="zh-CN" sz="2800" baseline="-25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,x</a:t>
            </a:r>
            <a:r>
              <a:rPr lang="en-US" altLang="zh-CN" sz="28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,…,x</a:t>
            </a:r>
            <a:r>
              <a:rPr lang="en-US" altLang="zh-CN" sz="2800" baseline="-25000" dirty="0" smtClean="0">
                <a:latin typeface="华文楷体" pitchFamily="2" charset="-122"/>
                <a:ea typeface="华文楷体" pitchFamily="2" charset="-122"/>
              </a:rPr>
              <a:t>n-1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，其中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aseline="-25000" dirty="0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称为解分量。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）确定解向量的长度；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）确定每个解分量的取值范围，</a:t>
            </a:r>
            <a:r>
              <a:rPr kumimoji="1" lang="en-US" altLang="zh-CN" sz="2800" i="1" dirty="0" smtClean="0">
                <a:solidFill>
                  <a:srgbClr val="C00000"/>
                </a:solidFill>
                <a:latin typeface="Times New Roman" pitchFamily="18" charset="0"/>
              </a:rPr>
              <a:t>S</a:t>
            </a:r>
            <a:r>
              <a:rPr kumimoji="1" lang="en-US" altLang="zh-CN" sz="2800" i="1" baseline="-30000" dirty="0" smtClean="0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Times New Roman" pitchFamily="18" charset="0"/>
              </a:rPr>
              <a:t>={</a:t>
            </a:r>
            <a:r>
              <a:rPr kumimoji="1" lang="en-US" altLang="zh-CN" sz="2800" i="1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i="1" baseline="-30000" dirty="0" smtClean="0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aseline="-30000" dirty="0" smtClean="0">
                <a:solidFill>
                  <a:srgbClr val="C0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i="1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i="1" baseline="-30000" dirty="0" smtClean="0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aseline="-30000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Times New Roman" pitchFamily="18" charset="0"/>
              </a:rPr>
              <a:t>, …, </a:t>
            </a:r>
            <a:r>
              <a:rPr kumimoji="1" lang="en-US" altLang="zh-CN" sz="2800" i="1" dirty="0" err="1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i="1" baseline="-30000" dirty="0" err="1" smtClean="0">
                <a:solidFill>
                  <a:srgbClr val="C00000"/>
                </a:solidFill>
                <a:latin typeface="Times New Roman" pitchFamily="18" charset="0"/>
              </a:rPr>
              <a:t>iri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Times New Roman" pitchFamily="18" charset="0"/>
              </a:rPr>
              <a:t>}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。</a:t>
            </a:r>
            <a:endParaRPr kumimoji="1" lang="en-US" altLang="zh-CN" sz="28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让解向量中每个分量逐个取值，按照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深度优先搜索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的方式，构造解空间树；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用编程语言实现，构造解空间树的过程。</a:t>
            </a:r>
          </a:p>
          <a:p>
            <a:pPr marL="0" indent="0">
              <a:lnSpc>
                <a:spcPct val="200000"/>
              </a:lnSpc>
              <a:buFontTx/>
              <a:buNone/>
            </a:pPr>
            <a:endParaRPr lang="zh-CN" altLang="en-US" sz="28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1273703-A58E-4474-81AE-DFCEBADC42B1}" type="datetime1">
              <a:rPr lang="zh-CN" altLang="en-US" sz="1400" smtClean="0">
                <a:latin typeface="Comic Sans MS" pitchFamily="66" charset="0"/>
              </a:rPr>
              <a:pPr/>
              <a:t>2016/5/19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第8章  回溯法</a:t>
            </a:r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36E46E3-6BC2-45D5-B64A-A50CFFCEDFA2}" type="slidenum">
              <a:rPr lang="en-US" altLang="zh-CN" sz="1400" smtClean="0">
                <a:latin typeface="Comic Sans MS" pitchFamily="66" charset="0"/>
              </a:rPr>
              <a:pPr/>
              <a:t>2</a:t>
            </a:fld>
            <a:endParaRPr lang="en-US" altLang="zh-CN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92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306AE-F2F6-4E96-8406-E291249D333D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63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278AD6E9-9E8B-46DE-A47E-7779F422F2B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6325" name="Group 121"/>
          <p:cNvGrpSpPr>
            <a:grpSpLocks/>
          </p:cNvGrpSpPr>
          <p:nvPr/>
        </p:nvGrpSpPr>
        <p:grpSpPr bwMode="auto">
          <a:xfrm>
            <a:off x="323850" y="1628775"/>
            <a:ext cx="8640763" cy="3913188"/>
            <a:chOff x="204" y="1434"/>
            <a:chExt cx="4710" cy="2057"/>
          </a:xfrm>
        </p:grpSpPr>
        <p:sp>
          <p:nvSpPr>
            <p:cNvPr id="56327" name="Text Box 5"/>
            <p:cNvSpPr txBox="1">
              <a:spLocks noChangeArrowheads="1"/>
            </p:cNvSpPr>
            <p:nvPr/>
          </p:nvSpPr>
          <p:spPr bwMode="auto">
            <a:xfrm>
              <a:off x="211" y="144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28" name="Line 6"/>
            <p:cNvSpPr>
              <a:spLocks noChangeShapeType="1"/>
            </p:cNvSpPr>
            <p:nvPr/>
          </p:nvSpPr>
          <p:spPr bwMode="auto">
            <a:xfrm>
              <a:off x="211" y="179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>
              <a:off x="542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>
              <a:off x="37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9"/>
            <p:cNvSpPr>
              <a:spLocks noChangeShapeType="1"/>
            </p:cNvSpPr>
            <p:nvPr/>
          </p:nvSpPr>
          <p:spPr bwMode="auto">
            <a:xfrm>
              <a:off x="70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>
              <a:off x="211" y="162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211" y="197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Text Box 12"/>
            <p:cNvSpPr txBox="1">
              <a:spLocks noChangeArrowheads="1"/>
            </p:cNvSpPr>
            <p:nvPr/>
          </p:nvSpPr>
          <p:spPr bwMode="auto">
            <a:xfrm>
              <a:off x="233" y="145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35" name="Text Box 14"/>
            <p:cNvSpPr txBox="1">
              <a:spLocks noChangeArrowheads="1"/>
            </p:cNvSpPr>
            <p:nvPr/>
          </p:nvSpPr>
          <p:spPr bwMode="auto">
            <a:xfrm>
              <a:off x="1239" y="1451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1239" y="180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1569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1400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1731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1239" y="163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1239" y="198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Text Box 21"/>
            <p:cNvSpPr txBox="1">
              <a:spLocks noChangeArrowheads="1"/>
            </p:cNvSpPr>
            <p:nvPr/>
          </p:nvSpPr>
          <p:spPr bwMode="auto">
            <a:xfrm>
              <a:off x="1261" y="145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43" name="Text Box 22"/>
            <p:cNvSpPr txBox="1">
              <a:spLocks noChangeArrowheads="1"/>
            </p:cNvSpPr>
            <p:nvPr/>
          </p:nvSpPr>
          <p:spPr bwMode="auto">
            <a:xfrm>
              <a:off x="1254" y="16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44" name="Text Box 23"/>
            <p:cNvSpPr txBox="1">
              <a:spLocks noChangeArrowheads="1"/>
            </p:cNvSpPr>
            <p:nvPr/>
          </p:nvSpPr>
          <p:spPr bwMode="auto">
            <a:xfrm>
              <a:off x="1415" y="1640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45" name="Text Box 24"/>
            <p:cNvSpPr txBox="1">
              <a:spLocks noChangeArrowheads="1"/>
            </p:cNvSpPr>
            <p:nvPr/>
          </p:nvSpPr>
          <p:spPr bwMode="auto">
            <a:xfrm>
              <a:off x="1591" y="163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46" name="Text Box 25"/>
            <p:cNvSpPr txBox="1">
              <a:spLocks noChangeArrowheads="1"/>
            </p:cNvSpPr>
            <p:nvPr/>
          </p:nvSpPr>
          <p:spPr bwMode="auto">
            <a:xfrm>
              <a:off x="2237" y="145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>
              <a:off x="2237" y="180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>
              <a:off x="2568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>
              <a:off x="239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272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2237" y="16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>
              <a:off x="2237" y="198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Text Box 32"/>
            <p:cNvSpPr txBox="1">
              <a:spLocks noChangeArrowheads="1"/>
            </p:cNvSpPr>
            <p:nvPr/>
          </p:nvSpPr>
          <p:spPr bwMode="auto">
            <a:xfrm>
              <a:off x="2259" y="146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2413" y="164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590" y="164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56" name="Text Box 35"/>
            <p:cNvSpPr txBox="1">
              <a:spLocks noChangeArrowheads="1"/>
            </p:cNvSpPr>
            <p:nvPr/>
          </p:nvSpPr>
          <p:spPr bwMode="auto">
            <a:xfrm>
              <a:off x="2252" y="164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7" name="Text Box 36"/>
            <p:cNvSpPr txBox="1">
              <a:spLocks noChangeArrowheads="1"/>
            </p:cNvSpPr>
            <p:nvPr/>
          </p:nvSpPr>
          <p:spPr bwMode="auto">
            <a:xfrm>
              <a:off x="258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8" name="Text Box 37"/>
            <p:cNvSpPr txBox="1">
              <a:spLocks noChangeArrowheads="1"/>
            </p:cNvSpPr>
            <p:nvPr/>
          </p:nvSpPr>
          <p:spPr bwMode="auto">
            <a:xfrm>
              <a:off x="225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59" name="Text Box 38"/>
            <p:cNvSpPr txBox="1">
              <a:spLocks noChangeArrowheads="1"/>
            </p:cNvSpPr>
            <p:nvPr/>
          </p:nvSpPr>
          <p:spPr bwMode="auto">
            <a:xfrm>
              <a:off x="2421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60" name="Text Box 39"/>
            <p:cNvSpPr txBox="1">
              <a:spLocks noChangeArrowheads="1"/>
            </p:cNvSpPr>
            <p:nvPr/>
          </p:nvSpPr>
          <p:spPr bwMode="auto">
            <a:xfrm>
              <a:off x="2744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61" name="Text Box 40"/>
            <p:cNvSpPr txBox="1">
              <a:spLocks noChangeArrowheads="1"/>
            </p:cNvSpPr>
            <p:nvPr/>
          </p:nvSpPr>
          <p:spPr bwMode="auto">
            <a:xfrm>
              <a:off x="3243" y="1442"/>
              <a:ext cx="666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62" name="Line 41"/>
            <p:cNvSpPr>
              <a:spLocks noChangeShapeType="1"/>
            </p:cNvSpPr>
            <p:nvPr/>
          </p:nvSpPr>
          <p:spPr bwMode="auto">
            <a:xfrm>
              <a:off x="3243" y="179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Line 42"/>
            <p:cNvSpPr>
              <a:spLocks noChangeShapeType="1"/>
            </p:cNvSpPr>
            <p:nvPr/>
          </p:nvSpPr>
          <p:spPr bwMode="auto">
            <a:xfrm>
              <a:off x="3573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4" name="Line 43"/>
            <p:cNvSpPr>
              <a:spLocks noChangeShapeType="1"/>
            </p:cNvSpPr>
            <p:nvPr/>
          </p:nvSpPr>
          <p:spPr bwMode="auto">
            <a:xfrm>
              <a:off x="3404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Line 44"/>
            <p:cNvSpPr>
              <a:spLocks noChangeShapeType="1"/>
            </p:cNvSpPr>
            <p:nvPr/>
          </p:nvSpPr>
          <p:spPr bwMode="auto">
            <a:xfrm>
              <a:off x="3735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45"/>
            <p:cNvSpPr>
              <a:spLocks noChangeShapeType="1"/>
            </p:cNvSpPr>
            <p:nvPr/>
          </p:nvSpPr>
          <p:spPr bwMode="auto">
            <a:xfrm>
              <a:off x="3243" y="162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Line 46"/>
            <p:cNvSpPr>
              <a:spLocks noChangeShapeType="1"/>
            </p:cNvSpPr>
            <p:nvPr/>
          </p:nvSpPr>
          <p:spPr bwMode="auto">
            <a:xfrm>
              <a:off x="3243" y="197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265" y="144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69" name="Text Box 48"/>
            <p:cNvSpPr txBox="1">
              <a:spLocks noChangeArrowheads="1"/>
            </p:cNvSpPr>
            <p:nvPr/>
          </p:nvSpPr>
          <p:spPr bwMode="auto">
            <a:xfrm>
              <a:off x="3757" y="162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70" name="Text Box 49"/>
            <p:cNvSpPr txBox="1">
              <a:spLocks noChangeArrowheads="1"/>
            </p:cNvSpPr>
            <p:nvPr/>
          </p:nvSpPr>
          <p:spPr bwMode="auto">
            <a:xfrm>
              <a:off x="204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71" name="Line 50"/>
            <p:cNvSpPr>
              <a:spLocks noChangeShapeType="1"/>
            </p:cNvSpPr>
            <p:nvPr/>
          </p:nvSpPr>
          <p:spPr bwMode="auto">
            <a:xfrm>
              <a:off x="204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51"/>
            <p:cNvSpPr>
              <a:spLocks noChangeShapeType="1"/>
            </p:cNvSpPr>
            <p:nvPr/>
          </p:nvSpPr>
          <p:spPr bwMode="auto">
            <a:xfrm>
              <a:off x="534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52"/>
            <p:cNvSpPr>
              <a:spLocks noChangeShapeType="1"/>
            </p:cNvSpPr>
            <p:nvPr/>
          </p:nvSpPr>
          <p:spPr bwMode="auto">
            <a:xfrm>
              <a:off x="365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Line 53"/>
            <p:cNvSpPr>
              <a:spLocks noChangeShapeType="1"/>
            </p:cNvSpPr>
            <p:nvPr/>
          </p:nvSpPr>
          <p:spPr bwMode="auto">
            <a:xfrm>
              <a:off x="696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Line 54"/>
            <p:cNvSpPr>
              <a:spLocks noChangeShapeType="1"/>
            </p:cNvSpPr>
            <p:nvPr/>
          </p:nvSpPr>
          <p:spPr bwMode="auto">
            <a:xfrm>
              <a:off x="204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55"/>
            <p:cNvSpPr>
              <a:spLocks noChangeShapeType="1"/>
            </p:cNvSpPr>
            <p:nvPr/>
          </p:nvSpPr>
          <p:spPr bwMode="auto">
            <a:xfrm>
              <a:off x="204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Text Box 56"/>
            <p:cNvSpPr txBox="1">
              <a:spLocks noChangeArrowheads="1"/>
            </p:cNvSpPr>
            <p:nvPr/>
          </p:nvSpPr>
          <p:spPr bwMode="auto">
            <a:xfrm>
              <a:off x="226" y="249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78" name="Text Box 57"/>
            <p:cNvSpPr txBox="1">
              <a:spLocks noChangeArrowheads="1"/>
            </p:cNvSpPr>
            <p:nvPr/>
          </p:nvSpPr>
          <p:spPr bwMode="auto">
            <a:xfrm>
              <a:off x="718" y="2674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79" name="Text Box 58"/>
            <p:cNvSpPr txBox="1">
              <a:spLocks noChangeArrowheads="1"/>
            </p:cNvSpPr>
            <p:nvPr/>
          </p:nvSpPr>
          <p:spPr bwMode="auto">
            <a:xfrm>
              <a:off x="219" y="28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0" name="Text Box 59"/>
            <p:cNvSpPr txBox="1">
              <a:spLocks noChangeArrowheads="1"/>
            </p:cNvSpPr>
            <p:nvPr/>
          </p:nvSpPr>
          <p:spPr bwMode="auto">
            <a:xfrm>
              <a:off x="388" y="2846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81" name="Text Box 60"/>
            <p:cNvSpPr txBox="1">
              <a:spLocks noChangeArrowheads="1"/>
            </p:cNvSpPr>
            <p:nvPr/>
          </p:nvSpPr>
          <p:spPr bwMode="auto">
            <a:xfrm>
              <a:off x="211" y="302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2" name="Text Box 61"/>
            <p:cNvSpPr txBox="1">
              <a:spLocks noChangeArrowheads="1"/>
            </p:cNvSpPr>
            <p:nvPr/>
          </p:nvSpPr>
          <p:spPr bwMode="auto">
            <a:xfrm>
              <a:off x="388" y="3029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3" name="Text Box 62"/>
            <p:cNvSpPr txBox="1">
              <a:spLocks noChangeArrowheads="1"/>
            </p:cNvSpPr>
            <p:nvPr/>
          </p:nvSpPr>
          <p:spPr bwMode="auto">
            <a:xfrm>
              <a:off x="549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4" name="Text Box 63"/>
            <p:cNvSpPr txBox="1">
              <a:spLocks noChangeArrowheads="1"/>
            </p:cNvSpPr>
            <p:nvPr/>
          </p:nvSpPr>
          <p:spPr bwMode="auto">
            <a:xfrm>
              <a:off x="718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385" name="Text Box 64"/>
            <p:cNvSpPr txBox="1">
              <a:spLocks noChangeArrowheads="1"/>
            </p:cNvSpPr>
            <p:nvPr/>
          </p:nvSpPr>
          <p:spPr bwMode="auto">
            <a:xfrm>
              <a:off x="1239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86" name="Line 65"/>
            <p:cNvSpPr>
              <a:spLocks noChangeShapeType="1"/>
            </p:cNvSpPr>
            <p:nvPr/>
          </p:nvSpPr>
          <p:spPr bwMode="auto">
            <a:xfrm>
              <a:off x="1239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Line 66"/>
            <p:cNvSpPr>
              <a:spLocks noChangeShapeType="1"/>
            </p:cNvSpPr>
            <p:nvPr/>
          </p:nvSpPr>
          <p:spPr bwMode="auto">
            <a:xfrm>
              <a:off x="1569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Line 67"/>
            <p:cNvSpPr>
              <a:spLocks noChangeShapeType="1"/>
            </p:cNvSpPr>
            <p:nvPr/>
          </p:nvSpPr>
          <p:spPr bwMode="auto">
            <a:xfrm>
              <a:off x="1400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Line 68"/>
            <p:cNvSpPr>
              <a:spLocks noChangeShapeType="1"/>
            </p:cNvSpPr>
            <p:nvPr/>
          </p:nvSpPr>
          <p:spPr bwMode="auto">
            <a:xfrm>
              <a:off x="1731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Line 69"/>
            <p:cNvSpPr>
              <a:spLocks noChangeShapeType="1"/>
            </p:cNvSpPr>
            <p:nvPr/>
          </p:nvSpPr>
          <p:spPr bwMode="auto">
            <a:xfrm>
              <a:off x="1239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Line 70"/>
            <p:cNvSpPr>
              <a:spLocks noChangeShapeType="1"/>
            </p:cNvSpPr>
            <p:nvPr/>
          </p:nvSpPr>
          <p:spPr bwMode="auto">
            <a:xfrm>
              <a:off x="1239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Text Box 71"/>
            <p:cNvSpPr txBox="1">
              <a:spLocks noChangeArrowheads="1"/>
            </p:cNvSpPr>
            <p:nvPr/>
          </p:nvSpPr>
          <p:spPr bwMode="auto">
            <a:xfrm>
              <a:off x="1423" y="249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393" name="Text Box 72"/>
            <p:cNvSpPr txBox="1">
              <a:spLocks noChangeArrowheads="1"/>
            </p:cNvSpPr>
            <p:nvPr/>
          </p:nvSpPr>
          <p:spPr bwMode="auto">
            <a:xfrm>
              <a:off x="2237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394" name="Line 73"/>
            <p:cNvSpPr>
              <a:spLocks noChangeShapeType="1"/>
            </p:cNvSpPr>
            <p:nvPr/>
          </p:nvSpPr>
          <p:spPr bwMode="auto">
            <a:xfrm>
              <a:off x="2237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Line 74"/>
            <p:cNvSpPr>
              <a:spLocks noChangeShapeType="1"/>
            </p:cNvSpPr>
            <p:nvPr/>
          </p:nvSpPr>
          <p:spPr bwMode="auto">
            <a:xfrm>
              <a:off x="2568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Line 75"/>
            <p:cNvSpPr>
              <a:spLocks noChangeShapeType="1"/>
            </p:cNvSpPr>
            <p:nvPr/>
          </p:nvSpPr>
          <p:spPr bwMode="auto">
            <a:xfrm>
              <a:off x="239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Line 76"/>
            <p:cNvSpPr>
              <a:spLocks noChangeShapeType="1"/>
            </p:cNvSpPr>
            <p:nvPr/>
          </p:nvSpPr>
          <p:spPr bwMode="auto">
            <a:xfrm>
              <a:off x="272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Line 77"/>
            <p:cNvSpPr>
              <a:spLocks noChangeShapeType="1"/>
            </p:cNvSpPr>
            <p:nvPr/>
          </p:nvSpPr>
          <p:spPr bwMode="auto">
            <a:xfrm>
              <a:off x="2237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Line 78"/>
            <p:cNvSpPr>
              <a:spLocks noChangeShapeType="1"/>
            </p:cNvSpPr>
            <p:nvPr/>
          </p:nvSpPr>
          <p:spPr bwMode="auto">
            <a:xfrm>
              <a:off x="2237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0" name="Text Box 79"/>
            <p:cNvSpPr txBox="1">
              <a:spLocks noChangeArrowheads="1"/>
            </p:cNvSpPr>
            <p:nvPr/>
          </p:nvSpPr>
          <p:spPr bwMode="auto">
            <a:xfrm>
              <a:off x="2421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01" name="Text Box 80"/>
            <p:cNvSpPr txBox="1">
              <a:spLocks noChangeArrowheads="1"/>
            </p:cNvSpPr>
            <p:nvPr/>
          </p:nvSpPr>
          <p:spPr bwMode="auto">
            <a:xfrm>
              <a:off x="2245" y="267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02" name="Text Box 81"/>
            <p:cNvSpPr txBox="1">
              <a:spLocks noChangeArrowheads="1"/>
            </p:cNvSpPr>
            <p:nvPr/>
          </p:nvSpPr>
          <p:spPr bwMode="auto">
            <a:xfrm>
              <a:off x="2413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03" name="Text Box 82"/>
            <p:cNvSpPr txBox="1">
              <a:spLocks noChangeArrowheads="1"/>
            </p:cNvSpPr>
            <p:nvPr/>
          </p:nvSpPr>
          <p:spPr bwMode="auto">
            <a:xfrm>
              <a:off x="2582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04" name="Text Box 83"/>
            <p:cNvSpPr txBox="1">
              <a:spLocks noChangeArrowheads="1"/>
            </p:cNvSpPr>
            <p:nvPr/>
          </p:nvSpPr>
          <p:spPr bwMode="auto">
            <a:xfrm>
              <a:off x="2751" y="266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05" name="Text Box 84"/>
            <p:cNvSpPr txBox="1">
              <a:spLocks noChangeArrowheads="1"/>
            </p:cNvSpPr>
            <p:nvPr/>
          </p:nvSpPr>
          <p:spPr bwMode="auto">
            <a:xfrm>
              <a:off x="3250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406" name="Line 85"/>
            <p:cNvSpPr>
              <a:spLocks noChangeShapeType="1"/>
            </p:cNvSpPr>
            <p:nvPr/>
          </p:nvSpPr>
          <p:spPr bwMode="auto">
            <a:xfrm>
              <a:off x="3250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7" name="Line 86"/>
            <p:cNvSpPr>
              <a:spLocks noChangeShapeType="1"/>
            </p:cNvSpPr>
            <p:nvPr/>
          </p:nvSpPr>
          <p:spPr bwMode="auto">
            <a:xfrm>
              <a:off x="3581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8" name="Line 87"/>
            <p:cNvSpPr>
              <a:spLocks noChangeShapeType="1"/>
            </p:cNvSpPr>
            <p:nvPr/>
          </p:nvSpPr>
          <p:spPr bwMode="auto">
            <a:xfrm>
              <a:off x="341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9" name="Line 88"/>
            <p:cNvSpPr>
              <a:spLocks noChangeShapeType="1"/>
            </p:cNvSpPr>
            <p:nvPr/>
          </p:nvSpPr>
          <p:spPr bwMode="auto">
            <a:xfrm>
              <a:off x="374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0" name="Line 89"/>
            <p:cNvSpPr>
              <a:spLocks noChangeShapeType="1"/>
            </p:cNvSpPr>
            <p:nvPr/>
          </p:nvSpPr>
          <p:spPr bwMode="auto">
            <a:xfrm>
              <a:off x="3250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1" name="Line 90"/>
            <p:cNvSpPr>
              <a:spLocks noChangeShapeType="1"/>
            </p:cNvSpPr>
            <p:nvPr/>
          </p:nvSpPr>
          <p:spPr bwMode="auto">
            <a:xfrm>
              <a:off x="3250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2" name="Text Box 91"/>
            <p:cNvSpPr txBox="1">
              <a:spLocks noChangeArrowheads="1"/>
            </p:cNvSpPr>
            <p:nvPr/>
          </p:nvSpPr>
          <p:spPr bwMode="auto">
            <a:xfrm>
              <a:off x="3434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13" name="Text Box 92"/>
            <p:cNvSpPr txBox="1">
              <a:spLocks noChangeArrowheads="1"/>
            </p:cNvSpPr>
            <p:nvPr/>
          </p:nvSpPr>
          <p:spPr bwMode="auto">
            <a:xfrm>
              <a:off x="3764" y="267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14" name="Text Box 93"/>
            <p:cNvSpPr txBox="1">
              <a:spLocks noChangeArrowheads="1"/>
            </p:cNvSpPr>
            <p:nvPr/>
          </p:nvSpPr>
          <p:spPr bwMode="auto">
            <a:xfrm>
              <a:off x="3272" y="285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15" name="Text Box 94"/>
            <p:cNvSpPr txBox="1">
              <a:spLocks noChangeArrowheads="1"/>
            </p:cNvSpPr>
            <p:nvPr/>
          </p:nvSpPr>
          <p:spPr bwMode="auto">
            <a:xfrm>
              <a:off x="4249" y="2497"/>
              <a:ext cx="665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416" name="Line 95"/>
            <p:cNvSpPr>
              <a:spLocks noChangeShapeType="1"/>
            </p:cNvSpPr>
            <p:nvPr/>
          </p:nvSpPr>
          <p:spPr bwMode="auto">
            <a:xfrm>
              <a:off x="4249" y="284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7" name="Line 96"/>
            <p:cNvSpPr>
              <a:spLocks noChangeShapeType="1"/>
            </p:cNvSpPr>
            <p:nvPr/>
          </p:nvSpPr>
          <p:spPr bwMode="auto">
            <a:xfrm>
              <a:off x="4579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8" name="Line 97"/>
            <p:cNvSpPr>
              <a:spLocks noChangeShapeType="1"/>
            </p:cNvSpPr>
            <p:nvPr/>
          </p:nvSpPr>
          <p:spPr bwMode="auto">
            <a:xfrm>
              <a:off x="441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9" name="Line 98"/>
            <p:cNvSpPr>
              <a:spLocks noChangeShapeType="1"/>
            </p:cNvSpPr>
            <p:nvPr/>
          </p:nvSpPr>
          <p:spPr bwMode="auto">
            <a:xfrm>
              <a:off x="474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0" name="Line 99"/>
            <p:cNvSpPr>
              <a:spLocks noChangeShapeType="1"/>
            </p:cNvSpPr>
            <p:nvPr/>
          </p:nvSpPr>
          <p:spPr bwMode="auto">
            <a:xfrm>
              <a:off x="4249" y="267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1" name="Line 100"/>
            <p:cNvSpPr>
              <a:spLocks noChangeShapeType="1"/>
            </p:cNvSpPr>
            <p:nvPr/>
          </p:nvSpPr>
          <p:spPr bwMode="auto">
            <a:xfrm>
              <a:off x="4249" y="3026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2" name="Text Box 101"/>
            <p:cNvSpPr txBox="1">
              <a:spLocks noChangeArrowheads="1"/>
            </p:cNvSpPr>
            <p:nvPr/>
          </p:nvSpPr>
          <p:spPr bwMode="auto">
            <a:xfrm>
              <a:off x="4432" y="250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3" name="Text Box 102"/>
            <p:cNvSpPr txBox="1">
              <a:spLocks noChangeArrowheads="1"/>
            </p:cNvSpPr>
            <p:nvPr/>
          </p:nvSpPr>
          <p:spPr bwMode="auto">
            <a:xfrm>
              <a:off x="4762" y="268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4" name="Text Box 103"/>
            <p:cNvSpPr txBox="1">
              <a:spLocks noChangeArrowheads="1"/>
            </p:cNvSpPr>
            <p:nvPr/>
          </p:nvSpPr>
          <p:spPr bwMode="auto">
            <a:xfrm>
              <a:off x="4271" y="2863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5" name="Text Box 104"/>
            <p:cNvSpPr txBox="1">
              <a:spLocks noChangeArrowheads="1"/>
            </p:cNvSpPr>
            <p:nvPr/>
          </p:nvSpPr>
          <p:spPr bwMode="auto">
            <a:xfrm>
              <a:off x="4263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26" name="Text Box 105"/>
            <p:cNvSpPr txBox="1">
              <a:spLocks noChangeArrowheads="1"/>
            </p:cNvSpPr>
            <p:nvPr/>
          </p:nvSpPr>
          <p:spPr bwMode="auto">
            <a:xfrm>
              <a:off x="4432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27" name="Text Box 106"/>
            <p:cNvSpPr txBox="1">
              <a:spLocks noChangeArrowheads="1"/>
            </p:cNvSpPr>
            <p:nvPr/>
          </p:nvSpPr>
          <p:spPr bwMode="auto">
            <a:xfrm>
              <a:off x="4608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28" name="Text Box 107"/>
            <p:cNvSpPr txBox="1">
              <a:spLocks noChangeArrowheads="1"/>
            </p:cNvSpPr>
            <p:nvPr/>
          </p:nvSpPr>
          <p:spPr bwMode="auto">
            <a:xfrm>
              <a:off x="476" y="2205"/>
              <a:ext cx="428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(a)                         (b)                        (c)                        (d)                        (e)</a:t>
              </a:r>
            </a:p>
          </p:txBody>
        </p:sp>
        <p:sp>
          <p:nvSpPr>
            <p:cNvPr id="56429" name="Text Box 108"/>
            <p:cNvSpPr txBox="1">
              <a:spLocks noChangeArrowheads="1"/>
            </p:cNvSpPr>
            <p:nvPr/>
          </p:nvSpPr>
          <p:spPr bwMode="auto">
            <a:xfrm>
              <a:off x="461" y="3314"/>
              <a:ext cx="434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(f)                          (g)                        (h)                         (i)                         (j)</a:t>
              </a:r>
            </a:p>
          </p:txBody>
        </p:sp>
        <p:sp>
          <p:nvSpPr>
            <p:cNvPr id="56430" name="Text Box 109"/>
            <p:cNvSpPr txBox="1">
              <a:spLocks noChangeArrowheads="1"/>
            </p:cNvSpPr>
            <p:nvPr/>
          </p:nvSpPr>
          <p:spPr bwMode="auto">
            <a:xfrm>
              <a:off x="4241" y="143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56431" name="Line 110"/>
            <p:cNvSpPr>
              <a:spLocks noChangeShapeType="1"/>
            </p:cNvSpPr>
            <p:nvPr/>
          </p:nvSpPr>
          <p:spPr bwMode="auto">
            <a:xfrm>
              <a:off x="4241" y="178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2" name="Line 111"/>
            <p:cNvSpPr>
              <a:spLocks noChangeShapeType="1"/>
            </p:cNvSpPr>
            <p:nvPr/>
          </p:nvSpPr>
          <p:spPr bwMode="auto">
            <a:xfrm>
              <a:off x="4572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3" name="Line 112"/>
            <p:cNvSpPr>
              <a:spLocks noChangeShapeType="1"/>
            </p:cNvSpPr>
            <p:nvPr/>
          </p:nvSpPr>
          <p:spPr bwMode="auto">
            <a:xfrm>
              <a:off x="440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4" name="Line 113"/>
            <p:cNvSpPr>
              <a:spLocks noChangeShapeType="1"/>
            </p:cNvSpPr>
            <p:nvPr/>
          </p:nvSpPr>
          <p:spPr bwMode="auto">
            <a:xfrm>
              <a:off x="473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5" name="Line 114"/>
            <p:cNvSpPr>
              <a:spLocks noChangeShapeType="1"/>
            </p:cNvSpPr>
            <p:nvPr/>
          </p:nvSpPr>
          <p:spPr bwMode="auto">
            <a:xfrm>
              <a:off x="4241" y="161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6" name="Line 115"/>
            <p:cNvSpPr>
              <a:spLocks noChangeShapeType="1"/>
            </p:cNvSpPr>
            <p:nvPr/>
          </p:nvSpPr>
          <p:spPr bwMode="auto">
            <a:xfrm>
              <a:off x="4241" y="196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7" name="Text Box 116"/>
            <p:cNvSpPr txBox="1">
              <a:spLocks noChangeArrowheads="1"/>
            </p:cNvSpPr>
            <p:nvPr/>
          </p:nvSpPr>
          <p:spPr bwMode="auto">
            <a:xfrm>
              <a:off x="4263" y="144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38" name="Text Box 117"/>
            <p:cNvSpPr txBox="1">
              <a:spLocks noChangeArrowheads="1"/>
            </p:cNvSpPr>
            <p:nvPr/>
          </p:nvSpPr>
          <p:spPr bwMode="auto">
            <a:xfrm>
              <a:off x="4755" y="1620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56439" name="Text Box 118"/>
            <p:cNvSpPr txBox="1">
              <a:spLocks noChangeArrowheads="1"/>
            </p:cNvSpPr>
            <p:nvPr/>
          </p:nvSpPr>
          <p:spPr bwMode="auto">
            <a:xfrm>
              <a:off x="4256" y="178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×</a:t>
              </a:r>
            </a:p>
          </p:txBody>
        </p:sp>
        <p:sp>
          <p:nvSpPr>
            <p:cNvPr id="56440" name="Text Box 119"/>
            <p:cNvSpPr txBox="1">
              <a:spLocks noChangeArrowheads="1"/>
            </p:cNvSpPr>
            <p:nvPr/>
          </p:nvSpPr>
          <p:spPr bwMode="auto">
            <a:xfrm>
              <a:off x="4425" y="179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Q</a:t>
              </a:r>
            </a:p>
          </p:txBody>
        </p:sp>
      </p:grpSp>
      <p:sp>
        <p:nvSpPr>
          <p:cNvPr id="56326" name="Text Box 120"/>
          <p:cNvSpPr txBox="1">
            <a:spLocks noChangeArrowheads="1"/>
          </p:cNvSpPr>
          <p:nvPr/>
        </p:nvSpPr>
        <p:spPr bwMode="auto">
          <a:xfrm>
            <a:off x="684213" y="549275"/>
            <a:ext cx="597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charset="0"/>
                <a:cs typeface="Tahoma" pitchFamily="34" charset="0"/>
              </a:rPr>
              <a:t>回溯法求解</a:t>
            </a:r>
            <a:r>
              <a:rPr lang="en-US" altLang="zh-CN" sz="2800">
                <a:latin typeface="Arial" charset="0"/>
                <a:cs typeface="Tahoma" pitchFamily="34" charset="0"/>
              </a:rPr>
              <a:t>4</a:t>
            </a:r>
            <a:r>
              <a:rPr lang="zh-CN" altLang="en-US" sz="2800">
                <a:latin typeface="Arial" charset="0"/>
                <a:cs typeface="Tahoma" pitchFamily="34" charset="0"/>
              </a:rPr>
              <a:t>皇后问题的搜索过程</a:t>
            </a:r>
          </a:p>
        </p:txBody>
      </p:sp>
    </p:spTree>
    <p:extLst>
      <p:ext uri="{BB962C8B-B14F-4D97-AF65-F5344CB8AC3E}">
        <p14:creationId xmlns:p14="http://schemas.microsoft.com/office/powerpoint/2010/main" val="4050345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CA488-49FE-4616-9C99-BB4179EE1122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73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9666219A-E92A-4CFF-B1E9-1BC668393E81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7349" name="Text Box 63"/>
          <p:cNvSpPr txBox="1">
            <a:spLocks noChangeArrowheads="1"/>
          </p:cNvSpPr>
          <p:nvPr/>
        </p:nvSpPr>
        <p:spPr bwMode="auto">
          <a:xfrm>
            <a:off x="539750" y="3187700"/>
            <a:ext cx="78486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2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）若两个皇后摆放的位置分别是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(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, 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)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和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(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, 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)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，在棋盘上斜率为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-1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的斜线上，满足条件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=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 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，在棋盘上斜率为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的斜线上，满足条件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＋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=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 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＋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，综合两种情况，由于两个皇后不能位于同一斜线上，所以，解向量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必须满足约束条件：</a:t>
            </a:r>
            <a:r>
              <a:rPr kumimoji="1" lang="zh-CN" altLang="en-US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 </a:t>
            </a:r>
            <a:endParaRPr kumimoji="1" lang="zh-CN" altLang="en-US" sz="2800">
              <a:latin typeface="华文楷体" pitchFamily="2" charset="-122"/>
              <a:ea typeface="华文楷体" pitchFamily="2" charset="-122"/>
              <a:cs typeface="Tahoma" pitchFamily="34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           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|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|≠|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－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|       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8.2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</a:t>
            </a:r>
          </a:p>
        </p:txBody>
      </p:sp>
      <p:sp>
        <p:nvSpPr>
          <p:cNvPr id="57350" name="Text Box 64"/>
          <p:cNvSpPr txBox="1">
            <a:spLocks noChangeArrowheads="1"/>
          </p:cNvSpPr>
          <p:nvPr/>
        </p:nvSpPr>
        <p:spPr bwMode="auto">
          <a:xfrm>
            <a:off x="395288" y="928688"/>
            <a:ext cx="82089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32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rPr>
              <a:t>如何表示约束条件？</a:t>
            </a:r>
            <a:endParaRPr kumimoji="1" lang="en-US" altLang="zh-CN" sz="3200">
              <a:solidFill>
                <a:srgbClr val="FF0000"/>
              </a:solidFill>
              <a:latin typeface="华文楷体" pitchFamily="2" charset="-122"/>
              <a:ea typeface="华文楷体" pitchFamily="2" charset="-122"/>
              <a:cs typeface="Tahoma" pitchFamily="34" charset="0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）由于两个皇后不能位于同一列上，所以，解向量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必须满足约束条件： 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i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≠</a:t>
            </a:r>
            <a:r>
              <a:rPr kumimoji="1" lang="en-US" altLang="zh-CN" sz="2800" i="1">
                <a:latin typeface="华文楷体" pitchFamily="2" charset="-122"/>
                <a:ea typeface="华文楷体" pitchFamily="2" charset="-122"/>
                <a:cs typeface="Tahoma" pitchFamily="34" charset="0"/>
              </a:rPr>
              <a:t>x</a:t>
            </a:r>
            <a:r>
              <a:rPr kumimoji="1" lang="en-US" altLang="zh-CN" sz="2800" i="1" baseline="-30000">
                <a:latin typeface="华文楷体" pitchFamily="2" charset="-122"/>
                <a:ea typeface="华文楷体" pitchFamily="2" charset="-122"/>
                <a:cs typeface="Tahoma" pitchFamily="34" charset="0"/>
              </a:rPr>
              <a:t>j                        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（式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8.1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  <a:cs typeface="Tahoma" pitchFamily="34" charset="0"/>
              </a:rPr>
              <a:t>）</a:t>
            </a:r>
          </a:p>
        </p:txBody>
      </p:sp>
      <p:sp>
        <p:nvSpPr>
          <p:cNvPr id="57351" name="Text Box 61"/>
          <p:cNvSpPr txBox="1">
            <a:spLocks noChangeArrowheads="1"/>
          </p:cNvSpPr>
          <p:nvPr/>
        </p:nvSpPr>
        <p:spPr bwMode="auto">
          <a:xfrm>
            <a:off x="179388" y="39688"/>
            <a:ext cx="548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8.3.1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八皇后问题 </a:t>
            </a:r>
          </a:p>
        </p:txBody>
      </p:sp>
    </p:spTree>
    <p:extLst>
      <p:ext uri="{BB962C8B-B14F-4D97-AF65-F5344CB8AC3E}">
        <p14:creationId xmlns:p14="http://schemas.microsoft.com/office/powerpoint/2010/main" val="3987775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2C45A-5DF2-4EFB-96A1-C124511002E3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83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81E7AD07-59D9-45A0-BEE8-E5B5B02C6A22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900113" y="684213"/>
            <a:ext cx="6834187" cy="5360987"/>
            <a:chOff x="567" y="431"/>
            <a:chExt cx="4305" cy="3377"/>
          </a:xfrm>
        </p:grpSpPr>
        <p:sp>
          <p:nvSpPr>
            <p:cNvPr id="58374" name="Text Box 17"/>
            <p:cNvSpPr txBox="1">
              <a:spLocks noChangeArrowheads="1"/>
            </p:cNvSpPr>
            <p:nvPr/>
          </p:nvSpPr>
          <p:spPr bwMode="auto">
            <a:xfrm>
              <a:off x="567" y="436"/>
              <a:ext cx="4305" cy="33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算法</a:t>
              </a:r>
              <a:r>
                <a:rPr lang="en-US" altLang="zh-CN" sz="2000">
                  <a:cs typeface="Tahoma" pitchFamily="34" charset="0"/>
                </a:rPr>
                <a:t>8.5——n</a:t>
              </a:r>
              <a:r>
                <a:rPr lang="zh-CN" altLang="en-US" sz="2000">
                  <a:cs typeface="Tahoma" pitchFamily="34" charset="0"/>
                </a:rPr>
                <a:t>皇后问题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</a:t>
              </a:r>
              <a:r>
                <a:rPr lang="en-US" altLang="zh-CN" sz="2000">
                  <a:cs typeface="Tahoma" pitchFamily="34" charset="0"/>
                </a:rPr>
                <a:t>void Queue(int n)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{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for (i=1; i&lt;=n; i++)    //</a:t>
              </a:r>
              <a:r>
                <a:rPr lang="zh-CN" altLang="en-US" sz="2000">
                  <a:cs typeface="Tahoma" pitchFamily="34" charset="0"/>
                </a:rPr>
                <a:t>初始化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</a:t>
              </a:r>
              <a:r>
                <a:rPr lang="en-US" altLang="zh-CN" sz="2000">
                  <a:cs typeface="Tahoma" pitchFamily="34" charset="0"/>
                </a:rPr>
                <a:t>x[i]=0;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k=1;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while (k&gt;=1)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{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x[k]=x[k]+1;     //</a:t>
              </a:r>
              <a:r>
                <a:rPr lang="zh-CN" altLang="en-US" sz="2000">
                  <a:cs typeface="Tahoma" pitchFamily="34" charset="0"/>
                </a:rPr>
                <a:t>在下一列放置第</a:t>
              </a:r>
              <a:r>
                <a:rPr lang="en-US" altLang="zh-CN" sz="2000">
                  <a:cs typeface="Tahoma" pitchFamily="34" charset="0"/>
                </a:rPr>
                <a:t>k</a:t>
              </a:r>
              <a:r>
                <a:rPr lang="zh-CN" altLang="en-US" sz="2000">
                  <a:cs typeface="Tahoma" pitchFamily="34" charset="0"/>
                </a:rPr>
                <a:t>个皇后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  </a:t>
              </a:r>
              <a:r>
                <a:rPr lang="en-US" altLang="zh-CN" sz="2000">
                  <a:cs typeface="Tahoma" pitchFamily="34" charset="0"/>
                </a:rPr>
                <a:t>while (x[k]&lt;=n &amp;&amp; !Place(k)) //</a:t>
              </a:r>
              <a:r>
                <a:rPr lang="zh-CN" altLang="en-US" sz="2000">
                  <a:cs typeface="Tahoma" pitchFamily="34" charset="0"/>
                </a:rPr>
                <a:t>若有冲突</a:t>
              </a:r>
              <a:endParaRPr lang="en-US" altLang="zh-CN" sz="2000">
                <a:cs typeface="Tahoma" pitchFamily="34" charset="0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  x[k]=x[k]+1;     //</a:t>
              </a:r>
              <a:r>
                <a:rPr lang="zh-CN" altLang="en-US" sz="2000">
                  <a:cs typeface="Tahoma" pitchFamily="34" charset="0"/>
                </a:rPr>
                <a:t>搜索下一列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  </a:t>
              </a:r>
              <a:r>
                <a:rPr lang="en-US" altLang="zh-CN" sz="2000">
                  <a:cs typeface="Tahoma" pitchFamily="34" charset="0"/>
                </a:rPr>
                <a:t>if (x[k]&lt;=n &amp;&amp; k= =n) {   //</a:t>
              </a:r>
              <a:r>
                <a:rPr lang="zh-CN" altLang="en-US" sz="2000">
                  <a:cs typeface="Tahoma" pitchFamily="34" charset="0"/>
                </a:rPr>
                <a:t>得到一个解，输出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       </a:t>
              </a:r>
              <a:r>
                <a:rPr lang="en-US" altLang="zh-CN" sz="2000">
                  <a:cs typeface="Tahoma" pitchFamily="34" charset="0"/>
                </a:rPr>
                <a:t>for (i=1; i&lt;=n; i++)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      cout&lt;&lt;x[i];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  return;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}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</a:t>
              </a:r>
            </a:p>
          </p:txBody>
        </p:sp>
        <p:grpSp>
          <p:nvGrpSpPr>
            <p:cNvPr id="58375" name="Group 18"/>
            <p:cNvGrpSpPr>
              <a:grpSpLocks/>
            </p:cNvGrpSpPr>
            <p:nvPr/>
          </p:nvGrpSpPr>
          <p:grpSpPr bwMode="auto">
            <a:xfrm>
              <a:off x="568" y="431"/>
              <a:ext cx="262" cy="458"/>
              <a:chOff x="1519" y="3141"/>
              <a:chExt cx="550" cy="864"/>
            </a:xfrm>
          </p:grpSpPr>
          <p:sp>
            <p:nvSpPr>
              <p:cNvPr id="58376" name="AutoShape 19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99348" name="WordArt 20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944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5D574-DAE0-4563-9ABC-F3B275B13D0D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93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54485724-1B9E-4431-A6F4-44674EC592E8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93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428625"/>
            <a:ext cx="7416800" cy="5451475"/>
          </a:xfrm>
          <a:ln cap="flat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else if (x[k]&lt;=n &amp;&amp; k&lt;n)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  k=k+1;      //</a:t>
            </a:r>
            <a:r>
              <a:rPr lang="zh-CN" altLang="en-US" sz="2100" smtClean="0"/>
              <a:t>放置下一个皇后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                </a:t>
            </a:r>
            <a:r>
              <a:rPr lang="en-US" altLang="zh-CN" sz="2100" smtClean="0"/>
              <a:t>else {   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    x[k]=0;     //</a:t>
            </a:r>
            <a:r>
              <a:rPr lang="zh-CN" altLang="en-US" sz="2100" smtClean="0"/>
              <a:t>重置</a:t>
            </a:r>
            <a:r>
              <a:rPr lang="en-US" altLang="zh-CN" sz="2100" smtClean="0"/>
              <a:t>x[k]</a:t>
            </a:r>
            <a:r>
              <a:rPr lang="zh-CN" altLang="en-US" sz="2100" smtClean="0"/>
              <a:t>，回溯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                    </a:t>
            </a:r>
            <a:r>
              <a:rPr lang="en-US" altLang="zh-CN" sz="2100" smtClean="0"/>
              <a:t>k=k-1;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bool Place(int k)   //</a:t>
            </a:r>
            <a:r>
              <a:rPr lang="zh-CN" altLang="en-US" sz="2100" smtClean="0"/>
              <a:t>考察皇后</a:t>
            </a:r>
            <a:r>
              <a:rPr lang="en-US" altLang="zh-CN" sz="2100" smtClean="0"/>
              <a:t>k</a:t>
            </a:r>
            <a:r>
              <a:rPr lang="zh-CN" altLang="en-US" sz="2100" smtClean="0"/>
              <a:t>放置在</a:t>
            </a:r>
            <a:r>
              <a:rPr lang="en-US" altLang="zh-CN" sz="2100" smtClean="0"/>
              <a:t>x[k]</a:t>
            </a:r>
            <a:r>
              <a:rPr lang="zh-CN" altLang="en-US" sz="2100" smtClean="0"/>
              <a:t>列是否发生冲突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  </a:t>
            </a:r>
            <a:r>
              <a:rPr lang="en-US" altLang="zh-CN" sz="2100" smtClean="0"/>
              <a:t>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for (i=1; i&lt;k; i++)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if (x[k]= =x[i] | | abs(k-i)= =abs(x[k]-x[i]))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  return false;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return true;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sz="2100" smtClean="0"/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857250" y="3143250"/>
            <a:ext cx="74168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651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41BCC5-1929-4AAD-A377-4FAC4261847E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89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C32F9133-5A9A-427E-8E48-606A776C4EBB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891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8.2.1  </a:t>
            </a:r>
            <a:r>
              <a:rPr kumimoji="1" lang="zh-CN" altLang="en-US" sz="3600">
                <a:latin typeface="宋体" charset="-122"/>
                <a:ea typeface="宋体" charset="-122"/>
              </a:rPr>
              <a:t>图的</a:t>
            </a:r>
            <a:r>
              <a:rPr kumimoji="1" lang="en-US" altLang="zh-CN" sz="3600">
                <a:latin typeface="宋体" charset="-122"/>
                <a:ea typeface="宋体" charset="-122"/>
              </a:rPr>
              <a:t>m</a:t>
            </a:r>
            <a:r>
              <a:rPr kumimoji="1" lang="zh-CN" altLang="en-US" sz="3600">
                <a:latin typeface="宋体" charset="-122"/>
                <a:ea typeface="宋体" charset="-122"/>
              </a:rPr>
              <a:t>着色问题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891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2492375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8.2.2  </a:t>
            </a:r>
            <a:r>
              <a:rPr kumimoji="1" lang="zh-CN" altLang="en-US" sz="3600">
                <a:latin typeface="宋体" charset="-122"/>
                <a:ea typeface="宋体" charset="-122"/>
              </a:rPr>
              <a:t>哈密顿回路问题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6769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图问题中的回溯法 </a:t>
            </a:r>
          </a:p>
        </p:txBody>
      </p:sp>
    </p:spTree>
    <p:extLst>
      <p:ext uri="{BB962C8B-B14F-4D97-AF65-F5344CB8AC3E}">
        <p14:creationId xmlns:p14="http://schemas.microsoft.com/office/powerpoint/2010/main" val="2074948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60E5D4-72F6-4C26-8C50-AE1F37D6991D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第8章  回溯法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905E3864-0200-47AD-8ED8-F6245080E225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9941" name="Rectangle 15"/>
          <p:cNvSpPr>
            <a:spLocks noChangeArrowheads="1"/>
          </p:cNvSpPr>
          <p:nvPr/>
        </p:nvSpPr>
        <p:spPr bwMode="auto">
          <a:xfrm>
            <a:off x="539750" y="1470025"/>
            <a:ext cx="82089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0"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图的</a:t>
            </a:r>
            <a:r>
              <a:rPr kumimoji="1" lang="en-US" altLang="zh-CN" sz="3200" i="1">
                <a:latin typeface="Times New Roman" pitchFamily="18" charset="0"/>
                <a:ea typeface="宋体" charset="-122"/>
              </a:rPr>
              <a:t>m</a:t>
            </a:r>
            <a:r>
              <a:rPr kumimoji="1" lang="zh-CN" altLang="en-US" sz="3200">
                <a:latin typeface="Times New Roman" pitchFamily="18" charset="0"/>
                <a:ea typeface="宋体" charset="-122"/>
              </a:rPr>
              <a:t>着色问题描述为：</a:t>
            </a:r>
            <a:r>
              <a:rPr kumimoji="1" lang="zh-CN" altLang="en-US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给定无向连通图</a:t>
            </a:r>
            <a:r>
              <a:rPr kumimoji="1" lang="en-US" altLang="zh-CN" sz="3200" i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kumimoji="1" lang="en-US" altLang="zh-CN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=(</a:t>
            </a:r>
            <a:r>
              <a:rPr kumimoji="1" lang="en-US" altLang="zh-CN" sz="3200" i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kumimoji="1" lang="en-US" altLang="zh-CN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3200" i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 （顶点数为</a:t>
            </a:r>
            <a:r>
              <a:rPr kumimoji="1" lang="en-US" altLang="zh-CN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）和正整数</a:t>
            </a:r>
            <a:r>
              <a:rPr kumimoji="1" lang="en-US" altLang="zh-CN" sz="3200" i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zh-CN" altLang="en-US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，判断能否用</a:t>
            </a:r>
            <a:r>
              <a:rPr kumimoji="1" lang="en-US" altLang="zh-CN" sz="3200" i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zh-CN" altLang="en-US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种颜色对</a:t>
            </a:r>
            <a:r>
              <a:rPr kumimoji="1" lang="en-US" altLang="zh-CN" sz="3200" i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kumimoji="1" lang="zh-CN" altLang="en-US" sz="32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中的顶点着色，使得任意两个相邻顶点着色不同。</a:t>
            </a:r>
          </a:p>
        </p:txBody>
      </p:sp>
      <p:sp>
        <p:nvSpPr>
          <p:cNvPr id="39942" name="Text Box 16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80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8.2.1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图的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m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着色问题 </a:t>
            </a:r>
          </a:p>
        </p:txBody>
      </p:sp>
    </p:spTree>
    <p:extLst>
      <p:ext uri="{BB962C8B-B14F-4D97-AF65-F5344CB8AC3E}">
        <p14:creationId xmlns:p14="http://schemas.microsoft.com/office/powerpoint/2010/main" val="1103131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11EA20-B4E0-4D23-BBB0-312628A25801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09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02173776-3580-4541-B363-E7ACE79B2B81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882015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600" dirty="0">
              <a:solidFill>
                <a:srgbClr val="CC00FF"/>
              </a:solidFill>
              <a:latin typeface="Times New Roman" pitchFamily="18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例如，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5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个顶点，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种颜色；</a:t>
            </a:r>
            <a:endParaRPr kumimoji="1" lang="en-US" altLang="zh-CN" sz="2600" dirty="0">
              <a:latin typeface="Times New Roman" pitchFamily="18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着色的结果可能是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(1, 2, 2, 3, 1)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，</a:t>
            </a:r>
            <a:endParaRPr kumimoji="1" lang="en-US" altLang="zh-CN" sz="2600" dirty="0">
              <a:solidFill>
                <a:srgbClr val="CC00FF"/>
              </a:solidFill>
              <a:latin typeface="Times New Roman" pitchFamily="18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表示顶点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着颜色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，顶点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着颜色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，顶点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着颜色</a:t>
            </a:r>
            <a:r>
              <a:rPr kumimoji="1" lang="en-US" altLang="zh-CN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，等。</a:t>
            </a:r>
            <a:endParaRPr kumimoji="1" lang="en-US" altLang="zh-CN" sz="2600" dirty="0">
              <a:solidFill>
                <a:srgbClr val="CC00FF"/>
              </a:solidFill>
              <a:latin typeface="Times New Roman" pitchFamily="18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原问题：用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种颜色为无向图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G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=(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V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E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着色，其中，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V</a:t>
            </a: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的顶点个数为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600" i="1" dirty="0">
                <a:latin typeface="Times New Roman" pitchFamily="18" charset="0"/>
                <a:cs typeface="Tahoma" pitchFamily="34" charset="0"/>
              </a:rPr>
              <a:t>。</a:t>
            </a:r>
            <a:endParaRPr kumimoji="1" lang="en-US" altLang="zh-CN" sz="2600" dirty="0">
              <a:latin typeface="Times New Roman" pitchFamily="18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解向量：一个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元组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C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=(</a:t>
            </a:r>
            <a:r>
              <a:rPr kumimoji="1" lang="en-US" altLang="zh-CN" sz="2600" i="1" dirty="0" smtClean="0">
                <a:latin typeface="Times New Roman" pitchFamily="18" charset="0"/>
                <a:cs typeface="Tahoma" pitchFamily="34" charset="0"/>
              </a:rPr>
              <a:t>c</a:t>
            </a:r>
            <a:r>
              <a:rPr kumimoji="1" lang="en-US" altLang="zh-CN" sz="2600" baseline="-30000" dirty="0" smtClean="0">
                <a:latin typeface="Times New Roman" pitchFamily="18" charset="0"/>
                <a:cs typeface="Tahoma" pitchFamily="34" charset="0"/>
              </a:rPr>
              <a:t>0</a:t>
            </a:r>
            <a:r>
              <a:rPr kumimoji="1" lang="en-US" altLang="zh-CN" sz="2600" dirty="0" smtClean="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600" i="1" dirty="0" smtClean="0">
                <a:latin typeface="Times New Roman" pitchFamily="18" charset="0"/>
                <a:cs typeface="Tahoma" pitchFamily="34" charset="0"/>
              </a:rPr>
              <a:t>c</a:t>
            </a:r>
            <a:r>
              <a:rPr kumimoji="1" lang="en-US" altLang="zh-CN" sz="2600" baseline="-30000" dirty="0" smtClean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600" dirty="0" smtClean="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…, </a:t>
            </a:r>
            <a:r>
              <a:rPr kumimoji="1" lang="en-US" altLang="zh-CN" sz="2600" i="1" dirty="0" smtClean="0">
                <a:latin typeface="Times New Roman" pitchFamily="18" charset="0"/>
                <a:cs typeface="Tahoma" pitchFamily="34" charset="0"/>
              </a:rPr>
              <a:t>c</a:t>
            </a:r>
            <a:r>
              <a:rPr kumimoji="1" lang="en-US" altLang="zh-CN" sz="2600" i="1" baseline="-30000" dirty="0" smtClean="0">
                <a:latin typeface="Times New Roman" pitchFamily="18" charset="0"/>
                <a:cs typeface="Tahoma" pitchFamily="34" charset="0"/>
              </a:rPr>
              <a:t>n-1</a:t>
            </a:r>
            <a:r>
              <a:rPr kumimoji="1" lang="en-US" altLang="zh-CN" sz="2600" dirty="0" smtClean="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；</a:t>
            </a:r>
            <a:endParaRPr kumimoji="1" lang="en-US" altLang="zh-CN" sz="2600" dirty="0">
              <a:latin typeface="Times New Roman" pitchFamily="18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解向量中每个分量的取值，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c</a:t>
            </a:r>
            <a:r>
              <a:rPr kumimoji="1" lang="en-US" altLang="zh-CN" sz="2600" i="1" baseline="-30000" dirty="0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∈{1, 2, …, 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}(1≤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≤</a:t>
            </a:r>
            <a:r>
              <a:rPr kumimoji="1" lang="en-US" altLang="zh-CN" sz="2600" i="1" dirty="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600" dirty="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表示赋予顶点</a:t>
            </a:r>
            <a:r>
              <a:rPr kumimoji="1" lang="en-US" altLang="zh-CN" sz="2600" i="1" dirty="0" err="1">
                <a:latin typeface="Times New Roman" pitchFamily="18" charset="0"/>
                <a:cs typeface="Tahoma" pitchFamily="34" charset="0"/>
              </a:rPr>
              <a:t>i</a:t>
            </a:r>
            <a:r>
              <a:rPr kumimoji="1" lang="zh-CN" altLang="en-US" sz="2600" dirty="0">
                <a:latin typeface="Times New Roman" pitchFamily="18" charset="0"/>
                <a:cs typeface="Tahoma" pitchFamily="34" charset="0"/>
              </a:rPr>
              <a:t>的颜色。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CC00FF"/>
                </a:solidFill>
                <a:latin typeface="Times New Roman" pitchFamily="18" charset="0"/>
                <a:cs typeface="Tahoma" pitchFamily="34" charset="0"/>
              </a:rPr>
              <a:t>        </a:t>
            </a:r>
          </a:p>
        </p:txBody>
      </p:sp>
      <p:sp>
        <p:nvSpPr>
          <p:cNvPr id="40966" name="Text Box 16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800">
                <a:solidFill>
                  <a:srgbClr val="CC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8.2.1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图的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m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着色问题 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736850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722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58EA9B-FDE3-4BB1-BED4-005B0CD1D3C5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80538958-BB7A-410A-8022-1D093E93E740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971550" y="620713"/>
            <a:ext cx="7488238" cy="5472112"/>
            <a:chOff x="2409" y="1242"/>
            <a:chExt cx="5340" cy="4042"/>
          </a:xfrm>
        </p:grpSpPr>
        <p:sp>
          <p:nvSpPr>
            <p:cNvPr id="41993" name="Text Box 5"/>
            <p:cNvSpPr txBox="1">
              <a:spLocks noChangeArrowheads="1"/>
            </p:cNvSpPr>
            <p:nvPr/>
          </p:nvSpPr>
          <p:spPr bwMode="auto">
            <a:xfrm>
              <a:off x="5839" y="3216"/>
              <a:ext cx="38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D=1</a:t>
              </a:r>
            </a:p>
          </p:txBody>
        </p:sp>
        <p:sp>
          <p:nvSpPr>
            <p:cNvPr id="41994" name="Oval 6"/>
            <p:cNvSpPr>
              <a:spLocks noChangeArrowheads="1"/>
            </p:cNvSpPr>
            <p:nvPr/>
          </p:nvSpPr>
          <p:spPr bwMode="auto">
            <a:xfrm>
              <a:off x="3029" y="2334"/>
              <a:ext cx="280" cy="2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41995" name="Oval 7"/>
            <p:cNvSpPr>
              <a:spLocks noChangeArrowheads="1"/>
            </p:cNvSpPr>
            <p:nvPr/>
          </p:nvSpPr>
          <p:spPr bwMode="auto">
            <a:xfrm>
              <a:off x="3599" y="3033"/>
              <a:ext cx="280" cy="2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C</a:t>
              </a:r>
            </a:p>
          </p:txBody>
        </p:sp>
        <p:sp>
          <p:nvSpPr>
            <p:cNvPr id="41996" name="Oval 8"/>
            <p:cNvSpPr>
              <a:spLocks noChangeArrowheads="1"/>
            </p:cNvSpPr>
            <p:nvPr/>
          </p:nvSpPr>
          <p:spPr bwMode="auto">
            <a:xfrm>
              <a:off x="2429" y="3054"/>
              <a:ext cx="280" cy="2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B</a:t>
              </a:r>
            </a:p>
          </p:txBody>
        </p:sp>
        <p:sp>
          <p:nvSpPr>
            <p:cNvPr id="41997" name="Oval 9"/>
            <p:cNvSpPr>
              <a:spLocks noChangeArrowheads="1"/>
            </p:cNvSpPr>
            <p:nvPr/>
          </p:nvSpPr>
          <p:spPr bwMode="auto">
            <a:xfrm>
              <a:off x="2409" y="3961"/>
              <a:ext cx="280" cy="2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D</a:t>
              </a:r>
            </a:p>
          </p:txBody>
        </p:sp>
        <p:sp>
          <p:nvSpPr>
            <p:cNvPr id="41998" name="Oval 10"/>
            <p:cNvSpPr>
              <a:spLocks noChangeArrowheads="1"/>
            </p:cNvSpPr>
            <p:nvPr/>
          </p:nvSpPr>
          <p:spPr bwMode="auto">
            <a:xfrm>
              <a:off x="3569" y="4014"/>
              <a:ext cx="280" cy="2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E</a:t>
              </a:r>
            </a:p>
          </p:txBody>
        </p:sp>
        <p:sp>
          <p:nvSpPr>
            <p:cNvPr id="41999" name="Line 11"/>
            <p:cNvSpPr>
              <a:spLocks noChangeShapeType="1"/>
            </p:cNvSpPr>
            <p:nvPr/>
          </p:nvSpPr>
          <p:spPr bwMode="auto">
            <a:xfrm flipH="1">
              <a:off x="2639" y="2568"/>
              <a:ext cx="43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12"/>
            <p:cNvSpPr>
              <a:spLocks noChangeShapeType="1"/>
            </p:cNvSpPr>
            <p:nvPr/>
          </p:nvSpPr>
          <p:spPr bwMode="auto">
            <a:xfrm>
              <a:off x="3259" y="2553"/>
              <a:ext cx="390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3"/>
            <p:cNvSpPr>
              <a:spLocks noChangeShapeType="1"/>
            </p:cNvSpPr>
            <p:nvPr/>
          </p:nvSpPr>
          <p:spPr bwMode="auto">
            <a:xfrm>
              <a:off x="2709" y="3204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14"/>
            <p:cNvSpPr>
              <a:spLocks noChangeShapeType="1"/>
            </p:cNvSpPr>
            <p:nvPr/>
          </p:nvSpPr>
          <p:spPr bwMode="auto">
            <a:xfrm>
              <a:off x="2569" y="3315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15"/>
            <p:cNvSpPr>
              <a:spLocks noChangeShapeType="1"/>
            </p:cNvSpPr>
            <p:nvPr/>
          </p:nvSpPr>
          <p:spPr bwMode="auto">
            <a:xfrm flipH="1">
              <a:off x="3729" y="3294"/>
              <a:ext cx="0" cy="7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6"/>
            <p:cNvSpPr>
              <a:spLocks noChangeShapeType="1"/>
            </p:cNvSpPr>
            <p:nvPr/>
          </p:nvSpPr>
          <p:spPr bwMode="auto">
            <a:xfrm flipV="1">
              <a:off x="2689" y="4104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17"/>
            <p:cNvSpPr>
              <a:spLocks noChangeShapeType="1"/>
            </p:cNvSpPr>
            <p:nvPr/>
          </p:nvSpPr>
          <p:spPr bwMode="auto">
            <a:xfrm>
              <a:off x="2659" y="3273"/>
              <a:ext cx="970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Oval 18"/>
            <p:cNvSpPr>
              <a:spLocks noChangeArrowheads="1"/>
            </p:cNvSpPr>
            <p:nvPr/>
          </p:nvSpPr>
          <p:spPr bwMode="auto">
            <a:xfrm>
              <a:off x="6509" y="1242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2007" name="Oval 19"/>
            <p:cNvSpPr>
              <a:spLocks noChangeArrowheads="1"/>
            </p:cNvSpPr>
            <p:nvPr/>
          </p:nvSpPr>
          <p:spPr bwMode="auto">
            <a:xfrm>
              <a:off x="5959" y="1794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42008" name="Oval 20"/>
            <p:cNvSpPr>
              <a:spLocks noChangeArrowheads="1"/>
            </p:cNvSpPr>
            <p:nvPr/>
          </p:nvSpPr>
          <p:spPr bwMode="auto">
            <a:xfrm>
              <a:off x="5429" y="2379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42009" name="Oval 21"/>
            <p:cNvSpPr>
              <a:spLocks noChangeArrowheads="1"/>
            </p:cNvSpPr>
            <p:nvPr/>
          </p:nvSpPr>
          <p:spPr bwMode="auto">
            <a:xfrm>
              <a:off x="5959" y="2391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42010" name="Oval 22"/>
            <p:cNvSpPr>
              <a:spLocks noChangeArrowheads="1"/>
            </p:cNvSpPr>
            <p:nvPr/>
          </p:nvSpPr>
          <p:spPr bwMode="auto">
            <a:xfrm>
              <a:off x="5589" y="2952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5</a:t>
              </a:r>
            </a:p>
          </p:txBody>
        </p:sp>
        <p:sp>
          <p:nvSpPr>
            <p:cNvPr id="42011" name="Oval 23"/>
            <p:cNvSpPr>
              <a:spLocks noChangeArrowheads="1"/>
            </p:cNvSpPr>
            <p:nvPr/>
          </p:nvSpPr>
          <p:spPr bwMode="auto">
            <a:xfrm>
              <a:off x="5959" y="2952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42012" name="Oval 24"/>
            <p:cNvSpPr>
              <a:spLocks noChangeArrowheads="1"/>
            </p:cNvSpPr>
            <p:nvPr/>
          </p:nvSpPr>
          <p:spPr bwMode="auto">
            <a:xfrm>
              <a:off x="6319" y="2961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7</a:t>
              </a:r>
            </a:p>
          </p:txBody>
        </p:sp>
        <p:sp>
          <p:nvSpPr>
            <p:cNvPr id="42013" name="Line 25"/>
            <p:cNvSpPr>
              <a:spLocks noChangeShapeType="1"/>
            </p:cNvSpPr>
            <p:nvPr/>
          </p:nvSpPr>
          <p:spPr bwMode="auto">
            <a:xfrm flipH="1">
              <a:off x="6169" y="1443"/>
              <a:ext cx="37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26"/>
            <p:cNvSpPr>
              <a:spLocks noChangeShapeType="1"/>
            </p:cNvSpPr>
            <p:nvPr/>
          </p:nvSpPr>
          <p:spPr bwMode="auto">
            <a:xfrm flipH="1">
              <a:off x="5629" y="2002"/>
              <a:ext cx="380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27"/>
            <p:cNvSpPr>
              <a:spLocks noChangeShapeType="1"/>
            </p:cNvSpPr>
            <p:nvPr/>
          </p:nvSpPr>
          <p:spPr bwMode="auto">
            <a:xfrm>
              <a:off x="6089" y="2043"/>
              <a:ext cx="0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28"/>
            <p:cNvSpPr>
              <a:spLocks noChangeShapeType="1"/>
            </p:cNvSpPr>
            <p:nvPr/>
          </p:nvSpPr>
          <p:spPr bwMode="auto">
            <a:xfrm flipH="1">
              <a:off x="5729" y="2604"/>
              <a:ext cx="280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29"/>
            <p:cNvSpPr>
              <a:spLocks noChangeShapeType="1"/>
            </p:cNvSpPr>
            <p:nvPr/>
          </p:nvSpPr>
          <p:spPr bwMode="auto">
            <a:xfrm>
              <a:off x="6079" y="263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30"/>
            <p:cNvSpPr>
              <a:spLocks noChangeShapeType="1"/>
            </p:cNvSpPr>
            <p:nvPr/>
          </p:nvSpPr>
          <p:spPr bwMode="auto">
            <a:xfrm>
              <a:off x="6159" y="2613"/>
              <a:ext cx="240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Oval 31"/>
            <p:cNvSpPr>
              <a:spLocks noChangeArrowheads="1"/>
            </p:cNvSpPr>
            <p:nvPr/>
          </p:nvSpPr>
          <p:spPr bwMode="auto">
            <a:xfrm>
              <a:off x="5949" y="3522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42020" name="Oval 32"/>
            <p:cNvSpPr>
              <a:spLocks noChangeArrowheads="1"/>
            </p:cNvSpPr>
            <p:nvPr/>
          </p:nvSpPr>
          <p:spPr bwMode="auto">
            <a:xfrm>
              <a:off x="6319" y="3522"/>
              <a:ext cx="320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42021" name="Oval 33"/>
            <p:cNvSpPr>
              <a:spLocks noChangeArrowheads="1"/>
            </p:cNvSpPr>
            <p:nvPr/>
          </p:nvSpPr>
          <p:spPr bwMode="auto">
            <a:xfrm>
              <a:off x="6679" y="3531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13</a:t>
              </a:r>
            </a:p>
          </p:txBody>
        </p:sp>
        <p:sp>
          <p:nvSpPr>
            <p:cNvPr id="42022" name="Line 34"/>
            <p:cNvSpPr>
              <a:spLocks noChangeShapeType="1"/>
            </p:cNvSpPr>
            <p:nvPr/>
          </p:nvSpPr>
          <p:spPr bwMode="auto">
            <a:xfrm flipH="1">
              <a:off x="6089" y="3174"/>
              <a:ext cx="280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Line 35"/>
            <p:cNvSpPr>
              <a:spLocks noChangeShapeType="1"/>
            </p:cNvSpPr>
            <p:nvPr/>
          </p:nvSpPr>
          <p:spPr bwMode="auto">
            <a:xfrm>
              <a:off x="6439" y="32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36"/>
            <p:cNvSpPr>
              <a:spLocks noChangeShapeType="1"/>
            </p:cNvSpPr>
            <p:nvPr/>
          </p:nvSpPr>
          <p:spPr bwMode="auto">
            <a:xfrm>
              <a:off x="6519" y="3183"/>
              <a:ext cx="240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Oval 37"/>
            <p:cNvSpPr>
              <a:spLocks noChangeArrowheads="1"/>
            </p:cNvSpPr>
            <p:nvPr/>
          </p:nvSpPr>
          <p:spPr bwMode="auto">
            <a:xfrm>
              <a:off x="5392" y="4083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9</a:t>
              </a:r>
            </a:p>
          </p:txBody>
        </p:sp>
        <p:sp>
          <p:nvSpPr>
            <p:cNvPr id="42026" name="Oval 38"/>
            <p:cNvSpPr>
              <a:spLocks noChangeArrowheads="1"/>
            </p:cNvSpPr>
            <p:nvPr/>
          </p:nvSpPr>
          <p:spPr bwMode="auto">
            <a:xfrm>
              <a:off x="5759" y="4083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10</a:t>
              </a:r>
            </a:p>
          </p:txBody>
        </p:sp>
        <p:sp>
          <p:nvSpPr>
            <p:cNvPr id="42027" name="Oval 39"/>
            <p:cNvSpPr>
              <a:spLocks noChangeArrowheads="1"/>
            </p:cNvSpPr>
            <p:nvPr/>
          </p:nvSpPr>
          <p:spPr bwMode="auto">
            <a:xfrm>
              <a:off x="6119" y="4092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11</a:t>
              </a:r>
            </a:p>
          </p:txBody>
        </p:sp>
        <p:sp>
          <p:nvSpPr>
            <p:cNvPr id="42028" name="Line 40"/>
            <p:cNvSpPr>
              <a:spLocks noChangeShapeType="1"/>
            </p:cNvSpPr>
            <p:nvPr/>
          </p:nvSpPr>
          <p:spPr bwMode="auto">
            <a:xfrm flipH="1">
              <a:off x="5559" y="3723"/>
              <a:ext cx="430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Line 41"/>
            <p:cNvSpPr>
              <a:spLocks noChangeShapeType="1"/>
            </p:cNvSpPr>
            <p:nvPr/>
          </p:nvSpPr>
          <p:spPr bwMode="auto">
            <a:xfrm flipH="1">
              <a:off x="5929" y="3763"/>
              <a:ext cx="11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Line 42"/>
            <p:cNvSpPr>
              <a:spLocks noChangeShapeType="1"/>
            </p:cNvSpPr>
            <p:nvPr/>
          </p:nvSpPr>
          <p:spPr bwMode="auto">
            <a:xfrm>
              <a:off x="6109" y="3750"/>
              <a:ext cx="140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Oval 43"/>
            <p:cNvSpPr>
              <a:spLocks noChangeArrowheads="1"/>
            </p:cNvSpPr>
            <p:nvPr/>
          </p:nvSpPr>
          <p:spPr bwMode="auto">
            <a:xfrm>
              <a:off x="6539" y="4099"/>
              <a:ext cx="272" cy="2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7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14</a:t>
              </a:r>
            </a:p>
          </p:txBody>
        </p:sp>
        <p:sp>
          <p:nvSpPr>
            <p:cNvPr id="42032" name="Line 44"/>
            <p:cNvSpPr>
              <a:spLocks noChangeShapeType="1"/>
            </p:cNvSpPr>
            <p:nvPr/>
          </p:nvSpPr>
          <p:spPr bwMode="auto">
            <a:xfrm flipH="1">
              <a:off x="6679" y="3774"/>
              <a:ext cx="110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Text Box 45"/>
            <p:cNvSpPr txBox="1">
              <a:spLocks noChangeArrowheads="1"/>
            </p:cNvSpPr>
            <p:nvPr/>
          </p:nvSpPr>
          <p:spPr bwMode="auto">
            <a:xfrm>
              <a:off x="6419" y="1626"/>
              <a:ext cx="38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A=1</a:t>
              </a:r>
            </a:p>
          </p:txBody>
        </p:sp>
        <p:sp>
          <p:nvSpPr>
            <p:cNvPr id="42034" name="Text Box 46"/>
            <p:cNvSpPr txBox="1">
              <a:spLocks noChangeArrowheads="1"/>
            </p:cNvSpPr>
            <p:nvPr/>
          </p:nvSpPr>
          <p:spPr bwMode="auto">
            <a:xfrm>
              <a:off x="6149" y="2106"/>
              <a:ext cx="38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B=2</a:t>
              </a:r>
            </a:p>
          </p:txBody>
        </p:sp>
        <p:sp>
          <p:nvSpPr>
            <p:cNvPr id="42035" name="Text Box 47"/>
            <p:cNvSpPr txBox="1">
              <a:spLocks noChangeArrowheads="1"/>
            </p:cNvSpPr>
            <p:nvPr/>
          </p:nvSpPr>
          <p:spPr bwMode="auto">
            <a:xfrm>
              <a:off x="6349" y="2646"/>
              <a:ext cx="38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C=3</a:t>
              </a:r>
            </a:p>
          </p:txBody>
        </p:sp>
        <p:sp>
          <p:nvSpPr>
            <p:cNvPr id="42036" name="Text Box 48"/>
            <p:cNvSpPr txBox="1">
              <a:spLocks noChangeArrowheads="1"/>
            </p:cNvSpPr>
            <p:nvPr/>
          </p:nvSpPr>
          <p:spPr bwMode="auto">
            <a:xfrm>
              <a:off x="6699" y="3198"/>
              <a:ext cx="38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D=3</a:t>
              </a:r>
            </a:p>
          </p:txBody>
        </p:sp>
        <p:sp>
          <p:nvSpPr>
            <p:cNvPr id="42037" name="Text Box 49"/>
            <p:cNvSpPr txBox="1">
              <a:spLocks noChangeArrowheads="1"/>
            </p:cNvSpPr>
            <p:nvPr/>
          </p:nvSpPr>
          <p:spPr bwMode="auto">
            <a:xfrm>
              <a:off x="6799" y="3858"/>
              <a:ext cx="38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E=1</a:t>
              </a:r>
            </a:p>
          </p:txBody>
        </p:sp>
        <p:sp>
          <p:nvSpPr>
            <p:cNvPr id="42038" name="Text Box 50"/>
            <p:cNvSpPr txBox="1">
              <a:spLocks noChangeArrowheads="1"/>
            </p:cNvSpPr>
            <p:nvPr/>
          </p:nvSpPr>
          <p:spPr bwMode="auto">
            <a:xfrm>
              <a:off x="2539" y="4533"/>
              <a:ext cx="521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(a)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一个无向图                                     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(b)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回溯法搜索空间</a:t>
              </a:r>
            </a:p>
            <a:p>
              <a:pPr algn="ctr">
                <a:spcBef>
                  <a:spcPts val="775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图</a:t>
              </a: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8.8 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回溯法求解图着色问题示例</a:t>
              </a: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76825" y="625475"/>
            <a:ext cx="3743325" cy="47482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41991" name="Text Box 16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800">
                <a:solidFill>
                  <a:srgbClr val="CC0000"/>
                </a:solidFill>
                <a:latin typeface="Times New Roman" pitchFamily="18" charset="0"/>
                <a:cs typeface="Tahoma" pitchFamily="34" charset="0"/>
              </a:rPr>
              <a:t> 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8.2.1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图的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m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着色问题 </a:t>
            </a:r>
          </a:p>
        </p:txBody>
      </p: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77788" y="1246188"/>
            <a:ext cx="548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5</a:t>
            </a:r>
            <a:r>
              <a:rPr kumimoji="1" lang="zh-CN" altLang="en-US" sz="360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个顶点图的</a:t>
            </a:r>
            <a:r>
              <a:rPr kumimoji="1" lang="en-US" altLang="zh-CN" sz="360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3</a:t>
            </a:r>
            <a:r>
              <a:rPr kumimoji="1" lang="zh-CN" altLang="en-US" sz="360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着色问题 </a:t>
            </a:r>
          </a:p>
        </p:txBody>
      </p:sp>
    </p:spTree>
    <p:extLst>
      <p:ext uri="{BB962C8B-B14F-4D97-AF65-F5344CB8AC3E}">
        <p14:creationId xmlns:p14="http://schemas.microsoft.com/office/powerpoint/2010/main" val="9167010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4100A-1132-4C6A-B459-9B0414E77C7A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301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A8C438AF-332C-4895-90AE-1415B34B1A72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3013" name="Text Box 61"/>
          <p:cNvSpPr txBox="1">
            <a:spLocks noChangeArrowheads="1"/>
          </p:cNvSpPr>
          <p:nvPr/>
        </p:nvSpPr>
        <p:spPr bwMode="auto">
          <a:xfrm>
            <a:off x="323850" y="47625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   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设数组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color[n]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表示顶点的着色情况，回溯法求解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着色问题的算法如下： </a:t>
            </a:r>
          </a:p>
        </p:txBody>
      </p:sp>
      <p:grpSp>
        <p:nvGrpSpPr>
          <p:cNvPr id="43014" name="Group 62"/>
          <p:cNvGrpSpPr>
            <a:grpSpLocks/>
          </p:cNvGrpSpPr>
          <p:nvPr/>
        </p:nvGrpSpPr>
        <p:grpSpPr bwMode="auto">
          <a:xfrm>
            <a:off x="214313" y="1428750"/>
            <a:ext cx="8786812" cy="4489450"/>
            <a:chOff x="1509" y="6588"/>
            <a:chExt cx="7654" cy="3423"/>
          </a:xfrm>
        </p:grpSpPr>
        <p:sp>
          <p:nvSpPr>
            <p:cNvPr id="37895" name="Text Box 63"/>
            <p:cNvSpPr txBox="1">
              <a:spLocks noChangeArrowheads="1"/>
            </p:cNvSpPr>
            <p:nvPr/>
          </p:nvSpPr>
          <p:spPr bwMode="auto">
            <a:xfrm>
              <a:off x="1509" y="6594"/>
              <a:ext cx="7654" cy="34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</p:spPr>
          <p:txBody>
            <a:bodyPr/>
            <a:lstStyle/>
            <a:p>
              <a:pPr marL="1158875" indent="-1158875" algn="ctr" eaLnBrk="0" hangingPunct="0">
                <a:spcAft>
                  <a:spcPts val="775"/>
                </a:spcAft>
                <a:defRPr/>
              </a:pPr>
              <a:r>
                <a:rPr lang="zh-CN" altLang="en-US" b="1" dirty="0">
                  <a:ea typeface="宋体" pitchFamily="2" charset="-122"/>
                </a:rPr>
                <a:t>算法</a:t>
              </a:r>
              <a:r>
                <a:rPr lang="en-US" altLang="zh-CN" b="1" dirty="0">
                  <a:ea typeface="宋体" pitchFamily="2" charset="-122"/>
                </a:rPr>
                <a:t>8.1——</a:t>
              </a:r>
              <a:r>
                <a:rPr lang="zh-CN" altLang="en-US" b="1" dirty="0">
                  <a:ea typeface="宋体" pitchFamily="2" charset="-122"/>
                </a:rPr>
                <a:t>图的</a:t>
              </a:r>
              <a:r>
                <a:rPr lang="en-US" altLang="zh-CN" b="1" dirty="0">
                  <a:ea typeface="宋体" pitchFamily="2" charset="-122"/>
                </a:rPr>
                <a:t>m</a:t>
              </a:r>
              <a:r>
                <a:rPr lang="zh-CN" altLang="en-US" b="1" dirty="0">
                  <a:ea typeface="宋体" pitchFamily="2" charset="-122"/>
                </a:rPr>
                <a:t>着色问题</a:t>
              </a:r>
            </a:p>
            <a:p>
              <a:pPr marL="1158875" indent="-1158875" algn="just" eaLnBrk="0" hangingPunct="0">
                <a:defRPr/>
              </a:pPr>
              <a:r>
                <a:rPr lang="zh-CN" altLang="en-US" b="1" dirty="0">
                  <a:ea typeface="宋体" pitchFamily="2" charset="-122"/>
                </a:rPr>
                <a:t>  </a:t>
              </a:r>
              <a:r>
                <a:rPr lang="en-US" altLang="zh-CN" b="1" dirty="0">
                  <a:ea typeface="宋体" pitchFamily="2" charset="-122"/>
                </a:rPr>
                <a:t>1.</a:t>
              </a:r>
              <a:r>
                <a:rPr lang="zh-CN" altLang="en-US" b="1" dirty="0">
                  <a:ea typeface="宋体" pitchFamily="2" charset="-122"/>
                </a:rPr>
                <a:t>将数组</a:t>
              </a:r>
              <a:r>
                <a:rPr lang="en-US" altLang="zh-CN" b="1" dirty="0">
                  <a:ea typeface="宋体" pitchFamily="2" charset="-122"/>
                </a:rPr>
                <a:t>color[n]</a:t>
              </a:r>
              <a:r>
                <a:rPr lang="zh-CN" altLang="en-US" b="1" dirty="0">
                  <a:ea typeface="宋体" pitchFamily="2" charset="-122"/>
                </a:rPr>
                <a:t>初始化？为</a:t>
              </a:r>
              <a:r>
                <a:rPr lang="en-US" altLang="zh-CN" b="1" dirty="0">
                  <a:ea typeface="宋体" pitchFamily="2" charset="-122"/>
                </a:rPr>
                <a:t>0</a:t>
              </a:r>
              <a:r>
                <a:rPr lang="zh-CN" altLang="en-US" b="1" dirty="0">
                  <a:ea typeface="宋体" pitchFamily="2" charset="-122"/>
                </a:rPr>
                <a:t>；</a:t>
              </a:r>
            </a:p>
            <a:p>
              <a:pPr marL="1158875" indent="-1158875" algn="just" eaLnBrk="0" hangingPunct="0">
                <a:lnSpc>
                  <a:spcPct val="104000"/>
                </a:lnSpc>
                <a:defRPr/>
              </a:pPr>
              <a:r>
                <a:rPr lang="zh-CN" altLang="en-US" b="1" dirty="0">
                  <a:ea typeface="宋体" pitchFamily="2" charset="-122"/>
                </a:rPr>
                <a:t>  </a:t>
              </a:r>
              <a:r>
                <a:rPr lang="en-US" altLang="zh-CN" b="1" dirty="0">
                  <a:ea typeface="宋体" pitchFamily="2" charset="-122"/>
                </a:rPr>
                <a:t>2.k=0;</a:t>
              </a:r>
            </a:p>
            <a:p>
              <a:pPr marL="1158875" indent="-1158875" algn="just" eaLnBrk="0" hangingPunct="0">
                <a:defRPr/>
              </a:pPr>
              <a:r>
                <a:rPr lang="en-US" altLang="zh-CN" b="1" dirty="0">
                  <a:ea typeface="宋体" pitchFamily="2" charset="-122"/>
                </a:rPr>
                <a:t>  3.while (k&gt;=0)</a:t>
              </a:r>
            </a:p>
            <a:p>
              <a:pPr marL="808038" indent="-808038" algn="just" eaLnBrk="0" hangingPunct="0">
                <a:defRPr/>
              </a:pPr>
              <a:r>
                <a:rPr lang="en-US" altLang="zh-CN" b="1" dirty="0">
                  <a:ea typeface="宋体" pitchFamily="2" charset="-122"/>
                </a:rPr>
                <a:t>    3.1 </a:t>
              </a:r>
              <a:r>
                <a:rPr lang="zh-CN" altLang="en-US" b="1" dirty="0">
                  <a:ea typeface="宋体" pitchFamily="2" charset="-122"/>
                </a:rPr>
                <a:t>依次考察每一种颜色，若顶点</a:t>
              </a:r>
              <a:r>
                <a:rPr lang="en-US" altLang="zh-CN" b="1" dirty="0">
                  <a:ea typeface="宋体" pitchFamily="2" charset="-122"/>
                </a:rPr>
                <a:t>k</a:t>
              </a:r>
              <a:r>
                <a:rPr lang="zh-CN" altLang="en-US" b="1" dirty="0">
                  <a:ea typeface="宋体" pitchFamily="2" charset="-122"/>
                </a:rPr>
                <a:t>的着色与其他顶点的着色不</a:t>
              </a:r>
              <a:r>
                <a:rPr lang="zh-CN" altLang="en-US" b="1" dirty="0">
                  <a:solidFill>
                    <a:srgbClr val="FF0000"/>
                  </a:solidFill>
                  <a:ea typeface="宋体" pitchFamily="2" charset="-122"/>
                </a:rPr>
                <a:t>发生冲突</a:t>
              </a:r>
              <a:r>
                <a:rPr lang="zh-CN" altLang="en-US" b="1" dirty="0">
                  <a:ea typeface="宋体" pitchFamily="2" charset="-122"/>
                </a:rPr>
                <a:t>，则转步骤</a:t>
              </a:r>
              <a:r>
                <a:rPr lang="en-US" altLang="zh-CN" b="1" dirty="0">
                  <a:ea typeface="宋体" pitchFamily="2" charset="-122"/>
                </a:rPr>
                <a:t>3.2</a:t>
              </a:r>
              <a:r>
                <a:rPr lang="zh-CN" altLang="en-US" b="1" dirty="0">
                  <a:ea typeface="宋体" pitchFamily="2" charset="-122"/>
                </a:rPr>
                <a:t>；否则，搜索下一个颜色；</a:t>
              </a:r>
            </a:p>
            <a:p>
              <a:pPr marL="1158875" indent="-1158875" algn="just" eaLnBrk="0" hangingPunct="0">
                <a:defRPr/>
              </a:pPr>
              <a:r>
                <a:rPr lang="zh-CN" altLang="en-US" b="1" dirty="0">
                  <a:ea typeface="宋体" pitchFamily="2" charset="-122"/>
                </a:rPr>
                <a:t>    </a:t>
              </a:r>
              <a:r>
                <a:rPr lang="en-US" altLang="zh-CN" b="1" dirty="0">
                  <a:ea typeface="宋体" pitchFamily="2" charset="-122"/>
                </a:rPr>
                <a:t>3.2 </a:t>
              </a:r>
              <a:r>
                <a:rPr lang="zh-CN" altLang="en-US" b="1" dirty="0">
                  <a:ea typeface="宋体" pitchFamily="2" charset="-122"/>
                </a:rPr>
                <a:t>若顶点已全部着色，则输出数组</a:t>
              </a:r>
              <a:r>
                <a:rPr lang="en-US" altLang="zh-CN" b="1" dirty="0">
                  <a:ea typeface="宋体" pitchFamily="2" charset="-122"/>
                </a:rPr>
                <a:t>color[n]</a:t>
              </a:r>
              <a:r>
                <a:rPr lang="zh-CN" altLang="en-US" b="1" dirty="0">
                  <a:ea typeface="宋体" pitchFamily="2" charset="-122"/>
                </a:rPr>
                <a:t>，返回；</a:t>
              </a:r>
            </a:p>
            <a:p>
              <a:pPr marL="1158875" indent="-1158875" algn="just" eaLnBrk="0" hangingPunct="0">
                <a:defRPr/>
              </a:pPr>
              <a:r>
                <a:rPr lang="zh-CN" altLang="en-US" b="1" dirty="0">
                  <a:ea typeface="宋体" pitchFamily="2" charset="-122"/>
                </a:rPr>
                <a:t>    </a:t>
              </a:r>
              <a:r>
                <a:rPr lang="en-US" altLang="zh-CN" b="1" dirty="0">
                  <a:ea typeface="宋体" pitchFamily="2" charset="-122"/>
                </a:rPr>
                <a:t>3.3 </a:t>
              </a:r>
              <a:r>
                <a:rPr lang="zh-CN" altLang="en-US" b="1" dirty="0">
                  <a:ea typeface="宋体" pitchFamily="2" charset="-122"/>
                </a:rPr>
                <a:t>否则，</a:t>
              </a:r>
            </a:p>
            <a:p>
              <a:pPr marL="1158875" indent="-1158875" algn="just" eaLnBrk="0" hangingPunct="0">
                <a:defRPr/>
              </a:pPr>
              <a:r>
                <a:rPr lang="zh-CN" altLang="en-US" b="1" dirty="0">
                  <a:ea typeface="宋体" pitchFamily="2" charset="-122"/>
                </a:rPr>
                <a:t>      </a:t>
              </a:r>
              <a:r>
                <a:rPr lang="en-US" altLang="zh-CN" b="1" dirty="0">
                  <a:ea typeface="宋体" pitchFamily="2" charset="-122"/>
                </a:rPr>
                <a:t>3.3.1 </a:t>
              </a:r>
              <a:r>
                <a:rPr lang="zh-CN" altLang="en-US" b="1" dirty="0">
                  <a:ea typeface="宋体" pitchFamily="2" charset="-122"/>
                </a:rPr>
                <a:t>若顶点</a:t>
              </a:r>
              <a:r>
                <a:rPr lang="en-US" altLang="zh-CN" b="1" dirty="0">
                  <a:ea typeface="宋体" pitchFamily="2" charset="-122"/>
                </a:rPr>
                <a:t>k</a:t>
              </a:r>
              <a:r>
                <a:rPr lang="zh-CN" altLang="en-US" b="1" dirty="0">
                  <a:ea typeface="宋体" pitchFamily="2" charset="-122"/>
                </a:rPr>
                <a:t>是一个合法着色，则</a:t>
              </a:r>
              <a:r>
                <a:rPr lang="en-US" altLang="zh-CN" b="1" dirty="0">
                  <a:ea typeface="宋体" pitchFamily="2" charset="-122"/>
                </a:rPr>
                <a:t>k=k+1</a:t>
              </a:r>
              <a:r>
                <a:rPr lang="zh-CN" altLang="en-US" b="1" dirty="0">
                  <a:ea typeface="宋体" pitchFamily="2" charset="-122"/>
                </a:rPr>
                <a:t>，转步骤</a:t>
              </a:r>
              <a:r>
                <a:rPr lang="en-US" altLang="zh-CN" b="1" dirty="0">
                  <a:ea typeface="宋体" pitchFamily="2" charset="-122"/>
                </a:rPr>
                <a:t>3</a:t>
              </a:r>
              <a:r>
                <a:rPr lang="zh-CN" altLang="en-US" b="1" dirty="0">
                  <a:ea typeface="宋体" pitchFamily="2" charset="-122"/>
                </a:rPr>
                <a:t>处理下一个顶点</a:t>
              </a:r>
              <a:r>
                <a:rPr lang="en-US" altLang="zh-CN" b="1" dirty="0">
                  <a:ea typeface="宋体" pitchFamily="2" charset="-122"/>
                </a:rPr>
                <a:t>;</a:t>
              </a:r>
              <a:r>
                <a:rPr lang="zh-CN" altLang="en-US" b="1" dirty="0">
                  <a:ea typeface="宋体" pitchFamily="2" charset="-122"/>
                </a:rPr>
                <a:t>  </a:t>
              </a:r>
              <a:endParaRPr lang="en-US" altLang="zh-CN" b="1" dirty="0">
                <a:ea typeface="宋体" pitchFamily="2" charset="-122"/>
              </a:endParaRPr>
            </a:p>
            <a:p>
              <a:pPr marL="1158875" indent="-1158875" algn="just" eaLnBrk="0" hangingPunct="0">
                <a:defRPr/>
              </a:pPr>
              <a:r>
                <a:rPr lang="zh-CN" altLang="en-US" b="1" dirty="0">
                  <a:ea typeface="宋体" pitchFamily="2" charset="-122"/>
                </a:rPr>
                <a:t>      </a:t>
              </a:r>
              <a:r>
                <a:rPr lang="en-US" altLang="zh-CN" b="1" dirty="0">
                  <a:ea typeface="宋体" pitchFamily="2" charset="-122"/>
                </a:rPr>
                <a:t>3.3.2 </a:t>
              </a:r>
              <a:r>
                <a:rPr lang="zh-CN" altLang="en-US" b="1" dirty="0">
                  <a:ea typeface="宋体" pitchFamily="2" charset="-122"/>
                </a:rPr>
                <a:t>否则，重置顶点</a:t>
              </a:r>
              <a:r>
                <a:rPr lang="en-US" altLang="zh-CN" b="1" dirty="0">
                  <a:ea typeface="宋体" pitchFamily="2" charset="-122"/>
                </a:rPr>
                <a:t>k</a:t>
              </a:r>
              <a:r>
                <a:rPr lang="zh-CN" altLang="en-US" b="1" dirty="0">
                  <a:ea typeface="宋体" pitchFamily="2" charset="-122"/>
                </a:rPr>
                <a:t>的着色情况，</a:t>
              </a:r>
              <a:r>
                <a:rPr lang="en-US" altLang="zh-CN" b="1" dirty="0">
                  <a:ea typeface="宋体" pitchFamily="2" charset="-122"/>
                </a:rPr>
                <a:t>k=k</a:t>
              </a:r>
              <a:r>
                <a:rPr lang="en-US" altLang="zh-CN" b="1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b="1" dirty="0">
                  <a:ea typeface="宋体" pitchFamily="2" charset="-122"/>
                </a:rPr>
                <a:t>1</a:t>
              </a:r>
              <a:r>
                <a:rPr lang="zh-CN" altLang="en-US" b="1" dirty="0">
                  <a:ea typeface="宋体" pitchFamily="2" charset="-122"/>
                </a:rPr>
                <a:t>，转步骤</a:t>
              </a:r>
              <a:r>
                <a:rPr lang="en-US" altLang="zh-CN" b="1" dirty="0">
                  <a:ea typeface="宋体" pitchFamily="2" charset="-122"/>
                </a:rPr>
                <a:t>3</a:t>
              </a:r>
              <a:r>
                <a:rPr lang="zh-CN" altLang="en-US" b="1" dirty="0">
                  <a:ea typeface="宋体" pitchFamily="2" charset="-122"/>
                </a:rPr>
                <a:t>回溯；</a:t>
              </a:r>
            </a:p>
          </p:txBody>
        </p:sp>
        <p:grpSp>
          <p:nvGrpSpPr>
            <p:cNvPr id="43017" name="Group 64"/>
            <p:cNvGrpSpPr>
              <a:grpSpLocks/>
            </p:cNvGrpSpPr>
            <p:nvPr/>
          </p:nvGrpSpPr>
          <p:grpSpPr bwMode="auto">
            <a:xfrm>
              <a:off x="1511" y="6588"/>
              <a:ext cx="540" cy="859"/>
              <a:chOff x="1711" y="5088"/>
              <a:chExt cx="540" cy="813"/>
            </a:xfrm>
          </p:grpSpPr>
          <p:sp>
            <p:nvSpPr>
              <p:cNvPr id="43018" name="AutoShape 65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43019" name="WordArt 66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/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51275" y="1851025"/>
            <a:ext cx="1223963" cy="67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28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47A2C-034D-4643-907F-03CAA7279DD3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403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358C3795-2E10-4799-8ED1-0045D880E456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44037" name="Group 71"/>
          <p:cNvGrpSpPr>
            <a:grpSpLocks/>
          </p:cNvGrpSpPr>
          <p:nvPr/>
        </p:nvGrpSpPr>
        <p:grpSpPr bwMode="auto">
          <a:xfrm>
            <a:off x="179388" y="-26988"/>
            <a:ext cx="8532812" cy="7200901"/>
            <a:chOff x="556" y="-99"/>
            <a:chExt cx="4592" cy="4536"/>
          </a:xfrm>
        </p:grpSpPr>
        <p:sp>
          <p:nvSpPr>
            <p:cNvPr id="44038" name="Text Box 66"/>
            <p:cNvSpPr txBox="1">
              <a:spLocks noChangeArrowheads="1"/>
            </p:cNvSpPr>
            <p:nvPr/>
          </p:nvSpPr>
          <p:spPr bwMode="auto">
            <a:xfrm>
              <a:off x="556" y="-99"/>
              <a:ext cx="4592" cy="45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算法</a:t>
              </a:r>
              <a:r>
                <a:rPr lang="en-US" altLang="zh-CN" sz="2000">
                  <a:cs typeface="Tahoma" pitchFamily="34" charset="0"/>
                </a:rPr>
                <a:t>8.2—— </a:t>
              </a:r>
              <a:r>
                <a:rPr lang="zh-CN" altLang="en-US" sz="2000">
                  <a:cs typeface="Tahoma" pitchFamily="34" charset="0"/>
                </a:rPr>
                <a:t>图的</a:t>
              </a:r>
              <a:r>
                <a:rPr lang="en-US" altLang="zh-CN" sz="2000">
                  <a:cs typeface="Tahoma" pitchFamily="34" charset="0"/>
                </a:rPr>
                <a:t>m</a:t>
              </a:r>
              <a:r>
                <a:rPr lang="zh-CN" altLang="en-US" sz="2000">
                  <a:cs typeface="Tahoma" pitchFamily="34" charset="0"/>
                </a:rPr>
                <a:t>着色问题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</a:t>
              </a:r>
              <a:r>
                <a:rPr lang="en-US" altLang="zh-CN" sz="2000">
                  <a:cs typeface="Tahoma" pitchFamily="34" charset="0"/>
                </a:rPr>
                <a:t>void GraphColor(int n, int c[ ][ ], int m)</a:t>
              </a:r>
              <a:r>
                <a:rPr lang="zh-CN" altLang="en-US" sz="2000">
                  <a:cs typeface="Tahoma" pitchFamily="34" charset="0"/>
                </a:rPr>
                <a:t>  </a:t>
              </a:r>
              <a:r>
                <a:rPr lang="en-US" altLang="zh-CN" sz="2000">
                  <a:cs typeface="Tahoma" pitchFamily="34" charset="0"/>
                </a:rPr>
                <a:t>{ 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for (i=0; i&lt;n; i++ )     //</a:t>
              </a:r>
              <a:r>
                <a:rPr lang="zh-CN" altLang="en-US" sz="2000">
                  <a:cs typeface="Tahoma" pitchFamily="34" charset="0"/>
                </a:rPr>
                <a:t>将数组</a:t>
              </a:r>
              <a:r>
                <a:rPr lang="en-US" altLang="zh-CN" sz="2000">
                  <a:cs typeface="Tahoma" pitchFamily="34" charset="0"/>
                </a:rPr>
                <a:t>color[n]</a:t>
              </a:r>
              <a:r>
                <a:rPr lang="zh-CN" altLang="en-US" sz="2000">
                  <a:cs typeface="Tahoma" pitchFamily="34" charset="0"/>
                </a:rPr>
                <a:t>初始化为</a:t>
              </a:r>
              <a:r>
                <a:rPr lang="en-US" altLang="zh-CN" sz="2000">
                  <a:cs typeface="Tahoma" pitchFamily="34" charset="0"/>
                </a:rPr>
                <a:t>0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color[i]=0;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k=0;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while (k&gt;=0) {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color[k]=color[k]+1;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while (color[k]&lt;=m)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if (Ok(k)) break;   //</a:t>
              </a:r>
              <a:r>
                <a:rPr lang="zh-CN" altLang="en-US" sz="2000">
                  <a:cs typeface="Tahoma" pitchFamily="34" charset="0"/>
                </a:rPr>
                <a:t>判断顶点</a:t>
              </a:r>
              <a:r>
                <a:rPr lang="en-US" altLang="zh-CN" sz="2000">
                  <a:cs typeface="Tahoma" pitchFamily="34" charset="0"/>
                </a:rPr>
                <a:t>k</a:t>
              </a:r>
              <a:r>
                <a:rPr lang="zh-CN" altLang="en-US" sz="2000">
                  <a:cs typeface="Tahoma" pitchFamily="34" charset="0"/>
                </a:rPr>
                <a:t>的着色是否发生冲突</a:t>
              </a:r>
              <a:endParaRPr lang="en-US" altLang="zh-CN" sz="2000">
                <a:cs typeface="Tahoma" pitchFamily="34" charset="0"/>
              </a:endParaRP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else color[k]=color[k]+1;   //</a:t>
              </a:r>
              <a:r>
                <a:rPr lang="zh-CN" altLang="en-US" sz="2000">
                  <a:cs typeface="Tahoma" pitchFamily="34" charset="0"/>
                </a:rPr>
                <a:t>搜索下一个颜色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 </a:t>
              </a:r>
              <a:r>
                <a:rPr lang="en-US" altLang="zh-CN" sz="2000">
                  <a:cs typeface="Tahoma" pitchFamily="34" charset="0"/>
                </a:rPr>
                <a:t>if (color[k]&lt;=m &amp;&amp; k= =n) { //</a:t>
              </a:r>
              <a:r>
                <a:rPr lang="zh-CN" altLang="en-US" sz="2000">
                  <a:cs typeface="Tahoma" pitchFamily="34" charset="0"/>
                </a:rPr>
                <a:t>求解完毕，输出解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for (i=1; i&lt;=n; i++)          cout&lt;&lt;color[i];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     return; 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 }</a:t>
              </a:r>
            </a:p>
            <a:p>
              <a:pPr eaLnBrk="1" hangingPunct="1">
                <a:lnSpc>
                  <a:spcPct val="80000"/>
                </a:lnSpc>
                <a:buClr>
                  <a:schemeClr val="tx1"/>
                </a:buClr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else if (color[k]&lt;=m &amp;&amp; k&lt;n)        k=k+1;  //</a:t>
              </a:r>
              <a:r>
                <a:rPr lang="zh-CN" altLang="en-US" sz="2000">
                  <a:cs typeface="Tahoma" pitchFamily="34" charset="0"/>
                </a:rPr>
                <a:t>处理下一个顶点</a:t>
              </a:r>
            </a:p>
            <a:p>
              <a:pPr eaLnBrk="1" hangingPunct="1">
                <a:lnSpc>
                  <a:spcPct val="80000"/>
                </a:lnSpc>
                <a:buClr>
                  <a:schemeClr val="tx1"/>
                </a:buClr>
                <a:buFontTx/>
                <a:buNone/>
              </a:pPr>
              <a:r>
                <a:rPr lang="zh-CN" altLang="en-US" sz="2000">
                  <a:cs typeface="Tahoma" pitchFamily="34" charset="0"/>
                </a:rPr>
                <a:t>         </a:t>
              </a:r>
              <a:r>
                <a:rPr lang="en-US" altLang="zh-CN" sz="2000">
                  <a:cs typeface="Tahoma" pitchFamily="34" charset="0"/>
                </a:rPr>
                <a:t>else {     color[k]=0;               k=k-1;    //</a:t>
              </a:r>
              <a:r>
                <a:rPr lang="zh-CN" altLang="en-US" sz="2000">
                  <a:cs typeface="Tahoma" pitchFamily="34" charset="0"/>
                </a:rPr>
                <a:t>回溯            </a:t>
              </a:r>
              <a:r>
                <a:rPr lang="en-US" altLang="zh-CN" sz="2000">
                  <a:cs typeface="Tahoma" pitchFamily="34" charset="0"/>
                </a:rPr>
                <a:t>}</a:t>
              </a:r>
            </a:p>
            <a:p>
              <a:pPr eaLnBrk="1" hangingPunct="1">
                <a:lnSpc>
                  <a:spcPct val="80000"/>
                </a:lnSpc>
                <a:buClr>
                  <a:schemeClr val="tx1"/>
                </a:buClr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      }</a:t>
              </a:r>
            </a:p>
            <a:p>
              <a:pPr eaLnBrk="1" hangingPunct="1">
                <a:lnSpc>
                  <a:spcPct val="80000"/>
                </a:lnSpc>
                <a:buClr>
                  <a:schemeClr val="tx1"/>
                </a:buClr>
                <a:buFontTx/>
                <a:buNone/>
              </a:pPr>
              <a:r>
                <a:rPr lang="en-US" altLang="zh-CN" sz="2000">
                  <a:cs typeface="Tahoma" pitchFamily="34" charset="0"/>
                </a:rPr>
                <a:t>   }</a:t>
              </a:r>
            </a:p>
            <a:p>
              <a:pPr algn="just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cs typeface="Tahoma" pitchFamily="34" charset="0"/>
              </a:endParaRPr>
            </a:p>
          </p:txBody>
        </p:sp>
        <p:grpSp>
          <p:nvGrpSpPr>
            <p:cNvPr id="44039" name="Group 67"/>
            <p:cNvGrpSpPr>
              <a:grpSpLocks/>
            </p:cNvGrpSpPr>
            <p:nvPr/>
          </p:nvGrpSpPr>
          <p:grpSpPr bwMode="auto">
            <a:xfrm>
              <a:off x="557" y="-99"/>
              <a:ext cx="309" cy="448"/>
              <a:chOff x="1519" y="2792"/>
              <a:chExt cx="550" cy="864"/>
            </a:xfrm>
          </p:grpSpPr>
          <p:sp>
            <p:nvSpPr>
              <p:cNvPr id="44040" name="AutoShape 68"/>
              <p:cNvSpPr>
                <a:spLocks noChangeArrowheads="1"/>
              </p:cNvSpPr>
              <p:nvPr/>
            </p:nvSpPr>
            <p:spPr bwMode="auto">
              <a:xfrm rot="5400000">
                <a:off x="1362" y="2949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91205" name="WordArt 69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028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569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6E25E9-D144-4567-A20E-D5A611C23A1A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2016/5/19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50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第8章  回溯法</a:t>
            </a:r>
          </a:p>
        </p:txBody>
      </p:sp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12AE0B6D-8288-45EF-9BCE-9ABFA57BAA7C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50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4375" y="919163"/>
            <a:ext cx="7772400" cy="5183187"/>
          </a:xfrm>
          <a:ln cap="flat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2100" smtClean="0"/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bool Ok(int k)   //</a:t>
            </a:r>
            <a:r>
              <a:rPr lang="zh-CN" altLang="en-US" sz="2100" smtClean="0"/>
              <a:t>判断顶点</a:t>
            </a:r>
            <a:r>
              <a:rPr lang="en-US" altLang="zh-CN" sz="2100" smtClean="0"/>
              <a:t>k</a:t>
            </a:r>
            <a:r>
              <a:rPr lang="zh-CN" altLang="en-US" sz="2100" smtClean="0"/>
              <a:t>的着色是否发生冲突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sz="2100" smtClean="0"/>
              <a:t>  </a:t>
            </a:r>
            <a:r>
              <a:rPr lang="en-US" altLang="zh-CN" sz="2100" smtClean="0"/>
              <a:t>{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for (i=0; i&lt;k; i++)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if (c[k][i]= =1 &amp;&amp; color[i]= =color[k])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         return false;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    return true;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z="2100" smtClean="0"/>
              <a:t>  }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2100" smtClean="0"/>
          </a:p>
        </p:txBody>
      </p:sp>
      <p:sp>
        <p:nvSpPr>
          <p:cNvPr id="45062" name="矩形 1"/>
          <p:cNvSpPr>
            <a:spLocks noChangeArrowheads="1"/>
          </p:cNvSpPr>
          <p:nvPr/>
        </p:nvSpPr>
        <p:spPr bwMode="auto">
          <a:xfrm>
            <a:off x="2181225" y="260350"/>
            <a:ext cx="39925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775"/>
              </a:spcAft>
            </a:pPr>
            <a:r>
              <a:rPr lang="zh-CN" altLang="en-US" b="1"/>
              <a:t>算法</a:t>
            </a:r>
            <a:r>
              <a:rPr lang="en-US" altLang="zh-CN" b="1"/>
              <a:t>8.2—— </a:t>
            </a:r>
            <a:r>
              <a:rPr lang="zh-CN" altLang="en-US" b="1"/>
              <a:t>图的</a:t>
            </a:r>
            <a:r>
              <a:rPr lang="en-US" altLang="zh-CN" b="1"/>
              <a:t>m</a:t>
            </a:r>
            <a:r>
              <a:rPr lang="zh-CN" altLang="en-US" b="1"/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1087701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6538</TotalTime>
  <Words>2355</Words>
  <Application>Microsoft Office PowerPoint</Application>
  <PresentationFormat>全屏显示(4:3)</PresentationFormat>
  <Paragraphs>385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1_凸显</vt:lpstr>
      <vt:lpstr>aniu_ppt</vt:lpstr>
      <vt:lpstr>1_aniu_ppt</vt:lpstr>
      <vt:lpstr>PowerPoint 演示文稿</vt:lpstr>
      <vt:lpstr>回溯法的解题思路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8.2.2  哈密顿回路问题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347</cp:revision>
  <dcterms:created xsi:type="dcterms:W3CDTF">2006-06-21T07:55:46Z</dcterms:created>
  <dcterms:modified xsi:type="dcterms:W3CDTF">2016-05-19T02:48:42Z</dcterms:modified>
</cp:coreProperties>
</file>