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9" r:id="rId1"/>
    <p:sldMasterId id="2147484050" r:id="rId2"/>
    <p:sldMasterId id="2147484063" r:id="rId3"/>
  </p:sldMasterIdLst>
  <p:notesMasterIdLst>
    <p:notesMasterId r:id="rId40"/>
  </p:notesMasterIdLst>
  <p:handoutMasterIdLst>
    <p:handoutMasterId r:id="rId41"/>
  </p:handoutMasterIdLst>
  <p:sldIdLst>
    <p:sldId id="348" r:id="rId4"/>
    <p:sldId id="328" r:id="rId5"/>
    <p:sldId id="330" r:id="rId6"/>
    <p:sldId id="296" r:id="rId7"/>
    <p:sldId id="283" r:id="rId8"/>
    <p:sldId id="305" r:id="rId9"/>
    <p:sldId id="331" r:id="rId10"/>
    <p:sldId id="332" r:id="rId11"/>
    <p:sldId id="346" r:id="rId12"/>
    <p:sldId id="324" r:id="rId13"/>
    <p:sldId id="284" r:id="rId14"/>
    <p:sldId id="333" r:id="rId15"/>
    <p:sldId id="287" r:id="rId16"/>
    <p:sldId id="335" r:id="rId17"/>
    <p:sldId id="288" r:id="rId18"/>
    <p:sldId id="289" r:id="rId19"/>
    <p:sldId id="291" r:id="rId20"/>
    <p:sldId id="320" r:id="rId21"/>
    <p:sldId id="350" r:id="rId22"/>
    <p:sldId id="292" r:id="rId23"/>
    <p:sldId id="308" r:id="rId24"/>
    <p:sldId id="349" r:id="rId25"/>
    <p:sldId id="309" r:id="rId26"/>
    <p:sldId id="310" r:id="rId27"/>
    <p:sldId id="313" r:id="rId28"/>
    <p:sldId id="311" r:id="rId29"/>
    <p:sldId id="351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27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A50021"/>
    <a:srgbClr val="FF9900"/>
    <a:srgbClr val="FFFF99"/>
    <a:srgbClr val="FF0000"/>
    <a:srgbClr val="FFFF00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56" autoAdjust="0"/>
    <p:restoredTop sz="81400" autoAdjust="0"/>
  </p:normalViewPr>
  <p:slideViewPr>
    <p:cSldViewPr>
      <p:cViewPr>
        <p:scale>
          <a:sx n="60" d="100"/>
          <a:sy n="60" d="100"/>
        </p:scale>
        <p:origin x="-78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94"/>
    </p:cViewPr>
  </p:sorterViewPr>
  <p:notesViewPr>
    <p:cSldViewPr>
      <p:cViewPr varScale="1">
        <p:scale>
          <a:sx n="53" d="100"/>
          <a:sy n="53" d="100"/>
        </p:scale>
        <p:origin x="-1842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A5D21C96-181C-4352-BEBD-0FCB8D29B6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1195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BDC5F067-DF7D-4B8B-9118-5902D88D49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37260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计算时间复杂度的详细方法</a:t>
            </a:r>
            <a:r>
              <a:rPr lang="zh-CN" altLang="en-US" baseline="0" dirty="0" smtClean="0"/>
              <a:t> 以及递归算法的时间复杂度的计算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5F067-DF7D-4B8B-9118-5902D88D49D1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513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31876C8-B35D-4F01-AE36-0E7B9CCC255A}" type="slidenum">
              <a:rPr lang="en-US" altLang="zh-CN" smtClean="0"/>
              <a:pPr eaLnBrk="1" hangingPunct="1">
                <a:spcBef>
                  <a:spcPct val="0"/>
                </a:spcBef>
              </a:pPr>
              <a:t>31</a:t>
            </a:fld>
            <a:endParaRPr lang="en-US" altLang="zh-CN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ct val="20000"/>
              </a:spcAft>
              <a:buClr>
                <a:srgbClr val="A50021"/>
              </a:buClr>
              <a:buSzTx/>
              <a:buFont typeface="Wingdings" pitchFamily="2" charset="2"/>
              <a:buNone/>
            </a:pPr>
            <a:r>
              <a:rPr kumimoji="1" lang="zh-CN" altLang="en-US" sz="3200" dirty="0" smtClean="0">
                <a:latin typeface="宋体" pitchFamily="2" charset="-122"/>
                <a:ea typeface="宋体" pitchFamily="2" charset="-122"/>
              </a:rPr>
              <a:t>提高算法效率</a:t>
            </a:r>
            <a:r>
              <a:rPr kumimoji="1" lang="zh-CN" altLang="en-US" sz="3200" baseline="0" dirty="0" smtClean="0">
                <a:latin typeface="宋体" pitchFamily="2" charset="-122"/>
                <a:ea typeface="宋体" pitchFamily="2" charset="-122"/>
              </a:rPr>
              <a:t>，降低算法运行中对计算机消耗，选择复杂性最小的算法实现。</a:t>
            </a:r>
            <a:endParaRPr kumimoji="1" lang="en-US" altLang="zh-CN" sz="3200" dirty="0" smtClean="0">
              <a:latin typeface="宋体" pitchFamily="2" charset="-122"/>
              <a:ea typeface="宋体" pitchFamily="2" charset="-122"/>
            </a:endParaRPr>
          </a:p>
          <a:p>
            <a:pPr eaLnBrk="1" hangingPunct="1">
              <a:spcAft>
                <a:spcPct val="20000"/>
              </a:spcAft>
              <a:buClr>
                <a:srgbClr val="A50021"/>
              </a:buClr>
              <a:buSzTx/>
              <a:buFont typeface="Wingdings" pitchFamily="2" charset="2"/>
              <a:buChar char="r"/>
            </a:pPr>
            <a:r>
              <a:rPr kumimoji="1" lang="zh-CN" altLang="en-US" sz="3200" dirty="0" smtClean="0">
                <a:latin typeface="宋体" pitchFamily="2" charset="-122"/>
                <a:ea typeface="宋体" pitchFamily="2" charset="-122"/>
              </a:rPr>
              <a:t>算法分析</a:t>
            </a:r>
            <a:r>
              <a:rPr kumimoji="1" lang="zh-CN" altLang="en-US" sz="3200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kumimoji="1" lang="en-US" altLang="zh-CN" sz="3200" dirty="0" smtClean="0">
                <a:latin typeface="Times New Roman" pitchFamily="18" charset="0"/>
                <a:ea typeface="宋体" pitchFamily="2" charset="-122"/>
              </a:rPr>
              <a:t>Algorithm Analysis</a:t>
            </a:r>
            <a:r>
              <a:rPr kumimoji="1" lang="zh-CN" altLang="en-US" sz="3200" dirty="0" smtClean="0">
                <a:latin typeface="宋体" pitchFamily="2" charset="-122"/>
                <a:ea typeface="宋体" pitchFamily="2" charset="-122"/>
              </a:rPr>
              <a:t>）</a:t>
            </a:r>
            <a:r>
              <a:rPr kumimoji="1" lang="en-US" altLang="zh-CN" sz="3200" dirty="0" smtClean="0">
                <a:latin typeface="宋体" pitchFamily="2" charset="-122"/>
                <a:ea typeface="宋体" pitchFamily="2" charset="-122"/>
              </a:rPr>
              <a:t>:</a:t>
            </a:r>
            <a:r>
              <a:rPr kumimoji="1" lang="zh-CN" altLang="en-US" sz="3200" dirty="0" smtClean="0">
                <a:latin typeface="宋体" pitchFamily="2" charset="-122"/>
                <a:ea typeface="宋体" pitchFamily="2" charset="-122"/>
              </a:rPr>
              <a:t>对算法所需要的两种计算机资源</a:t>
            </a:r>
            <a:r>
              <a:rPr kumimoji="1" lang="en-US" altLang="zh-CN" sz="3200" dirty="0" smtClean="0">
                <a:latin typeface="Times New Roman" pitchFamily="18" charset="0"/>
                <a:ea typeface="宋体" pitchFamily="2" charset="-122"/>
              </a:rPr>
              <a:t>——</a:t>
            </a:r>
            <a:r>
              <a:rPr kumimoji="1" lang="zh-CN" altLang="en-US" sz="3200" dirty="0" smtClean="0">
                <a:latin typeface="宋体" pitchFamily="2" charset="-122"/>
                <a:ea typeface="宋体" pitchFamily="2" charset="-122"/>
              </a:rPr>
              <a:t>时间和空间进行估算</a:t>
            </a:r>
          </a:p>
          <a:p>
            <a:pPr lvl="1" eaLnBrk="1" hangingPunct="1">
              <a:spcAft>
                <a:spcPct val="20000"/>
              </a:spcAft>
              <a:buClr>
                <a:srgbClr val="A50021"/>
              </a:buClr>
              <a:buFont typeface="Wingdings" pitchFamily="2" charset="2"/>
              <a:buChar char="Ø"/>
            </a:pPr>
            <a:r>
              <a:rPr kumimoji="1" lang="zh-CN" altLang="en-US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时间复杂性（</a:t>
            </a:r>
            <a:r>
              <a:rPr kumimoji="1"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Time Complexity</a:t>
            </a:r>
            <a:r>
              <a:rPr kumimoji="1" lang="zh-CN" altLang="en-US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）</a:t>
            </a:r>
          </a:p>
          <a:p>
            <a:pPr lvl="1" eaLnBrk="1" hangingPunct="1">
              <a:spcAft>
                <a:spcPct val="20000"/>
              </a:spcAft>
              <a:buClr>
                <a:srgbClr val="A50021"/>
              </a:buClr>
              <a:buFont typeface="Wingdings" pitchFamily="2" charset="2"/>
              <a:buChar char="Ø"/>
            </a:pPr>
            <a:r>
              <a:rPr kumimoji="1" lang="zh-CN" altLang="en-US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空间复杂性（</a:t>
            </a:r>
            <a:r>
              <a:rPr kumimoji="1"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Space Complexity</a:t>
            </a:r>
            <a:r>
              <a:rPr kumimoji="1" lang="zh-CN" altLang="en-US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）</a:t>
            </a:r>
            <a:endParaRPr kumimoji="1" lang="zh-CN" altLang="en-US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5F067-DF7D-4B8B-9118-5902D88D49D1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4810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算法的渐进分析</a:t>
            </a: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73F30E9-E165-496C-B8C1-4BB2775DFA0C}" type="slidenum">
              <a:rPr lang="en-US" altLang="zh-CN" sz="1200" smtClean="0"/>
              <a:pPr eaLnBrk="1" hangingPunct="1"/>
              <a:t>6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54123</a:t>
            </a:r>
            <a:endParaRPr lang="zh-CN" altLang="en-US" dirty="0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A366F93-67A8-4EF8-AC32-B206FCE0648B}" type="slidenum">
              <a:rPr lang="en-US" altLang="zh-CN" sz="1200" smtClean="0"/>
              <a:pPr eaLnBrk="1" hangingPunct="1"/>
              <a:t>8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7A5435E-29D6-43BE-863A-9E1860506015}" type="slidenum">
              <a:rPr lang="en-US" altLang="zh-CN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n2</a:t>
            </a:r>
            <a:r>
              <a:rPr lang="zh-CN" altLang="en-US" dirty="0" smtClean="0"/>
              <a:t>）并不是实际工作量而是一种增长趋势，数据结构中称为时间复杂度，准确来说是渐进时间复杂度，为什么是</a:t>
            </a:r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n2</a:t>
            </a:r>
            <a:r>
              <a:rPr lang="zh-CN" altLang="en-US" dirty="0" smtClean="0"/>
              <a:t>）的形式，它是怎么得来的，为什么这样计算，有什么含义？为什么称为渐进？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注意</a:t>
            </a:r>
            <a:r>
              <a:rPr lang="en-US" altLang="zh-CN" dirty="0" smtClean="0"/>
              <a:t>P11</a:t>
            </a:r>
            <a:r>
              <a:rPr lang="zh-CN" altLang="en-US" dirty="0" smtClean="0"/>
              <a:t>推导过程。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C4A0E8D-76A7-496F-9C97-85A1F7507326}" type="slidenum">
              <a:rPr lang="en-US" altLang="zh-CN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en-US" altLang="zh-CN" sz="1200" i="1" dirty="0" smtClean="0">
                <a:latin typeface="Times New Roman" pitchFamily="18" charset="0"/>
                <a:ea typeface="宋体" pitchFamily="2" charset="-122"/>
              </a:rPr>
              <a:t>f</a:t>
            </a:r>
            <a:r>
              <a:rPr kumimoji="1" lang="en-US" altLang="zh-CN" sz="12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1200" i="1" dirty="0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1200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kumimoji="1" lang="zh-CN" altLang="en-US" sz="1200" dirty="0" smtClean="0">
                <a:latin typeface="宋体" pitchFamily="2" charset="-122"/>
                <a:ea typeface="宋体" pitchFamily="2" charset="-122"/>
              </a:rPr>
              <a:t>越大越好，还是越小越好。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注意</a:t>
            </a:r>
            <a:r>
              <a:rPr lang="en-US" altLang="zh-CN" dirty="0" smtClean="0"/>
              <a:t>P11</a:t>
            </a:r>
            <a:r>
              <a:rPr lang="zh-CN" altLang="en-US" dirty="0" smtClean="0"/>
              <a:t>推导过程。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5019F17-B32B-4561-878F-20E1CD2B804D}" type="slidenum">
              <a:rPr lang="en-US" altLang="zh-CN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注意</a:t>
            </a:r>
            <a:r>
              <a:rPr lang="en-US" altLang="zh-CN" smtClean="0"/>
              <a:t>P11</a:t>
            </a:r>
            <a:r>
              <a:rPr lang="zh-CN" altLang="en-US" smtClean="0"/>
              <a:t>推导过程。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37DD878-3749-4A3A-B515-E43E36102662}" type="slidenum">
              <a:rPr lang="en-US" altLang="zh-CN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zh-CN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求和表达式的计算见</a:t>
            </a:r>
            <a:r>
              <a:rPr lang="en-US" altLang="zh-CN" smtClean="0"/>
              <a:t>p13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>
                <a:latin typeface="宋体" pitchFamily="2" charset="-122"/>
                <a:ea typeface="宋体" pitchFamily="2" charset="-122"/>
              </a:rPr>
              <a:t>如果能知道一个问题的</a:t>
            </a:r>
            <a:r>
              <a:rPr kumimoji="1" lang="zh-CN" altLang="en-US" sz="1200" dirty="0" smtClean="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计算复杂性下界</a:t>
            </a:r>
            <a:r>
              <a:rPr kumimoji="1" lang="zh-CN" altLang="en-US" sz="1200" dirty="0" smtClean="0">
                <a:latin typeface="宋体" pitchFamily="2" charset="-122"/>
                <a:ea typeface="宋体" pitchFamily="2" charset="-122"/>
              </a:rPr>
              <a:t>也就是求解该问题的任何算法所需的时间下界，这个下界用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大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Ω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符号</a:t>
            </a:r>
            <a:r>
              <a:rPr kumimoji="1" lang="zh-CN" altLang="en-US" sz="1200" dirty="0" smtClean="0">
                <a:latin typeface="Times New Roman" pitchFamily="18" charset="0"/>
                <a:ea typeface="宋体" pitchFamily="2" charset="-122"/>
              </a:rPr>
              <a:t>表示</a:t>
            </a:r>
            <a:r>
              <a:rPr kumimoji="1" lang="zh-CN" altLang="en-US" sz="1200" dirty="0" smtClean="0">
                <a:latin typeface="宋体" pitchFamily="2" charset="-122"/>
                <a:ea typeface="宋体" pitchFamily="2" charset="-122"/>
              </a:rPr>
              <a:t>。</a:t>
            </a:r>
            <a:endParaRPr kumimoji="1"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5F067-DF7D-4B8B-9118-5902D88D49D1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3714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矩形 3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椭圆 18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68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54284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28600"/>
            <a:ext cx="8153400" cy="601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665916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矩形 3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椭圆 18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20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696" y="1979"/>
              <a:ext cx="3132" cy="324"/>
              <a:chOff x="696" y="894"/>
              <a:chExt cx="3132" cy="324"/>
            </a:xfrm>
          </p:grpSpPr>
          <p:sp>
            <p:nvSpPr>
              <p:cNvPr id="87" name="Rectangle 4"/>
              <p:cNvSpPr>
                <a:spLocks noChangeArrowheads="1"/>
              </p:cNvSpPr>
              <p:nvPr/>
            </p:nvSpPr>
            <p:spPr bwMode="ltGray">
              <a:xfrm>
                <a:off x="696" y="894"/>
                <a:ext cx="1104" cy="28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8" name="Rectangle 5"/>
              <p:cNvSpPr>
                <a:spLocks noChangeArrowheads="1"/>
              </p:cNvSpPr>
              <p:nvPr/>
            </p:nvSpPr>
            <p:spPr bwMode="ltGray">
              <a:xfrm>
                <a:off x="696" y="1122"/>
                <a:ext cx="1440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9" name="Rectangle 6"/>
              <p:cNvSpPr>
                <a:spLocks noChangeArrowheads="1"/>
              </p:cNvSpPr>
              <p:nvPr/>
            </p:nvSpPr>
            <p:spPr bwMode="ltGray">
              <a:xfrm>
                <a:off x="1716" y="1068"/>
                <a:ext cx="2112" cy="10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90" name="Rectangle 7"/>
              <p:cNvSpPr>
                <a:spLocks noChangeArrowheads="1"/>
              </p:cNvSpPr>
              <p:nvPr/>
            </p:nvSpPr>
            <p:spPr bwMode="ltGray">
              <a:xfrm>
                <a:off x="1713" y="954"/>
                <a:ext cx="1872" cy="144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6" name="Rectangle 8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4" name="Group 10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6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12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13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Line 14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Line 15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Line 16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Line 17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Line 18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Line 19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Line 20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Line 21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Line 22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Line 23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Line 24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Line 25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Line 26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Line 27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Line 28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Line 29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Line 30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Line 31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Line 32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" name="Group 33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6" name="Line 34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35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36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37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38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39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40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41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42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43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44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45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46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47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48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49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50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Line 51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52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53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Line 54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55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56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Line 57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58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Line 59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60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Line 61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Line 62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29" name="Rectangle 64" descr="60%"/>
              <p:cNvSpPr>
                <a:spLocks noChangeArrowheads="1"/>
              </p:cNvSpPr>
              <p:nvPr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30" name="Line 65"/>
              <p:cNvSpPr>
                <a:spLocks noChangeShapeType="1"/>
              </p:cNvSpPr>
              <p:nvPr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66"/>
              <p:cNvSpPr>
                <a:spLocks noChangeShapeType="1"/>
              </p:cNvSpPr>
              <p:nvPr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67"/>
              <p:cNvSpPr>
                <a:spLocks noChangeShapeType="1"/>
              </p:cNvSpPr>
              <p:nvPr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68"/>
              <p:cNvSpPr>
                <a:spLocks noChangeShapeType="1"/>
              </p:cNvSpPr>
              <p:nvPr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69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70"/>
            <p:cNvGrpSpPr>
              <a:grpSpLocks/>
            </p:cNvGrpSpPr>
            <p:nvPr/>
          </p:nvGrpSpPr>
          <p:grpSpPr bwMode="auto">
            <a:xfrm>
              <a:off x="261" y="1962"/>
              <a:ext cx="3567" cy="1494"/>
              <a:chOff x="261" y="877"/>
              <a:chExt cx="3567" cy="1494"/>
            </a:xfrm>
          </p:grpSpPr>
          <p:sp>
            <p:nvSpPr>
              <p:cNvPr id="11" name="Line 71"/>
              <p:cNvSpPr>
                <a:spLocks noChangeShapeType="1"/>
              </p:cNvSpPr>
              <p:nvPr/>
            </p:nvSpPr>
            <p:spPr bwMode="ltGray">
              <a:xfrm flipH="1">
                <a:off x="261" y="951"/>
                <a:ext cx="1533" cy="3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72"/>
              <p:cNvSpPr>
                <a:spLocks noChangeShapeType="1"/>
              </p:cNvSpPr>
              <p:nvPr/>
            </p:nvSpPr>
            <p:spPr bwMode="ltGray">
              <a:xfrm>
                <a:off x="383" y="879"/>
                <a:ext cx="0" cy="149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Arc 73"/>
              <p:cNvSpPr>
                <a:spLocks/>
              </p:cNvSpPr>
              <p:nvPr/>
            </p:nvSpPr>
            <p:spPr bwMode="ltGray">
              <a:xfrm rot="16200000" flipH="1">
                <a:off x="302" y="87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Arc 74"/>
              <p:cNvSpPr>
                <a:spLocks/>
              </p:cNvSpPr>
              <p:nvPr/>
            </p:nvSpPr>
            <p:spPr bwMode="ltGray">
              <a:xfrm>
                <a:off x="692" y="895"/>
                <a:ext cx="267" cy="209"/>
              </a:xfrm>
              <a:custGeom>
                <a:avLst/>
                <a:gdLst>
                  <a:gd name="T0" fmla="*/ 0 w 38387"/>
                  <a:gd name="T1" fmla="*/ 0 h 30163"/>
                  <a:gd name="T2" fmla="*/ 0 w 38387"/>
                  <a:gd name="T3" fmla="*/ 0 h 30163"/>
                  <a:gd name="T4" fmla="*/ 0 w 38387"/>
                  <a:gd name="T5" fmla="*/ 0 h 301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387" h="30163" fill="none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</a:path>
                  <a:path w="38387" h="30163" stroke="0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  <a:lnTo>
                      <a:pt x="16787" y="8563"/>
                    </a:lnTo>
                    <a:lnTo>
                      <a:pt x="36617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Arc 75"/>
              <p:cNvSpPr>
                <a:spLocks/>
              </p:cNvSpPr>
              <p:nvPr/>
            </p:nvSpPr>
            <p:spPr bwMode="ltGray">
              <a:xfrm flipV="1">
                <a:off x="834" y="893"/>
                <a:ext cx="288" cy="322"/>
              </a:xfrm>
              <a:custGeom>
                <a:avLst/>
                <a:gdLst>
                  <a:gd name="T0" fmla="*/ 0 w 21600"/>
                  <a:gd name="T1" fmla="*/ 0 h 24179"/>
                  <a:gd name="T2" fmla="*/ 0 w 21600"/>
                  <a:gd name="T3" fmla="*/ 0 h 24179"/>
                  <a:gd name="T4" fmla="*/ 0 w 21600"/>
                  <a:gd name="T5" fmla="*/ 0 h 24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179" fill="none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</a:path>
                  <a:path w="21600" h="24179" stroke="0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  <a:lnTo>
                      <a:pt x="21600" y="5361"/>
                    </a:lnTo>
                    <a:lnTo>
                      <a:pt x="10995" y="24178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Arc 76"/>
              <p:cNvSpPr>
                <a:spLocks/>
              </p:cNvSpPr>
              <p:nvPr/>
            </p:nvSpPr>
            <p:spPr bwMode="ltGray">
              <a:xfrm flipV="1">
                <a:off x="1124" y="888"/>
                <a:ext cx="288" cy="329"/>
              </a:xfrm>
              <a:custGeom>
                <a:avLst/>
                <a:gdLst>
                  <a:gd name="T0" fmla="*/ 0 w 21600"/>
                  <a:gd name="T1" fmla="*/ 0 h 24653"/>
                  <a:gd name="T2" fmla="*/ 0 w 21600"/>
                  <a:gd name="T3" fmla="*/ 0 h 24653"/>
                  <a:gd name="T4" fmla="*/ 0 w 21600"/>
                  <a:gd name="T5" fmla="*/ 0 h 2465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653" fill="none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</a:path>
                  <a:path w="21600" h="24653" stroke="0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  <a:lnTo>
                      <a:pt x="0" y="4933"/>
                    </a:lnTo>
                    <a:lnTo>
                      <a:pt x="21029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77"/>
              <p:cNvSpPr>
                <a:spLocks noChangeShapeType="1"/>
              </p:cNvSpPr>
              <p:nvPr/>
            </p:nvSpPr>
            <p:spPr bwMode="ltGray">
              <a:xfrm flipV="1">
                <a:off x="720" y="891"/>
                <a:ext cx="417" cy="3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78"/>
              <p:cNvSpPr>
                <a:spLocks noChangeShapeType="1"/>
              </p:cNvSpPr>
              <p:nvPr/>
            </p:nvSpPr>
            <p:spPr bwMode="ltGray">
              <a:xfrm>
                <a:off x="771" y="891"/>
                <a:ext cx="300" cy="3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Arc 79"/>
              <p:cNvSpPr>
                <a:spLocks/>
              </p:cNvSpPr>
              <p:nvPr/>
            </p:nvSpPr>
            <p:spPr bwMode="ltGray">
              <a:xfrm flipV="1">
                <a:off x="2708" y="954"/>
                <a:ext cx="727" cy="619"/>
              </a:xfrm>
              <a:custGeom>
                <a:avLst/>
                <a:gdLst>
                  <a:gd name="T0" fmla="*/ 0 w 18917"/>
                  <a:gd name="T1" fmla="*/ 0 h 16117"/>
                  <a:gd name="T2" fmla="*/ 0 w 18917"/>
                  <a:gd name="T3" fmla="*/ 0 h 16117"/>
                  <a:gd name="T4" fmla="*/ 0 w 18917"/>
                  <a:gd name="T5" fmla="*/ 0 h 161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917" h="16117" fill="none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</a:path>
                  <a:path w="18917" h="16117" stroke="0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  <a:lnTo>
                      <a:pt x="18917" y="0"/>
                    </a:lnTo>
                    <a:lnTo>
                      <a:pt x="4536" y="16116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Arc 80"/>
              <p:cNvSpPr>
                <a:spLocks/>
              </p:cNvSpPr>
              <p:nvPr/>
            </p:nvSpPr>
            <p:spPr bwMode="ltGray">
              <a:xfrm>
                <a:off x="3076" y="922"/>
                <a:ext cx="425" cy="215"/>
              </a:xfrm>
              <a:custGeom>
                <a:avLst/>
                <a:gdLst>
                  <a:gd name="T0" fmla="*/ 0 w 42771"/>
                  <a:gd name="T1" fmla="*/ 0 h 21600"/>
                  <a:gd name="T2" fmla="*/ 0 w 42771"/>
                  <a:gd name="T3" fmla="*/ 0 h 21600"/>
                  <a:gd name="T4" fmla="*/ 0 w 42771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771" h="21600" fill="none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</a:path>
                  <a:path w="42771" h="21600" stroke="0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  <a:lnTo>
                      <a:pt x="21430" y="0"/>
                    </a:lnTo>
                    <a:lnTo>
                      <a:pt x="42771" y="3334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Arc 81"/>
              <p:cNvSpPr>
                <a:spLocks/>
              </p:cNvSpPr>
              <p:nvPr/>
            </p:nvSpPr>
            <p:spPr bwMode="ltGray">
              <a:xfrm flipH="1" flipV="1">
                <a:off x="3441" y="1037"/>
                <a:ext cx="288" cy="144"/>
              </a:xfrm>
              <a:custGeom>
                <a:avLst/>
                <a:gdLst>
                  <a:gd name="T0" fmla="*/ 0 w 43129"/>
                  <a:gd name="T1" fmla="*/ 0 h 21600"/>
                  <a:gd name="T2" fmla="*/ 0 w 43129"/>
                  <a:gd name="T3" fmla="*/ 0 h 21600"/>
                  <a:gd name="T4" fmla="*/ 0 w 4312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29" h="21600" fill="none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</a:path>
                  <a:path w="43129" h="21600" stroke="0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  <a:lnTo>
                      <a:pt x="21571" y="0"/>
                    </a:lnTo>
                    <a:lnTo>
                      <a:pt x="43128" y="1347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Arc 82"/>
              <p:cNvSpPr>
                <a:spLocks/>
              </p:cNvSpPr>
              <p:nvPr/>
            </p:nvSpPr>
            <p:spPr bwMode="ltGray">
              <a:xfrm flipH="1" flipV="1">
                <a:off x="2745" y="1045"/>
                <a:ext cx="201" cy="130"/>
              </a:xfrm>
              <a:custGeom>
                <a:avLst/>
                <a:gdLst>
                  <a:gd name="T0" fmla="*/ 0 w 43200"/>
                  <a:gd name="T1" fmla="*/ 0 h 28005"/>
                  <a:gd name="T2" fmla="*/ 0 w 43200"/>
                  <a:gd name="T3" fmla="*/ 0 h 28005"/>
                  <a:gd name="T4" fmla="*/ 0 w 43200"/>
                  <a:gd name="T5" fmla="*/ 0 h 280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8005" fill="none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</a:path>
                  <a:path w="43200" h="28005" stroke="0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  <a:lnTo>
                      <a:pt x="21600" y="6405"/>
                    </a:lnTo>
                    <a:lnTo>
                      <a:pt x="42228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83"/>
              <p:cNvSpPr>
                <a:spLocks noChangeShapeType="1"/>
              </p:cNvSpPr>
              <p:nvPr/>
            </p:nvSpPr>
            <p:spPr bwMode="ltGray">
              <a:xfrm>
                <a:off x="2784" y="960"/>
                <a:ext cx="219" cy="21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84"/>
              <p:cNvSpPr>
                <a:spLocks noChangeShapeType="1"/>
              </p:cNvSpPr>
              <p:nvPr/>
            </p:nvSpPr>
            <p:spPr bwMode="ltGray">
              <a:xfrm>
                <a:off x="3282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85"/>
              <p:cNvSpPr>
                <a:spLocks noChangeShapeType="1"/>
              </p:cNvSpPr>
              <p:nvPr/>
            </p:nvSpPr>
            <p:spPr bwMode="ltGray">
              <a:xfrm flipH="1">
                <a:off x="2976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86"/>
              <p:cNvSpPr>
                <a:spLocks noChangeShapeType="1"/>
              </p:cNvSpPr>
              <p:nvPr/>
            </p:nvSpPr>
            <p:spPr bwMode="ltGray">
              <a:xfrm>
                <a:off x="3279" y="951"/>
                <a:ext cx="0" cy="22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87"/>
              <p:cNvSpPr>
                <a:spLocks noChangeShapeType="1"/>
              </p:cNvSpPr>
              <p:nvPr/>
            </p:nvSpPr>
            <p:spPr bwMode="ltGray">
              <a:xfrm>
                <a:off x="3579" y="951"/>
                <a:ext cx="0" cy="29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88"/>
              <p:cNvSpPr>
                <a:spLocks noChangeShapeType="1"/>
              </p:cNvSpPr>
              <p:nvPr/>
            </p:nvSpPr>
            <p:spPr bwMode="ltGray">
              <a:xfrm>
                <a:off x="288" y="1176"/>
                <a:ext cx="35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56761" name="Rectangle 89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56762" name="Rectangle 90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6400800" cy="175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1" name="Rectangle 91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48400"/>
            <a:ext cx="133985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450D64A4-86E1-454F-BF2A-4BAB779954A7}" type="datetime1">
              <a:rPr lang="zh-CN" altLang="en-US"/>
              <a:pPr>
                <a:defRPr/>
              </a:pPr>
              <a:t>2016/3/3</a:t>
            </a:fld>
            <a:endParaRPr lang="en-US" altLang="zh-CN"/>
          </a:p>
        </p:txBody>
      </p:sp>
      <p:sp>
        <p:nvSpPr>
          <p:cNvPr id="92" name="Rectangle 9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93" name="Rectangle 9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B8864254-2446-4F3A-B0A0-6915FD2076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042697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F1AD0-27ED-4B16-8BE3-111E23288BDF}" type="datetime1">
              <a:rPr lang="zh-CN" altLang="en-US"/>
              <a:pPr>
                <a:defRPr/>
              </a:pPr>
              <a:t>2016/3/3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6B3D35D9-A1ED-4FEF-9485-22CECB6859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3750943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0D746-5035-4AE0-B345-E348121425A9}" type="datetime1">
              <a:rPr lang="zh-CN" altLang="en-US"/>
              <a:pPr>
                <a:defRPr/>
              </a:pPr>
              <a:t>2016/3/3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DDD01754-9317-4F88-81A6-02A408671D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868313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AE99B-FA10-4BD5-ACC3-D1C2BE4A2592}" type="datetime1">
              <a:rPr lang="zh-CN" altLang="en-US"/>
              <a:pPr>
                <a:defRPr/>
              </a:pPr>
              <a:t>2016/3/3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5BF3DEED-C0F2-4074-8AE5-A459AC852A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3307872"/>
      </p:ext>
    </p:extLst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228CC-0EC0-422E-8ADA-BE8EFF05974D}" type="datetime1">
              <a:rPr lang="zh-CN" altLang="en-US"/>
              <a:pPr>
                <a:defRPr/>
              </a:pPr>
              <a:t>2016/3/3</a:t>
            </a:fld>
            <a:endParaRPr lang="en-US" altLang="zh-CN"/>
          </a:p>
        </p:txBody>
      </p:sp>
      <p:sp>
        <p:nvSpPr>
          <p:cNvPr id="8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9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2512C5D0-9015-463E-9899-5DDE4F82FF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1069652"/>
      </p:ext>
    </p:extLst>
  </p:cSld>
  <p:clrMapOvr>
    <a:masterClrMapping/>
  </p:clrMapOvr>
  <p:transition spd="slow"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3C535-2E29-4D18-A3D4-C16EABB8F12F}" type="datetime1">
              <a:rPr lang="zh-CN" altLang="en-US"/>
              <a:pPr>
                <a:defRPr/>
              </a:pPr>
              <a:t>2016/3/3</a:t>
            </a:fld>
            <a:endParaRPr lang="en-US" altLang="zh-CN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D37A1A1A-FF82-4088-B49C-765A091326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3289940"/>
      </p:ext>
    </p:extLst>
  </p:cSld>
  <p:clrMapOvr>
    <a:masterClrMapping/>
  </p:clrMapOvr>
  <p:transition spd="slow"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1D580-6960-452B-94F7-6F4A6013BE1D}" type="datetime1">
              <a:rPr lang="zh-CN" altLang="en-US"/>
              <a:pPr>
                <a:defRPr/>
              </a:pPr>
              <a:t>2016/3/3</a:t>
            </a:fld>
            <a:endParaRPr lang="en-US" altLang="zh-CN"/>
          </a:p>
        </p:txBody>
      </p:sp>
      <p:sp>
        <p:nvSpPr>
          <p:cNvPr id="3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4EBD6E6A-8957-40EF-BED3-E2FA85ECF3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9879955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34628"/>
      </p:ext>
    </p:extLst>
  </p:cSld>
  <p:clrMapOvr>
    <a:masterClrMapping/>
  </p:clrMapOvr>
  <p:transition spd="slow">
    <p:randomBar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F99E0-F085-4E16-9B86-BD03A8E81D34}" type="datetime1">
              <a:rPr lang="zh-CN" altLang="en-US"/>
              <a:pPr>
                <a:defRPr/>
              </a:pPr>
              <a:t>2016/3/3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720B45C9-A219-47C9-8B77-A3A949287C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0395564"/>
      </p:ext>
    </p:extLst>
  </p:cSld>
  <p:clrMapOvr>
    <a:masterClrMapping/>
  </p:clrMapOvr>
  <p:transition spd="slow"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E3D7C-B990-48D4-A857-35AF3AF12098}" type="datetime1">
              <a:rPr lang="zh-CN" altLang="en-US"/>
              <a:pPr>
                <a:defRPr/>
              </a:pPr>
              <a:t>2016/3/3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8CCAE6AA-6245-46D8-9818-22C12AC091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0959335"/>
      </p:ext>
    </p:extLst>
  </p:cSld>
  <p:clrMapOvr>
    <a:masterClrMapping/>
  </p:clrMapOvr>
  <p:transition spd="slow"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A21C7-FA91-47A3-B670-D26D7FD92B3C}" type="datetime1">
              <a:rPr lang="zh-CN" altLang="en-US"/>
              <a:pPr>
                <a:defRPr/>
              </a:pPr>
              <a:t>2016/3/3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34E3C60A-B009-43DB-954D-B201831A3D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8520776"/>
      </p:ext>
    </p:extLst>
  </p:cSld>
  <p:clrMapOvr>
    <a:masterClrMapping/>
  </p:clrMapOvr>
  <p:transition spd="slow">
    <p:randomBar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3835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96265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BB5E2-264D-431F-AD30-61DF24B70E46}" type="datetime1">
              <a:rPr lang="zh-CN" altLang="en-US"/>
              <a:pPr>
                <a:defRPr/>
              </a:pPr>
              <a:t>2016/3/3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ABC34824-8D04-41CF-A8A5-98F69731FC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5942366"/>
      </p:ext>
    </p:extLst>
  </p:cSld>
  <p:clrMapOvr>
    <a:masterClrMapping/>
  </p:clrMapOvr>
  <p:transition spd="slow">
    <p:randomBar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矩形 3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椭圆 18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34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28600"/>
            <a:ext cx="8153400" cy="601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55D5D-4908-4FFB-BDBB-D9A128D1C548}" type="datetime1">
              <a:rPr lang="zh-CN" altLang="en-US"/>
              <a:pPr>
                <a:defRPr/>
              </a:pPr>
              <a:t>2016/3/3</a:t>
            </a:fld>
            <a:endParaRPr lang="en-US" altLang="zh-CN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346D98C2-0A23-4C51-A7B0-EF5C04997E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1295071"/>
      </p:ext>
    </p:extLst>
  </p:cSld>
  <p:clrMapOvr>
    <a:masterClrMapping/>
  </p:clrMapOvr>
  <p:transition spd="slow">
    <p:randomBar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696" y="1979"/>
              <a:ext cx="3132" cy="324"/>
              <a:chOff x="696" y="894"/>
              <a:chExt cx="3132" cy="324"/>
            </a:xfrm>
          </p:grpSpPr>
          <p:sp>
            <p:nvSpPr>
              <p:cNvPr id="87" name="Rectangle 4"/>
              <p:cNvSpPr>
                <a:spLocks noChangeArrowheads="1"/>
              </p:cNvSpPr>
              <p:nvPr/>
            </p:nvSpPr>
            <p:spPr bwMode="ltGray">
              <a:xfrm>
                <a:off x="696" y="894"/>
                <a:ext cx="1104" cy="28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8" name="Rectangle 5"/>
              <p:cNvSpPr>
                <a:spLocks noChangeArrowheads="1"/>
              </p:cNvSpPr>
              <p:nvPr/>
            </p:nvSpPr>
            <p:spPr bwMode="ltGray">
              <a:xfrm>
                <a:off x="696" y="1122"/>
                <a:ext cx="1440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9" name="Rectangle 6"/>
              <p:cNvSpPr>
                <a:spLocks noChangeArrowheads="1"/>
              </p:cNvSpPr>
              <p:nvPr/>
            </p:nvSpPr>
            <p:spPr bwMode="ltGray">
              <a:xfrm>
                <a:off x="1716" y="1068"/>
                <a:ext cx="2112" cy="10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90" name="Rectangle 7"/>
              <p:cNvSpPr>
                <a:spLocks noChangeArrowheads="1"/>
              </p:cNvSpPr>
              <p:nvPr/>
            </p:nvSpPr>
            <p:spPr bwMode="ltGray">
              <a:xfrm>
                <a:off x="1713" y="954"/>
                <a:ext cx="1872" cy="144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6" name="Rectangle 8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4" name="Group 10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6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12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13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Line 14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Line 15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Line 16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Line 17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Line 18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Line 19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Line 20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Line 21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Line 22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Line 23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Line 24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Line 25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Line 26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Line 27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Line 28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Line 29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Line 30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Line 31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Line 32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" name="Group 33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6" name="Line 34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35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36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37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38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39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40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41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42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43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44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45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46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47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48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49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50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Line 51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52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53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Line 54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55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56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Line 57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58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Line 59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60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Line 61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Line 62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29" name="Rectangle 64" descr="60%"/>
              <p:cNvSpPr>
                <a:spLocks noChangeArrowheads="1"/>
              </p:cNvSpPr>
              <p:nvPr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30" name="Line 65"/>
              <p:cNvSpPr>
                <a:spLocks noChangeShapeType="1"/>
              </p:cNvSpPr>
              <p:nvPr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66"/>
              <p:cNvSpPr>
                <a:spLocks noChangeShapeType="1"/>
              </p:cNvSpPr>
              <p:nvPr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67"/>
              <p:cNvSpPr>
                <a:spLocks noChangeShapeType="1"/>
              </p:cNvSpPr>
              <p:nvPr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68"/>
              <p:cNvSpPr>
                <a:spLocks noChangeShapeType="1"/>
              </p:cNvSpPr>
              <p:nvPr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69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70"/>
            <p:cNvGrpSpPr>
              <a:grpSpLocks/>
            </p:cNvGrpSpPr>
            <p:nvPr/>
          </p:nvGrpSpPr>
          <p:grpSpPr bwMode="auto">
            <a:xfrm>
              <a:off x="261" y="1962"/>
              <a:ext cx="3567" cy="1494"/>
              <a:chOff x="261" y="877"/>
              <a:chExt cx="3567" cy="1494"/>
            </a:xfrm>
          </p:grpSpPr>
          <p:sp>
            <p:nvSpPr>
              <p:cNvPr id="11" name="Line 71"/>
              <p:cNvSpPr>
                <a:spLocks noChangeShapeType="1"/>
              </p:cNvSpPr>
              <p:nvPr/>
            </p:nvSpPr>
            <p:spPr bwMode="ltGray">
              <a:xfrm flipH="1">
                <a:off x="261" y="951"/>
                <a:ext cx="1533" cy="3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72"/>
              <p:cNvSpPr>
                <a:spLocks noChangeShapeType="1"/>
              </p:cNvSpPr>
              <p:nvPr/>
            </p:nvSpPr>
            <p:spPr bwMode="ltGray">
              <a:xfrm>
                <a:off x="383" y="879"/>
                <a:ext cx="0" cy="149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Arc 73"/>
              <p:cNvSpPr>
                <a:spLocks/>
              </p:cNvSpPr>
              <p:nvPr/>
            </p:nvSpPr>
            <p:spPr bwMode="ltGray">
              <a:xfrm rot="16200000" flipH="1">
                <a:off x="302" y="87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Arc 74"/>
              <p:cNvSpPr>
                <a:spLocks/>
              </p:cNvSpPr>
              <p:nvPr/>
            </p:nvSpPr>
            <p:spPr bwMode="ltGray">
              <a:xfrm>
                <a:off x="692" y="895"/>
                <a:ext cx="267" cy="209"/>
              </a:xfrm>
              <a:custGeom>
                <a:avLst/>
                <a:gdLst>
                  <a:gd name="T0" fmla="*/ 0 w 38387"/>
                  <a:gd name="T1" fmla="*/ 0 h 30163"/>
                  <a:gd name="T2" fmla="*/ 0 w 38387"/>
                  <a:gd name="T3" fmla="*/ 0 h 30163"/>
                  <a:gd name="T4" fmla="*/ 0 w 38387"/>
                  <a:gd name="T5" fmla="*/ 0 h 301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387" h="30163" fill="none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</a:path>
                  <a:path w="38387" h="30163" stroke="0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  <a:lnTo>
                      <a:pt x="16787" y="8563"/>
                    </a:lnTo>
                    <a:lnTo>
                      <a:pt x="36617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Arc 75"/>
              <p:cNvSpPr>
                <a:spLocks/>
              </p:cNvSpPr>
              <p:nvPr/>
            </p:nvSpPr>
            <p:spPr bwMode="ltGray">
              <a:xfrm flipV="1">
                <a:off x="834" y="893"/>
                <a:ext cx="288" cy="322"/>
              </a:xfrm>
              <a:custGeom>
                <a:avLst/>
                <a:gdLst>
                  <a:gd name="T0" fmla="*/ 0 w 21600"/>
                  <a:gd name="T1" fmla="*/ 0 h 24179"/>
                  <a:gd name="T2" fmla="*/ 0 w 21600"/>
                  <a:gd name="T3" fmla="*/ 0 h 24179"/>
                  <a:gd name="T4" fmla="*/ 0 w 21600"/>
                  <a:gd name="T5" fmla="*/ 0 h 24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179" fill="none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</a:path>
                  <a:path w="21600" h="24179" stroke="0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  <a:lnTo>
                      <a:pt x="21600" y="5361"/>
                    </a:lnTo>
                    <a:lnTo>
                      <a:pt x="10995" y="24178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Arc 76"/>
              <p:cNvSpPr>
                <a:spLocks/>
              </p:cNvSpPr>
              <p:nvPr/>
            </p:nvSpPr>
            <p:spPr bwMode="ltGray">
              <a:xfrm flipV="1">
                <a:off x="1124" y="888"/>
                <a:ext cx="288" cy="329"/>
              </a:xfrm>
              <a:custGeom>
                <a:avLst/>
                <a:gdLst>
                  <a:gd name="T0" fmla="*/ 0 w 21600"/>
                  <a:gd name="T1" fmla="*/ 0 h 24653"/>
                  <a:gd name="T2" fmla="*/ 0 w 21600"/>
                  <a:gd name="T3" fmla="*/ 0 h 24653"/>
                  <a:gd name="T4" fmla="*/ 0 w 21600"/>
                  <a:gd name="T5" fmla="*/ 0 h 2465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653" fill="none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</a:path>
                  <a:path w="21600" h="24653" stroke="0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  <a:lnTo>
                      <a:pt x="0" y="4933"/>
                    </a:lnTo>
                    <a:lnTo>
                      <a:pt x="21029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77"/>
              <p:cNvSpPr>
                <a:spLocks noChangeShapeType="1"/>
              </p:cNvSpPr>
              <p:nvPr/>
            </p:nvSpPr>
            <p:spPr bwMode="ltGray">
              <a:xfrm flipV="1">
                <a:off x="720" y="891"/>
                <a:ext cx="417" cy="3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78"/>
              <p:cNvSpPr>
                <a:spLocks noChangeShapeType="1"/>
              </p:cNvSpPr>
              <p:nvPr/>
            </p:nvSpPr>
            <p:spPr bwMode="ltGray">
              <a:xfrm>
                <a:off x="771" y="891"/>
                <a:ext cx="300" cy="3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Arc 79"/>
              <p:cNvSpPr>
                <a:spLocks/>
              </p:cNvSpPr>
              <p:nvPr/>
            </p:nvSpPr>
            <p:spPr bwMode="ltGray">
              <a:xfrm flipV="1">
                <a:off x="2708" y="954"/>
                <a:ext cx="727" cy="619"/>
              </a:xfrm>
              <a:custGeom>
                <a:avLst/>
                <a:gdLst>
                  <a:gd name="T0" fmla="*/ 0 w 18917"/>
                  <a:gd name="T1" fmla="*/ 0 h 16117"/>
                  <a:gd name="T2" fmla="*/ 0 w 18917"/>
                  <a:gd name="T3" fmla="*/ 0 h 16117"/>
                  <a:gd name="T4" fmla="*/ 0 w 18917"/>
                  <a:gd name="T5" fmla="*/ 0 h 161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917" h="16117" fill="none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</a:path>
                  <a:path w="18917" h="16117" stroke="0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  <a:lnTo>
                      <a:pt x="18917" y="0"/>
                    </a:lnTo>
                    <a:lnTo>
                      <a:pt x="4536" y="16116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Arc 80"/>
              <p:cNvSpPr>
                <a:spLocks/>
              </p:cNvSpPr>
              <p:nvPr/>
            </p:nvSpPr>
            <p:spPr bwMode="ltGray">
              <a:xfrm>
                <a:off x="3076" y="922"/>
                <a:ext cx="425" cy="215"/>
              </a:xfrm>
              <a:custGeom>
                <a:avLst/>
                <a:gdLst>
                  <a:gd name="T0" fmla="*/ 0 w 42771"/>
                  <a:gd name="T1" fmla="*/ 0 h 21600"/>
                  <a:gd name="T2" fmla="*/ 0 w 42771"/>
                  <a:gd name="T3" fmla="*/ 0 h 21600"/>
                  <a:gd name="T4" fmla="*/ 0 w 42771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771" h="21600" fill="none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</a:path>
                  <a:path w="42771" h="21600" stroke="0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  <a:lnTo>
                      <a:pt x="21430" y="0"/>
                    </a:lnTo>
                    <a:lnTo>
                      <a:pt x="42771" y="3334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Arc 81"/>
              <p:cNvSpPr>
                <a:spLocks/>
              </p:cNvSpPr>
              <p:nvPr/>
            </p:nvSpPr>
            <p:spPr bwMode="ltGray">
              <a:xfrm flipH="1" flipV="1">
                <a:off x="3441" y="1037"/>
                <a:ext cx="288" cy="144"/>
              </a:xfrm>
              <a:custGeom>
                <a:avLst/>
                <a:gdLst>
                  <a:gd name="T0" fmla="*/ 0 w 43129"/>
                  <a:gd name="T1" fmla="*/ 0 h 21600"/>
                  <a:gd name="T2" fmla="*/ 0 w 43129"/>
                  <a:gd name="T3" fmla="*/ 0 h 21600"/>
                  <a:gd name="T4" fmla="*/ 0 w 4312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29" h="21600" fill="none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</a:path>
                  <a:path w="43129" h="21600" stroke="0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  <a:lnTo>
                      <a:pt x="21571" y="0"/>
                    </a:lnTo>
                    <a:lnTo>
                      <a:pt x="43128" y="1347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Arc 82"/>
              <p:cNvSpPr>
                <a:spLocks/>
              </p:cNvSpPr>
              <p:nvPr/>
            </p:nvSpPr>
            <p:spPr bwMode="ltGray">
              <a:xfrm flipH="1" flipV="1">
                <a:off x="2745" y="1045"/>
                <a:ext cx="201" cy="130"/>
              </a:xfrm>
              <a:custGeom>
                <a:avLst/>
                <a:gdLst>
                  <a:gd name="T0" fmla="*/ 0 w 43200"/>
                  <a:gd name="T1" fmla="*/ 0 h 28005"/>
                  <a:gd name="T2" fmla="*/ 0 w 43200"/>
                  <a:gd name="T3" fmla="*/ 0 h 28005"/>
                  <a:gd name="T4" fmla="*/ 0 w 43200"/>
                  <a:gd name="T5" fmla="*/ 0 h 280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8005" fill="none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</a:path>
                  <a:path w="43200" h="28005" stroke="0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  <a:lnTo>
                      <a:pt x="21600" y="6405"/>
                    </a:lnTo>
                    <a:lnTo>
                      <a:pt x="42228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83"/>
              <p:cNvSpPr>
                <a:spLocks noChangeShapeType="1"/>
              </p:cNvSpPr>
              <p:nvPr/>
            </p:nvSpPr>
            <p:spPr bwMode="ltGray">
              <a:xfrm>
                <a:off x="2784" y="960"/>
                <a:ext cx="219" cy="21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84"/>
              <p:cNvSpPr>
                <a:spLocks noChangeShapeType="1"/>
              </p:cNvSpPr>
              <p:nvPr/>
            </p:nvSpPr>
            <p:spPr bwMode="ltGray">
              <a:xfrm>
                <a:off x="3282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85"/>
              <p:cNvSpPr>
                <a:spLocks noChangeShapeType="1"/>
              </p:cNvSpPr>
              <p:nvPr/>
            </p:nvSpPr>
            <p:spPr bwMode="ltGray">
              <a:xfrm flipH="1">
                <a:off x="2976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86"/>
              <p:cNvSpPr>
                <a:spLocks noChangeShapeType="1"/>
              </p:cNvSpPr>
              <p:nvPr/>
            </p:nvSpPr>
            <p:spPr bwMode="ltGray">
              <a:xfrm>
                <a:off x="3279" y="951"/>
                <a:ext cx="0" cy="22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87"/>
              <p:cNvSpPr>
                <a:spLocks noChangeShapeType="1"/>
              </p:cNvSpPr>
              <p:nvPr/>
            </p:nvSpPr>
            <p:spPr bwMode="ltGray">
              <a:xfrm>
                <a:off x="3579" y="951"/>
                <a:ext cx="0" cy="29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88"/>
              <p:cNvSpPr>
                <a:spLocks noChangeShapeType="1"/>
              </p:cNvSpPr>
              <p:nvPr/>
            </p:nvSpPr>
            <p:spPr bwMode="ltGray">
              <a:xfrm>
                <a:off x="288" y="1176"/>
                <a:ext cx="35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68025" name="Rectangle 89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68026" name="Rectangle 90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6400800" cy="175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1" name="Rectangle 91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48400"/>
            <a:ext cx="133985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185DC890-5CE9-4C94-9C2E-7280D6FD33FF}" type="datetime1">
              <a:rPr lang="zh-CN" altLang="en-US"/>
              <a:pPr>
                <a:defRPr/>
              </a:pPr>
              <a:t>2016/3/3</a:t>
            </a:fld>
            <a:endParaRPr lang="en-US" altLang="zh-CN"/>
          </a:p>
        </p:txBody>
      </p:sp>
      <p:sp>
        <p:nvSpPr>
          <p:cNvPr id="92" name="Rectangle 9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93" name="Rectangle 9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C815DC71-9E9C-434B-A682-881D13519F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7346148"/>
      </p:ext>
    </p:extLst>
  </p:cSld>
  <p:clrMapOvr>
    <a:masterClrMapping/>
  </p:clrMapOvr>
  <p:transition spd="slow">
    <p:randomBar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5B35C-4E81-4C45-8DEE-14A569995334}" type="datetime1">
              <a:rPr lang="zh-CN" altLang="en-US"/>
              <a:pPr>
                <a:defRPr/>
              </a:pPr>
              <a:t>2016/3/3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DA664409-E789-4AD8-9177-00ED0C3A3A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542109"/>
      </p:ext>
    </p:extLst>
  </p:cSld>
  <p:clrMapOvr>
    <a:masterClrMapping/>
  </p:clrMapOvr>
  <p:transition spd="slow">
    <p:randomBar dir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698A9-8D0B-4651-A484-2EF777B96FFF}" type="datetime1">
              <a:rPr lang="zh-CN" altLang="en-US"/>
              <a:pPr>
                <a:defRPr/>
              </a:pPr>
              <a:t>2016/3/3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341A6F16-BB9C-4361-9B14-F3461002AC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336457"/>
      </p:ext>
    </p:extLst>
  </p:cSld>
  <p:clrMapOvr>
    <a:masterClrMapping/>
  </p:clrMapOvr>
  <p:transition spd="slow">
    <p:randomBar dir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6ECE2-8A45-4D91-B259-7CD903924A5C}" type="datetime1">
              <a:rPr lang="zh-CN" altLang="en-US"/>
              <a:pPr>
                <a:defRPr/>
              </a:pPr>
              <a:t>2016/3/3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4E8F19DD-2422-4CD6-B47D-C0DD99C5A8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408983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77088"/>
      </p:ext>
    </p:extLst>
  </p:cSld>
  <p:clrMapOvr>
    <a:masterClrMapping/>
  </p:clrMapOvr>
  <p:transition spd="slow">
    <p:randomBar dir="vert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2A6F4-F601-4EFB-A973-A34B39676B30}" type="datetime1">
              <a:rPr lang="zh-CN" altLang="en-US"/>
              <a:pPr>
                <a:defRPr/>
              </a:pPr>
              <a:t>2016/3/3</a:t>
            </a:fld>
            <a:endParaRPr lang="en-US" altLang="zh-CN"/>
          </a:p>
        </p:txBody>
      </p:sp>
      <p:sp>
        <p:nvSpPr>
          <p:cNvPr id="8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9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C5FBF9EA-2427-492D-A959-5E847FE6B5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367314"/>
      </p:ext>
    </p:extLst>
  </p:cSld>
  <p:clrMapOvr>
    <a:masterClrMapping/>
  </p:clrMapOvr>
  <p:transition spd="slow">
    <p:randomBar dir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E2EBC-C757-4A55-BFE0-82CE8212704B}" type="datetime1">
              <a:rPr lang="zh-CN" altLang="en-US"/>
              <a:pPr>
                <a:defRPr/>
              </a:pPr>
              <a:t>2016/3/3</a:t>
            </a:fld>
            <a:endParaRPr lang="en-US" altLang="zh-CN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534FDA10-4DA8-44AA-B1EC-BFDAF3BABD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247988"/>
      </p:ext>
    </p:extLst>
  </p:cSld>
  <p:clrMapOvr>
    <a:masterClrMapping/>
  </p:clrMapOvr>
  <p:transition spd="slow">
    <p:randomBar dir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A6E19-E45D-41F8-BCE5-D621715983FA}" type="datetime1">
              <a:rPr lang="zh-CN" altLang="en-US"/>
              <a:pPr>
                <a:defRPr/>
              </a:pPr>
              <a:t>2016/3/3</a:t>
            </a:fld>
            <a:endParaRPr lang="en-US" altLang="zh-CN"/>
          </a:p>
        </p:txBody>
      </p:sp>
      <p:sp>
        <p:nvSpPr>
          <p:cNvPr id="3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13DD5A08-69B6-4F46-B6F1-FC78B26338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9489951"/>
      </p:ext>
    </p:extLst>
  </p:cSld>
  <p:clrMapOvr>
    <a:masterClrMapping/>
  </p:clrMapOvr>
  <p:transition spd="slow">
    <p:randomBar dir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66953-8134-4E56-AA66-4F5BA842349F}" type="datetime1">
              <a:rPr lang="zh-CN" altLang="en-US"/>
              <a:pPr>
                <a:defRPr/>
              </a:pPr>
              <a:t>2016/3/3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379EEEC8-6347-4B63-A42F-8351336179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645295"/>
      </p:ext>
    </p:extLst>
  </p:cSld>
  <p:clrMapOvr>
    <a:masterClrMapping/>
  </p:clrMapOvr>
  <p:transition spd="slow">
    <p:randomBar dir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B5C3E-3808-406A-B49C-09A434EA2AF2}" type="datetime1">
              <a:rPr lang="zh-CN" altLang="en-US"/>
              <a:pPr>
                <a:defRPr/>
              </a:pPr>
              <a:t>2016/3/3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56BC878F-78A8-4DE7-B279-764A1AE571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096112"/>
      </p:ext>
    </p:extLst>
  </p:cSld>
  <p:clrMapOvr>
    <a:masterClrMapping/>
  </p:clrMapOvr>
  <p:transition spd="slow">
    <p:randomBar dir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0D9A0-18A1-4DB5-91D4-63D341239086}" type="datetime1">
              <a:rPr lang="zh-CN" altLang="en-US"/>
              <a:pPr>
                <a:defRPr/>
              </a:pPr>
              <a:t>2016/3/3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78F2A8C2-8E5C-4A31-BCCA-D326AF74B0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5924906"/>
      </p:ext>
    </p:extLst>
  </p:cSld>
  <p:clrMapOvr>
    <a:masterClrMapping/>
  </p:clrMapOvr>
  <p:transition spd="slow">
    <p:randomBar dir="vert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3835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96265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19A33-FE01-4772-90C9-F6056F280C11}" type="datetime1">
              <a:rPr lang="zh-CN" altLang="en-US"/>
              <a:pPr>
                <a:defRPr/>
              </a:pPr>
              <a:t>2016/3/3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F85A8F55-A563-4C34-BFB0-388409D61B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680108"/>
      </p:ext>
    </p:extLst>
  </p:cSld>
  <p:clrMapOvr>
    <a:masterClrMapping/>
  </p:clrMapOvr>
  <p:transition spd="slow">
    <p:randomBar dir="vert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28600"/>
            <a:ext cx="8153400" cy="601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C6C05-1822-4981-86A8-6FACFBE3EE82}" type="datetime1">
              <a:rPr lang="zh-CN" altLang="en-US"/>
              <a:pPr>
                <a:defRPr/>
              </a:pPr>
              <a:t>2016/3/3</a:t>
            </a:fld>
            <a:endParaRPr lang="en-US" altLang="zh-CN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473C24DC-0ECF-4DC6-8B15-8007C1EC77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378996"/>
      </p:ext>
    </p:extLst>
  </p:cSld>
  <p:clrMapOvr>
    <a:masterClrMapping/>
  </p:clrMapOvr>
  <p:transition spd="slow">
    <p:randomBar dir="vert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44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60148968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43044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026957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直接连接符 57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5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直接连接符 6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4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直接连接符 5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直接连接符 5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直接连接符 61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47982361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92994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8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0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2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页脚占位符 2"/>
          <p:cNvSpPr txBox="1">
            <a:spLocks/>
          </p:cNvSpPr>
          <p:nvPr/>
        </p:nvSpPr>
        <p:spPr>
          <a:xfrm>
            <a:off x="2882900" y="6497638"/>
            <a:ext cx="3200400" cy="366712"/>
          </a:xfrm>
          <a:prstGeom prst="rect">
            <a:avLst/>
          </a:prstGeom>
        </p:spPr>
        <p:txBody>
          <a:bodyPr anchor="ctr"/>
          <a:lstStyle>
            <a:lvl1pPr algn="ctr" eaLnBrk="1" latinLnBrk="0" hangingPunct="1">
              <a:defRPr kumimoji="0"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第1章  绪论</a:t>
            </a:r>
            <a:endParaRPr lang="en-US" altLang="zh-CN"/>
          </a:p>
        </p:txBody>
      </p:sp>
      <p:sp>
        <p:nvSpPr>
          <p:cNvPr id="24" name="日期占位符 6"/>
          <p:cNvSpPr txBox="1">
            <a:spLocks/>
          </p:cNvSpPr>
          <p:nvPr/>
        </p:nvSpPr>
        <p:spPr>
          <a:xfrm>
            <a:off x="1104900" y="6496050"/>
            <a:ext cx="855663" cy="3619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zh-CN" altLang="en-US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7D102356-A244-4EDC-B745-045FF48A8BE3}" type="datetime1">
              <a:rPr lang="en-US" altLang="zh-CN" smtClean="0"/>
              <a:pPr>
                <a:defRPr/>
              </a:pPr>
              <a:t>3/3/2016</a:t>
            </a:fld>
            <a:endParaRPr lang="en-US" dirty="0"/>
          </a:p>
        </p:txBody>
      </p:sp>
      <p:sp>
        <p:nvSpPr>
          <p:cNvPr id="25" name="灯片编号占位符 8"/>
          <p:cNvSpPr txBox="1">
            <a:spLocks/>
          </p:cNvSpPr>
          <p:nvPr/>
        </p:nvSpPr>
        <p:spPr>
          <a:xfrm>
            <a:off x="6972300" y="6496050"/>
            <a:ext cx="787400" cy="361950"/>
          </a:xfrm>
          <a:prstGeom prst="rect">
            <a:avLst/>
          </a:prstGeom>
        </p:spPr>
        <p:txBody>
          <a:bodyPr anchor="ctr"/>
          <a:lstStyle>
            <a:lvl1pPr>
              <a:defRPr kumimoji="0" lang="en-US" altLang="zh-CN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r>
              <a:rPr smtClean="0"/>
              <a:t>Page </a:t>
            </a:r>
            <a:fld id="{B7F40C70-08E4-421B-984F-0047473B2749}" type="slidenum">
              <a:rPr smtClean="0"/>
              <a:pPr>
                <a:defRPr/>
              </a:pPr>
              <a:t>‹#›</a:t>
            </a:fld>
            <a:endParaRPr/>
          </a:p>
        </p:txBody>
      </p:sp>
      <p:cxnSp>
        <p:nvCxnSpPr>
          <p:cNvPr id="26" name="直接连接符 25"/>
          <p:cNvCxnSpPr/>
          <p:nvPr/>
        </p:nvCxnSpPr>
        <p:spPr>
          <a:xfrm>
            <a:off x="1041400" y="6534150"/>
            <a:ext cx="86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5400000">
            <a:off x="969169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5400000">
            <a:off x="1710531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095375" y="6786563"/>
            <a:ext cx="863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175000" y="6534150"/>
            <a:ext cx="2520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>
            <a:off x="310356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54594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228975" y="6786563"/>
            <a:ext cx="25209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864350" y="6534150"/>
            <a:ext cx="8651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5400000">
            <a:off x="67929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5400000">
            <a:off x="75041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6918325" y="6786563"/>
            <a:ext cx="8651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页脚占位符 2"/>
          <p:cNvSpPr txBox="1">
            <a:spLocks/>
          </p:cNvSpPr>
          <p:nvPr/>
        </p:nvSpPr>
        <p:spPr>
          <a:xfrm>
            <a:off x="2882900" y="6497638"/>
            <a:ext cx="3200400" cy="366712"/>
          </a:xfrm>
          <a:prstGeom prst="rect">
            <a:avLst/>
          </a:prstGeom>
        </p:spPr>
        <p:txBody>
          <a:bodyPr anchor="ctr"/>
          <a:lstStyle>
            <a:lvl1pPr algn="ctr" eaLnBrk="1" latinLnBrk="0" hangingPunct="1">
              <a:defRPr kumimoji="0"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srgbClr val="006600"/>
                </a:solidFill>
              </a:rPr>
              <a:t>第1章  </a:t>
            </a:r>
            <a:r>
              <a:rPr lang="en-US" altLang="zh-CN" dirty="0" err="1" smtClean="0">
                <a:solidFill>
                  <a:srgbClr val="006600"/>
                </a:solidFill>
              </a:rPr>
              <a:t>绪论</a:t>
            </a:r>
            <a:endParaRPr lang="en-US" altLang="zh-CN" dirty="0">
              <a:solidFill>
                <a:srgbClr val="006600"/>
              </a:solidFill>
            </a:endParaRPr>
          </a:p>
        </p:txBody>
      </p:sp>
      <p:sp>
        <p:nvSpPr>
          <p:cNvPr id="43" name="日期占位符 6"/>
          <p:cNvSpPr txBox="1">
            <a:spLocks/>
          </p:cNvSpPr>
          <p:nvPr/>
        </p:nvSpPr>
        <p:spPr>
          <a:xfrm>
            <a:off x="1104900" y="6496050"/>
            <a:ext cx="855663" cy="3619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zh-CN" altLang="en-US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7D102356-A244-4EDC-B745-045FF48A8BE3}" type="datetime1">
              <a:rPr lang="en-US" altLang="zh-CN" smtClean="0">
                <a:solidFill>
                  <a:srgbClr val="006600"/>
                </a:solidFill>
              </a:rPr>
              <a:pPr>
                <a:defRPr/>
              </a:pPr>
              <a:t>3/3/2016</a:t>
            </a:fld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44" name="灯片编号占位符 8"/>
          <p:cNvSpPr txBox="1">
            <a:spLocks/>
          </p:cNvSpPr>
          <p:nvPr/>
        </p:nvSpPr>
        <p:spPr>
          <a:xfrm>
            <a:off x="6972300" y="6496050"/>
            <a:ext cx="787400" cy="361950"/>
          </a:xfrm>
          <a:prstGeom prst="rect">
            <a:avLst/>
          </a:prstGeom>
        </p:spPr>
        <p:txBody>
          <a:bodyPr anchor="ctr"/>
          <a:lstStyle>
            <a:lvl1pPr>
              <a:defRPr kumimoji="0" lang="en-US" altLang="zh-CN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r>
              <a:rPr dirty="0" smtClean="0">
                <a:solidFill>
                  <a:srgbClr val="006600"/>
                </a:solidFill>
              </a:rPr>
              <a:t>Page </a:t>
            </a:r>
            <a:fld id="{66A8169E-2545-4613-87AB-F6FC876227CB}" type="slidenum">
              <a:rPr smtClean="0">
                <a:solidFill>
                  <a:srgbClr val="0066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6600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1041400" y="6534150"/>
            <a:ext cx="86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5400000">
            <a:off x="969169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5400000">
            <a:off x="1710531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095375" y="6786563"/>
            <a:ext cx="863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175000" y="6534150"/>
            <a:ext cx="2520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rot="5400000">
            <a:off x="310356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rot="5400000">
            <a:off x="54594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3228975" y="6786563"/>
            <a:ext cx="25209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864350" y="6534150"/>
            <a:ext cx="8651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rot="5400000">
            <a:off x="67929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rot="5400000">
            <a:off x="75041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6918325" y="6786563"/>
            <a:ext cx="8651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4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715" r:id="rId7"/>
    <p:sldLayoutId id="2147484716" r:id="rId8"/>
    <p:sldLayoutId id="2147484689" r:id="rId9"/>
    <p:sldLayoutId id="2147484690" r:id="rId10"/>
    <p:sldLayoutId id="2147484691" r:id="rId11"/>
    <p:sldLayoutId id="2147484717" r:id="rId12"/>
  </p:sldLayoutIdLst>
  <p:transition spd="slow">
    <p:randomBar dir="vert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648F67"/>
        </a:buClr>
        <a:buSzPct val="6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BCCEBD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D4E2D4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82" name="Group 3"/>
            <p:cNvGrpSpPr>
              <a:grpSpLocks/>
            </p:cNvGrpSpPr>
            <p:nvPr/>
          </p:nvGrpSpPr>
          <p:grpSpPr bwMode="auto">
            <a:xfrm>
              <a:off x="0" y="192"/>
              <a:ext cx="5760" cy="4032"/>
              <a:chOff x="0" y="192"/>
              <a:chExt cx="5760" cy="4032"/>
            </a:xfrm>
          </p:grpSpPr>
          <p:sp>
            <p:nvSpPr>
              <p:cNvPr id="2113" name="Line 4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4" name="Line 5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5" name="Line 6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6" name="Line 7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7" name="Line 8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8" name="Line 9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9" name="Line 10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0" name="Line 11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1" name="Line 12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2" name="Line 13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3" name="Line 14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4" name="Line 15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5" name="Line 16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6" name="Line 17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7" name="Line 18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8" name="Line 19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9" name="Line 20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0" name="Line 21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1" name="Line 22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2" name="Line 23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3" name="Line 24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4" name="Line 25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83" name="Group 26"/>
            <p:cNvGrpSpPr>
              <a:grpSpLocks/>
            </p:cNvGrpSpPr>
            <p:nvPr/>
          </p:nvGrpSpPr>
          <p:grpSpPr bwMode="auto">
            <a:xfrm>
              <a:off x="192" y="0"/>
              <a:ext cx="5376" cy="4320"/>
              <a:chOff x="192" y="0"/>
              <a:chExt cx="5376" cy="4320"/>
            </a:xfrm>
          </p:grpSpPr>
          <p:sp>
            <p:nvSpPr>
              <p:cNvPr id="2084" name="Line 27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5" name="Line 28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6" name="Line 29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7" name="Line 30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8" name="Line 31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9" name="Line 32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0" name="Line 33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1" name="Line 34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2" name="Line 35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3" name="Line 36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4" name="Line 37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5" name="Line 38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6" name="Line 39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7" name="Line 40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8" name="Line 41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9" name="Line 42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0" name="Line 43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1" name="Line 44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2" name="Line 45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3" name="Line 46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4" name="Line 47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5" name="Line 48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6" name="Line 49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7" name="Line 50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8" name="Line 51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9" name="Line 52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0" name="Line 53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1" name="Line 54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2" name="Line 55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051" name="Rectangle 56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pSp>
        <p:nvGrpSpPr>
          <p:cNvPr id="2052" name="Group 57"/>
          <p:cNvGrpSpPr>
            <a:grpSpLocks/>
          </p:cNvGrpSpPr>
          <p:nvPr/>
        </p:nvGrpSpPr>
        <p:grpSpPr bwMode="auto">
          <a:xfrm>
            <a:off x="3276600" y="6324600"/>
            <a:ext cx="3048000" cy="457200"/>
            <a:chOff x="2064" y="3984"/>
            <a:chExt cx="1920" cy="288"/>
          </a:xfrm>
        </p:grpSpPr>
        <p:sp>
          <p:nvSpPr>
            <p:cNvPr id="2077" name="Rectangle 58" descr="60%"/>
            <p:cNvSpPr>
              <a:spLocks noChangeArrowheads="1"/>
            </p:cNvSpPr>
            <p:nvPr/>
          </p:nvSpPr>
          <p:spPr bwMode="ltGray">
            <a:xfrm>
              <a:off x="2112" y="4032"/>
              <a:ext cx="1824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78" name="Line 59"/>
            <p:cNvSpPr>
              <a:spLocks noChangeShapeType="1"/>
            </p:cNvSpPr>
            <p:nvPr/>
          </p:nvSpPr>
          <p:spPr bwMode="ltGray">
            <a:xfrm>
              <a:off x="2064" y="4032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9" name="Line 60"/>
            <p:cNvSpPr>
              <a:spLocks noChangeShapeType="1"/>
            </p:cNvSpPr>
            <p:nvPr/>
          </p:nvSpPr>
          <p:spPr bwMode="ltGray">
            <a:xfrm>
              <a:off x="2064" y="4224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0" name="Line 61"/>
            <p:cNvSpPr>
              <a:spLocks noChangeShapeType="1"/>
            </p:cNvSpPr>
            <p:nvPr/>
          </p:nvSpPr>
          <p:spPr bwMode="ltGray">
            <a:xfrm>
              <a:off x="211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1" name="Line 62"/>
            <p:cNvSpPr>
              <a:spLocks noChangeShapeType="1"/>
            </p:cNvSpPr>
            <p:nvPr/>
          </p:nvSpPr>
          <p:spPr bwMode="ltGray">
            <a:xfrm>
              <a:off x="393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3" name="Group 63"/>
          <p:cNvGrpSpPr>
            <a:grpSpLocks/>
          </p:cNvGrpSpPr>
          <p:nvPr/>
        </p:nvGrpSpPr>
        <p:grpSpPr bwMode="auto">
          <a:xfrm>
            <a:off x="7162800" y="6324600"/>
            <a:ext cx="1447800" cy="457200"/>
            <a:chOff x="4512" y="3984"/>
            <a:chExt cx="912" cy="288"/>
          </a:xfrm>
        </p:grpSpPr>
        <p:sp>
          <p:nvSpPr>
            <p:cNvPr id="2072" name="Rectangle 64" descr="60%"/>
            <p:cNvSpPr>
              <a:spLocks noChangeArrowheads="1"/>
            </p:cNvSpPr>
            <p:nvPr/>
          </p:nvSpPr>
          <p:spPr bwMode="ltGray">
            <a:xfrm>
              <a:off x="4560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73" name="Line 65"/>
            <p:cNvSpPr>
              <a:spLocks noChangeShapeType="1"/>
            </p:cNvSpPr>
            <p:nvPr/>
          </p:nvSpPr>
          <p:spPr bwMode="ltGray">
            <a:xfrm>
              <a:off x="4512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4" name="Line 66"/>
            <p:cNvSpPr>
              <a:spLocks noChangeShapeType="1"/>
            </p:cNvSpPr>
            <p:nvPr/>
          </p:nvSpPr>
          <p:spPr bwMode="ltGray">
            <a:xfrm>
              <a:off x="4512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5" name="Line 67"/>
            <p:cNvSpPr>
              <a:spLocks noChangeShapeType="1"/>
            </p:cNvSpPr>
            <p:nvPr/>
          </p:nvSpPr>
          <p:spPr bwMode="ltGray">
            <a:xfrm>
              <a:off x="4560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6" name="Line 68"/>
            <p:cNvSpPr>
              <a:spLocks noChangeShapeType="1"/>
            </p:cNvSpPr>
            <p:nvPr/>
          </p:nvSpPr>
          <p:spPr bwMode="ltGray">
            <a:xfrm>
              <a:off x="537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4" name="Group 69"/>
          <p:cNvGrpSpPr>
            <a:grpSpLocks/>
          </p:cNvGrpSpPr>
          <p:nvPr/>
        </p:nvGrpSpPr>
        <p:grpSpPr bwMode="auto">
          <a:xfrm>
            <a:off x="990600" y="6324600"/>
            <a:ext cx="1447800" cy="457200"/>
            <a:chOff x="624" y="3984"/>
            <a:chExt cx="912" cy="288"/>
          </a:xfrm>
        </p:grpSpPr>
        <p:sp>
          <p:nvSpPr>
            <p:cNvPr id="2067" name="Rectangle 70" descr="60%"/>
            <p:cNvSpPr>
              <a:spLocks noChangeArrowheads="1"/>
            </p:cNvSpPr>
            <p:nvPr/>
          </p:nvSpPr>
          <p:spPr bwMode="ltGray">
            <a:xfrm>
              <a:off x="672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68" name="Line 71"/>
            <p:cNvSpPr>
              <a:spLocks noChangeShapeType="1"/>
            </p:cNvSpPr>
            <p:nvPr/>
          </p:nvSpPr>
          <p:spPr bwMode="ltGray">
            <a:xfrm>
              <a:off x="624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9" name="Line 72"/>
            <p:cNvSpPr>
              <a:spLocks noChangeShapeType="1"/>
            </p:cNvSpPr>
            <p:nvPr/>
          </p:nvSpPr>
          <p:spPr bwMode="ltGray">
            <a:xfrm>
              <a:off x="624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0" name="Line 73"/>
            <p:cNvSpPr>
              <a:spLocks noChangeShapeType="1"/>
            </p:cNvSpPr>
            <p:nvPr/>
          </p:nvSpPr>
          <p:spPr bwMode="ltGray">
            <a:xfrm>
              <a:off x="67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1" name="Line 74"/>
            <p:cNvSpPr>
              <a:spLocks noChangeShapeType="1"/>
            </p:cNvSpPr>
            <p:nvPr/>
          </p:nvSpPr>
          <p:spPr bwMode="ltGray">
            <a:xfrm>
              <a:off x="1488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5" name="Line 75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6" name="Group 76"/>
          <p:cNvGrpSpPr>
            <a:grpSpLocks/>
          </p:cNvGrpSpPr>
          <p:nvPr/>
        </p:nvGrpSpPr>
        <p:grpSpPr bwMode="auto">
          <a:xfrm>
            <a:off x="0" y="1066800"/>
            <a:ext cx="1784350" cy="2324100"/>
            <a:chOff x="96" y="916"/>
            <a:chExt cx="2208" cy="2876"/>
          </a:xfrm>
        </p:grpSpPr>
        <p:sp>
          <p:nvSpPr>
            <p:cNvPr id="2064" name="Line 77"/>
            <p:cNvSpPr>
              <a:spLocks noChangeShapeType="1"/>
            </p:cNvSpPr>
            <p:nvPr/>
          </p:nvSpPr>
          <p:spPr bwMode="ltGray">
            <a:xfrm flipH="1">
              <a:off x="96" y="1038"/>
              <a:ext cx="22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5" name="Line 78"/>
            <p:cNvSpPr>
              <a:spLocks noChangeShapeType="1"/>
            </p:cNvSpPr>
            <p:nvPr/>
          </p:nvSpPr>
          <p:spPr bwMode="ltGray">
            <a:xfrm>
              <a:off x="336" y="920"/>
              <a:ext cx="0" cy="2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6" name="Arc 79"/>
            <p:cNvSpPr>
              <a:spLocks/>
            </p:cNvSpPr>
            <p:nvPr/>
          </p:nvSpPr>
          <p:spPr bwMode="ltGray">
            <a:xfrm flipH="1">
              <a:off x="218" y="916"/>
              <a:ext cx="238" cy="240"/>
            </a:xfrm>
            <a:custGeom>
              <a:avLst/>
              <a:gdLst>
                <a:gd name="T0" fmla="*/ 0 w 43195"/>
                <a:gd name="T1" fmla="*/ 0 h 43200"/>
                <a:gd name="T2" fmla="*/ 0 w 43195"/>
                <a:gd name="T3" fmla="*/ 0 h 43200"/>
                <a:gd name="T4" fmla="*/ 0 w 4319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7" name="Rectangle 8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8" name="Rectangle 8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5730" name="Rectangle 8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fld id="{D778644B-CB4A-4254-9C19-638C0B902F4B}" type="datetime1">
              <a:rPr lang="zh-CN" altLang="en-US"/>
              <a:pPr>
                <a:defRPr/>
              </a:pPr>
              <a:t>2016/3/3</a:t>
            </a:fld>
            <a:endParaRPr lang="en-US" altLang="zh-CN"/>
          </a:p>
        </p:txBody>
      </p:sp>
      <p:sp>
        <p:nvSpPr>
          <p:cNvPr id="155731" name="Rectangle 8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155732" name="Rectangle 8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Page </a:t>
            </a:r>
            <a:fld id="{0E9F408F-E603-41F3-8B73-0FB98E8EED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62" name="Picture 85" descr="QQ截图未命名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3048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86" descr="QQ截图未命名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81600"/>
            <a:ext cx="381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18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19" r:id="rId12"/>
    <p:sldLayoutId id="2147484702" r:id="rId13"/>
  </p:sldLayoutIdLst>
  <p:transition spd="slow">
    <p:randomBar dir="vert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Char char="•"/>
        <a:defRPr sz="3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800" b="1">
          <a:solidFill>
            <a:srgbClr val="08228E"/>
          </a:solidFill>
          <a:latin typeface="+mn-lt"/>
          <a:ea typeface="楷体_GB2312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102" name="Group 3"/>
            <p:cNvGrpSpPr>
              <a:grpSpLocks/>
            </p:cNvGrpSpPr>
            <p:nvPr/>
          </p:nvGrpSpPr>
          <p:grpSpPr bwMode="auto">
            <a:xfrm>
              <a:off x="0" y="192"/>
              <a:ext cx="5760" cy="4032"/>
              <a:chOff x="0" y="192"/>
              <a:chExt cx="5760" cy="4032"/>
            </a:xfrm>
          </p:grpSpPr>
          <p:sp>
            <p:nvSpPr>
              <p:cNvPr id="3133" name="Line 4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4" name="Line 5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5" name="Line 6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6" name="Line 7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7" name="Line 8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8" name="Line 9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9" name="Line 10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0" name="Line 11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1" name="Line 12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2" name="Line 13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3" name="Line 14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4" name="Line 15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5" name="Line 16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6" name="Line 17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7" name="Line 18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8" name="Line 19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9" name="Line 20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0" name="Line 21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1" name="Line 22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2" name="Line 23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3" name="Line 24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4" name="Line 25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03" name="Group 26"/>
            <p:cNvGrpSpPr>
              <a:grpSpLocks/>
            </p:cNvGrpSpPr>
            <p:nvPr/>
          </p:nvGrpSpPr>
          <p:grpSpPr bwMode="auto">
            <a:xfrm>
              <a:off x="192" y="0"/>
              <a:ext cx="5376" cy="4320"/>
              <a:chOff x="192" y="0"/>
              <a:chExt cx="5376" cy="4320"/>
            </a:xfrm>
          </p:grpSpPr>
          <p:sp>
            <p:nvSpPr>
              <p:cNvPr id="3104" name="Line 27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5" name="Line 28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6" name="Line 29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7" name="Line 30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8" name="Line 31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9" name="Line 32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0" name="Line 33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1" name="Line 34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2" name="Line 35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3" name="Line 36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4" name="Line 37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5" name="Line 38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6" name="Line 39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7" name="Line 40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8" name="Line 41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9" name="Line 42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0" name="Line 43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1" name="Line 44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2" name="Line 45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3" name="Line 46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4" name="Line 47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5" name="Line 48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6" name="Line 49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7" name="Line 50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8" name="Line 51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9" name="Line 52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0" name="Line 53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1" name="Line 54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2" name="Line 55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075" name="Rectangle 56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pSp>
        <p:nvGrpSpPr>
          <p:cNvPr id="3076" name="Group 57"/>
          <p:cNvGrpSpPr>
            <a:grpSpLocks/>
          </p:cNvGrpSpPr>
          <p:nvPr/>
        </p:nvGrpSpPr>
        <p:grpSpPr bwMode="auto">
          <a:xfrm>
            <a:off x="3276600" y="6324600"/>
            <a:ext cx="3048000" cy="457200"/>
            <a:chOff x="2064" y="3984"/>
            <a:chExt cx="1920" cy="288"/>
          </a:xfrm>
        </p:grpSpPr>
        <p:sp>
          <p:nvSpPr>
            <p:cNvPr id="3097" name="Rectangle 58" descr="60%"/>
            <p:cNvSpPr>
              <a:spLocks noChangeArrowheads="1"/>
            </p:cNvSpPr>
            <p:nvPr/>
          </p:nvSpPr>
          <p:spPr bwMode="ltGray">
            <a:xfrm>
              <a:off x="2112" y="4032"/>
              <a:ext cx="1824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98" name="Line 59"/>
            <p:cNvSpPr>
              <a:spLocks noChangeShapeType="1"/>
            </p:cNvSpPr>
            <p:nvPr/>
          </p:nvSpPr>
          <p:spPr bwMode="ltGray">
            <a:xfrm>
              <a:off x="2064" y="4032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" name="Line 60"/>
            <p:cNvSpPr>
              <a:spLocks noChangeShapeType="1"/>
            </p:cNvSpPr>
            <p:nvPr/>
          </p:nvSpPr>
          <p:spPr bwMode="ltGray">
            <a:xfrm>
              <a:off x="2064" y="4224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0" name="Line 61"/>
            <p:cNvSpPr>
              <a:spLocks noChangeShapeType="1"/>
            </p:cNvSpPr>
            <p:nvPr/>
          </p:nvSpPr>
          <p:spPr bwMode="ltGray">
            <a:xfrm>
              <a:off x="211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1" name="Line 62"/>
            <p:cNvSpPr>
              <a:spLocks noChangeShapeType="1"/>
            </p:cNvSpPr>
            <p:nvPr/>
          </p:nvSpPr>
          <p:spPr bwMode="ltGray">
            <a:xfrm>
              <a:off x="393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7" name="Group 63"/>
          <p:cNvGrpSpPr>
            <a:grpSpLocks/>
          </p:cNvGrpSpPr>
          <p:nvPr/>
        </p:nvGrpSpPr>
        <p:grpSpPr bwMode="auto">
          <a:xfrm>
            <a:off x="7162800" y="6324600"/>
            <a:ext cx="1447800" cy="457200"/>
            <a:chOff x="4512" y="3984"/>
            <a:chExt cx="912" cy="288"/>
          </a:xfrm>
        </p:grpSpPr>
        <p:sp>
          <p:nvSpPr>
            <p:cNvPr id="3092" name="Rectangle 64" descr="60%"/>
            <p:cNvSpPr>
              <a:spLocks noChangeArrowheads="1"/>
            </p:cNvSpPr>
            <p:nvPr/>
          </p:nvSpPr>
          <p:spPr bwMode="ltGray">
            <a:xfrm>
              <a:off x="4560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93" name="Line 65"/>
            <p:cNvSpPr>
              <a:spLocks noChangeShapeType="1"/>
            </p:cNvSpPr>
            <p:nvPr/>
          </p:nvSpPr>
          <p:spPr bwMode="ltGray">
            <a:xfrm>
              <a:off x="4512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4" name="Line 66"/>
            <p:cNvSpPr>
              <a:spLocks noChangeShapeType="1"/>
            </p:cNvSpPr>
            <p:nvPr/>
          </p:nvSpPr>
          <p:spPr bwMode="ltGray">
            <a:xfrm>
              <a:off x="4512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5" name="Line 67"/>
            <p:cNvSpPr>
              <a:spLocks noChangeShapeType="1"/>
            </p:cNvSpPr>
            <p:nvPr/>
          </p:nvSpPr>
          <p:spPr bwMode="ltGray">
            <a:xfrm>
              <a:off x="4560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6" name="Line 68"/>
            <p:cNvSpPr>
              <a:spLocks noChangeShapeType="1"/>
            </p:cNvSpPr>
            <p:nvPr/>
          </p:nvSpPr>
          <p:spPr bwMode="ltGray">
            <a:xfrm>
              <a:off x="537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8" name="Group 69"/>
          <p:cNvGrpSpPr>
            <a:grpSpLocks/>
          </p:cNvGrpSpPr>
          <p:nvPr/>
        </p:nvGrpSpPr>
        <p:grpSpPr bwMode="auto">
          <a:xfrm>
            <a:off x="990600" y="6324600"/>
            <a:ext cx="1447800" cy="457200"/>
            <a:chOff x="624" y="3984"/>
            <a:chExt cx="912" cy="288"/>
          </a:xfrm>
        </p:grpSpPr>
        <p:sp>
          <p:nvSpPr>
            <p:cNvPr id="3087" name="Rectangle 70" descr="60%"/>
            <p:cNvSpPr>
              <a:spLocks noChangeArrowheads="1"/>
            </p:cNvSpPr>
            <p:nvPr/>
          </p:nvSpPr>
          <p:spPr bwMode="ltGray">
            <a:xfrm>
              <a:off x="672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88" name="Line 71"/>
            <p:cNvSpPr>
              <a:spLocks noChangeShapeType="1"/>
            </p:cNvSpPr>
            <p:nvPr/>
          </p:nvSpPr>
          <p:spPr bwMode="ltGray">
            <a:xfrm>
              <a:off x="624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9" name="Line 72"/>
            <p:cNvSpPr>
              <a:spLocks noChangeShapeType="1"/>
            </p:cNvSpPr>
            <p:nvPr/>
          </p:nvSpPr>
          <p:spPr bwMode="ltGray">
            <a:xfrm>
              <a:off x="624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0" name="Line 73"/>
            <p:cNvSpPr>
              <a:spLocks noChangeShapeType="1"/>
            </p:cNvSpPr>
            <p:nvPr/>
          </p:nvSpPr>
          <p:spPr bwMode="ltGray">
            <a:xfrm>
              <a:off x="67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1" name="Line 74"/>
            <p:cNvSpPr>
              <a:spLocks noChangeShapeType="1"/>
            </p:cNvSpPr>
            <p:nvPr/>
          </p:nvSpPr>
          <p:spPr bwMode="ltGray">
            <a:xfrm>
              <a:off x="1488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9" name="Line 75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" name="Rectangle 8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1" name="Rectangle 8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6994" name="Rectangle 8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fld id="{7F01BAC4-E485-4921-945D-AE72376E508F}" type="datetime1">
              <a:rPr lang="zh-CN" altLang="en-US"/>
              <a:pPr>
                <a:defRPr/>
              </a:pPr>
              <a:t>2016/3/3</a:t>
            </a:fld>
            <a:endParaRPr lang="en-US" altLang="zh-CN"/>
          </a:p>
        </p:txBody>
      </p:sp>
      <p:sp>
        <p:nvSpPr>
          <p:cNvPr id="166995" name="Rectangle 8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166996" name="Rectangle 8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Page </a:t>
            </a:r>
            <a:fld id="{B489CA8A-2249-44F1-8DC9-D5760BE4BA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085" name="Picture 85" descr="QQ截图未命名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3048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86" descr="QQ截图未命名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81600"/>
            <a:ext cx="381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20" r:id="rId1"/>
    <p:sldLayoutId id="2147484703" r:id="rId2"/>
    <p:sldLayoutId id="2147484704" r:id="rId3"/>
    <p:sldLayoutId id="2147484705" r:id="rId4"/>
    <p:sldLayoutId id="2147484706" r:id="rId5"/>
    <p:sldLayoutId id="2147484707" r:id="rId6"/>
    <p:sldLayoutId id="2147484708" r:id="rId7"/>
    <p:sldLayoutId id="2147484709" r:id="rId8"/>
    <p:sldLayoutId id="2147484710" r:id="rId9"/>
    <p:sldLayoutId id="2147484711" r:id="rId10"/>
    <p:sldLayoutId id="2147484712" r:id="rId11"/>
    <p:sldLayoutId id="2147484713" r:id="rId12"/>
    <p:sldLayoutId id="2147484721" r:id="rId13"/>
  </p:sldLayoutIdLst>
  <p:transition spd="slow">
    <p:randomBar dir="vert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Char char="•"/>
        <a:defRPr sz="3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800" b="1">
          <a:solidFill>
            <a:srgbClr val="08228E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5" Type="http://schemas.openxmlformats.org/officeDocument/2006/relationships/slide" Target="slide20.xml"/><Relationship Id="rId4" Type="http://schemas.openxmlformats.org/officeDocument/2006/relationships/slide" Target="slide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上次回顾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4000" dirty="0" smtClean="0"/>
              <a:t>算法的定义</a:t>
            </a:r>
            <a:endParaRPr lang="en-US" altLang="zh-CN" sz="4000" dirty="0" smtClean="0"/>
          </a:p>
          <a:p>
            <a:pPr>
              <a:lnSpc>
                <a:spcPct val="200000"/>
              </a:lnSpc>
            </a:pPr>
            <a:r>
              <a:rPr lang="zh-CN" altLang="en-US" sz="4000" dirty="0" smtClean="0"/>
              <a:t>算法设计的步骤</a:t>
            </a:r>
            <a:endParaRPr lang="en-US" altLang="zh-CN" sz="4000" dirty="0" smtClean="0"/>
          </a:p>
          <a:p>
            <a:pPr>
              <a:lnSpc>
                <a:spcPct val="200000"/>
              </a:lnSpc>
            </a:pPr>
            <a:r>
              <a:rPr lang="zh-CN" altLang="en-US" sz="4000" dirty="0"/>
              <a:t>算法</a:t>
            </a:r>
            <a:r>
              <a:rPr lang="zh-CN" altLang="en-US" sz="4000" dirty="0" smtClean="0"/>
              <a:t>的特性</a:t>
            </a:r>
            <a:endParaRPr lang="en-US" altLang="zh-CN" sz="4000" dirty="0"/>
          </a:p>
          <a:p>
            <a:pPr>
              <a:lnSpc>
                <a:spcPct val="200000"/>
              </a:lnSpc>
            </a:pPr>
            <a:endParaRPr lang="zh-CN" altLang="en-US" sz="4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4F1AD0-27ED-4B16-8BE3-111E23288BDF}" type="datetime1">
              <a:rPr lang="zh-CN" altLang="en-US" smtClean="0"/>
              <a:pPr>
                <a:defRPr/>
              </a:pPr>
              <a:t>2016/3/3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 算法分析基础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Page </a:t>
            </a:r>
            <a:fld id="{6B3D35D9-A1ED-4FEF-9485-22CECB68593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11436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Text Box 1028"/>
          <p:cNvSpPr txBox="1">
            <a:spLocks noChangeArrowheads="1"/>
          </p:cNvSpPr>
          <p:nvPr/>
        </p:nvSpPr>
        <p:spPr bwMode="auto">
          <a:xfrm>
            <a:off x="296863" y="323850"/>
            <a:ext cx="652462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2.1.2  </a:t>
            </a:r>
            <a:r>
              <a:rPr lang="zh-CN" altLang="en-US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算法的渐进分析 </a:t>
            </a:r>
          </a:p>
        </p:txBody>
      </p:sp>
      <p:sp>
        <p:nvSpPr>
          <p:cNvPr id="30726" name="Text Box 1030"/>
          <p:cNvSpPr txBox="1">
            <a:spLocks noChangeArrowheads="1"/>
          </p:cNvSpPr>
          <p:nvPr/>
        </p:nvSpPr>
        <p:spPr bwMode="auto">
          <a:xfrm>
            <a:off x="341313" y="1043735"/>
            <a:ext cx="8408987" cy="523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"/>
              <a:defRPr/>
            </a:pPr>
            <a:r>
              <a:rPr kumimoji="1" lang="en-US" altLang="zh-CN" sz="2800" b="1" dirty="0">
                <a:latin typeface="宋体" pitchFamily="2" charset="-122"/>
              </a:rPr>
              <a:t>T(n)</a:t>
            </a:r>
            <a:r>
              <a:rPr kumimoji="1" lang="zh-CN" altLang="en-US" sz="2800" b="1" dirty="0">
                <a:latin typeface="宋体" pitchFamily="2" charset="-122"/>
              </a:rPr>
              <a:t>：时间复杂度</a:t>
            </a:r>
            <a:endParaRPr kumimoji="1" lang="en-US" altLang="zh-CN" sz="2800" b="1" dirty="0">
              <a:latin typeface="宋体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defRPr/>
            </a:pPr>
            <a:r>
              <a:rPr kumimoji="1" lang="en-US" altLang="zh-CN" sz="2800" b="1" dirty="0">
                <a:latin typeface="宋体" pitchFamily="2" charset="-122"/>
              </a:rPr>
              <a:t>  S(n)</a:t>
            </a:r>
            <a:r>
              <a:rPr kumimoji="1" lang="zh-CN" altLang="en-US" sz="2800" b="1" dirty="0">
                <a:latin typeface="宋体" pitchFamily="2" charset="-122"/>
              </a:rPr>
              <a:t>：空间复杂度    其中</a:t>
            </a:r>
            <a:r>
              <a:rPr kumimoji="1" lang="en-US" altLang="zh-CN" sz="2800" b="1" dirty="0">
                <a:latin typeface="宋体" pitchFamily="2" charset="-122"/>
              </a:rPr>
              <a:t>n</a:t>
            </a:r>
            <a:r>
              <a:rPr kumimoji="1" lang="zh-CN" altLang="en-US" sz="2800" b="1" dirty="0">
                <a:latin typeface="宋体" pitchFamily="2" charset="-122"/>
              </a:rPr>
              <a:t>为问题的规模</a:t>
            </a:r>
            <a:endParaRPr kumimoji="1" lang="en-US" altLang="zh-CN" sz="2800" b="1" dirty="0">
              <a:latin typeface="宋体" pitchFamily="2" charset="-122"/>
            </a:endParaRPr>
          </a:p>
          <a:p>
            <a:pPr marL="365125" indent="-36512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"/>
              <a:defRPr/>
            </a:pPr>
            <a:r>
              <a:rPr kumimoji="1" lang="zh-CN" altLang="en-US" sz="2800" b="1" dirty="0">
                <a:latin typeface="宋体" pitchFamily="2" charset="-122"/>
              </a:rPr>
              <a:t>只考察当问题规模充分大时，算法中基本语句的执行次数在渐进意义下的阶。</a:t>
            </a:r>
            <a:endParaRPr kumimoji="1" lang="en-US" altLang="zh-CN" sz="2800" b="1" dirty="0">
              <a:latin typeface="宋体" pitchFamily="2" charset="-122"/>
            </a:endParaRPr>
          </a:p>
          <a:p>
            <a:pPr marL="365125" indent="-36512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"/>
              <a:defRPr/>
            </a:pPr>
            <a:r>
              <a:rPr kumimoji="1" lang="zh-CN" altLang="en-US" sz="2800" b="1" dirty="0">
                <a:latin typeface="宋体" pitchFamily="2" charset="-122"/>
              </a:rPr>
              <a:t>当问题的规模</a:t>
            </a:r>
            <a:r>
              <a:rPr kumimoji="1" lang="en-US" altLang="zh-CN" sz="2800" b="1" dirty="0">
                <a:latin typeface="宋体" pitchFamily="2" charset="-122"/>
              </a:rPr>
              <a:t>n</a:t>
            </a:r>
            <a:r>
              <a:rPr kumimoji="1" lang="zh-CN" altLang="en-US" sz="2800" b="1" dirty="0">
                <a:latin typeface="宋体" pitchFamily="2" charset="-122"/>
              </a:rPr>
              <a:t>趋向无穷大时，把</a:t>
            </a:r>
            <a:r>
              <a:rPr kumimoji="1" lang="en-US" altLang="zh-CN" sz="2800" b="1" dirty="0">
                <a:latin typeface="宋体" pitchFamily="2" charset="-122"/>
              </a:rPr>
              <a:t>T(n)</a:t>
            </a:r>
            <a:r>
              <a:rPr kumimoji="1" lang="zh-CN" altLang="en-US" sz="2800" b="1" dirty="0">
                <a:latin typeface="宋体" pitchFamily="2" charset="-122"/>
              </a:rPr>
              <a:t>的数量级（阶）称为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渐进时间复杂度</a:t>
            </a:r>
            <a:r>
              <a:rPr kumimoji="1" lang="zh-CN" altLang="en-US" sz="2800" b="1" dirty="0">
                <a:latin typeface="宋体" pitchFamily="2" charset="-122"/>
              </a:rPr>
              <a:t>。</a:t>
            </a:r>
            <a:endParaRPr kumimoji="1" lang="en-US" altLang="zh-CN" sz="2800" b="1" dirty="0">
              <a:latin typeface="宋体" pitchFamily="2" charset="-122"/>
            </a:endParaRPr>
          </a:p>
          <a:p>
            <a:pPr marL="365125" indent="-36512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"/>
              <a:defRPr/>
            </a:pPr>
            <a:r>
              <a:rPr kumimoji="1" lang="zh-CN" altLang="en-US" sz="2800" b="1" dirty="0">
                <a:latin typeface="宋体" pitchFamily="2" charset="-122"/>
              </a:rPr>
              <a:t>表示渐进时间复杂度的符号：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大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O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符号、大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Ω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符号 </a:t>
            </a:r>
            <a:endParaRPr kumimoji="1"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2048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3EE5EA-C18A-48BD-B78B-AC8B1F898176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2016/3/3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0485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2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算法分析基础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048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A97202D5-118E-4618-A9B3-04DD2CFEA51A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029"/>
          <p:cNvSpPr txBox="1">
            <a:spLocks noChangeArrowheads="1"/>
          </p:cNvSpPr>
          <p:nvPr/>
        </p:nvSpPr>
        <p:spPr bwMode="auto">
          <a:xfrm>
            <a:off x="250825" y="1179513"/>
            <a:ext cx="6464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1. </a:t>
            </a:r>
            <a:r>
              <a:rPr kumimoji="1" lang="zh-CN" altLang="en-US" sz="3600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大</a:t>
            </a:r>
            <a:r>
              <a:rPr kumimoji="1" lang="en-US" altLang="zh-CN" sz="3600" i="1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O</a:t>
            </a:r>
            <a:r>
              <a:rPr kumimoji="1" lang="zh-CN" altLang="en-US" sz="3600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符号</a:t>
            </a:r>
            <a:endParaRPr kumimoji="1" lang="zh-CN" altLang="en-US" sz="3600" b="0">
              <a:solidFill>
                <a:srgbClr val="FF99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726" name="Text Box 1030"/>
          <p:cNvSpPr txBox="1">
            <a:spLocks noChangeArrowheads="1"/>
          </p:cNvSpPr>
          <p:nvPr/>
        </p:nvSpPr>
        <p:spPr bwMode="auto">
          <a:xfrm>
            <a:off x="341313" y="1763713"/>
            <a:ext cx="8305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定义</a:t>
            </a:r>
            <a:r>
              <a:rPr kumimoji="1" lang="en-US" altLang="zh-CN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2.1</a:t>
            </a:r>
            <a:r>
              <a:rPr kumimoji="1" lang="en-US" altLang="zh-CN" sz="2800" dirty="0">
                <a:latin typeface="宋体" pitchFamily="2" charset="-122"/>
                <a:ea typeface="宋体" pitchFamily="2" charset="-122"/>
              </a:rPr>
              <a:t>  </a:t>
            </a:r>
            <a:r>
              <a:rPr kumimoji="1" lang="zh-CN" altLang="en-US" sz="2800" dirty="0">
                <a:latin typeface="宋体" pitchFamily="2" charset="-122"/>
                <a:ea typeface="宋体" pitchFamily="2" charset="-122"/>
              </a:rPr>
              <a:t>若存在两个正的常数</a:t>
            </a:r>
            <a:r>
              <a:rPr kumimoji="1" lang="en-US" altLang="zh-CN" sz="2800" i="1" dirty="0"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zh-CN" altLang="en-US" sz="2800" dirty="0">
                <a:latin typeface="宋体" pitchFamily="2" charset="-122"/>
                <a:ea typeface="宋体" pitchFamily="2" charset="-122"/>
              </a:rPr>
              <a:t>和</a:t>
            </a:r>
            <a:r>
              <a:rPr kumimoji="1" lang="en-US" altLang="zh-CN" sz="2800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800" baseline="-30000" dirty="0">
                <a:latin typeface="Times New Roman" pitchFamily="18" charset="0"/>
                <a:ea typeface="宋体" pitchFamily="2" charset="-122"/>
              </a:rPr>
              <a:t>0</a:t>
            </a:r>
            <a:r>
              <a:rPr kumimoji="1" lang="zh-CN" altLang="en-US" sz="2800" dirty="0">
                <a:latin typeface="宋体" pitchFamily="2" charset="-122"/>
                <a:ea typeface="宋体" pitchFamily="2" charset="-122"/>
              </a:rPr>
              <a:t>，对于任意</a:t>
            </a:r>
            <a:r>
              <a:rPr kumimoji="1" lang="en-US" altLang="zh-CN" sz="2800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800" dirty="0">
                <a:latin typeface="宋体" pitchFamily="2" charset="-122"/>
                <a:ea typeface="宋体" pitchFamily="2" charset="-122"/>
              </a:rPr>
              <a:t>≥</a:t>
            </a:r>
            <a:r>
              <a:rPr kumimoji="1" lang="en-US" altLang="zh-CN" sz="2800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800" baseline="-30000" dirty="0">
                <a:latin typeface="Times New Roman" pitchFamily="18" charset="0"/>
                <a:ea typeface="宋体" pitchFamily="2" charset="-122"/>
              </a:rPr>
              <a:t>0</a:t>
            </a:r>
            <a:r>
              <a:rPr kumimoji="1" lang="zh-CN" altLang="en-US" sz="2800" dirty="0">
                <a:latin typeface="宋体" pitchFamily="2" charset="-122"/>
                <a:ea typeface="宋体" pitchFamily="2" charset="-122"/>
              </a:rPr>
              <a:t>，都有</a:t>
            </a:r>
            <a:r>
              <a:rPr kumimoji="1" lang="en-US" altLang="zh-CN" sz="2800" i="1" dirty="0">
                <a:latin typeface="Times New Roman" pitchFamily="18" charset="0"/>
                <a:ea typeface="宋体" pitchFamily="2" charset="-122"/>
              </a:rPr>
              <a:t>T</a:t>
            </a:r>
            <a:r>
              <a:rPr kumimoji="1"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2800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800" dirty="0">
                <a:latin typeface="宋体" pitchFamily="2" charset="-122"/>
                <a:ea typeface="宋体" pitchFamily="2" charset="-122"/>
              </a:rPr>
              <a:t>)≤</a:t>
            </a:r>
            <a:r>
              <a:rPr kumimoji="1" lang="en-US" altLang="zh-CN" sz="2800" i="1" dirty="0" err="1"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800" dirty="0" err="1">
                <a:latin typeface="宋体" pitchFamily="2" charset="-122"/>
                <a:ea typeface="宋体" pitchFamily="2" charset="-122"/>
              </a:rPr>
              <a:t>×</a:t>
            </a:r>
            <a:r>
              <a:rPr kumimoji="1" lang="en-US" altLang="zh-CN" sz="2800" i="1" dirty="0" err="1">
                <a:latin typeface="Times New Roman" pitchFamily="18" charset="0"/>
                <a:ea typeface="宋体" pitchFamily="2" charset="-122"/>
              </a:rPr>
              <a:t>f</a:t>
            </a:r>
            <a:r>
              <a:rPr kumimoji="1"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2800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800" dirty="0">
                <a:latin typeface="宋体" pitchFamily="2" charset="-122"/>
                <a:ea typeface="宋体" pitchFamily="2" charset="-122"/>
              </a:rPr>
              <a:t>)</a:t>
            </a:r>
            <a:r>
              <a:rPr kumimoji="1" lang="zh-CN" altLang="en-US" sz="2800" dirty="0">
                <a:latin typeface="宋体" pitchFamily="2" charset="-122"/>
                <a:ea typeface="宋体" pitchFamily="2" charset="-122"/>
              </a:rPr>
              <a:t>，则称</a:t>
            </a:r>
            <a:r>
              <a:rPr kumimoji="1" lang="en-US" altLang="zh-CN" sz="2800" i="1" dirty="0">
                <a:latin typeface="Times New Roman" pitchFamily="18" charset="0"/>
                <a:ea typeface="宋体" pitchFamily="2" charset="-122"/>
              </a:rPr>
              <a:t>T</a:t>
            </a:r>
            <a:r>
              <a:rPr kumimoji="1"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2800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800" dirty="0">
                <a:latin typeface="宋体" pitchFamily="2" charset="-122"/>
                <a:ea typeface="宋体" pitchFamily="2" charset="-122"/>
              </a:rPr>
              <a:t>)</a:t>
            </a:r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=</a:t>
            </a:r>
            <a:r>
              <a:rPr kumimoji="1" lang="en-US" altLang="zh-CN" sz="2800" i="1" dirty="0">
                <a:latin typeface="Times New Roman" pitchFamily="18" charset="0"/>
                <a:ea typeface="宋体" pitchFamily="2" charset="-122"/>
              </a:rPr>
              <a:t>O</a:t>
            </a:r>
            <a:r>
              <a:rPr kumimoji="1"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2800" i="1" dirty="0">
                <a:latin typeface="Times New Roman" pitchFamily="18" charset="0"/>
                <a:ea typeface="宋体" pitchFamily="2" charset="-122"/>
              </a:rPr>
              <a:t>f</a:t>
            </a:r>
            <a:r>
              <a:rPr kumimoji="1"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2800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800" dirty="0">
                <a:latin typeface="宋体" pitchFamily="2" charset="-122"/>
                <a:ea typeface="宋体" pitchFamily="2" charset="-122"/>
              </a:rPr>
              <a:t>)) </a:t>
            </a:r>
            <a:r>
              <a:rPr kumimoji="1" lang="en-US" altLang="zh-CN" sz="2800" dirty="0">
                <a:solidFill>
                  <a:srgbClr val="FF9900"/>
                </a:solidFill>
                <a:latin typeface="宋体" pitchFamily="2" charset="-122"/>
                <a:ea typeface="宋体" pitchFamily="2" charset="-122"/>
              </a:rPr>
              <a:t>*</a:t>
            </a:r>
          </a:p>
        </p:txBody>
      </p:sp>
      <p:grpSp>
        <p:nvGrpSpPr>
          <p:cNvPr id="2" name="Group 1072"/>
          <p:cNvGrpSpPr>
            <a:grpSpLocks/>
          </p:cNvGrpSpPr>
          <p:nvPr/>
        </p:nvGrpSpPr>
        <p:grpSpPr bwMode="auto">
          <a:xfrm>
            <a:off x="215900" y="3206750"/>
            <a:ext cx="4222750" cy="2533650"/>
            <a:chOff x="1200" y="1982"/>
            <a:chExt cx="3585" cy="2084"/>
          </a:xfrm>
        </p:grpSpPr>
        <p:sp>
          <p:nvSpPr>
            <p:cNvPr id="21514" name="Text Box 1058"/>
            <p:cNvSpPr txBox="1">
              <a:spLocks noChangeArrowheads="1"/>
            </p:cNvSpPr>
            <p:nvPr/>
          </p:nvSpPr>
          <p:spPr bwMode="auto">
            <a:xfrm>
              <a:off x="2234" y="3791"/>
              <a:ext cx="156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lang="en-US" altLang="zh-CN" sz="1600" baseline="-25000">
                  <a:latin typeface="Times New Roman" pitchFamily="18" charset="0"/>
                  <a:ea typeface="宋体" pitchFamily="2" charset="-122"/>
                </a:rPr>
                <a:t>0</a:t>
              </a:r>
              <a:endParaRPr lang="en-US" altLang="zh-CN" sz="16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515" name="Line 1059"/>
            <p:cNvSpPr>
              <a:spLocks noChangeShapeType="1"/>
            </p:cNvSpPr>
            <p:nvPr/>
          </p:nvSpPr>
          <p:spPr bwMode="auto">
            <a:xfrm>
              <a:off x="1446" y="3786"/>
              <a:ext cx="331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6" name="Line 1060"/>
            <p:cNvSpPr>
              <a:spLocks noChangeShapeType="1"/>
            </p:cNvSpPr>
            <p:nvPr/>
          </p:nvSpPr>
          <p:spPr bwMode="auto">
            <a:xfrm flipV="1">
              <a:off x="1460" y="2011"/>
              <a:ext cx="0" cy="17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7" name="Text Box 1061"/>
            <p:cNvSpPr txBox="1">
              <a:spLocks noChangeArrowheads="1"/>
            </p:cNvSpPr>
            <p:nvPr/>
          </p:nvSpPr>
          <p:spPr bwMode="auto">
            <a:xfrm>
              <a:off x="3804" y="3864"/>
              <a:ext cx="98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Times New Roman" pitchFamily="18" charset="0"/>
                  <a:ea typeface="宋体" pitchFamily="2" charset="-122"/>
                </a:rPr>
                <a:t>问题规模</a:t>
              </a:r>
              <a:r>
                <a:rPr lang="en-US" altLang="zh-CN" sz="1800" i="1">
                  <a:latin typeface="Times New Roman" pitchFamily="18" charset="0"/>
                  <a:ea typeface="宋体" pitchFamily="2" charset="-122"/>
                </a:rPr>
                <a:t>n</a:t>
              </a:r>
              <a:endParaRPr lang="en-US" altLang="zh-CN" sz="18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518" name="Text Box 1062"/>
            <p:cNvSpPr txBox="1">
              <a:spLocks noChangeArrowheads="1"/>
            </p:cNvSpPr>
            <p:nvPr/>
          </p:nvSpPr>
          <p:spPr bwMode="auto">
            <a:xfrm>
              <a:off x="1200" y="2000"/>
              <a:ext cx="141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Times New Roman" pitchFamily="18" charset="0"/>
                  <a:ea typeface="宋体" pitchFamily="2" charset="-122"/>
                </a:rPr>
                <a:t>执行次数</a:t>
              </a:r>
            </a:p>
          </p:txBody>
        </p:sp>
        <p:sp>
          <p:nvSpPr>
            <p:cNvPr id="21519" name="Line 1064"/>
            <p:cNvSpPr>
              <a:spLocks noChangeShapeType="1"/>
            </p:cNvSpPr>
            <p:nvPr/>
          </p:nvSpPr>
          <p:spPr bwMode="auto">
            <a:xfrm>
              <a:off x="2271" y="2035"/>
              <a:ext cx="0" cy="175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0" name="Text Box 1065"/>
            <p:cNvSpPr txBox="1">
              <a:spLocks noChangeArrowheads="1"/>
            </p:cNvSpPr>
            <p:nvPr/>
          </p:nvSpPr>
          <p:spPr bwMode="auto">
            <a:xfrm>
              <a:off x="1523" y="3131"/>
              <a:ext cx="642" cy="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lang="en-US" altLang="zh-CN" sz="1800" baseline="-25000">
                  <a:latin typeface="Times New Roman" pitchFamily="18" charset="0"/>
                  <a:ea typeface="宋体" pitchFamily="2" charset="-122"/>
                </a:rPr>
                <a:t>0</a:t>
              </a:r>
              <a:r>
                <a:rPr lang="zh-CN" altLang="en-US" sz="1800">
                  <a:latin typeface="Times New Roman" pitchFamily="18" charset="0"/>
                  <a:ea typeface="宋体" pitchFamily="2" charset="-122"/>
                </a:rPr>
                <a:t>之前的情况无关紧要</a:t>
              </a:r>
            </a:p>
          </p:txBody>
        </p:sp>
        <p:sp>
          <p:nvSpPr>
            <p:cNvPr id="21521" name="Freeform 1066"/>
            <p:cNvSpPr>
              <a:spLocks/>
            </p:cNvSpPr>
            <p:nvPr/>
          </p:nvSpPr>
          <p:spPr bwMode="auto">
            <a:xfrm>
              <a:off x="2271" y="2354"/>
              <a:ext cx="1818" cy="1243"/>
            </a:xfrm>
            <a:custGeom>
              <a:avLst/>
              <a:gdLst>
                <a:gd name="T0" fmla="*/ 0 w 2206"/>
                <a:gd name="T1" fmla="*/ 1 h 1696"/>
                <a:gd name="T2" fmla="*/ 2 w 2206"/>
                <a:gd name="T3" fmla="*/ 1 h 1696"/>
                <a:gd name="T4" fmla="*/ 5 w 2206"/>
                <a:gd name="T5" fmla="*/ 1 h 1696"/>
                <a:gd name="T6" fmla="*/ 7 w 2206"/>
                <a:gd name="T7" fmla="*/ 1 h 1696"/>
                <a:gd name="T8" fmla="*/ 10 w 2206"/>
                <a:gd name="T9" fmla="*/ 1 h 1696"/>
                <a:gd name="T10" fmla="*/ 12 w 2206"/>
                <a:gd name="T11" fmla="*/ 1 h 1696"/>
                <a:gd name="T12" fmla="*/ 14 w 2206"/>
                <a:gd name="T13" fmla="*/ 1 h 1696"/>
                <a:gd name="T14" fmla="*/ 14 w 2206"/>
                <a:gd name="T15" fmla="*/ 0 h 16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06"/>
                <a:gd name="T25" fmla="*/ 0 h 1696"/>
                <a:gd name="T26" fmla="*/ 2206 w 2206"/>
                <a:gd name="T27" fmla="*/ 1696 h 16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06" h="1696">
                  <a:moveTo>
                    <a:pt x="0" y="1696"/>
                  </a:moveTo>
                  <a:cubicBezTo>
                    <a:pt x="63" y="1666"/>
                    <a:pt x="263" y="1580"/>
                    <a:pt x="376" y="1515"/>
                  </a:cubicBezTo>
                  <a:cubicBezTo>
                    <a:pt x="489" y="1455"/>
                    <a:pt x="556" y="1377"/>
                    <a:pt x="676" y="1305"/>
                  </a:cubicBezTo>
                  <a:cubicBezTo>
                    <a:pt x="796" y="1233"/>
                    <a:pt x="941" y="1170"/>
                    <a:pt x="1096" y="1080"/>
                  </a:cubicBezTo>
                  <a:cubicBezTo>
                    <a:pt x="1301" y="955"/>
                    <a:pt x="1471" y="885"/>
                    <a:pt x="1606" y="765"/>
                  </a:cubicBezTo>
                  <a:cubicBezTo>
                    <a:pt x="1741" y="645"/>
                    <a:pt x="1811" y="462"/>
                    <a:pt x="1906" y="360"/>
                  </a:cubicBezTo>
                  <a:cubicBezTo>
                    <a:pt x="1982" y="262"/>
                    <a:pt x="2036" y="255"/>
                    <a:pt x="2086" y="195"/>
                  </a:cubicBezTo>
                  <a:cubicBezTo>
                    <a:pt x="2136" y="135"/>
                    <a:pt x="2181" y="41"/>
                    <a:pt x="2206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2" name="Freeform 1067"/>
            <p:cNvSpPr>
              <a:spLocks/>
            </p:cNvSpPr>
            <p:nvPr/>
          </p:nvSpPr>
          <p:spPr bwMode="auto">
            <a:xfrm>
              <a:off x="2271" y="2189"/>
              <a:ext cx="1831" cy="1255"/>
            </a:xfrm>
            <a:custGeom>
              <a:avLst/>
              <a:gdLst>
                <a:gd name="T0" fmla="*/ 0 w 2130"/>
                <a:gd name="T1" fmla="*/ 3 h 1590"/>
                <a:gd name="T2" fmla="*/ 9 w 2130"/>
                <a:gd name="T3" fmla="*/ 3 h 1590"/>
                <a:gd name="T4" fmla="*/ 20 w 2130"/>
                <a:gd name="T5" fmla="*/ 2 h 1590"/>
                <a:gd name="T6" fmla="*/ 29 w 2130"/>
                <a:gd name="T7" fmla="*/ 2 h 1590"/>
                <a:gd name="T8" fmla="*/ 35 w 2130"/>
                <a:gd name="T9" fmla="*/ 2 h 1590"/>
                <a:gd name="T10" fmla="*/ 41 w 2130"/>
                <a:gd name="T11" fmla="*/ 0 h 15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30"/>
                <a:gd name="T19" fmla="*/ 0 h 1590"/>
                <a:gd name="T20" fmla="*/ 2130 w 2130"/>
                <a:gd name="T21" fmla="*/ 1590 h 15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30" h="1590">
                  <a:moveTo>
                    <a:pt x="0" y="1590"/>
                  </a:moveTo>
                  <a:cubicBezTo>
                    <a:pt x="77" y="1563"/>
                    <a:pt x="313" y="1510"/>
                    <a:pt x="480" y="1425"/>
                  </a:cubicBezTo>
                  <a:cubicBezTo>
                    <a:pt x="643" y="1335"/>
                    <a:pt x="835" y="1215"/>
                    <a:pt x="1005" y="1080"/>
                  </a:cubicBezTo>
                  <a:cubicBezTo>
                    <a:pt x="1175" y="945"/>
                    <a:pt x="1340" y="840"/>
                    <a:pt x="1515" y="660"/>
                  </a:cubicBezTo>
                  <a:cubicBezTo>
                    <a:pt x="1656" y="521"/>
                    <a:pt x="1740" y="470"/>
                    <a:pt x="1830" y="360"/>
                  </a:cubicBezTo>
                  <a:cubicBezTo>
                    <a:pt x="1920" y="250"/>
                    <a:pt x="2067" y="75"/>
                    <a:pt x="213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3" name="Text Box 1068"/>
            <p:cNvSpPr txBox="1">
              <a:spLocks noChangeArrowheads="1"/>
            </p:cNvSpPr>
            <p:nvPr/>
          </p:nvSpPr>
          <p:spPr bwMode="auto">
            <a:xfrm>
              <a:off x="4068" y="2302"/>
              <a:ext cx="50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 dirty="0"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lang="en-US" altLang="zh-CN" sz="1800" dirty="0">
                  <a:latin typeface="宋体" pitchFamily="2" charset="-122"/>
                  <a:ea typeface="宋体" pitchFamily="2" charset="-122"/>
                </a:rPr>
                <a:t>(</a:t>
              </a:r>
              <a:r>
                <a:rPr lang="en-US" altLang="zh-CN" sz="1800" i="1" dirty="0"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lang="en-US" altLang="zh-CN" sz="1800" dirty="0">
                  <a:latin typeface="宋体" pitchFamily="2" charset="-122"/>
                  <a:ea typeface="宋体" pitchFamily="2" charset="-122"/>
                </a:rPr>
                <a:t>)</a:t>
              </a:r>
              <a:endParaRPr lang="en-US" altLang="zh-CN" sz="180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524" name="Text Box 1069"/>
            <p:cNvSpPr txBox="1">
              <a:spLocks noChangeArrowheads="1"/>
            </p:cNvSpPr>
            <p:nvPr/>
          </p:nvSpPr>
          <p:spPr bwMode="auto">
            <a:xfrm>
              <a:off x="3985" y="1982"/>
              <a:ext cx="76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lang="en-US" altLang="zh-CN" sz="1800">
                  <a:latin typeface="Times New Roman" pitchFamily="18" charset="0"/>
                  <a:ea typeface="宋体" pitchFamily="2" charset="-122"/>
                </a:rPr>
                <a:t>×</a:t>
              </a:r>
              <a:r>
                <a:rPr lang="en-US" altLang="zh-CN" sz="1800" i="1">
                  <a:latin typeface="Times New Roman" pitchFamily="18" charset="0"/>
                  <a:ea typeface="宋体" pitchFamily="2" charset="-122"/>
                </a:rPr>
                <a:t>f</a:t>
              </a:r>
              <a:r>
                <a:rPr lang="en-US" altLang="zh-CN" sz="1800">
                  <a:latin typeface="宋体" pitchFamily="2" charset="-122"/>
                  <a:ea typeface="宋体" pitchFamily="2" charset="-122"/>
                </a:rPr>
                <a:t>(</a:t>
              </a:r>
              <a:r>
                <a:rPr lang="en-US" altLang="zh-CN" sz="1800" i="1"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lang="en-US" altLang="zh-CN" sz="1800">
                  <a:latin typeface="宋体" pitchFamily="2" charset="-122"/>
                  <a:ea typeface="宋体" pitchFamily="2" charset="-122"/>
                </a:rPr>
                <a:t>)</a:t>
              </a:r>
              <a:endParaRPr lang="en-US" altLang="zh-CN" sz="1800"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6961" name="Text Box 1121"/>
          <p:cNvSpPr txBox="1">
            <a:spLocks noChangeArrowheads="1"/>
          </p:cNvSpPr>
          <p:nvPr/>
        </p:nvSpPr>
        <p:spPr bwMode="auto">
          <a:xfrm>
            <a:off x="4483100" y="3073400"/>
            <a:ext cx="4222750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lnSpc>
                <a:spcPts val="3500"/>
              </a:lnSpc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大</a:t>
            </a:r>
            <a:r>
              <a:rPr kumimoji="1" lang="en-US" altLang="zh-CN" sz="2400" b="0" i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O</a:t>
            </a:r>
            <a:r>
              <a:rPr kumimoji="1" lang="zh-CN" altLang="en-US" sz="240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符号用来描述增长率的上限，</a:t>
            </a:r>
            <a:r>
              <a:rPr kumimoji="1" lang="en-US" altLang="zh-CN" sz="240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c</a:t>
            </a:r>
            <a:r>
              <a:rPr kumimoji="1" lang="en-US" altLang="zh-CN" sz="2400" i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f(n)</a:t>
            </a:r>
            <a:r>
              <a:rPr kumimoji="1" lang="zh-CN" altLang="en-US" sz="240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是上界函数，表示</a:t>
            </a:r>
            <a:r>
              <a:rPr kumimoji="1" lang="en-US" altLang="zh-CN" sz="2400" i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T(n)</a:t>
            </a:r>
            <a:r>
              <a:rPr kumimoji="1" lang="zh-CN" altLang="en-US" sz="240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的增长最多像</a:t>
            </a:r>
            <a:r>
              <a:rPr kumimoji="1" lang="en-US" altLang="zh-CN" sz="240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c</a:t>
            </a:r>
            <a:r>
              <a:rPr kumimoji="1" lang="en-US" altLang="zh-CN" sz="2400" i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f(n)</a:t>
            </a:r>
            <a:r>
              <a:rPr kumimoji="1" lang="zh-CN" altLang="en-US" sz="240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的增长那样快。</a:t>
            </a:r>
            <a:r>
              <a:rPr kumimoji="1" lang="zh-CN" altLang="en-US" sz="240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其值的阶越低，结果就越有价值。</a:t>
            </a:r>
          </a:p>
        </p:txBody>
      </p:sp>
      <p:sp>
        <p:nvSpPr>
          <p:cNvPr id="21510" name="日期占位符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F22871-6E7E-481A-BE41-502EFBF9B0CF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2016/3/3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1511" name="页脚占位符 19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2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算法分析基础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1512" name="灯片编号占位符 1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C8FB9B31-6D1A-43E5-98B6-628EABA6830B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1" name="Text Box 1028"/>
          <p:cNvSpPr txBox="1">
            <a:spLocks noChangeArrowheads="1"/>
          </p:cNvSpPr>
          <p:nvPr/>
        </p:nvSpPr>
        <p:spPr bwMode="auto">
          <a:xfrm>
            <a:off x="296863" y="323850"/>
            <a:ext cx="652462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2.1.2  </a:t>
            </a:r>
            <a:r>
              <a:rPr lang="zh-CN" altLang="en-US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算法的渐进分析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/>
      <p:bldP spid="369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029"/>
          <p:cNvSpPr txBox="1">
            <a:spLocks noChangeArrowheads="1"/>
          </p:cNvSpPr>
          <p:nvPr/>
        </p:nvSpPr>
        <p:spPr bwMode="auto">
          <a:xfrm>
            <a:off x="250825" y="1179513"/>
            <a:ext cx="6464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1. </a:t>
            </a:r>
            <a:r>
              <a:rPr kumimoji="1" lang="zh-CN" altLang="en-US" sz="3600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大</a:t>
            </a:r>
            <a:r>
              <a:rPr kumimoji="1" lang="en-US" altLang="zh-CN" sz="3600" i="1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O</a:t>
            </a:r>
            <a:r>
              <a:rPr kumimoji="1" lang="zh-CN" altLang="en-US" sz="3600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符号</a:t>
            </a:r>
            <a:endParaRPr kumimoji="1" lang="zh-CN" altLang="en-US" sz="3600" b="0">
              <a:solidFill>
                <a:srgbClr val="FF99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531" name="日期占位符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8D274D-3659-4C2E-8577-424D57EE86CA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2016/3/3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2532" name="页脚占位符 19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2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算法分析基础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2533" name="灯片编号占位符 1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E8AD4881-0586-40A3-B07D-A3DCBA2B151B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1" name="Text Box 1028"/>
          <p:cNvSpPr txBox="1">
            <a:spLocks noChangeArrowheads="1"/>
          </p:cNvSpPr>
          <p:nvPr/>
        </p:nvSpPr>
        <p:spPr bwMode="auto">
          <a:xfrm>
            <a:off x="296863" y="323850"/>
            <a:ext cx="652462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2.1.2  </a:t>
            </a:r>
            <a:r>
              <a:rPr lang="zh-CN" altLang="en-US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算法的渐进分析 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385763" y="1989138"/>
            <a:ext cx="8542337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algn="just"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kumimoji="1" lang="en-US" altLang="zh-CN" sz="3200" dirty="0">
                <a:solidFill>
                  <a:srgbClr val="FF9900"/>
                </a:solidFill>
                <a:latin typeface="宋体" pitchFamily="2" charset="-122"/>
                <a:ea typeface="宋体" pitchFamily="2" charset="-122"/>
              </a:rPr>
              <a:t>[</a:t>
            </a:r>
            <a:r>
              <a:rPr kumimoji="1" lang="zh-CN" altLang="en-US" sz="3200" dirty="0">
                <a:solidFill>
                  <a:srgbClr val="FF9900"/>
                </a:solidFill>
                <a:latin typeface="宋体" pitchFamily="2" charset="-122"/>
                <a:ea typeface="宋体" pitchFamily="2" charset="-122"/>
              </a:rPr>
              <a:t>例</a:t>
            </a:r>
            <a:r>
              <a:rPr kumimoji="1" lang="en-US" altLang="zh-CN" sz="3200" dirty="0">
                <a:solidFill>
                  <a:srgbClr val="FF9900"/>
                </a:solidFill>
                <a:latin typeface="宋体" pitchFamily="2" charset="-122"/>
                <a:ea typeface="宋体" pitchFamily="2" charset="-122"/>
              </a:rPr>
              <a:t>] </a:t>
            </a:r>
            <a:r>
              <a:rPr kumimoji="1" lang="en-US" altLang="zh-CN" sz="3200" i="1" dirty="0">
                <a:latin typeface="Times New Roman" pitchFamily="18" charset="0"/>
                <a:ea typeface="宋体" pitchFamily="2" charset="-122"/>
              </a:rPr>
              <a:t>T(n)=</a:t>
            </a:r>
            <a:r>
              <a:rPr kumimoji="1" lang="en-US" altLang="zh-CN" sz="3200" dirty="0">
                <a:latin typeface="Times New Roman" pitchFamily="18" charset="0"/>
                <a:ea typeface="宋体" pitchFamily="2" charset="-122"/>
              </a:rPr>
              <a:t>3</a:t>
            </a:r>
            <a:r>
              <a:rPr kumimoji="1" lang="en-US" altLang="zh-CN" sz="3200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3200" dirty="0">
                <a:latin typeface="Times New Roman" pitchFamily="18" charset="0"/>
                <a:ea typeface="宋体" pitchFamily="2" charset="-122"/>
              </a:rPr>
              <a:t>-1</a:t>
            </a:r>
          </a:p>
          <a:p>
            <a:pPr algn="just"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kumimoji="1" lang="zh-CN" altLang="en-US" sz="3200" dirty="0">
                <a:solidFill>
                  <a:srgbClr val="FF990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kumimoji="1" lang="zh-CN" altLang="en-US" sz="3200" dirty="0">
                <a:latin typeface="宋体" pitchFamily="2" charset="-122"/>
                <a:ea typeface="宋体" pitchFamily="2" charset="-122"/>
              </a:rPr>
              <a:t>当</a:t>
            </a:r>
            <a:r>
              <a:rPr kumimoji="1" lang="en-US" altLang="zh-CN" sz="3200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3200" dirty="0">
                <a:latin typeface="宋体" pitchFamily="2" charset="-122"/>
                <a:ea typeface="宋体" pitchFamily="2" charset="-122"/>
              </a:rPr>
              <a:t>≥</a:t>
            </a:r>
            <a:r>
              <a:rPr kumimoji="1" lang="en-US" altLang="zh-CN" sz="3200" dirty="0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3200" dirty="0">
                <a:latin typeface="宋体" pitchFamily="2" charset="-122"/>
                <a:ea typeface="宋体" pitchFamily="2" charset="-122"/>
              </a:rPr>
              <a:t>时，</a:t>
            </a:r>
            <a:r>
              <a:rPr kumimoji="1" lang="en-US" altLang="zh-CN" sz="3200" i="1" dirty="0">
                <a:latin typeface="Times New Roman" pitchFamily="18" charset="0"/>
                <a:ea typeface="宋体" pitchFamily="2" charset="-122"/>
              </a:rPr>
              <a:t> T(n)= </a:t>
            </a:r>
            <a:r>
              <a:rPr kumimoji="1" lang="en-US" altLang="zh-CN" sz="3200" dirty="0">
                <a:latin typeface="Times New Roman" pitchFamily="18" charset="0"/>
                <a:ea typeface="宋体" pitchFamily="2" charset="-122"/>
              </a:rPr>
              <a:t>3</a:t>
            </a:r>
            <a:r>
              <a:rPr kumimoji="1" lang="en-US" altLang="zh-CN" sz="3200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3200" dirty="0">
                <a:latin typeface="Times New Roman" pitchFamily="18" charset="0"/>
                <a:ea typeface="宋体" pitchFamily="2" charset="-122"/>
              </a:rPr>
              <a:t>-1</a:t>
            </a:r>
            <a:r>
              <a:rPr kumimoji="1" lang="en-US" altLang="zh-CN" sz="3200" dirty="0">
                <a:latin typeface="宋体" pitchFamily="2" charset="-122"/>
                <a:ea typeface="宋体" pitchFamily="2" charset="-122"/>
              </a:rPr>
              <a:t>≤</a:t>
            </a:r>
            <a:r>
              <a:rPr kumimoji="1" lang="en-US" altLang="zh-CN" sz="3200" dirty="0">
                <a:latin typeface="Times New Roman" pitchFamily="18" charset="0"/>
                <a:ea typeface="宋体" pitchFamily="2" charset="-122"/>
              </a:rPr>
              <a:t>3</a:t>
            </a:r>
            <a:r>
              <a:rPr kumimoji="1" lang="en-US" altLang="zh-CN" sz="3200" i="1" dirty="0">
                <a:latin typeface="Times New Roman" pitchFamily="18" charset="0"/>
                <a:ea typeface="宋体" pitchFamily="2" charset="-122"/>
              </a:rPr>
              <a:t>n= O(n) </a:t>
            </a:r>
          </a:p>
          <a:p>
            <a:pPr algn="just" eaLnBrk="1" hangingPunct="1">
              <a:spcBef>
                <a:spcPts val="600"/>
              </a:spcBef>
              <a:buClrTx/>
              <a:buSzTx/>
              <a:buFontTx/>
              <a:buNone/>
            </a:pPr>
            <a:endParaRPr kumimoji="1" lang="en-US" altLang="zh-CN" sz="3200" i="1" dirty="0">
              <a:latin typeface="Times New Roman" pitchFamily="18" charset="0"/>
              <a:ea typeface="宋体" pitchFamily="2" charset="-122"/>
            </a:endParaRPr>
          </a:p>
          <a:p>
            <a:pPr algn="just"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kumimoji="1" lang="en-US" altLang="zh-CN" sz="3200" dirty="0" smtClean="0">
                <a:solidFill>
                  <a:srgbClr val="FF9900"/>
                </a:solidFill>
                <a:latin typeface="宋体" pitchFamily="2" charset="-122"/>
                <a:ea typeface="宋体" pitchFamily="2" charset="-122"/>
              </a:rPr>
              <a:t>[</a:t>
            </a:r>
            <a:r>
              <a:rPr kumimoji="1" lang="zh-CN" altLang="en-US" sz="3200" dirty="0" smtClean="0">
                <a:solidFill>
                  <a:srgbClr val="FF9900"/>
                </a:solidFill>
                <a:latin typeface="宋体" pitchFamily="2" charset="-122"/>
                <a:ea typeface="宋体" pitchFamily="2" charset="-122"/>
              </a:rPr>
              <a:t>练习</a:t>
            </a:r>
            <a:r>
              <a:rPr kumimoji="1" lang="en-US" altLang="zh-CN" sz="3200" dirty="0" smtClean="0">
                <a:solidFill>
                  <a:srgbClr val="FF9900"/>
                </a:solidFill>
                <a:latin typeface="宋体" pitchFamily="2" charset="-122"/>
                <a:ea typeface="宋体" pitchFamily="2" charset="-122"/>
              </a:rPr>
              <a:t>]</a:t>
            </a:r>
            <a:r>
              <a:rPr kumimoji="1" lang="en-US" altLang="zh-CN" sz="3200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32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T(n)</a:t>
            </a:r>
            <a:r>
              <a:rPr kumimoji="1" lang="zh-CN" altLang="en-US" sz="3200" dirty="0">
                <a:latin typeface="宋体" pitchFamily="2" charset="-122"/>
                <a:ea typeface="宋体" pitchFamily="2" charset="-122"/>
              </a:rPr>
              <a:t>＝</a:t>
            </a:r>
            <a:r>
              <a:rPr kumimoji="1" lang="en-US" altLang="zh-CN" sz="3200" dirty="0">
                <a:latin typeface="Times New Roman" pitchFamily="18" charset="0"/>
                <a:ea typeface="宋体" pitchFamily="2" charset="-122"/>
              </a:rPr>
              <a:t>5</a:t>
            </a:r>
            <a:r>
              <a:rPr kumimoji="1" lang="en-US" altLang="zh-CN" sz="3200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3200" baseline="30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zh-CN" altLang="en-US" sz="3200" dirty="0">
                <a:latin typeface="宋体" pitchFamily="2" charset="-122"/>
                <a:ea typeface="宋体" pitchFamily="2" charset="-122"/>
              </a:rPr>
              <a:t>＋</a:t>
            </a:r>
            <a:r>
              <a:rPr kumimoji="1" lang="en-US" altLang="zh-CN" sz="3200" dirty="0">
                <a:latin typeface="Times New Roman" pitchFamily="18" charset="0"/>
                <a:ea typeface="宋体" pitchFamily="2" charset="-122"/>
              </a:rPr>
              <a:t>8</a:t>
            </a:r>
            <a:r>
              <a:rPr kumimoji="1" lang="en-US" altLang="zh-CN" sz="3200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zh-CN" altLang="en-US" sz="3200" dirty="0">
                <a:latin typeface="宋体" pitchFamily="2" charset="-122"/>
                <a:ea typeface="宋体" pitchFamily="2" charset="-122"/>
              </a:rPr>
              <a:t>＋</a:t>
            </a:r>
            <a:r>
              <a:rPr kumimoji="1" lang="en-US" altLang="zh-CN" sz="3200" dirty="0">
                <a:latin typeface="Times New Roman" pitchFamily="18" charset="0"/>
                <a:ea typeface="宋体" pitchFamily="2" charset="-122"/>
              </a:rPr>
              <a:t>1</a:t>
            </a:r>
          </a:p>
          <a:p>
            <a:pPr algn="just"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kumimoji="1" lang="zh-CN" altLang="en-US" sz="3200" dirty="0">
                <a:latin typeface="宋体" pitchFamily="2" charset="-122"/>
                <a:ea typeface="宋体" pitchFamily="2" charset="-122"/>
              </a:rPr>
              <a:t>  当</a:t>
            </a:r>
            <a:r>
              <a:rPr kumimoji="1" lang="en-US" altLang="zh-CN" sz="3200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3200" dirty="0">
                <a:latin typeface="宋体" pitchFamily="2" charset="-122"/>
                <a:ea typeface="宋体" pitchFamily="2" charset="-122"/>
              </a:rPr>
              <a:t>≥</a:t>
            </a:r>
            <a:r>
              <a:rPr kumimoji="1" lang="en-US" altLang="zh-CN" sz="3200" dirty="0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3200" dirty="0">
                <a:latin typeface="宋体" pitchFamily="2" charset="-122"/>
                <a:ea typeface="宋体" pitchFamily="2" charset="-122"/>
              </a:rPr>
              <a:t>时，</a:t>
            </a:r>
            <a:r>
              <a:rPr kumimoji="1" lang="en-US" altLang="zh-CN" sz="3200" dirty="0">
                <a:latin typeface="Times New Roman" pitchFamily="18" charset="0"/>
                <a:ea typeface="宋体" pitchFamily="2" charset="-122"/>
              </a:rPr>
              <a:t>5</a:t>
            </a:r>
            <a:r>
              <a:rPr kumimoji="1" lang="en-US" altLang="zh-CN" sz="3200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3200" baseline="30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zh-CN" altLang="en-US" sz="3200" dirty="0">
                <a:latin typeface="宋体" pitchFamily="2" charset="-122"/>
                <a:ea typeface="宋体" pitchFamily="2" charset="-122"/>
              </a:rPr>
              <a:t>＋</a:t>
            </a:r>
            <a:r>
              <a:rPr kumimoji="1" lang="en-US" altLang="zh-CN" sz="3200" dirty="0">
                <a:latin typeface="Times New Roman" pitchFamily="18" charset="0"/>
                <a:ea typeface="宋体" pitchFamily="2" charset="-122"/>
              </a:rPr>
              <a:t>8</a:t>
            </a:r>
            <a:r>
              <a:rPr kumimoji="1" lang="en-US" altLang="zh-CN" sz="3200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zh-CN" altLang="en-US" sz="3200" dirty="0">
                <a:latin typeface="宋体" pitchFamily="2" charset="-122"/>
                <a:ea typeface="宋体" pitchFamily="2" charset="-122"/>
              </a:rPr>
              <a:t>＋</a:t>
            </a:r>
            <a:r>
              <a:rPr kumimoji="1" lang="en-US" altLang="zh-CN" sz="3200" dirty="0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sz="3200" dirty="0">
                <a:latin typeface="宋体" pitchFamily="2" charset="-122"/>
                <a:ea typeface="宋体" pitchFamily="2" charset="-122"/>
              </a:rPr>
              <a:t>≤</a:t>
            </a:r>
            <a:r>
              <a:rPr kumimoji="1" lang="en-US" altLang="zh-CN" sz="3200" dirty="0">
                <a:latin typeface="Times New Roman" pitchFamily="18" charset="0"/>
                <a:ea typeface="宋体" pitchFamily="2" charset="-122"/>
              </a:rPr>
              <a:t>5</a:t>
            </a:r>
            <a:r>
              <a:rPr kumimoji="1" lang="en-US" altLang="zh-CN" sz="3200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3200" baseline="30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zh-CN" altLang="en-US" sz="3200" dirty="0">
                <a:latin typeface="宋体" pitchFamily="2" charset="-122"/>
                <a:ea typeface="宋体" pitchFamily="2" charset="-122"/>
              </a:rPr>
              <a:t>＋</a:t>
            </a:r>
            <a:r>
              <a:rPr kumimoji="1" lang="en-US" altLang="zh-CN" sz="3200" dirty="0">
                <a:latin typeface="Times New Roman" pitchFamily="18" charset="0"/>
                <a:ea typeface="宋体" pitchFamily="2" charset="-122"/>
              </a:rPr>
              <a:t>8</a:t>
            </a:r>
            <a:r>
              <a:rPr kumimoji="1" lang="en-US" altLang="zh-CN" sz="3200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zh-CN" altLang="en-US" sz="3200" dirty="0">
                <a:latin typeface="宋体" pitchFamily="2" charset="-122"/>
                <a:ea typeface="宋体" pitchFamily="2" charset="-122"/>
              </a:rPr>
              <a:t>＋</a:t>
            </a:r>
            <a:r>
              <a:rPr kumimoji="1" lang="en-US" altLang="zh-CN" sz="3200" i="1" dirty="0">
                <a:latin typeface="Times New Roman" pitchFamily="18" charset="0"/>
                <a:ea typeface="宋体" pitchFamily="2" charset="-122"/>
              </a:rPr>
              <a:t>n</a:t>
            </a:r>
          </a:p>
          <a:p>
            <a:pPr algn="just"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kumimoji="1" lang="en-US" altLang="zh-CN" sz="3200" i="1" dirty="0">
                <a:latin typeface="Times New Roman" pitchFamily="18" charset="0"/>
                <a:ea typeface="宋体" pitchFamily="2" charset="-122"/>
              </a:rPr>
              <a:t>                     </a:t>
            </a:r>
            <a:r>
              <a:rPr kumimoji="1" lang="zh-CN" altLang="en-US" sz="3200" dirty="0">
                <a:latin typeface="宋体" pitchFamily="2" charset="-122"/>
                <a:ea typeface="宋体" pitchFamily="2" charset="-122"/>
              </a:rPr>
              <a:t>＝</a:t>
            </a:r>
            <a:r>
              <a:rPr kumimoji="1" lang="en-US" altLang="zh-CN" sz="3200" dirty="0">
                <a:latin typeface="Times New Roman" pitchFamily="18" charset="0"/>
                <a:ea typeface="宋体" pitchFamily="2" charset="-122"/>
              </a:rPr>
              <a:t>5</a:t>
            </a:r>
            <a:r>
              <a:rPr kumimoji="1" lang="en-US" altLang="zh-CN" sz="3200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3200" baseline="30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zh-CN" altLang="en-US" sz="3200" dirty="0">
                <a:latin typeface="宋体" pitchFamily="2" charset="-122"/>
                <a:ea typeface="宋体" pitchFamily="2" charset="-122"/>
              </a:rPr>
              <a:t>＋</a:t>
            </a:r>
            <a:r>
              <a:rPr kumimoji="1" lang="en-US" altLang="zh-CN" sz="3200" dirty="0">
                <a:latin typeface="Times New Roman" pitchFamily="18" charset="0"/>
                <a:ea typeface="宋体" pitchFamily="2" charset="-122"/>
              </a:rPr>
              <a:t>9</a:t>
            </a:r>
            <a:r>
              <a:rPr kumimoji="1" lang="en-US" altLang="zh-CN" sz="3200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3200" dirty="0">
                <a:latin typeface="宋体" pitchFamily="2" charset="-122"/>
                <a:ea typeface="宋体" pitchFamily="2" charset="-122"/>
              </a:rPr>
              <a:t>≤</a:t>
            </a:r>
            <a:r>
              <a:rPr kumimoji="1" lang="en-US" altLang="zh-CN" sz="3200" dirty="0">
                <a:latin typeface="Times New Roman" pitchFamily="18" charset="0"/>
                <a:ea typeface="宋体" pitchFamily="2" charset="-122"/>
              </a:rPr>
              <a:t>5</a:t>
            </a:r>
            <a:r>
              <a:rPr kumimoji="1" lang="en-US" altLang="zh-CN" sz="3200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3200" baseline="30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zh-CN" altLang="en-US" sz="3200" dirty="0">
                <a:latin typeface="宋体" pitchFamily="2" charset="-122"/>
                <a:ea typeface="宋体" pitchFamily="2" charset="-122"/>
              </a:rPr>
              <a:t>＋</a:t>
            </a:r>
            <a:r>
              <a:rPr kumimoji="1" lang="en-US" altLang="zh-CN" sz="3200" dirty="0">
                <a:latin typeface="Times New Roman" pitchFamily="18" charset="0"/>
                <a:ea typeface="宋体" pitchFamily="2" charset="-122"/>
              </a:rPr>
              <a:t>9</a:t>
            </a:r>
            <a:r>
              <a:rPr kumimoji="1" lang="en-US" altLang="zh-CN" sz="3200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3200" baseline="30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z="3200" dirty="0">
                <a:latin typeface="宋体" pitchFamily="2" charset="-122"/>
                <a:ea typeface="宋体" pitchFamily="2" charset="-122"/>
              </a:rPr>
              <a:t>≤</a:t>
            </a:r>
            <a:r>
              <a:rPr kumimoji="1" lang="en-US" altLang="zh-CN" sz="3200" dirty="0">
                <a:latin typeface="Times New Roman" pitchFamily="18" charset="0"/>
                <a:ea typeface="宋体" pitchFamily="2" charset="-122"/>
              </a:rPr>
              <a:t>14</a:t>
            </a:r>
            <a:r>
              <a:rPr kumimoji="1" lang="en-US" altLang="zh-CN" sz="3200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3200" baseline="30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zh-CN" altLang="en-US" sz="3200" dirty="0">
                <a:latin typeface="Times New Roman" pitchFamily="18" charset="0"/>
                <a:ea typeface="宋体" pitchFamily="2" charset="-122"/>
              </a:rPr>
              <a:t>＝</a:t>
            </a:r>
            <a:r>
              <a:rPr kumimoji="1" lang="en-US" altLang="zh-CN" sz="3200" i="1" dirty="0">
                <a:latin typeface="Times New Roman" pitchFamily="18" charset="0"/>
                <a:ea typeface="宋体" pitchFamily="2" charset="-122"/>
              </a:rPr>
              <a:t>O</a:t>
            </a:r>
            <a:r>
              <a:rPr kumimoji="1" lang="en-US" altLang="zh-CN" sz="3200" dirty="0"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3200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3200" baseline="30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z="3200" dirty="0">
                <a:latin typeface="宋体" pitchFamily="2" charset="-122"/>
                <a:ea typeface="宋体" pitchFamily="2" charset="-122"/>
              </a:rPr>
              <a:t>)</a:t>
            </a:r>
            <a:endParaRPr kumimoji="1" lang="en-US" altLang="zh-CN" sz="3200" dirty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96863" y="368300"/>
            <a:ext cx="7697787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2.1.3  </a:t>
            </a:r>
            <a:r>
              <a:rPr lang="zh-CN" altLang="en-US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最好、最坏和平均情况 </a:t>
            </a:r>
          </a:p>
        </p:txBody>
      </p:sp>
      <p:sp>
        <p:nvSpPr>
          <p:cNvPr id="23555" name="Text Box 6"/>
          <p:cNvSpPr txBox="1">
            <a:spLocks noChangeArrowheads="1"/>
          </p:cNvSpPr>
          <p:nvPr/>
        </p:nvSpPr>
        <p:spPr bwMode="auto">
          <a:xfrm>
            <a:off x="304800" y="1250950"/>
            <a:ext cx="8640763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50000"/>
              </a:spcBef>
              <a:buClr>
                <a:srgbClr val="FF0000"/>
              </a:buClr>
              <a:buSzTx/>
              <a:buFont typeface="Wingdings" pitchFamily="2" charset="2"/>
              <a:buChar char="q"/>
            </a:pPr>
            <a:r>
              <a:rPr kumimoji="1" lang="zh-CN" altLang="en-US" sz="3200" dirty="0">
                <a:latin typeface="宋体" pitchFamily="2" charset="-122"/>
                <a:ea typeface="宋体" pitchFamily="2" charset="-122"/>
              </a:rPr>
              <a:t>对于某些算法，即使问题规模相同，如果输入数据不同，其时间代价也不同，因此要考虑最好、最坏和平均情况。</a:t>
            </a:r>
            <a:endParaRPr kumimoji="1" lang="zh-CN" altLang="en-US" sz="32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556" name="日期占位符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2DF4CC-4CBC-464F-9A9D-E0DB388221DB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2016/3/3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3557" name="页脚占位符 9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2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算法分析基础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3558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D3E5DB40-C9A1-4F2B-A707-1CB7C4250570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96863" y="368300"/>
            <a:ext cx="7697787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2.1.3  </a:t>
            </a:r>
            <a:r>
              <a:rPr lang="zh-CN" altLang="en-US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最好、最坏和平均情况 </a:t>
            </a:r>
          </a:p>
        </p:txBody>
      </p:sp>
      <p:sp>
        <p:nvSpPr>
          <p:cNvPr id="24579" name="Text Box 6"/>
          <p:cNvSpPr txBox="1">
            <a:spLocks noChangeArrowheads="1"/>
          </p:cNvSpPr>
          <p:nvPr/>
        </p:nvSpPr>
        <p:spPr bwMode="auto">
          <a:xfrm>
            <a:off x="304800" y="1260475"/>
            <a:ext cx="86407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9900"/>
                </a:solidFill>
                <a:latin typeface="宋体" pitchFamily="2" charset="-122"/>
                <a:ea typeface="宋体" pitchFamily="2" charset="-122"/>
              </a:rPr>
              <a:t>[</a:t>
            </a:r>
            <a:r>
              <a:rPr kumimoji="1" lang="zh-CN" altLang="en-US" sz="2800">
                <a:solidFill>
                  <a:srgbClr val="FF9900"/>
                </a:solidFill>
                <a:latin typeface="宋体" pitchFamily="2" charset="-122"/>
                <a:ea typeface="宋体" pitchFamily="2" charset="-122"/>
              </a:rPr>
              <a:t>例</a:t>
            </a:r>
            <a:r>
              <a:rPr kumimoji="1" lang="en-US" altLang="zh-CN" sz="2800">
                <a:solidFill>
                  <a:srgbClr val="FF9900"/>
                </a:solidFill>
                <a:latin typeface="宋体" pitchFamily="2" charset="-122"/>
                <a:ea typeface="宋体" pitchFamily="2" charset="-122"/>
              </a:rPr>
              <a:t>]</a:t>
            </a:r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：</a:t>
            </a:r>
            <a:r>
              <a:rPr kumimoji="1" lang="zh-CN" altLang="en-US" sz="280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在一维整型数组</a:t>
            </a:r>
            <a:r>
              <a:rPr kumimoji="1" lang="en-US" altLang="zh-CN" sz="2800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2800">
                <a:latin typeface="宋体" pitchFamily="2" charset="-122"/>
                <a:ea typeface="宋体" pitchFamily="2" charset="-122"/>
              </a:rPr>
              <a:t>[</a:t>
            </a:r>
            <a:r>
              <a:rPr kumimoji="1" lang="en-US" altLang="zh-CN" sz="280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800">
                <a:latin typeface="宋体" pitchFamily="2" charset="-122"/>
                <a:ea typeface="宋体" pitchFamily="2" charset="-122"/>
              </a:rPr>
              <a:t>]</a:t>
            </a:r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中顺序查找与给定值</a:t>
            </a:r>
            <a:r>
              <a:rPr kumimoji="1" lang="en-US" altLang="zh-CN" sz="2800">
                <a:latin typeface="Times New Roman" pitchFamily="18" charset="0"/>
                <a:ea typeface="宋体" pitchFamily="2" charset="-122"/>
              </a:rPr>
              <a:t>k</a:t>
            </a:r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相等的元素（假设该数组中有且仅有一个元素值为</a:t>
            </a:r>
            <a:r>
              <a:rPr kumimoji="1" lang="en-US" altLang="zh-CN" sz="2800">
                <a:latin typeface="Times New Roman" pitchFamily="18" charset="0"/>
                <a:ea typeface="宋体" pitchFamily="2" charset="-122"/>
              </a:rPr>
              <a:t>k</a:t>
            </a:r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）</a:t>
            </a:r>
            <a:r>
              <a:rPr kumimoji="1" lang="zh-CN" altLang="en-US" sz="280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36871" name="Text Box 27"/>
          <p:cNvSpPr txBox="1">
            <a:spLocks noChangeArrowheads="1"/>
          </p:cNvSpPr>
          <p:nvPr/>
        </p:nvSpPr>
        <p:spPr bwMode="auto">
          <a:xfrm>
            <a:off x="393700" y="2371725"/>
            <a:ext cx="4081463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int Find(int A[ ], int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    for (i=0; i&lt;n; i++)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        if (A[i]= =k)  break;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    return i;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318000" y="3108325"/>
            <a:ext cx="4799013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A50021"/>
              </a:buClr>
              <a:buSzTx/>
              <a:buFont typeface="Wingdings" pitchFamily="2" charset="2"/>
              <a:buChar char="Ø"/>
            </a:pPr>
            <a:r>
              <a:rPr kumimoji="1" lang="zh-CN" altLang="en-US" sz="240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最好情况：第一个元素 </a:t>
            </a:r>
            <a:r>
              <a:rPr kumimoji="1" lang="en-US" altLang="zh-CN" sz="2400" i="1">
                <a:latin typeface="Times New Roman" pitchFamily="18" charset="0"/>
                <a:ea typeface="宋体" pitchFamily="2" charset="-122"/>
              </a:rPr>
              <a:t>O(1) </a:t>
            </a:r>
            <a:endParaRPr kumimoji="1" lang="zh-CN" altLang="en-US" sz="240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A50021"/>
              </a:buClr>
              <a:buSzTx/>
              <a:buFont typeface="Wingdings" pitchFamily="2" charset="2"/>
              <a:buChar char="Ø"/>
            </a:pPr>
            <a:r>
              <a:rPr kumimoji="1" lang="zh-CN" altLang="en-US" sz="240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最差情况：最后一个元素 </a:t>
            </a:r>
            <a:r>
              <a:rPr kumimoji="1" lang="en-US" altLang="zh-CN" sz="2400" i="1">
                <a:latin typeface="Times New Roman" pitchFamily="18" charset="0"/>
                <a:ea typeface="宋体" pitchFamily="2" charset="-122"/>
              </a:rPr>
              <a:t>O(n) </a:t>
            </a:r>
            <a:endParaRPr kumimoji="1" lang="zh-CN" altLang="en-US" sz="240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4582" name="日期占位符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725846-CB44-4C60-A389-1C3A3CDE9998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2016/3/3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4583" name="页脚占位符 9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2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算法分析基础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4584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01A9452D-F2A7-4FE3-8A6A-D38BDFDBAB79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748213" y="5094288"/>
          <a:ext cx="41973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公式" r:id="rId3" imgW="2311400" imgH="444500" progId="Equation.3">
                  <p:embed/>
                </p:oleObj>
              </mc:Choice>
              <mc:Fallback>
                <p:oleObj name="公式" r:id="rId3" imgW="2311400" imgH="4445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213" y="5094288"/>
                        <a:ext cx="4197350" cy="9620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矩形 2"/>
          <p:cNvSpPr>
            <a:spLocks noChangeArrowheads="1"/>
          </p:cNvSpPr>
          <p:nvPr/>
        </p:nvSpPr>
        <p:spPr bwMode="auto">
          <a:xfrm>
            <a:off x="147638" y="5049838"/>
            <a:ext cx="4572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A50021"/>
              </a:buClr>
              <a:buSzTx/>
              <a:buFont typeface="Wingdings" pitchFamily="2" charset="2"/>
              <a:buChar char="Ø"/>
            </a:pPr>
            <a:r>
              <a:rPr kumimoji="1" lang="zh-CN" altLang="en-US" sz="240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平均情况：假设等概率分布</a:t>
            </a:r>
            <a:r>
              <a:rPr kumimoji="1" lang="en-US" altLang="zh-CN" sz="2400" i="1">
                <a:latin typeface="Times New Roman" pitchFamily="18" charset="0"/>
                <a:ea typeface="宋体" pitchFamily="2" charset="-122"/>
              </a:rPr>
              <a:t> O(n)</a:t>
            </a:r>
            <a:endParaRPr kumimoji="1" lang="zh-CN" altLang="en-US" sz="240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1" grpId="0"/>
      <p:bldP spid="8" grpId="0"/>
      <p:bldP spid="235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5"/>
          <p:cNvSpPr txBox="1">
            <a:spLocks noChangeArrowheads="1"/>
          </p:cNvSpPr>
          <p:nvPr/>
        </p:nvSpPr>
        <p:spPr bwMode="auto">
          <a:xfrm>
            <a:off x="527050" y="3028950"/>
            <a:ext cx="8242300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A50021"/>
              </a:buClr>
              <a:buSzTx/>
              <a:buFont typeface="Wingdings" pitchFamily="2" charset="2"/>
              <a:buChar char="Ø"/>
            </a:pPr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最好情况：不能作为算法性能的代表，</a:t>
            </a:r>
            <a:r>
              <a:rPr kumimoji="1" lang="zh-CN" altLang="en-US" sz="280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只能在出现的概率较大时分析</a:t>
            </a:r>
            <a:endParaRPr kumimoji="1" lang="en-US" altLang="zh-CN" sz="280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A50021"/>
              </a:buClr>
              <a:buSzTx/>
              <a:buFont typeface="Wingdings" pitchFamily="2" charset="2"/>
              <a:buChar char="Ø"/>
            </a:pPr>
            <a:r>
              <a:rPr kumimoji="1" lang="zh-CN" altLang="en-US" sz="2800">
                <a:latin typeface="Arial" charset="0"/>
                <a:ea typeface="宋体" pitchFamily="2" charset="-122"/>
              </a:rPr>
              <a:t>最差情况：实时系统（看看最坏能坏到哪里去）</a:t>
            </a:r>
            <a:endParaRPr kumimoji="1" lang="en-US" altLang="zh-CN" sz="2800">
              <a:latin typeface="Arial" charset="0"/>
              <a:ea typeface="宋体" pitchFamily="2" charset="-122"/>
            </a:endParaRPr>
          </a:p>
          <a:p>
            <a:pPr eaLnBrk="1" hangingPunct="1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A50021"/>
              </a:buClr>
              <a:buSzTx/>
              <a:buFont typeface="Wingdings" pitchFamily="2" charset="2"/>
              <a:buChar char="Ø"/>
            </a:pPr>
            <a:r>
              <a:rPr kumimoji="1" lang="zh-CN" altLang="en-US" sz="2800">
                <a:latin typeface="Arial" charset="0"/>
                <a:ea typeface="宋体" pitchFamily="2" charset="-122"/>
              </a:rPr>
              <a:t>平均情况：已知输入数据是如何分布的，通常假设等概率分布</a:t>
            </a:r>
            <a:endParaRPr kumimoji="1" lang="zh-CN" altLang="en-US" sz="28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603" name="Text Box 8"/>
          <p:cNvSpPr txBox="1">
            <a:spLocks noChangeArrowheads="1"/>
          </p:cNvSpPr>
          <p:nvPr/>
        </p:nvSpPr>
        <p:spPr bwMode="auto">
          <a:xfrm>
            <a:off x="431800" y="1268413"/>
            <a:ext cx="8054975" cy="158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0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结论：</a:t>
            </a:r>
            <a:r>
              <a:rPr kumimoji="1" lang="zh-CN" altLang="en-US" sz="3000">
                <a:latin typeface="Times New Roman" pitchFamily="18" charset="0"/>
                <a:ea typeface="宋体" pitchFamily="2" charset="-122"/>
              </a:rPr>
              <a:t>如果问题规模相同，时间代价与输入数据有关，则需要分析最好情况、最坏情况、平均情况。</a:t>
            </a:r>
            <a:endParaRPr kumimoji="1" lang="zh-CN" altLang="en-US" sz="3000" b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604" name="日期占位符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37AEE0-15A1-4501-BD3B-9E0FE648A2C9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2016/3/3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5605" name="页脚占位符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2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算法分析基础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56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B4F73781-AB2B-4E7E-9130-30EF0E7E64C9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96863" y="368300"/>
            <a:ext cx="7697787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2.1.3  </a:t>
            </a:r>
            <a:r>
              <a:rPr lang="zh-CN" altLang="en-US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最好、最坏和平均情况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250825" y="368300"/>
            <a:ext cx="8731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2.1.4  </a:t>
            </a:r>
            <a:r>
              <a:rPr lang="zh-CN" altLang="en-US" sz="40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非递归算法的时间复杂度分析 </a:t>
            </a:r>
          </a:p>
        </p:txBody>
      </p:sp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431800" y="1493838"/>
            <a:ext cx="8270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A50021"/>
              </a:buClr>
              <a:buSzTx/>
              <a:buFont typeface="Wingdings" pitchFamily="2" charset="2"/>
              <a:buChar char="r"/>
            </a:pPr>
            <a:r>
              <a:rPr kumimoji="1" lang="zh-CN" altLang="en-US" sz="3200">
                <a:latin typeface="Times New Roman" pitchFamily="18" charset="0"/>
                <a:ea typeface="宋体" pitchFamily="2" charset="-122"/>
              </a:rPr>
              <a:t>算法</a:t>
            </a:r>
            <a:r>
              <a:rPr kumimoji="1" lang="en-US" altLang="zh-CN" sz="3200">
                <a:latin typeface="Times New Roman" pitchFamily="18" charset="0"/>
                <a:ea typeface="宋体" pitchFamily="2" charset="-122"/>
              </a:rPr>
              <a:t>——</a:t>
            </a:r>
            <a:r>
              <a:rPr kumimoji="1" lang="zh-CN" altLang="en-US" sz="3200">
                <a:latin typeface="Times New Roman" pitchFamily="18" charset="0"/>
                <a:ea typeface="宋体" pitchFamily="2" charset="-122"/>
              </a:rPr>
              <a:t>非递归算法、递归算法</a:t>
            </a:r>
            <a:endParaRPr kumimoji="1" lang="zh-CN" altLang="en-US" sz="3200" b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628" name="Text Box 12"/>
          <p:cNvSpPr txBox="1">
            <a:spLocks noChangeArrowheads="1"/>
          </p:cNvSpPr>
          <p:nvPr/>
        </p:nvSpPr>
        <p:spPr bwMode="auto">
          <a:xfrm>
            <a:off x="476250" y="2268538"/>
            <a:ext cx="796607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FF9900"/>
                </a:solidFill>
                <a:latin typeface="宋体" pitchFamily="2" charset="-122"/>
                <a:ea typeface="宋体" pitchFamily="2" charset="-122"/>
              </a:rPr>
              <a:t>[</a:t>
            </a:r>
            <a:r>
              <a:rPr lang="zh-CN" altLang="en-US" sz="3200">
                <a:solidFill>
                  <a:srgbClr val="FF9900"/>
                </a:solidFill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3200">
                <a:solidFill>
                  <a:srgbClr val="FF9900"/>
                </a:solidFill>
                <a:latin typeface="宋体" pitchFamily="2" charset="-122"/>
                <a:ea typeface="宋体" pitchFamily="2" charset="-122"/>
              </a:rPr>
              <a:t>]</a:t>
            </a:r>
            <a:r>
              <a:rPr lang="zh-CN" altLang="en-US" sz="3200">
                <a:latin typeface="Times New Roman" pitchFamily="18" charset="0"/>
                <a:ea typeface="宋体" pitchFamily="2" charset="-122"/>
              </a:rPr>
              <a:t>：求数组最小值算法</a:t>
            </a: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——</a:t>
            </a:r>
            <a:r>
              <a:rPr lang="zh-CN" altLang="en-US" sz="3200">
                <a:latin typeface="Times New Roman" pitchFamily="18" charset="0"/>
                <a:ea typeface="宋体" pitchFamily="2" charset="-122"/>
              </a:rPr>
              <a:t>非递归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int ArrayMin(int a[ ], int n)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      min=a[0];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      for (i=1; i&lt;n; i++)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         if (                 ) min=a[i];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      return min;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 }</a:t>
            </a:r>
          </a:p>
        </p:txBody>
      </p:sp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5562600" y="3429000"/>
            <a:ext cx="274637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A50021"/>
              </a:buClr>
              <a:buSzTx/>
              <a:buFont typeface="Wingdings" pitchFamily="2" charset="2"/>
              <a:buNone/>
            </a:pPr>
            <a:r>
              <a:rPr kumimoji="1" lang="zh-CN" altLang="en-US" sz="320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应将比较运算作为该算法的基本语句</a:t>
            </a:r>
            <a:r>
              <a:rPr kumimoji="1" lang="zh-CN" altLang="en-US" sz="3200" b="0">
                <a:latin typeface="宋体" pitchFamily="2" charset="-122"/>
                <a:ea typeface="宋体" pitchFamily="2" charset="-122"/>
              </a:rPr>
              <a:t>   </a:t>
            </a:r>
            <a:endParaRPr kumimoji="1" lang="zh-CN" altLang="en-US" sz="3200" b="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4438650" y="5429250"/>
            <a:ext cx="3498850" cy="769938"/>
            <a:chOff x="3702" y="3010"/>
            <a:chExt cx="2204" cy="485"/>
          </a:xfrm>
        </p:grpSpPr>
        <p:sp>
          <p:nvSpPr>
            <p:cNvPr id="26635" name="Text Box 8"/>
            <p:cNvSpPr txBox="1">
              <a:spLocks noChangeArrowheads="1"/>
            </p:cNvSpPr>
            <p:nvPr/>
          </p:nvSpPr>
          <p:spPr bwMode="auto">
            <a:xfrm>
              <a:off x="3702" y="3039"/>
              <a:ext cx="173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>
                  <a:srgbClr val="A50021"/>
                </a:buClr>
                <a:buSzTx/>
                <a:buFont typeface="Wingdings" pitchFamily="2" charset="2"/>
                <a:buNone/>
              </a:pPr>
              <a:r>
                <a:rPr kumimoji="1" lang="en-US" altLang="zh-CN" sz="3300">
                  <a:solidFill>
                    <a:srgbClr val="990000"/>
                  </a:solidFill>
                  <a:latin typeface="Times New Roman" pitchFamily="18" charset="0"/>
                  <a:ea typeface="宋体" pitchFamily="2" charset="-122"/>
                </a:rPr>
                <a:t>T(n)=</a:t>
              </a:r>
              <a:r>
                <a:rPr kumimoji="1" lang="en-US" altLang="zh-CN" sz="3200" b="0">
                  <a:solidFill>
                    <a:srgbClr val="990000"/>
                  </a:solidFill>
                  <a:latin typeface="宋体" pitchFamily="2" charset="-122"/>
                  <a:ea typeface="宋体" pitchFamily="2" charset="-122"/>
                </a:rPr>
                <a:t>   </a:t>
              </a:r>
              <a:endParaRPr kumimoji="1" lang="en-US" altLang="zh-CN" sz="3200" b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636" name="Rectangle 34"/>
            <p:cNvSpPr>
              <a:spLocks noChangeArrowheads="1"/>
            </p:cNvSpPr>
            <p:nvPr/>
          </p:nvSpPr>
          <p:spPr bwMode="auto">
            <a:xfrm>
              <a:off x="4567" y="3020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>
                  <a:solidFill>
                    <a:srgbClr val="99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4400">
                <a:solidFill>
                  <a:srgbClr val="99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637" name="Rectangle 35"/>
            <p:cNvSpPr>
              <a:spLocks noChangeArrowheads="1"/>
            </p:cNvSpPr>
            <p:nvPr/>
          </p:nvSpPr>
          <p:spPr bwMode="auto">
            <a:xfrm>
              <a:off x="4553" y="3369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>
                  <a:solidFill>
                    <a:srgbClr val="99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4400">
                <a:solidFill>
                  <a:srgbClr val="99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638" name="Rectangle 49"/>
            <p:cNvSpPr>
              <a:spLocks noChangeArrowheads="1"/>
            </p:cNvSpPr>
            <p:nvPr/>
          </p:nvSpPr>
          <p:spPr bwMode="auto">
            <a:xfrm>
              <a:off x="4439" y="3010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 i="1">
                  <a:solidFill>
                    <a:srgbClr val="990000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  <a:endParaRPr lang="en-US" altLang="zh-CN" sz="4400">
                <a:solidFill>
                  <a:srgbClr val="99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639" name="Rectangle 50"/>
            <p:cNvSpPr>
              <a:spLocks noChangeArrowheads="1"/>
            </p:cNvSpPr>
            <p:nvPr/>
          </p:nvSpPr>
          <p:spPr bwMode="auto">
            <a:xfrm>
              <a:off x="4448" y="3370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 i="1">
                  <a:solidFill>
                    <a:srgbClr val="990000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endParaRPr lang="en-US" altLang="zh-CN" sz="4400">
                <a:solidFill>
                  <a:srgbClr val="99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640" name="Rectangle 67"/>
            <p:cNvSpPr>
              <a:spLocks noChangeArrowheads="1"/>
            </p:cNvSpPr>
            <p:nvPr/>
          </p:nvSpPr>
          <p:spPr bwMode="auto">
            <a:xfrm>
              <a:off x="4496" y="3010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>
                  <a:solidFill>
                    <a:srgbClr val="990000"/>
                  </a:solidFill>
                  <a:latin typeface="Symbol" pitchFamily="18" charset="2"/>
                  <a:ea typeface="宋体" pitchFamily="2" charset="-122"/>
                </a:rPr>
                <a:t>-</a:t>
              </a:r>
              <a:endParaRPr lang="en-US" altLang="zh-CN" sz="4400">
                <a:solidFill>
                  <a:srgbClr val="99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641" name="Rectangle 68"/>
            <p:cNvSpPr>
              <a:spLocks noChangeArrowheads="1"/>
            </p:cNvSpPr>
            <p:nvPr/>
          </p:nvSpPr>
          <p:spPr bwMode="auto">
            <a:xfrm>
              <a:off x="4496" y="3351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>
                  <a:solidFill>
                    <a:srgbClr val="990000"/>
                  </a:solidFill>
                  <a:latin typeface="Symbol" pitchFamily="18" charset="2"/>
                  <a:ea typeface="宋体" pitchFamily="2" charset="-122"/>
                </a:rPr>
                <a:t>=</a:t>
              </a:r>
              <a:endParaRPr lang="en-US" altLang="zh-CN" sz="4400">
                <a:solidFill>
                  <a:srgbClr val="99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642" name="Rectangle 69"/>
            <p:cNvSpPr>
              <a:spLocks noChangeArrowheads="1"/>
            </p:cNvSpPr>
            <p:nvPr/>
          </p:nvSpPr>
          <p:spPr bwMode="auto">
            <a:xfrm>
              <a:off x="4411" y="3067"/>
              <a:ext cx="18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300">
                  <a:solidFill>
                    <a:srgbClr val="990000"/>
                  </a:solidFill>
                  <a:latin typeface="Symbol" pitchFamily="18" charset="2"/>
                  <a:ea typeface="宋体" pitchFamily="2" charset="-122"/>
                </a:rPr>
                <a:t>å</a:t>
              </a:r>
              <a:endParaRPr lang="en-US" altLang="zh-CN" sz="4400">
                <a:solidFill>
                  <a:srgbClr val="99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643" name="Rectangle 70"/>
            <p:cNvSpPr>
              <a:spLocks noChangeArrowheads="1"/>
            </p:cNvSpPr>
            <p:nvPr/>
          </p:nvSpPr>
          <p:spPr bwMode="auto">
            <a:xfrm>
              <a:off x="4609" y="3067"/>
              <a:ext cx="1297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300">
                  <a:solidFill>
                    <a:srgbClr val="990000"/>
                  </a:solidFill>
                  <a:latin typeface="Times New Roman" pitchFamily="18" charset="0"/>
                  <a:ea typeface="宋体" pitchFamily="2" charset="-122"/>
                </a:rPr>
                <a:t>1=</a:t>
              </a:r>
              <a:r>
                <a:rPr kumimoji="1" lang="en-US" altLang="zh-CN" sz="3300" b="0">
                  <a:solidFill>
                    <a:srgbClr val="990000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lang="en-US" altLang="zh-CN" sz="3300">
                  <a:solidFill>
                    <a:srgbClr val="990000"/>
                  </a:solidFill>
                  <a:latin typeface="Times New Roman" pitchFamily="18" charset="0"/>
                  <a:ea typeface="宋体" pitchFamily="2" charset="-122"/>
                </a:rPr>
                <a:t>-1=O(</a:t>
              </a:r>
              <a:r>
                <a:rPr kumimoji="1" lang="en-US" altLang="zh-CN" sz="3300" b="0">
                  <a:solidFill>
                    <a:srgbClr val="990000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lang="en-US" altLang="zh-CN" sz="3300">
                  <a:solidFill>
                    <a:srgbClr val="990000"/>
                  </a:solidFill>
                  <a:latin typeface="Times New Roman" pitchFamily="18" charset="0"/>
                  <a:ea typeface="宋体" pitchFamily="2" charset="-122"/>
                </a:rPr>
                <a:t>)</a:t>
              </a:r>
            </a:p>
          </p:txBody>
        </p:sp>
      </p:grp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1905000" y="4673600"/>
            <a:ext cx="1866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A50021"/>
              </a:buClr>
              <a:buSzTx/>
              <a:buFont typeface="Wingdings" pitchFamily="2" charset="2"/>
              <a:buNone/>
            </a:pPr>
            <a:r>
              <a:rPr lang="en-US" altLang="zh-CN" sz="3600">
                <a:latin typeface="Times New Roman" pitchFamily="18" charset="0"/>
                <a:ea typeface="宋体" pitchFamily="2" charset="-122"/>
              </a:rPr>
              <a:t>a[i]&lt;min</a:t>
            </a:r>
            <a:endParaRPr kumimoji="1" lang="en-US" altLang="zh-CN" sz="3200" b="0">
              <a:solidFill>
                <a:srgbClr val="99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632" name="日期占位符 1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C0E2ED-29F6-4167-B3C5-52FF9E762EDD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2016/3/3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6633" name="页脚占位符 18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2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算法分析基础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6634" name="灯片编号占位符 1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74E7E6DD-D883-4403-90C4-C809AB68B0D0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0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206375" y="1223963"/>
            <a:ext cx="792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Char char="r"/>
            </a:pPr>
            <a:r>
              <a:rPr kumimoji="1" lang="zh-CN" altLang="en-US" sz="320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非递归算法分析的一般步骤：</a:t>
            </a:r>
            <a:r>
              <a:rPr kumimoji="1" lang="zh-CN" altLang="en-US" sz="36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76225" y="1943100"/>
            <a:ext cx="8474075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914400" indent="-4572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algn="just" eaLnBrk="1" hangingPunct="1">
              <a:spcAft>
                <a:spcPct val="20000"/>
              </a:spcAft>
              <a:buClr>
                <a:srgbClr val="A50021"/>
              </a:buClr>
              <a:buSzTx/>
              <a:buFontTx/>
              <a:buAutoNum type="arabicPeriod"/>
            </a:pPr>
            <a:r>
              <a:rPr kumimoji="1" lang="zh-CN" altLang="en-US" sz="2600">
                <a:latin typeface="Times New Roman" pitchFamily="18" charset="0"/>
                <a:ea typeface="宋体" pitchFamily="2" charset="-122"/>
              </a:rPr>
              <a:t>确定问题规模</a:t>
            </a:r>
          </a:p>
          <a:p>
            <a:pPr algn="just" eaLnBrk="1" hangingPunct="1">
              <a:spcAft>
                <a:spcPct val="20000"/>
              </a:spcAft>
              <a:buClr>
                <a:srgbClr val="A50021"/>
              </a:buClr>
              <a:buSzTx/>
              <a:buFontTx/>
              <a:buAutoNum type="arabicPeriod"/>
            </a:pPr>
            <a:r>
              <a:rPr kumimoji="1" lang="zh-CN" altLang="en-US" sz="2600">
                <a:latin typeface="Times New Roman" pitchFamily="18" charset="0"/>
                <a:ea typeface="宋体" pitchFamily="2" charset="-122"/>
              </a:rPr>
              <a:t>找基本语句</a:t>
            </a:r>
          </a:p>
          <a:p>
            <a:pPr lvl="1" algn="just" eaLnBrk="1" hangingPunct="1">
              <a:spcAft>
                <a:spcPct val="20000"/>
              </a:spcAft>
              <a:buClr>
                <a:srgbClr val="A50021"/>
              </a:buClr>
              <a:buFont typeface="Wingdings" pitchFamily="2" charset="2"/>
              <a:buChar char="Ø"/>
            </a:pPr>
            <a:r>
              <a:rPr kumimoji="1" lang="zh-CN" altLang="en-US" sz="2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算法中执行次数最多的语句就是基本语句，通常是最内层循环的循环体</a:t>
            </a:r>
          </a:p>
          <a:p>
            <a:pPr algn="just" eaLnBrk="1" hangingPunct="1">
              <a:spcAft>
                <a:spcPct val="20000"/>
              </a:spcAft>
              <a:buClr>
                <a:srgbClr val="A50021"/>
              </a:buClr>
              <a:buSzTx/>
              <a:buFontTx/>
              <a:buAutoNum type="arabicPeriod"/>
            </a:pPr>
            <a:r>
              <a:rPr kumimoji="1" lang="zh-CN" altLang="en-US" sz="2600">
                <a:latin typeface="Times New Roman" pitchFamily="18" charset="0"/>
                <a:ea typeface="宋体" pitchFamily="2" charset="-122"/>
              </a:rPr>
              <a:t>检查基本语句的执行次数是否只依赖于问题规模</a:t>
            </a:r>
          </a:p>
          <a:p>
            <a:pPr algn="just" eaLnBrk="1" hangingPunct="1">
              <a:spcAft>
                <a:spcPct val="20000"/>
              </a:spcAft>
              <a:buClr>
                <a:srgbClr val="A50021"/>
              </a:buClr>
              <a:buSzTx/>
              <a:buFontTx/>
              <a:buAutoNum type="arabicPeriod"/>
            </a:pPr>
            <a:r>
              <a:rPr kumimoji="1" lang="zh-CN" altLang="en-US" sz="2600">
                <a:latin typeface="Times New Roman" pitchFamily="18" charset="0"/>
                <a:ea typeface="宋体" pitchFamily="2" charset="-122"/>
              </a:rPr>
              <a:t>建立基本语句执行次数的求和表达式</a:t>
            </a:r>
          </a:p>
          <a:p>
            <a:pPr algn="just" eaLnBrk="1" hangingPunct="1">
              <a:spcAft>
                <a:spcPct val="20000"/>
              </a:spcAft>
              <a:buClr>
                <a:srgbClr val="A50021"/>
              </a:buClr>
              <a:buSzTx/>
              <a:buFontTx/>
              <a:buAutoNum type="arabicPeriod"/>
            </a:pPr>
            <a:r>
              <a:rPr kumimoji="1" lang="zh-CN" altLang="en-US" sz="2600">
                <a:latin typeface="Times New Roman" pitchFamily="18" charset="0"/>
                <a:ea typeface="宋体" pitchFamily="2" charset="-122"/>
              </a:rPr>
              <a:t>用渐进符号（大</a:t>
            </a:r>
            <a:r>
              <a:rPr kumimoji="1" lang="en-US" altLang="zh-CN" sz="2600" i="1">
                <a:latin typeface="Times New Roman" pitchFamily="18" charset="0"/>
                <a:ea typeface="宋体" pitchFamily="2" charset="-122"/>
              </a:rPr>
              <a:t>O</a:t>
            </a:r>
            <a:r>
              <a:rPr kumimoji="1" lang="zh-CN" altLang="en-US" sz="2600">
                <a:latin typeface="Times New Roman" pitchFamily="18" charset="0"/>
                <a:ea typeface="宋体" pitchFamily="2" charset="-122"/>
              </a:rPr>
              <a:t>符号）表示这个求和表达式</a:t>
            </a:r>
            <a:endParaRPr kumimoji="1" lang="zh-CN" altLang="en-US" sz="3600" b="0">
              <a:latin typeface="Arial" charset="0"/>
              <a:ea typeface="宋体" pitchFamily="2" charset="-122"/>
            </a:endParaRPr>
          </a:p>
        </p:txBody>
      </p:sp>
      <p:sp>
        <p:nvSpPr>
          <p:cNvPr id="27652" name="日期占位符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729C42-859A-4C90-9428-E04B8CD3FE43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2016/3/3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7653" name="页脚占位符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2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算法分析基础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76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C90184F6-73B1-4082-B50C-72B82D0C101A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50825" y="368300"/>
            <a:ext cx="8731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2.1.4  </a:t>
            </a:r>
            <a:r>
              <a:rPr lang="zh-CN" altLang="en-US" sz="40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非递归算法的时间复杂度分析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Text Box 3"/>
          <p:cNvSpPr txBox="1">
            <a:spLocks noChangeArrowheads="1"/>
          </p:cNvSpPr>
          <p:nvPr/>
        </p:nvSpPr>
        <p:spPr bwMode="auto">
          <a:xfrm>
            <a:off x="476250" y="1358900"/>
            <a:ext cx="8007350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914400" indent="-4572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algn="just" eaLnBrk="1" hangingPunct="1">
              <a:lnSpc>
                <a:spcPts val="5000"/>
              </a:lnSpc>
              <a:spcAft>
                <a:spcPct val="20000"/>
              </a:spcAft>
              <a:buClr>
                <a:srgbClr val="A50021"/>
              </a:buClr>
              <a:buSzTx/>
              <a:buFont typeface="Wingdings" pitchFamily="2" charset="2"/>
              <a:buChar char="r"/>
            </a:pPr>
            <a:r>
              <a:rPr kumimoji="1" lang="zh-CN" altLang="en-US" sz="3200" dirty="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非递归算法分析的关键：</a:t>
            </a:r>
          </a:p>
          <a:p>
            <a:pPr lvl="1" algn="just" eaLnBrk="1" hangingPunct="1">
              <a:lnSpc>
                <a:spcPts val="5000"/>
              </a:lnSpc>
              <a:spcAft>
                <a:spcPct val="20000"/>
              </a:spcAft>
              <a:buClr>
                <a:srgbClr val="A50021"/>
              </a:buClr>
              <a:buFont typeface="Wingdings" pitchFamily="2" charset="2"/>
              <a:buChar char="Ø"/>
            </a:pPr>
            <a:r>
              <a:rPr kumimoji="1" lang="zh-CN" altLang="en-US" sz="32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建立一个代表算法运行时间的</a:t>
            </a:r>
            <a:r>
              <a:rPr kumimoji="1" lang="zh-CN" altLang="en-US" sz="3200" dirty="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求和表达式</a:t>
            </a:r>
            <a:r>
              <a:rPr kumimoji="1" lang="zh-CN" altLang="en-US" sz="32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，然后</a:t>
            </a:r>
            <a:r>
              <a:rPr kumimoji="1" lang="zh-CN" altLang="en-US" sz="3200" dirty="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用渐进符号表示</a:t>
            </a:r>
            <a:r>
              <a:rPr kumimoji="1" lang="zh-CN" altLang="en-US" sz="32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这个求和表达式。</a:t>
            </a:r>
            <a:r>
              <a:rPr kumimoji="1" lang="zh-CN" altLang="en-US" sz="3600" b="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</a:t>
            </a:r>
          </a:p>
        </p:txBody>
      </p:sp>
      <p:sp>
        <p:nvSpPr>
          <p:cNvPr id="28675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6E6AFE-DE88-41BD-BF99-39FF30D443B3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2016/3/3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8676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2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算法分析基础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8677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B8FE9B72-BF37-4466-A899-E144DF1FBDB6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50825" y="368300"/>
            <a:ext cx="8731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2.1.4  </a:t>
            </a:r>
            <a:r>
              <a:rPr lang="zh-CN" altLang="en-US" sz="40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非递归算法的时间复杂度分析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</a:p>
        </p:txBody>
      </p:sp>
      <p:sp>
        <p:nvSpPr>
          <p:cNvPr id="45059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199" y="1219200"/>
            <a:ext cx="8390275" cy="5029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dirty="0" smtClean="0"/>
              <a:t>课本</a:t>
            </a:r>
            <a:r>
              <a:rPr lang="en-US" altLang="zh-CN" dirty="0" smtClean="0"/>
              <a:t>P28</a:t>
            </a:r>
            <a:r>
              <a:rPr lang="zh-CN" altLang="en-US" dirty="0" smtClean="0"/>
              <a:t>习题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题：分析以下程序段中基本语句的执行次数，要求列出计算公式。</a:t>
            </a:r>
            <a:endParaRPr lang="en-US" altLang="zh-CN" dirty="0" smtClean="0"/>
          </a:p>
        </p:txBody>
      </p:sp>
      <p:sp>
        <p:nvSpPr>
          <p:cNvPr id="4506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B74D6E-D713-47AA-BCD7-AC0369FBC132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2016/3/3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4506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2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算法分析基础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450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7D29AC25-1100-4CD7-83A5-3FCAC24D7812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45063" name="矩形 6"/>
          <p:cNvSpPr>
            <a:spLocks noChangeArrowheads="1"/>
          </p:cNvSpPr>
          <p:nvPr/>
        </p:nvSpPr>
        <p:spPr bwMode="auto">
          <a:xfrm>
            <a:off x="206375" y="2888940"/>
            <a:ext cx="481488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 dirty="0">
                <a:latin typeface="Times New Roman" pitchFamily="18" charset="0"/>
                <a:ea typeface="宋体" pitchFamily="2" charset="-122"/>
              </a:rPr>
              <a:t>(1) for(</a:t>
            </a:r>
            <a:r>
              <a:rPr lang="en-US" altLang="zh-CN" sz="3000" dirty="0" err="1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3000" dirty="0">
                <a:latin typeface="Times New Roman" pitchFamily="18" charset="0"/>
                <a:ea typeface="宋体" pitchFamily="2" charset="-122"/>
              </a:rPr>
              <a:t>=1;i&lt;=</a:t>
            </a:r>
            <a:r>
              <a:rPr lang="en-US" altLang="zh-CN" sz="3000" dirty="0" err="1">
                <a:latin typeface="Times New Roman" pitchFamily="18" charset="0"/>
                <a:ea typeface="宋体" pitchFamily="2" charset="-122"/>
              </a:rPr>
              <a:t>n;i</a:t>
            </a:r>
            <a:r>
              <a:rPr lang="en-US" altLang="zh-CN" sz="3000" dirty="0">
                <a:latin typeface="Times New Roman" pitchFamily="18" charset="0"/>
                <a:ea typeface="宋体" pitchFamily="2" charset="-122"/>
              </a:rPr>
              <a:t>++)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 dirty="0">
                <a:latin typeface="Times New Roman" pitchFamily="18" charset="0"/>
                <a:ea typeface="宋体" pitchFamily="2" charset="-122"/>
              </a:rPr>
              <a:t>         if(2*</a:t>
            </a:r>
            <a:r>
              <a:rPr lang="en-US" altLang="zh-CN" sz="3000" dirty="0" err="1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3000" dirty="0">
                <a:latin typeface="Times New Roman" pitchFamily="18" charset="0"/>
                <a:ea typeface="宋体" pitchFamily="2" charset="-122"/>
              </a:rPr>
              <a:t>&lt;=n)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 dirty="0">
                <a:latin typeface="Times New Roman" pitchFamily="18" charset="0"/>
                <a:ea typeface="宋体" pitchFamily="2" charset="-122"/>
              </a:rPr>
              <a:t>	   for(j=2*</a:t>
            </a:r>
            <a:r>
              <a:rPr lang="en-US" altLang="zh-CN" sz="3000" dirty="0" err="1">
                <a:latin typeface="Times New Roman" pitchFamily="18" charset="0"/>
                <a:ea typeface="宋体" pitchFamily="2" charset="-122"/>
              </a:rPr>
              <a:t>i;j</a:t>
            </a:r>
            <a:r>
              <a:rPr lang="en-US" altLang="zh-CN" sz="3000" dirty="0">
                <a:latin typeface="Times New Roman" pitchFamily="18" charset="0"/>
                <a:ea typeface="宋体" pitchFamily="2" charset="-122"/>
              </a:rPr>
              <a:t>&lt;=</a:t>
            </a:r>
            <a:r>
              <a:rPr lang="en-US" altLang="zh-CN" sz="3000" dirty="0" err="1">
                <a:latin typeface="Times New Roman" pitchFamily="18" charset="0"/>
                <a:ea typeface="宋体" pitchFamily="2" charset="-122"/>
              </a:rPr>
              <a:t>n;j</a:t>
            </a:r>
            <a:r>
              <a:rPr lang="en-US" altLang="zh-CN" sz="3000" dirty="0">
                <a:latin typeface="Times New Roman" pitchFamily="18" charset="0"/>
                <a:ea typeface="宋体" pitchFamily="2" charset="-122"/>
              </a:rPr>
              <a:t>++)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 dirty="0">
                <a:latin typeface="Times New Roman" pitchFamily="18" charset="0"/>
                <a:ea typeface="宋体" pitchFamily="2" charset="-122"/>
              </a:rPr>
              <a:t>	       y=</a:t>
            </a:r>
            <a:r>
              <a:rPr lang="en-US" altLang="zh-CN" sz="3000" dirty="0" err="1">
                <a:latin typeface="Times New Roman" pitchFamily="18" charset="0"/>
                <a:ea typeface="宋体" pitchFamily="2" charset="-122"/>
              </a:rPr>
              <a:t>y+i</a:t>
            </a:r>
            <a:r>
              <a:rPr lang="en-US" altLang="zh-CN" sz="3000" dirty="0">
                <a:latin typeface="Times New Roman" pitchFamily="18" charset="0"/>
                <a:ea typeface="宋体" pitchFamily="2" charset="-122"/>
              </a:rPr>
              <a:t>*j;</a:t>
            </a:r>
            <a:endParaRPr lang="zh-CN" altLang="en-US" sz="3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064" name="矩形 7"/>
          <p:cNvSpPr>
            <a:spLocks noChangeArrowheads="1"/>
          </p:cNvSpPr>
          <p:nvPr/>
        </p:nvSpPr>
        <p:spPr bwMode="auto">
          <a:xfrm>
            <a:off x="4973145" y="2922387"/>
            <a:ext cx="40513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 dirty="0">
                <a:latin typeface="Times New Roman" pitchFamily="18" charset="0"/>
                <a:ea typeface="宋体" pitchFamily="2" charset="-122"/>
              </a:rPr>
              <a:t>(2)m=0;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 dirty="0">
                <a:latin typeface="Times New Roman" pitchFamily="18" charset="0"/>
                <a:ea typeface="宋体" pitchFamily="2" charset="-122"/>
              </a:rPr>
              <a:t>    for(</a:t>
            </a:r>
            <a:r>
              <a:rPr lang="en-US" altLang="zh-CN" sz="3000" dirty="0" err="1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3000" dirty="0">
                <a:latin typeface="Times New Roman" pitchFamily="18" charset="0"/>
                <a:ea typeface="宋体" pitchFamily="2" charset="-122"/>
              </a:rPr>
              <a:t>=1;i&lt;=</a:t>
            </a:r>
            <a:r>
              <a:rPr lang="en-US" altLang="zh-CN" sz="3000" dirty="0" err="1">
                <a:latin typeface="Times New Roman" pitchFamily="18" charset="0"/>
                <a:ea typeface="宋体" pitchFamily="2" charset="-122"/>
              </a:rPr>
              <a:t>n;i</a:t>
            </a:r>
            <a:r>
              <a:rPr lang="en-US" altLang="zh-CN" sz="3000" dirty="0">
                <a:latin typeface="Times New Roman" pitchFamily="18" charset="0"/>
                <a:ea typeface="宋体" pitchFamily="2" charset="-122"/>
              </a:rPr>
              <a:t>++)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 dirty="0">
                <a:latin typeface="Times New Roman" pitchFamily="18" charset="0"/>
                <a:ea typeface="宋体" pitchFamily="2" charset="-122"/>
              </a:rPr>
              <a:t>       for(j=1;j&lt;=2*</a:t>
            </a:r>
            <a:r>
              <a:rPr lang="en-US" altLang="zh-CN" sz="3000" dirty="0" err="1">
                <a:latin typeface="Times New Roman" pitchFamily="18" charset="0"/>
                <a:ea typeface="宋体" pitchFamily="2" charset="-122"/>
              </a:rPr>
              <a:t>i;j</a:t>
            </a:r>
            <a:r>
              <a:rPr lang="en-US" altLang="zh-CN" sz="3000" dirty="0">
                <a:latin typeface="Times New Roman" pitchFamily="18" charset="0"/>
                <a:ea typeface="宋体" pitchFamily="2" charset="-122"/>
              </a:rPr>
              <a:t>++)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 dirty="0">
                <a:latin typeface="Times New Roman" pitchFamily="18" charset="0"/>
                <a:ea typeface="宋体" pitchFamily="2" charset="-122"/>
              </a:rPr>
              <a:t>	 m=m+1;</a:t>
            </a:r>
          </a:p>
        </p:txBody>
      </p:sp>
    </p:spTree>
    <p:extLst>
      <p:ext uri="{BB962C8B-B14F-4D97-AF65-F5344CB8AC3E}">
        <p14:creationId xmlns:p14="http://schemas.microsoft.com/office/powerpoint/2010/main" val="16577003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 算法分析基础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41313" y="1314450"/>
            <a:ext cx="8280400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914400" indent="-4572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Aft>
                <a:spcPct val="20000"/>
              </a:spcAft>
              <a:buClrTx/>
              <a:buSzTx/>
              <a:buFont typeface="Wingdings" pitchFamily="2" charset="2"/>
              <a:buChar char="r"/>
            </a:pPr>
            <a:r>
              <a:rPr kumimoji="1" lang="zh-CN" altLang="en-US" sz="3200">
                <a:latin typeface="宋体" pitchFamily="2" charset="-122"/>
                <a:ea typeface="宋体" pitchFamily="2" charset="-122"/>
              </a:rPr>
              <a:t>递归算法是一种</a:t>
            </a:r>
            <a:r>
              <a:rPr kumimoji="1" lang="zh-CN" altLang="en-US" sz="320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分而治之</a:t>
            </a:r>
            <a:r>
              <a:rPr kumimoji="1" lang="zh-CN" altLang="en-US" sz="3200">
                <a:latin typeface="宋体" pitchFamily="2" charset="-122"/>
                <a:ea typeface="宋体" pitchFamily="2" charset="-122"/>
              </a:rPr>
              <a:t>的方法，把复杂问题分解为若干个简单问题来求解。</a:t>
            </a:r>
            <a:endParaRPr kumimoji="1" lang="en-US" altLang="zh-CN" sz="3200"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50000"/>
              </a:lnSpc>
              <a:spcAft>
                <a:spcPct val="20000"/>
              </a:spcAft>
              <a:buClrTx/>
              <a:buSzTx/>
              <a:buFont typeface="Wingdings" pitchFamily="2" charset="2"/>
              <a:buChar char="r"/>
            </a:pPr>
            <a:r>
              <a:rPr kumimoji="1" lang="zh-CN" altLang="en-US" sz="320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递归算法分析的关键：</a:t>
            </a:r>
          </a:p>
          <a:p>
            <a:pPr lvl="1" algn="just" eaLnBrk="1" hangingPunct="1">
              <a:lnSpc>
                <a:spcPct val="150000"/>
              </a:lnSpc>
              <a:spcAft>
                <a:spcPct val="20000"/>
              </a:spcAft>
              <a:buClrTx/>
              <a:buFont typeface="Wingdings" pitchFamily="2" charset="2"/>
              <a:buChar char="Ø"/>
            </a:pPr>
            <a:r>
              <a:rPr kumimoji="1" lang="zh-CN" altLang="en-US" sz="32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根据递归过程</a:t>
            </a:r>
            <a:r>
              <a:rPr kumimoji="1" lang="zh-CN" altLang="en-US" sz="320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建立递推关系式</a:t>
            </a:r>
            <a:r>
              <a:rPr kumimoji="1" lang="zh-CN" altLang="en-US" sz="32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，然后</a:t>
            </a:r>
            <a:r>
              <a:rPr kumimoji="1" lang="en-US" altLang="zh-CN" sz="320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zh-CN" altLang="en-US" sz="320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使用扩展递归的方法</a:t>
            </a:r>
            <a:r>
              <a:rPr kumimoji="1" lang="en-US" altLang="zh-CN" sz="320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kumimoji="1" lang="zh-CN" altLang="en-US" sz="320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求解这个递推关系式。</a:t>
            </a:r>
          </a:p>
        </p:txBody>
      </p:sp>
      <p:sp>
        <p:nvSpPr>
          <p:cNvPr id="29699" name="日期占位符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E7ACBF-F503-47F6-8A99-CDB15930A1E1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2016/3/3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9700" name="页脚占位符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2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算法分析基础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970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BCD21AEB-E7D6-4FFE-9AFF-CD44F9BA1A3F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50825" y="368300"/>
            <a:ext cx="873125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2.1.5  </a:t>
            </a:r>
            <a:r>
              <a:rPr lang="zh-CN" altLang="en-US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递归算法的时间复杂度分析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1028"/>
          <p:cNvSpPr>
            <a:spLocks noChangeArrowheads="1"/>
          </p:cNvSpPr>
          <p:nvPr/>
        </p:nvSpPr>
        <p:spPr bwMode="auto">
          <a:xfrm>
            <a:off x="206375" y="228600"/>
            <a:ext cx="8588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r>
              <a:rPr kumimoji="1" lang="en-US" altLang="zh-CN" sz="3200">
                <a:solidFill>
                  <a:srgbClr val="FF9900"/>
                </a:solidFill>
                <a:latin typeface="宋体" pitchFamily="2" charset="-122"/>
              </a:rPr>
              <a:t>[</a:t>
            </a:r>
            <a:r>
              <a:rPr kumimoji="1" lang="zh-CN" altLang="en-US" sz="3200">
                <a:solidFill>
                  <a:srgbClr val="FF9900"/>
                </a:solidFill>
                <a:latin typeface="宋体" pitchFamily="2" charset="-122"/>
              </a:rPr>
              <a:t>例</a:t>
            </a:r>
            <a:r>
              <a:rPr kumimoji="1" lang="en-US" altLang="zh-CN" sz="3200">
                <a:solidFill>
                  <a:srgbClr val="FF9900"/>
                </a:solidFill>
                <a:latin typeface="宋体" pitchFamily="2" charset="-122"/>
              </a:rPr>
              <a:t>]</a:t>
            </a:r>
          </a:p>
        </p:txBody>
      </p:sp>
      <p:sp>
        <p:nvSpPr>
          <p:cNvPr id="73734" name="Rectangle 1030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</a:endParaRPr>
          </a:p>
        </p:txBody>
      </p:sp>
      <p:sp>
        <p:nvSpPr>
          <p:cNvPr id="73736" name="Rectangle 1032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</a:endParaRPr>
          </a:p>
        </p:txBody>
      </p:sp>
      <p:grpSp>
        <p:nvGrpSpPr>
          <p:cNvPr id="2" name="Group 1175"/>
          <p:cNvGrpSpPr>
            <a:grpSpLocks/>
          </p:cNvGrpSpPr>
          <p:nvPr/>
        </p:nvGrpSpPr>
        <p:grpSpPr bwMode="auto">
          <a:xfrm>
            <a:off x="1839913" y="644525"/>
            <a:ext cx="4995862" cy="1125538"/>
            <a:chOff x="721" y="998"/>
            <a:chExt cx="3147" cy="709"/>
          </a:xfrm>
        </p:grpSpPr>
        <p:sp>
          <p:nvSpPr>
            <p:cNvPr id="30908" name="AutoShape 1147"/>
            <p:cNvSpPr>
              <a:spLocks noChangeAspect="1" noChangeArrowheads="1" noTextEdit="1"/>
            </p:cNvSpPr>
            <p:nvPr/>
          </p:nvSpPr>
          <p:spPr bwMode="auto">
            <a:xfrm>
              <a:off x="721" y="998"/>
              <a:ext cx="3147" cy="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9" name="Line 1149"/>
            <p:cNvSpPr>
              <a:spLocks noChangeShapeType="1"/>
            </p:cNvSpPr>
            <p:nvPr/>
          </p:nvSpPr>
          <p:spPr bwMode="auto">
            <a:xfrm flipH="1">
              <a:off x="2034" y="1423"/>
              <a:ext cx="76" cy="2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0" name="Rectangle 1150"/>
            <p:cNvSpPr>
              <a:spLocks noChangeArrowheads="1"/>
            </p:cNvSpPr>
            <p:nvPr/>
          </p:nvSpPr>
          <p:spPr bwMode="auto">
            <a:xfrm>
              <a:off x="1439" y="1423"/>
              <a:ext cx="1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Symbol" pitchFamily="18" charset="2"/>
                </a:rPr>
                <a:t>î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911" name="Rectangle 1151"/>
            <p:cNvSpPr>
              <a:spLocks noChangeArrowheads="1"/>
            </p:cNvSpPr>
            <p:nvPr/>
          </p:nvSpPr>
          <p:spPr bwMode="auto">
            <a:xfrm>
              <a:off x="1439" y="1222"/>
              <a:ext cx="1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Symbol" pitchFamily="18" charset="2"/>
                </a:rPr>
                <a:t>í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912" name="Rectangle 1152"/>
            <p:cNvSpPr>
              <a:spLocks noChangeArrowheads="1"/>
            </p:cNvSpPr>
            <p:nvPr/>
          </p:nvSpPr>
          <p:spPr bwMode="auto">
            <a:xfrm>
              <a:off x="1439" y="1021"/>
              <a:ext cx="1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Symbol" pitchFamily="18" charset="2"/>
                </a:rPr>
                <a:t>ì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913" name="Rectangle 1153"/>
            <p:cNvSpPr>
              <a:spLocks noChangeArrowheads="1"/>
            </p:cNvSpPr>
            <p:nvPr/>
          </p:nvSpPr>
          <p:spPr bwMode="auto">
            <a:xfrm>
              <a:off x="3558" y="1369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Symbol" pitchFamily="18" charset="2"/>
                </a:rPr>
                <a:t>&gt;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914" name="Rectangle 1154"/>
            <p:cNvSpPr>
              <a:spLocks noChangeArrowheads="1"/>
            </p:cNvSpPr>
            <p:nvPr/>
          </p:nvSpPr>
          <p:spPr bwMode="auto">
            <a:xfrm>
              <a:off x="2375" y="1369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Symbol" pitchFamily="18" charset="2"/>
                </a:rPr>
                <a:t>+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915" name="Rectangle 1155"/>
            <p:cNvSpPr>
              <a:spLocks noChangeArrowheads="1"/>
            </p:cNvSpPr>
            <p:nvPr/>
          </p:nvSpPr>
          <p:spPr bwMode="auto">
            <a:xfrm>
              <a:off x="3465" y="1005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Symbol" pitchFamily="18" charset="2"/>
                </a:rPr>
                <a:t>=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916" name="Rectangle 1156"/>
            <p:cNvSpPr>
              <a:spLocks noChangeArrowheads="1"/>
            </p:cNvSpPr>
            <p:nvPr/>
          </p:nvSpPr>
          <p:spPr bwMode="auto">
            <a:xfrm>
              <a:off x="1250" y="1183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Symbol" pitchFamily="18" charset="2"/>
                </a:rPr>
                <a:t>=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917" name="Rectangle 1157"/>
            <p:cNvSpPr>
              <a:spLocks noChangeArrowheads="1"/>
            </p:cNvSpPr>
            <p:nvPr/>
          </p:nvSpPr>
          <p:spPr bwMode="auto">
            <a:xfrm>
              <a:off x="3721" y="1395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1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918" name="Rectangle 1158"/>
            <p:cNvSpPr>
              <a:spLocks noChangeArrowheads="1"/>
            </p:cNvSpPr>
            <p:nvPr/>
          </p:nvSpPr>
          <p:spPr bwMode="auto">
            <a:xfrm>
              <a:off x="2551" y="1395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5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919" name="Rectangle 1159"/>
            <p:cNvSpPr>
              <a:spLocks noChangeArrowheads="1"/>
            </p:cNvSpPr>
            <p:nvPr/>
          </p:nvSpPr>
          <p:spPr bwMode="auto">
            <a:xfrm>
              <a:off x="2249" y="1395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Times New Roman" pitchFamily="18" charset="0"/>
                </a:rPr>
                <a:t>)</a:t>
              </a:r>
              <a:endParaRPr lang="en-US" altLang="zh-CN" sz="4400" dirty="0">
                <a:latin typeface="Arial" charset="0"/>
              </a:endParaRPr>
            </a:p>
          </p:txBody>
        </p:sp>
        <p:sp>
          <p:nvSpPr>
            <p:cNvPr id="30920" name="Rectangle 1160"/>
            <p:cNvSpPr>
              <a:spLocks noChangeArrowheads="1"/>
            </p:cNvSpPr>
            <p:nvPr/>
          </p:nvSpPr>
          <p:spPr bwMode="auto">
            <a:xfrm>
              <a:off x="2130" y="1395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2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921" name="Rectangle 1161"/>
            <p:cNvSpPr>
              <a:spLocks noChangeArrowheads="1"/>
            </p:cNvSpPr>
            <p:nvPr/>
          </p:nvSpPr>
          <p:spPr bwMode="auto">
            <a:xfrm>
              <a:off x="1830" y="1395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(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922" name="Rectangle 1162"/>
            <p:cNvSpPr>
              <a:spLocks noChangeArrowheads="1"/>
            </p:cNvSpPr>
            <p:nvPr/>
          </p:nvSpPr>
          <p:spPr bwMode="auto">
            <a:xfrm>
              <a:off x="1559" y="1395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2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923" name="Rectangle 1163"/>
            <p:cNvSpPr>
              <a:spLocks noChangeArrowheads="1"/>
            </p:cNvSpPr>
            <p:nvPr/>
          </p:nvSpPr>
          <p:spPr bwMode="auto">
            <a:xfrm>
              <a:off x="3628" y="1031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1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924" name="Rectangle 1164"/>
            <p:cNvSpPr>
              <a:spLocks noChangeArrowheads="1"/>
            </p:cNvSpPr>
            <p:nvPr/>
          </p:nvSpPr>
          <p:spPr bwMode="auto">
            <a:xfrm>
              <a:off x="2347" y="1031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7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925" name="Rectangle 1165"/>
            <p:cNvSpPr>
              <a:spLocks noChangeArrowheads="1"/>
            </p:cNvSpPr>
            <p:nvPr/>
          </p:nvSpPr>
          <p:spPr bwMode="auto">
            <a:xfrm>
              <a:off x="1114" y="1209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)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926" name="Rectangle 1166"/>
            <p:cNvSpPr>
              <a:spLocks noChangeArrowheads="1"/>
            </p:cNvSpPr>
            <p:nvPr/>
          </p:nvSpPr>
          <p:spPr bwMode="auto">
            <a:xfrm>
              <a:off x="906" y="1209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(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927" name="Rectangle 1167"/>
            <p:cNvSpPr>
              <a:spLocks noChangeArrowheads="1"/>
            </p:cNvSpPr>
            <p:nvPr/>
          </p:nvSpPr>
          <p:spPr bwMode="auto">
            <a:xfrm>
              <a:off x="2800" y="1377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itchFamily="18" charset="0"/>
                </a:rPr>
                <a:t>2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928" name="Rectangle 1168"/>
            <p:cNvSpPr>
              <a:spLocks noChangeArrowheads="1"/>
            </p:cNvSpPr>
            <p:nvPr/>
          </p:nvSpPr>
          <p:spPr bwMode="auto">
            <a:xfrm>
              <a:off x="3381" y="1395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itchFamily="18" charset="0"/>
                </a:rPr>
                <a:t>n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929" name="Rectangle 1169"/>
            <p:cNvSpPr>
              <a:spLocks noChangeArrowheads="1"/>
            </p:cNvSpPr>
            <p:nvPr/>
          </p:nvSpPr>
          <p:spPr bwMode="auto">
            <a:xfrm>
              <a:off x="2670" y="1395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itchFamily="18" charset="0"/>
                </a:rPr>
                <a:t>n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930" name="Rectangle 1170"/>
            <p:cNvSpPr>
              <a:spLocks noChangeArrowheads="1"/>
            </p:cNvSpPr>
            <p:nvPr/>
          </p:nvSpPr>
          <p:spPr bwMode="auto">
            <a:xfrm>
              <a:off x="1915" y="1395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itchFamily="18" charset="0"/>
                </a:rPr>
                <a:t>n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931" name="Rectangle 1171"/>
            <p:cNvSpPr>
              <a:spLocks noChangeArrowheads="1"/>
            </p:cNvSpPr>
            <p:nvPr/>
          </p:nvSpPr>
          <p:spPr bwMode="auto">
            <a:xfrm>
              <a:off x="1666" y="1395"/>
              <a:ext cx="13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itchFamily="18" charset="0"/>
                </a:rPr>
                <a:t>T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932" name="Rectangle 1172"/>
            <p:cNvSpPr>
              <a:spLocks noChangeArrowheads="1"/>
            </p:cNvSpPr>
            <p:nvPr/>
          </p:nvSpPr>
          <p:spPr bwMode="auto">
            <a:xfrm>
              <a:off x="3287" y="1031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itchFamily="18" charset="0"/>
                </a:rPr>
                <a:t>n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933" name="Rectangle 1173"/>
            <p:cNvSpPr>
              <a:spLocks noChangeArrowheads="1"/>
            </p:cNvSpPr>
            <p:nvPr/>
          </p:nvSpPr>
          <p:spPr bwMode="auto">
            <a:xfrm>
              <a:off x="991" y="1209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itchFamily="18" charset="0"/>
                </a:rPr>
                <a:t>n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934" name="Rectangle 1174"/>
            <p:cNvSpPr>
              <a:spLocks noChangeArrowheads="1"/>
            </p:cNvSpPr>
            <p:nvPr/>
          </p:nvSpPr>
          <p:spPr bwMode="auto">
            <a:xfrm>
              <a:off x="742" y="1209"/>
              <a:ext cx="13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itchFamily="18" charset="0"/>
                </a:rPr>
                <a:t>T</a:t>
              </a:r>
              <a:endParaRPr lang="en-US" altLang="zh-CN" sz="4400">
                <a:latin typeface="Arial" charset="0"/>
              </a:endParaRPr>
            </a:p>
          </p:txBody>
        </p:sp>
      </p:grpSp>
      <p:sp>
        <p:nvSpPr>
          <p:cNvPr id="73882" name="Rectangle 1178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</a:endParaRPr>
          </a:p>
        </p:txBody>
      </p:sp>
      <p:sp>
        <p:nvSpPr>
          <p:cNvPr id="73883" name="AutoShape 1179"/>
          <p:cNvSpPr>
            <a:spLocks noChangeAspect="1" noChangeArrowheads="1" noTextEdit="1"/>
          </p:cNvSpPr>
          <p:nvPr/>
        </p:nvSpPr>
        <p:spPr bwMode="auto">
          <a:xfrm>
            <a:off x="296863" y="5364163"/>
            <a:ext cx="8532812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256"/>
          <p:cNvGrpSpPr>
            <a:grpSpLocks/>
          </p:cNvGrpSpPr>
          <p:nvPr/>
        </p:nvGrpSpPr>
        <p:grpSpPr bwMode="auto">
          <a:xfrm>
            <a:off x="6350" y="4957763"/>
            <a:ext cx="9137650" cy="771525"/>
            <a:chOff x="200" y="3690"/>
            <a:chExt cx="4316" cy="486"/>
          </a:xfrm>
        </p:grpSpPr>
        <p:sp>
          <p:nvSpPr>
            <p:cNvPr id="30848" name="Line 1181"/>
            <p:cNvSpPr>
              <a:spLocks noChangeShapeType="1"/>
            </p:cNvSpPr>
            <p:nvPr/>
          </p:nvSpPr>
          <p:spPr bwMode="auto">
            <a:xfrm>
              <a:off x="1265" y="3930"/>
              <a:ext cx="13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9" name="Line 1182"/>
            <p:cNvSpPr>
              <a:spLocks noChangeShapeType="1"/>
            </p:cNvSpPr>
            <p:nvPr/>
          </p:nvSpPr>
          <p:spPr bwMode="auto">
            <a:xfrm>
              <a:off x="2486" y="3930"/>
              <a:ext cx="24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0" name="Rectangle 1184"/>
            <p:cNvSpPr>
              <a:spLocks noChangeArrowheads="1"/>
            </p:cNvSpPr>
            <p:nvPr/>
          </p:nvSpPr>
          <p:spPr bwMode="auto">
            <a:xfrm>
              <a:off x="4471" y="3826"/>
              <a:ext cx="4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Times New Roman" pitchFamily="18" charset="0"/>
                </a:rPr>
                <a:t>)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51" name="Rectangle 1185"/>
            <p:cNvSpPr>
              <a:spLocks noChangeArrowheads="1"/>
            </p:cNvSpPr>
            <p:nvPr/>
          </p:nvSpPr>
          <p:spPr bwMode="auto">
            <a:xfrm>
              <a:off x="4271" y="3826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Times New Roman" pitchFamily="18" charset="0"/>
                </a:rPr>
                <a:t>(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52" name="Rectangle 1186"/>
            <p:cNvSpPr>
              <a:spLocks noChangeArrowheads="1"/>
            </p:cNvSpPr>
            <p:nvPr/>
          </p:nvSpPr>
          <p:spPr bwMode="auto">
            <a:xfrm>
              <a:off x="3710" y="3826"/>
              <a:ext cx="13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Times New Roman" pitchFamily="18" charset="0"/>
                </a:rPr>
                <a:t>10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53" name="Rectangle 1187"/>
            <p:cNvSpPr>
              <a:spLocks noChangeArrowheads="1"/>
            </p:cNvSpPr>
            <p:nvPr/>
          </p:nvSpPr>
          <p:spPr bwMode="auto">
            <a:xfrm>
              <a:off x="3426" y="3826"/>
              <a:ext cx="6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Times New Roman" pitchFamily="18" charset="0"/>
                </a:rPr>
                <a:t>3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54" name="Rectangle 1188"/>
            <p:cNvSpPr>
              <a:spLocks noChangeArrowheads="1"/>
            </p:cNvSpPr>
            <p:nvPr/>
          </p:nvSpPr>
          <p:spPr bwMode="auto">
            <a:xfrm>
              <a:off x="2993" y="3826"/>
              <a:ext cx="13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Times New Roman" pitchFamily="18" charset="0"/>
                </a:rPr>
                <a:t>10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55" name="Rectangle 1195"/>
            <p:cNvSpPr>
              <a:spLocks noChangeArrowheads="1"/>
            </p:cNvSpPr>
            <p:nvPr/>
          </p:nvSpPr>
          <p:spPr bwMode="auto">
            <a:xfrm>
              <a:off x="2736" y="3816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Times New Roman" pitchFamily="18" charset="0"/>
                </a:rPr>
                <a:t>)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56" name="Rectangle 1196"/>
            <p:cNvSpPr>
              <a:spLocks noChangeArrowheads="1"/>
            </p:cNvSpPr>
            <p:nvPr/>
          </p:nvSpPr>
          <p:spPr bwMode="auto">
            <a:xfrm>
              <a:off x="2496" y="3953"/>
              <a:ext cx="6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Times New Roman" pitchFamily="18" charset="0"/>
                </a:rPr>
                <a:t>2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57" name="Rectangle 1197"/>
            <p:cNvSpPr>
              <a:spLocks noChangeArrowheads="1"/>
            </p:cNvSpPr>
            <p:nvPr/>
          </p:nvSpPr>
          <p:spPr bwMode="auto">
            <a:xfrm>
              <a:off x="2569" y="3706"/>
              <a:ext cx="6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Times New Roman" pitchFamily="18" charset="0"/>
                </a:rPr>
                <a:t>1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58" name="Rectangle 1198"/>
            <p:cNvSpPr>
              <a:spLocks noChangeArrowheads="1"/>
            </p:cNvSpPr>
            <p:nvPr/>
          </p:nvSpPr>
          <p:spPr bwMode="auto">
            <a:xfrm>
              <a:off x="2270" y="3816"/>
              <a:ext cx="6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Times New Roman" pitchFamily="18" charset="0"/>
                </a:rPr>
                <a:t>2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59" name="Rectangle 1199"/>
            <p:cNvSpPr>
              <a:spLocks noChangeArrowheads="1"/>
            </p:cNvSpPr>
            <p:nvPr/>
          </p:nvSpPr>
          <p:spPr bwMode="auto">
            <a:xfrm>
              <a:off x="2215" y="3816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Times New Roman" pitchFamily="18" charset="0"/>
                </a:rPr>
                <a:t>(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60" name="Rectangle 1200"/>
            <p:cNvSpPr>
              <a:spLocks noChangeArrowheads="1"/>
            </p:cNvSpPr>
            <p:nvPr/>
          </p:nvSpPr>
          <p:spPr bwMode="auto">
            <a:xfrm>
              <a:off x="1994" y="3816"/>
              <a:ext cx="6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Times New Roman" pitchFamily="18" charset="0"/>
                </a:rPr>
                <a:t>5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61" name="Rectangle 1201"/>
            <p:cNvSpPr>
              <a:spLocks noChangeArrowheads="1"/>
            </p:cNvSpPr>
            <p:nvPr/>
          </p:nvSpPr>
          <p:spPr bwMode="auto">
            <a:xfrm>
              <a:off x="1700" y="3816"/>
              <a:ext cx="6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Times New Roman" pitchFamily="18" charset="0"/>
                </a:rPr>
                <a:t>7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62" name="Rectangle 1202"/>
            <p:cNvSpPr>
              <a:spLocks noChangeArrowheads="1"/>
            </p:cNvSpPr>
            <p:nvPr/>
          </p:nvSpPr>
          <p:spPr bwMode="auto">
            <a:xfrm>
              <a:off x="1275" y="3953"/>
              <a:ext cx="6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Times New Roman" pitchFamily="18" charset="0"/>
                </a:rPr>
                <a:t>2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63" name="Rectangle 1203"/>
            <p:cNvSpPr>
              <a:spLocks noChangeArrowheads="1"/>
            </p:cNvSpPr>
            <p:nvPr/>
          </p:nvSpPr>
          <p:spPr bwMode="auto">
            <a:xfrm>
              <a:off x="934" y="3816"/>
              <a:ext cx="6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Times New Roman" pitchFamily="18" charset="0"/>
                </a:rPr>
                <a:t>5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64" name="Rectangle 1204"/>
            <p:cNvSpPr>
              <a:spLocks noChangeArrowheads="1"/>
            </p:cNvSpPr>
            <p:nvPr/>
          </p:nvSpPr>
          <p:spPr bwMode="auto">
            <a:xfrm>
              <a:off x="639" y="3816"/>
              <a:ext cx="6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Times New Roman" pitchFamily="18" charset="0"/>
                </a:rPr>
                <a:t>7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65" name="Rectangle 1205"/>
            <p:cNvSpPr>
              <a:spLocks noChangeArrowheads="1"/>
            </p:cNvSpPr>
            <p:nvPr/>
          </p:nvSpPr>
          <p:spPr bwMode="auto">
            <a:xfrm>
              <a:off x="438" y="3816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Times New Roman" pitchFamily="18" charset="0"/>
                </a:rPr>
                <a:t>)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66" name="Rectangle 1206"/>
            <p:cNvSpPr>
              <a:spLocks noChangeArrowheads="1"/>
            </p:cNvSpPr>
            <p:nvPr/>
          </p:nvSpPr>
          <p:spPr bwMode="auto">
            <a:xfrm>
              <a:off x="305" y="3816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Times New Roman" pitchFamily="18" charset="0"/>
                </a:rPr>
                <a:t>(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67" name="Rectangle 1207"/>
            <p:cNvSpPr>
              <a:spLocks noChangeArrowheads="1"/>
            </p:cNvSpPr>
            <p:nvPr/>
          </p:nvSpPr>
          <p:spPr bwMode="auto">
            <a:xfrm>
              <a:off x="4410" y="3812"/>
              <a:ext cx="3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>
                  <a:latin typeface="Times New Roman" pitchFamily="18" charset="0"/>
                </a:rPr>
                <a:t>2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68" name="Rectangle 1208"/>
            <p:cNvSpPr>
              <a:spLocks noChangeArrowheads="1"/>
            </p:cNvSpPr>
            <p:nvPr/>
          </p:nvSpPr>
          <p:spPr bwMode="auto">
            <a:xfrm>
              <a:off x="3949" y="3812"/>
              <a:ext cx="3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>
                  <a:latin typeface="Times New Roman" pitchFamily="18" charset="0"/>
                </a:rPr>
                <a:t>2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69" name="Rectangle 1209"/>
            <p:cNvSpPr>
              <a:spLocks noChangeArrowheads="1"/>
            </p:cNvSpPr>
            <p:nvPr/>
          </p:nvSpPr>
          <p:spPr bwMode="auto">
            <a:xfrm>
              <a:off x="3232" y="3812"/>
              <a:ext cx="3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>
                  <a:latin typeface="Times New Roman" pitchFamily="18" charset="0"/>
                </a:rPr>
                <a:t>2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70" name="Rectangle 1211"/>
            <p:cNvSpPr>
              <a:spLocks noChangeArrowheads="1"/>
            </p:cNvSpPr>
            <p:nvPr/>
          </p:nvSpPr>
          <p:spPr bwMode="auto">
            <a:xfrm>
              <a:off x="2669" y="3939"/>
              <a:ext cx="3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>
                  <a:latin typeface="Times New Roman" pitchFamily="18" charset="0"/>
                </a:rPr>
                <a:t>1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71" name="Rectangle 1212"/>
            <p:cNvSpPr>
              <a:spLocks noChangeArrowheads="1"/>
            </p:cNvSpPr>
            <p:nvPr/>
          </p:nvSpPr>
          <p:spPr bwMode="auto">
            <a:xfrm>
              <a:off x="2154" y="3802"/>
              <a:ext cx="3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>
                  <a:latin typeface="Times New Roman" pitchFamily="18" charset="0"/>
                </a:rPr>
                <a:t>2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72" name="Rectangle 1213"/>
            <p:cNvSpPr>
              <a:spLocks noChangeArrowheads="1"/>
            </p:cNvSpPr>
            <p:nvPr/>
          </p:nvSpPr>
          <p:spPr bwMode="auto">
            <a:xfrm>
              <a:off x="1116" y="3701"/>
              <a:ext cx="3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>
                  <a:latin typeface="Times New Roman" pitchFamily="18" charset="0"/>
                </a:rPr>
                <a:t>1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73" name="Rectangle 1214"/>
            <p:cNvSpPr>
              <a:spLocks noChangeArrowheads="1"/>
            </p:cNvSpPr>
            <p:nvPr/>
          </p:nvSpPr>
          <p:spPr bwMode="auto">
            <a:xfrm>
              <a:off x="1106" y="4050"/>
              <a:ext cx="3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>
                  <a:latin typeface="Times New Roman" pitchFamily="18" charset="0"/>
                </a:rPr>
                <a:t>0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74" name="Rectangle 1215"/>
            <p:cNvSpPr>
              <a:spLocks noChangeArrowheads="1"/>
            </p:cNvSpPr>
            <p:nvPr/>
          </p:nvSpPr>
          <p:spPr bwMode="auto">
            <a:xfrm>
              <a:off x="1388" y="3708"/>
              <a:ext cx="3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>
                  <a:latin typeface="Times New Roman" pitchFamily="18" charset="0"/>
                </a:rPr>
                <a:t>2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75" name="Rectangle 1216"/>
            <p:cNvSpPr>
              <a:spLocks noChangeArrowheads="1"/>
            </p:cNvSpPr>
            <p:nvPr/>
          </p:nvSpPr>
          <p:spPr bwMode="auto">
            <a:xfrm>
              <a:off x="4326" y="3826"/>
              <a:ext cx="7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i="1">
                  <a:latin typeface="Times New Roman" pitchFamily="18" charset="0"/>
                </a:rPr>
                <a:t>n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76" name="Rectangle 1217"/>
            <p:cNvSpPr>
              <a:spLocks noChangeArrowheads="1"/>
            </p:cNvSpPr>
            <p:nvPr/>
          </p:nvSpPr>
          <p:spPr bwMode="auto">
            <a:xfrm>
              <a:off x="4157" y="3826"/>
              <a:ext cx="9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i="1">
                  <a:latin typeface="Times New Roman" pitchFamily="18" charset="0"/>
                </a:rPr>
                <a:t>O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77" name="Rectangle 1218"/>
            <p:cNvSpPr>
              <a:spLocks noChangeArrowheads="1"/>
            </p:cNvSpPr>
            <p:nvPr/>
          </p:nvSpPr>
          <p:spPr bwMode="auto">
            <a:xfrm>
              <a:off x="3865" y="3826"/>
              <a:ext cx="7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i="1">
                  <a:latin typeface="Times New Roman" pitchFamily="18" charset="0"/>
                </a:rPr>
                <a:t>n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78" name="Rectangle 1219"/>
            <p:cNvSpPr>
              <a:spLocks noChangeArrowheads="1"/>
            </p:cNvSpPr>
            <p:nvPr/>
          </p:nvSpPr>
          <p:spPr bwMode="auto">
            <a:xfrm>
              <a:off x="3499" y="3826"/>
              <a:ext cx="7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i="1">
                  <a:latin typeface="Times New Roman" pitchFamily="18" charset="0"/>
                </a:rPr>
                <a:t>n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79" name="Rectangle 1220"/>
            <p:cNvSpPr>
              <a:spLocks noChangeArrowheads="1"/>
            </p:cNvSpPr>
            <p:nvPr/>
          </p:nvSpPr>
          <p:spPr bwMode="auto">
            <a:xfrm>
              <a:off x="3147" y="3826"/>
              <a:ext cx="7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i="1">
                  <a:latin typeface="Times New Roman" pitchFamily="18" charset="0"/>
                </a:rPr>
                <a:t>n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80" name="Rectangle 1224"/>
            <p:cNvSpPr>
              <a:spLocks noChangeArrowheads="1"/>
            </p:cNvSpPr>
            <p:nvPr/>
          </p:nvSpPr>
          <p:spPr bwMode="auto">
            <a:xfrm>
              <a:off x="2070" y="3816"/>
              <a:ext cx="7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i="1">
                  <a:latin typeface="Times New Roman" pitchFamily="18" charset="0"/>
                </a:rPr>
                <a:t>n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81" name="Rectangle 1225"/>
            <p:cNvSpPr>
              <a:spLocks noChangeArrowheads="1"/>
            </p:cNvSpPr>
            <p:nvPr/>
          </p:nvSpPr>
          <p:spPr bwMode="auto">
            <a:xfrm>
              <a:off x="1780" y="3816"/>
              <a:ext cx="7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i="1">
                  <a:latin typeface="Times New Roman" pitchFamily="18" charset="0"/>
                </a:rPr>
                <a:t>n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82" name="Rectangle 1226"/>
            <p:cNvSpPr>
              <a:spLocks noChangeArrowheads="1"/>
            </p:cNvSpPr>
            <p:nvPr/>
          </p:nvSpPr>
          <p:spPr bwMode="auto">
            <a:xfrm>
              <a:off x="1297" y="3706"/>
              <a:ext cx="7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i="1">
                  <a:latin typeface="Times New Roman" pitchFamily="18" charset="0"/>
                </a:rPr>
                <a:t>n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83" name="Rectangle 1227"/>
            <p:cNvSpPr>
              <a:spLocks noChangeArrowheads="1"/>
            </p:cNvSpPr>
            <p:nvPr/>
          </p:nvSpPr>
          <p:spPr bwMode="auto">
            <a:xfrm>
              <a:off x="720" y="3816"/>
              <a:ext cx="7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i="1">
                  <a:latin typeface="Times New Roman" pitchFamily="18" charset="0"/>
                </a:rPr>
                <a:t>n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84" name="Rectangle 1228"/>
            <p:cNvSpPr>
              <a:spLocks noChangeArrowheads="1"/>
            </p:cNvSpPr>
            <p:nvPr/>
          </p:nvSpPr>
          <p:spPr bwMode="auto">
            <a:xfrm>
              <a:off x="359" y="3816"/>
              <a:ext cx="7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i="1">
                  <a:latin typeface="Times New Roman" pitchFamily="18" charset="0"/>
                </a:rPr>
                <a:t>n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85" name="Rectangle 1229"/>
            <p:cNvSpPr>
              <a:spLocks noChangeArrowheads="1"/>
            </p:cNvSpPr>
            <p:nvPr/>
          </p:nvSpPr>
          <p:spPr bwMode="auto">
            <a:xfrm>
              <a:off x="200" y="3816"/>
              <a:ext cx="8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i="1">
                  <a:latin typeface="Times New Roman" pitchFamily="18" charset="0"/>
                </a:rPr>
                <a:t>T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86" name="Rectangle 1230"/>
            <p:cNvSpPr>
              <a:spLocks noChangeArrowheads="1"/>
            </p:cNvSpPr>
            <p:nvPr/>
          </p:nvSpPr>
          <p:spPr bwMode="auto">
            <a:xfrm>
              <a:off x="2578" y="3940"/>
              <a:ext cx="3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 i="1">
                  <a:latin typeface="Times New Roman" pitchFamily="18" charset="0"/>
                </a:rPr>
                <a:t>k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87" name="Rectangle 1231"/>
            <p:cNvSpPr>
              <a:spLocks noChangeArrowheads="1"/>
            </p:cNvSpPr>
            <p:nvPr/>
          </p:nvSpPr>
          <p:spPr bwMode="auto">
            <a:xfrm>
              <a:off x="1026" y="3702"/>
              <a:ext cx="3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 i="1">
                  <a:latin typeface="Times New Roman" pitchFamily="18" charset="0"/>
                </a:rPr>
                <a:t>k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88" name="Rectangle 1232"/>
            <p:cNvSpPr>
              <a:spLocks noChangeArrowheads="1"/>
            </p:cNvSpPr>
            <p:nvPr/>
          </p:nvSpPr>
          <p:spPr bwMode="auto">
            <a:xfrm>
              <a:off x="1027" y="4051"/>
              <a:ext cx="2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 i="1">
                  <a:latin typeface="Times New Roman" pitchFamily="18" charset="0"/>
                </a:rPr>
                <a:t>i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89" name="Rectangle 1233"/>
            <p:cNvSpPr>
              <a:spLocks noChangeArrowheads="1"/>
            </p:cNvSpPr>
            <p:nvPr/>
          </p:nvSpPr>
          <p:spPr bwMode="auto">
            <a:xfrm>
              <a:off x="1354" y="3940"/>
              <a:ext cx="2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 i="1">
                  <a:latin typeface="Times New Roman" pitchFamily="18" charset="0"/>
                </a:rPr>
                <a:t>i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90" name="Rectangle 1234"/>
            <p:cNvSpPr>
              <a:spLocks noChangeArrowheads="1"/>
            </p:cNvSpPr>
            <p:nvPr/>
          </p:nvSpPr>
          <p:spPr bwMode="auto">
            <a:xfrm>
              <a:off x="4044" y="3806"/>
              <a:ext cx="7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Symbol" pitchFamily="18" charset="2"/>
                </a:rPr>
                <a:t>=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91" name="Rectangle 1235"/>
            <p:cNvSpPr>
              <a:spLocks noChangeArrowheads="1"/>
            </p:cNvSpPr>
            <p:nvPr/>
          </p:nvSpPr>
          <p:spPr bwMode="auto">
            <a:xfrm>
              <a:off x="3608" y="3806"/>
              <a:ext cx="7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Symbol" pitchFamily="18" charset="2"/>
                </a:rPr>
                <a:t>£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92" name="Rectangle 1236"/>
            <p:cNvSpPr>
              <a:spLocks noChangeArrowheads="1"/>
            </p:cNvSpPr>
            <p:nvPr/>
          </p:nvSpPr>
          <p:spPr bwMode="auto">
            <a:xfrm>
              <a:off x="3319" y="3806"/>
              <a:ext cx="7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Symbol" pitchFamily="18" charset="2"/>
                </a:rPr>
                <a:t>-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93" name="Rectangle 1237"/>
            <p:cNvSpPr>
              <a:spLocks noChangeArrowheads="1"/>
            </p:cNvSpPr>
            <p:nvPr/>
          </p:nvSpPr>
          <p:spPr bwMode="auto">
            <a:xfrm>
              <a:off x="2891" y="3806"/>
              <a:ext cx="7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Symbol" pitchFamily="18" charset="2"/>
                </a:rPr>
                <a:t>=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94" name="Rectangle 1241"/>
            <p:cNvSpPr>
              <a:spLocks noChangeArrowheads="1"/>
            </p:cNvSpPr>
            <p:nvPr/>
          </p:nvSpPr>
          <p:spPr bwMode="auto">
            <a:xfrm>
              <a:off x="2372" y="3796"/>
              <a:ext cx="7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Symbol" pitchFamily="18" charset="2"/>
                </a:rPr>
                <a:t>-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95" name="Rectangle 1242"/>
            <p:cNvSpPr>
              <a:spLocks noChangeArrowheads="1"/>
            </p:cNvSpPr>
            <p:nvPr/>
          </p:nvSpPr>
          <p:spPr bwMode="auto">
            <a:xfrm>
              <a:off x="1885" y="3796"/>
              <a:ext cx="7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Symbol" pitchFamily="18" charset="2"/>
                </a:rPr>
                <a:t>+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96" name="Rectangle 1243"/>
            <p:cNvSpPr>
              <a:spLocks noChangeArrowheads="1"/>
            </p:cNvSpPr>
            <p:nvPr/>
          </p:nvSpPr>
          <p:spPr bwMode="auto">
            <a:xfrm>
              <a:off x="1583" y="3796"/>
              <a:ext cx="7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Symbol" pitchFamily="18" charset="2"/>
                </a:rPr>
                <a:t>=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97" name="Rectangle 1245"/>
            <p:cNvSpPr>
              <a:spLocks noChangeArrowheads="1"/>
            </p:cNvSpPr>
            <p:nvPr/>
          </p:nvSpPr>
          <p:spPr bwMode="auto">
            <a:xfrm>
              <a:off x="1423" y="3954"/>
              <a:ext cx="5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Symbol" pitchFamily="18" charset="2"/>
                </a:rPr>
                <a:t>ø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98" name="Rectangle 1246"/>
            <p:cNvSpPr>
              <a:spLocks noChangeArrowheads="1"/>
            </p:cNvSpPr>
            <p:nvPr/>
          </p:nvSpPr>
          <p:spPr bwMode="auto">
            <a:xfrm>
              <a:off x="1423" y="3699"/>
              <a:ext cx="7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Symbol" pitchFamily="18" charset="2"/>
                </a:rPr>
                <a:t>ö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899" name="Rectangle 1247"/>
            <p:cNvSpPr>
              <a:spLocks noChangeArrowheads="1"/>
            </p:cNvSpPr>
            <p:nvPr/>
          </p:nvSpPr>
          <p:spPr bwMode="auto">
            <a:xfrm>
              <a:off x="1186" y="3812"/>
              <a:ext cx="5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Symbol" pitchFamily="18" charset="2"/>
                </a:rPr>
                <a:t>ç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900" name="Rectangle 1248"/>
            <p:cNvSpPr>
              <a:spLocks noChangeArrowheads="1"/>
            </p:cNvSpPr>
            <p:nvPr/>
          </p:nvSpPr>
          <p:spPr bwMode="auto">
            <a:xfrm>
              <a:off x="1186" y="3954"/>
              <a:ext cx="5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Symbol" pitchFamily="18" charset="2"/>
                </a:rPr>
                <a:t>è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901" name="Rectangle 1249"/>
            <p:cNvSpPr>
              <a:spLocks noChangeArrowheads="1"/>
            </p:cNvSpPr>
            <p:nvPr/>
          </p:nvSpPr>
          <p:spPr bwMode="auto">
            <a:xfrm>
              <a:off x="1186" y="3699"/>
              <a:ext cx="5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Symbol" pitchFamily="18" charset="2"/>
                </a:rPr>
                <a:t>æ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902" name="Rectangle 1250"/>
            <p:cNvSpPr>
              <a:spLocks noChangeArrowheads="1"/>
            </p:cNvSpPr>
            <p:nvPr/>
          </p:nvSpPr>
          <p:spPr bwMode="auto">
            <a:xfrm>
              <a:off x="825" y="3796"/>
              <a:ext cx="7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Symbol" pitchFamily="18" charset="2"/>
                </a:rPr>
                <a:t>+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903" name="Rectangle 1251"/>
            <p:cNvSpPr>
              <a:spLocks noChangeArrowheads="1"/>
            </p:cNvSpPr>
            <p:nvPr/>
          </p:nvSpPr>
          <p:spPr bwMode="auto">
            <a:xfrm>
              <a:off x="523" y="3796"/>
              <a:ext cx="7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Symbol" pitchFamily="18" charset="2"/>
                </a:rPr>
                <a:t>=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904" name="Rectangle 1252"/>
            <p:cNvSpPr>
              <a:spLocks noChangeArrowheads="1"/>
            </p:cNvSpPr>
            <p:nvPr/>
          </p:nvSpPr>
          <p:spPr bwMode="auto">
            <a:xfrm>
              <a:off x="2627" y="3928"/>
              <a:ext cx="4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>
                  <a:latin typeface="Symbol" pitchFamily="18" charset="2"/>
                </a:rPr>
                <a:t>-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905" name="Rectangle 1253"/>
            <p:cNvSpPr>
              <a:spLocks noChangeArrowheads="1"/>
            </p:cNvSpPr>
            <p:nvPr/>
          </p:nvSpPr>
          <p:spPr bwMode="auto">
            <a:xfrm>
              <a:off x="1075" y="3690"/>
              <a:ext cx="4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>
                  <a:latin typeface="Symbol" pitchFamily="18" charset="2"/>
                </a:rPr>
                <a:t>-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906" name="Rectangle 1254"/>
            <p:cNvSpPr>
              <a:spLocks noChangeArrowheads="1"/>
            </p:cNvSpPr>
            <p:nvPr/>
          </p:nvSpPr>
          <p:spPr bwMode="auto">
            <a:xfrm>
              <a:off x="1056" y="4039"/>
              <a:ext cx="4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>
                  <a:latin typeface="Symbol" pitchFamily="18" charset="2"/>
                </a:rPr>
                <a:t>=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0907" name="Rectangle 1255"/>
            <p:cNvSpPr>
              <a:spLocks noChangeArrowheads="1"/>
            </p:cNvSpPr>
            <p:nvPr/>
          </p:nvSpPr>
          <p:spPr bwMode="auto">
            <a:xfrm>
              <a:off x="1008" y="3748"/>
              <a:ext cx="141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300">
                  <a:latin typeface="Symbol" pitchFamily="18" charset="2"/>
                </a:rPr>
                <a:t>å</a:t>
              </a:r>
              <a:endParaRPr lang="en-US" altLang="zh-CN" sz="4400">
                <a:latin typeface="Arial" charset="0"/>
              </a:endParaRPr>
            </a:p>
          </p:txBody>
        </p:sp>
      </p:grpSp>
      <p:sp>
        <p:nvSpPr>
          <p:cNvPr id="73962" name="Rectangle 1258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</a:endParaRPr>
          </a:p>
        </p:txBody>
      </p:sp>
      <p:grpSp>
        <p:nvGrpSpPr>
          <p:cNvPr id="4" name="Group 1372"/>
          <p:cNvGrpSpPr>
            <a:grpSpLocks/>
          </p:cNvGrpSpPr>
          <p:nvPr/>
        </p:nvGrpSpPr>
        <p:grpSpPr bwMode="auto">
          <a:xfrm>
            <a:off x="1016000" y="2079625"/>
            <a:ext cx="7200900" cy="2632075"/>
            <a:chOff x="697" y="1905"/>
            <a:chExt cx="4536" cy="1658"/>
          </a:xfrm>
        </p:grpSpPr>
        <p:sp>
          <p:nvSpPr>
            <p:cNvPr id="30736" name="AutoShape 1259"/>
            <p:cNvSpPr>
              <a:spLocks noChangeAspect="1" noChangeArrowheads="1" noTextEdit="1"/>
            </p:cNvSpPr>
            <p:nvPr/>
          </p:nvSpPr>
          <p:spPr bwMode="auto">
            <a:xfrm>
              <a:off x="697" y="1905"/>
              <a:ext cx="4536" cy="1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7" name="Line 1261"/>
            <p:cNvSpPr>
              <a:spLocks noChangeShapeType="1"/>
            </p:cNvSpPr>
            <p:nvPr/>
          </p:nvSpPr>
          <p:spPr bwMode="auto">
            <a:xfrm flipH="1">
              <a:off x="1882" y="1964"/>
              <a:ext cx="72" cy="21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8" name="Line 1262"/>
            <p:cNvSpPr>
              <a:spLocks noChangeShapeType="1"/>
            </p:cNvSpPr>
            <p:nvPr/>
          </p:nvSpPr>
          <p:spPr bwMode="auto">
            <a:xfrm flipH="1">
              <a:off x="2083" y="2331"/>
              <a:ext cx="72" cy="21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9" name="Line 1263"/>
            <p:cNvSpPr>
              <a:spLocks noChangeShapeType="1"/>
            </p:cNvSpPr>
            <p:nvPr/>
          </p:nvSpPr>
          <p:spPr bwMode="auto">
            <a:xfrm flipH="1">
              <a:off x="2866" y="2321"/>
              <a:ext cx="72" cy="21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0" name="Line 1264"/>
            <p:cNvSpPr>
              <a:spLocks noChangeShapeType="1"/>
            </p:cNvSpPr>
            <p:nvPr/>
          </p:nvSpPr>
          <p:spPr bwMode="auto">
            <a:xfrm flipH="1">
              <a:off x="2257" y="2677"/>
              <a:ext cx="72" cy="22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1" name="Line 1265"/>
            <p:cNvSpPr>
              <a:spLocks noChangeShapeType="1"/>
            </p:cNvSpPr>
            <p:nvPr/>
          </p:nvSpPr>
          <p:spPr bwMode="auto">
            <a:xfrm flipH="1">
              <a:off x="3065" y="2687"/>
              <a:ext cx="73" cy="22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2" name="Line 1266"/>
            <p:cNvSpPr>
              <a:spLocks noChangeShapeType="1"/>
            </p:cNvSpPr>
            <p:nvPr/>
          </p:nvSpPr>
          <p:spPr bwMode="auto">
            <a:xfrm flipH="1">
              <a:off x="4011" y="2677"/>
              <a:ext cx="73" cy="22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3" name="Line 1267"/>
            <p:cNvSpPr>
              <a:spLocks noChangeShapeType="1"/>
            </p:cNvSpPr>
            <p:nvPr/>
          </p:nvSpPr>
          <p:spPr bwMode="auto">
            <a:xfrm>
              <a:off x="2681" y="3275"/>
              <a:ext cx="37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4" name="Line 1268"/>
            <p:cNvSpPr>
              <a:spLocks noChangeShapeType="1"/>
            </p:cNvSpPr>
            <p:nvPr/>
          </p:nvSpPr>
          <p:spPr bwMode="auto">
            <a:xfrm>
              <a:off x="4398" y="3275"/>
              <a:ext cx="14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5" name="Rectangle 1269"/>
            <p:cNvSpPr>
              <a:spLocks noChangeArrowheads="1"/>
            </p:cNvSpPr>
            <p:nvPr/>
          </p:nvSpPr>
          <p:spPr bwMode="auto">
            <a:xfrm>
              <a:off x="5142" y="3117"/>
              <a:ext cx="6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2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46" name="Rectangle 1270"/>
            <p:cNvSpPr>
              <a:spLocks noChangeArrowheads="1"/>
            </p:cNvSpPr>
            <p:nvPr/>
          </p:nvSpPr>
          <p:spPr bwMode="auto">
            <a:xfrm>
              <a:off x="4609" y="3117"/>
              <a:ext cx="6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2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47" name="Rectangle 1271"/>
            <p:cNvSpPr>
              <a:spLocks noChangeArrowheads="1"/>
            </p:cNvSpPr>
            <p:nvPr/>
          </p:nvSpPr>
          <p:spPr bwMode="auto">
            <a:xfrm>
              <a:off x="3174" y="3117"/>
              <a:ext cx="6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2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48" name="Rectangle 1272"/>
            <p:cNvSpPr>
              <a:spLocks noChangeArrowheads="1"/>
            </p:cNvSpPr>
            <p:nvPr/>
          </p:nvSpPr>
          <p:spPr bwMode="auto">
            <a:xfrm>
              <a:off x="2992" y="3286"/>
              <a:ext cx="6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1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49" name="Rectangle 1273"/>
            <p:cNvSpPr>
              <a:spLocks noChangeArrowheads="1"/>
            </p:cNvSpPr>
            <p:nvPr/>
          </p:nvSpPr>
          <p:spPr bwMode="auto">
            <a:xfrm>
              <a:off x="2455" y="3117"/>
              <a:ext cx="6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1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50" name="Rectangle 1274"/>
            <p:cNvSpPr>
              <a:spLocks noChangeArrowheads="1"/>
            </p:cNvSpPr>
            <p:nvPr/>
          </p:nvSpPr>
          <p:spPr bwMode="auto">
            <a:xfrm>
              <a:off x="4866" y="2652"/>
              <a:ext cx="6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2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51" name="Rectangle 1275"/>
            <p:cNvSpPr>
              <a:spLocks noChangeArrowheads="1"/>
            </p:cNvSpPr>
            <p:nvPr/>
          </p:nvSpPr>
          <p:spPr bwMode="auto">
            <a:xfrm>
              <a:off x="4255" y="2652"/>
              <a:ext cx="6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2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52" name="Rectangle 1276"/>
            <p:cNvSpPr>
              <a:spLocks noChangeArrowheads="1"/>
            </p:cNvSpPr>
            <p:nvPr/>
          </p:nvSpPr>
          <p:spPr bwMode="auto">
            <a:xfrm>
              <a:off x="3290" y="2652"/>
              <a:ext cx="6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2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53" name="Rectangle 1277"/>
            <p:cNvSpPr>
              <a:spLocks noChangeArrowheads="1"/>
            </p:cNvSpPr>
            <p:nvPr/>
          </p:nvSpPr>
          <p:spPr bwMode="auto">
            <a:xfrm>
              <a:off x="3721" y="2295"/>
              <a:ext cx="6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2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54" name="Rectangle 1278"/>
            <p:cNvSpPr>
              <a:spLocks noChangeArrowheads="1"/>
            </p:cNvSpPr>
            <p:nvPr/>
          </p:nvSpPr>
          <p:spPr bwMode="auto">
            <a:xfrm>
              <a:off x="3110" y="2295"/>
              <a:ext cx="6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2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55" name="Rectangle 1279"/>
            <p:cNvSpPr>
              <a:spLocks noChangeArrowheads="1"/>
            </p:cNvSpPr>
            <p:nvPr/>
          </p:nvSpPr>
          <p:spPr bwMode="auto">
            <a:xfrm>
              <a:off x="2564" y="1938"/>
              <a:ext cx="6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2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56" name="Rectangle 1280"/>
            <p:cNvSpPr>
              <a:spLocks noChangeArrowheads="1"/>
            </p:cNvSpPr>
            <p:nvPr/>
          </p:nvSpPr>
          <p:spPr bwMode="auto">
            <a:xfrm>
              <a:off x="4930" y="3135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5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57" name="Rectangle 1281"/>
            <p:cNvSpPr>
              <a:spLocks noChangeArrowheads="1"/>
            </p:cNvSpPr>
            <p:nvPr/>
          </p:nvSpPr>
          <p:spPr bwMode="auto">
            <a:xfrm>
              <a:off x="4546" y="3135"/>
              <a:ext cx="7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)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58" name="Rectangle 1282"/>
            <p:cNvSpPr>
              <a:spLocks noChangeArrowheads="1"/>
            </p:cNvSpPr>
            <p:nvPr/>
          </p:nvSpPr>
          <p:spPr bwMode="auto">
            <a:xfrm>
              <a:off x="4439" y="3266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2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59" name="Rectangle 1283"/>
            <p:cNvSpPr>
              <a:spLocks noChangeArrowheads="1"/>
            </p:cNvSpPr>
            <p:nvPr/>
          </p:nvSpPr>
          <p:spPr bwMode="auto">
            <a:xfrm>
              <a:off x="4311" y="3135"/>
              <a:ext cx="7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(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60" name="Rectangle 1284"/>
            <p:cNvSpPr>
              <a:spLocks noChangeArrowheads="1"/>
            </p:cNvSpPr>
            <p:nvPr/>
          </p:nvSpPr>
          <p:spPr bwMode="auto">
            <a:xfrm>
              <a:off x="4202" y="3135"/>
              <a:ext cx="10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5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61" name="Rectangle 1285"/>
            <p:cNvSpPr>
              <a:spLocks noChangeArrowheads="1"/>
            </p:cNvSpPr>
            <p:nvPr/>
          </p:nvSpPr>
          <p:spPr bwMode="auto">
            <a:xfrm>
              <a:off x="3907" y="3135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2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62" name="Rectangle 1286"/>
            <p:cNvSpPr>
              <a:spLocks noChangeArrowheads="1"/>
            </p:cNvSpPr>
            <p:nvPr/>
          </p:nvSpPr>
          <p:spPr bwMode="auto">
            <a:xfrm>
              <a:off x="3112" y="3135"/>
              <a:ext cx="7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)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63" name="Rectangle 1287"/>
            <p:cNvSpPr>
              <a:spLocks noChangeArrowheads="1"/>
            </p:cNvSpPr>
            <p:nvPr/>
          </p:nvSpPr>
          <p:spPr bwMode="auto">
            <a:xfrm>
              <a:off x="2746" y="3304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2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64" name="Rectangle 1288"/>
            <p:cNvSpPr>
              <a:spLocks noChangeArrowheads="1"/>
            </p:cNvSpPr>
            <p:nvPr/>
          </p:nvSpPr>
          <p:spPr bwMode="auto">
            <a:xfrm>
              <a:off x="2644" y="3135"/>
              <a:ext cx="7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(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65" name="Rectangle 1289"/>
            <p:cNvSpPr>
              <a:spLocks noChangeArrowheads="1"/>
            </p:cNvSpPr>
            <p:nvPr/>
          </p:nvSpPr>
          <p:spPr bwMode="auto">
            <a:xfrm>
              <a:off x="2536" y="3135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5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66" name="Rectangle 1290"/>
            <p:cNvSpPr>
              <a:spLocks noChangeArrowheads="1"/>
            </p:cNvSpPr>
            <p:nvPr/>
          </p:nvSpPr>
          <p:spPr bwMode="auto">
            <a:xfrm>
              <a:off x="2209" y="3135"/>
              <a:ext cx="107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2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67" name="Rectangle 1291"/>
            <p:cNvSpPr>
              <a:spLocks noChangeArrowheads="1"/>
            </p:cNvSpPr>
            <p:nvPr/>
          </p:nvSpPr>
          <p:spPr bwMode="auto">
            <a:xfrm>
              <a:off x="1914" y="3135"/>
              <a:ext cx="7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)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68" name="Rectangle 1292"/>
            <p:cNvSpPr>
              <a:spLocks noChangeArrowheads="1"/>
            </p:cNvSpPr>
            <p:nvPr/>
          </p:nvSpPr>
          <p:spPr bwMode="auto">
            <a:xfrm>
              <a:off x="1820" y="3135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1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69" name="Rectangle 1293"/>
            <p:cNvSpPr>
              <a:spLocks noChangeArrowheads="1"/>
            </p:cNvSpPr>
            <p:nvPr/>
          </p:nvSpPr>
          <p:spPr bwMode="auto">
            <a:xfrm>
              <a:off x="1762" y="3135"/>
              <a:ext cx="7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(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70" name="Rectangle 1294"/>
            <p:cNvSpPr>
              <a:spLocks noChangeArrowheads="1"/>
            </p:cNvSpPr>
            <p:nvPr/>
          </p:nvSpPr>
          <p:spPr bwMode="auto">
            <a:xfrm>
              <a:off x="1407" y="3135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2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71" name="Rectangle 1295"/>
            <p:cNvSpPr>
              <a:spLocks noChangeArrowheads="1"/>
            </p:cNvSpPr>
            <p:nvPr/>
          </p:nvSpPr>
          <p:spPr bwMode="auto">
            <a:xfrm>
              <a:off x="4654" y="2670"/>
              <a:ext cx="107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5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72" name="Rectangle 1296"/>
            <p:cNvSpPr>
              <a:spLocks noChangeArrowheads="1"/>
            </p:cNvSpPr>
            <p:nvPr/>
          </p:nvSpPr>
          <p:spPr bwMode="auto">
            <a:xfrm>
              <a:off x="4366" y="2670"/>
              <a:ext cx="7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)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73" name="Rectangle 1297"/>
            <p:cNvSpPr>
              <a:spLocks noChangeArrowheads="1"/>
            </p:cNvSpPr>
            <p:nvPr/>
          </p:nvSpPr>
          <p:spPr bwMode="auto">
            <a:xfrm>
              <a:off x="4194" y="2670"/>
              <a:ext cx="7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)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74" name="Rectangle 1298"/>
            <p:cNvSpPr>
              <a:spLocks noChangeArrowheads="1"/>
            </p:cNvSpPr>
            <p:nvPr/>
          </p:nvSpPr>
          <p:spPr bwMode="auto">
            <a:xfrm>
              <a:off x="4081" y="2670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2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75" name="Rectangle 1299"/>
            <p:cNvSpPr>
              <a:spLocks noChangeArrowheads="1"/>
            </p:cNvSpPr>
            <p:nvPr/>
          </p:nvSpPr>
          <p:spPr bwMode="auto">
            <a:xfrm>
              <a:off x="3796" y="2670"/>
              <a:ext cx="7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(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76" name="Rectangle 1300"/>
            <p:cNvSpPr>
              <a:spLocks noChangeArrowheads="1"/>
            </p:cNvSpPr>
            <p:nvPr/>
          </p:nvSpPr>
          <p:spPr bwMode="auto">
            <a:xfrm>
              <a:off x="3687" y="2670"/>
              <a:ext cx="10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5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77" name="Rectangle 1301"/>
            <p:cNvSpPr>
              <a:spLocks noChangeArrowheads="1"/>
            </p:cNvSpPr>
            <p:nvPr/>
          </p:nvSpPr>
          <p:spPr bwMode="auto">
            <a:xfrm>
              <a:off x="3401" y="2670"/>
              <a:ext cx="7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)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78" name="Rectangle 1302"/>
            <p:cNvSpPr>
              <a:spLocks noChangeArrowheads="1"/>
            </p:cNvSpPr>
            <p:nvPr/>
          </p:nvSpPr>
          <p:spPr bwMode="auto">
            <a:xfrm>
              <a:off x="3227" y="2670"/>
              <a:ext cx="7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)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79" name="Rectangle 1303"/>
            <p:cNvSpPr>
              <a:spLocks noChangeArrowheads="1"/>
            </p:cNvSpPr>
            <p:nvPr/>
          </p:nvSpPr>
          <p:spPr bwMode="auto">
            <a:xfrm>
              <a:off x="3116" y="2670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4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80" name="Rectangle 1304"/>
            <p:cNvSpPr>
              <a:spLocks noChangeArrowheads="1"/>
            </p:cNvSpPr>
            <p:nvPr/>
          </p:nvSpPr>
          <p:spPr bwMode="auto">
            <a:xfrm>
              <a:off x="2830" y="2670"/>
              <a:ext cx="7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(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81" name="Rectangle 1305"/>
            <p:cNvSpPr>
              <a:spLocks noChangeArrowheads="1"/>
            </p:cNvSpPr>
            <p:nvPr/>
          </p:nvSpPr>
          <p:spPr bwMode="auto">
            <a:xfrm>
              <a:off x="2722" y="2670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5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82" name="Rectangle 1306"/>
            <p:cNvSpPr>
              <a:spLocks noChangeArrowheads="1"/>
            </p:cNvSpPr>
            <p:nvPr/>
          </p:nvSpPr>
          <p:spPr bwMode="auto">
            <a:xfrm>
              <a:off x="2435" y="2670"/>
              <a:ext cx="7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)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83" name="Rectangle 1307"/>
            <p:cNvSpPr>
              <a:spLocks noChangeArrowheads="1"/>
            </p:cNvSpPr>
            <p:nvPr/>
          </p:nvSpPr>
          <p:spPr bwMode="auto">
            <a:xfrm>
              <a:off x="2327" y="2670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8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84" name="Rectangle 1308"/>
            <p:cNvSpPr>
              <a:spLocks noChangeArrowheads="1"/>
            </p:cNvSpPr>
            <p:nvPr/>
          </p:nvSpPr>
          <p:spPr bwMode="auto">
            <a:xfrm>
              <a:off x="2051" y="2670"/>
              <a:ext cx="7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(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85" name="Rectangle 1309"/>
            <p:cNvSpPr>
              <a:spLocks noChangeArrowheads="1"/>
            </p:cNvSpPr>
            <p:nvPr/>
          </p:nvSpPr>
          <p:spPr bwMode="auto">
            <a:xfrm>
              <a:off x="1795" y="2670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2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86" name="Rectangle 1310"/>
            <p:cNvSpPr>
              <a:spLocks noChangeArrowheads="1"/>
            </p:cNvSpPr>
            <p:nvPr/>
          </p:nvSpPr>
          <p:spPr bwMode="auto">
            <a:xfrm>
              <a:off x="1712" y="2670"/>
              <a:ext cx="7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(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87" name="Rectangle 1311"/>
            <p:cNvSpPr>
              <a:spLocks noChangeArrowheads="1"/>
            </p:cNvSpPr>
            <p:nvPr/>
          </p:nvSpPr>
          <p:spPr bwMode="auto">
            <a:xfrm>
              <a:off x="1601" y="2670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2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88" name="Rectangle 1312"/>
            <p:cNvSpPr>
              <a:spLocks noChangeArrowheads="1"/>
            </p:cNvSpPr>
            <p:nvPr/>
          </p:nvSpPr>
          <p:spPr bwMode="auto">
            <a:xfrm>
              <a:off x="1518" y="2670"/>
              <a:ext cx="7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(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89" name="Rectangle 1313"/>
            <p:cNvSpPr>
              <a:spLocks noChangeArrowheads="1"/>
            </p:cNvSpPr>
            <p:nvPr/>
          </p:nvSpPr>
          <p:spPr bwMode="auto">
            <a:xfrm>
              <a:off x="1407" y="2670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2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90" name="Rectangle 1314"/>
            <p:cNvSpPr>
              <a:spLocks noChangeArrowheads="1"/>
            </p:cNvSpPr>
            <p:nvPr/>
          </p:nvSpPr>
          <p:spPr bwMode="auto">
            <a:xfrm>
              <a:off x="3507" y="2313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5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91" name="Rectangle 1315"/>
            <p:cNvSpPr>
              <a:spLocks noChangeArrowheads="1"/>
            </p:cNvSpPr>
            <p:nvPr/>
          </p:nvSpPr>
          <p:spPr bwMode="auto">
            <a:xfrm>
              <a:off x="3220" y="2313"/>
              <a:ext cx="7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)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92" name="Rectangle 1316"/>
            <p:cNvSpPr>
              <a:spLocks noChangeArrowheads="1"/>
            </p:cNvSpPr>
            <p:nvPr/>
          </p:nvSpPr>
          <p:spPr bwMode="auto">
            <a:xfrm>
              <a:off x="3048" y="2313"/>
              <a:ext cx="7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)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93" name="Rectangle 1317"/>
            <p:cNvSpPr>
              <a:spLocks noChangeArrowheads="1"/>
            </p:cNvSpPr>
            <p:nvPr/>
          </p:nvSpPr>
          <p:spPr bwMode="auto">
            <a:xfrm>
              <a:off x="2936" y="2313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2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94" name="Rectangle 1318"/>
            <p:cNvSpPr>
              <a:spLocks noChangeArrowheads="1"/>
            </p:cNvSpPr>
            <p:nvPr/>
          </p:nvSpPr>
          <p:spPr bwMode="auto">
            <a:xfrm>
              <a:off x="2650" y="2313"/>
              <a:ext cx="7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(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95" name="Rectangle 1319"/>
            <p:cNvSpPr>
              <a:spLocks noChangeArrowheads="1"/>
            </p:cNvSpPr>
            <p:nvPr/>
          </p:nvSpPr>
          <p:spPr bwMode="auto">
            <a:xfrm>
              <a:off x="2541" y="2313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5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96" name="Rectangle 1320"/>
            <p:cNvSpPr>
              <a:spLocks noChangeArrowheads="1"/>
            </p:cNvSpPr>
            <p:nvPr/>
          </p:nvSpPr>
          <p:spPr bwMode="auto">
            <a:xfrm>
              <a:off x="2254" y="2313"/>
              <a:ext cx="7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)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97" name="Rectangle 1321"/>
            <p:cNvSpPr>
              <a:spLocks noChangeArrowheads="1"/>
            </p:cNvSpPr>
            <p:nvPr/>
          </p:nvSpPr>
          <p:spPr bwMode="auto">
            <a:xfrm>
              <a:off x="2143" y="2313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4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98" name="Rectangle 1322"/>
            <p:cNvSpPr>
              <a:spLocks noChangeArrowheads="1"/>
            </p:cNvSpPr>
            <p:nvPr/>
          </p:nvSpPr>
          <p:spPr bwMode="auto">
            <a:xfrm>
              <a:off x="1857" y="2313"/>
              <a:ext cx="7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(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799" name="Rectangle 1323"/>
            <p:cNvSpPr>
              <a:spLocks noChangeArrowheads="1"/>
            </p:cNvSpPr>
            <p:nvPr/>
          </p:nvSpPr>
          <p:spPr bwMode="auto">
            <a:xfrm>
              <a:off x="1601" y="2313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2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00" name="Rectangle 1324"/>
            <p:cNvSpPr>
              <a:spLocks noChangeArrowheads="1"/>
            </p:cNvSpPr>
            <p:nvPr/>
          </p:nvSpPr>
          <p:spPr bwMode="auto">
            <a:xfrm>
              <a:off x="1518" y="2313"/>
              <a:ext cx="7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(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01" name="Rectangle 1325"/>
            <p:cNvSpPr>
              <a:spLocks noChangeArrowheads="1"/>
            </p:cNvSpPr>
            <p:nvPr/>
          </p:nvSpPr>
          <p:spPr bwMode="auto">
            <a:xfrm>
              <a:off x="1407" y="2313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2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02" name="Rectangle 1326"/>
            <p:cNvSpPr>
              <a:spLocks noChangeArrowheads="1"/>
            </p:cNvSpPr>
            <p:nvPr/>
          </p:nvSpPr>
          <p:spPr bwMode="auto">
            <a:xfrm>
              <a:off x="2351" y="1957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5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03" name="Rectangle 1327"/>
            <p:cNvSpPr>
              <a:spLocks noChangeArrowheads="1"/>
            </p:cNvSpPr>
            <p:nvPr/>
          </p:nvSpPr>
          <p:spPr bwMode="auto">
            <a:xfrm>
              <a:off x="2064" y="1957"/>
              <a:ext cx="7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)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04" name="Rectangle 1328"/>
            <p:cNvSpPr>
              <a:spLocks noChangeArrowheads="1"/>
            </p:cNvSpPr>
            <p:nvPr/>
          </p:nvSpPr>
          <p:spPr bwMode="auto">
            <a:xfrm>
              <a:off x="1952" y="1957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2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05" name="Rectangle 1329"/>
            <p:cNvSpPr>
              <a:spLocks noChangeArrowheads="1"/>
            </p:cNvSpPr>
            <p:nvPr/>
          </p:nvSpPr>
          <p:spPr bwMode="auto">
            <a:xfrm>
              <a:off x="1667" y="1957"/>
              <a:ext cx="7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(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06" name="Rectangle 1330"/>
            <p:cNvSpPr>
              <a:spLocks noChangeArrowheads="1"/>
            </p:cNvSpPr>
            <p:nvPr/>
          </p:nvSpPr>
          <p:spPr bwMode="auto">
            <a:xfrm>
              <a:off x="1410" y="1957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2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07" name="Rectangle 1331"/>
            <p:cNvSpPr>
              <a:spLocks noChangeArrowheads="1"/>
            </p:cNvSpPr>
            <p:nvPr/>
          </p:nvSpPr>
          <p:spPr bwMode="auto">
            <a:xfrm>
              <a:off x="1100" y="1957"/>
              <a:ext cx="7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)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08" name="Rectangle 1332"/>
            <p:cNvSpPr>
              <a:spLocks noChangeArrowheads="1"/>
            </p:cNvSpPr>
            <p:nvPr/>
          </p:nvSpPr>
          <p:spPr bwMode="auto">
            <a:xfrm>
              <a:off x="903" y="1957"/>
              <a:ext cx="7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(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09" name="Rectangle 1333"/>
            <p:cNvSpPr>
              <a:spLocks noChangeArrowheads="1"/>
            </p:cNvSpPr>
            <p:nvPr/>
          </p:nvSpPr>
          <p:spPr bwMode="auto">
            <a:xfrm>
              <a:off x="5037" y="3135"/>
              <a:ext cx="12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 i="1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n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10" name="Rectangle 1334"/>
            <p:cNvSpPr>
              <a:spLocks noChangeArrowheads="1"/>
            </p:cNvSpPr>
            <p:nvPr/>
          </p:nvSpPr>
          <p:spPr bwMode="auto">
            <a:xfrm>
              <a:off x="4439" y="3010"/>
              <a:ext cx="12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 i="1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n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11" name="Rectangle 1335"/>
            <p:cNvSpPr>
              <a:spLocks noChangeArrowheads="1"/>
            </p:cNvSpPr>
            <p:nvPr/>
          </p:nvSpPr>
          <p:spPr bwMode="auto">
            <a:xfrm>
              <a:off x="2856" y="2999"/>
              <a:ext cx="12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 i="1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n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12" name="Rectangle 1336"/>
            <p:cNvSpPr>
              <a:spLocks noChangeArrowheads="1"/>
            </p:cNvSpPr>
            <p:nvPr/>
          </p:nvSpPr>
          <p:spPr bwMode="auto">
            <a:xfrm>
              <a:off x="1604" y="3135"/>
              <a:ext cx="13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 i="1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T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13" name="Rectangle 1337"/>
            <p:cNvSpPr>
              <a:spLocks noChangeArrowheads="1"/>
            </p:cNvSpPr>
            <p:nvPr/>
          </p:nvSpPr>
          <p:spPr bwMode="auto">
            <a:xfrm>
              <a:off x="4762" y="2670"/>
              <a:ext cx="12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 i="1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n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14" name="Rectangle 1338"/>
            <p:cNvSpPr>
              <a:spLocks noChangeArrowheads="1"/>
            </p:cNvSpPr>
            <p:nvPr/>
          </p:nvSpPr>
          <p:spPr bwMode="auto">
            <a:xfrm>
              <a:off x="3877" y="2637"/>
              <a:ext cx="12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 i="1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n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15" name="Rectangle 1339"/>
            <p:cNvSpPr>
              <a:spLocks noChangeArrowheads="1"/>
            </p:cNvSpPr>
            <p:nvPr/>
          </p:nvSpPr>
          <p:spPr bwMode="auto">
            <a:xfrm>
              <a:off x="2932" y="2647"/>
              <a:ext cx="12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 i="1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n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16" name="Rectangle 1340"/>
            <p:cNvSpPr>
              <a:spLocks noChangeArrowheads="1"/>
            </p:cNvSpPr>
            <p:nvPr/>
          </p:nvSpPr>
          <p:spPr bwMode="auto">
            <a:xfrm>
              <a:off x="2138" y="2645"/>
              <a:ext cx="12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 i="1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n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17" name="Rectangle 1341"/>
            <p:cNvSpPr>
              <a:spLocks noChangeArrowheads="1"/>
            </p:cNvSpPr>
            <p:nvPr/>
          </p:nvSpPr>
          <p:spPr bwMode="auto">
            <a:xfrm>
              <a:off x="1893" y="2670"/>
              <a:ext cx="13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 i="1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T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18" name="Rectangle 1342"/>
            <p:cNvSpPr>
              <a:spLocks noChangeArrowheads="1"/>
            </p:cNvSpPr>
            <p:nvPr/>
          </p:nvSpPr>
          <p:spPr bwMode="auto">
            <a:xfrm>
              <a:off x="3616" y="2313"/>
              <a:ext cx="12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 i="1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n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19" name="Rectangle 1343"/>
            <p:cNvSpPr>
              <a:spLocks noChangeArrowheads="1"/>
            </p:cNvSpPr>
            <p:nvPr/>
          </p:nvSpPr>
          <p:spPr bwMode="auto">
            <a:xfrm>
              <a:off x="2733" y="2297"/>
              <a:ext cx="12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 i="1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n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20" name="Rectangle 1344"/>
            <p:cNvSpPr>
              <a:spLocks noChangeArrowheads="1"/>
            </p:cNvSpPr>
            <p:nvPr/>
          </p:nvSpPr>
          <p:spPr bwMode="auto">
            <a:xfrm>
              <a:off x="1943" y="2290"/>
              <a:ext cx="12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 i="1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n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21" name="Rectangle 1345"/>
            <p:cNvSpPr>
              <a:spLocks noChangeArrowheads="1"/>
            </p:cNvSpPr>
            <p:nvPr/>
          </p:nvSpPr>
          <p:spPr bwMode="auto">
            <a:xfrm>
              <a:off x="1699" y="2313"/>
              <a:ext cx="13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 i="1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T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22" name="Rectangle 1346"/>
            <p:cNvSpPr>
              <a:spLocks noChangeArrowheads="1"/>
            </p:cNvSpPr>
            <p:nvPr/>
          </p:nvSpPr>
          <p:spPr bwMode="auto">
            <a:xfrm>
              <a:off x="2459" y="1957"/>
              <a:ext cx="12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 i="1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n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23" name="Rectangle 1347"/>
            <p:cNvSpPr>
              <a:spLocks noChangeArrowheads="1"/>
            </p:cNvSpPr>
            <p:nvPr/>
          </p:nvSpPr>
          <p:spPr bwMode="auto">
            <a:xfrm>
              <a:off x="1756" y="1943"/>
              <a:ext cx="12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 i="1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n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24" name="Rectangle 1348"/>
            <p:cNvSpPr>
              <a:spLocks noChangeArrowheads="1"/>
            </p:cNvSpPr>
            <p:nvPr/>
          </p:nvSpPr>
          <p:spPr bwMode="auto">
            <a:xfrm>
              <a:off x="1508" y="1957"/>
              <a:ext cx="13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 i="1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T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25" name="Rectangle 1349"/>
            <p:cNvSpPr>
              <a:spLocks noChangeArrowheads="1"/>
            </p:cNvSpPr>
            <p:nvPr/>
          </p:nvSpPr>
          <p:spPr bwMode="auto">
            <a:xfrm>
              <a:off x="980" y="1957"/>
              <a:ext cx="12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 i="1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n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26" name="Rectangle 1350"/>
            <p:cNvSpPr>
              <a:spLocks noChangeArrowheads="1"/>
            </p:cNvSpPr>
            <p:nvPr/>
          </p:nvSpPr>
          <p:spPr bwMode="auto">
            <a:xfrm>
              <a:off x="744" y="1957"/>
              <a:ext cx="13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 i="1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T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27" name="Rectangle 1351"/>
            <p:cNvSpPr>
              <a:spLocks noChangeArrowheads="1"/>
            </p:cNvSpPr>
            <p:nvPr/>
          </p:nvSpPr>
          <p:spPr bwMode="auto">
            <a:xfrm>
              <a:off x="2838" y="3287"/>
              <a:ext cx="6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k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28" name="Rectangle 1352"/>
            <p:cNvSpPr>
              <a:spLocks noChangeArrowheads="1"/>
            </p:cNvSpPr>
            <p:nvPr/>
          </p:nvSpPr>
          <p:spPr bwMode="auto">
            <a:xfrm>
              <a:off x="2301" y="3118"/>
              <a:ext cx="6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k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29" name="Rectangle 1353"/>
            <p:cNvSpPr>
              <a:spLocks noChangeArrowheads="1"/>
            </p:cNvSpPr>
            <p:nvPr/>
          </p:nvSpPr>
          <p:spPr bwMode="auto">
            <a:xfrm>
              <a:off x="1501" y="3118"/>
              <a:ext cx="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k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30" name="Rectangle 1354"/>
            <p:cNvSpPr>
              <a:spLocks noChangeArrowheads="1"/>
            </p:cNvSpPr>
            <p:nvPr/>
          </p:nvSpPr>
          <p:spPr bwMode="auto">
            <a:xfrm>
              <a:off x="4786" y="3110"/>
              <a:ext cx="11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+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31" name="Rectangle 1355"/>
            <p:cNvSpPr>
              <a:spLocks noChangeArrowheads="1"/>
            </p:cNvSpPr>
            <p:nvPr/>
          </p:nvSpPr>
          <p:spPr bwMode="auto">
            <a:xfrm>
              <a:off x="4014" y="3124"/>
              <a:ext cx="32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×´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32" name="Rectangle 1356"/>
            <p:cNvSpPr>
              <a:spLocks noChangeArrowheads="1"/>
            </p:cNvSpPr>
            <p:nvPr/>
          </p:nvSpPr>
          <p:spPr bwMode="auto">
            <a:xfrm>
              <a:off x="3757" y="3110"/>
              <a:ext cx="11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+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33" name="Rectangle 1357"/>
            <p:cNvSpPr>
              <a:spLocks noChangeArrowheads="1"/>
            </p:cNvSpPr>
            <p:nvPr/>
          </p:nvSpPr>
          <p:spPr bwMode="auto">
            <a:xfrm>
              <a:off x="3351" y="3110"/>
              <a:ext cx="11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+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34" name="Rectangle 1358"/>
            <p:cNvSpPr>
              <a:spLocks noChangeArrowheads="1"/>
            </p:cNvSpPr>
            <p:nvPr/>
          </p:nvSpPr>
          <p:spPr bwMode="auto">
            <a:xfrm>
              <a:off x="2059" y="3110"/>
              <a:ext cx="11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+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35" name="Rectangle 1359"/>
            <p:cNvSpPr>
              <a:spLocks noChangeArrowheads="1"/>
            </p:cNvSpPr>
            <p:nvPr/>
          </p:nvSpPr>
          <p:spPr bwMode="auto">
            <a:xfrm>
              <a:off x="1250" y="3110"/>
              <a:ext cx="11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=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36" name="Rectangle 1360"/>
            <p:cNvSpPr>
              <a:spLocks noChangeArrowheads="1"/>
            </p:cNvSpPr>
            <p:nvPr/>
          </p:nvSpPr>
          <p:spPr bwMode="auto">
            <a:xfrm>
              <a:off x="4511" y="2645"/>
              <a:ext cx="11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+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37" name="Rectangle 1361"/>
            <p:cNvSpPr>
              <a:spLocks noChangeArrowheads="1"/>
            </p:cNvSpPr>
            <p:nvPr/>
          </p:nvSpPr>
          <p:spPr bwMode="auto">
            <a:xfrm>
              <a:off x="3545" y="2645"/>
              <a:ext cx="11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+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38" name="Rectangle 1362"/>
            <p:cNvSpPr>
              <a:spLocks noChangeArrowheads="1"/>
            </p:cNvSpPr>
            <p:nvPr/>
          </p:nvSpPr>
          <p:spPr bwMode="auto">
            <a:xfrm>
              <a:off x="2579" y="2645"/>
              <a:ext cx="11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+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39" name="Rectangle 1363"/>
            <p:cNvSpPr>
              <a:spLocks noChangeArrowheads="1"/>
            </p:cNvSpPr>
            <p:nvPr/>
          </p:nvSpPr>
          <p:spPr bwMode="auto">
            <a:xfrm>
              <a:off x="1250" y="2645"/>
              <a:ext cx="11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=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40" name="Rectangle 1364"/>
            <p:cNvSpPr>
              <a:spLocks noChangeArrowheads="1"/>
            </p:cNvSpPr>
            <p:nvPr/>
          </p:nvSpPr>
          <p:spPr bwMode="auto">
            <a:xfrm>
              <a:off x="3364" y="2288"/>
              <a:ext cx="11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+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41" name="Rectangle 1365"/>
            <p:cNvSpPr>
              <a:spLocks noChangeArrowheads="1"/>
            </p:cNvSpPr>
            <p:nvPr/>
          </p:nvSpPr>
          <p:spPr bwMode="auto">
            <a:xfrm>
              <a:off x="2399" y="2288"/>
              <a:ext cx="11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+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42" name="Rectangle 1366"/>
            <p:cNvSpPr>
              <a:spLocks noChangeArrowheads="1"/>
            </p:cNvSpPr>
            <p:nvPr/>
          </p:nvSpPr>
          <p:spPr bwMode="auto">
            <a:xfrm>
              <a:off x="1250" y="2288"/>
              <a:ext cx="11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=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43" name="Rectangle 1367"/>
            <p:cNvSpPr>
              <a:spLocks noChangeArrowheads="1"/>
            </p:cNvSpPr>
            <p:nvPr/>
          </p:nvSpPr>
          <p:spPr bwMode="auto">
            <a:xfrm>
              <a:off x="2209" y="1932"/>
              <a:ext cx="11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+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44" name="Rectangle 1368"/>
            <p:cNvSpPr>
              <a:spLocks noChangeArrowheads="1"/>
            </p:cNvSpPr>
            <p:nvPr/>
          </p:nvSpPr>
          <p:spPr bwMode="auto">
            <a:xfrm>
              <a:off x="1255" y="1932"/>
              <a:ext cx="11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=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45" name="Rectangle 1369"/>
            <p:cNvSpPr>
              <a:spLocks noChangeArrowheads="1"/>
            </p:cNvSpPr>
            <p:nvPr/>
          </p:nvSpPr>
          <p:spPr bwMode="auto">
            <a:xfrm>
              <a:off x="2935" y="3273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-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46" name="Rectangle 1370"/>
            <p:cNvSpPr>
              <a:spLocks noChangeArrowheads="1"/>
            </p:cNvSpPr>
            <p:nvPr/>
          </p:nvSpPr>
          <p:spPr bwMode="auto">
            <a:xfrm>
              <a:off x="2399" y="3104"/>
              <a:ext cx="7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-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0847" name="Rectangle 1371"/>
            <p:cNvSpPr>
              <a:spLocks noChangeArrowheads="1"/>
            </p:cNvSpPr>
            <p:nvPr/>
          </p:nvSpPr>
          <p:spPr bwMode="auto">
            <a:xfrm>
              <a:off x="3510" y="3155"/>
              <a:ext cx="21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MT Extra" pitchFamily="18" charset="2"/>
                  <a:ea typeface="华文行楷" pitchFamily="2" charset="-122"/>
                </a:rPr>
                <a:t>L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</p:grpSp>
      <p:sp>
        <p:nvSpPr>
          <p:cNvPr id="30731" name="日期占位符 20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D625C8-9670-4519-9D43-E4CE3DC376EE}" type="datetime1">
              <a:rPr lang="zh-CN" altLang="en-US" sz="1400" b="0" smtClean="0">
                <a:latin typeface="Comic Sans MS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2016/3/3</a:t>
            </a:fld>
            <a:endParaRPr lang="en-US" altLang="zh-CN" sz="1400" b="0" smtClean="0">
              <a:latin typeface="Comic Sans MS" pitchFamily="66" charset="0"/>
            </a:endParaRPr>
          </a:p>
        </p:txBody>
      </p:sp>
      <p:sp>
        <p:nvSpPr>
          <p:cNvPr id="30732" name="页脚占位符 21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</a:rPr>
              <a:t>第</a:t>
            </a:r>
            <a:r>
              <a:rPr lang="en-US" altLang="zh-CN" sz="1400" b="0" smtClean="0">
                <a:latin typeface="Comic Sans MS" pitchFamily="66" charset="0"/>
              </a:rPr>
              <a:t>2</a:t>
            </a:r>
            <a:r>
              <a:rPr lang="zh-CN" altLang="en-US" sz="1400" b="0" smtClean="0">
                <a:latin typeface="Comic Sans MS" pitchFamily="66" charset="0"/>
              </a:rPr>
              <a:t>章 算法分析基础</a:t>
            </a:r>
            <a:endParaRPr lang="en-US" altLang="zh-CN" sz="1400" b="0" smtClean="0">
              <a:latin typeface="Comic Sans MS" pitchFamily="66" charset="0"/>
            </a:endParaRPr>
          </a:p>
        </p:txBody>
      </p:sp>
      <p:sp>
        <p:nvSpPr>
          <p:cNvPr id="30733" name="灯片编号占位符 2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</a:rPr>
              <a:t>Page </a:t>
            </a:r>
            <a:fld id="{A3737522-3E3B-4CF8-AAEA-BCFA47A5A556}" type="slidenum">
              <a:rPr lang="en-US" altLang="zh-CN" sz="1400" b="0" smtClean="0">
                <a:latin typeface="Comic Sans MS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400" b="0" smtClean="0">
              <a:latin typeface="Comic Sans MS" pitchFamily="66" charset="0"/>
            </a:endParaRPr>
          </a:p>
        </p:txBody>
      </p:sp>
      <p:sp>
        <p:nvSpPr>
          <p:cNvPr id="213" name="Rectangle 1028"/>
          <p:cNvSpPr>
            <a:spLocks noChangeArrowheads="1"/>
          </p:cNvSpPr>
          <p:nvPr/>
        </p:nvSpPr>
        <p:spPr bwMode="auto">
          <a:xfrm>
            <a:off x="214313" y="1628775"/>
            <a:ext cx="85883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r>
              <a:rPr lang="zh-CN" altLang="en-US" sz="3200">
                <a:solidFill>
                  <a:srgbClr val="FF0000"/>
                </a:solidFill>
                <a:latin typeface="Times New Roman" pitchFamily="18" charset="0"/>
              </a:rPr>
              <a:t>令</a:t>
            </a:r>
            <a:r>
              <a:rPr lang="en-US" altLang="zh-CN" sz="3200" i="1">
                <a:solidFill>
                  <a:srgbClr val="FF0000"/>
                </a:solidFill>
                <a:latin typeface="Times New Roman" pitchFamily="18" charset="0"/>
              </a:rPr>
              <a:t>n=2</a:t>
            </a:r>
            <a:r>
              <a:rPr lang="en-US" altLang="zh-CN" sz="3200" i="1" baseline="30000">
                <a:solidFill>
                  <a:srgbClr val="FF0000"/>
                </a:solidFill>
                <a:latin typeface="Times New Roman" pitchFamily="18" charset="0"/>
              </a:rPr>
              <a:t>k</a:t>
            </a:r>
          </a:p>
        </p:txBody>
      </p:sp>
      <p:sp>
        <p:nvSpPr>
          <p:cNvPr id="30735" name="Rectangle 1247"/>
          <p:cNvSpPr>
            <a:spLocks noChangeArrowheads="1"/>
          </p:cNvSpPr>
          <p:nvPr/>
        </p:nvSpPr>
        <p:spPr bwMode="auto">
          <a:xfrm>
            <a:off x="2681288" y="5164138"/>
            <a:ext cx="1079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latin typeface="Symbol" pitchFamily="18" charset="2"/>
              </a:rPr>
              <a:t>ç</a:t>
            </a:r>
            <a:endParaRPr lang="en-US" altLang="zh-CN" sz="4400">
              <a:latin typeface="Arial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6" grpId="0" animBg="1"/>
      <p:bldP spid="73882" grpId="0" animBg="1"/>
      <p:bldP spid="73883" grpId="0" animBg="1"/>
      <p:bldP spid="73962" grpId="0" animBg="1"/>
      <p:bldP spid="2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2018" t="-2182" r="-897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4608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845103-16E8-4628-BB90-9A7F513768B5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2016/3/3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4608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2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算法分析基础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460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F757BEA3-1A6F-44A0-A4D4-133B00EDA060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28227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8" name="Rectangle 1030"/>
          <p:cNvSpPr>
            <a:spLocks noChangeArrowheads="1"/>
          </p:cNvSpPr>
          <p:nvPr/>
        </p:nvSpPr>
        <p:spPr bwMode="auto">
          <a:xfrm>
            <a:off x="488950" y="458670"/>
            <a:ext cx="832643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ct val="20000"/>
              </a:spcAft>
              <a:buClrTx/>
              <a:buSzTx/>
              <a:buFontTx/>
              <a:buNone/>
            </a:pPr>
            <a:r>
              <a:rPr lang="zh-CN" altLang="en-US" sz="2800" dirty="0">
                <a:latin typeface="Arial" charset="0"/>
              </a:rPr>
              <a:t>大小为</a:t>
            </a:r>
            <a:r>
              <a:rPr lang="en-US" altLang="zh-CN" sz="2800" i="1" dirty="0">
                <a:latin typeface="Times New Roman" pitchFamily="18" charset="0"/>
              </a:rPr>
              <a:t>n</a:t>
            </a:r>
            <a:r>
              <a:rPr lang="zh-CN" altLang="en-US" sz="2800" dirty="0">
                <a:latin typeface="Arial" charset="0"/>
              </a:rPr>
              <a:t>的原问题分成若干个大小为</a:t>
            </a:r>
            <a:r>
              <a:rPr lang="en-US" altLang="zh-CN" sz="2800" i="1" dirty="0">
                <a:latin typeface="Times New Roman" pitchFamily="18" charset="0"/>
              </a:rPr>
              <a:t>n</a:t>
            </a:r>
            <a:r>
              <a:rPr lang="en-US" altLang="zh-CN" sz="2800" dirty="0">
                <a:latin typeface="Arial" charset="0"/>
              </a:rPr>
              <a:t>/</a:t>
            </a:r>
            <a:r>
              <a:rPr lang="en-US" altLang="zh-CN" sz="2800" i="1" dirty="0">
                <a:latin typeface="Times New Roman" pitchFamily="18" charset="0"/>
              </a:rPr>
              <a:t>b</a:t>
            </a:r>
            <a:r>
              <a:rPr lang="zh-CN" altLang="en-US" sz="2800" dirty="0">
                <a:latin typeface="Arial" charset="0"/>
              </a:rPr>
              <a:t>的子问题，其中</a:t>
            </a:r>
            <a:r>
              <a:rPr lang="en-US" altLang="zh-CN" sz="2800" i="1" dirty="0">
                <a:latin typeface="Times New Roman" pitchFamily="18" charset="0"/>
              </a:rPr>
              <a:t>a</a:t>
            </a:r>
            <a:r>
              <a:rPr lang="zh-CN" altLang="en-US" sz="2800" dirty="0">
                <a:latin typeface="Arial" charset="0"/>
              </a:rPr>
              <a:t>个子问题需要求解，而</a:t>
            </a:r>
            <a:r>
              <a:rPr lang="en-US" altLang="zh-CN" sz="2800" i="1" dirty="0" err="1">
                <a:latin typeface="Times New Roman" pitchFamily="18" charset="0"/>
              </a:rPr>
              <a:t>cn</a:t>
            </a:r>
            <a:r>
              <a:rPr lang="en-US" altLang="zh-CN" sz="2800" i="1" baseline="30000" dirty="0" err="1">
                <a:latin typeface="Arial" charset="0"/>
              </a:rPr>
              <a:t>k</a:t>
            </a:r>
            <a:r>
              <a:rPr lang="zh-CN" altLang="en-US" sz="2800" dirty="0">
                <a:latin typeface="Arial" charset="0"/>
              </a:rPr>
              <a:t>是合并各个子问题的解需要的工作量。</a:t>
            </a:r>
            <a:r>
              <a:rPr lang="zh-CN" altLang="en-US" sz="2800" b="0" dirty="0">
                <a:latin typeface="Arial" charset="0"/>
              </a:rPr>
              <a:t> </a:t>
            </a:r>
          </a:p>
        </p:txBody>
      </p:sp>
      <p:grpSp>
        <p:nvGrpSpPr>
          <p:cNvPr id="2" name="Group 1103"/>
          <p:cNvGrpSpPr>
            <a:grpSpLocks/>
          </p:cNvGrpSpPr>
          <p:nvPr/>
        </p:nvGrpSpPr>
        <p:grpSpPr bwMode="auto">
          <a:xfrm>
            <a:off x="1557338" y="2855913"/>
            <a:ext cx="5040312" cy="1079500"/>
            <a:chOff x="981" y="1990"/>
            <a:chExt cx="3175" cy="680"/>
          </a:xfrm>
        </p:grpSpPr>
        <p:sp>
          <p:nvSpPr>
            <p:cNvPr id="31795" name="AutoShape 1033"/>
            <p:cNvSpPr>
              <a:spLocks noChangeAspect="1" noChangeArrowheads="1" noTextEdit="1"/>
            </p:cNvSpPr>
            <p:nvPr/>
          </p:nvSpPr>
          <p:spPr bwMode="auto">
            <a:xfrm>
              <a:off x="981" y="1990"/>
              <a:ext cx="3175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6" name="Line 1035"/>
            <p:cNvSpPr>
              <a:spLocks noChangeShapeType="1"/>
            </p:cNvSpPr>
            <p:nvPr/>
          </p:nvSpPr>
          <p:spPr bwMode="auto">
            <a:xfrm flipH="1">
              <a:off x="2322" y="2398"/>
              <a:ext cx="77" cy="2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7" name="Rectangle 1036"/>
            <p:cNvSpPr>
              <a:spLocks noChangeArrowheads="1"/>
            </p:cNvSpPr>
            <p:nvPr/>
          </p:nvSpPr>
          <p:spPr bwMode="auto">
            <a:xfrm>
              <a:off x="1708" y="2398"/>
              <a:ext cx="107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latin typeface="Symbol" pitchFamily="18" charset="2"/>
                </a:rPr>
                <a:t>î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798" name="Rectangle 1037"/>
            <p:cNvSpPr>
              <a:spLocks noChangeArrowheads="1"/>
            </p:cNvSpPr>
            <p:nvPr/>
          </p:nvSpPr>
          <p:spPr bwMode="auto">
            <a:xfrm>
              <a:off x="1708" y="2205"/>
              <a:ext cx="107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latin typeface="Symbol" pitchFamily="18" charset="2"/>
                </a:rPr>
                <a:t>í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799" name="Rectangle 1038"/>
            <p:cNvSpPr>
              <a:spLocks noChangeArrowheads="1"/>
            </p:cNvSpPr>
            <p:nvPr/>
          </p:nvSpPr>
          <p:spPr bwMode="auto">
            <a:xfrm>
              <a:off x="1708" y="2012"/>
              <a:ext cx="107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latin typeface="Symbol" pitchFamily="18" charset="2"/>
                </a:rPr>
                <a:t>ì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800" name="Rectangle 1039"/>
            <p:cNvSpPr>
              <a:spLocks noChangeArrowheads="1"/>
            </p:cNvSpPr>
            <p:nvPr/>
          </p:nvSpPr>
          <p:spPr bwMode="auto">
            <a:xfrm>
              <a:off x="3761" y="2346"/>
              <a:ext cx="11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latin typeface="Symbol" pitchFamily="18" charset="2"/>
                </a:rPr>
                <a:t>&gt;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801" name="Rectangle 1040"/>
            <p:cNvSpPr>
              <a:spLocks noChangeArrowheads="1"/>
            </p:cNvSpPr>
            <p:nvPr/>
          </p:nvSpPr>
          <p:spPr bwMode="auto">
            <a:xfrm>
              <a:off x="2664" y="2346"/>
              <a:ext cx="11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latin typeface="Symbol" pitchFamily="18" charset="2"/>
                </a:rPr>
                <a:t>+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802" name="Rectangle 1041"/>
            <p:cNvSpPr>
              <a:spLocks noChangeArrowheads="1"/>
            </p:cNvSpPr>
            <p:nvPr/>
          </p:nvSpPr>
          <p:spPr bwMode="auto">
            <a:xfrm>
              <a:off x="3742" y="1997"/>
              <a:ext cx="11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latin typeface="Symbol" pitchFamily="18" charset="2"/>
                </a:rPr>
                <a:t>=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803" name="Rectangle 1042"/>
            <p:cNvSpPr>
              <a:spLocks noChangeArrowheads="1"/>
            </p:cNvSpPr>
            <p:nvPr/>
          </p:nvSpPr>
          <p:spPr bwMode="auto">
            <a:xfrm>
              <a:off x="1517" y="2168"/>
              <a:ext cx="11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latin typeface="Symbol" pitchFamily="18" charset="2"/>
                </a:rPr>
                <a:t>=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804" name="Rectangle 1043"/>
            <p:cNvSpPr>
              <a:spLocks noChangeArrowheads="1"/>
            </p:cNvSpPr>
            <p:nvPr/>
          </p:nvSpPr>
          <p:spPr bwMode="auto">
            <a:xfrm>
              <a:off x="3926" y="2371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latin typeface="Times New Roman" pitchFamily="18" charset="0"/>
                </a:rPr>
                <a:t>1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805" name="Rectangle 1044"/>
            <p:cNvSpPr>
              <a:spLocks noChangeArrowheads="1"/>
            </p:cNvSpPr>
            <p:nvPr/>
          </p:nvSpPr>
          <p:spPr bwMode="auto">
            <a:xfrm>
              <a:off x="2536" y="2371"/>
              <a:ext cx="7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latin typeface="Times New Roman" pitchFamily="18" charset="0"/>
                </a:rPr>
                <a:t>)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806" name="Rectangle 1045"/>
            <p:cNvSpPr>
              <a:spLocks noChangeArrowheads="1"/>
            </p:cNvSpPr>
            <p:nvPr/>
          </p:nvSpPr>
          <p:spPr bwMode="auto">
            <a:xfrm>
              <a:off x="2115" y="2371"/>
              <a:ext cx="7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latin typeface="Times New Roman" pitchFamily="18" charset="0"/>
                </a:rPr>
                <a:t>(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807" name="Rectangle 1046"/>
            <p:cNvSpPr>
              <a:spLocks noChangeArrowheads="1"/>
            </p:cNvSpPr>
            <p:nvPr/>
          </p:nvSpPr>
          <p:spPr bwMode="auto">
            <a:xfrm>
              <a:off x="3906" y="2022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latin typeface="Times New Roman" pitchFamily="18" charset="0"/>
                </a:rPr>
                <a:t>1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808" name="Rectangle 1047"/>
            <p:cNvSpPr>
              <a:spLocks noChangeArrowheads="1"/>
            </p:cNvSpPr>
            <p:nvPr/>
          </p:nvSpPr>
          <p:spPr bwMode="auto">
            <a:xfrm>
              <a:off x="1379" y="2193"/>
              <a:ext cx="7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latin typeface="Times New Roman" pitchFamily="18" charset="0"/>
                </a:rPr>
                <a:t>)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809" name="Rectangle 1048"/>
            <p:cNvSpPr>
              <a:spLocks noChangeArrowheads="1"/>
            </p:cNvSpPr>
            <p:nvPr/>
          </p:nvSpPr>
          <p:spPr bwMode="auto">
            <a:xfrm>
              <a:off x="1168" y="2193"/>
              <a:ext cx="7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>
                  <a:latin typeface="Times New Roman" pitchFamily="18" charset="0"/>
                </a:rPr>
                <a:t>(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810" name="Rectangle 1049"/>
            <p:cNvSpPr>
              <a:spLocks noChangeArrowheads="1"/>
            </p:cNvSpPr>
            <p:nvPr/>
          </p:nvSpPr>
          <p:spPr bwMode="auto">
            <a:xfrm>
              <a:off x="3582" y="2371"/>
              <a:ext cx="12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 i="1">
                  <a:latin typeface="Times New Roman" pitchFamily="18" charset="0"/>
                </a:rPr>
                <a:t>n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811" name="Rectangle 1050"/>
            <p:cNvSpPr>
              <a:spLocks noChangeArrowheads="1"/>
            </p:cNvSpPr>
            <p:nvPr/>
          </p:nvSpPr>
          <p:spPr bwMode="auto">
            <a:xfrm>
              <a:off x="2845" y="2371"/>
              <a:ext cx="21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 i="1">
                  <a:latin typeface="Times New Roman" pitchFamily="18" charset="0"/>
                </a:rPr>
                <a:t>cn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812" name="Rectangle 1051"/>
            <p:cNvSpPr>
              <a:spLocks noChangeArrowheads="1"/>
            </p:cNvSpPr>
            <p:nvPr/>
          </p:nvSpPr>
          <p:spPr bwMode="auto">
            <a:xfrm>
              <a:off x="2412" y="2371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 i="1">
                  <a:latin typeface="Times New Roman" pitchFamily="18" charset="0"/>
                </a:rPr>
                <a:t>b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813" name="Rectangle 1052"/>
            <p:cNvSpPr>
              <a:spLocks noChangeArrowheads="1"/>
            </p:cNvSpPr>
            <p:nvPr/>
          </p:nvSpPr>
          <p:spPr bwMode="auto">
            <a:xfrm>
              <a:off x="2202" y="2371"/>
              <a:ext cx="12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 i="1">
                  <a:latin typeface="Times New Roman" pitchFamily="18" charset="0"/>
                </a:rPr>
                <a:t>n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814" name="Rectangle 1053"/>
            <p:cNvSpPr>
              <a:spLocks noChangeArrowheads="1"/>
            </p:cNvSpPr>
            <p:nvPr/>
          </p:nvSpPr>
          <p:spPr bwMode="auto">
            <a:xfrm>
              <a:off x="1829" y="2371"/>
              <a:ext cx="24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 i="1">
                  <a:latin typeface="Times New Roman" pitchFamily="18" charset="0"/>
                </a:rPr>
                <a:t>aT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815" name="Rectangle 1054"/>
            <p:cNvSpPr>
              <a:spLocks noChangeArrowheads="1"/>
            </p:cNvSpPr>
            <p:nvPr/>
          </p:nvSpPr>
          <p:spPr bwMode="auto">
            <a:xfrm>
              <a:off x="3562" y="2022"/>
              <a:ext cx="12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 i="1">
                  <a:latin typeface="Times New Roman" pitchFamily="18" charset="0"/>
                </a:rPr>
                <a:t>n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816" name="Rectangle 1055"/>
            <p:cNvSpPr>
              <a:spLocks noChangeArrowheads="1"/>
            </p:cNvSpPr>
            <p:nvPr/>
          </p:nvSpPr>
          <p:spPr bwMode="auto">
            <a:xfrm>
              <a:off x="2624" y="2022"/>
              <a:ext cx="9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 i="1">
                  <a:latin typeface="Times New Roman" pitchFamily="18" charset="0"/>
                </a:rPr>
                <a:t>c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817" name="Rectangle 1056"/>
            <p:cNvSpPr>
              <a:spLocks noChangeArrowheads="1"/>
            </p:cNvSpPr>
            <p:nvPr/>
          </p:nvSpPr>
          <p:spPr bwMode="auto">
            <a:xfrm>
              <a:off x="1255" y="2193"/>
              <a:ext cx="12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 i="1">
                  <a:latin typeface="Times New Roman" pitchFamily="18" charset="0"/>
                </a:rPr>
                <a:t>n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818" name="Rectangle 1057"/>
            <p:cNvSpPr>
              <a:spLocks noChangeArrowheads="1"/>
            </p:cNvSpPr>
            <p:nvPr/>
          </p:nvSpPr>
          <p:spPr bwMode="auto">
            <a:xfrm>
              <a:off x="1002" y="2193"/>
              <a:ext cx="13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 i="1">
                  <a:latin typeface="Times New Roman" pitchFamily="18" charset="0"/>
                </a:rPr>
                <a:t>T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819" name="Rectangle 1058"/>
            <p:cNvSpPr>
              <a:spLocks noChangeArrowheads="1"/>
            </p:cNvSpPr>
            <p:nvPr/>
          </p:nvSpPr>
          <p:spPr bwMode="auto">
            <a:xfrm>
              <a:off x="3082" y="2354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latin typeface="Times New Roman" pitchFamily="18" charset="0"/>
                </a:rPr>
                <a:t>k</a:t>
              </a:r>
              <a:endParaRPr lang="en-US" altLang="zh-CN" sz="4400">
                <a:latin typeface="Arial" charset="0"/>
              </a:endParaRPr>
            </a:p>
          </p:txBody>
        </p:sp>
      </p:grpSp>
      <p:grpSp>
        <p:nvGrpSpPr>
          <p:cNvPr id="3" name="Group 1104"/>
          <p:cNvGrpSpPr>
            <a:grpSpLocks/>
          </p:cNvGrpSpPr>
          <p:nvPr/>
        </p:nvGrpSpPr>
        <p:grpSpPr bwMode="auto">
          <a:xfrm>
            <a:off x="1466850" y="4160838"/>
            <a:ext cx="5491163" cy="1935162"/>
            <a:chOff x="924" y="2812"/>
            <a:chExt cx="3459" cy="1219"/>
          </a:xfrm>
        </p:grpSpPr>
        <p:sp>
          <p:nvSpPr>
            <p:cNvPr id="31752" name="AutoShape 1059"/>
            <p:cNvSpPr>
              <a:spLocks noChangeAspect="1" noChangeArrowheads="1" noTextEdit="1"/>
            </p:cNvSpPr>
            <p:nvPr/>
          </p:nvSpPr>
          <p:spPr bwMode="auto">
            <a:xfrm>
              <a:off x="924" y="2812"/>
              <a:ext cx="3459" cy="1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3" name="Rectangle 1061"/>
            <p:cNvSpPr>
              <a:spLocks noChangeArrowheads="1"/>
            </p:cNvSpPr>
            <p:nvPr/>
          </p:nvSpPr>
          <p:spPr bwMode="auto">
            <a:xfrm>
              <a:off x="1710" y="3510"/>
              <a:ext cx="1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>
                  <a:latin typeface="Symbol" pitchFamily="18" charset="2"/>
                </a:rPr>
                <a:t>ï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754" name="Rectangle 1062"/>
            <p:cNvSpPr>
              <a:spLocks noChangeArrowheads="1"/>
            </p:cNvSpPr>
            <p:nvPr/>
          </p:nvSpPr>
          <p:spPr bwMode="auto">
            <a:xfrm>
              <a:off x="1710" y="3725"/>
              <a:ext cx="1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>
                  <a:latin typeface="Symbol" pitchFamily="18" charset="2"/>
                </a:rPr>
                <a:t>î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755" name="Rectangle 1063"/>
            <p:cNvSpPr>
              <a:spLocks noChangeArrowheads="1"/>
            </p:cNvSpPr>
            <p:nvPr/>
          </p:nvSpPr>
          <p:spPr bwMode="auto">
            <a:xfrm>
              <a:off x="1710" y="3069"/>
              <a:ext cx="1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>
                  <a:latin typeface="Symbol" pitchFamily="18" charset="2"/>
                </a:rPr>
                <a:t>ï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756" name="Rectangle 1064"/>
            <p:cNvSpPr>
              <a:spLocks noChangeArrowheads="1"/>
            </p:cNvSpPr>
            <p:nvPr/>
          </p:nvSpPr>
          <p:spPr bwMode="auto">
            <a:xfrm>
              <a:off x="1710" y="3284"/>
              <a:ext cx="1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>
                  <a:latin typeface="Symbol" pitchFamily="18" charset="2"/>
                </a:rPr>
                <a:t>í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757" name="Rectangle 1065"/>
            <p:cNvSpPr>
              <a:spLocks noChangeArrowheads="1"/>
            </p:cNvSpPr>
            <p:nvPr/>
          </p:nvSpPr>
          <p:spPr bwMode="auto">
            <a:xfrm>
              <a:off x="1710" y="2843"/>
              <a:ext cx="1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>
                  <a:latin typeface="Symbol" pitchFamily="18" charset="2"/>
                </a:rPr>
                <a:t>ì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758" name="Rectangle 1066"/>
            <p:cNvSpPr>
              <a:spLocks noChangeArrowheads="1"/>
            </p:cNvSpPr>
            <p:nvPr/>
          </p:nvSpPr>
          <p:spPr bwMode="auto">
            <a:xfrm>
              <a:off x="3849" y="3633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>
                  <a:latin typeface="Symbol" pitchFamily="18" charset="2"/>
                </a:rPr>
                <a:t>&lt;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759" name="Rectangle 1067"/>
            <p:cNvSpPr>
              <a:spLocks noChangeArrowheads="1"/>
            </p:cNvSpPr>
            <p:nvPr/>
          </p:nvSpPr>
          <p:spPr bwMode="auto">
            <a:xfrm>
              <a:off x="3816" y="3243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>
                  <a:latin typeface="Symbol" pitchFamily="18" charset="2"/>
                </a:rPr>
                <a:t>=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760" name="Rectangle 1068"/>
            <p:cNvSpPr>
              <a:spLocks noChangeArrowheads="1"/>
            </p:cNvSpPr>
            <p:nvPr/>
          </p:nvSpPr>
          <p:spPr bwMode="auto">
            <a:xfrm>
              <a:off x="3827" y="2859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>
                  <a:latin typeface="Symbol" pitchFamily="18" charset="2"/>
                </a:rPr>
                <a:t>&gt;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761" name="Rectangle 1069"/>
            <p:cNvSpPr>
              <a:spLocks noChangeArrowheads="1"/>
            </p:cNvSpPr>
            <p:nvPr/>
          </p:nvSpPr>
          <p:spPr bwMode="auto">
            <a:xfrm>
              <a:off x="1501" y="3243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>
                  <a:latin typeface="Symbol" pitchFamily="18" charset="2"/>
                </a:rPr>
                <a:t>=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762" name="Rectangle 1070"/>
            <p:cNvSpPr>
              <a:spLocks noChangeArrowheads="1"/>
            </p:cNvSpPr>
            <p:nvPr/>
          </p:nvSpPr>
          <p:spPr bwMode="auto">
            <a:xfrm>
              <a:off x="4192" y="3641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700" i="1">
                  <a:latin typeface="Times New Roman" pitchFamily="18" charset="0"/>
                </a:rPr>
                <a:t>k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763" name="Rectangle 1071"/>
            <p:cNvSpPr>
              <a:spLocks noChangeArrowheads="1"/>
            </p:cNvSpPr>
            <p:nvPr/>
          </p:nvSpPr>
          <p:spPr bwMode="auto">
            <a:xfrm>
              <a:off x="2259" y="3641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700" i="1">
                  <a:latin typeface="Times New Roman" pitchFamily="18" charset="0"/>
                </a:rPr>
                <a:t>k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764" name="Rectangle 1072"/>
            <p:cNvSpPr>
              <a:spLocks noChangeArrowheads="1"/>
            </p:cNvSpPr>
            <p:nvPr/>
          </p:nvSpPr>
          <p:spPr bwMode="auto">
            <a:xfrm>
              <a:off x="4159" y="3252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700" i="1">
                  <a:latin typeface="Times New Roman" pitchFamily="18" charset="0"/>
                </a:rPr>
                <a:t>k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765" name="Rectangle 1073"/>
            <p:cNvSpPr>
              <a:spLocks noChangeArrowheads="1"/>
            </p:cNvSpPr>
            <p:nvPr/>
          </p:nvSpPr>
          <p:spPr bwMode="auto">
            <a:xfrm>
              <a:off x="2729" y="3416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700" i="1">
                  <a:latin typeface="Times New Roman" pitchFamily="18" charset="0"/>
                </a:rPr>
                <a:t>b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766" name="Rectangle 1074"/>
            <p:cNvSpPr>
              <a:spLocks noChangeArrowheads="1"/>
            </p:cNvSpPr>
            <p:nvPr/>
          </p:nvSpPr>
          <p:spPr bwMode="auto">
            <a:xfrm>
              <a:off x="2259" y="3252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700" i="1">
                  <a:latin typeface="Times New Roman" pitchFamily="18" charset="0"/>
                </a:rPr>
                <a:t>k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767" name="Rectangle 1075"/>
            <p:cNvSpPr>
              <a:spLocks noChangeArrowheads="1"/>
            </p:cNvSpPr>
            <p:nvPr/>
          </p:nvSpPr>
          <p:spPr bwMode="auto">
            <a:xfrm>
              <a:off x="4169" y="2868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700" i="1">
                  <a:latin typeface="Times New Roman" pitchFamily="18" charset="0"/>
                </a:rPr>
                <a:t>k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768" name="Rectangle 1076"/>
            <p:cNvSpPr>
              <a:spLocks noChangeArrowheads="1"/>
            </p:cNvSpPr>
            <p:nvPr/>
          </p:nvSpPr>
          <p:spPr bwMode="auto">
            <a:xfrm>
              <a:off x="2544" y="2864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700" i="1">
                  <a:latin typeface="Times New Roman" pitchFamily="18" charset="0"/>
                </a:rPr>
                <a:t>a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769" name="Rectangle 1077"/>
            <p:cNvSpPr>
              <a:spLocks noChangeArrowheads="1"/>
            </p:cNvSpPr>
            <p:nvPr/>
          </p:nvSpPr>
          <p:spPr bwMode="auto">
            <a:xfrm>
              <a:off x="4050" y="3660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 i="1">
                  <a:latin typeface="Times New Roman" pitchFamily="18" charset="0"/>
                </a:rPr>
                <a:t>b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770" name="Rectangle 1078"/>
            <p:cNvSpPr>
              <a:spLocks noChangeArrowheads="1"/>
            </p:cNvSpPr>
            <p:nvPr/>
          </p:nvSpPr>
          <p:spPr bwMode="auto">
            <a:xfrm>
              <a:off x="3653" y="3660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 i="1">
                  <a:latin typeface="Times New Roman" pitchFamily="18" charset="0"/>
                </a:rPr>
                <a:t>a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771" name="Rectangle 1079"/>
            <p:cNvSpPr>
              <a:spLocks noChangeArrowheads="1"/>
            </p:cNvSpPr>
            <p:nvPr/>
          </p:nvSpPr>
          <p:spPr bwMode="auto">
            <a:xfrm>
              <a:off x="2117" y="3660"/>
              <a:ext cx="1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 i="1">
                  <a:latin typeface="Times New Roman" pitchFamily="18" charset="0"/>
                </a:rPr>
                <a:t>n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772" name="Rectangle 1080"/>
            <p:cNvSpPr>
              <a:spLocks noChangeArrowheads="1"/>
            </p:cNvSpPr>
            <p:nvPr/>
          </p:nvSpPr>
          <p:spPr bwMode="auto">
            <a:xfrm>
              <a:off x="1831" y="3660"/>
              <a:ext cx="1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 i="1">
                  <a:latin typeface="Times New Roman" pitchFamily="18" charset="0"/>
                </a:rPr>
                <a:t>O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773" name="Rectangle 1081"/>
            <p:cNvSpPr>
              <a:spLocks noChangeArrowheads="1"/>
            </p:cNvSpPr>
            <p:nvPr/>
          </p:nvSpPr>
          <p:spPr bwMode="auto">
            <a:xfrm>
              <a:off x="4017" y="3270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 i="1">
                  <a:latin typeface="Times New Roman" pitchFamily="18" charset="0"/>
                </a:rPr>
                <a:t>b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774" name="Rectangle 1082"/>
            <p:cNvSpPr>
              <a:spLocks noChangeArrowheads="1"/>
            </p:cNvSpPr>
            <p:nvPr/>
          </p:nvSpPr>
          <p:spPr bwMode="auto">
            <a:xfrm>
              <a:off x="3616" y="3270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 i="1">
                  <a:latin typeface="Times New Roman" pitchFamily="18" charset="0"/>
                </a:rPr>
                <a:t>a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775" name="Rectangle 1083"/>
            <p:cNvSpPr>
              <a:spLocks noChangeArrowheads="1"/>
            </p:cNvSpPr>
            <p:nvPr/>
          </p:nvSpPr>
          <p:spPr bwMode="auto">
            <a:xfrm>
              <a:off x="2864" y="3270"/>
              <a:ext cx="1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 i="1">
                  <a:latin typeface="Times New Roman" pitchFamily="18" charset="0"/>
                </a:rPr>
                <a:t>n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776" name="Rectangle 1084"/>
            <p:cNvSpPr>
              <a:spLocks noChangeArrowheads="1"/>
            </p:cNvSpPr>
            <p:nvPr/>
          </p:nvSpPr>
          <p:spPr bwMode="auto">
            <a:xfrm>
              <a:off x="2117" y="3270"/>
              <a:ext cx="1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 i="1">
                  <a:latin typeface="Times New Roman" pitchFamily="18" charset="0"/>
                </a:rPr>
                <a:t>n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777" name="Rectangle 1085"/>
            <p:cNvSpPr>
              <a:spLocks noChangeArrowheads="1"/>
            </p:cNvSpPr>
            <p:nvPr/>
          </p:nvSpPr>
          <p:spPr bwMode="auto">
            <a:xfrm>
              <a:off x="1831" y="3270"/>
              <a:ext cx="1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 i="1">
                  <a:latin typeface="Times New Roman" pitchFamily="18" charset="0"/>
                </a:rPr>
                <a:t>O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778" name="Rectangle 1086"/>
            <p:cNvSpPr>
              <a:spLocks noChangeArrowheads="1"/>
            </p:cNvSpPr>
            <p:nvPr/>
          </p:nvSpPr>
          <p:spPr bwMode="auto">
            <a:xfrm>
              <a:off x="4028" y="2886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 i="1">
                  <a:latin typeface="Times New Roman" pitchFamily="18" charset="0"/>
                </a:rPr>
                <a:t>b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779" name="Rectangle 1087"/>
            <p:cNvSpPr>
              <a:spLocks noChangeArrowheads="1"/>
            </p:cNvSpPr>
            <p:nvPr/>
          </p:nvSpPr>
          <p:spPr bwMode="auto">
            <a:xfrm>
              <a:off x="3627" y="2886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 i="1">
                  <a:latin typeface="Times New Roman" pitchFamily="18" charset="0"/>
                </a:rPr>
                <a:t>a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780" name="Rectangle 1088"/>
            <p:cNvSpPr>
              <a:spLocks noChangeArrowheads="1"/>
            </p:cNvSpPr>
            <p:nvPr/>
          </p:nvSpPr>
          <p:spPr bwMode="auto">
            <a:xfrm>
              <a:off x="2117" y="2886"/>
              <a:ext cx="1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 i="1">
                  <a:latin typeface="Times New Roman" pitchFamily="18" charset="0"/>
                </a:rPr>
                <a:t>n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781" name="Rectangle 1089"/>
            <p:cNvSpPr>
              <a:spLocks noChangeArrowheads="1"/>
            </p:cNvSpPr>
            <p:nvPr/>
          </p:nvSpPr>
          <p:spPr bwMode="auto">
            <a:xfrm>
              <a:off x="1831" y="2886"/>
              <a:ext cx="1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 i="1">
                  <a:latin typeface="Times New Roman" pitchFamily="18" charset="0"/>
                </a:rPr>
                <a:t>O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782" name="Rectangle 1090"/>
            <p:cNvSpPr>
              <a:spLocks noChangeArrowheads="1"/>
            </p:cNvSpPr>
            <p:nvPr/>
          </p:nvSpPr>
          <p:spPr bwMode="auto">
            <a:xfrm>
              <a:off x="1216" y="3270"/>
              <a:ext cx="1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 i="1">
                  <a:latin typeface="Times New Roman" pitchFamily="18" charset="0"/>
                </a:rPr>
                <a:t>n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783" name="Rectangle 1091"/>
            <p:cNvSpPr>
              <a:spLocks noChangeArrowheads="1"/>
            </p:cNvSpPr>
            <p:nvPr/>
          </p:nvSpPr>
          <p:spPr bwMode="auto">
            <a:xfrm>
              <a:off x="947" y="3270"/>
              <a:ext cx="1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 i="1">
                  <a:latin typeface="Times New Roman" pitchFamily="18" charset="0"/>
                </a:rPr>
                <a:t>T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784" name="Rectangle 1092"/>
            <p:cNvSpPr>
              <a:spLocks noChangeArrowheads="1"/>
            </p:cNvSpPr>
            <p:nvPr/>
          </p:nvSpPr>
          <p:spPr bwMode="auto">
            <a:xfrm>
              <a:off x="2450" y="2935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i="1">
                  <a:latin typeface="Times New Roman" pitchFamily="18" charset="0"/>
                </a:rPr>
                <a:t>b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785" name="Rectangle 1093"/>
            <p:cNvSpPr>
              <a:spLocks noChangeArrowheads="1"/>
            </p:cNvSpPr>
            <p:nvPr/>
          </p:nvSpPr>
          <p:spPr bwMode="auto">
            <a:xfrm>
              <a:off x="2366" y="3660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>
                  <a:latin typeface="Times New Roman" pitchFamily="18" charset="0"/>
                </a:rPr>
                <a:t>)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786" name="Rectangle 1094"/>
            <p:cNvSpPr>
              <a:spLocks noChangeArrowheads="1"/>
            </p:cNvSpPr>
            <p:nvPr/>
          </p:nvSpPr>
          <p:spPr bwMode="auto">
            <a:xfrm>
              <a:off x="2024" y="3660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>
                  <a:latin typeface="Times New Roman" pitchFamily="18" charset="0"/>
                </a:rPr>
                <a:t>(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787" name="Rectangle 1095"/>
            <p:cNvSpPr>
              <a:spLocks noChangeArrowheads="1"/>
            </p:cNvSpPr>
            <p:nvPr/>
          </p:nvSpPr>
          <p:spPr bwMode="auto">
            <a:xfrm>
              <a:off x="2997" y="3270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>
                  <a:latin typeface="Times New Roman" pitchFamily="18" charset="0"/>
                </a:rPr>
                <a:t>)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788" name="Rectangle 1096"/>
            <p:cNvSpPr>
              <a:spLocks noChangeArrowheads="1"/>
            </p:cNvSpPr>
            <p:nvPr/>
          </p:nvSpPr>
          <p:spPr bwMode="auto">
            <a:xfrm>
              <a:off x="2392" y="3270"/>
              <a:ext cx="3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>
                  <a:latin typeface="Times New Roman" pitchFamily="18" charset="0"/>
                </a:rPr>
                <a:t>log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789" name="Rectangle 1097"/>
            <p:cNvSpPr>
              <a:spLocks noChangeArrowheads="1"/>
            </p:cNvSpPr>
            <p:nvPr/>
          </p:nvSpPr>
          <p:spPr bwMode="auto">
            <a:xfrm>
              <a:off x="2024" y="3270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>
                  <a:latin typeface="Times New Roman" pitchFamily="18" charset="0"/>
                </a:rPr>
                <a:t>(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790" name="Rectangle 1098"/>
            <p:cNvSpPr>
              <a:spLocks noChangeArrowheads="1"/>
            </p:cNvSpPr>
            <p:nvPr/>
          </p:nvSpPr>
          <p:spPr bwMode="auto">
            <a:xfrm>
              <a:off x="2651" y="2886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>
                  <a:latin typeface="Times New Roman" pitchFamily="18" charset="0"/>
                </a:rPr>
                <a:t>)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791" name="Rectangle 1099"/>
            <p:cNvSpPr>
              <a:spLocks noChangeArrowheads="1"/>
            </p:cNvSpPr>
            <p:nvPr/>
          </p:nvSpPr>
          <p:spPr bwMode="auto">
            <a:xfrm>
              <a:off x="2024" y="2886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>
                  <a:latin typeface="Times New Roman" pitchFamily="18" charset="0"/>
                </a:rPr>
                <a:t>(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792" name="Rectangle 1100"/>
            <p:cNvSpPr>
              <a:spLocks noChangeArrowheads="1"/>
            </p:cNvSpPr>
            <p:nvPr/>
          </p:nvSpPr>
          <p:spPr bwMode="auto">
            <a:xfrm>
              <a:off x="1349" y="3270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>
                  <a:latin typeface="Times New Roman" pitchFamily="18" charset="0"/>
                </a:rPr>
                <a:t>)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793" name="Rectangle 1101"/>
            <p:cNvSpPr>
              <a:spLocks noChangeArrowheads="1"/>
            </p:cNvSpPr>
            <p:nvPr/>
          </p:nvSpPr>
          <p:spPr bwMode="auto">
            <a:xfrm>
              <a:off x="1123" y="3270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>
                  <a:latin typeface="Times New Roman" pitchFamily="18" charset="0"/>
                </a:rPr>
                <a:t>(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1794" name="Rectangle 1102"/>
            <p:cNvSpPr>
              <a:spLocks noChangeArrowheads="1"/>
            </p:cNvSpPr>
            <p:nvPr/>
          </p:nvSpPr>
          <p:spPr bwMode="auto">
            <a:xfrm>
              <a:off x="2256" y="2864"/>
              <a:ext cx="17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700">
                  <a:latin typeface="Times New Roman" pitchFamily="18" charset="0"/>
                </a:rPr>
                <a:t>log</a:t>
              </a:r>
              <a:endParaRPr lang="en-US" altLang="zh-CN" sz="4400">
                <a:latin typeface="Arial" charset="0"/>
              </a:endParaRPr>
            </a:p>
          </p:txBody>
        </p:sp>
      </p:grpSp>
      <p:sp>
        <p:nvSpPr>
          <p:cNvPr id="31749" name="日期占位符 7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F0B0DC-2984-459C-BB82-5F652003ABC7}" type="datetime1">
              <a:rPr lang="zh-CN" altLang="en-US" sz="1400" b="0" smtClean="0">
                <a:latin typeface="Comic Sans MS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2016/3/3</a:t>
            </a:fld>
            <a:endParaRPr lang="en-US" altLang="zh-CN" sz="1400" b="0" smtClean="0">
              <a:latin typeface="Comic Sans MS" pitchFamily="66" charset="0"/>
            </a:endParaRPr>
          </a:p>
        </p:txBody>
      </p:sp>
      <p:sp>
        <p:nvSpPr>
          <p:cNvPr id="31750" name="页脚占位符 7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</a:rPr>
              <a:t>第</a:t>
            </a:r>
            <a:r>
              <a:rPr lang="en-US" altLang="zh-CN" sz="1400" b="0" smtClean="0">
                <a:latin typeface="Comic Sans MS" pitchFamily="66" charset="0"/>
              </a:rPr>
              <a:t>2</a:t>
            </a:r>
            <a:r>
              <a:rPr lang="zh-CN" altLang="en-US" sz="1400" b="0" smtClean="0">
                <a:latin typeface="Comic Sans MS" pitchFamily="66" charset="0"/>
              </a:rPr>
              <a:t>章 算法分析基础</a:t>
            </a:r>
            <a:endParaRPr lang="en-US" altLang="zh-CN" sz="1400" b="0" smtClean="0">
              <a:latin typeface="Comic Sans MS" pitchFamily="66" charset="0"/>
            </a:endParaRPr>
          </a:p>
        </p:txBody>
      </p:sp>
      <p:sp>
        <p:nvSpPr>
          <p:cNvPr id="31751" name="灯片编号占位符 7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</a:rPr>
              <a:t>Page </a:t>
            </a:r>
            <a:fld id="{144CB5F0-5275-4659-93AE-4CF041F0AD0B}" type="slidenum">
              <a:rPr lang="en-US" altLang="zh-CN" sz="1400" b="0" smtClean="0">
                <a:latin typeface="Comic Sans MS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400" b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836613" y="430213"/>
            <a:ext cx="55641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>
                <a:latin typeface="Times New Roman" pitchFamily="18" charset="0"/>
              </a:rPr>
              <a:t>通用分治递推式推导过程：</a:t>
            </a:r>
          </a:p>
        </p:txBody>
      </p:sp>
      <p:sp>
        <p:nvSpPr>
          <p:cNvPr id="32771" name="Line 6"/>
          <p:cNvSpPr>
            <a:spLocks noChangeShapeType="1"/>
          </p:cNvSpPr>
          <p:nvPr/>
        </p:nvSpPr>
        <p:spPr bwMode="auto">
          <a:xfrm flipH="1">
            <a:off x="3119438" y="1346200"/>
            <a:ext cx="122237" cy="339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2" name="Rectangle 11"/>
          <p:cNvSpPr>
            <a:spLocks noChangeArrowheads="1"/>
          </p:cNvSpPr>
          <p:nvPr/>
        </p:nvSpPr>
        <p:spPr bwMode="auto">
          <a:xfrm>
            <a:off x="3662363" y="1263650"/>
            <a:ext cx="18891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700">
                <a:latin typeface="Symbol" pitchFamily="18" charset="2"/>
              </a:rPr>
              <a:t>+</a:t>
            </a:r>
            <a:endParaRPr lang="en-US" altLang="zh-CN" sz="4400">
              <a:latin typeface="Arial" charset="0"/>
            </a:endParaRPr>
          </a:p>
        </p:txBody>
      </p:sp>
      <p:sp>
        <p:nvSpPr>
          <p:cNvPr id="32773" name="Rectangle 13"/>
          <p:cNvSpPr>
            <a:spLocks noChangeArrowheads="1"/>
          </p:cNvSpPr>
          <p:nvPr/>
        </p:nvSpPr>
        <p:spPr bwMode="auto">
          <a:xfrm>
            <a:off x="2078038" y="1311275"/>
            <a:ext cx="18891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700">
                <a:latin typeface="Symbol" pitchFamily="18" charset="2"/>
              </a:rPr>
              <a:t>=</a:t>
            </a:r>
            <a:endParaRPr lang="en-US" altLang="zh-CN" sz="4400">
              <a:latin typeface="Arial" charset="0"/>
            </a:endParaRPr>
          </a:p>
        </p:txBody>
      </p:sp>
      <p:sp>
        <p:nvSpPr>
          <p:cNvPr id="32774" name="Rectangle 15"/>
          <p:cNvSpPr>
            <a:spLocks noChangeArrowheads="1"/>
          </p:cNvSpPr>
          <p:nvPr/>
        </p:nvSpPr>
        <p:spPr bwMode="auto">
          <a:xfrm>
            <a:off x="3459163" y="1303338"/>
            <a:ext cx="968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700">
                <a:latin typeface="Times New Roman" pitchFamily="18" charset="0"/>
              </a:rPr>
              <a:t>)</a:t>
            </a:r>
            <a:endParaRPr lang="en-US" altLang="zh-CN" sz="4400">
              <a:latin typeface="Arial" charset="0"/>
            </a:endParaRPr>
          </a:p>
        </p:txBody>
      </p:sp>
      <p:sp>
        <p:nvSpPr>
          <p:cNvPr id="32775" name="Rectangle 16"/>
          <p:cNvSpPr>
            <a:spLocks noChangeArrowheads="1"/>
          </p:cNvSpPr>
          <p:nvPr/>
        </p:nvSpPr>
        <p:spPr bwMode="auto">
          <a:xfrm>
            <a:off x="2790825" y="1303338"/>
            <a:ext cx="793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700">
                <a:latin typeface="Times New Roman" pitchFamily="18" charset="0"/>
              </a:rPr>
              <a:t>(</a:t>
            </a:r>
            <a:endParaRPr lang="en-US" altLang="zh-CN" sz="4400">
              <a:latin typeface="Arial" charset="0"/>
            </a:endParaRPr>
          </a:p>
        </p:txBody>
      </p:sp>
      <p:sp>
        <p:nvSpPr>
          <p:cNvPr id="32776" name="Rectangle 18"/>
          <p:cNvSpPr>
            <a:spLocks noChangeArrowheads="1"/>
          </p:cNvSpPr>
          <p:nvPr/>
        </p:nvSpPr>
        <p:spPr bwMode="auto">
          <a:xfrm>
            <a:off x="1858963" y="1350963"/>
            <a:ext cx="1143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700">
                <a:latin typeface="Times New Roman" pitchFamily="18" charset="0"/>
              </a:rPr>
              <a:t>)</a:t>
            </a:r>
            <a:endParaRPr lang="en-US" altLang="zh-CN" sz="4400">
              <a:latin typeface="Arial" charset="0"/>
            </a:endParaRPr>
          </a:p>
        </p:txBody>
      </p:sp>
      <p:sp>
        <p:nvSpPr>
          <p:cNvPr id="32777" name="Rectangle 19"/>
          <p:cNvSpPr>
            <a:spLocks noChangeArrowheads="1"/>
          </p:cNvSpPr>
          <p:nvPr/>
        </p:nvSpPr>
        <p:spPr bwMode="auto">
          <a:xfrm>
            <a:off x="1524000" y="1350963"/>
            <a:ext cx="1143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700">
                <a:latin typeface="Times New Roman" pitchFamily="18" charset="0"/>
              </a:rPr>
              <a:t>(</a:t>
            </a:r>
            <a:endParaRPr lang="en-US" altLang="zh-CN" sz="4400">
              <a:latin typeface="Arial" charset="0"/>
            </a:endParaRPr>
          </a:p>
        </p:txBody>
      </p:sp>
      <p:sp>
        <p:nvSpPr>
          <p:cNvPr id="32778" name="Rectangle 21"/>
          <p:cNvSpPr>
            <a:spLocks noChangeArrowheads="1"/>
          </p:cNvSpPr>
          <p:nvPr/>
        </p:nvSpPr>
        <p:spPr bwMode="auto">
          <a:xfrm>
            <a:off x="3949700" y="1303338"/>
            <a:ext cx="3429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700" i="1">
                <a:latin typeface="Times New Roman" pitchFamily="18" charset="0"/>
              </a:rPr>
              <a:t>cn</a:t>
            </a:r>
            <a:endParaRPr lang="en-US" altLang="zh-CN" sz="4400">
              <a:latin typeface="Arial" charset="0"/>
            </a:endParaRPr>
          </a:p>
        </p:txBody>
      </p:sp>
      <p:sp>
        <p:nvSpPr>
          <p:cNvPr id="32779" name="Rectangle 22"/>
          <p:cNvSpPr>
            <a:spLocks noChangeArrowheads="1"/>
          </p:cNvSpPr>
          <p:nvPr/>
        </p:nvSpPr>
        <p:spPr bwMode="auto">
          <a:xfrm>
            <a:off x="3262313" y="1303338"/>
            <a:ext cx="1714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700" i="1">
                <a:latin typeface="Times New Roman" pitchFamily="18" charset="0"/>
              </a:rPr>
              <a:t>b</a:t>
            </a:r>
            <a:endParaRPr lang="en-US" altLang="zh-CN" sz="4400">
              <a:latin typeface="Arial" charset="0"/>
            </a:endParaRPr>
          </a:p>
        </p:txBody>
      </p:sp>
      <p:sp>
        <p:nvSpPr>
          <p:cNvPr id="32780" name="Rectangle 23"/>
          <p:cNvSpPr>
            <a:spLocks noChangeArrowheads="1"/>
          </p:cNvSpPr>
          <p:nvPr/>
        </p:nvSpPr>
        <p:spPr bwMode="auto">
          <a:xfrm>
            <a:off x="2928938" y="1303338"/>
            <a:ext cx="1905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700" i="1">
                <a:latin typeface="Times New Roman" pitchFamily="18" charset="0"/>
              </a:rPr>
              <a:t>n</a:t>
            </a:r>
            <a:endParaRPr lang="en-US" altLang="zh-CN" sz="4400">
              <a:latin typeface="Arial" charset="0"/>
            </a:endParaRPr>
          </a:p>
        </p:txBody>
      </p:sp>
      <p:sp>
        <p:nvSpPr>
          <p:cNvPr id="32781" name="Rectangle 24"/>
          <p:cNvSpPr>
            <a:spLocks noChangeArrowheads="1"/>
          </p:cNvSpPr>
          <p:nvPr/>
        </p:nvSpPr>
        <p:spPr bwMode="auto">
          <a:xfrm>
            <a:off x="2336800" y="1303338"/>
            <a:ext cx="3810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700" i="1">
                <a:latin typeface="Times New Roman" pitchFamily="18" charset="0"/>
              </a:rPr>
              <a:t>aT</a:t>
            </a:r>
            <a:endParaRPr lang="en-US" altLang="zh-CN" sz="4400">
              <a:latin typeface="Arial" charset="0"/>
            </a:endParaRPr>
          </a:p>
        </p:txBody>
      </p:sp>
      <p:sp>
        <p:nvSpPr>
          <p:cNvPr id="32782" name="Rectangle 27"/>
          <p:cNvSpPr>
            <a:spLocks noChangeArrowheads="1"/>
          </p:cNvSpPr>
          <p:nvPr/>
        </p:nvSpPr>
        <p:spPr bwMode="auto">
          <a:xfrm>
            <a:off x="1662113" y="1350963"/>
            <a:ext cx="1905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700" i="1">
                <a:latin typeface="Times New Roman" pitchFamily="18" charset="0"/>
              </a:rPr>
              <a:t>n</a:t>
            </a:r>
            <a:endParaRPr lang="en-US" altLang="zh-CN" sz="4400">
              <a:latin typeface="Arial" charset="0"/>
            </a:endParaRPr>
          </a:p>
        </p:txBody>
      </p:sp>
      <p:sp>
        <p:nvSpPr>
          <p:cNvPr id="32783" name="Rectangle 28"/>
          <p:cNvSpPr>
            <a:spLocks noChangeArrowheads="1"/>
          </p:cNvSpPr>
          <p:nvPr/>
        </p:nvSpPr>
        <p:spPr bwMode="auto">
          <a:xfrm>
            <a:off x="1260475" y="1350963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700" i="1">
                <a:latin typeface="Times New Roman" pitchFamily="18" charset="0"/>
              </a:rPr>
              <a:t>T</a:t>
            </a:r>
            <a:endParaRPr lang="en-US" altLang="zh-CN" sz="4400">
              <a:latin typeface="Arial" charset="0"/>
            </a:endParaRPr>
          </a:p>
        </p:txBody>
      </p:sp>
      <p:sp>
        <p:nvSpPr>
          <p:cNvPr id="32784" name="Rectangle 29"/>
          <p:cNvSpPr>
            <a:spLocks noChangeArrowheads="1"/>
          </p:cNvSpPr>
          <p:nvPr/>
        </p:nvSpPr>
        <p:spPr bwMode="auto">
          <a:xfrm>
            <a:off x="4325938" y="1276350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latin typeface="Times New Roman" pitchFamily="18" charset="0"/>
              </a:rPr>
              <a:t>k</a:t>
            </a:r>
            <a:endParaRPr lang="en-US" altLang="zh-CN" sz="4400">
              <a:latin typeface="Arial" charset="0"/>
            </a:endParaRPr>
          </a:p>
        </p:txBody>
      </p:sp>
      <p:sp>
        <p:nvSpPr>
          <p:cNvPr id="32785" name="Rectangle 74"/>
          <p:cNvSpPr>
            <a:spLocks noChangeArrowheads="1"/>
          </p:cNvSpPr>
          <p:nvPr/>
        </p:nvSpPr>
        <p:spPr bwMode="auto">
          <a:xfrm>
            <a:off x="2032000" y="2141538"/>
            <a:ext cx="1889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700">
                <a:latin typeface="Symbol" pitchFamily="18" charset="2"/>
              </a:rPr>
              <a:t>=</a:t>
            </a:r>
            <a:endParaRPr lang="en-US" altLang="zh-CN" sz="4400">
              <a:latin typeface="Arial" charset="0"/>
            </a:endParaRPr>
          </a:p>
        </p:txBody>
      </p:sp>
      <p:sp>
        <p:nvSpPr>
          <p:cNvPr id="32786" name="Text Box 75"/>
          <p:cNvSpPr txBox="1">
            <a:spLocks noChangeArrowheads="1"/>
          </p:cNvSpPr>
          <p:nvPr/>
        </p:nvSpPr>
        <p:spPr bwMode="auto">
          <a:xfrm>
            <a:off x="2260600" y="2095500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a(T(n/b</a:t>
            </a:r>
            <a:r>
              <a:rPr lang="en-US" altLang="zh-CN" sz="2800" baseline="60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2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)+c(n/b)</a:t>
            </a:r>
            <a:r>
              <a:rPr lang="en-US" altLang="zh-CN" sz="2800" baseline="60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k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)+cn</a:t>
            </a:r>
            <a:r>
              <a:rPr lang="en-US" altLang="zh-CN" sz="2800" baseline="60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k</a:t>
            </a:r>
          </a:p>
        </p:txBody>
      </p:sp>
      <p:sp>
        <p:nvSpPr>
          <p:cNvPr id="32787" name="Rectangle 76"/>
          <p:cNvSpPr>
            <a:spLocks noChangeArrowheads="1"/>
          </p:cNvSpPr>
          <p:nvPr/>
        </p:nvSpPr>
        <p:spPr bwMode="auto">
          <a:xfrm>
            <a:off x="2032000" y="3132138"/>
            <a:ext cx="1889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700">
                <a:latin typeface="Symbol" pitchFamily="18" charset="2"/>
              </a:rPr>
              <a:t>=</a:t>
            </a:r>
            <a:endParaRPr lang="en-US" altLang="zh-CN" sz="4400">
              <a:latin typeface="Arial" charset="0"/>
            </a:endParaRPr>
          </a:p>
        </p:txBody>
      </p:sp>
      <p:sp>
        <p:nvSpPr>
          <p:cNvPr id="32788" name="Text Box 77"/>
          <p:cNvSpPr txBox="1">
            <a:spLocks noChangeArrowheads="1"/>
          </p:cNvSpPr>
          <p:nvPr/>
        </p:nvSpPr>
        <p:spPr bwMode="auto">
          <a:xfrm>
            <a:off x="2260600" y="3100388"/>
            <a:ext cx="655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a</a:t>
            </a:r>
            <a:r>
              <a:rPr lang="en-US" altLang="zh-CN" sz="1600" baseline="60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m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T(1)+a</a:t>
            </a:r>
            <a:r>
              <a:rPr lang="en-US" altLang="zh-CN" sz="1600" baseline="60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m-1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c(n/b</a:t>
            </a:r>
            <a:r>
              <a:rPr lang="en-US" altLang="zh-CN" sz="1600" baseline="60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m-1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)</a:t>
            </a:r>
            <a:r>
              <a:rPr lang="en-US" altLang="zh-CN" sz="2800" baseline="60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k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+…+ac(n/b)</a:t>
            </a:r>
            <a:r>
              <a:rPr lang="en-US" altLang="zh-CN" sz="2800" baseline="60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k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 +cn</a:t>
            </a:r>
            <a:r>
              <a:rPr lang="en-US" altLang="zh-CN" sz="2800" baseline="60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k</a:t>
            </a:r>
          </a:p>
        </p:txBody>
      </p:sp>
      <p:sp>
        <p:nvSpPr>
          <p:cNvPr id="32789" name="Rectangle 78"/>
          <p:cNvSpPr>
            <a:spLocks noChangeArrowheads="1"/>
          </p:cNvSpPr>
          <p:nvPr/>
        </p:nvSpPr>
        <p:spPr bwMode="auto">
          <a:xfrm>
            <a:off x="2032000" y="4076700"/>
            <a:ext cx="18891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700">
                <a:latin typeface="Symbol" pitchFamily="18" charset="2"/>
              </a:rPr>
              <a:t>=</a:t>
            </a:r>
            <a:endParaRPr lang="en-US" altLang="zh-CN" sz="4400">
              <a:latin typeface="Arial" charset="0"/>
            </a:endParaRPr>
          </a:p>
        </p:txBody>
      </p:sp>
      <p:sp>
        <p:nvSpPr>
          <p:cNvPr id="32790" name="Text Box 79"/>
          <p:cNvSpPr txBox="1">
            <a:spLocks noChangeArrowheads="1"/>
          </p:cNvSpPr>
          <p:nvPr/>
        </p:nvSpPr>
        <p:spPr bwMode="auto">
          <a:xfrm>
            <a:off x="2184400" y="3938588"/>
            <a:ext cx="4343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c</a:t>
            </a:r>
            <a:r>
              <a:rPr lang="en-US" altLang="zh-CN" sz="36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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 a</a:t>
            </a:r>
            <a:r>
              <a:rPr lang="en-US" altLang="zh-CN" sz="2400" baseline="60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m-i</a:t>
            </a:r>
            <a:r>
              <a:rPr lang="en-US" altLang="zh-CN" sz="1600" baseline="60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(n/b</a:t>
            </a:r>
            <a:r>
              <a:rPr lang="en-US" altLang="zh-CN" sz="2400" baseline="60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m-i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)</a:t>
            </a:r>
            <a:r>
              <a:rPr lang="en-US" altLang="zh-CN" sz="2800" baseline="60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 k</a:t>
            </a:r>
          </a:p>
        </p:txBody>
      </p:sp>
      <p:sp>
        <p:nvSpPr>
          <p:cNvPr id="32791" name="Rectangle 80"/>
          <p:cNvSpPr>
            <a:spLocks noChangeArrowheads="1"/>
          </p:cNvSpPr>
          <p:nvPr/>
        </p:nvSpPr>
        <p:spPr bwMode="auto">
          <a:xfrm>
            <a:off x="2032000" y="4884738"/>
            <a:ext cx="1889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700">
                <a:latin typeface="Symbol" pitchFamily="18" charset="2"/>
              </a:rPr>
              <a:t>=</a:t>
            </a:r>
            <a:endParaRPr lang="en-US" altLang="zh-CN" sz="4400">
              <a:latin typeface="Arial" charset="0"/>
            </a:endParaRPr>
          </a:p>
        </p:txBody>
      </p:sp>
      <p:sp>
        <p:nvSpPr>
          <p:cNvPr id="32792" name="Text Box 81"/>
          <p:cNvSpPr txBox="1">
            <a:spLocks noChangeArrowheads="1"/>
          </p:cNvSpPr>
          <p:nvPr/>
        </p:nvSpPr>
        <p:spPr bwMode="auto">
          <a:xfrm>
            <a:off x="2184400" y="4730750"/>
            <a:ext cx="434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c</a:t>
            </a:r>
            <a:r>
              <a:rPr lang="en-US" altLang="zh-CN" sz="36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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 a</a:t>
            </a:r>
            <a:r>
              <a:rPr lang="en-US" altLang="zh-CN" sz="2400" baseline="60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m-i</a:t>
            </a:r>
            <a:r>
              <a:rPr lang="en-US" altLang="zh-CN" sz="1600" baseline="60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b</a:t>
            </a:r>
            <a:r>
              <a:rPr lang="en-US" altLang="zh-CN" sz="2400" baseline="60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ik</a:t>
            </a:r>
          </a:p>
        </p:txBody>
      </p:sp>
      <p:sp>
        <p:nvSpPr>
          <p:cNvPr id="32793" name="Rectangle 82"/>
          <p:cNvSpPr>
            <a:spLocks noChangeArrowheads="1"/>
          </p:cNvSpPr>
          <p:nvPr/>
        </p:nvSpPr>
        <p:spPr bwMode="auto">
          <a:xfrm>
            <a:off x="2032000" y="5646738"/>
            <a:ext cx="1889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700">
                <a:latin typeface="Symbol" pitchFamily="18" charset="2"/>
              </a:rPr>
              <a:t>=</a:t>
            </a:r>
            <a:endParaRPr lang="en-US" altLang="zh-CN" sz="4400">
              <a:latin typeface="Arial" charset="0"/>
            </a:endParaRPr>
          </a:p>
        </p:txBody>
      </p:sp>
      <p:sp>
        <p:nvSpPr>
          <p:cNvPr id="32794" name="Text Box 83"/>
          <p:cNvSpPr txBox="1">
            <a:spLocks noChangeArrowheads="1"/>
          </p:cNvSpPr>
          <p:nvPr/>
        </p:nvSpPr>
        <p:spPr bwMode="auto">
          <a:xfrm>
            <a:off x="2184400" y="5492750"/>
            <a:ext cx="434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ca</a:t>
            </a:r>
            <a:r>
              <a:rPr lang="en-US" altLang="zh-CN" sz="2400" baseline="60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m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 </a:t>
            </a:r>
            <a:r>
              <a:rPr lang="en-US" altLang="zh-CN" sz="36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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 (b</a:t>
            </a:r>
            <a:r>
              <a:rPr lang="en-US" altLang="zh-CN" sz="2400" baseline="60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k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/a)</a:t>
            </a:r>
            <a:r>
              <a:rPr lang="en-US" altLang="zh-CN" sz="2400" baseline="60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i</a:t>
            </a:r>
          </a:p>
        </p:txBody>
      </p:sp>
      <p:sp>
        <p:nvSpPr>
          <p:cNvPr id="32795" name="日期占位符 2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A836E2-461A-47A3-BD0B-4D720CE554EE}" type="datetime1">
              <a:rPr lang="zh-CN" altLang="en-US" sz="1400" b="0" smtClean="0">
                <a:latin typeface="Comic Sans MS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2016/3/3</a:t>
            </a:fld>
            <a:endParaRPr lang="en-US" altLang="zh-CN" sz="1400" b="0" smtClean="0">
              <a:latin typeface="Comic Sans MS" pitchFamily="66" charset="0"/>
            </a:endParaRPr>
          </a:p>
        </p:txBody>
      </p:sp>
      <p:sp>
        <p:nvSpPr>
          <p:cNvPr id="32796" name="页脚占位符 28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</a:rPr>
              <a:t>第</a:t>
            </a:r>
            <a:r>
              <a:rPr lang="en-US" altLang="zh-CN" sz="1400" b="0" smtClean="0">
                <a:latin typeface="Comic Sans MS" pitchFamily="66" charset="0"/>
              </a:rPr>
              <a:t>2</a:t>
            </a:r>
            <a:r>
              <a:rPr lang="zh-CN" altLang="en-US" sz="1400" b="0" smtClean="0">
                <a:latin typeface="Comic Sans MS" pitchFamily="66" charset="0"/>
              </a:rPr>
              <a:t>章 算法分析基础</a:t>
            </a:r>
            <a:endParaRPr lang="en-US" altLang="zh-CN" sz="1400" b="0" smtClean="0">
              <a:latin typeface="Comic Sans MS" pitchFamily="66" charset="0"/>
            </a:endParaRPr>
          </a:p>
        </p:txBody>
      </p:sp>
      <p:sp>
        <p:nvSpPr>
          <p:cNvPr id="32797" name="灯片编号占位符 2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</a:rPr>
              <a:t>Page </a:t>
            </a:r>
            <a:fld id="{B8A22171-801F-4F8D-9250-36BB61CDC2BC}" type="slidenum">
              <a:rPr lang="en-US" altLang="zh-CN" sz="1400" b="0" smtClean="0">
                <a:latin typeface="Comic Sans MS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400" b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6"/>
          <p:cNvSpPr>
            <a:spLocks noChangeArrowheads="1"/>
          </p:cNvSpPr>
          <p:nvPr/>
        </p:nvSpPr>
        <p:spPr bwMode="auto">
          <a:xfrm>
            <a:off x="296863" y="257175"/>
            <a:ext cx="82931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r>
              <a:rPr lang="zh-CN" altLang="en-US" sz="2800">
                <a:latin typeface="Arial" charset="0"/>
              </a:rPr>
              <a:t>上式中根据比率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b</a:t>
            </a:r>
            <a:r>
              <a:rPr lang="en-US" altLang="zh-CN" sz="2400" baseline="60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k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/a</a:t>
            </a:r>
            <a:r>
              <a:rPr lang="zh-CN" altLang="en-US" sz="2800">
                <a:latin typeface="Arial" charset="0"/>
              </a:rPr>
              <a:t>的取值不同，有三种可能的情况需要讨论：</a:t>
            </a:r>
            <a:r>
              <a:rPr lang="zh-CN" altLang="en-US" sz="2800" b="0">
                <a:latin typeface="Arial" charset="0"/>
              </a:rPr>
              <a:t> </a:t>
            </a:r>
          </a:p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r>
              <a:rPr lang="zh-CN" altLang="en-US" sz="2800">
                <a:latin typeface="Arial" charset="0"/>
              </a:rPr>
              <a:t>注意引用如下关系式：</a:t>
            </a:r>
          </a:p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r>
              <a:rPr lang="zh-CN" altLang="en-US" sz="2800">
                <a:latin typeface="Arial" charset="0"/>
              </a:rPr>
              <a:t>　　　 </a:t>
            </a:r>
            <a:r>
              <a:rPr lang="en-US" altLang="zh-CN" sz="2800">
                <a:latin typeface="Arial" charset="0"/>
              </a:rPr>
              <a:t>n=b</a:t>
            </a:r>
            <a:r>
              <a:rPr lang="en-US" altLang="zh-CN" sz="2400" baseline="60000">
                <a:latin typeface="Arial" charset="0"/>
              </a:rPr>
              <a:t>m</a:t>
            </a:r>
            <a:r>
              <a:rPr lang="zh-CN" altLang="en-US" sz="2800">
                <a:latin typeface="Arial" charset="0"/>
              </a:rPr>
              <a:t>，</a:t>
            </a:r>
            <a:r>
              <a:rPr lang="en-US" altLang="zh-CN" sz="2800">
                <a:latin typeface="Arial" charset="0"/>
              </a:rPr>
              <a:t>m=log</a:t>
            </a:r>
            <a:r>
              <a:rPr lang="en-US" altLang="zh-CN" sz="2800" baseline="-25000">
                <a:latin typeface="Arial" charset="0"/>
              </a:rPr>
              <a:t>b</a:t>
            </a:r>
            <a:r>
              <a:rPr lang="en-US" altLang="zh-CN" sz="2800">
                <a:latin typeface="Arial" charset="0"/>
              </a:rPr>
              <a:t>n,    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a</a:t>
            </a:r>
            <a:r>
              <a:rPr lang="en-US" altLang="zh-CN" sz="1600" baseline="60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m</a:t>
            </a:r>
            <a:r>
              <a:rPr lang="en-US" altLang="zh-CN" sz="2800">
                <a:latin typeface="Arial" charset="0"/>
              </a:rPr>
              <a:t>=a</a:t>
            </a:r>
            <a:r>
              <a:rPr lang="en-US" altLang="zh-CN" sz="2400" baseline="60000">
                <a:latin typeface="Arial" charset="0"/>
              </a:rPr>
              <a:t>log</a:t>
            </a:r>
            <a:r>
              <a:rPr lang="en-US" altLang="zh-CN" sz="2400" baseline="30000">
                <a:latin typeface="Arial" charset="0"/>
              </a:rPr>
              <a:t>b</a:t>
            </a:r>
            <a:r>
              <a:rPr lang="en-US" altLang="zh-CN" sz="2400" baseline="60000">
                <a:latin typeface="Arial" charset="0"/>
              </a:rPr>
              <a:t>n </a:t>
            </a:r>
            <a:r>
              <a:rPr lang="en-US" altLang="zh-CN" sz="2800">
                <a:latin typeface="Arial" charset="0"/>
              </a:rPr>
              <a:t>=n</a:t>
            </a:r>
            <a:r>
              <a:rPr lang="en-US" altLang="zh-CN" sz="2400" baseline="60000">
                <a:latin typeface="Arial" charset="0"/>
              </a:rPr>
              <a:t>log</a:t>
            </a:r>
            <a:r>
              <a:rPr lang="en-US" altLang="zh-CN" sz="2400" baseline="30000">
                <a:latin typeface="Arial" charset="0"/>
              </a:rPr>
              <a:t>b</a:t>
            </a:r>
            <a:r>
              <a:rPr lang="en-US" altLang="zh-CN" sz="2400" baseline="60000">
                <a:latin typeface="Arial" charset="0"/>
              </a:rPr>
              <a:t>a</a:t>
            </a:r>
            <a:r>
              <a:rPr lang="en-US" altLang="zh-CN" sz="2800">
                <a:latin typeface="Arial" charset="0"/>
              </a:rPr>
              <a:t> </a:t>
            </a:r>
            <a:r>
              <a:rPr lang="zh-CN" altLang="en-US" sz="2800">
                <a:latin typeface="Arial" charset="0"/>
              </a:rPr>
              <a:t>　　</a:t>
            </a:r>
          </a:p>
        </p:txBody>
      </p:sp>
      <p:sp>
        <p:nvSpPr>
          <p:cNvPr id="33795" name="Rectangle 47"/>
          <p:cNvSpPr>
            <a:spLocks noChangeArrowheads="1"/>
          </p:cNvSpPr>
          <p:nvPr/>
        </p:nvSpPr>
        <p:spPr bwMode="auto">
          <a:xfrm>
            <a:off x="611188" y="2413000"/>
            <a:ext cx="8361362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zh-CN" sz="2800">
                <a:latin typeface="Arial" charset="0"/>
              </a:rPr>
              <a:t>(1) </a:t>
            </a:r>
            <a:r>
              <a:rPr lang="en-US" altLang="zh-CN" sz="2800">
                <a:solidFill>
                  <a:srgbClr val="FF0000"/>
                </a:solidFill>
                <a:latin typeface="Arial" charset="0"/>
              </a:rPr>
              <a:t>r</a:t>
            </a:r>
            <a:r>
              <a:rPr lang="en-US" altLang="zh-CN" sz="2800">
                <a:latin typeface="Arial" charset="0"/>
              </a:rPr>
              <a:t>&lt;1</a:t>
            </a:r>
            <a:r>
              <a:rPr lang="zh-CN" altLang="en-US" sz="2800">
                <a:latin typeface="Arial" charset="0"/>
              </a:rPr>
              <a:t>： </a:t>
            </a:r>
            <a:r>
              <a:rPr lang="zh-CN" altLang="en-US" sz="36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sym typeface="Symbol" pitchFamily="18" charset="2"/>
              </a:rPr>
              <a:t></a:t>
            </a: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r</a:t>
            </a:r>
            <a:r>
              <a:rPr lang="en-US" altLang="zh-CN" sz="2400" baseline="60000">
                <a:solidFill>
                  <a:srgbClr val="FF0000"/>
                </a:solidFill>
                <a:latin typeface="Monotype Corsiva" pitchFamily="66" charset="0"/>
                <a:ea typeface="华文行楷" pitchFamily="2" charset="-122"/>
              </a:rPr>
              <a:t>i</a:t>
            </a:r>
            <a:r>
              <a:rPr lang="en-US" altLang="zh-CN" sz="2400">
                <a:solidFill>
                  <a:srgbClr val="FF0000"/>
                </a:solidFill>
                <a:latin typeface="Monotype Corsiva" pitchFamily="66" charset="0"/>
                <a:ea typeface="华文行楷" pitchFamily="2" charset="-122"/>
              </a:rPr>
              <a:t> </a:t>
            </a:r>
            <a:r>
              <a:rPr lang="en-US" altLang="zh-CN" sz="2800">
                <a:latin typeface="Arial" charset="0"/>
              </a:rPr>
              <a:t>&lt;1/(1-r)</a:t>
            </a:r>
            <a:r>
              <a:rPr lang="zh-CN" altLang="en-US" sz="2800">
                <a:latin typeface="Arial" charset="0"/>
              </a:rPr>
              <a:t>，由于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a</a:t>
            </a:r>
            <a:r>
              <a:rPr lang="en-US" altLang="zh-CN" sz="1600" baseline="60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m</a:t>
            </a:r>
            <a:r>
              <a:rPr lang="en-US" altLang="zh-CN" sz="2800">
                <a:latin typeface="Arial" charset="0"/>
              </a:rPr>
              <a:t>=n</a:t>
            </a:r>
            <a:r>
              <a:rPr lang="en-US" altLang="zh-CN" sz="2400" baseline="60000">
                <a:latin typeface="Arial" charset="0"/>
              </a:rPr>
              <a:t>log</a:t>
            </a:r>
            <a:r>
              <a:rPr lang="en-US" altLang="zh-CN" sz="2400" baseline="30000">
                <a:latin typeface="Arial" charset="0"/>
              </a:rPr>
              <a:t>b</a:t>
            </a:r>
            <a:r>
              <a:rPr lang="en-US" altLang="zh-CN" sz="2400" baseline="60000">
                <a:latin typeface="Arial" charset="0"/>
              </a:rPr>
              <a:t>a</a:t>
            </a:r>
            <a:r>
              <a:rPr lang="zh-CN" altLang="en-US" sz="2800">
                <a:latin typeface="Arial" charset="0"/>
              </a:rPr>
              <a:t>，所以，</a:t>
            </a:r>
          </a:p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r>
              <a:rPr lang="zh-CN" altLang="en-US" sz="2800">
                <a:latin typeface="Arial" charset="0"/>
              </a:rPr>
              <a:t>　　　　</a:t>
            </a:r>
            <a:r>
              <a:rPr lang="en-US" altLang="zh-CN" sz="2800">
                <a:latin typeface="Times New Roman" pitchFamily="18" charset="0"/>
              </a:rPr>
              <a:t>T(n)=O(n</a:t>
            </a:r>
            <a:r>
              <a:rPr lang="en-US" altLang="zh-CN" sz="2400" baseline="60000">
                <a:latin typeface="Times New Roman" pitchFamily="18" charset="0"/>
              </a:rPr>
              <a:t>log</a:t>
            </a:r>
            <a:r>
              <a:rPr lang="en-US" altLang="zh-CN" sz="2400" baseline="30000">
                <a:latin typeface="Times New Roman" pitchFamily="18" charset="0"/>
              </a:rPr>
              <a:t>b</a:t>
            </a:r>
            <a:r>
              <a:rPr lang="en-US" altLang="zh-CN" sz="2400" baseline="60000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)</a:t>
            </a:r>
            <a:r>
              <a:rPr lang="zh-CN" altLang="en-US" sz="2800">
                <a:latin typeface="Times New Roman" pitchFamily="18" charset="0"/>
              </a:rPr>
              <a:t>；</a:t>
            </a:r>
          </a:p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zh-CN" sz="2800">
                <a:latin typeface="Arial" charset="0"/>
              </a:rPr>
              <a:t>(2)r=1</a:t>
            </a:r>
            <a:r>
              <a:rPr lang="zh-CN" altLang="en-US" sz="2800">
                <a:latin typeface="Arial" charset="0"/>
              </a:rPr>
              <a:t>： </a:t>
            </a:r>
            <a:r>
              <a:rPr lang="zh-CN" altLang="en-US" sz="36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sym typeface="Symbol" pitchFamily="18" charset="2"/>
              </a:rPr>
              <a:t></a:t>
            </a:r>
            <a:r>
              <a:rPr lang="zh-CN" altLang="en-US" sz="2800">
                <a:solidFill>
                  <a:schemeClr val="accent2"/>
                </a:solidFill>
                <a:latin typeface="Times New Roman" pitchFamily="18" charset="0"/>
                <a:ea typeface="华文行楷" pitchFamily="2" charset="-122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r</a:t>
            </a:r>
            <a:r>
              <a:rPr lang="en-US" altLang="zh-CN" sz="2400" baseline="60000">
                <a:solidFill>
                  <a:srgbClr val="FF0000"/>
                </a:solidFill>
                <a:latin typeface="Monotype Corsiva" pitchFamily="66" charset="0"/>
                <a:ea typeface="华文行楷" pitchFamily="2" charset="-122"/>
              </a:rPr>
              <a:t>i</a:t>
            </a:r>
            <a:r>
              <a:rPr lang="en-US" altLang="zh-CN" sz="2400" b="0">
                <a:latin typeface="Arial" charset="0"/>
                <a:ea typeface="华文行楷" pitchFamily="2" charset="-122"/>
              </a:rPr>
              <a:t>=</a:t>
            </a:r>
            <a:r>
              <a:rPr lang="en-US" altLang="zh-CN" sz="2400">
                <a:latin typeface="Times New Roman" pitchFamily="18" charset="0"/>
                <a:ea typeface="华文行楷" pitchFamily="2" charset="-122"/>
              </a:rPr>
              <a:t>m+1=log</a:t>
            </a:r>
            <a:r>
              <a:rPr lang="en-US" altLang="zh-CN" sz="2400" baseline="-25000">
                <a:latin typeface="Times New Roman" pitchFamily="18" charset="0"/>
                <a:ea typeface="华文行楷" pitchFamily="2" charset="-122"/>
              </a:rPr>
              <a:t>b</a:t>
            </a:r>
            <a:r>
              <a:rPr lang="en-US" altLang="zh-CN" sz="2400">
                <a:latin typeface="Times New Roman" pitchFamily="18" charset="0"/>
                <a:ea typeface="华文行楷" pitchFamily="2" charset="-122"/>
              </a:rPr>
              <a:t>n+1</a:t>
            </a:r>
            <a:r>
              <a:rPr lang="zh-CN" altLang="en-US" sz="2400">
                <a:latin typeface="Times New Roman" pitchFamily="18" charset="0"/>
              </a:rPr>
              <a:t>，由于</a:t>
            </a:r>
            <a:r>
              <a:rPr lang="en-US" altLang="zh-CN" sz="2800">
                <a:latin typeface="Times New Roman" pitchFamily="18" charset="0"/>
                <a:ea typeface="华文行楷" pitchFamily="2" charset="-122"/>
              </a:rPr>
              <a:t>a</a:t>
            </a:r>
            <a:r>
              <a:rPr lang="en-US" altLang="zh-CN" sz="1600" baseline="60000">
                <a:latin typeface="Times New Roman" pitchFamily="18" charset="0"/>
                <a:ea typeface="华文行楷" pitchFamily="2" charset="-122"/>
              </a:rPr>
              <a:t>m</a:t>
            </a:r>
            <a:r>
              <a:rPr lang="en-US" altLang="zh-CN" sz="2400" baseline="60000">
                <a:latin typeface="Arial" charset="0"/>
              </a:rPr>
              <a:t> </a:t>
            </a:r>
            <a:r>
              <a:rPr lang="en-US" altLang="zh-CN" sz="2800">
                <a:latin typeface="Arial" charset="0"/>
              </a:rPr>
              <a:t>=n</a:t>
            </a:r>
            <a:r>
              <a:rPr lang="en-US" altLang="zh-CN" sz="2400" baseline="60000">
                <a:latin typeface="Arial" charset="0"/>
              </a:rPr>
              <a:t>log</a:t>
            </a:r>
            <a:r>
              <a:rPr lang="en-US" altLang="zh-CN" sz="2400" baseline="30000">
                <a:latin typeface="Arial" charset="0"/>
              </a:rPr>
              <a:t>b</a:t>
            </a:r>
            <a:r>
              <a:rPr lang="en-US" altLang="zh-CN" sz="2400" baseline="60000">
                <a:latin typeface="Arial" charset="0"/>
              </a:rPr>
              <a:t>a</a:t>
            </a:r>
            <a:r>
              <a:rPr lang="en-US" altLang="zh-CN" sz="2400">
                <a:latin typeface="Arial" charset="0"/>
              </a:rPr>
              <a:t>=</a:t>
            </a:r>
            <a:r>
              <a:rPr lang="en-US" altLang="zh-CN" sz="2800">
                <a:latin typeface="Arial" charset="0"/>
              </a:rPr>
              <a:t> </a:t>
            </a:r>
            <a:r>
              <a:rPr lang="en-US" altLang="zh-CN" sz="280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n</a:t>
            </a:r>
            <a:r>
              <a:rPr lang="en-US" altLang="zh-CN" sz="2400" baseline="6000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k</a:t>
            </a:r>
            <a:r>
              <a:rPr lang="zh-CN" altLang="en-US" sz="2400">
                <a:latin typeface="Monotype Corsiva" pitchFamily="66" charset="0"/>
                <a:cs typeface="Times New Roman" pitchFamily="18" charset="0"/>
              </a:rPr>
              <a:t>，所以，</a:t>
            </a:r>
          </a:p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r>
              <a:rPr lang="zh-CN" altLang="en-US" sz="2400">
                <a:latin typeface="Monotype Corsiva" pitchFamily="66" charset="0"/>
                <a:cs typeface="Times New Roman" pitchFamily="18" charset="0"/>
              </a:rPr>
              <a:t>　　　　 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T(n)=O(</a:t>
            </a:r>
            <a:r>
              <a:rPr lang="en-US" altLang="zh-CN" sz="2800">
                <a:latin typeface="Times New Roman" pitchFamily="18" charset="0"/>
                <a:ea typeface="华文行楷" pitchFamily="2" charset="-122"/>
              </a:rPr>
              <a:t>n</a:t>
            </a:r>
            <a:r>
              <a:rPr lang="en-US" altLang="zh-CN" sz="2400" baseline="60000">
                <a:latin typeface="Times New Roman" pitchFamily="18" charset="0"/>
                <a:ea typeface="华文行楷" pitchFamily="2" charset="-122"/>
              </a:rPr>
              <a:t>k </a:t>
            </a:r>
            <a:r>
              <a:rPr lang="en-US" altLang="zh-CN" sz="2400">
                <a:latin typeface="Times New Roman" pitchFamily="18" charset="0"/>
                <a:ea typeface="华文行楷" pitchFamily="2" charset="-122"/>
              </a:rPr>
              <a:t>log</a:t>
            </a:r>
            <a:r>
              <a:rPr lang="en-US" altLang="zh-CN" sz="2400" baseline="-25000">
                <a:latin typeface="Times New Roman" pitchFamily="18" charset="0"/>
                <a:ea typeface="华文行楷" pitchFamily="2" charset="-122"/>
              </a:rPr>
              <a:t>b</a:t>
            </a:r>
            <a:r>
              <a:rPr lang="en-US" altLang="zh-CN" sz="2400">
                <a:latin typeface="Times New Roman" pitchFamily="18" charset="0"/>
                <a:ea typeface="华文行楷" pitchFamily="2" charset="-122"/>
              </a:rPr>
              <a:t>n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zh-CN" altLang="en-US" sz="2400">
                <a:latin typeface="Times New Roman" pitchFamily="18" charset="0"/>
              </a:rPr>
              <a:t>；</a:t>
            </a:r>
          </a:p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zh-CN" sz="2800">
                <a:latin typeface="Arial" charset="0"/>
              </a:rPr>
              <a:t>(3)r&gt;1</a:t>
            </a:r>
            <a:r>
              <a:rPr lang="zh-CN" altLang="en-US" sz="2800">
                <a:latin typeface="Arial" charset="0"/>
              </a:rPr>
              <a:t>： </a:t>
            </a:r>
            <a:r>
              <a:rPr lang="zh-CN" altLang="en-US" sz="36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sym typeface="Symbol" pitchFamily="18" charset="2"/>
              </a:rPr>
              <a:t></a:t>
            </a:r>
            <a:r>
              <a:rPr lang="zh-CN" altLang="en-US" sz="2800">
                <a:solidFill>
                  <a:schemeClr val="accent2"/>
                </a:solidFill>
                <a:latin typeface="Times New Roman" pitchFamily="18" charset="0"/>
                <a:ea typeface="华文行楷" pitchFamily="2" charset="-122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r</a:t>
            </a:r>
            <a:r>
              <a:rPr lang="en-US" altLang="zh-CN" sz="2400" baseline="60000">
                <a:solidFill>
                  <a:srgbClr val="FF0000"/>
                </a:solidFill>
                <a:latin typeface="Monotype Corsiva" pitchFamily="66" charset="0"/>
                <a:ea typeface="华文行楷" pitchFamily="2" charset="-122"/>
              </a:rPr>
              <a:t>i</a:t>
            </a:r>
            <a:r>
              <a:rPr lang="en-US" altLang="zh-CN" sz="2400">
                <a:solidFill>
                  <a:srgbClr val="FF0000"/>
                </a:solidFill>
                <a:latin typeface="Monotype Corsiva" pitchFamily="66" charset="0"/>
                <a:ea typeface="华文行楷" pitchFamily="2" charset="-122"/>
              </a:rPr>
              <a:t> </a:t>
            </a:r>
            <a:r>
              <a:rPr lang="en-US" altLang="zh-CN" sz="2400" b="0">
                <a:latin typeface="Arial" charset="0"/>
                <a:ea typeface="华文行楷" pitchFamily="2" charset="-122"/>
              </a:rPr>
              <a:t>=</a:t>
            </a:r>
            <a:r>
              <a:rPr lang="en-US" altLang="zh-CN" sz="2400">
                <a:latin typeface="Arial" charset="0"/>
                <a:ea typeface="华文行楷" pitchFamily="2" charset="-122"/>
              </a:rPr>
              <a:t>(r</a:t>
            </a:r>
            <a:r>
              <a:rPr lang="en-US" altLang="zh-CN" sz="2000" baseline="60000">
                <a:latin typeface="Arial" charset="0"/>
                <a:ea typeface="华文行楷" pitchFamily="2" charset="-122"/>
              </a:rPr>
              <a:t>m+1</a:t>
            </a:r>
            <a:r>
              <a:rPr lang="en-US" altLang="zh-CN" sz="2400">
                <a:latin typeface="Arial" charset="0"/>
                <a:ea typeface="华文行楷" pitchFamily="2" charset="-122"/>
              </a:rPr>
              <a:t>-1)/(r-1)=O(r</a:t>
            </a:r>
            <a:r>
              <a:rPr lang="en-US" altLang="zh-CN" sz="2400" baseline="60000">
                <a:latin typeface="Arial" charset="0"/>
                <a:ea typeface="华文行楷" pitchFamily="2" charset="-122"/>
              </a:rPr>
              <a:t>m</a:t>
            </a:r>
            <a:r>
              <a:rPr lang="en-US" altLang="zh-CN" sz="2400">
                <a:latin typeface="Arial" charset="0"/>
                <a:ea typeface="华文行楷" pitchFamily="2" charset="-122"/>
              </a:rPr>
              <a:t>)</a:t>
            </a:r>
            <a:r>
              <a:rPr lang="zh-CN" altLang="en-US" sz="2400">
                <a:latin typeface="宋体" pitchFamily="2" charset="-122"/>
              </a:rPr>
              <a:t>，所以，</a:t>
            </a:r>
          </a:p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　　　　</a:t>
            </a:r>
            <a:r>
              <a:rPr lang="en-US" altLang="zh-CN" sz="2400">
                <a:latin typeface="Times New Roman" pitchFamily="18" charset="0"/>
              </a:rPr>
              <a:t>T(n)=O(a</a:t>
            </a:r>
            <a:r>
              <a:rPr lang="en-US" altLang="zh-CN" sz="2400" baseline="60000">
                <a:latin typeface="Times New Roman" pitchFamily="18" charset="0"/>
              </a:rPr>
              <a:t>m</a:t>
            </a:r>
            <a:r>
              <a:rPr lang="en-US" altLang="zh-CN" sz="2400">
                <a:latin typeface="Times New Roman" pitchFamily="18" charset="0"/>
              </a:rPr>
              <a:t>r</a:t>
            </a:r>
            <a:r>
              <a:rPr lang="en-US" altLang="zh-CN" sz="2400" baseline="60000">
                <a:latin typeface="Times New Roman" pitchFamily="18" charset="0"/>
              </a:rPr>
              <a:t>m</a:t>
            </a:r>
            <a:r>
              <a:rPr lang="en-US" altLang="zh-CN" sz="2400">
                <a:latin typeface="Times New Roman" pitchFamily="18" charset="0"/>
              </a:rPr>
              <a:t>)=O(b</a:t>
            </a:r>
            <a:r>
              <a:rPr lang="en-US" altLang="zh-CN" sz="2400" baseline="60000">
                <a:latin typeface="Times New Roman" pitchFamily="18" charset="0"/>
              </a:rPr>
              <a:t>km</a:t>
            </a:r>
            <a:r>
              <a:rPr lang="en-US" altLang="zh-CN" sz="2400">
                <a:latin typeface="Times New Roman" pitchFamily="18" charset="0"/>
              </a:rPr>
              <a:t>)=O(</a:t>
            </a:r>
            <a:r>
              <a:rPr lang="en-US" altLang="zh-CN" sz="2800">
                <a:latin typeface="Times New Roman" pitchFamily="18" charset="0"/>
                <a:ea typeface="华文行楷" pitchFamily="2" charset="-122"/>
              </a:rPr>
              <a:t>n</a:t>
            </a:r>
            <a:r>
              <a:rPr lang="en-US" altLang="zh-CN" sz="2400" baseline="60000">
                <a:latin typeface="Times New Roman" pitchFamily="18" charset="0"/>
                <a:ea typeface="华文行楷" pitchFamily="2" charset="-122"/>
              </a:rPr>
              <a:t>k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800" b="0">
                <a:latin typeface="宋体" pitchFamily="2" charset="-122"/>
              </a:rPr>
              <a:t> </a:t>
            </a:r>
          </a:p>
        </p:txBody>
      </p:sp>
      <p:sp>
        <p:nvSpPr>
          <p:cNvPr id="3379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46BB1C-7C5D-40B5-85AB-ECF1ACD7781C}" type="datetime1">
              <a:rPr lang="zh-CN" altLang="en-US" sz="1400" b="0" smtClean="0">
                <a:latin typeface="Comic Sans MS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2016/3/3</a:t>
            </a:fld>
            <a:endParaRPr lang="en-US" altLang="zh-CN" sz="1400" b="0" smtClean="0">
              <a:latin typeface="Comic Sans MS" pitchFamily="66" charset="0"/>
            </a:endParaRPr>
          </a:p>
        </p:txBody>
      </p:sp>
      <p:sp>
        <p:nvSpPr>
          <p:cNvPr id="33797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</a:rPr>
              <a:t>第</a:t>
            </a:r>
            <a:r>
              <a:rPr lang="en-US" altLang="zh-CN" sz="1400" b="0" smtClean="0">
                <a:latin typeface="Comic Sans MS" pitchFamily="66" charset="0"/>
              </a:rPr>
              <a:t>2</a:t>
            </a:r>
            <a:r>
              <a:rPr lang="zh-CN" altLang="en-US" sz="1400" b="0" smtClean="0">
                <a:latin typeface="Comic Sans MS" pitchFamily="66" charset="0"/>
              </a:rPr>
              <a:t>章 算法分析基础</a:t>
            </a:r>
            <a:endParaRPr lang="en-US" altLang="zh-CN" sz="1400" b="0" smtClean="0">
              <a:latin typeface="Comic Sans MS" pitchFamily="66" charset="0"/>
            </a:endParaRPr>
          </a:p>
        </p:txBody>
      </p:sp>
      <p:sp>
        <p:nvSpPr>
          <p:cNvPr id="3379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</a:rPr>
              <a:t>Page </a:t>
            </a:r>
            <a:fld id="{7EFBD9AD-077C-45EC-9C4A-203259713C42}" type="slidenum">
              <a:rPr lang="en-US" altLang="zh-CN" sz="1400" b="0" smtClean="0">
                <a:latin typeface="Comic Sans MS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1400" b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30"/>
          <p:cNvGrpSpPr>
            <a:grpSpLocks/>
          </p:cNvGrpSpPr>
          <p:nvPr/>
        </p:nvGrpSpPr>
        <p:grpSpPr bwMode="auto">
          <a:xfrm>
            <a:off x="1447800" y="990600"/>
            <a:ext cx="5491163" cy="1935163"/>
            <a:chOff x="924" y="2812"/>
            <a:chExt cx="3459" cy="1219"/>
          </a:xfrm>
        </p:grpSpPr>
        <p:sp>
          <p:nvSpPr>
            <p:cNvPr id="34822" name="AutoShape 31"/>
            <p:cNvSpPr>
              <a:spLocks noChangeAspect="1" noChangeArrowheads="1" noTextEdit="1"/>
            </p:cNvSpPr>
            <p:nvPr/>
          </p:nvSpPr>
          <p:spPr bwMode="auto">
            <a:xfrm>
              <a:off x="924" y="2812"/>
              <a:ext cx="3459" cy="1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3" name="Rectangle 32"/>
            <p:cNvSpPr>
              <a:spLocks noChangeArrowheads="1"/>
            </p:cNvSpPr>
            <p:nvPr/>
          </p:nvSpPr>
          <p:spPr bwMode="auto">
            <a:xfrm>
              <a:off x="1710" y="3510"/>
              <a:ext cx="1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>
                  <a:latin typeface="Symbol" pitchFamily="18" charset="2"/>
                </a:rPr>
                <a:t>ï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4824" name="Rectangle 33"/>
            <p:cNvSpPr>
              <a:spLocks noChangeArrowheads="1"/>
            </p:cNvSpPr>
            <p:nvPr/>
          </p:nvSpPr>
          <p:spPr bwMode="auto">
            <a:xfrm>
              <a:off x="1710" y="3725"/>
              <a:ext cx="1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>
                  <a:latin typeface="Symbol" pitchFamily="18" charset="2"/>
                </a:rPr>
                <a:t>î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4825" name="Rectangle 34"/>
            <p:cNvSpPr>
              <a:spLocks noChangeArrowheads="1"/>
            </p:cNvSpPr>
            <p:nvPr/>
          </p:nvSpPr>
          <p:spPr bwMode="auto">
            <a:xfrm>
              <a:off x="1710" y="3069"/>
              <a:ext cx="1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>
                  <a:latin typeface="Symbol" pitchFamily="18" charset="2"/>
                </a:rPr>
                <a:t>ï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4826" name="Rectangle 35"/>
            <p:cNvSpPr>
              <a:spLocks noChangeArrowheads="1"/>
            </p:cNvSpPr>
            <p:nvPr/>
          </p:nvSpPr>
          <p:spPr bwMode="auto">
            <a:xfrm>
              <a:off x="1710" y="3284"/>
              <a:ext cx="1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>
                  <a:latin typeface="Symbol" pitchFamily="18" charset="2"/>
                </a:rPr>
                <a:t>í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4827" name="Rectangle 36"/>
            <p:cNvSpPr>
              <a:spLocks noChangeArrowheads="1"/>
            </p:cNvSpPr>
            <p:nvPr/>
          </p:nvSpPr>
          <p:spPr bwMode="auto">
            <a:xfrm>
              <a:off x="1710" y="2843"/>
              <a:ext cx="1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>
                  <a:latin typeface="Symbol" pitchFamily="18" charset="2"/>
                </a:rPr>
                <a:t>ì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4828" name="Rectangle 37"/>
            <p:cNvSpPr>
              <a:spLocks noChangeArrowheads="1"/>
            </p:cNvSpPr>
            <p:nvPr/>
          </p:nvSpPr>
          <p:spPr bwMode="auto">
            <a:xfrm>
              <a:off x="3849" y="3633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>
                  <a:latin typeface="Symbol" pitchFamily="18" charset="2"/>
                </a:rPr>
                <a:t>&lt;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4829" name="Rectangle 38"/>
            <p:cNvSpPr>
              <a:spLocks noChangeArrowheads="1"/>
            </p:cNvSpPr>
            <p:nvPr/>
          </p:nvSpPr>
          <p:spPr bwMode="auto">
            <a:xfrm>
              <a:off x="3816" y="3243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>
                  <a:latin typeface="Symbol" pitchFamily="18" charset="2"/>
                </a:rPr>
                <a:t>=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4830" name="Rectangle 39"/>
            <p:cNvSpPr>
              <a:spLocks noChangeArrowheads="1"/>
            </p:cNvSpPr>
            <p:nvPr/>
          </p:nvSpPr>
          <p:spPr bwMode="auto">
            <a:xfrm>
              <a:off x="3827" y="2859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>
                  <a:latin typeface="Symbol" pitchFamily="18" charset="2"/>
                </a:rPr>
                <a:t>&gt;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4831" name="Rectangle 40"/>
            <p:cNvSpPr>
              <a:spLocks noChangeArrowheads="1"/>
            </p:cNvSpPr>
            <p:nvPr/>
          </p:nvSpPr>
          <p:spPr bwMode="auto">
            <a:xfrm>
              <a:off x="1501" y="3243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>
                  <a:latin typeface="Symbol" pitchFamily="18" charset="2"/>
                </a:rPr>
                <a:t>=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4832" name="Rectangle 41"/>
            <p:cNvSpPr>
              <a:spLocks noChangeArrowheads="1"/>
            </p:cNvSpPr>
            <p:nvPr/>
          </p:nvSpPr>
          <p:spPr bwMode="auto">
            <a:xfrm>
              <a:off x="4192" y="3641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700" i="1">
                  <a:latin typeface="Times New Roman" pitchFamily="18" charset="0"/>
                </a:rPr>
                <a:t>k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4833" name="Rectangle 42"/>
            <p:cNvSpPr>
              <a:spLocks noChangeArrowheads="1"/>
            </p:cNvSpPr>
            <p:nvPr/>
          </p:nvSpPr>
          <p:spPr bwMode="auto">
            <a:xfrm>
              <a:off x="2259" y="3641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700" i="1">
                  <a:latin typeface="Times New Roman" pitchFamily="18" charset="0"/>
                </a:rPr>
                <a:t>k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4834" name="Rectangle 43"/>
            <p:cNvSpPr>
              <a:spLocks noChangeArrowheads="1"/>
            </p:cNvSpPr>
            <p:nvPr/>
          </p:nvSpPr>
          <p:spPr bwMode="auto">
            <a:xfrm>
              <a:off x="4159" y="3252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700" i="1">
                  <a:latin typeface="Times New Roman" pitchFamily="18" charset="0"/>
                </a:rPr>
                <a:t>k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4835" name="Rectangle 44"/>
            <p:cNvSpPr>
              <a:spLocks noChangeArrowheads="1"/>
            </p:cNvSpPr>
            <p:nvPr/>
          </p:nvSpPr>
          <p:spPr bwMode="auto">
            <a:xfrm>
              <a:off x="2729" y="3416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700" i="1">
                  <a:latin typeface="Times New Roman" pitchFamily="18" charset="0"/>
                </a:rPr>
                <a:t>b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4836" name="Rectangle 45"/>
            <p:cNvSpPr>
              <a:spLocks noChangeArrowheads="1"/>
            </p:cNvSpPr>
            <p:nvPr/>
          </p:nvSpPr>
          <p:spPr bwMode="auto">
            <a:xfrm>
              <a:off x="2259" y="3252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700" i="1">
                  <a:latin typeface="Times New Roman" pitchFamily="18" charset="0"/>
                </a:rPr>
                <a:t>k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4837" name="Rectangle 46"/>
            <p:cNvSpPr>
              <a:spLocks noChangeArrowheads="1"/>
            </p:cNvSpPr>
            <p:nvPr/>
          </p:nvSpPr>
          <p:spPr bwMode="auto">
            <a:xfrm>
              <a:off x="4169" y="2868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700" i="1">
                  <a:latin typeface="Times New Roman" pitchFamily="18" charset="0"/>
                </a:rPr>
                <a:t>k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4838" name="Rectangle 47"/>
            <p:cNvSpPr>
              <a:spLocks noChangeArrowheads="1"/>
            </p:cNvSpPr>
            <p:nvPr/>
          </p:nvSpPr>
          <p:spPr bwMode="auto">
            <a:xfrm>
              <a:off x="2544" y="2864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700" i="1">
                  <a:latin typeface="Times New Roman" pitchFamily="18" charset="0"/>
                </a:rPr>
                <a:t>a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4839" name="Rectangle 48"/>
            <p:cNvSpPr>
              <a:spLocks noChangeArrowheads="1"/>
            </p:cNvSpPr>
            <p:nvPr/>
          </p:nvSpPr>
          <p:spPr bwMode="auto">
            <a:xfrm>
              <a:off x="4050" y="3660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 i="1">
                  <a:latin typeface="Times New Roman" pitchFamily="18" charset="0"/>
                </a:rPr>
                <a:t>b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4840" name="Rectangle 49"/>
            <p:cNvSpPr>
              <a:spLocks noChangeArrowheads="1"/>
            </p:cNvSpPr>
            <p:nvPr/>
          </p:nvSpPr>
          <p:spPr bwMode="auto">
            <a:xfrm>
              <a:off x="3653" y="3660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 i="1">
                  <a:latin typeface="Times New Roman" pitchFamily="18" charset="0"/>
                </a:rPr>
                <a:t>a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4841" name="Rectangle 50"/>
            <p:cNvSpPr>
              <a:spLocks noChangeArrowheads="1"/>
            </p:cNvSpPr>
            <p:nvPr/>
          </p:nvSpPr>
          <p:spPr bwMode="auto">
            <a:xfrm>
              <a:off x="2117" y="3660"/>
              <a:ext cx="1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 i="1">
                  <a:latin typeface="Times New Roman" pitchFamily="18" charset="0"/>
                </a:rPr>
                <a:t>n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4842" name="Rectangle 51"/>
            <p:cNvSpPr>
              <a:spLocks noChangeArrowheads="1"/>
            </p:cNvSpPr>
            <p:nvPr/>
          </p:nvSpPr>
          <p:spPr bwMode="auto">
            <a:xfrm>
              <a:off x="1831" y="3660"/>
              <a:ext cx="1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 i="1">
                  <a:latin typeface="Times New Roman" pitchFamily="18" charset="0"/>
                </a:rPr>
                <a:t>O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4843" name="Rectangle 52"/>
            <p:cNvSpPr>
              <a:spLocks noChangeArrowheads="1"/>
            </p:cNvSpPr>
            <p:nvPr/>
          </p:nvSpPr>
          <p:spPr bwMode="auto">
            <a:xfrm>
              <a:off x="4017" y="3270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 i="1">
                  <a:latin typeface="Times New Roman" pitchFamily="18" charset="0"/>
                </a:rPr>
                <a:t>b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4844" name="Rectangle 53"/>
            <p:cNvSpPr>
              <a:spLocks noChangeArrowheads="1"/>
            </p:cNvSpPr>
            <p:nvPr/>
          </p:nvSpPr>
          <p:spPr bwMode="auto">
            <a:xfrm>
              <a:off x="3616" y="3270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 i="1">
                  <a:latin typeface="Times New Roman" pitchFamily="18" charset="0"/>
                </a:rPr>
                <a:t>a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4845" name="Rectangle 54"/>
            <p:cNvSpPr>
              <a:spLocks noChangeArrowheads="1"/>
            </p:cNvSpPr>
            <p:nvPr/>
          </p:nvSpPr>
          <p:spPr bwMode="auto">
            <a:xfrm>
              <a:off x="2864" y="3270"/>
              <a:ext cx="1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 i="1">
                  <a:latin typeface="Times New Roman" pitchFamily="18" charset="0"/>
                </a:rPr>
                <a:t>n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4846" name="Rectangle 55"/>
            <p:cNvSpPr>
              <a:spLocks noChangeArrowheads="1"/>
            </p:cNvSpPr>
            <p:nvPr/>
          </p:nvSpPr>
          <p:spPr bwMode="auto">
            <a:xfrm>
              <a:off x="2117" y="3270"/>
              <a:ext cx="1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 i="1">
                  <a:latin typeface="Times New Roman" pitchFamily="18" charset="0"/>
                </a:rPr>
                <a:t>n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4847" name="Rectangle 56"/>
            <p:cNvSpPr>
              <a:spLocks noChangeArrowheads="1"/>
            </p:cNvSpPr>
            <p:nvPr/>
          </p:nvSpPr>
          <p:spPr bwMode="auto">
            <a:xfrm>
              <a:off x="1831" y="3270"/>
              <a:ext cx="1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 i="1">
                  <a:latin typeface="Times New Roman" pitchFamily="18" charset="0"/>
                </a:rPr>
                <a:t>O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4848" name="Rectangle 57"/>
            <p:cNvSpPr>
              <a:spLocks noChangeArrowheads="1"/>
            </p:cNvSpPr>
            <p:nvPr/>
          </p:nvSpPr>
          <p:spPr bwMode="auto">
            <a:xfrm>
              <a:off x="4028" y="2886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 i="1">
                  <a:latin typeface="Times New Roman" pitchFamily="18" charset="0"/>
                </a:rPr>
                <a:t>b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4849" name="Rectangle 58"/>
            <p:cNvSpPr>
              <a:spLocks noChangeArrowheads="1"/>
            </p:cNvSpPr>
            <p:nvPr/>
          </p:nvSpPr>
          <p:spPr bwMode="auto">
            <a:xfrm>
              <a:off x="3627" y="2886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 i="1">
                  <a:latin typeface="Times New Roman" pitchFamily="18" charset="0"/>
                </a:rPr>
                <a:t>a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4850" name="Rectangle 59"/>
            <p:cNvSpPr>
              <a:spLocks noChangeArrowheads="1"/>
            </p:cNvSpPr>
            <p:nvPr/>
          </p:nvSpPr>
          <p:spPr bwMode="auto">
            <a:xfrm>
              <a:off x="2117" y="2886"/>
              <a:ext cx="1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 i="1">
                  <a:latin typeface="Times New Roman" pitchFamily="18" charset="0"/>
                </a:rPr>
                <a:t>n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4851" name="Rectangle 60"/>
            <p:cNvSpPr>
              <a:spLocks noChangeArrowheads="1"/>
            </p:cNvSpPr>
            <p:nvPr/>
          </p:nvSpPr>
          <p:spPr bwMode="auto">
            <a:xfrm>
              <a:off x="1831" y="2886"/>
              <a:ext cx="1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 i="1">
                  <a:latin typeface="Times New Roman" pitchFamily="18" charset="0"/>
                </a:rPr>
                <a:t>O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4852" name="Rectangle 61"/>
            <p:cNvSpPr>
              <a:spLocks noChangeArrowheads="1"/>
            </p:cNvSpPr>
            <p:nvPr/>
          </p:nvSpPr>
          <p:spPr bwMode="auto">
            <a:xfrm>
              <a:off x="1216" y="3270"/>
              <a:ext cx="1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 i="1">
                  <a:latin typeface="Times New Roman" pitchFamily="18" charset="0"/>
                </a:rPr>
                <a:t>n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4853" name="Rectangle 62"/>
            <p:cNvSpPr>
              <a:spLocks noChangeArrowheads="1"/>
            </p:cNvSpPr>
            <p:nvPr/>
          </p:nvSpPr>
          <p:spPr bwMode="auto">
            <a:xfrm>
              <a:off x="947" y="3270"/>
              <a:ext cx="1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 i="1">
                  <a:latin typeface="Times New Roman" pitchFamily="18" charset="0"/>
                </a:rPr>
                <a:t>T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4854" name="Rectangle 63"/>
            <p:cNvSpPr>
              <a:spLocks noChangeArrowheads="1"/>
            </p:cNvSpPr>
            <p:nvPr/>
          </p:nvSpPr>
          <p:spPr bwMode="auto">
            <a:xfrm>
              <a:off x="2450" y="2935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i="1">
                  <a:latin typeface="Times New Roman" pitchFamily="18" charset="0"/>
                </a:rPr>
                <a:t>b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4855" name="Rectangle 64"/>
            <p:cNvSpPr>
              <a:spLocks noChangeArrowheads="1"/>
            </p:cNvSpPr>
            <p:nvPr/>
          </p:nvSpPr>
          <p:spPr bwMode="auto">
            <a:xfrm>
              <a:off x="2366" y="3660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>
                  <a:latin typeface="Times New Roman" pitchFamily="18" charset="0"/>
                </a:rPr>
                <a:t>)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4856" name="Rectangle 65"/>
            <p:cNvSpPr>
              <a:spLocks noChangeArrowheads="1"/>
            </p:cNvSpPr>
            <p:nvPr/>
          </p:nvSpPr>
          <p:spPr bwMode="auto">
            <a:xfrm>
              <a:off x="2024" y="3660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>
                  <a:latin typeface="Times New Roman" pitchFamily="18" charset="0"/>
                </a:rPr>
                <a:t>(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4857" name="Rectangle 66"/>
            <p:cNvSpPr>
              <a:spLocks noChangeArrowheads="1"/>
            </p:cNvSpPr>
            <p:nvPr/>
          </p:nvSpPr>
          <p:spPr bwMode="auto">
            <a:xfrm>
              <a:off x="2997" y="3270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>
                  <a:latin typeface="Times New Roman" pitchFamily="18" charset="0"/>
                </a:rPr>
                <a:t>)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4858" name="Rectangle 67"/>
            <p:cNvSpPr>
              <a:spLocks noChangeArrowheads="1"/>
            </p:cNvSpPr>
            <p:nvPr/>
          </p:nvSpPr>
          <p:spPr bwMode="auto">
            <a:xfrm>
              <a:off x="2392" y="3270"/>
              <a:ext cx="3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>
                  <a:latin typeface="Times New Roman" pitchFamily="18" charset="0"/>
                </a:rPr>
                <a:t>log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4859" name="Rectangle 68"/>
            <p:cNvSpPr>
              <a:spLocks noChangeArrowheads="1"/>
            </p:cNvSpPr>
            <p:nvPr/>
          </p:nvSpPr>
          <p:spPr bwMode="auto">
            <a:xfrm>
              <a:off x="2024" y="3270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>
                  <a:latin typeface="Times New Roman" pitchFamily="18" charset="0"/>
                </a:rPr>
                <a:t>(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4860" name="Rectangle 69"/>
            <p:cNvSpPr>
              <a:spLocks noChangeArrowheads="1"/>
            </p:cNvSpPr>
            <p:nvPr/>
          </p:nvSpPr>
          <p:spPr bwMode="auto">
            <a:xfrm>
              <a:off x="2651" y="2886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>
                  <a:latin typeface="Times New Roman" pitchFamily="18" charset="0"/>
                </a:rPr>
                <a:t>)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4861" name="Rectangle 70"/>
            <p:cNvSpPr>
              <a:spLocks noChangeArrowheads="1"/>
            </p:cNvSpPr>
            <p:nvPr/>
          </p:nvSpPr>
          <p:spPr bwMode="auto">
            <a:xfrm>
              <a:off x="2024" y="2886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>
                  <a:latin typeface="Times New Roman" pitchFamily="18" charset="0"/>
                </a:rPr>
                <a:t>(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4862" name="Rectangle 71"/>
            <p:cNvSpPr>
              <a:spLocks noChangeArrowheads="1"/>
            </p:cNvSpPr>
            <p:nvPr/>
          </p:nvSpPr>
          <p:spPr bwMode="auto">
            <a:xfrm>
              <a:off x="1349" y="3270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>
                  <a:latin typeface="Times New Roman" pitchFamily="18" charset="0"/>
                </a:rPr>
                <a:t>)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4863" name="Rectangle 72"/>
            <p:cNvSpPr>
              <a:spLocks noChangeArrowheads="1"/>
            </p:cNvSpPr>
            <p:nvPr/>
          </p:nvSpPr>
          <p:spPr bwMode="auto">
            <a:xfrm>
              <a:off x="1123" y="3270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>
                  <a:latin typeface="Times New Roman" pitchFamily="18" charset="0"/>
                </a:rPr>
                <a:t>(</a:t>
              </a:r>
              <a:endParaRPr lang="en-US" altLang="zh-CN" sz="4400">
                <a:latin typeface="Arial" charset="0"/>
              </a:endParaRPr>
            </a:p>
          </p:txBody>
        </p:sp>
        <p:sp>
          <p:nvSpPr>
            <p:cNvPr id="34864" name="Rectangle 73"/>
            <p:cNvSpPr>
              <a:spLocks noChangeArrowheads="1"/>
            </p:cNvSpPr>
            <p:nvPr/>
          </p:nvSpPr>
          <p:spPr bwMode="auto">
            <a:xfrm>
              <a:off x="2256" y="2864"/>
              <a:ext cx="17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700">
                  <a:latin typeface="Times New Roman" pitchFamily="18" charset="0"/>
                </a:rPr>
                <a:t>log</a:t>
              </a:r>
              <a:endParaRPr lang="en-US" altLang="zh-CN" sz="4400">
                <a:latin typeface="Arial" charset="0"/>
              </a:endParaRPr>
            </a:p>
          </p:txBody>
        </p:sp>
      </p:grpSp>
      <p:sp>
        <p:nvSpPr>
          <p:cNvPr id="34819" name="日期占位符 4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75E8E5-8E59-439E-A147-9D7BA0DDAF92}" type="datetime1">
              <a:rPr lang="zh-CN" altLang="en-US" sz="1400" b="0" smtClean="0">
                <a:latin typeface="Comic Sans MS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2016/3/3</a:t>
            </a:fld>
            <a:endParaRPr lang="en-US" altLang="zh-CN" sz="1400" b="0" smtClean="0">
              <a:latin typeface="Comic Sans MS" pitchFamily="66" charset="0"/>
            </a:endParaRPr>
          </a:p>
        </p:txBody>
      </p:sp>
      <p:sp>
        <p:nvSpPr>
          <p:cNvPr id="34820" name="页脚占位符 4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</a:rPr>
              <a:t>第</a:t>
            </a:r>
            <a:r>
              <a:rPr lang="en-US" altLang="zh-CN" sz="1400" b="0" smtClean="0">
                <a:latin typeface="Comic Sans MS" pitchFamily="66" charset="0"/>
              </a:rPr>
              <a:t>2</a:t>
            </a:r>
            <a:r>
              <a:rPr lang="zh-CN" altLang="en-US" sz="1400" b="0" smtClean="0">
                <a:latin typeface="Comic Sans MS" pitchFamily="66" charset="0"/>
              </a:rPr>
              <a:t>章 算法分析基础</a:t>
            </a:r>
            <a:endParaRPr lang="en-US" altLang="zh-CN" sz="1400" b="0" smtClean="0">
              <a:latin typeface="Comic Sans MS" pitchFamily="66" charset="0"/>
            </a:endParaRPr>
          </a:p>
        </p:txBody>
      </p:sp>
      <p:sp>
        <p:nvSpPr>
          <p:cNvPr id="34821" name="灯片编号占位符 4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</a:rPr>
              <a:t>Page </a:t>
            </a:r>
            <a:fld id="{0BAAD610-628E-4845-B997-C4F570C665F7}" type="slidenum">
              <a:rPr lang="en-US" altLang="zh-CN" sz="1400" b="0" smtClean="0">
                <a:latin typeface="Comic Sans MS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400" b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求以下递推式的渐进时间复杂度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/>
                      <m:t>𝑻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𝒏</m:t>
                        </m:r>
                      </m:e>
                    </m:d>
                    <m:r>
                      <a:rPr lang="en-US" altLang="zh-CN" i="1"/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i="1"/>
                        </m:ctrlPr>
                      </m:dPr>
                      <m:e>
                        <m:eqArr>
                          <m:eqArrPr>
                            <m:ctrlPr>
                              <a:rPr lang="zh-CN" altLang="zh-CN" i="1"/>
                            </m:ctrlPr>
                          </m:eqArrPr>
                          <m:e>
                            <m:r>
                              <a:rPr lang="en-US" altLang="zh-CN" i="1"/>
                              <m:t>𝟏</m:t>
                            </m:r>
                            <m:r>
                              <a:rPr lang="en-US" altLang="zh-CN" i="1"/>
                              <m:t>            </m:t>
                            </m:r>
                            <m:r>
                              <a:rPr lang="en-US" altLang="zh-CN" i="1"/>
                              <m:t>𝒏</m:t>
                            </m:r>
                            <m:r>
                              <a:rPr lang="en-US" altLang="zh-CN" i="1"/>
                              <m:t>=</m:t>
                            </m:r>
                            <m:r>
                              <a:rPr lang="en-US" altLang="zh-CN" i="1"/>
                              <m:t>𝟏</m:t>
                            </m:r>
                          </m:e>
                          <m:e>
                            <m:r>
                              <a:rPr lang="en-US" altLang="zh-CN" i="1"/>
                              <m:t>𝟐</m:t>
                            </m:r>
                            <m:r>
                              <a:rPr lang="en-US" altLang="zh-CN" i="1"/>
                              <m:t>𝑻</m:t>
                            </m:r>
                            <m:d>
                              <m:dPr>
                                <m:ctrlPr>
                                  <a:rPr lang="zh-CN" altLang="zh-CN" i="1"/>
                                </m:ctrlPr>
                              </m:dPr>
                              <m:e>
                                <m:r>
                                  <a:rPr lang="en-US" altLang="zh-CN" i="1"/>
                                  <m:t>𝒏</m:t>
                                </m:r>
                                <m:r>
                                  <a:rPr lang="en-US" altLang="zh-CN"/>
                                  <m:t>/</m:t>
                                </m:r>
                                <m:r>
                                  <a:rPr lang="en-US" altLang="zh-CN" i="1"/>
                                  <m:t>𝟑</m:t>
                                </m:r>
                              </m:e>
                            </m:d>
                            <m:r>
                              <a:rPr lang="en-US" altLang="zh-CN" i="1"/>
                              <m:t>+</m:t>
                            </m:r>
                            <m:r>
                              <a:rPr lang="en-US" altLang="zh-CN" i="1"/>
                              <m:t>𝒏</m:t>
                            </m:r>
                            <m:r>
                              <a:rPr lang="en-US" altLang="zh-CN" i="1"/>
                              <m:t>   </m:t>
                            </m:r>
                            <m:r>
                              <a:rPr lang="en-US" altLang="zh-CN" i="1"/>
                              <m:t>𝒏</m:t>
                            </m:r>
                            <m:r>
                              <a:rPr lang="en-US" altLang="zh-CN" i="1"/>
                              <m:t>&gt;</m:t>
                            </m:r>
                            <m:r>
                              <a:rPr lang="en-US" altLang="zh-CN" i="1"/>
                              <m:t>𝟏</m:t>
                            </m:r>
                            <m:r>
                              <a:rPr lang="en-US" altLang="zh-CN" i="1"/>
                              <m:t>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19" t="-1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55B35C-4E81-4C45-8DEE-14A569995334}" type="datetime1">
              <a:rPr lang="zh-CN" altLang="en-US" smtClean="0"/>
              <a:pPr>
                <a:defRPr/>
              </a:pPr>
              <a:t>2016/3/3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 算法分析基础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Page </a:t>
            </a:r>
            <a:fld id="{DA664409-E789-4AD8-9177-00ED0C3A3A13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95168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Text Box 3"/>
          <p:cNvSpPr txBox="1">
            <a:spLocks noChangeArrowheads="1"/>
          </p:cNvSpPr>
          <p:nvPr/>
        </p:nvSpPr>
        <p:spPr bwMode="auto">
          <a:xfrm>
            <a:off x="476250" y="1358900"/>
            <a:ext cx="8007350" cy="472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ts val="5000"/>
              </a:lnSpc>
              <a:spcBef>
                <a:spcPct val="20000"/>
              </a:spcBef>
              <a:spcAft>
                <a:spcPct val="20000"/>
              </a:spcAft>
              <a:buClr>
                <a:srgbClr val="A50021"/>
              </a:buClr>
              <a:buFont typeface="Wingdings" pitchFamily="2" charset="2"/>
              <a:buChar char="r"/>
              <a:defRPr/>
            </a:pPr>
            <a:r>
              <a:rPr kumimoji="1" lang="zh-CN" altLang="en-US" sz="3200" b="1" dirty="0" smtClean="0">
                <a:solidFill>
                  <a:srgbClr val="A50021"/>
                </a:solidFill>
                <a:latin typeface="宋体" charset="-122"/>
              </a:rPr>
              <a:t>算法在运行过程中所需的存储空间包括：</a:t>
            </a:r>
          </a:p>
          <a:p>
            <a:pPr lvl="1" algn="just" eaLnBrk="1" hangingPunct="1">
              <a:lnSpc>
                <a:spcPts val="5000"/>
              </a:lnSpc>
              <a:spcBef>
                <a:spcPct val="20000"/>
              </a:spcBef>
              <a:spcAft>
                <a:spcPct val="20000"/>
              </a:spcAft>
              <a:buClr>
                <a:srgbClr val="A50021"/>
              </a:buClr>
              <a:buFont typeface="Wingdings" pitchFamily="2" charset="2"/>
              <a:buChar char="Ø"/>
              <a:defRPr/>
            </a:pPr>
            <a:r>
              <a:rPr kumimoji="1" lang="zh-CN" altLang="en-US" sz="3200" b="1" dirty="0" smtClean="0">
                <a:latin typeface="宋体" charset="-122"/>
              </a:rPr>
              <a:t>输入输出数据占用的空间；</a:t>
            </a:r>
            <a:endParaRPr kumimoji="1" lang="en-US" altLang="zh-CN" sz="3200" b="1" dirty="0" smtClean="0">
              <a:latin typeface="宋体" charset="-122"/>
            </a:endParaRPr>
          </a:p>
          <a:p>
            <a:pPr lvl="1" algn="just" eaLnBrk="1" hangingPunct="1">
              <a:lnSpc>
                <a:spcPts val="5000"/>
              </a:lnSpc>
              <a:spcBef>
                <a:spcPct val="20000"/>
              </a:spcBef>
              <a:spcAft>
                <a:spcPct val="20000"/>
              </a:spcAft>
              <a:buClr>
                <a:srgbClr val="A50021"/>
              </a:buClr>
              <a:buFont typeface="Wingdings" pitchFamily="2" charset="2"/>
              <a:buChar char="Ø"/>
              <a:defRPr/>
            </a:pPr>
            <a:r>
              <a:rPr kumimoji="1" lang="zh-CN" altLang="en-US" sz="3200" b="1" dirty="0" smtClean="0">
                <a:latin typeface="宋体" charset="-122"/>
              </a:rPr>
              <a:t>算法本身占用的空间；</a:t>
            </a:r>
            <a:endParaRPr kumimoji="1" lang="en-US" altLang="zh-CN" sz="3200" b="1" dirty="0" smtClean="0">
              <a:latin typeface="宋体" charset="-122"/>
            </a:endParaRPr>
          </a:p>
          <a:p>
            <a:pPr lvl="1" algn="just" eaLnBrk="1" hangingPunct="1">
              <a:lnSpc>
                <a:spcPts val="5000"/>
              </a:lnSpc>
              <a:spcBef>
                <a:spcPct val="20000"/>
              </a:spcBef>
              <a:spcAft>
                <a:spcPct val="20000"/>
              </a:spcAft>
              <a:buClr>
                <a:srgbClr val="A50021"/>
              </a:buClr>
              <a:buFont typeface="Wingdings" pitchFamily="2" charset="2"/>
              <a:buChar char="Ø"/>
              <a:defRPr/>
            </a:pPr>
            <a:r>
              <a:rPr kumimoji="1" lang="zh-CN" altLang="en-US" sz="3200" b="1" dirty="0" smtClean="0">
                <a:latin typeface="宋体" charset="-122"/>
              </a:rPr>
              <a:t>执行算法需要的辅助空间。</a:t>
            </a:r>
            <a:endParaRPr kumimoji="1" lang="en-US" altLang="zh-CN" sz="3200" b="1" dirty="0" smtClean="0">
              <a:latin typeface="宋体" charset="-122"/>
            </a:endParaRPr>
          </a:p>
          <a:p>
            <a:pPr marL="457200" lvl="1" algn="just" eaLnBrk="1" hangingPunct="1">
              <a:lnSpc>
                <a:spcPts val="5000"/>
              </a:lnSpc>
              <a:spcBef>
                <a:spcPct val="20000"/>
              </a:spcBef>
              <a:spcAft>
                <a:spcPct val="20000"/>
              </a:spcAft>
              <a:buClr>
                <a:srgbClr val="A50021"/>
              </a:buClr>
              <a:buFont typeface="Wingdings" pitchFamily="2" charset="2"/>
              <a:buChar char="r"/>
              <a:defRPr/>
            </a:pPr>
            <a:r>
              <a:rPr kumimoji="1" lang="zh-CN" altLang="en-US" sz="3200" b="1" dirty="0" smtClean="0">
                <a:solidFill>
                  <a:srgbClr val="A50021"/>
                </a:solidFill>
                <a:latin typeface="宋体" charset="-122"/>
              </a:rPr>
              <a:t>算法复杂性是指在算法的执行过程中需要的</a:t>
            </a:r>
            <a:r>
              <a:rPr kumimoji="1" lang="zh-CN" altLang="en-US" sz="3200" b="1" dirty="0" smtClean="0">
                <a:solidFill>
                  <a:srgbClr val="FF0000"/>
                </a:solidFill>
                <a:latin typeface="宋体" charset="-122"/>
              </a:rPr>
              <a:t>辅助空间</a:t>
            </a:r>
            <a:r>
              <a:rPr kumimoji="1" lang="zh-CN" altLang="en-US" sz="3200" b="1" dirty="0" smtClean="0">
                <a:solidFill>
                  <a:srgbClr val="A50021"/>
                </a:solidFill>
                <a:latin typeface="宋体" charset="-122"/>
              </a:rPr>
              <a:t>数量。</a:t>
            </a:r>
            <a:endParaRPr kumimoji="1" lang="en-US" altLang="zh-CN" sz="3200" b="1" dirty="0" smtClean="0">
              <a:solidFill>
                <a:srgbClr val="A50021"/>
              </a:solidFill>
              <a:latin typeface="宋体" charset="-122"/>
            </a:endParaRPr>
          </a:p>
        </p:txBody>
      </p:sp>
      <p:sp>
        <p:nvSpPr>
          <p:cNvPr id="35843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18109A-0908-43A9-8A06-B117CC8155CC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2016/3/3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35844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2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算法分析基础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3584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25010F63-D6FE-43B6-8BF3-1B0FCF11E9AA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50825" y="368300"/>
            <a:ext cx="873125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2.2  </a:t>
            </a:r>
            <a:r>
              <a:rPr lang="zh-CN" altLang="en-US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算法的空间复杂度分析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Text Box 3"/>
          <p:cNvSpPr txBox="1">
            <a:spLocks noChangeArrowheads="1"/>
          </p:cNvSpPr>
          <p:nvPr/>
        </p:nvSpPr>
        <p:spPr bwMode="auto">
          <a:xfrm>
            <a:off x="1200150" y="1255713"/>
            <a:ext cx="800735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algn="just" eaLnBrk="1" hangingPunct="1">
              <a:lnSpc>
                <a:spcPts val="5000"/>
              </a:lnSpc>
              <a:spcAft>
                <a:spcPct val="20000"/>
              </a:spcAft>
              <a:buClr>
                <a:srgbClr val="A50021"/>
              </a:buClr>
              <a:buSzTx/>
              <a:buFontTx/>
              <a:buNone/>
            </a:pPr>
            <a:r>
              <a:rPr kumimoji="1" lang="zh-CN" altLang="en-US" sz="320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冒泡排序算法</a:t>
            </a:r>
            <a:endParaRPr kumimoji="1" lang="en-US" altLang="zh-CN" sz="3200">
              <a:solidFill>
                <a:srgbClr val="A5002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867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C5FECE-65D9-4374-93A1-E77B65DF0EDC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2016/3/3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36868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2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算法分析基础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36869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896115F6-C16C-44C4-AA47-FF96193D0797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50825" y="368300"/>
            <a:ext cx="873125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2.2  </a:t>
            </a:r>
            <a:r>
              <a:rPr lang="zh-CN" altLang="en-US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算法的空间复杂度分析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04813" y="1314450"/>
            <a:ext cx="8577262" cy="516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[</a:t>
            </a:r>
            <a:r>
              <a:rPr lang="zh-CN" altLang="en-US" sz="3200" dirty="0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例</a:t>
            </a:r>
            <a:r>
              <a:rPr lang="en-US" altLang="zh-CN" sz="3200" dirty="0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]</a:t>
            </a:r>
          </a:p>
          <a:p>
            <a:pPr algn="just" eaLnBrk="1" hangingPunct="1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</a:rPr>
              <a:t>void </a:t>
            </a:r>
            <a:r>
              <a:rPr lang="en-US" altLang="zh-CN" sz="2200" dirty="0" err="1">
                <a:latin typeface="Times New Roman" pitchFamily="18" charset="0"/>
                <a:ea typeface="宋体" pitchFamily="2" charset="-122"/>
              </a:rPr>
              <a:t>BubbleSort</a:t>
            </a: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200" dirty="0" err="1"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</a:rPr>
              <a:t> r[ ], </a:t>
            </a:r>
            <a:r>
              <a:rPr lang="en-US" altLang="zh-CN" sz="2200" dirty="0" err="1"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</a:rPr>
              <a:t> n</a:t>
            </a: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</a:rPr>
              <a:t> {</a:t>
            </a:r>
          </a:p>
          <a:p>
            <a:pPr algn="just" eaLnBrk="1" hangingPunct="1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</a:rPr>
              <a:t>//</a:t>
            </a:r>
            <a:r>
              <a:rPr lang="zh-CN" altLang="en-US" sz="2200" dirty="0">
                <a:latin typeface="宋体" pitchFamily="2" charset="-122"/>
                <a:ea typeface="宋体" pitchFamily="2" charset="-122"/>
              </a:rPr>
              <a:t>数组下标从</a:t>
            </a: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200" dirty="0">
                <a:latin typeface="宋体" pitchFamily="2" charset="-122"/>
                <a:ea typeface="宋体" pitchFamily="2" charset="-122"/>
              </a:rPr>
              <a:t>开始</a:t>
            </a:r>
            <a:endParaRPr lang="zh-CN" altLang="en-US" sz="2200" dirty="0">
              <a:latin typeface="Times New Roman" pitchFamily="18" charset="0"/>
              <a:ea typeface="宋体" pitchFamily="2" charset="-122"/>
            </a:endParaRPr>
          </a:p>
          <a:p>
            <a:pPr algn="just" eaLnBrk="1" hangingPunct="1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Times New Roman" pitchFamily="18" charset="0"/>
                <a:ea typeface="宋体" pitchFamily="2" charset="-122"/>
              </a:rPr>
              <a:t>       exchange=n;          //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</a:rPr>
              <a:t>第一趟起泡排序的范围是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</a:rPr>
              <a:t>r[1]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</a:rPr>
              <a:t>到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</a:rPr>
              <a:t>r[n]</a:t>
            </a:r>
          </a:p>
          <a:p>
            <a:pPr algn="just" eaLnBrk="1" hangingPunct="1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Times New Roman" pitchFamily="18" charset="0"/>
                <a:ea typeface="宋体" pitchFamily="2" charset="-122"/>
              </a:rPr>
              <a:t>       while </a:t>
            </a: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</a:rPr>
              <a:t>exchange</a:t>
            </a: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</a:rPr>
              <a:t> {</a:t>
            </a:r>
          </a:p>
          <a:p>
            <a:pPr algn="just" eaLnBrk="1" hangingPunct="1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</a:rPr>
              <a:t>//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</a:rPr>
              <a:t>仅当上一趟排序有记录交换才进行本趟排序</a:t>
            </a:r>
          </a:p>
          <a:p>
            <a:pPr algn="just" eaLnBrk="1" hangingPunct="1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Times New Roman" pitchFamily="18" charset="0"/>
                <a:ea typeface="宋体" pitchFamily="2" charset="-122"/>
              </a:rPr>
              <a:t>          bound=exchange; exchange=0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</a:rPr>
              <a:t>；  </a:t>
            </a:r>
          </a:p>
          <a:p>
            <a:pPr algn="just" eaLnBrk="1" hangingPunct="1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dirty="0">
                <a:latin typeface="Times New Roman" pitchFamily="18" charset="0"/>
                <a:ea typeface="宋体" pitchFamily="2" charset="-122"/>
              </a:rPr>
              <a:t>          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</a:rPr>
              <a:t>for </a:t>
            </a: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</a:rPr>
              <a:t>j=1; j&lt;bound; j++</a:t>
            </a: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</a:rPr>
              <a:t>          //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</a:rPr>
              <a:t>一趟起泡排序</a:t>
            </a:r>
          </a:p>
          <a:p>
            <a:pPr algn="just" eaLnBrk="1" hangingPunct="1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dirty="0">
                <a:latin typeface="Times New Roman" pitchFamily="18" charset="0"/>
                <a:ea typeface="宋体" pitchFamily="2" charset="-122"/>
              </a:rPr>
              <a:t>             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</a:rPr>
              <a:t>if </a:t>
            </a: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</a:rPr>
              <a:t>r[j]&gt;r[j+1]</a:t>
            </a: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</a:rPr>
              <a:t> {</a:t>
            </a:r>
          </a:p>
          <a:p>
            <a:pPr algn="just" eaLnBrk="1" hangingPunct="1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Times New Roman" pitchFamily="18" charset="0"/>
                <a:ea typeface="宋体" pitchFamily="2" charset="-122"/>
              </a:rPr>
              <a:t>                 </a:t>
            </a:r>
            <a:r>
              <a:rPr lang="en-US" altLang="zh-CN" sz="2200" dirty="0" err="1"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</a:rPr>
              <a:t> temp=r[j];r[j]=r[j+1]; r[j+1]=temp;</a:t>
            </a:r>
            <a:endParaRPr lang="zh-CN" altLang="en-US" sz="2200" dirty="0">
              <a:latin typeface="Times New Roman" pitchFamily="18" charset="0"/>
              <a:ea typeface="宋体" pitchFamily="2" charset="-122"/>
            </a:endParaRPr>
          </a:p>
          <a:p>
            <a:pPr algn="just" eaLnBrk="1" hangingPunct="1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dirty="0">
                <a:latin typeface="Times New Roman" pitchFamily="18" charset="0"/>
                <a:ea typeface="宋体" pitchFamily="2" charset="-122"/>
              </a:rPr>
              <a:t>                 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</a:rPr>
              <a:t>exchange=j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</a:rPr>
              <a:t>；             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</a:rPr>
              <a:t>//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</a:rPr>
              <a:t>记录每一次发生记录交换的位置</a:t>
            </a:r>
          </a:p>
          <a:p>
            <a:pPr algn="just" eaLnBrk="1" hangingPunct="1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dirty="0">
                <a:latin typeface="Times New Roman" pitchFamily="18" charset="0"/>
                <a:ea typeface="宋体" pitchFamily="2" charset="-122"/>
              </a:rPr>
              <a:t>            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</a:rPr>
              <a:t>}</a:t>
            </a:r>
          </a:p>
          <a:p>
            <a:pPr algn="just" eaLnBrk="1" hangingPunct="1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Times New Roman" pitchFamily="18" charset="0"/>
                <a:ea typeface="宋体" pitchFamily="2" charset="-122"/>
              </a:rPr>
              <a:t>        }</a:t>
            </a:r>
          </a:p>
          <a:p>
            <a:pPr algn="just" eaLnBrk="1" hangingPunct="1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Times New Roman" pitchFamily="18" charset="0"/>
                <a:ea typeface="宋体" pitchFamily="2" charset="-122"/>
              </a:rPr>
              <a:t>    }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290638" y="5589588"/>
            <a:ext cx="80073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algn="just" eaLnBrk="1" hangingPunct="1">
              <a:lnSpc>
                <a:spcPts val="5000"/>
              </a:lnSpc>
              <a:spcAft>
                <a:spcPct val="20000"/>
              </a:spcAft>
              <a:buClr>
                <a:srgbClr val="A50021"/>
              </a:buClr>
              <a:buSzTx/>
              <a:buFontTx/>
              <a:buNone/>
            </a:pPr>
            <a:r>
              <a:rPr kumimoji="1" lang="zh-CN" altLang="en-US" sz="320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空间复杂度为</a:t>
            </a:r>
            <a:r>
              <a:rPr lang="en-US" altLang="zh-CN" sz="3200" i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O</a:t>
            </a:r>
            <a:r>
              <a:rPr kumimoji="1" lang="en-US" altLang="zh-CN" sz="320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(1)  </a:t>
            </a:r>
            <a:r>
              <a:rPr kumimoji="1" lang="zh-CN" altLang="en-US" sz="320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就地</a:t>
            </a:r>
            <a:r>
              <a:rPr kumimoji="1" lang="en-US" altLang="zh-CN" sz="320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kumimoji="1" lang="zh-CN" altLang="en-US" sz="320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原地工作</a:t>
            </a:r>
            <a:endParaRPr kumimoji="1" lang="en-US" altLang="zh-CN" sz="3200">
              <a:solidFill>
                <a:srgbClr val="A5002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Text Box 1026"/>
          <p:cNvSpPr txBox="1">
            <a:spLocks noChangeArrowheads="1"/>
          </p:cNvSpPr>
          <p:nvPr/>
        </p:nvSpPr>
        <p:spPr bwMode="auto">
          <a:xfrm>
            <a:off x="296863" y="368300"/>
            <a:ext cx="5410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第</a:t>
            </a:r>
            <a:r>
              <a:rPr lang="en-US" altLang="zh-CN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2</a:t>
            </a:r>
            <a:r>
              <a:rPr lang="zh-CN" altLang="en-US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章</a:t>
            </a:r>
            <a:r>
              <a:rPr lang="en-US" altLang="zh-CN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  </a:t>
            </a:r>
            <a:r>
              <a:rPr lang="zh-CN" altLang="en-US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算法分析基础</a:t>
            </a:r>
          </a:p>
        </p:txBody>
      </p:sp>
      <p:sp>
        <p:nvSpPr>
          <p:cNvPr id="13315" name="Text Box 1027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390526" y="1504765"/>
            <a:ext cx="640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dirty="0">
                <a:latin typeface="Times New Roman" pitchFamily="18" charset="0"/>
                <a:ea typeface="宋体" pitchFamily="2" charset="-122"/>
              </a:rPr>
              <a:t>2.1</a:t>
            </a:r>
            <a:r>
              <a:rPr kumimoji="1" lang="en-US" altLang="zh-CN" sz="3600" dirty="0">
                <a:latin typeface="宋体" pitchFamily="2" charset="-122"/>
                <a:ea typeface="宋体" pitchFamily="2" charset="-122"/>
              </a:rPr>
              <a:t>  </a:t>
            </a:r>
            <a:r>
              <a:rPr kumimoji="1" lang="zh-CN" altLang="en-US" sz="3600" dirty="0">
                <a:latin typeface="宋体" pitchFamily="2" charset="-122"/>
                <a:ea typeface="宋体" pitchFamily="2" charset="-122"/>
              </a:rPr>
              <a:t>算法的时间复杂性分析</a:t>
            </a:r>
          </a:p>
        </p:txBody>
      </p:sp>
      <p:sp>
        <p:nvSpPr>
          <p:cNvPr id="13316" name="Text Box 1031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90526" y="2385690"/>
            <a:ext cx="72167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dirty="0">
                <a:latin typeface="Times New Roman" pitchFamily="18" charset="0"/>
                <a:ea typeface="宋体" pitchFamily="2" charset="-122"/>
              </a:rPr>
              <a:t>2.2</a:t>
            </a:r>
            <a:r>
              <a:rPr kumimoji="1" lang="en-US" altLang="zh-CN" sz="3600" dirty="0">
                <a:latin typeface="宋体" pitchFamily="2" charset="-122"/>
                <a:ea typeface="宋体" pitchFamily="2" charset="-122"/>
              </a:rPr>
              <a:t>  </a:t>
            </a:r>
            <a:r>
              <a:rPr kumimoji="1" lang="zh-CN" altLang="en-US" sz="3600" dirty="0">
                <a:latin typeface="宋体" pitchFamily="2" charset="-122"/>
                <a:ea typeface="宋体" pitchFamily="2" charset="-122"/>
              </a:rPr>
              <a:t>算法的空间复杂性分析</a:t>
            </a:r>
          </a:p>
        </p:txBody>
      </p:sp>
      <p:sp>
        <p:nvSpPr>
          <p:cNvPr id="13317" name="Text Box 103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90526" y="3327710"/>
            <a:ext cx="63515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dirty="0">
                <a:latin typeface="Times New Roman" pitchFamily="18" charset="0"/>
                <a:ea typeface="宋体" pitchFamily="2" charset="-122"/>
              </a:rPr>
              <a:t>2.3</a:t>
            </a:r>
            <a:r>
              <a:rPr kumimoji="1" lang="en-US" altLang="zh-CN" sz="3600" dirty="0">
                <a:latin typeface="宋体" pitchFamily="2" charset="-122"/>
                <a:ea typeface="宋体" pitchFamily="2" charset="-122"/>
              </a:rPr>
              <a:t>  </a:t>
            </a:r>
            <a:r>
              <a:rPr kumimoji="1" lang="zh-CN" altLang="en-US" sz="3600" dirty="0">
                <a:latin typeface="宋体" pitchFamily="2" charset="-122"/>
                <a:ea typeface="宋体" pitchFamily="2" charset="-122"/>
              </a:rPr>
              <a:t>最优算法</a:t>
            </a:r>
          </a:p>
        </p:txBody>
      </p:sp>
      <p:sp>
        <p:nvSpPr>
          <p:cNvPr id="13318" name="日期占位符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5A33D8-BEE1-4987-A943-E1C7AC51CC4C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2016/3/3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3319" name="页脚占位符 9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2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算法分析基础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3320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338EA514-5994-4FCB-B04E-A27AAC49AB6B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C31CA4-888B-465A-9642-2397D1C409F7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2016/3/3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37891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2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算法分析基础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3789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3D812A5B-1C83-4BF0-8EB0-39FF18F163CE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4834" y="352671"/>
            <a:ext cx="873125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2.3  </a:t>
            </a:r>
            <a:r>
              <a:rPr lang="zh-CN" altLang="en-US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最优算法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79699" y="1369029"/>
            <a:ext cx="8698269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Aft>
                <a:spcPct val="20000"/>
              </a:spcAft>
              <a:buClr>
                <a:srgbClr val="A50021"/>
              </a:buClr>
              <a:buSzTx/>
              <a:buFont typeface="Wingdings" pitchFamily="2" charset="2"/>
              <a:buChar char="r"/>
            </a:pPr>
            <a:r>
              <a:rPr kumimoji="1" lang="zh-CN" altLang="en-US" sz="2800" dirty="0" smtClean="0">
                <a:latin typeface="宋体" pitchFamily="2" charset="-122"/>
                <a:ea typeface="宋体" pitchFamily="2" charset="-122"/>
              </a:rPr>
              <a:t>最优算法就是求解这个问题需要工作量最少的算法。</a:t>
            </a:r>
            <a:endParaRPr kumimoji="1" lang="en-US" altLang="zh-CN" sz="2800" dirty="0" smtClean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8" name="Group 1072"/>
          <p:cNvGrpSpPr>
            <a:grpSpLocks/>
          </p:cNvGrpSpPr>
          <p:nvPr/>
        </p:nvGrpSpPr>
        <p:grpSpPr bwMode="auto">
          <a:xfrm>
            <a:off x="2168627" y="2325542"/>
            <a:ext cx="4518608" cy="3298431"/>
            <a:chOff x="1200" y="1982"/>
            <a:chExt cx="3585" cy="2084"/>
          </a:xfrm>
        </p:grpSpPr>
        <p:sp>
          <p:nvSpPr>
            <p:cNvPr id="9" name="Text Box 1058"/>
            <p:cNvSpPr txBox="1">
              <a:spLocks noChangeArrowheads="1"/>
            </p:cNvSpPr>
            <p:nvPr/>
          </p:nvSpPr>
          <p:spPr bwMode="auto">
            <a:xfrm>
              <a:off x="2234" y="3791"/>
              <a:ext cx="156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lang="en-US" altLang="zh-CN" sz="1600" baseline="-25000">
                  <a:latin typeface="Times New Roman" pitchFamily="18" charset="0"/>
                  <a:ea typeface="宋体" pitchFamily="2" charset="-122"/>
                </a:rPr>
                <a:t>0</a:t>
              </a:r>
              <a:endParaRPr lang="en-US" altLang="zh-CN" sz="16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Line 1059"/>
            <p:cNvSpPr>
              <a:spLocks noChangeShapeType="1"/>
            </p:cNvSpPr>
            <p:nvPr/>
          </p:nvSpPr>
          <p:spPr bwMode="auto">
            <a:xfrm>
              <a:off x="1446" y="3786"/>
              <a:ext cx="331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060"/>
            <p:cNvSpPr>
              <a:spLocks noChangeShapeType="1"/>
            </p:cNvSpPr>
            <p:nvPr/>
          </p:nvSpPr>
          <p:spPr bwMode="auto">
            <a:xfrm flipV="1">
              <a:off x="1460" y="2011"/>
              <a:ext cx="0" cy="17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1061"/>
            <p:cNvSpPr txBox="1">
              <a:spLocks noChangeArrowheads="1"/>
            </p:cNvSpPr>
            <p:nvPr/>
          </p:nvSpPr>
          <p:spPr bwMode="auto">
            <a:xfrm>
              <a:off x="3804" y="3864"/>
              <a:ext cx="98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Times New Roman" pitchFamily="18" charset="0"/>
                  <a:ea typeface="宋体" pitchFamily="2" charset="-122"/>
                </a:rPr>
                <a:t>问题规模</a:t>
              </a:r>
              <a:r>
                <a:rPr lang="en-US" altLang="zh-CN" sz="1800" i="1">
                  <a:latin typeface="Times New Roman" pitchFamily="18" charset="0"/>
                  <a:ea typeface="宋体" pitchFamily="2" charset="-122"/>
                </a:rPr>
                <a:t>n</a:t>
              </a:r>
              <a:endParaRPr lang="en-US" altLang="zh-CN" sz="18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Text Box 1062"/>
            <p:cNvSpPr txBox="1">
              <a:spLocks noChangeArrowheads="1"/>
            </p:cNvSpPr>
            <p:nvPr/>
          </p:nvSpPr>
          <p:spPr bwMode="auto">
            <a:xfrm>
              <a:off x="1200" y="2000"/>
              <a:ext cx="141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Times New Roman" pitchFamily="18" charset="0"/>
                  <a:ea typeface="宋体" pitchFamily="2" charset="-122"/>
                </a:rPr>
                <a:t>执行次数</a:t>
              </a:r>
            </a:p>
          </p:txBody>
        </p:sp>
        <p:sp>
          <p:nvSpPr>
            <p:cNvPr id="14" name="Line 1064"/>
            <p:cNvSpPr>
              <a:spLocks noChangeShapeType="1"/>
            </p:cNvSpPr>
            <p:nvPr/>
          </p:nvSpPr>
          <p:spPr bwMode="auto">
            <a:xfrm>
              <a:off x="2271" y="2035"/>
              <a:ext cx="0" cy="175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065"/>
            <p:cNvSpPr txBox="1">
              <a:spLocks noChangeArrowheads="1"/>
            </p:cNvSpPr>
            <p:nvPr/>
          </p:nvSpPr>
          <p:spPr bwMode="auto">
            <a:xfrm>
              <a:off x="1523" y="3131"/>
              <a:ext cx="642" cy="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lang="en-US" altLang="zh-CN" sz="1800" baseline="-25000">
                  <a:latin typeface="Times New Roman" pitchFamily="18" charset="0"/>
                  <a:ea typeface="宋体" pitchFamily="2" charset="-122"/>
                </a:rPr>
                <a:t>0</a:t>
              </a:r>
              <a:r>
                <a:rPr lang="zh-CN" altLang="en-US" sz="1800">
                  <a:latin typeface="Times New Roman" pitchFamily="18" charset="0"/>
                  <a:ea typeface="宋体" pitchFamily="2" charset="-122"/>
                </a:rPr>
                <a:t>之前的情况无关紧要</a:t>
              </a:r>
            </a:p>
          </p:txBody>
        </p:sp>
        <p:sp>
          <p:nvSpPr>
            <p:cNvPr id="16" name="Freeform 1066"/>
            <p:cNvSpPr>
              <a:spLocks/>
            </p:cNvSpPr>
            <p:nvPr/>
          </p:nvSpPr>
          <p:spPr bwMode="auto">
            <a:xfrm>
              <a:off x="2271" y="2354"/>
              <a:ext cx="1818" cy="1243"/>
            </a:xfrm>
            <a:custGeom>
              <a:avLst/>
              <a:gdLst>
                <a:gd name="T0" fmla="*/ 0 w 2206"/>
                <a:gd name="T1" fmla="*/ 1 h 1696"/>
                <a:gd name="T2" fmla="*/ 2 w 2206"/>
                <a:gd name="T3" fmla="*/ 1 h 1696"/>
                <a:gd name="T4" fmla="*/ 5 w 2206"/>
                <a:gd name="T5" fmla="*/ 1 h 1696"/>
                <a:gd name="T6" fmla="*/ 7 w 2206"/>
                <a:gd name="T7" fmla="*/ 1 h 1696"/>
                <a:gd name="T8" fmla="*/ 10 w 2206"/>
                <a:gd name="T9" fmla="*/ 1 h 1696"/>
                <a:gd name="T10" fmla="*/ 12 w 2206"/>
                <a:gd name="T11" fmla="*/ 1 h 1696"/>
                <a:gd name="T12" fmla="*/ 14 w 2206"/>
                <a:gd name="T13" fmla="*/ 1 h 1696"/>
                <a:gd name="T14" fmla="*/ 14 w 2206"/>
                <a:gd name="T15" fmla="*/ 0 h 16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06"/>
                <a:gd name="T25" fmla="*/ 0 h 1696"/>
                <a:gd name="T26" fmla="*/ 2206 w 2206"/>
                <a:gd name="T27" fmla="*/ 1696 h 16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06" h="1696">
                  <a:moveTo>
                    <a:pt x="0" y="1696"/>
                  </a:moveTo>
                  <a:cubicBezTo>
                    <a:pt x="63" y="1666"/>
                    <a:pt x="263" y="1580"/>
                    <a:pt x="376" y="1515"/>
                  </a:cubicBezTo>
                  <a:cubicBezTo>
                    <a:pt x="489" y="1455"/>
                    <a:pt x="556" y="1377"/>
                    <a:pt x="676" y="1305"/>
                  </a:cubicBezTo>
                  <a:cubicBezTo>
                    <a:pt x="796" y="1233"/>
                    <a:pt x="941" y="1170"/>
                    <a:pt x="1096" y="1080"/>
                  </a:cubicBezTo>
                  <a:cubicBezTo>
                    <a:pt x="1301" y="955"/>
                    <a:pt x="1471" y="885"/>
                    <a:pt x="1606" y="765"/>
                  </a:cubicBezTo>
                  <a:cubicBezTo>
                    <a:pt x="1741" y="645"/>
                    <a:pt x="1811" y="462"/>
                    <a:pt x="1906" y="360"/>
                  </a:cubicBezTo>
                  <a:cubicBezTo>
                    <a:pt x="1982" y="262"/>
                    <a:pt x="2036" y="255"/>
                    <a:pt x="2086" y="195"/>
                  </a:cubicBezTo>
                  <a:cubicBezTo>
                    <a:pt x="2136" y="135"/>
                    <a:pt x="2181" y="41"/>
                    <a:pt x="2206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067"/>
            <p:cNvSpPr>
              <a:spLocks/>
            </p:cNvSpPr>
            <p:nvPr/>
          </p:nvSpPr>
          <p:spPr bwMode="auto">
            <a:xfrm>
              <a:off x="2271" y="2189"/>
              <a:ext cx="1831" cy="1255"/>
            </a:xfrm>
            <a:custGeom>
              <a:avLst/>
              <a:gdLst>
                <a:gd name="T0" fmla="*/ 0 w 2130"/>
                <a:gd name="T1" fmla="*/ 3 h 1590"/>
                <a:gd name="T2" fmla="*/ 9 w 2130"/>
                <a:gd name="T3" fmla="*/ 3 h 1590"/>
                <a:gd name="T4" fmla="*/ 20 w 2130"/>
                <a:gd name="T5" fmla="*/ 2 h 1590"/>
                <a:gd name="T6" fmla="*/ 29 w 2130"/>
                <a:gd name="T7" fmla="*/ 2 h 1590"/>
                <a:gd name="T8" fmla="*/ 35 w 2130"/>
                <a:gd name="T9" fmla="*/ 2 h 1590"/>
                <a:gd name="T10" fmla="*/ 41 w 2130"/>
                <a:gd name="T11" fmla="*/ 0 h 15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30"/>
                <a:gd name="T19" fmla="*/ 0 h 1590"/>
                <a:gd name="T20" fmla="*/ 2130 w 2130"/>
                <a:gd name="T21" fmla="*/ 1590 h 15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30" h="1590">
                  <a:moveTo>
                    <a:pt x="0" y="1590"/>
                  </a:moveTo>
                  <a:cubicBezTo>
                    <a:pt x="77" y="1563"/>
                    <a:pt x="313" y="1510"/>
                    <a:pt x="480" y="1425"/>
                  </a:cubicBezTo>
                  <a:cubicBezTo>
                    <a:pt x="643" y="1335"/>
                    <a:pt x="835" y="1215"/>
                    <a:pt x="1005" y="1080"/>
                  </a:cubicBezTo>
                  <a:cubicBezTo>
                    <a:pt x="1175" y="945"/>
                    <a:pt x="1340" y="840"/>
                    <a:pt x="1515" y="660"/>
                  </a:cubicBezTo>
                  <a:cubicBezTo>
                    <a:pt x="1656" y="521"/>
                    <a:pt x="1740" y="470"/>
                    <a:pt x="1830" y="360"/>
                  </a:cubicBezTo>
                  <a:cubicBezTo>
                    <a:pt x="1920" y="250"/>
                    <a:pt x="2067" y="75"/>
                    <a:pt x="213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1068"/>
            <p:cNvSpPr txBox="1">
              <a:spLocks noChangeArrowheads="1"/>
            </p:cNvSpPr>
            <p:nvPr/>
          </p:nvSpPr>
          <p:spPr bwMode="auto">
            <a:xfrm>
              <a:off x="4068" y="2302"/>
              <a:ext cx="50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lang="en-US" altLang="zh-CN" sz="1800">
                  <a:latin typeface="宋体" pitchFamily="2" charset="-122"/>
                  <a:ea typeface="宋体" pitchFamily="2" charset="-122"/>
                </a:rPr>
                <a:t>(</a:t>
              </a:r>
              <a:r>
                <a:rPr lang="en-US" altLang="zh-CN" sz="1800" i="1"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lang="en-US" altLang="zh-CN" sz="1800">
                  <a:latin typeface="宋体" pitchFamily="2" charset="-122"/>
                  <a:ea typeface="宋体" pitchFamily="2" charset="-122"/>
                </a:rPr>
                <a:t>)</a:t>
              </a:r>
              <a:endParaRPr lang="en-US" altLang="zh-CN" sz="18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9" name="Text Box 1069"/>
            <p:cNvSpPr txBox="1">
              <a:spLocks noChangeArrowheads="1"/>
            </p:cNvSpPr>
            <p:nvPr/>
          </p:nvSpPr>
          <p:spPr bwMode="auto">
            <a:xfrm>
              <a:off x="3985" y="1982"/>
              <a:ext cx="76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lang="en-US" altLang="zh-CN" sz="1800">
                  <a:latin typeface="Times New Roman" pitchFamily="18" charset="0"/>
                  <a:ea typeface="宋体" pitchFamily="2" charset="-122"/>
                </a:rPr>
                <a:t>×</a:t>
              </a:r>
              <a:r>
                <a:rPr lang="en-US" altLang="zh-CN" sz="1800" i="1">
                  <a:latin typeface="Times New Roman" pitchFamily="18" charset="0"/>
                  <a:ea typeface="宋体" pitchFamily="2" charset="-122"/>
                </a:rPr>
                <a:t>f</a:t>
              </a:r>
              <a:r>
                <a:rPr lang="en-US" altLang="zh-CN" sz="1800">
                  <a:latin typeface="宋体" pitchFamily="2" charset="-122"/>
                  <a:ea typeface="宋体" pitchFamily="2" charset="-122"/>
                </a:rPr>
                <a:t>(</a:t>
              </a:r>
              <a:r>
                <a:rPr lang="en-US" altLang="zh-CN" sz="1800" i="1"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lang="en-US" altLang="zh-CN" sz="1800">
                  <a:latin typeface="宋体" pitchFamily="2" charset="-122"/>
                  <a:ea typeface="宋体" pitchFamily="2" charset="-122"/>
                </a:rPr>
                <a:t>)</a:t>
              </a:r>
              <a:endParaRPr lang="en-US" altLang="zh-CN" sz="1800"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250825" y="1179513"/>
            <a:ext cx="5746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1. </a:t>
            </a:r>
            <a:r>
              <a:rPr kumimoji="1" lang="zh-CN" altLang="en-US" sz="36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大</a:t>
            </a:r>
            <a:r>
              <a:rPr kumimoji="1" lang="en-US" altLang="zh-CN" sz="36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Ω</a:t>
            </a:r>
            <a:r>
              <a:rPr kumimoji="1" lang="zh-CN" altLang="en-US" sz="36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符号</a:t>
            </a:r>
            <a:r>
              <a:rPr kumimoji="1" lang="zh-CN" altLang="en-US" sz="2400" b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476250" y="1760538"/>
            <a:ext cx="8286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定义</a:t>
            </a:r>
            <a:r>
              <a:rPr kumimoji="1"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2.2</a:t>
            </a:r>
            <a:r>
              <a:rPr kumimoji="1" lang="en-US" altLang="zh-CN" sz="2800">
                <a:latin typeface="宋体" pitchFamily="2" charset="-122"/>
                <a:ea typeface="宋体" pitchFamily="2" charset="-122"/>
              </a:rPr>
              <a:t>  </a:t>
            </a:r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若存在两个正的常数</a:t>
            </a:r>
            <a:r>
              <a:rPr kumimoji="1" lang="en-US" altLang="zh-CN" sz="2800" i="1"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和</a:t>
            </a:r>
            <a:r>
              <a:rPr kumimoji="1" lang="en-US" altLang="zh-CN" sz="2800" i="1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800" baseline="-30000">
                <a:latin typeface="Times New Roman" pitchFamily="18" charset="0"/>
                <a:ea typeface="宋体" pitchFamily="2" charset="-122"/>
              </a:rPr>
              <a:t>0</a:t>
            </a:r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，对于任意</a:t>
            </a:r>
            <a:r>
              <a:rPr kumimoji="1" lang="en-US" altLang="zh-CN" sz="2800" i="1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800">
                <a:latin typeface="宋体" pitchFamily="2" charset="-122"/>
                <a:ea typeface="宋体" pitchFamily="2" charset="-122"/>
              </a:rPr>
              <a:t>≥</a:t>
            </a:r>
            <a:r>
              <a:rPr kumimoji="1" lang="en-US" altLang="zh-CN" sz="2800" i="1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800" baseline="-30000">
                <a:latin typeface="Times New Roman" pitchFamily="18" charset="0"/>
                <a:ea typeface="宋体" pitchFamily="2" charset="-122"/>
              </a:rPr>
              <a:t>0</a:t>
            </a:r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，都有</a:t>
            </a:r>
            <a:r>
              <a:rPr kumimoji="1" lang="en-US" altLang="zh-CN" sz="2800" i="1">
                <a:latin typeface="Times New Roman" pitchFamily="18" charset="0"/>
                <a:ea typeface="宋体" pitchFamily="2" charset="-122"/>
              </a:rPr>
              <a:t>T</a:t>
            </a:r>
            <a:r>
              <a:rPr kumimoji="1" lang="en-US" altLang="zh-CN" sz="2800"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2800" i="1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800">
                <a:latin typeface="宋体" pitchFamily="2" charset="-122"/>
                <a:ea typeface="宋体" pitchFamily="2" charset="-122"/>
              </a:rPr>
              <a:t>)≥</a:t>
            </a:r>
            <a:r>
              <a:rPr kumimoji="1" lang="en-US" altLang="zh-CN" sz="2800" i="1"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800">
                <a:latin typeface="宋体" pitchFamily="2" charset="-122"/>
                <a:ea typeface="宋体" pitchFamily="2" charset="-122"/>
              </a:rPr>
              <a:t>×</a:t>
            </a:r>
            <a:r>
              <a:rPr kumimoji="1" lang="en-US" altLang="zh-CN" sz="2800" i="1"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800"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2800" i="1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800">
                <a:latin typeface="宋体" pitchFamily="2" charset="-122"/>
                <a:ea typeface="宋体" pitchFamily="2" charset="-122"/>
              </a:rPr>
              <a:t>)</a:t>
            </a:r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，则称</a:t>
            </a:r>
            <a:r>
              <a:rPr kumimoji="1" lang="en-US" altLang="zh-CN" sz="2800" i="1">
                <a:latin typeface="Times New Roman" pitchFamily="18" charset="0"/>
                <a:ea typeface="宋体" pitchFamily="2" charset="-122"/>
              </a:rPr>
              <a:t>T</a:t>
            </a:r>
            <a:r>
              <a:rPr kumimoji="1" lang="en-US" altLang="zh-CN" sz="2800"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2800" i="1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800">
                <a:latin typeface="宋体" pitchFamily="2" charset="-122"/>
                <a:ea typeface="宋体" pitchFamily="2" charset="-122"/>
              </a:rPr>
              <a:t>)</a:t>
            </a:r>
            <a:r>
              <a:rPr kumimoji="1" lang="en-US" altLang="zh-CN" sz="2800">
                <a:latin typeface="Times New Roman" pitchFamily="18" charset="0"/>
                <a:ea typeface="宋体" pitchFamily="2" charset="-122"/>
              </a:rPr>
              <a:t>=</a:t>
            </a:r>
            <a:r>
              <a:rPr kumimoji="1" lang="en-US" altLang="zh-CN" sz="2800">
                <a:latin typeface="Courier New" pitchFamily="49" charset="0"/>
                <a:ea typeface="楷体_GB2312" pitchFamily="49" charset="-122"/>
              </a:rPr>
              <a:t>Ω</a:t>
            </a:r>
            <a:r>
              <a:rPr kumimoji="1" lang="en-US" altLang="zh-CN" sz="2800"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2800" i="1"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800"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2800" i="1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800">
                <a:latin typeface="宋体" pitchFamily="2" charset="-122"/>
                <a:ea typeface="宋体" pitchFamily="2" charset="-122"/>
              </a:rPr>
              <a:t>))</a:t>
            </a:r>
            <a:endParaRPr kumimoji="1" lang="en-US" altLang="zh-CN" sz="2800">
              <a:solidFill>
                <a:srgbClr val="FF9900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215900" y="3125788"/>
            <a:ext cx="4800600" cy="2800350"/>
            <a:chOff x="1066" y="1797"/>
            <a:chExt cx="3846" cy="2313"/>
          </a:xfrm>
        </p:grpSpPr>
        <p:sp>
          <p:nvSpPr>
            <p:cNvPr id="38922" name="Text Box 21"/>
            <p:cNvSpPr txBox="1">
              <a:spLocks noChangeArrowheads="1"/>
            </p:cNvSpPr>
            <p:nvPr/>
          </p:nvSpPr>
          <p:spPr bwMode="auto">
            <a:xfrm>
              <a:off x="2165" y="3817"/>
              <a:ext cx="16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lang="en-US" altLang="zh-CN" sz="1800" baseline="-25000">
                  <a:latin typeface="Times New Roman" pitchFamily="18" charset="0"/>
                  <a:ea typeface="宋体" pitchFamily="2" charset="-122"/>
                </a:rPr>
                <a:t>0</a:t>
              </a:r>
              <a:endParaRPr lang="en-US" altLang="zh-CN" sz="18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3" name="Line 22"/>
            <p:cNvSpPr>
              <a:spLocks noChangeShapeType="1"/>
            </p:cNvSpPr>
            <p:nvPr/>
          </p:nvSpPr>
          <p:spPr bwMode="auto">
            <a:xfrm>
              <a:off x="1328" y="3815"/>
              <a:ext cx="351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4" name="Line 23"/>
            <p:cNvSpPr>
              <a:spLocks noChangeShapeType="1"/>
            </p:cNvSpPr>
            <p:nvPr/>
          </p:nvSpPr>
          <p:spPr bwMode="auto">
            <a:xfrm flipH="1" flipV="1">
              <a:off x="1329" y="1837"/>
              <a:ext cx="0" cy="197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5" name="Text Box 24"/>
            <p:cNvSpPr txBox="1">
              <a:spLocks noChangeArrowheads="1"/>
            </p:cNvSpPr>
            <p:nvPr/>
          </p:nvSpPr>
          <p:spPr bwMode="auto">
            <a:xfrm>
              <a:off x="3950" y="3897"/>
              <a:ext cx="92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Times New Roman" pitchFamily="18" charset="0"/>
                  <a:ea typeface="宋体" pitchFamily="2" charset="-122"/>
                </a:rPr>
                <a:t>问题规模</a:t>
              </a:r>
              <a:r>
                <a:rPr lang="en-US" altLang="zh-CN" sz="1800" i="1">
                  <a:latin typeface="Times New Roman" pitchFamily="18" charset="0"/>
                  <a:ea typeface="宋体" pitchFamily="2" charset="-122"/>
                </a:rPr>
                <a:t>n</a:t>
              </a:r>
              <a:endParaRPr lang="en-US" altLang="zh-CN" sz="18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6" name="Text Box 25"/>
            <p:cNvSpPr txBox="1">
              <a:spLocks noChangeArrowheads="1"/>
            </p:cNvSpPr>
            <p:nvPr/>
          </p:nvSpPr>
          <p:spPr bwMode="auto">
            <a:xfrm>
              <a:off x="1066" y="1847"/>
              <a:ext cx="150" cy="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Times New Roman" pitchFamily="18" charset="0"/>
                  <a:ea typeface="宋体" pitchFamily="2" charset="-122"/>
                </a:rPr>
                <a:t>执行次数</a:t>
              </a:r>
            </a:p>
          </p:txBody>
        </p:sp>
        <p:sp>
          <p:nvSpPr>
            <p:cNvPr id="38927" name="Line 27"/>
            <p:cNvSpPr>
              <a:spLocks noChangeShapeType="1"/>
            </p:cNvSpPr>
            <p:nvPr/>
          </p:nvSpPr>
          <p:spPr bwMode="auto">
            <a:xfrm flipH="1">
              <a:off x="2204" y="1887"/>
              <a:ext cx="1" cy="19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8" name="Text Box 28"/>
            <p:cNvSpPr txBox="1">
              <a:spLocks noChangeArrowheads="1"/>
            </p:cNvSpPr>
            <p:nvPr/>
          </p:nvSpPr>
          <p:spPr bwMode="auto">
            <a:xfrm>
              <a:off x="1410" y="3120"/>
              <a:ext cx="682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lang="en-US" altLang="zh-CN" sz="1800" baseline="-25000">
                  <a:latin typeface="Times New Roman" pitchFamily="18" charset="0"/>
                  <a:ea typeface="宋体" pitchFamily="2" charset="-122"/>
                </a:rPr>
                <a:t>0</a:t>
              </a:r>
              <a:r>
                <a:rPr lang="zh-CN" altLang="en-US" sz="1800">
                  <a:latin typeface="Times New Roman" pitchFamily="18" charset="0"/>
                  <a:ea typeface="宋体" pitchFamily="2" charset="-122"/>
                </a:rPr>
                <a:t>之前的情况无关紧要</a:t>
              </a:r>
            </a:p>
          </p:txBody>
        </p:sp>
        <p:sp>
          <p:nvSpPr>
            <p:cNvPr id="38929" name="Freeform 29"/>
            <p:cNvSpPr>
              <a:spLocks/>
            </p:cNvSpPr>
            <p:nvPr/>
          </p:nvSpPr>
          <p:spPr bwMode="auto">
            <a:xfrm>
              <a:off x="2204" y="1947"/>
              <a:ext cx="1932" cy="1317"/>
            </a:xfrm>
            <a:custGeom>
              <a:avLst/>
              <a:gdLst>
                <a:gd name="T0" fmla="*/ 0 w 2206"/>
                <a:gd name="T1" fmla="*/ 2 h 1696"/>
                <a:gd name="T2" fmla="*/ 12 w 2206"/>
                <a:gd name="T3" fmla="*/ 2 h 1696"/>
                <a:gd name="T4" fmla="*/ 22 w 2206"/>
                <a:gd name="T5" fmla="*/ 2 h 1696"/>
                <a:gd name="T6" fmla="*/ 35 w 2206"/>
                <a:gd name="T7" fmla="*/ 2 h 1696"/>
                <a:gd name="T8" fmla="*/ 52 w 2206"/>
                <a:gd name="T9" fmla="*/ 2 h 1696"/>
                <a:gd name="T10" fmla="*/ 60 w 2206"/>
                <a:gd name="T11" fmla="*/ 2 h 1696"/>
                <a:gd name="T12" fmla="*/ 67 w 2206"/>
                <a:gd name="T13" fmla="*/ 2 h 1696"/>
                <a:gd name="T14" fmla="*/ 70 w 2206"/>
                <a:gd name="T15" fmla="*/ 0 h 16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06"/>
                <a:gd name="T25" fmla="*/ 0 h 1696"/>
                <a:gd name="T26" fmla="*/ 2206 w 2206"/>
                <a:gd name="T27" fmla="*/ 1696 h 16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06" h="1696">
                  <a:moveTo>
                    <a:pt x="0" y="1696"/>
                  </a:moveTo>
                  <a:cubicBezTo>
                    <a:pt x="63" y="1666"/>
                    <a:pt x="263" y="1580"/>
                    <a:pt x="376" y="1515"/>
                  </a:cubicBezTo>
                  <a:cubicBezTo>
                    <a:pt x="489" y="1455"/>
                    <a:pt x="556" y="1377"/>
                    <a:pt x="676" y="1305"/>
                  </a:cubicBezTo>
                  <a:cubicBezTo>
                    <a:pt x="796" y="1233"/>
                    <a:pt x="941" y="1170"/>
                    <a:pt x="1096" y="1080"/>
                  </a:cubicBezTo>
                  <a:cubicBezTo>
                    <a:pt x="1301" y="955"/>
                    <a:pt x="1471" y="885"/>
                    <a:pt x="1606" y="765"/>
                  </a:cubicBezTo>
                  <a:cubicBezTo>
                    <a:pt x="1741" y="645"/>
                    <a:pt x="1811" y="462"/>
                    <a:pt x="1906" y="360"/>
                  </a:cubicBezTo>
                  <a:cubicBezTo>
                    <a:pt x="1982" y="262"/>
                    <a:pt x="2036" y="255"/>
                    <a:pt x="2086" y="195"/>
                  </a:cubicBezTo>
                  <a:cubicBezTo>
                    <a:pt x="2136" y="135"/>
                    <a:pt x="2181" y="41"/>
                    <a:pt x="2206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0" name="Freeform 30"/>
            <p:cNvSpPr>
              <a:spLocks/>
            </p:cNvSpPr>
            <p:nvPr/>
          </p:nvSpPr>
          <p:spPr bwMode="auto">
            <a:xfrm>
              <a:off x="2204" y="2135"/>
              <a:ext cx="1946" cy="1329"/>
            </a:xfrm>
            <a:custGeom>
              <a:avLst/>
              <a:gdLst>
                <a:gd name="T0" fmla="*/ 0 w 2130"/>
                <a:gd name="T1" fmla="*/ 15 h 1590"/>
                <a:gd name="T2" fmla="*/ 46 w 2130"/>
                <a:gd name="T3" fmla="*/ 13 h 1590"/>
                <a:gd name="T4" fmla="*/ 96 w 2130"/>
                <a:gd name="T5" fmla="*/ 11 h 1590"/>
                <a:gd name="T6" fmla="*/ 144 w 2130"/>
                <a:gd name="T7" fmla="*/ 7 h 1590"/>
                <a:gd name="T8" fmla="*/ 175 w 2130"/>
                <a:gd name="T9" fmla="*/ 3 h 1590"/>
                <a:gd name="T10" fmla="*/ 204 w 2130"/>
                <a:gd name="T11" fmla="*/ 0 h 15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30"/>
                <a:gd name="T19" fmla="*/ 0 h 1590"/>
                <a:gd name="T20" fmla="*/ 2130 w 2130"/>
                <a:gd name="T21" fmla="*/ 1590 h 15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30" h="1590">
                  <a:moveTo>
                    <a:pt x="0" y="1590"/>
                  </a:moveTo>
                  <a:cubicBezTo>
                    <a:pt x="77" y="1563"/>
                    <a:pt x="313" y="1510"/>
                    <a:pt x="480" y="1425"/>
                  </a:cubicBezTo>
                  <a:cubicBezTo>
                    <a:pt x="643" y="1335"/>
                    <a:pt x="835" y="1215"/>
                    <a:pt x="1005" y="1080"/>
                  </a:cubicBezTo>
                  <a:cubicBezTo>
                    <a:pt x="1175" y="945"/>
                    <a:pt x="1340" y="840"/>
                    <a:pt x="1515" y="660"/>
                  </a:cubicBezTo>
                  <a:cubicBezTo>
                    <a:pt x="1656" y="521"/>
                    <a:pt x="1740" y="470"/>
                    <a:pt x="1830" y="360"/>
                  </a:cubicBezTo>
                  <a:cubicBezTo>
                    <a:pt x="1920" y="250"/>
                    <a:pt x="2067" y="75"/>
                    <a:pt x="213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1" name="Text Box 31"/>
            <p:cNvSpPr txBox="1">
              <a:spLocks noChangeArrowheads="1"/>
            </p:cNvSpPr>
            <p:nvPr/>
          </p:nvSpPr>
          <p:spPr bwMode="auto">
            <a:xfrm>
              <a:off x="4194" y="1797"/>
              <a:ext cx="54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lang="en-US" altLang="zh-CN" sz="1800">
                  <a:latin typeface="宋体" pitchFamily="2" charset="-122"/>
                  <a:ea typeface="宋体" pitchFamily="2" charset="-122"/>
                </a:rPr>
                <a:t>(</a:t>
              </a:r>
              <a:r>
                <a:rPr lang="en-US" altLang="zh-CN" sz="1800" i="1"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lang="en-US" altLang="zh-CN" sz="1800">
                  <a:latin typeface="宋体" pitchFamily="2" charset="-122"/>
                  <a:ea typeface="宋体" pitchFamily="2" charset="-122"/>
                </a:rPr>
                <a:t>)</a:t>
              </a:r>
              <a:endParaRPr lang="en-US" altLang="zh-CN" sz="18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2" name="Text Box 32"/>
            <p:cNvSpPr txBox="1">
              <a:spLocks noChangeArrowheads="1"/>
            </p:cNvSpPr>
            <p:nvPr/>
          </p:nvSpPr>
          <p:spPr bwMode="auto">
            <a:xfrm>
              <a:off x="4228" y="2083"/>
              <a:ext cx="684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Tahoma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lang="en-US" altLang="zh-CN" sz="1800">
                  <a:latin typeface="Times New Roman" pitchFamily="18" charset="0"/>
                  <a:ea typeface="宋体" pitchFamily="2" charset="-122"/>
                </a:rPr>
                <a:t>×</a:t>
              </a:r>
              <a:r>
                <a:rPr lang="en-US" altLang="zh-CN" sz="1800" i="1">
                  <a:latin typeface="Times New Roman" pitchFamily="18" charset="0"/>
                  <a:ea typeface="宋体" pitchFamily="2" charset="-122"/>
                </a:rPr>
                <a:t>g</a:t>
              </a:r>
              <a:r>
                <a:rPr lang="en-US" altLang="zh-CN" sz="1800">
                  <a:latin typeface="宋体" pitchFamily="2" charset="-122"/>
                  <a:ea typeface="宋体" pitchFamily="2" charset="-122"/>
                </a:rPr>
                <a:t>(</a:t>
              </a:r>
              <a:r>
                <a:rPr lang="en-US" altLang="zh-CN" sz="1800" i="1"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lang="en-US" altLang="zh-CN" sz="1800">
                  <a:latin typeface="宋体" pitchFamily="2" charset="-122"/>
                  <a:ea typeface="宋体" pitchFamily="2" charset="-122"/>
                </a:rPr>
                <a:t>)</a:t>
              </a:r>
              <a:endParaRPr lang="en-US" altLang="zh-CN" sz="1800"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4927600" y="3073400"/>
            <a:ext cx="39116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大</a:t>
            </a:r>
            <a:r>
              <a:rPr kumimoji="1" lang="en-US" altLang="zh-CN" sz="2800">
                <a:solidFill>
                  <a:srgbClr val="990000"/>
                </a:solidFill>
                <a:latin typeface="Times New Roman" pitchFamily="18" charset="0"/>
                <a:ea typeface="宋体" pitchFamily="2" charset="-122"/>
              </a:rPr>
              <a:t>Ω</a:t>
            </a:r>
            <a:r>
              <a:rPr kumimoji="1" lang="zh-CN" altLang="en-US" sz="280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符号用来描述增长率的下限，即当输入规模为</a:t>
            </a:r>
            <a:r>
              <a:rPr kumimoji="1" lang="en-US" altLang="zh-CN" sz="280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n</a:t>
            </a:r>
            <a:r>
              <a:rPr kumimoji="1" lang="zh-CN" altLang="en-US" sz="280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时，算法消耗时间的最小值。</a:t>
            </a:r>
            <a:r>
              <a:rPr kumimoji="1" lang="zh-CN" altLang="en-US" sz="280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其值的阶越高，结果就越有价值。</a:t>
            </a:r>
          </a:p>
        </p:txBody>
      </p:sp>
      <p:sp>
        <p:nvSpPr>
          <p:cNvPr id="38918" name="日期占位符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313E8A-F043-442E-A166-92D0BBAEF7AA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2016/3/3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38919" name="页脚占位符 19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2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算法分析基础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38920" name="灯片编号占位符 1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758F4557-3B6C-4B0C-8E69-2F778E89111E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1" name="Text Box 1028"/>
          <p:cNvSpPr txBox="1">
            <a:spLocks noChangeArrowheads="1"/>
          </p:cNvSpPr>
          <p:nvPr/>
        </p:nvSpPr>
        <p:spPr bwMode="auto">
          <a:xfrm>
            <a:off x="296863" y="323850"/>
            <a:ext cx="8685212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2.3.1  </a:t>
            </a:r>
            <a:r>
              <a:rPr lang="zh-CN" altLang="en-US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问题的计算复杂性下界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  <p:bldP spid="3277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C54788-EC32-4B2F-B3A0-1411EA6D961C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2016/3/3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39939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2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算法分析基础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3994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1E8E9A65-88C5-4DAA-8FB1-8F31A3BA164D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76250" y="1358900"/>
            <a:ext cx="8007350" cy="5566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algn="just" eaLnBrk="1" hangingPunct="1">
              <a:lnSpc>
                <a:spcPts val="5000"/>
              </a:lnSpc>
              <a:spcAft>
                <a:spcPct val="20000"/>
              </a:spcAft>
              <a:buClr>
                <a:srgbClr val="A50021"/>
              </a:buClr>
              <a:buSzTx/>
              <a:buFont typeface="Wingdings" pitchFamily="2" charset="2"/>
              <a:buChar char="r"/>
            </a:pPr>
            <a:r>
              <a:rPr kumimoji="1" lang="zh-CN" altLang="en-US" sz="2800" dirty="0">
                <a:latin typeface="宋体" pitchFamily="2" charset="-122"/>
                <a:ea typeface="宋体" pitchFamily="2" charset="-122"/>
              </a:rPr>
              <a:t>如果能找到一个尽可能大的函数</a:t>
            </a:r>
            <a:r>
              <a:rPr kumimoji="1" lang="en-US" altLang="zh-CN" sz="2800" i="1" dirty="0"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2800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800" dirty="0">
                <a:latin typeface="宋体" pitchFamily="2" charset="-122"/>
                <a:ea typeface="宋体" pitchFamily="2" charset="-122"/>
              </a:rPr>
              <a:t>)</a:t>
            </a:r>
            <a:r>
              <a:rPr kumimoji="1" lang="zh-CN" altLang="en-US" sz="2800" dirty="0">
                <a:latin typeface="宋体" pitchFamily="2" charset="-122"/>
                <a:ea typeface="宋体" pitchFamily="2" charset="-122"/>
              </a:rPr>
              <a:t>（</a:t>
            </a:r>
            <a:r>
              <a:rPr kumimoji="1" lang="en-US" altLang="zh-CN" sz="2800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zh-CN" altLang="en-US" sz="2800" dirty="0">
                <a:latin typeface="宋体" pitchFamily="2" charset="-122"/>
                <a:ea typeface="宋体" pitchFamily="2" charset="-122"/>
              </a:rPr>
              <a:t>为输入规模），使得求解该问题的所有算法都可以在</a:t>
            </a:r>
            <a:r>
              <a:rPr kumimoji="1" lang="en-US" altLang="zh-CN" sz="2800" dirty="0">
                <a:latin typeface="Courier New" pitchFamily="49" charset="0"/>
                <a:ea typeface="楷体_GB2312" pitchFamily="49" charset="-122"/>
              </a:rPr>
              <a:t>Ω</a:t>
            </a:r>
            <a:r>
              <a:rPr kumimoji="1"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2800" i="1" dirty="0"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2800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800" dirty="0">
                <a:latin typeface="宋体" pitchFamily="2" charset="-122"/>
                <a:ea typeface="宋体" pitchFamily="2" charset="-122"/>
              </a:rPr>
              <a:t>))</a:t>
            </a:r>
            <a:r>
              <a:rPr kumimoji="1" lang="zh-CN" altLang="en-US" sz="2800" dirty="0">
                <a:latin typeface="宋体" pitchFamily="2" charset="-122"/>
                <a:ea typeface="宋体" pitchFamily="2" charset="-122"/>
              </a:rPr>
              <a:t>的时间内完成，则函数</a:t>
            </a:r>
            <a:r>
              <a:rPr kumimoji="1" lang="en-US" altLang="zh-CN" sz="2800" i="1" dirty="0"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2800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800" dirty="0">
                <a:latin typeface="宋体" pitchFamily="2" charset="-122"/>
                <a:ea typeface="宋体" pitchFamily="2" charset="-122"/>
              </a:rPr>
              <a:t>)</a:t>
            </a:r>
            <a:r>
              <a:rPr kumimoji="1" lang="zh-CN" altLang="en-US" sz="2800" dirty="0">
                <a:latin typeface="宋体" pitchFamily="2" charset="-122"/>
                <a:ea typeface="宋体" pitchFamily="2" charset="-122"/>
              </a:rPr>
              <a:t>称为该问题的计算复杂性下界</a:t>
            </a:r>
            <a:r>
              <a:rPr kumimoji="1" lang="zh-CN" altLang="en-US" sz="2800" dirty="0" smtClean="0">
                <a:latin typeface="宋体" pitchFamily="2" charset="-122"/>
                <a:ea typeface="宋体" pitchFamily="2" charset="-122"/>
              </a:rPr>
              <a:t>。</a:t>
            </a:r>
            <a:endParaRPr kumimoji="1"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ts val="5000"/>
              </a:lnSpc>
              <a:spcAft>
                <a:spcPct val="20000"/>
              </a:spcAft>
              <a:buClr>
                <a:srgbClr val="A50021"/>
              </a:buClr>
              <a:buSzTx/>
              <a:buFont typeface="Wingdings" pitchFamily="2" charset="2"/>
              <a:buChar char="r"/>
            </a:pPr>
            <a:r>
              <a:rPr kumimoji="1" lang="zh-CN" altLang="en-US" sz="2800" dirty="0">
                <a:latin typeface="宋体" pitchFamily="2" charset="-122"/>
                <a:ea typeface="宋体" pitchFamily="2" charset="-122"/>
              </a:rPr>
              <a:t>计算复杂性下界的意义：可以较准确地评价解决该问题的各种算法的效率，进而确定已有的算法还有多少改进的余地。</a:t>
            </a:r>
          </a:p>
          <a:p>
            <a:pPr algn="just" eaLnBrk="1" hangingPunct="1">
              <a:lnSpc>
                <a:spcPts val="5000"/>
              </a:lnSpc>
              <a:spcAft>
                <a:spcPct val="20000"/>
              </a:spcAft>
              <a:buClr>
                <a:srgbClr val="A50021"/>
              </a:buClr>
              <a:buSzTx/>
              <a:buFont typeface="Wingdings" pitchFamily="2" charset="2"/>
              <a:buChar char="r"/>
            </a:pPr>
            <a:endParaRPr kumimoji="1" lang="en-US" altLang="zh-CN" sz="2800" dirty="0">
              <a:solidFill>
                <a:srgbClr val="FF99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Text Box 1028"/>
          <p:cNvSpPr txBox="1">
            <a:spLocks noChangeArrowheads="1"/>
          </p:cNvSpPr>
          <p:nvPr/>
        </p:nvSpPr>
        <p:spPr bwMode="auto">
          <a:xfrm>
            <a:off x="296863" y="323850"/>
            <a:ext cx="8685212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2.3.1  </a:t>
            </a:r>
            <a:r>
              <a:rPr lang="zh-CN" altLang="en-US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问题的计算复杂性下界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B14CA5-80E6-4BD7-857D-7BB2D8BEEA2A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2016/3/3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40963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2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算法分析基础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4096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50DADC1D-F141-4212-AE0A-20E23A0B603E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76250" y="1358900"/>
            <a:ext cx="8007350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914400" indent="-4572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algn="just" eaLnBrk="1" hangingPunct="1">
              <a:lnSpc>
                <a:spcPts val="5000"/>
              </a:lnSpc>
              <a:spcAft>
                <a:spcPct val="20000"/>
              </a:spcAft>
              <a:buClr>
                <a:srgbClr val="A50021"/>
              </a:buClr>
              <a:buSzTx/>
              <a:buFont typeface="Wingdings" pitchFamily="2" charset="2"/>
              <a:buChar char="r"/>
            </a:pPr>
            <a:r>
              <a:rPr kumimoji="1" lang="zh-CN" altLang="en-US" sz="2800" dirty="0">
                <a:latin typeface="宋体" pitchFamily="2" charset="-122"/>
                <a:ea typeface="宋体" pitchFamily="2" charset="-122"/>
              </a:rPr>
              <a:t>确定一个问题的计算复杂性下界的方法：</a:t>
            </a:r>
            <a:endParaRPr kumimoji="1" lang="en-US" altLang="zh-CN" sz="2800" dirty="0">
              <a:latin typeface="宋体" pitchFamily="2" charset="-122"/>
              <a:ea typeface="宋体" pitchFamily="2" charset="-122"/>
            </a:endParaRPr>
          </a:p>
          <a:p>
            <a:pPr lvl="1" algn="just" eaLnBrk="1" hangingPunct="1">
              <a:lnSpc>
                <a:spcPts val="5000"/>
              </a:lnSpc>
              <a:spcAft>
                <a:spcPct val="20000"/>
              </a:spcAft>
              <a:buClr>
                <a:srgbClr val="A50021"/>
              </a:buClr>
              <a:buFont typeface="Wingdings" pitchFamily="2" charset="2"/>
              <a:buChar char="r"/>
            </a:pPr>
            <a:r>
              <a:rPr kumimoji="1" lang="zh-CN" altLang="en-US" dirty="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对问题的输入中必须要处理的元素进行计数</a:t>
            </a:r>
            <a:endParaRPr kumimoji="1" lang="en-US" altLang="zh-CN" dirty="0">
              <a:solidFill>
                <a:srgbClr val="A50021"/>
              </a:solidFill>
              <a:latin typeface="宋体" pitchFamily="2" charset="-122"/>
              <a:ea typeface="宋体" pitchFamily="2" charset="-122"/>
            </a:endParaRPr>
          </a:p>
          <a:p>
            <a:pPr lvl="1" algn="just" eaLnBrk="1" hangingPunct="1">
              <a:lnSpc>
                <a:spcPts val="5000"/>
              </a:lnSpc>
              <a:spcAft>
                <a:spcPct val="20000"/>
              </a:spcAft>
              <a:buClr>
                <a:srgbClr val="A50021"/>
              </a:buClr>
              <a:buFont typeface="Wingdings" pitchFamily="2" charset="2"/>
              <a:buChar char="r"/>
            </a:pPr>
            <a:r>
              <a:rPr kumimoji="1" lang="zh-CN" altLang="en-US" dirty="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对必须要输出的元素进行计数</a:t>
            </a:r>
            <a:endParaRPr kumimoji="1" lang="en-US" altLang="zh-CN" dirty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Text Box 1028"/>
          <p:cNvSpPr txBox="1">
            <a:spLocks noChangeArrowheads="1"/>
          </p:cNvSpPr>
          <p:nvPr/>
        </p:nvSpPr>
        <p:spPr bwMode="auto">
          <a:xfrm>
            <a:off x="296863" y="323850"/>
            <a:ext cx="8685212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2.3.2  </a:t>
            </a:r>
            <a:r>
              <a:rPr lang="zh-CN" altLang="en-US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平凡下界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F002C7-7C6C-432C-A0BE-8B32A4608594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2016/3/3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41987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2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算法分析基础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4198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AECC980B-553B-45CA-B01A-8FCCB60E3FF9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76250" y="1358900"/>
            <a:ext cx="8007350" cy="561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914400" indent="-4572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algn="just" eaLnBrk="1" hangingPunct="1">
              <a:lnSpc>
                <a:spcPts val="5000"/>
              </a:lnSpc>
              <a:spcAft>
                <a:spcPct val="20000"/>
              </a:spcAft>
              <a:buClr>
                <a:srgbClr val="A50021"/>
              </a:buClr>
              <a:buSzTx/>
              <a:buFont typeface="Wingdings" pitchFamily="2" charset="2"/>
              <a:buChar char="r"/>
            </a:pPr>
            <a:r>
              <a:rPr kumimoji="1" lang="zh-CN" altLang="en-US" sz="2800" dirty="0">
                <a:latin typeface="宋体" pitchFamily="2" charset="-122"/>
                <a:ea typeface="宋体" pitchFamily="2" charset="-122"/>
              </a:rPr>
              <a:t>生成</a:t>
            </a:r>
            <a:r>
              <a:rPr kumimoji="1" lang="en-US" altLang="zh-CN" sz="2800" dirty="0">
                <a:latin typeface="宋体" pitchFamily="2" charset="-122"/>
                <a:ea typeface="宋体" pitchFamily="2" charset="-122"/>
              </a:rPr>
              <a:t>n</a:t>
            </a:r>
            <a:r>
              <a:rPr kumimoji="1" lang="zh-CN" altLang="en-US" sz="2800" dirty="0">
                <a:latin typeface="宋体" pitchFamily="2" charset="-122"/>
                <a:ea typeface="宋体" pitchFamily="2" charset="-122"/>
              </a:rPr>
              <a:t>个不同元素的所有全排列的算法：</a:t>
            </a:r>
            <a:endParaRPr kumimoji="1" lang="en-US" altLang="zh-CN" sz="2800" dirty="0">
              <a:latin typeface="宋体" pitchFamily="2" charset="-122"/>
              <a:ea typeface="宋体" pitchFamily="2" charset="-122"/>
            </a:endParaRPr>
          </a:p>
          <a:p>
            <a:pPr lvl="1" algn="just" eaLnBrk="1" hangingPunct="1">
              <a:lnSpc>
                <a:spcPts val="5000"/>
              </a:lnSpc>
              <a:spcAft>
                <a:spcPct val="20000"/>
              </a:spcAft>
              <a:buClr>
                <a:srgbClr val="A50021"/>
              </a:buClr>
              <a:buFont typeface="Wingdings" pitchFamily="2" charset="2"/>
              <a:buChar char="r"/>
            </a:pPr>
            <a:r>
              <a:rPr kumimoji="1" lang="en-US" altLang="zh-CN" dirty="0">
                <a:solidFill>
                  <a:srgbClr val="A50021"/>
                </a:solidFill>
                <a:latin typeface="Courier New" pitchFamily="49" charset="0"/>
              </a:rPr>
              <a:t>Ω</a:t>
            </a:r>
            <a:r>
              <a:rPr kumimoji="1" lang="en-US" altLang="zh-CN" dirty="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i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zh-CN" altLang="en-US" dirty="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！</a:t>
            </a:r>
            <a:r>
              <a:rPr kumimoji="1" lang="en-US" altLang="zh-CN" dirty="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)</a:t>
            </a:r>
          </a:p>
          <a:p>
            <a:pPr lvl="1" algn="just" eaLnBrk="1" hangingPunct="1">
              <a:lnSpc>
                <a:spcPts val="5000"/>
              </a:lnSpc>
              <a:spcAft>
                <a:spcPct val="20000"/>
              </a:spcAft>
              <a:buClr>
                <a:srgbClr val="A50021"/>
              </a:buClr>
              <a:buFont typeface="Wingdings" pitchFamily="2" charset="2"/>
              <a:buChar char="r"/>
            </a:pPr>
            <a:r>
              <a:rPr kumimoji="1" lang="zh-CN" altLang="en-US" dirty="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因为输出规模是</a:t>
            </a:r>
            <a:r>
              <a:rPr kumimoji="1" lang="en-US" altLang="zh-CN" i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zh-CN" altLang="en-US" dirty="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！</a:t>
            </a:r>
            <a:endParaRPr kumimoji="1" lang="en-US" altLang="zh-CN" dirty="0">
              <a:solidFill>
                <a:srgbClr val="A50021"/>
              </a:solidFill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ts val="5000"/>
              </a:lnSpc>
              <a:spcAft>
                <a:spcPct val="20000"/>
              </a:spcAft>
              <a:buClr>
                <a:srgbClr val="A50021"/>
              </a:buClr>
              <a:buSzTx/>
              <a:buFont typeface="Wingdings" pitchFamily="2" charset="2"/>
              <a:buChar char="r"/>
            </a:pPr>
            <a:r>
              <a:rPr kumimoji="1" lang="zh-CN" altLang="en-US" sz="2800" dirty="0">
                <a:latin typeface="宋体" pitchFamily="2" charset="-122"/>
                <a:ea typeface="宋体" pitchFamily="2" charset="-122"/>
              </a:rPr>
              <a:t>计算两个</a:t>
            </a:r>
            <a:r>
              <a:rPr kumimoji="1" lang="en-US" altLang="zh-CN" sz="2800" dirty="0">
                <a:latin typeface="宋体" pitchFamily="2" charset="-122"/>
                <a:ea typeface="宋体" pitchFamily="2" charset="-122"/>
              </a:rPr>
              <a:t>n</a:t>
            </a:r>
            <a:r>
              <a:rPr kumimoji="1" lang="zh-CN" altLang="en-US" sz="2800" dirty="0">
                <a:latin typeface="宋体" pitchFamily="2" charset="-122"/>
                <a:ea typeface="宋体" pitchFamily="2" charset="-122"/>
              </a:rPr>
              <a:t>阶矩阵乘积的算法：</a:t>
            </a:r>
            <a:endParaRPr kumimoji="1" lang="en-US" altLang="zh-CN" sz="2800" dirty="0">
              <a:latin typeface="宋体" pitchFamily="2" charset="-122"/>
              <a:ea typeface="宋体" pitchFamily="2" charset="-122"/>
            </a:endParaRPr>
          </a:p>
          <a:p>
            <a:pPr lvl="1" algn="just" eaLnBrk="1" hangingPunct="1">
              <a:lnSpc>
                <a:spcPts val="5000"/>
              </a:lnSpc>
              <a:spcAft>
                <a:spcPct val="20000"/>
              </a:spcAft>
              <a:buClr>
                <a:srgbClr val="A50021"/>
              </a:buClr>
              <a:buFont typeface="Wingdings" pitchFamily="2" charset="2"/>
              <a:buChar char="r"/>
            </a:pPr>
            <a:r>
              <a:rPr kumimoji="1" lang="en-US" altLang="zh-CN" dirty="0">
                <a:solidFill>
                  <a:srgbClr val="A50021"/>
                </a:solidFill>
                <a:latin typeface="Courier New" pitchFamily="49" charset="0"/>
              </a:rPr>
              <a:t>Ω</a:t>
            </a:r>
            <a:r>
              <a:rPr kumimoji="1" lang="en-US" altLang="zh-CN" dirty="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i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baseline="30000" dirty="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en-US" altLang="zh-CN" dirty="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)</a:t>
            </a:r>
          </a:p>
          <a:p>
            <a:pPr lvl="1" algn="just" eaLnBrk="1" hangingPunct="1">
              <a:lnSpc>
                <a:spcPts val="5000"/>
              </a:lnSpc>
              <a:spcAft>
                <a:spcPct val="20000"/>
              </a:spcAft>
              <a:buClr>
                <a:srgbClr val="A50021"/>
              </a:buClr>
              <a:buFont typeface="Wingdings" pitchFamily="2" charset="2"/>
              <a:buChar char="r"/>
            </a:pPr>
            <a:r>
              <a:rPr kumimoji="1" lang="zh-CN" altLang="en-US" dirty="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因为输入和输出都是要处理</a:t>
            </a:r>
            <a:r>
              <a:rPr kumimoji="1" lang="en-US" altLang="zh-CN" dirty="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2*</a:t>
            </a:r>
            <a:r>
              <a:rPr kumimoji="1" lang="en-US" altLang="zh-CN" i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baseline="30000" dirty="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dirty="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个元素</a:t>
            </a:r>
            <a:endParaRPr kumimoji="1" lang="en-US" altLang="zh-CN" dirty="0">
              <a:solidFill>
                <a:srgbClr val="A50021"/>
              </a:solidFill>
              <a:latin typeface="宋体" pitchFamily="2" charset="-122"/>
              <a:ea typeface="宋体" pitchFamily="2" charset="-122"/>
            </a:endParaRPr>
          </a:p>
          <a:p>
            <a:pPr lvl="1" algn="just" eaLnBrk="1" hangingPunct="1">
              <a:lnSpc>
                <a:spcPts val="5000"/>
              </a:lnSpc>
              <a:spcAft>
                <a:spcPct val="20000"/>
              </a:spcAft>
              <a:buClr>
                <a:srgbClr val="A50021"/>
              </a:buClr>
              <a:buFont typeface="Wingdings" pitchFamily="2" charset="2"/>
              <a:buChar char="r"/>
            </a:pPr>
            <a:endParaRPr kumimoji="1" lang="en-US" altLang="zh-CN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Text Box 1028"/>
          <p:cNvSpPr txBox="1">
            <a:spLocks noChangeArrowheads="1"/>
          </p:cNvSpPr>
          <p:nvPr/>
        </p:nvSpPr>
        <p:spPr bwMode="auto">
          <a:xfrm>
            <a:off x="296863" y="323850"/>
            <a:ext cx="8685212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2.3.2  </a:t>
            </a:r>
            <a:r>
              <a:rPr lang="zh-CN" altLang="en-US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平凡下界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DD3015-4107-4F96-94B1-8321656FB762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2016/3/3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43011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2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算法分析基础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4301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5A2C85B0-5BD6-4123-AC0E-4E92DD316E37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76250" y="1358900"/>
            <a:ext cx="800735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algn="just" eaLnBrk="1" hangingPunct="1">
              <a:lnSpc>
                <a:spcPts val="5000"/>
              </a:lnSpc>
              <a:spcAft>
                <a:spcPct val="20000"/>
              </a:spcAft>
              <a:buClr>
                <a:srgbClr val="A50021"/>
              </a:buClr>
              <a:buSzTx/>
              <a:buFont typeface="Wingdings" pitchFamily="2" charset="2"/>
              <a:buChar char="r"/>
            </a:pPr>
            <a:r>
              <a:rPr kumimoji="1" lang="zh-CN" altLang="en-US" sz="2800" dirty="0">
                <a:latin typeface="宋体" pitchFamily="2" charset="-122"/>
                <a:ea typeface="宋体" pitchFamily="2" charset="-122"/>
              </a:rPr>
              <a:t>课本</a:t>
            </a:r>
            <a:r>
              <a:rPr kumimoji="1" lang="en-US" altLang="zh-CN" sz="2800" dirty="0">
                <a:latin typeface="宋体" pitchFamily="2" charset="-122"/>
                <a:ea typeface="宋体" pitchFamily="2" charset="-122"/>
              </a:rPr>
              <a:t>26</a:t>
            </a:r>
            <a:r>
              <a:rPr kumimoji="1" lang="zh-CN" altLang="en-US" sz="2800" dirty="0">
                <a:latin typeface="宋体" pitchFamily="2" charset="-122"/>
                <a:ea typeface="宋体" pitchFamily="2" charset="-122"/>
              </a:rPr>
              <a:t>页例子：比较</a:t>
            </a:r>
            <a:r>
              <a:rPr kumimoji="1" lang="en-US" altLang="zh-CN" sz="2800" dirty="0">
                <a:latin typeface="宋体" pitchFamily="2" charset="-122"/>
                <a:ea typeface="宋体" pitchFamily="2" charset="-122"/>
              </a:rPr>
              <a:t>a</a:t>
            </a:r>
            <a:r>
              <a:rPr kumimoji="1" lang="en-US" altLang="zh-CN" sz="2800" baseline="-25000" dirty="0"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kumimoji="1" lang="en-US" altLang="zh-CN" sz="2800" dirty="0">
                <a:latin typeface="宋体" pitchFamily="2" charset="-122"/>
                <a:ea typeface="宋体" pitchFamily="2" charset="-122"/>
              </a:rPr>
              <a:t>a</a:t>
            </a:r>
            <a:r>
              <a:rPr kumimoji="1" lang="en-US" altLang="zh-CN" sz="2800" baseline="-25000" dirty="0"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kumimoji="1" lang="en-US" altLang="zh-CN" sz="2800" dirty="0">
                <a:latin typeface="宋体" pitchFamily="2" charset="-122"/>
                <a:ea typeface="宋体" pitchFamily="2" charset="-122"/>
              </a:rPr>
              <a:t>a</a:t>
            </a:r>
            <a:r>
              <a:rPr kumimoji="1" lang="en-US" altLang="zh-CN" sz="2800" baseline="-25000" dirty="0">
                <a:latin typeface="宋体" pitchFamily="2" charset="-122"/>
                <a:ea typeface="宋体" pitchFamily="2" charset="-122"/>
              </a:rPr>
              <a:t>3</a:t>
            </a:r>
            <a:r>
              <a:rPr kumimoji="1" lang="zh-CN" altLang="en-US" sz="2800" dirty="0">
                <a:latin typeface="宋体" pitchFamily="2" charset="-122"/>
                <a:ea typeface="宋体" pitchFamily="2" charset="-122"/>
              </a:rPr>
              <a:t>的大小关系</a:t>
            </a:r>
            <a:endParaRPr kumimoji="1" lang="en-US" altLang="zh-CN" sz="2800" dirty="0"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ts val="5000"/>
              </a:lnSpc>
              <a:spcAft>
                <a:spcPct val="20000"/>
              </a:spcAft>
              <a:buClr>
                <a:srgbClr val="A50021"/>
              </a:buClr>
              <a:buSzTx/>
              <a:buFont typeface="Wingdings" pitchFamily="2" charset="2"/>
              <a:buChar char="r"/>
            </a:pPr>
            <a:r>
              <a:rPr kumimoji="1" lang="zh-CN" altLang="en-US" sz="2800" dirty="0">
                <a:latin typeface="宋体" pitchFamily="2" charset="-122"/>
                <a:ea typeface="宋体" pitchFamily="2" charset="-122"/>
              </a:rPr>
              <a:t>如果一个基于比较的排序算法的时间复杂性是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O</a:t>
            </a:r>
            <a:r>
              <a:rPr kumimoji="1"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2800" i="1" dirty="0">
                <a:latin typeface="Times New Roman" pitchFamily="18" charset="0"/>
                <a:ea typeface="宋体" pitchFamily="2" charset="-122"/>
              </a:rPr>
              <a:t>nlog</a:t>
            </a:r>
            <a:r>
              <a:rPr kumimoji="1" lang="en-US" altLang="zh-CN" sz="2800" i="1" baseline="-25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z="2800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800" dirty="0">
                <a:latin typeface="宋体" pitchFamily="2" charset="-122"/>
                <a:ea typeface="宋体" pitchFamily="2" charset="-122"/>
              </a:rPr>
              <a:t>)</a:t>
            </a:r>
            <a:r>
              <a:rPr kumimoji="1" lang="zh-CN" altLang="en-US" sz="2800" dirty="0">
                <a:latin typeface="宋体" pitchFamily="2" charset="-122"/>
                <a:ea typeface="宋体" pitchFamily="2" charset="-122"/>
              </a:rPr>
              <a:t>，就认为它是基于比较的排序算法中的最优算法。</a:t>
            </a:r>
            <a:endParaRPr kumimoji="1" lang="en-US" altLang="zh-CN" sz="2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Text Box 1028"/>
          <p:cNvSpPr txBox="1">
            <a:spLocks noChangeArrowheads="1"/>
          </p:cNvSpPr>
          <p:nvPr/>
        </p:nvSpPr>
        <p:spPr bwMode="auto">
          <a:xfrm>
            <a:off x="296863" y="323850"/>
            <a:ext cx="8685212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2.3.3  </a:t>
            </a:r>
            <a:r>
              <a:rPr lang="zh-CN" altLang="en-US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判定树模型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1600200"/>
            <a:ext cx="8159750" cy="3740150"/>
          </a:xfrm>
        </p:spPr>
        <p:txBody>
          <a:bodyPr/>
          <a:lstStyle/>
          <a:p>
            <a:pPr eaLnBrk="1" hangingPunct="1">
              <a:lnSpc>
                <a:spcPts val="4000"/>
              </a:lnSpc>
            </a:pPr>
            <a:r>
              <a:rPr lang="en-US" altLang="zh-CN" sz="3200" dirty="0" smtClean="0">
                <a:solidFill>
                  <a:srgbClr val="FF0000"/>
                </a:solidFill>
              </a:rPr>
              <a:t>P28  </a:t>
            </a:r>
            <a:r>
              <a:rPr lang="zh-CN" altLang="en-US" sz="3200" dirty="0" smtClean="0">
                <a:solidFill>
                  <a:srgbClr val="FF0000"/>
                </a:solidFill>
              </a:rPr>
              <a:t>习题</a:t>
            </a:r>
            <a:r>
              <a:rPr lang="en-US" altLang="zh-CN" sz="3200" dirty="0" smtClean="0">
                <a:solidFill>
                  <a:srgbClr val="FF0000"/>
                </a:solidFill>
              </a:rPr>
              <a:t>2 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ts val="4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题（课堂）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ts val="4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题（课堂）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ts val="4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题（课堂）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ts val="4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r>
              <a:rPr lang="zh-CN" altLang="en-US" dirty="0" smtClean="0">
                <a:solidFill>
                  <a:srgbClr val="FF0000"/>
                </a:solidFill>
              </a:rPr>
              <a:t>题</a:t>
            </a:r>
            <a:r>
              <a:rPr lang="zh-CN" altLang="en-US" dirty="0">
                <a:solidFill>
                  <a:srgbClr val="FF0000"/>
                </a:solidFill>
              </a:rPr>
              <a:t>（课堂）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4035" name="日期占位符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8E2553-F985-4644-AEBC-15559D12F99B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2016/3/3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44036" name="页脚占位符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2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算法分析基础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4403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0BE9E0AE-4F37-4250-A5DA-C7A6EFF400CB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96863" y="368300"/>
            <a:ext cx="64912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重要习题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Text Box 1026"/>
          <p:cNvSpPr txBox="1">
            <a:spLocks noChangeArrowheads="1"/>
          </p:cNvSpPr>
          <p:nvPr/>
        </p:nvSpPr>
        <p:spPr bwMode="auto">
          <a:xfrm>
            <a:off x="296863" y="368300"/>
            <a:ext cx="76962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2.1 </a:t>
            </a:r>
            <a:r>
              <a:rPr lang="zh-CN" altLang="en-US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算法的时间复杂性分析</a:t>
            </a:r>
          </a:p>
        </p:txBody>
      </p:sp>
      <p:sp>
        <p:nvSpPr>
          <p:cNvPr id="14339" name="Text Box 1027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341313" y="1268413"/>
            <a:ext cx="640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dirty="0">
                <a:latin typeface="Times New Roman" pitchFamily="18" charset="0"/>
                <a:ea typeface="宋体" pitchFamily="2" charset="-122"/>
              </a:rPr>
              <a:t>2.1.1</a:t>
            </a:r>
            <a:r>
              <a:rPr kumimoji="1" lang="en-US" altLang="zh-CN" sz="3600" dirty="0">
                <a:latin typeface="宋体" pitchFamily="2" charset="-122"/>
                <a:ea typeface="宋体" pitchFamily="2" charset="-122"/>
              </a:rPr>
              <a:t>  </a:t>
            </a:r>
            <a:r>
              <a:rPr kumimoji="1" lang="zh-CN" altLang="en-US" sz="3600" dirty="0">
                <a:latin typeface="宋体" pitchFamily="2" charset="-122"/>
                <a:ea typeface="宋体" pitchFamily="2" charset="-122"/>
              </a:rPr>
              <a:t>输入规模与基本语句</a:t>
            </a:r>
          </a:p>
        </p:txBody>
      </p:sp>
      <p:sp>
        <p:nvSpPr>
          <p:cNvPr id="14340" name="Text Box 1031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41313" y="1954213"/>
            <a:ext cx="72167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Times New Roman" pitchFamily="18" charset="0"/>
                <a:ea typeface="宋体" pitchFamily="2" charset="-122"/>
              </a:rPr>
              <a:t>2.1.2</a:t>
            </a:r>
            <a:r>
              <a:rPr kumimoji="1" lang="en-US" altLang="zh-CN" sz="3600">
                <a:latin typeface="宋体" pitchFamily="2" charset="-122"/>
                <a:ea typeface="宋体" pitchFamily="2" charset="-122"/>
              </a:rPr>
              <a:t>  </a:t>
            </a:r>
            <a:r>
              <a:rPr kumimoji="1" lang="zh-CN" altLang="en-US" sz="3600">
                <a:latin typeface="宋体" pitchFamily="2" charset="-122"/>
                <a:ea typeface="宋体" pitchFamily="2" charset="-122"/>
              </a:rPr>
              <a:t>算法的渐进分析</a:t>
            </a:r>
          </a:p>
        </p:txBody>
      </p:sp>
      <p:sp>
        <p:nvSpPr>
          <p:cNvPr id="14341" name="Text Box 103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41313" y="2716213"/>
            <a:ext cx="63515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Times New Roman" pitchFamily="18" charset="0"/>
                <a:ea typeface="宋体" pitchFamily="2" charset="-122"/>
              </a:rPr>
              <a:t>2.1.3</a:t>
            </a:r>
            <a:r>
              <a:rPr kumimoji="1" lang="en-US" altLang="zh-CN" sz="3600">
                <a:latin typeface="宋体" pitchFamily="2" charset="-122"/>
                <a:ea typeface="宋体" pitchFamily="2" charset="-122"/>
              </a:rPr>
              <a:t>  </a:t>
            </a:r>
            <a:r>
              <a:rPr kumimoji="1" lang="zh-CN" altLang="en-US" sz="3600">
                <a:latin typeface="宋体" pitchFamily="2" charset="-122"/>
                <a:ea typeface="宋体" pitchFamily="2" charset="-122"/>
              </a:rPr>
              <a:t>最好、最坏和平均情况</a:t>
            </a:r>
          </a:p>
        </p:txBody>
      </p:sp>
      <p:sp>
        <p:nvSpPr>
          <p:cNvPr id="14342" name="Text Box 1033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341313" y="3473450"/>
            <a:ext cx="8280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Times New Roman" pitchFamily="18" charset="0"/>
                <a:ea typeface="宋体" pitchFamily="2" charset="-122"/>
              </a:rPr>
              <a:t>2.1.4</a:t>
            </a:r>
            <a:r>
              <a:rPr kumimoji="1" lang="en-US" altLang="zh-CN" sz="3600">
                <a:latin typeface="宋体" pitchFamily="2" charset="-122"/>
                <a:ea typeface="宋体" pitchFamily="2" charset="-122"/>
              </a:rPr>
              <a:t>  </a:t>
            </a:r>
            <a:r>
              <a:rPr kumimoji="1" lang="zh-CN" altLang="en-US" sz="3600">
                <a:latin typeface="宋体" pitchFamily="2" charset="-122"/>
                <a:ea typeface="宋体" pitchFamily="2" charset="-122"/>
              </a:rPr>
              <a:t>非递归算法的时间复杂性分析</a:t>
            </a:r>
          </a:p>
        </p:txBody>
      </p:sp>
      <p:sp>
        <p:nvSpPr>
          <p:cNvPr id="14343" name="Text Box 103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41313" y="4238625"/>
            <a:ext cx="8280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Times New Roman" pitchFamily="18" charset="0"/>
                <a:ea typeface="宋体" pitchFamily="2" charset="-122"/>
              </a:rPr>
              <a:t>2.1.5    </a:t>
            </a:r>
            <a:r>
              <a:rPr kumimoji="1" lang="zh-CN" altLang="en-US" sz="3600">
                <a:latin typeface="宋体" pitchFamily="2" charset="-122"/>
                <a:ea typeface="宋体" pitchFamily="2" charset="-122"/>
              </a:rPr>
              <a:t>递归算法的时间复杂性分析</a:t>
            </a:r>
          </a:p>
        </p:txBody>
      </p:sp>
      <p:sp>
        <p:nvSpPr>
          <p:cNvPr id="14344" name="日期占位符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F1C920-04E0-489F-8E9C-2A9C9FCFBBA9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2016/3/3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4345" name="页脚占位符 9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2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算法分析基础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4346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47B873F7-23EF-4A83-82C0-538B6C6A7EDC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385763" y="1448780"/>
            <a:ext cx="8497887" cy="312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ct val="20000"/>
              </a:spcAft>
              <a:buClr>
                <a:srgbClr val="A50021"/>
              </a:buClr>
              <a:buSzTx/>
              <a:buFont typeface="Wingdings" pitchFamily="2" charset="2"/>
              <a:buChar char="r"/>
            </a:pPr>
            <a:r>
              <a:rPr kumimoji="1" lang="zh-CN" altLang="en-US" sz="3200" dirty="0">
                <a:latin typeface="宋体" pitchFamily="2" charset="-122"/>
                <a:ea typeface="宋体" pitchFamily="2" charset="-122"/>
              </a:rPr>
              <a:t>算法分析的目的：</a:t>
            </a:r>
          </a:p>
          <a:p>
            <a:pPr lvl="1" eaLnBrk="1" hangingPunct="1">
              <a:lnSpc>
                <a:spcPct val="150000"/>
              </a:lnSpc>
              <a:spcAft>
                <a:spcPct val="20000"/>
              </a:spcAft>
              <a:buClr>
                <a:srgbClr val="A50021"/>
              </a:buClr>
              <a:buFont typeface="Wingdings" pitchFamily="2" charset="2"/>
              <a:buChar char="Ø"/>
            </a:pPr>
            <a:r>
              <a:rPr kumimoji="1"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设计算法</a:t>
            </a:r>
            <a:r>
              <a:rPr kumimoji="1"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——</a:t>
            </a:r>
            <a:r>
              <a:rPr kumimoji="1"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设计出复杂性尽可能低的算法</a:t>
            </a:r>
          </a:p>
          <a:p>
            <a:pPr lvl="1" eaLnBrk="1" hangingPunct="1">
              <a:lnSpc>
                <a:spcPct val="150000"/>
              </a:lnSpc>
              <a:spcAft>
                <a:spcPct val="20000"/>
              </a:spcAft>
              <a:buClr>
                <a:srgbClr val="A50021"/>
              </a:buClr>
              <a:buFont typeface="Wingdings" pitchFamily="2" charset="2"/>
              <a:buChar char="Ø"/>
            </a:pPr>
            <a:r>
              <a:rPr kumimoji="1"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选择算法</a:t>
            </a:r>
            <a:r>
              <a:rPr kumimoji="1"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——</a:t>
            </a:r>
            <a:r>
              <a:rPr kumimoji="1"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在多种算法中选择其中复杂性最低者</a:t>
            </a:r>
          </a:p>
        </p:txBody>
      </p:sp>
      <p:sp>
        <p:nvSpPr>
          <p:cNvPr id="15364" name="日期占位符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77E86D-D43A-4FB7-ACA2-4BBFAF6FFC03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2016/3/3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5365" name="页脚占位符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2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算法分析基础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53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8FC31C8A-8CD5-464F-BDD0-13BC0C5EEA05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296863" y="368300"/>
            <a:ext cx="76962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2.1 </a:t>
            </a:r>
            <a:r>
              <a:rPr lang="zh-CN" altLang="en-US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算法的时间复杂性分析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06515" y="1250950"/>
            <a:ext cx="8947720" cy="2800350"/>
          </a:xfrm>
        </p:spPr>
        <p:txBody>
          <a:bodyPr/>
          <a:lstStyle/>
          <a:p>
            <a:pPr eaLnBrk="1" hangingPunct="1">
              <a:spcBef>
                <a:spcPts val="300"/>
              </a:spcBef>
              <a:spcAft>
                <a:spcPts val="300"/>
              </a:spcAft>
              <a:buClr>
                <a:srgbClr val="A50021"/>
              </a:buClr>
              <a:buSzTx/>
              <a:buFont typeface="Wingdings" pitchFamily="2" charset="2"/>
              <a:buChar char="r"/>
            </a:pPr>
            <a:r>
              <a:rPr kumimoji="1" lang="zh-CN" altLang="en-US" sz="3200" dirty="0" smtClean="0">
                <a:latin typeface="宋体" pitchFamily="2" charset="-122"/>
              </a:rPr>
              <a:t>时间复杂性分析的关键</a:t>
            </a:r>
          </a:p>
          <a:p>
            <a:pPr marL="539750" lvl="1" indent="-357188" eaLnBrk="1" hangingPunct="1">
              <a:lnSpc>
                <a:spcPts val="3500"/>
              </a:lnSpc>
              <a:spcBef>
                <a:spcPts val="300"/>
              </a:spcBef>
              <a:spcAft>
                <a:spcPts val="300"/>
              </a:spcAft>
              <a:buClr>
                <a:srgbClr val="A50021"/>
              </a:buClr>
              <a:buFont typeface="Wingdings" pitchFamily="2" charset="2"/>
              <a:buChar char="Ø"/>
            </a:pPr>
            <a:r>
              <a:rPr kumimoji="1" lang="zh-CN" altLang="en-US" sz="2400" dirty="0" smtClean="0">
                <a:solidFill>
                  <a:srgbClr val="006600"/>
                </a:solidFill>
                <a:latin typeface="Arial" charset="0"/>
              </a:rPr>
              <a:t>问题规模</a:t>
            </a:r>
            <a:r>
              <a:rPr kumimoji="1" lang="zh-CN" altLang="en-US" sz="2400" dirty="0" smtClean="0">
                <a:latin typeface="Arial" charset="0"/>
              </a:rPr>
              <a:t>：输入量的多少</a:t>
            </a:r>
            <a:r>
              <a:rPr kumimoji="1" lang="zh-CN" altLang="en-US" sz="2400" dirty="0" smtClean="0">
                <a:latin typeface="Arial" charset="0"/>
              </a:rPr>
              <a:t>；</a:t>
            </a:r>
            <a:endParaRPr kumimoji="1" lang="en-US" altLang="zh-CN" sz="2400" dirty="0" smtClean="0">
              <a:latin typeface="Arial" charset="0"/>
            </a:endParaRPr>
          </a:p>
          <a:p>
            <a:pPr marL="539750" lvl="1" indent="-357188" eaLnBrk="1" hangingPunct="1">
              <a:lnSpc>
                <a:spcPts val="3500"/>
              </a:lnSpc>
              <a:spcBef>
                <a:spcPts val="300"/>
              </a:spcBef>
              <a:spcAft>
                <a:spcPts val="300"/>
              </a:spcAft>
              <a:buClr>
                <a:srgbClr val="A50021"/>
              </a:buClr>
              <a:buFont typeface="Wingdings" pitchFamily="2" charset="2"/>
              <a:buChar char="Ø"/>
            </a:pPr>
            <a:r>
              <a:rPr kumimoji="1" lang="zh-CN" altLang="en-US" sz="2400" dirty="0" smtClean="0">
                <a:solidFill>
                  <a:srgbClr val="006600"/>
                </a:solidFill>
                <a:latin typeface="Arial" charset="0"/>
              </a:rPr>
              <a:t>基本</a:t>
            </a:r>
            <a:r>
              <a:rPr kumimoji="1" lang="zh-CN" altLang="en-US" sz="2400" dirty="0" smtClean="0">
                <a:solidFill>
                  <a:srgbClr val="006600"/>
                </a:solidFill>
                <a:latin typeface="Arial" charset="0"/>
              </a:rPr>
              <a:t>语句</a:t>
            </a:r>
            <a:r>
              <a:rPr kumimoji="1" lang="zh-CN" altLang="en-US" sz="2400" dirty="0" smtClean="0">
                <a:latin typeface="Arial" charset="0"/>
              </a:rPr>
              <a:t>：执行次数对整个算法的执行时间影响最大的语句</a:t>
            </a:r>
            <a:r>
              <a:rPr kumimoji="1" lang="zh-CN" altLang="en-US" sz="2400" dirty="0" smtClean="0">
                <a:latin typeface="Arial" charset="0"/>
              </a:rPr>
              <a:t>。</a:t>
            </a:r>
            <a:endParaRPr kumimoji="1" lang="en-US" altLang="zh-CN" sz="2400" dirty="0" smtClean="0">
              <a:latin typeface="Arial" charset="0"/>
            </a:endParaRPr>
          </a:p>
          <a:p>
            <a:pPr marL="539750" lvl="1" indent="-357188" eaLnBrk="1" hangingPunct="1">
              <a:lnSpc>
                <a:spcPts val="3500"/>
              </a:lnSpc>
              <a:spcBef>
                <a:spcPts val="300"/>
              </a:spcBef>
              <a:spcAft>
                <a:spcPts val="300"/>
              </a:spcAft>
              <a:buClr>
                <a:srgbClr val="A50021"/>
              </a:buClr>
              <a:buFont typeface="Wingdings" pitchFamily="2" charset="2"/>
              <a:buChar char="Ø"/>
            </a:pPr>
            <a:r>
              <a:rPr kumimoji="1" lang="zh-CN" altLang="en-US" sz="2400" dirty="0">
                <a:latin typeface="Arial" charset="0"/>
              </a:rPr>
              <a:t>运行算法所需要的</a:t>
            </a:r>
            <a:r>
              <a:rPr kumimoji="1" lang="zh-CN" altLang="en-US" sz="2400" dirty="0">
                <a:solidFill>
                  <a:srgbClr val="FF0000"/>
                </a:solidFill>
                <a:latin typeface="Arial" charset="0"/>
              </a:rPr>
              <a:t>时间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 charset="0"/>
              </a:rPr>
              <a:t>T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Arial" charset="0"/>
              </a:rPr>
              <a:t>，是</a:t>
            </a:r>
            <a:r>
              <a:rPr kumimoji="1" lang="zh-CN" altLang="en-US" sz="2400" dirty="0">
                <a:solidFill>
                  <a:srgbClr val="FF0000"/>
                </a:solidFill>
                <a:latin typeface="Arial" charset="0"/>
              </a:rPr>
              <a:t>问题规模</a:t>
            </a:r>
            <a:r>
              <a:rPr kumimoji="1" lang="en-US" altLang="zh-CN" sz="2400" dirty="0">
                <a:solidFill>
                  <a:srgbClr val="FF0000"/>
                </a:solidFill>
                <a:latin typeface="Arial" charset="0"/>
              </a:rPr>
              <a:t>n</a:t>
            </a:r>
            <a:r>
              <a:rPr kumimoji="1" lang="zh-CN" altLang="en-US" sz="2400" dirty="0">
                <a:solidFill>
                  <a:srgbClr val="FF0000"/>
                </a:solidFill>
                <a:latin typeface="Arial" charset="0"/>
              </a:rPr>
              <a:t>的函数，</a:t>
            </a:r>
            <a:r>
              <a:rPr kumimoji="1" lang="en-US" altLang="zh-CN" sz="2400" dirty="0">
                <a:solidFill>
                  <a:srgbClr val="FF0000"/>
                </a:solidFill>
                <a:latin typeface="Arial" charset="0"/>
              </a:rPr>
              <a:t>T(n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 charset="0"/>
              </a:rPr>
              <a:t>);</a:t>
            </a:r>
            <a:endParaRPr kumimoji="1" lang="zh-CN" altLang="en-US" sz="2400" dirty="0" smtClean="0">
              <a:latin typeface="Arial" charset="0"/>
            </a:endParaRPr>
          </a:p>
          <a:p>
            <a:pPr marL="539750" lvl="1" indent="-357188" eaLnBrk="1" hangingPunct="1">
              <a:lnSpc>
                <a:spcPts val="3500"/>
              </a:lnSpc>
              <a:spcBef>
                <a:spcPts val="300"/>
              </a:spcBef>
              <a:spcAft>
                <a:spcPts val="300"/>
              </a:spcAft>
              <a:buClr>
                <a:srgbClr val="A50021"/>
              </a:buClr>
              <a:buFont typeface="Wingdings" pitchFamily="2" charset="2"/>
              <a:buChar char="Ø"/>
            </a:pPr>
            <a:r>
              <a:rPr kumimoji="1" lang="zh-CN" altLang="en-US" sz="2400" dirty="0" smtClean="0">
                <a:solidFill>
                  <a:srgbClr val="FF0000"/>
                </a:solidFill>
                <a:latin typeface="Arial" charset="0"/>
              </a:rPr>
              <a:t>用算法中基本语句的执行次数来度量算法的工作量</a:t>
            </a:r>
            <a:r>
              <a:rPr kumimoji="1" lang="zh-CN" altLang="en-US" sz="2400" dirty="0" smtClean="0">
                <a:latin typeface="Arial" charset="0"/>
              </a:rPr>
              <a:t>；这种方法得出的是一种工作量的增长趋势，而不是准确工作量。</a:t>
            </a:r>
            <a:endParaRPr kumimoji="1" lang="en-US" altLang="zh-CN" sz="2400" dirty="0" smtClean="0">
              <a:latin typeface="Arial" charset="0"/>
            </a:endParaRPr>
          </a:p>
        </p:txBody>
      </p:sp>
      <p:sp>
        <p:nvSpPr>
          <p:cNvPr id="16387" name="日期占位符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422E87-195E-4928-B814-A81796519D77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2016/3/3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6388" name="页脚占位符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2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算法分析基础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6389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260AF1FF-A5EC-4D3C-962C-B3422BF7E614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393700" y="4273550"/>
            <a:ext cx="4700588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3200" b="0" dirty="0"/>
              <a:t>for (i=1; i&lt;=n; i++)</a:t>
            </a:r>
          </a:p>
          <a:p>
            <a:pPr eaLnBrk="1" hangingPunct="1">
              <a:buFontTx/>
              <a:buNone/>
            </a:pPr>
            <a:r>
              <a:rPr lang="en-US" altLang="zh-CN" sz="3200" b="0" dirty="0"/>
              <a:t>    for (j=1; j&lt;=n; j++)</a:t>
            </a:r>
          </a:p>
          <a:p>
            <a:pPr eaLnBrk="1" hangingPunct="1">
              <a:buFontTx/>
              <a:buNone/>
            </a:pPr>
            <a:r>
              <a:rPr lang="en-US" altLang="zh-CN" sz="3200" b="0" dirty="0"/>
              <a:t>         x++;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5416550" y="4362450"/>
            <a:ext cx="3330575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0">
                <a:solidFill>
                  <a:srgbClr val="FF0000"/>
                </a:solidFill>
              </a:rPr>
              <a:t>问题规模：</a:t>
            </a:r>
            <a:r>
              <a:rPr lang="en-US" altLang="zh-CN" b="0">
                <a:solidFill>
                  <a:srgbClr val="FF0000"/>
                </a:solidFill>
              </a:rPr>
              <a:t>n</a:t>
            </a:r>
          </a:p>
          <a:p>
            <a:pPr eaLnBrk="1" hangingPunct="1">
              <a:buFontTx/>
              <a:buNone/>
            </a:pPr>
            <a:r>
              <a:rPr lang="zh-CN" altLang="en-US" b="0">
                <a:solidFill>
                  <a:srgbClr val="FF0000"/>
                </a:solidFill>
              </a:rPr>
              <a:t>基本语句：</a:t>
            </a:r>
            <a:r>
              <a:rPr lang="en-US" altLang="zh-CN" b="0">
                <a:solidFill>
                  <a:srgbClr val="FF0000"/>
                </a:solidFill>
              </a:rPr>
              <a:t>x++</a:t>
            </a:r>
          </a:p>
        </p:txBody>
      </p:sp>
      <p:sp>
        <p:nvSpPr>
          <p:cNvPr id="31752" name="Text Box 6"/>
          <p:cNvSpPr txBox="1">
            <a:spLocks noChangeArrowheads="1"/>
          </p:cNvSpPr>
          <p:nvPr/>
        </p:nvSpPr>
        <p:spPr bwMode="auto">
          <a:xfrm>
            <a:off x="296863" y="368300"/>
            <a:ext cx="801052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2.1.1  </a:t>
            </a:r>
            <a:r>
              <a:rPr lang="zh-CN" altLang="en-US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输入规模与基本语句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444AED-01B6-4D92-86F5-11AC62E92A41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2016/3/3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7411" name="页脚占位符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2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算法分析基础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7412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0B432D4D-9C92-4341-9688-2CF584BAE140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404813" y="1314450"/>
            <a:ext cx="4700587" cy="35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[</a:t>
            </a:r>
            <a:r>
              <a:rPr lang="zh-CN" altLang="en-US" sz="3200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例</a:t>
            </a:r>
            <a:r>
              <a:rPr lang="en-US" altLang="zh-CN" sz="3200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int Find(int A[ ], int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    for (i=0; i&lt;n; i++)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        if (A[i]= =k)  break;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    return i;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3986213" y="4079875"/>
            <a:ext cx="44561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0" dirty="0">
                <a:solidFill>
                  <a:srgbClr val="FF0000"/>
                </a:solidFill>
              </a:rPr>
              <a:t>问题规模：</a:t>
            </a:r>
            <a:r>
              <a:rPr lang="en-US" altLang="zh-CN" sz="3600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</a:p>
          <a:p>
            <a:pPr eaLnBrk="1" hangingPunct="1">
              <a:buFontTx/>
              <a:buNone/>
            </a:pPr>
            <a:r>
              <a:rPr lang="zh-CN" altLang="en-US" b="0" dirty="0">
                <a:solidFill>
                  <a:srgbClr val="FF0000"/>
                </a:solidFill>
              </a:rPr>
              <a:t>基本语句：</a:t>
            </a:r>
            <a:r>
              <a:rPr lang="en-US" altLang="zh-CN" sz="3600" dirty="0">
                <a:solidFill>
                  <a:srgbClr val="FF0000"/>
                </a:solidFill>
                <a:latin typeface="Times New Roman" pitchFamily="18" charset="0"/>
              </a:rPr>
              <a:t> A[</a:t>
            </a:r>
            <a:r>
              <a:rPr lang="en-US" altLang="zh-CN" sz="3600" dirty="0" err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altLang="zh-CN" sz="3600" dirty="0">
                <a:solidFill>
                  <a:srgbClr val="FF0000"/>
                </a:solidFill>
                <a:latin typeface="Times New Roman" pitchFamily="18" charset="0"/>
              </a:rPr>
              <a:t>]= =k</a:t>
            </a:r>
            <a:endParaRPr lang="en-US" altLang="zh-CN" b="0" dirty="0">
              <a:solidFill>
                <a:srgbClr val="FF0000"/>
              </a:solidFill>
            </a:endParaRPr>
          </a:p>
        </p:txBody>
      </p:sp>
      <p:sp>
        <p:nvSpPr>
          <p:cNvPr id="31752" name="Text Box 6"/>
          <p:cNvSpPr txBox="1">
            <a:spLocks noChangeArrowheads="1"/>
          </p:cNvSpPr>
          <p:nvPr/>
        </p:nvSpPr>
        <p:spPr bwMode="auto">
          <a:xfrm>
            <a:off x="296863" y="368300"/>
            <a:ext cx="801052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2.1.1  </a:t>
            </a:r>
            <a:r>
              <a:rPr lang="zh-CN" altLang="en-US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输入规模与基本语句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B04403-B532-4418-8048-51D704F77856}" type="datetime1">
              <a:rPr lang="zh-CN" altLang="en-US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2016/3/3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8435" name="页脚占位符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第</a:t>
            </a: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2</a:t>
            </a:r>
            <a:r>
              <a:rPr lang="zh-CN" altLang="en-US" sz="1400" b="0" smtClean="0">
                <a:latin typeface="Comic Sans MS" pitchFamily="66" charset="0"/>
                <a:ea typeface="宋体" pitchFamily="2" charset="-122"/>
              </a:rPr>
              <a:t>章 算法分析基础</a:t>
            </a:r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8436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pitchFamily="2" charset="-122"/>
              </a:rPr>
              <a:t>Page </a:t>
            </a:r>
            <a:fld id="{3DA4B25D-70F2-4D86-8B57-906CABA8F07E}" type="slidenum">
              <a:rPr lang="en-US" altLang="zh-CN" sz="1400" b="0" smtClean="0">
                <a:latin typeface="Comic Sans MS" pitchFamily="66" charset="0"/>
                <a:ea typeface="宋体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400" b="0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404813" y="1089025"/>
            <a:ext cx="8577262" cy="534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[</a:t>
            </a:r>
            <a:r>
              <a:rPr lang="zh-CN" altLang="en-US" sz="3200" dirty="0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例</a:t>
            </a:r>
            <a:r>
              <a:rPr lang="en-US" altLang="zh-CN" sz="3200" dirty="0">
                <a:solidFill>
                  <a:srgbClr val="FF9900"/>
                </a:solidFill>
                <a:latin typeface="Times New Roman" pitchFamily="18" charset="0"/>
                <a:ea typeface="宋体" pitchFamily="2" charset="-122"/>
              </a:rPr>
              <a:t>]</a:t>
            </a:r>
          </a:p>
          <a:p>
            <a:pPr algn="just" eaLnBrk="1" hangingPunct="1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300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300" dirty="0">
                <a:latin typeface="Times New Roman" pitchFamily="18" charset="0"/>
                <a:ea typeface="宋体" pitchFamily="2" charset="-122"/>
              </a:rPr>
              <a:t>void </a:t>
            </a:r>
            <a:r>
              <a:rPr lang="en-US" altLang="zh-CN" sz="2300" dirty="0" err="1">
                <a:latin typeface="Times New Roman" pitchFamily="18" charset="0"/>
                <a:ea typeface="宋体" pitchFamily="2" charset="-122"/>
              </a:rPr>
              <a:t>BubbleSort</a:t>
            </a:r>
            <a:r>
              <a:rPr lang="en-US" altLang="zh-CN" sz="23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300" dirty="0" err="1"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300" dirty="0">
                <a:latin typeface="Times New Roman" pitchFamily="18" charset="0"/>
                <a:ea typeface="宋体" pitchFamily="2" charset="-122"/>
              </a:rPr>
              <a:t> r[ ], </a:t>
            </a:r>
            <a:r>
              <a:rPr lang="en-US" altLang="zh-CN" sz="2300" dirty="0" err="1"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300" dirty="0">
                <a:latin typeface="Times New Roman" pitchFamily="18" charset="0"/>
                <a:ea typeface="宋体" pitchFamily="2" charset="-122"/>
              </a:rPr>
              <a:t> n</a:t>
            </a:r>
            <a:r>
              <a:rPr lang="en-US" altLang="zh-CN" sz="2300" dirty="0"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300" dirty="0">
                <a:latin typeface="Times New Roman" pitchFamily="18" charset="0"/>
                <a:ea typeface="宋体" pitchFamily="2" charset="-122"/>
              </a:rPr>
              <a:t> {</a:t>
            </a:r>
          </a:p>
          <a:p>
            <a:pPr algn="just" eaLnBrk="1" hangingPunct="1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300" dirty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300" dirty="0">
                <a:latin typeface="Times New Roman" pitchFamily="18" charset="0"/>
                <a:ea typeface="宋体" pitchFamily="2" charset="-122"/>
              </a:rPr>
              <a:t>//</a:t>
            </a:r>
            <a:r>
              <a:rPr lang="zh-CN" altLang="en-US" sz="2300" dirty="0">
                <a:latin typeface="宋体" pitchFamily="2" charset="-122"/>
                <a:ea typeface="宋体" pitchFamily="2" charset="-122"/>
              </a:rPr>
              <a:t>数组下标从</a:t>
            </a:r>
            <a:r>
              <a:rPr lang="en-US" altLang="zh-CN" sz="23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300" dirty="0">
                <a:latin typeface="宋体" pitchFamily="2" charset="-122"/>
                <a:ea typeface="宋体" pitchFamily="2" charset="-122"/>
              </a:rPr>
              <a:t>开始</a:t>
            </a:r>
            <a:endParaRPr lang="zh-CN" altLang="en-US" sz="2300" dirty="0">
              <a:latin typeface="Times New Roman" pitchFamily="18" charset="0"/>
              <a:ea typeface="宋体" pitchFamily="2" charset="-122"/>
            </a:endParaRPr>
          </a:p>
          <a:p>
            <a:pPr algn="just" eaLnBrk="1" hangingPunct="1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300" dirty="0">
                <a:latin typeface="Times New Roman" pitchFamily="18" charset="0"/>
                <a:ea typeface="宋体" pitchFamily="2" charset="-122"/>
              </a:rPr>
              <a:t>       exchange=n;          //</a:t>
            </a:r>
            <a:r>
              <a:rPr lang="zh-CN" altLang="en-US" sz="2300" dirty="0">
                <a:latin typeface="Times New Roman" pitchFamily="18" charset="0"/>
                <a:ea typeface="宋体" pitchFamily="2" charset="-122"/>
              </a:rPr>
              <a:t>第一趟起泡排序的范围是</a:t>
            </a:r>
            <a:r>
              <a:rPr lang="en-US" altLang="zh-CN" sz="2300" dirty="0">
                <a:latin typeface="Times New Roman" pitchFamily="18" charset="0"/>
                <a:ea typeface="宋体" pitchFamily="2" charset="-122"/>
              </a:rPr>
              <a:t>r[1]</a:t>
            </a:r>
            <a:r>
              <a:rPr lang="zh-CN" altLang="en-US" sz="2300" dirty="0">
                <a:latin typeface="Times New Roman" pitchFamily="18" charset="0"/>
                <a:ea typeface="宋体" pitchFamily="2" charset="-122"/>
              </a:rPr>
              <a:t>到</a:t>
            </a:r>
            <a:r>
              <a:rPr lang="en-US" altLang="zh-CN" sz="2300" dirty="0">
                <a:latin typeface="Times New Roman" pitchFamily="18" charset="0"/>
                <a:ea typeface="宋体" pitchFamily="2" charset="-122"/>
              </a:rPr>
              <a:t>r[n]</a:t>
            </a:r>
          </a:p>
          <a:p>
            <a:pPr algn="just" eaLnBrk="1" hangingPunct="1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300" dirty="0">
                <a:latin typeface="Times New Roman" pitchFamily="18" charset="0"/>
                <a:ea typeface="宋体" pitchFamily="2" charset="-122"/>
              </a:rPr>
              <a:t>       while </a:t>
            </a:r>
            <a:r>
              <a:rPr lang="en-US" altLang="zh-CN" sz="23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300" dirty="0">
                <a:latin typeface="Times New Roman" pitchFamily="18" charset="0"/>
                <a:ea typeface="宋体" pitchFamily="2" charset="-122"/>
              </a:rPr>
              <a:t>exchange</a:t>
            </a:r>
            <a:r>
              <a:rPr lang="en-US" altLang="zh-CN" sz="2300" dirty="0"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300" dirty="0">
                <a:latin typeface="Times New Roman" pitchFamily="18" charset="0"/>
                <a:ea typeface="宋体" pitchFamily="2" charset="-122"/>
              </a:rPr>
              <a:t> {</a:t>
            </a:r>
          </a:p>
          <a:p>
            <a:pPr algn="just" eaLnBrk="1" hangingPunct="1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300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300" dirty="0">
                <a:latin typeface="Times New Roman" pitchFamily="18" charset="0"/>
                <a:ea typeface="宋体" pitchFamily="2" charset="-122"/>
              </a:rPr>
              <a:t>//</a:t>
            </a:r>
            <a:r>
              <a:rPr lang="zh-CN" altLang="en-US" sz="2300" dirty="0">
                <a:latin typeface="Times New Roman" pitchFamily="18" charset="0"/>
                <a:ea typeface="宋体" pitchFamily="2" charset="-122"/>
              </a:rPr>
              <a:t>仅当上一趟排序有记录交换才进行本趟排序</a:t>
            </a:r>
          </a:p>
          <a:p>
            <a:pPr algn="just" eaLnBrk="1" hangingPunct="1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300" dirty="0">
                <a:latin typeface="Times New Roman" pitchFamily="18" charset="0"/>
                <a:ea typeface="宋体" pitchFamily="2" charset="-122"/>
              </a:rPr>
              <a:t>          bound=exchange; </a:t>
            </a:r>
            <a:r>
              <a:rPr lang="en-US" altLang="zh-CN" sz="23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exchange=0</a:t>
            </a:r>
            <a:r>
              <a:rPr lang="zh-CN" altLang="en-US" sz="23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；</a:t>
            </a:r>
            <a:r>
              <a:rPr lang="zh-CN" altLang="en-US" sz="2300" dirty="0">
                <a:latin typeface="Times New Roman" pitchFamily="18" charset="0"/>
                <a:ea typeface="宋体" pitchFamily="2" charset="-122"/>
              </a:rPr>
              <a:t>  </a:t>
            </a:r>
          </a:p>
          <a:p>
            <a:pPr algn="just" eaLnBrk="1" hangingPunct="1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300" dirty="0">
                <a:latin typeface="Times New Roman" pitchFamily="18" charset="0"/>
                <a:ea typeface="宋体" pitchFamily="2" charset="-122"/>
              </a:rPr>
              <a:t>          </a:t>
            </a:r>
            <a:r>
              <a:rPr lang="en-US" altLang="zh-CN" sz="2300" dirty="0">
                <a:latin typeface="Times New Roman" pitchFamily="18" charset="0"/>
                <a:ea typeface="宋体" pitchFamily="2" charset="-122"/>
              </a:rPr>
              <a:t>for </a:t>
            </a:r>
            <a:r>
              <a:rPr lang="en-US" altLang="zh-CN" sz="23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300" dirty="0">
                <a:latin typeface="Times New Roman" pitchFamily="18" charset="0"/>
                <a:ea typeface="宋体" pitchFamily="2" charset="-122"/>
              </a:rPr>
              <a:t>j=1; j&lt;bound; j++</a:t>
            </a:r>
            <a:r>
              <a:rPr lang="en-US" altLang="zh-CN" sz="2300" dirty="0"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300" dirty="0">
                <a:latin typeface="Times New Roman" pitchFamily="18" charset="0"/>
                <a:ea typeface="宋体" pitchFamily="2" charset="-122"/>
              </a:rPr>
              <a:t>          //</a:t>
            </a:r>
            <a:r>
              <a:rPr lang="zh-CN" altLang="en-US" sz="2300" dirty="0">
                <a:latin typeface="Times New Roman" pitchFamily="18" charset="0"/>
                <a:ea typeface="宋体" pitchFamily="2" charset="-122"/>
              </a:rPr>
              <a:t>一趟起泡排序</a:t>
            </a:r>
          </a:p>
          <a:p>
            <a:pPr algn="just" eaLnBrk="1" hangingPunct="1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300" dirty="0">
                <a:latin typeface="Times New Roman" pitchFamily="18" charset="0"/>
                <a:ea typeface="宋体" pitchFamily="2" charset="-122"/>
              </a:rPr>
              <a:t>             </a:t>
            </a:r>
            <a:r>
              <a:rPr lang="en-US" altLang="zh-CN" sz="2300" dirty="0">
                <a:latin typeface="Times New Roman" pitchFamily="18" charset="0"/>
                <a:ea typeface="宋体" pitchFamily="2" charset="-122"/>
              </a:rPr>
              <a:t>if </a:t>
            </a:r>
            <a:r>
              <a:rPr lang="en-US" altLang="zh-CN" sz="23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300" dirty="0">
                <a:latin typeface="Times New Roman" pitchFamily="18" charset="0"/>
                <a:ea typeface="宋体" pitchFamily="2" charset="-122"/>
              </a:rPr>
              <a:t>r[j]&gt;r[j+1]</a:t>
            </a:r>
            <a:r>
              <a:rPr lang="en-US" altLang="zh-CN" sz="2300" dirty="0"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300" dirty="0">
                <a:latin typeface="Times New Roman" pitchFamily="18" charset="0"/>
                <a:ea typeface="宋体" pitchFamily="2" charset="-122"/>
              </a:rPr>
              <a:t> {</a:t>
            </a:r>
          </a:p>
          <a:p>
            <a:pPr algn="just" eaLnBrk="1" hangingPunct="1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300" dirty="0">
                <a:latin typeface="Times New Roman" pitchFamily="18" charset="0"/>
                <a:ea typeface="宋体" pitchFamily="2" charset="-122"/>
              </a:rPr>
              <a:t>                 </a:t>
            </a:r>
            <a:r>
              <a:rPr lang="en-US" altLang="zh-CN" sz="2300" dirty="0" err="1"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300" dirty="0">
                <a:latin typeface="Times New Roman" pitchFamily="18" charset="0"/>
                <a:ea typeface="宋体" pitchFamily="2" charset="-122"/>
              </a:rPr>
              <a:t> temp=r[j];r[j]=r[j+1]; r[j+1]=temp;</a:t>
            </a:r>
            <a:endParaRPr lang="zh-CN" altLang="en-US" sz="2300" dirty="0">
              <a:latin typeface="Times New Roman" pitchFamily="18" charset="0"/>
              <a:ea typeface="宋体" pitchFamily="2" charset="-122"/>
            </a:endParaRPr>
          </a:p>
          <a:p>
            <a:pPr algn="just" eaLnBrk="1" hangingPunct="1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300" dirty="0">
                <a:latin typeface="Times New Roman" pitchFamily="18" charset="0"/>
                <a:ea typeface="宋体" pitchFamily="2" charset="-122"/>
              </a:rPr>
              <a:t>                 </a:t>
            </a:r>
            <a:r>
              <a:rPr lang="en-US" altLang="zh-CN" sz="2300" dirty="0">
                <a:latin typeface="Times New Roman" pitchFamily="18" charset="0"/>
                <a:ea typeface="宋体" pitchFamily="2" charset="-122"/>
              </a:rPr>
              <a:t>exchange=j</a:t>
            </a:r>
            <a:r>
              <a:rPr lang="zh-CN" altLang="en-US" sz="2300" dirty="0">
                <a:latin typeface="Times New Roman" pitchFamily="18" charset="0"/>
                <a:ea typeface="宋体" pitchFamily="2" charset="-122"/>
              </a:rPr>
              <a:t>；             </a:t>
            </a:r>
            <a:r>
              <a:rPr lang="en-US" altLang="zh-CN" sz="2300" dirty="0">
                <a:latin typeface="Times New Roman" pitchFamily="18" charset="0"/>
                <a:ea typeface="宋体" pitchFamily="2" charset="-122"/>
              </a:rPr>
              <a:t>//</a:t>
            </a:r>
            <a:r>
              <a:rPr lang="zh-CN" altLang="en-US" sz="2300" dirty="0">
                <a:latin typeface="Times New Roman" pitchFamily="18" charset="0"/>
                <a:ea typeface="宋体" pitchFamily="2" charset="-122"/>
              </a:rPr>
              <a:t>记录每一次发生记录交换的位置</a:t>
            </a:r>
          </a:p>
          <a:p>
            <a:pPr algn="just" eaLnBrk="1" hangingPunct="1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300" dirty="0">
                <a:latin typeface="Times New Roman" pitchFamily="18" charset="0"/>
                <a:ea typeface="宋体" pitchFamily="2" charset="-122"/>
              </a:rPr>
              <a:t>            </a:t>
            </a:r>
            <a:r>
              <a:rPr lang="en-US" altLang="zh-CN" sz="2300" dirty="0">
                <a:latin typeface="Times New Roman" pitchFamily="18" charset="0"/>
                <a:ea typeface="宋体" pitchFamily="2" charset="-122"/>
              </a:rPr>
              <a:t>}</a:t>
            </a:r>
          </a:p>
          <a:p>
            <a:pPr algn="just" eaLnBrk="1" hangingPunct="1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300" dirty="0">
                <a:latin typeface="Times New Roman" pitchFamily="18" charset="0"/>
                <a:ea typeface="宋体" pitchFamily="2" charset="-122"/>
              </a:rPr>
              <a:t>        }</a:t>
            </a:r>
          </a:p>
          <a:p>
            <a:pPr algn="just" eaLnBrk="1" hangingPunct="1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300" dirty="0">
                <a:latin typeface="Times New Roman" pitchFamily="18" charset="0"/>
                <a:ea typeface="宋体" pitchFamily="2" charset="-122"/>
              </a:rPr>
              <a:t>    }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2771775" y="5138738"/>
            <a:ext cx="445611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0">
                <a:solidFill>
                  <a:srgbClr val="FF0000"/>
                </a:solidFill>
              </a:rPr>
              <a:t>问题规模：</a:t>
            </a:r>
            <a:r>
              <a:rPr lang="en-US" altLang="zh-CN" sz="3600">
                <a:solidFill>
                  <a:srgbClr val="FF0000"/>
                </a:solidFill>
                <a:latin typeface="Times New Roman" pitchFamily="18" charset="0"/>
              </a:rPr>
              <a:t>n</a:t>
            </a:r>
          </a:p>
          <a:p>
            <a:pPr eaLnBrk="1" hangingPunct="1">
              <a:buFontTx/>
              <a:buNone/>
            </a:pPr>
            <a:r>
              <a:rPr lang="zh-CN" altLang="en-US" b="0">
                <a:solidFill>
                  <a:srgbClr val="FF0000"/>
                </a:solidFill>
              </a:rPr>
              <a:t>基本语句：</a:t>
            </a:r>
            <a:r>
              <a:rPr lang="en-US" altLang="zh-CN" sz="3600">
                <a:solidFill>
                  <a:srgbClr val="FF0000"/>
                </a:solidFill>
                <a:latin typeface="Times New Roman" pitchFamily="18" charset="0"/>
              </a:rPr>
              <a:t> r[j]&gt;r[j+1]</a:t>
            </a:r>
            <a:endParaRPr lang="en-US" altLang="zh-CN" b="0">
              <a:solidFill>
                <a:srgbClr val="FF0000"/>
              </a:solidFill>
            </a:endParaRPr>
          </a:p>
        </p:txBody>
      </p:sp>
      <p:sp>
        <p:nvSpPr>
          <p:cNvPr id="31752" name="Text Box 6"/>
          <p:cNvSpPr txBox="1">
            <a:spLocks noChangeArrowheads="1"/>
          </p:cNvSpPr>
          <p:nvPr/>
        </p:nvSpPr>
        <p:spPr bwMode="auto">
          <a:xfrm>
            <a:off x="296863" y="368300"/>
            <a:ext cx="801052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2.1.1  </a:t>
            </a:r>
            <a:r>
              <a:rPr lang="zh-CN" altLang="en-US" sz="4400" b="1" cap="small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输入规模与基本语句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</a:p>
        </p:txBody>
      </p:sp>
      <p:sp>
        <p:nvSpPr>
          <p:cNvPr id="3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250825" y="1219200"/>
            <a:ext cx="8777288" cy="5029200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/>
              <a:t>找出以下算法中输入规模和基本语句</a:t>
            </a:r>
            <a:endParaRPr lang="en-US" altLang="zh-CN" sz="2800" dirty="0" smtClean="0"/>
          </a:p>
          <a:p>
            <a:pPr marL="0" indent="0">
              <a:lnSpc>
                <a:spcPct val="125000"/>
              </a:lnSpc>
              <a:buFontTx/>
              <a:buNone/>
              <a:defRPr/>
            </a:pPr>
            <a:r>
              <a:rPr lang="en-US" altLang="zh-CN" sz="2400" dirty="0" smtClean="0"/>
              <a:t>void Union(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A[],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n,int</a:t>
            </a:r>
            <a:r>
              <a:rPr lang="en-US" altLang="zh-CN" sz="2400" dirty="0" smtClean="0"/>
              <a:t> B[],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m,int</a:t>
            </a:r>
            <a:r>
              <a:rPr lang="en-US" altLang="zh-CN" sz="2400" dirty="0" smtClean="0"/>
              <a:t> C[]){</a:t>
            </a:r>
          </a:p>
          <a:p>
            <a:pPr marL="0" indent="0">
              <a:lnSpc>
                <a:spcPct val="125000"/>
              </a:lnSpc>
              <a:buFontTx/>
              <a:buNone/>
              <a:defRPr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=0,j=0,k=0;</a:t>
            </a:r>
          </a:p>
          <a:p>
            <a:pPr marL="0" indent="0">
              <a:lnSpc>
                <a:spcPct val="125000"/>
              </a:lnSpc>
              <a:buFontTx/>
              <a:buNone/>
              <a:defRPr/>
            </a:pPr>
            <a:r>
              <a:rPr lang="en-US" altLang="zh-CN" sz="2400" dirty="0" smtClean="0"/>
              <a:t>  while(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&lt;n&amp;&amp;j&lt;m){</a:t>
            </a:r>
          </a:p>
          <a:p>
            <a:pPr marL="0" indent="0">
              <a:lnSpc>
                <a:spcPct val="125000"/>
              </a:lnSpc>
              <a:buFontTx/>
              <a:buNone/>
              <a:defRPr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if(A[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]&lt;=b[j])   C[k++]=A[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++];</a:t>
            </a:r>
          </a:p>
          <a:p>
            <a:pPr marL="0" indent="0">
              <a:lnSpc>
                <a:spcPct val="125000"/>
              </a:lnSpc>
              <a:buFontTx/>
              <a:buNone/>
              <a:defRPr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else    C[k++]=B[j++];</a:t>
            </a:r>
          </a:p>
          <a:p>
            <a:pPr marL="0" indent="0">
              <a:lnSpc>
                <a:spcPct val="125000"/>
              </a:lnSpc>
              <a:buFontTx/>
              <a:buNone/>
              <a:defRPr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}</a:t>
            </a:r>
          </a:p>
          <a:p>
            <a:pPr marL="0" indent="0">
              <a:lnSpc>
                <a:spcPct val="125000"/>
              </a:lnSpc>
              <a:buFontTx/>
              <a:buNone/>
              <a:defRPr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while(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&lt;n) C[k++]=A[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++];</a:t>
            </a:r>
          </a:p>
          <a:p>
            <a:pPr marL="0" indent="0">
              <a:lnSpc>
                <a:spcPct val="125000"/>
              </a:lnSpc>
              <a:buFontTx/>
              <a:buNone/>
              <a:defRPr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while(j&lt;m) C[k++]=B[j++];</a:t>
            </a:r>
          </a:p>
          <a:p>
            <a:pPr marL="0" indent="0">
              <a:lnSpc>
                <a:spcPct val="125000"/>
              </a:lnSpc>
              <a:buFontTx/>
              <a:buNone/>
              <a:defRPr/>
            </a:pP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sp>
        <p:nvSpPr>
          <p:cNvPr id="1946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1C62684-CB21-4D80-85E0-A77970B6EA28}" type="datetime1">
              <a:rPr lang="zh-CN" altLang="en-US" sz="1400" smtClean="0">
                <a:latin typeface="Comic Sans MS" pitchFamily="66" charset="0"/>
              </a:rPr>
              <a:pPr/>
              <a:t>2016/3/3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946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2</a:t>
            </a:r>
            <a:r>
              <a:rPr lang="zh-CN" altLang="en-US" sz="1400" smtClean="0">
                <a:latin typeface="Comic Sans MS" pitchFamily="66" charset="0"/>
              </a:rPr>
              <a:t>章 算法分析基础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94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5A0264FD-1D90-47F1-87F1-163E025C6CCC}" type="slidenum">
              <a:rPr lang="en-US" altLang="zh-CN" sz="1400" smtClean="0">
                <a:latin typeface="Comic Sans MS" pitchFamily="66" charset="0"/>
              </a:rPr>
              <a:pPr/>
              <a:t>9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786438" y="3654425"/>
            <a:ext cx="4456112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90000"/>
              <a:defRPr/>
            </a:pPr>
            <a:r>
              <a:rPr lang="zh-CN" altLang="en-US" sz="3400" dirty="0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问题规模：</a:t>
            </a:r>
            <a:r>
              <a:rPr lang="en-US" altLang="zh-CN" sz="3600" b="1" dirty="0" err="1" smtClean="0">
                <a:solidFill>
                  <a:srgbClr val="FF0000"/>
                </a:solidFill>
                <a:ea typeface="华文新魏" pitchFamily="2" charset="-122"/>
              </a:rPr>
              <a:t>n+m</a:t>
            </a:r>
            <a:endParaRPr lang="en-US" altLang="zh-CN" sz="3600" b="1" dirty="0" smtClean="0">
              <a:solidFill>
                <a:srgbClr val="FF0000"/>
              </a:solidFill>
              <a:ea typeface="华文新魏" pitchFamily="2" charset="-122"/>
            </a:endParaRPr>
          </a:p>
          <a:p>
            <a:pPr marL="0" indent="0">
              <a:defRPr/>
            </a:pPr>
            <a:r>
              <a:rPr lang="zh-CN" altLang="en-US" sz="3400" dirty="0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基本语句</a:t>
            </a:r>
            <a:r>
              <a:rPr lang="en-US" altLang="zh-CN" sz="3600" b="1" dirty="0" smtClean="0">
                <a:solidFill>
                  <a:srgbClr val="FF0000"/>
                </a:solidFill>
                <a:ea typeface="华文新魏" pitchFamily="2" charset="-122"/>
              </a:rPr>
              <a:t>: </a:t>
            </a:r>
          </a:p>
          <a:p>
            <a:pPr marL="0" indent="0">
              <a:lnSpc>
                <a:spcPct val="130000"/>
              </a:lnSpc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a typeface="华文新魏" pitchFamily="2" charset="-122"/>
              </a:rPr>
              <a:t>1.A[</a:t>
            </a:r>
            <a:r>
              <a:rPr lang="en-US" altLang="zh-CN" sz="3200" b="1" dirty="0" err="1" smtClean="0">
                <a:solidFill>
                  <a:srgbClr val="FF0000"/>
                </a:solidFill>
                <a:ea typeface="华文新魏" pitchFamily="2" charset="-122"/>
              </a:rPr>
              <a:t>i</a:t>
            </a:r>
            <a:r>
              <a:rPr lang="en-US" altLang="zh-CN" sz="3200" b="1" dirty="0" smtClean="0">
                <a:solidFill>
                  <a:srgbClr val="FF0000"/>
                </a:solidFill>
                <a:ea typeface="华文新魏" pitchFamily="2" charset="-122"/>
              </a:rPr>
              <a:t>]&lt;=b[j] 2.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C[k++]=A[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++];</a:t>
            </a:r>
          </a:p>
          <a:p>
            <a:pPr marL="0" indent="0">
              <a:lnSpc>
                <a:spcPct val="130000"/>
              </a:lnSpc>
              <a:defRPr/>
            </a:pPr>
            <a:r>
              <a:rPr lang="en-US" altLang="zh-CN" sz="3200" b="1" dirty="0" smtClean="0">
                <a:solidFill>
                  <a:srgbClr val="FF0000"/>
                </a:solidFill>
              </a:rPr>
              <a:t>3. C[k++]=B[j++];</a:t>
            </a:r>
          </a:p>
          <a:p>
            <a:pPr marL="0" indent="0">
              <a:lnSpc>
                <a:spcPct val="130000"/>
              </a:lnSpc>
              <a:defRPr/>
            </a:pPr>
            <a:endParaRPr lang="en-US" altLang="zh-CN" sz="3600" dirty="0" smtClean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凸显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niu_ppt">
  <a:themeElements>
    <a:clrScheme name="aniu_ppt 2">
      <a:dk1>
        <a:srgbClr val="40458C"/>
      </a:dk1>
      <a:lt1>
        <a:srgbClr val="FFFFFF"/>
      </a:lt1>
      <a:dk2>
        <a:srgbClr val="9900CC"/>
      </a:dk2>
      <a:lt2>
        <a:srgbClr val="1B285F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aniu_ppt">
      <a:majorFont>
        <a:latin typeface="Tahoma"/>
        <a:ea typeface="华文行楷"/>
        <a:cs typeface="Tahoma"/>
      </a:majorFont>
      <a:minorFont>
        <a:latin typeface="Tahoma"/>
        <a:ea typeface="华文新魏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niu_pp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2">
        <a:dk1>
          <a:srgbClr val="40458C"/>
        </a:dk1>
        <a:lt1>
          <a:srgbClr val="FFFFFF"/>
        </a:lt1>
        <a:dk2>
          <a:srgbClr val="9900CC"/>
        </a:dk2>
        <a:lt2>
          <a:srgbClr val="1B285F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3">
        <a:dk1>
          <a:srgbClr val="000000"/>
        </a:dk1>
        <a:lt1>
          <a:srgbClr val="FFFFFF"/>
        </a:lt1>
        <a:dk2>
          <a:srgbClr val="4D4D4D"/>
        </a:dk2>
        <a:lt2>
          <a:srgbClr val="333333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4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5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6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7">
        <a:dk1>
          <a:srgbClr val="003D62"/>
        </a:dk1>
        <a:lt1>
          <a:srgbClr val="E3F0F9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EFF6FB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8">
        <a:dk1>
          <a:srgbClr val="003D62"/>
        </a:dk1>
        <a:lt1>
          <a:srgbClr val="FFFFFF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9">
        <a:dk1>
          <a:srgbClr val="333300"/>
        </a:dk1>
        <a:lt1>
          <a:srgbClr val="FFFFFF"/>
        </a:lt1>
        <a:dk2>
          <a:srgbClr val="663300"/>
        </a:dk2>
        <a:lt2>
          <a:srgbClr val="000000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niu_ppt">
  <a:themeElements>
    <a:clrScheme name="1_aniu_ppt 2">
      <a:dk1>
        <a:srgbClr val="40458C"/>
      </a:dk1>
      <a:lt1>
        <a:srgbClr val="FFFFFF"/>
      </a:lt1>
      <a:dk2>
        <a:srgbClr val="9900CC"/>
      </a:dk2>
      <a:lt2>
        <a:srgbClr val="1B285F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1_aniu_pp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aniu_pp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2">
        <a:dk1>
          <a:srgbClr val="40458C"/>
        </a:dk1>
        <a:lt1>
          <a:srgbClr val="FFFFFF"/>
        </a:lt1>
        <a:dk2>
          <a:srgbClr val="9900CC"/>
        </a:dk2>
        <a:lt2>
          <a:srgbClr val="1B285F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3">
        <a:dk1>
          <a:srgbClr val="000000"/>
        </a:dk1>
        <a:lt1>
          <a:srgbClr val="FFFFFF"/>
        </a:lt1>
        <a:dk2>
          <a:srgbClr val="4D4D4D"/>
        </a:dk2>
        <a:lt2>
          <a:srgbClr val="333333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4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5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6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7">
        <a:dk1>
          <a:srgbClr val="003D62"/>
        </a:dk1>
        <a:lt1>
          <a:srgbClr val="E3F0F9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EFF6FB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8">
        <a:dk1>
          <a:srgbClr val="003D62"/>
        </a:dk1>
        <a:lt1>
          <a:srgbClr val="FFFFFF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9">
        <a:dk1>
          <a:srgbClr val="333300"/>
        </a:dk1>
        <a:lt1>
          <a:srgbClr val="FFFFFF"/>
        </a:lt1>
        <a:dk2>
          <a:srgbClr val="663300"/>
        </a:dk2>
        <a:lt2>
          <a:srgbClr val="000000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4235</TotalTime>
  <Words>2751</Words>
  <Application>Microsoft Office PowerPoint</Application>
  <PresentationFormat>全屏显示(4:3)</PresentationFormat>
  <Paragraphs>689</Paragraphs>
  <Slides>36</Slides>
  <Notes>10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0" baseType="lpstr">
      <vt:lpstr>1_凸显</vt:lpstr>
      <vt:lpstr>aniu_ppt</vt:lpstr>
      <vt:lpstr>1_aniu_ppt</vt:lpstr>
      <vt:lpstr>公式</vt:lpstr>
      <vt:lpstr>上次回顾</vt:lpstr>
      <vt:lpstr>第2章 算法分析基础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  <vt:lpstr>PowerPoint 演示文稿</vt:lpstr>
      <vt:lpstr>PowerPoint 演示文稿</vt:lpstr>
      <vt:lpstr>练习</vt:lpstr>
      <vt:lpstr>PowerPoint 演示文稿</vt:lpstr>
      <vt:lpstr>PowerPoint 演示文稿</vt:lpstr>
      <vt:lpstr>PowerPoint 演示文稿</vt:lpstr>
      <vt:lpstr>PowerPoint 演示文稿</vt:lpstr>
      <vt:lpstr>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</dc:creator>
  <cp:lastModifiedBy>WPA</cp:lastModifiedBy>
  <cp:revision>248</cp:revision>
  <dcterms:created xsi:type="dcterms:W3CDTF">2006-06-21T07:55:46Z</dcterms:created>
  <dcterms:modified xsi:type="dcterms:W3CDTF">2016-03-03T14:40:57Z</dcterms:modified>
</cp:coreProperties>
</file>