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19"/>
  </p:notesMasterIdLst>
  <p:handoutMasterIdLst>
    <p:handoutMasterId r:id="rId20"/>
  </p:handoutMasterIdLst>
  <p:sldIdLst>
    <p:sldId id="789" r:id="rId4"/>
    <p:sldId id="802" r:id="rId5"/>
    <p:sldId id="803" r:id="rId6"/>
    <p:sldId id="804" r:id="rId7"/>
    <p:sldId id="805" r:id="rId8"/>
    <p:sldId id="806" r:id="rId9"/>
    <p:sldId id="807" r:id="rId10"/>
    <p:sldId id="808" r:id="rId11"/>
    <p:sldId id="809" r:id="rId12"/>
    <p:sldId id="810" r:id="rId13"/>
    <p:sldId id="811" r:id="rId14"/>
    <p:sldId id="812" r:id="rId15"/>
    <p:sldId id="813" r:id="rId16"/>
    <p:sldId id="814" r:id="rId17"/>
    <p:sldId id="815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A50021"/>
    <a:srgbClr val="FF9900"/>
    <a:srgbClr val="FFFF99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  <a:cs typeface="Tahoma" pitchFamily="34" charset="0"/>
              </a:rPr>
              <a:t>是一个完全</a:t>
            </a:r>
            <a:r>
              <a:rPr lang="en-US" altLang="zh-CN" smtClean="0">
                <a:ea typeface="宋体" charset="-122"/>
                <a:cs typeface="Tahoma" pitchFamily="34" charset="0"/>
              </a:rPr>
              <a:t>4</a:t>
            </a:r>
            <a:r>
              <a:rPr lang="zh-CN" altLang="en-US" smtClean="0">
                <a:ea typeface="宋体" charset="-122"/>
                <a:cs typeface="Tahoma" pitchFamily="34" charset="0"/>
              </a:rPr>
              <a:t>叉树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2E99815-05A0-43FE-9668-1857B016DD6E}" type="slidenum">
              <a:rPr lang="en-US" altLang="zh-CN" sz="1200" smtClean="0"/>
              <a:pPr eaLnBrk="1" hangingPunct="1"/>
              <a:t>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cs typeface="Tahoma" pitchFamily="34" charset="0"/>
              </a:rPr>
              <a:t>可以证明，存在一个最优作业调度使得在机器</a:t>
            </a:r>
            <a:r>
              <a:rPr lang="en-US" altLang="zh-CN" smtClean="0">
                <a:cs typeface="Tahoma" pitchFamily="34" charset="0"/>
              </a:rPr>
              <a:t>1</a:t>
            </a:r>
            <a:r>
              <a:rPr lang="zh-CN" altLang="en-US" smtClean="0">
                <a:cs typeface="Tahoma" pitchFamily="34" charset="0"/>
              </a:rPr>
              <a:t>和机器</a:t>
            </a:r>
            <a:r>
              <a:rPr lang="en-US" altLang="zh-CN" smtClean="0">
                <a:cs typeface="Tahoma" pitchFamily="34" charset="0"/>
              </a:rPr>
              <a:t>2</a:t>
            </a:r>
            <a:r>
              <a:rPr lang="zh-CN" altLang="en-US" smtClean="0">
                <a:cs typeface="Tahoma" pitchFamily="34" charset="0"/>
              </a:rPr>
              <a:t>上作业以相同次序完成。</a:t>
            </a:r>
            <a:endParaRPr lang="en-US" altLang="zh-CN" smtClean="0">
              <a:cs typeface="Tahoma" pitchFamily="34" charset="0"/>
            </a:endParaRPr>
          </a:p>
          <a:p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7F9759F-3061-457F-8BCC-6E0CD084382F}" type="slidenum">
              <a:rPr lang="en-US" altLang="zh-CN" sz="1200" smtClean="0"/>
              <a:pPr eaLnBrk="1" hangingPunct="1"/>
              <a:t>11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5/24/2016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5/24/2016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2016/5/24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41BCC5-1929-4AAD-A377-4FAC4261847E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89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C32F9133-5A9A-427E-8E48-606A776C4EBB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891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8.2.1  </a:t>
            </a:r>
            <a:r>
              <a:rPr kumimoji="1" lang="zh-CN" altLang="en-US" sz="3600">
                <a:latin typeface="宋体" charset="-122"/>
                <a:ea typeface="宋体" charset="-122"/>
              </a:rPr>
              <a:t>图的</a:t>
            </a:r>
            <a:r>
              <a:rPr kumimoji="1" lang="en-US" altLang="zh-CN" sz="3600">
                <a:latin typeface="宋体" charset="-122"/>
                <a:ea typeface="宋体" charset="-122"/>
              </a:rPr>
              <a:t>m</a:t>
            </a:r>
            <a:r>
              <a:rPr kumimoji="1" lang="zh-CN" altLang="en-US" sz="3600">
                <a:latin typeface="宋体" charset="-122"/>
                <a:ea typeface="宋体" charset="-122"/>
              </a:rPr>
              <a:t>着色问题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3891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2492375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8.2.2  </a:t>
            </a:r>
            <a:r>
              <a:rPr kumimoji="1" lang="zh-CN" altLang="en-US" sz="3600">
                <a:latin typeface="宋体" charset="-122"/>
                <a:ea typeface="宋体" charset="-122"/>
              </a:rPr>
              <a:t>哈密顿回路问题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6769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图问题中的回溯法 </a:t>
            </a:r>
          </a:p>
        </p:txBody>
      </p:sp>
    </p:spTree>
    <p:extLst>
      <p:ext uri="{BB962C8B-B14F-4D97-AF65-F5344CB8AC3E}">
        <p14:creationId xmlns:p14="http://schemas.microsoft.com/office/powerpoint/2010/main" val="2074948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E0D3E-4843-4B67-A629-2898408164A9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04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第8章  回溯法</a:t>
            </a:r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C0D9FB02-39BA-4576-9CD5-F74FC3D938B0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0421" name="Text Box 27"/>
          <p:cNvSpPr txBox="1">
            <a:spLocks noChangeArrowheads="1"/>
          </p:cNvSpPr>
          <p:nvPr/>
        </p:nvSpPr>
        <p:spPr bwMode="auto">
          <a:xfrm>
            <a:off x="468313" y="1341438"/>
            <a:ext cx="8351837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个作业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{1, 2, …, 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}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要在两台机器上处理，每个作业必须先由机器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处理，然后再由机器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处理，机器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处理作业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所需时间为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800" i="1" baseline="-30000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，机器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处理作业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所需时间为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800" i="1" baseline="-30000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），批处理作业调度问题要求确定这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个作业的最优处理顺序，使得从第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个作业在机器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上处理开始，到最后一个作业在机器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上处理结束所需时间最少。</a:t>
            </a:r>
          </a:p>
          <a:p>
            <a:pPr algn="just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       </a:t>
            </a:r>
          </a:p>
        </p:txBody>
      </p:sp>
      <p:sp>
        <p:nvSpPr>
          <p:cNvPr id="60422" name="Text Box 28"/>
          <p:cNvSpPr txBox="1">
            <a:spLocks noChangeArrowheads="1"/>
          </p:cNvSpPr>
          <p:nvPr/>
        </p:nvSpPr>
        <p:spPr bwMode="auto">
          <a:xfrm>
            <a:off x="323850" y="260350"/>
            <a:ext cx="720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8.3.2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批处理作业调度问题 </a:t>
            </a:r>
          </a:p>
        </p:txBody>
      </p:sp>
    </p:spTree>
    <p:extLst>
      <p:ext uri="{BB962C8B-B14F-4D97-AF65-F5344CB8AC3E}">
        <p14:creationId xmlns:p14="http://schemas.microsoft.com/office/powerpoint/2010/main" val="16236064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C9D417-96D0-4AFD-B673-E0B6F546AD48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14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614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FC55CFF2-5ADF-4778-BDCC-E87575F863AF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1445" name="Text Box 8"/>
          <p:cNvSpPr txBox="1">
            <a:spLocks noChangeArrowheads="1"/>
          </p:cNvSpPr>
          <p:nvPr/>
        </p:nvSpPr>
        <p:spPr bwMode="auto">
          <a:xfrm>
            <a:off x="395288" y="904875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例：三个作业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{1, 2, 3}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，这三个作业在机器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上所需的处理时间为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(2, 3, 2)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，在机器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上所需的处理时间为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(1, 1, 3)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，则存在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6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种可能的调度方案，最佳调度方案是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(1, 3, 2)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、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(3, 1, 2)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和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(3, 2, 1)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，其完成时间为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8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。  </a:t>
            </a:r>
          </a:p>
        </p:txBody>
      </p:sp>
      <p:grpSp>
        <p:nvGrpSpPr>
          <p:cNvPr id="61446" name="Group 245"/>
          <p:cNvGrpSpPr>
            <a:grpSpLocks/>
          </p:cNvGrpSpPr>
          <p:nvPr/>
        </p:nvGrpSpPr>
        <p:grpSpPr bwMode="auto">
          <a:xfrm>
            <a:off x="850900" y="3429000"/>
            <a:ext cx="7470775" cy="2808288"/>
            <a:chOff x="896" y="2160"/>
            <a:chExt cx="3845" cy="1377"/>
          </a:xfrm>
        </p:grpSpPr>
        <p:sp>
          <p:nvSpPr>
            <p:cNvPr id="61449" name="Line 128"/>
            <p:cNvSpPr>
              <a:spLocks noChangeShapeType="1"/>
            </p:cNvSpPr>
            <p:nvPr/>
          </p:nvSpPr>
          <p:spPr bwMode="auto">
            <a:xfrm>
              <a:off x="1337" y="22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Line 129"/>
            <p:cNvSpPr>
              <a:spLocks noChangeShapeType="1"/>
            </p:cNvSpPr>
            <p:nvPr/>
          </p:nvSpPr>
          <p:spPr bwMode="auto">
            <a:xfrm>
              <a:off x="1343" y="2323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Line 130"/>
            <p:cNvSpPr>
              <a:spLocks noChangeShapeType="1"/>
            </p:cNvSpPr>
            <p:nvPr/>
          </p:nvSpPr>
          <p:spPr bwMode="auto">
            <a:xfrm>
              <a:off x="2019" y="228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2" name="Line 131"/>
            <p:cNvSpPr>
              <a:spLocks noChangeShapeType="1"/>
            </p:cNvSpPr>
            <p:nvPr/>
          </p:nvSpPr>
          <p:spPr bwMode="auto">
            <a:xfrm>
              <a:off x="2019" y="2323"/>
              <a:ext cx="10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3" name="Line 132"/>
            <p:cNvSpPr>
              <a:spLocks noChangeShapeType="1"/>
            </p:cNvSpPr>
            <p:nvPr/>
          </p:nvSpPr>
          <p:spPr bwMode="auto">
            <a:xfrm>
              <a:off x="3039" y="2289"/>
              <a:ext cx="0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4" name="Line 133"/>
            <p:cNvSpPr>
              <a:spLocks noChangeShapeType="1"/>
            </p:cNvSpPr>
            <p:nvPr/>
          </p:nvSpPr>
          <p:spPr bwMode="auto">
            <a:xfrm>
              <a:off x="3039" y="2323"/>
              <a:ext cx="6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5" name="Line 134"/>
            <p:cNvSpPr>
              <a:spLocks noChangeShapeType="1"/>
            </p:cNvSpPr>
            <p:nvPr/>
          </p:nvSpPr>
          <p:spPr bwMode="auto">
            <a:xfrm>
              <a:off x="3715" y="2294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Text Box 135"/>
            <p:cNvSpPr txBox="1">
              <a:spLocks noChangeArrowheads="1"/>
            </p:cNvSpPr>
            <p:nvPr/>
          </p:nvSpPr>
          <p:spPr bwMode="auto">
            <a:xfrm>
              <a:off x="1485" y="2166"/>
              <a:ext cx="38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1:2</a:t>
              </a:r>
            </a:p>
          </p:txBody>
        </p:sp>
        <p:sp>
          <p:nvSpPr>
            <p:cNvPr id="61457" name="Text Box 136"/>
            <p:cNvSpPr txBox="1">
              <a:spLocks noChangeArrowheads="1"/>
            </p:cNvSpPr>
            <p:nvPr/>
          </p:nvSpPr>
          <p:spPr bwMode="auto">
            <a:xfrm>
              <a:off x="2268" y="2160"/>
              <a:ext cx="49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2:3</a:t>
              </a:r>
            </a:p>
          </p:txBody>
        </p:sp>
        <p:sp>
          <p:nvSpPr>
            <p:cNvPr id="61458" name="Text Box 137"/>
            <p:cNvSpPr txBox="1">
              <a:spLocks noChangeArrowheads="1"/>
            </p:cNvSpPr>
            <p:nvPr/>
          </p:nvSpPr>
          <p:spPr bwMode="auto">
            <a:xfrm>
              <a:off x="3128" y="2164"/>
              <a:ext cx="49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3:2</a:t>
              </a:r>
            </a:p>
          </p:txBody>
        </p:sp>
        <p:sp>
          <p:nvSpPr>
            <p:cNvPr id="61459" name="Line 138"/>
            <p:cNvSpPr>
              <a:spLocks noChangeShapeType="1"/>
            </p:cNvSpPr>
            <p:nvPr/>
          </p:nvSpPr>
          <p:spPr bwMode="auto">
            <a:xfrm>
              <a:off x="1331" y="2505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Line 139"/>
            <p:cNvSpPr>
              <a:spLocks noChangeShapeType="1"/>
            </p:cNvSpPr>
            <p:nvPr/>
          </p:nvSpPr>
          <p:spPr bwMode="auto">
            <a:xfrm>
              <a:off x="1337" y="2548"/>
              <a:ext cx="6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Line 140"/>
            <p:cNvSpPr>
              <a:spLocks noChangeShapeType="1"/>
            </p:cNvSpPr>
            <p:nvPr/>
          </p:nvSpPr>
          <p:spPr bwMode="auto">
            <a:xfrm>
              <a:off x="2013" y="2505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141"/>
            <p:cNvSpPr>
              <a:spLocks noChangeShapeType="1"/>
            </p:cNvSpPr>
            <p:nvPr/>
          </p:nvSpPr>
          <p:spPr bwMode="auto">
            <a:xfrm>
              <a:off x="2013" y="2548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Line 142"/>
            <p:cNvSpPr>
              <a:spLocks noChangeShapeType="1"/>
            </p:cNvSpPr>
            <p:nvPr/>
          </p:nvSpPr>
          <p:spPr bwMode="auto">
            <a:xfrm>
              <a:off x="3721" y="2548"/>
              <a:ext cx="10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Line 143"/>
            <p:cNvSpPr>
              <a:spLocks noChangeShapeType="1"/>
            </p:cNvSpPr>
            <p:nvPr/>
          </p:nvSpPr>
          <p:spPr bwMode="auto">
            <a:xfrm>
              <a:off x="4741" y="2505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Text Box 144"/>
            <p:cNvSpPr txBox="1">
              <a:spLocks noChangeArrowheads="1"/>
            </p:cNvSpPr>
            <p:nvPr/>
          </p:nvSpPr>
          <p:spPr bwMode="auto">
            <a:xfrm>
              <a:off x="1521" y="2391"/>
              <a:ext cx="3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空闲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:2</a:t>
              </a:r>
            </a:p>
          </p:txBody>
        </p:sp>
        <p:sp>
          <p:nvSpPr>
            <p:cNvPr id="61466" name="Line 145"/>
            <p:cNvSpPr>
              <a:spLocks noChangeShapeType="1"/>
            </p:cNvSpPr>
            <p:nvPr/>
          </p:nvSpPr>
          <p:spPr bwMode="auto">
            <a:xfrm>
              <a:off x="2357" y="2507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Text Box 146"/>
            <p:cNvSpPr txBox="1">
              <a:spLocks noChangeArrowheads="1"/>
            </p:cNvSpPr>
            <p:nvPr/>
          </p:nvSpPr>
          <p:spPr bwMode="auto">
            <a:xfrm>
              <a:off x="1989" y="2391"/>
              <a:ext cx="39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1:1</a:t>
              </a:r>
            </a:p>
          </p:txBody>
        </p:sp>
        <p:sp>
          <p:nvSpPr>
            <p:cNvPr id="61468" name="Line 147"/>
            <p:cNvSpPr>
              <a:spLocks noChangeShapeType="1"/>
            </p:cNvSpPr>
            <p:nvPr/>
          </p:nvSpPr>
          <p:spPr bwMode="auto">
            <a:xfrm>
              <a:off x="2363" y="2548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9" name="Text Box 148"/>
            <p:cNvSpPr txBox="1">
              <a:spLocks noChangeArrowheads="1"/>
            </p:cNvSpPr>
            <p:nvPr/>
          </p:nvSpPr>
          <p:spPr bwMode="auto">
            <a:xfrm>
              <a:off x="911" y="2276"/>
              <a:ext cx="32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机器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61470" name="Text Box 149"/>
            <p:cNvSpPr txBox="1">
              <a:spLocks noChangeArrowheads="1"/>
            </p:cNvSpPr>
            <p:nvPr/>
          </p:nvSpPr>
          <p:spPr bwMode="auto">
            <a:xfrm>
              <a:off x="908" y="2472"/>
              <a:ext cx="32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机器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61471" name="Line 150"/>
            <p:cNvSpPr>
              <a:spLocks noChangeShapeType="1"/>
            </p:cNvSpPr>
            <p:nvPr/>
          </p:nvSpPr>
          <p:spPr bwMode="auto">
            <a:xfrm>
              <a:off x="3027" y="2507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2" name="Line 151"/>
            <p:cNvSpPr>
              <a:spLocks noChangeShapeType="1"/>
            </p:cNvSpPr>
            <p:nvPr/>
          </p:nvSpPr>
          <p:spPr bwMode="auto">
            <a:xfrm>
              <a:off x="3033" y="2548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3" name="Line 152"/>
            <p:cNvSpPr>
              <a:spLocks noChangeShapeType="1"/>
            </p:cNvSpPr>
            <p:nvPr/>
          </p:nvSpPr>
          <p:spPr bwMode="auto">
            <a:xfrm>
              <a:off x="3377" y="2507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4" name="Text Box 153"/>
            <p:cNvSpPr txBox="1">
              <a:spLocks noChangeArrowheads="1"/>
            </p:cNvSpPr>
            <p:nvPr/>
          </p:nvSpPr>
          <p:spPr bwMode="auto">
            <a:xfrm>
              <a:off x="3009" y="2397"/>
              <a:ext cx="39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2:1</a:t>
              </a:r>
            </a:p>
          </p:txBody>
        </p:sp>
        <p:sp>
          <p:nvSpPr>
            <p:cNvPr id="61475" name="Line 154"/>
            <p:cNvSpPr>
              <a:spLocks noChangeShapeType="1"/>
            </p:cNvSpPr>
            <p:nvPr/>
          </p:nvSpPr>
          <p:spPr bwMode="auto">
            <a:xfrm>
              <a:off x="3377" y="2548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6" name="Line 155"/>
            <p:cNvSpPr>
              <a:spLocks noChangeShapeType="1"/>
            </p:cNvSpPr>
            <p:nvPr/>
          </p:nvSpPr>
          <p:spPr bwMode="auto">
            <a:xfrm>
              <a:off x="3721" y="2508"/>
              <a:ext cx="0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7" name="Text Box 156"/>
            <p:cNvSpPr txBox="1">
              <a:spLocks noChangeArrowheads="1"/>
            </p:cNvSpPr>
            <p:nvPr/>
          </p:nvSpPr>
          <p:spPr bwMode="auto">
            <a:xfrm>
              <a:off x="4041" y="2391"/>
              <a:ext cx="42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3:3</a:t>
              </a:r>
            </a:p>
          </p:txBody>
        </p:sp>
        <p:sp>
          <p:nvSpPr>
            <p:cNvPr id="61478" name="Text Box 157"/>
            <p:cNvSpPr txBox="1">
              <a:spLocks noChangeArrowheads="1"/>
            </p:cNvSpPr>
            <p:nvPr/>
          </p:nvSpPr>
          <p:spPr bwMode="auto">
            <a:xfrm>
              <a:off x="1705" y="2685"/>
              <a:ext cx="19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(a) </a:t>
              </a: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调度方案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(1, 2, 3)</a:t>
              </a: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，最后完成时间为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10</a:t>
              </a:r>
            </a:p>
          </p:txBody>
        </p:sp>
        <p:sp>
          <p:nvSpPr>
            <p:cNvPr id="61479" name="Line 158"/>
            <p:cNvSpPr>
              <a:spLocks noChangeShapeType="1"/>
            </p:cNvSpPr>
            <p:nvPr/>
          </p:nvSpPr>
          <p:spPr bwMode="auto">
            <a:xfrm>
              <a:off x="1325" y="3047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0" name="Line 159"/>
            <p:cNvSpPr>
              <a:spLocks noChangeShapeType="1"/>
            </p:cNvSpPr>
            <p:nvPr/>
          </p:nvSpPr>
          <p:spPr bwMode="auto">
            <a:xfrm>
              <a:off x="1331" y="3089"/>
              <a:ext cx="6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1" name="Line 160"/>
            <p:cNvSpPr>
              <a:spLocks noChangeShapeType="1"/>
            </p:cNvSpPr>
            <p:nvPr/>
          </p:nvSpPr>
          <p:spPr bwMode="auto">
            <a:xfrm>
              <a:off x="2007" y="3047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2" name="Line 161"/>
            <p:cNvSpPr>
              <a:spLocks noChangeShapeType="1"/>
            </p:cNvSpPr>
            <p:nvPr/>
          </p:nvSpPr>
          <p:spPr bwMode="auto">
            <a:xfrm>
              <a:off x="2689" y="3089"/>
              <a:ext cx="10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3" name="Line 162"/>
            <p:cNvSpPr>
              <a:spLocks noChangeShapeType="1"/>
            </p:cNvSpPr>
            <p:nvPr/>
          </p:nvSpPr>
          <p:spPr bwMode="auto">
            <a:xfrm>
              <a:off x="2689" y="3053"/>
              <a:ext cx="0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Line 163"/>
            <p:cNvSpPr>
              <a:spLocks noChangeShapeType="1"/>
            </p:cNvSpPr>
            <p:nvPr/>
          </p:nvSpPr>
          <p:spPr bwMode="auto">
            <a:xfrm>
              <a:off x="2013" y="3089"/>
              <a:ext cx="6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5" name="Line 164"/>
            <p:cNvSpPr>
              <a:spLocks noChangeShapeType="1"/>
            </p:cNvSpPr>
            <p:nvPr/>
          </p:nvSpPr>
          <p:spPr bwMode="auto">
            <a:xfrm>
              <a:off x="3703" y="3060"/>
              <a:ext cx="0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6" name="Text Box 165"/>
            <p:cNvSpPr txBox="1">
              <a:spLocks noChangeArrowheads="1"/>
            </p:cNvSpPr>
            <p:nvPr/>
          </p:nvSpPr>
          <p:spPr bwMode="auto">
            <a:xfrm>
              <a:off x="1473" y="2931"/>
              <a:ext cx="38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1:2</a:t>
              </a:r>
            </a:p>
          </p:txBody>
        </p:sp>
        <p:sp>
          <p:nvSpPr>
            <p:cNvPr id="61487" name="Text Box 166"/>
            <p:cNvSpPr txBox="1">
              <a:spLocks noChangeArrowheads="1"/>
            </p:cNvSpPr>
            <p:nvPr/>
          </p:nvSpPr>
          <p:spPr bwMode="auto">
            <a:xfrm>
              <a:off x="2980" y="2944"/>
              <a:ext cx="49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2:3</a:t>
              </a:r>
            </a:p>
          </p:txBody>
        </p:sp>
        <p:sp>
          <p:nvSpPr>
            <p:cNvPr id="61488" name="Text Box 167"/>
            <p:cNvSpPr txBox="1">
              <a:spLocks noChangeArrowheads="1"/>
            </p:cNvSpPr>
            <p:nvPr/>
          </p:nvSpPr>
          <p:spPr bwMode="auto">
            <a:xfrm>
              <a:off x="2102" y="2930"/>
              <a:ext cx="49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3:2</a:t>
              </a:r>
            </a:p>
          </p:txBody>
        </p:sp>
        <p:sp>
          <p:nvSpPr>
            <p:cNvPr id="61489" name="Line 168"/>
            <p:cNvSpPr>
              <a:spLocks noChangeShapeType="1"/>
            </p:cNvSpPr>
            <p:nvPr/>
          </p:nvSpPr>
          <p:spPr bwMode="auto">
            <a:xfrm>
              <a:off x="1319" y="327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0" name="Line 169"/>
            <p:cNvSpPr>
              <a:spLocks noChangeShapeType="1"/>
            </p:cNvSpPr>
            <p:nvPr/>
          </p:nvSpPr>
          <p:spPr bwMode="auto">
            <a:xfrm>
              <a:off x="1325" y="3313"/>
              <a:ext cx="6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1" name="Line 170"/>
            <p:cNvSpPr>
              <a:spLocks noChangeShapeType="1"/>
            </p:cNvSpPr>
            <p:nvPr/>
          </p:nvSpPr>
          <p:spPr bwMode="auto">
            <a:xfrm>
              <a:off x="2001" y="327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2" name="Line 171"/>
            <p:cNvSpPr>
              <a:spLocks noChangeShapeType="1"/>
            </p:cNvSpPr>
            <p:nvPr/>
          </p:nvSpPr>
          <p:spPr bwMode="auto">
            <a:xfrm>
              <a:off x="2001" y="3313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3" name="Line 172"/>
            <p:cNvSpPr>
              <a:spLocks noChangeShapeType="1"/>
            </p:cNvSpPr>
            <p:nvPr/>
          </p:nvSpPr>
          <p:spPr bwMode="auto">
            <a:xfrm>
              <a:off x="2695" y="3313"/>
              <a:ext cx="10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4" name="Line 173"/>
            <p:cNvSpPr>
              <a:spLocks noChangeShapeType="1"/>
            </p:cNvSpPr>
            <p:nvPr/>
          </p:nvSpPr>
          <p:spPr bwMode="auto">
            <a:xfrm>
              <a:off x="3709" y="3266"/>
              <a:ext cx="0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5" name="Text Box 174"/>
            <p:cNvSpPr txBox="1">
              <a:spLocks noChangeArrowheads="1"/>
            </p:cNvSpPr>
            <p:nvPr/>
          </p:nvSpPr>
          <p:spPr bwMode="auto">
            <a:xfrm>
              <a:off x="1515" y="3150"/>
              <a:ext cx="33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空闲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:2</a:t>
              </a:r>
            </a:p>
          </p:txBody>
        </p:sp>
        <p:sp>
          <p:nvSpPr>
            <p:cNvPr id="61496" name="Line 175"/>
            <p:cNvSpPr>
              <a:spLocks noChangeShapeType="1"/>
            </p:cNvSpPr>
            <p:nvPr/>
          </p:nvSpPr>
          <p:spPr bwMode="auto">
            <a:xfrm>
              <a:off x="2345" y="3273"/>
              <a:ext cx="0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7" name="Text Box 176"/>
            <p:cNvSpPr txBox="1">
              <a:spLocks noChangeArrowheads="1"/>
            </p:cNvSpPr>
            <p:nvPr/>
          </p:nvSpPr>
          <p:spPr bwMode="auto">
            <a:xfrm>
              <a:off x="1978" y="3157"/>
              <a:ext cx="39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1:1</a:t>
              </a:r>
            </a:p>
          </p:txBody>
        </p:sp>
        <p:sp>
          <p:nvSpPr>
            <p:cNvPr id="61498" name="Line 177"/>
            <p:cNvSpPr>
              <a:spLocks noChangeShapeType="1"/>
            </p:cNvSpPr>
            <p:nvPr/>
          </p:nvSpPr>
          <p:spPr bwMode="auto">
            <a:xfrm>
              <a:off x="2351" y="3313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9" name="Text Box 178"/>
            <p:cNvSpPr txBox="1">
              <a:spLocks noChangeArrowheads="1"/>
            </p:cNvSpPr>
            <p:nvPr/>
          </p:nvSpPr>
          <p:spPr bwMode="auto">
            <a:xfrm>
              <a:off x="899" y="3042"/>
              <a:ext cx="32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机器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61500" name="Text Box 179"/>
            <p:cNvSpPr txBox="1">
              <a:spLocks noChangeArrowheads="1"/>
            </p:cNvSpPr>
            <p:nvPr/>
          </p:nvSpPr>
          <p:spPr bwMode="auto">
            <a:xfrm>
              <a:off x="896" y="3238"/>
              <a:ext cx="32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机器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61501" name="Line 180"/>
            <p:cNvSpPr>
              <a:spLocks noChangeShapeType="1"/>
            </p:cNvSpPr>
            <p:nvPr/>
          </p:nvSpPr>
          <p:spPr bwMode="auto">
            <a:xfrm>
              <a:off x="2689" y="3271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2" name="Line 181"/>
            <p:cNvSpPr>
              <a:spLocks noChangeShapeType="1"/>
            </p:cNvSpPr>
            <p:nvPr/>
          </p:nvSpPr>
          <p:spPr bwMode="auto">
            <a:xfrm>
              <a:off x="3709" y="3309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3" name="Line 182"/>
            <p:cNvSpPr>
              <a:spLocks noChangeShapeType="1"/>
            </p:cNvSpPr>
            <p:nvPr/>
          </p:nvSpPr>
          <p:spPr bwMode="auto">
            <a:xfrm>
              <a:off x="4047" y="3267"/>
              <a:ext cx="0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4" name="Text Box 183"/>
            <p:cNvSpPr txBox="1">
              <a:spLocks noChangeArrowheads="1"/>
            </p:cNvSpPr>
            <p:nvPr/>
          </p:nvSpPr>
          <p:spPr bwMode="auto">
            <a:xfrm>
              <a:off x="3697" y="3152"/>
              <a:ext cx="39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2:1</a:t>
              </a:r>
            </a:p>
          </p:txBody>
        </p:sp>
        <p:sp>
          <p:nvSpPr>
            <p:cNvPr id="61505" name="Text Box 184"/>
            <p:cNvSpPr txBox="1">
              <a:spLocks noChangeArrowheads="1"/>
            </p:cNvSpPr>
            <p:nvPr/>
          </p:nvSpPr>
          <p:spPr bwMode="auto">
            <a:xfrm>
              <a:off x="3015" y="3152"/>
              <a:ext cx="42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作业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3:3</a:t>
              </a:r>
            </a:p>
          </p:txBody>
        </p:sp>
        <p:sp>
          <p:nvSpPr>
            <p:cNvPr id="61506" name="Text Box 185"/>
            <p:cNvSpPr txBox="1">
              <a:spLocks noChangeArrowheads="1"/>
            </p:cNvSpPr>
            <p:nvPr/>
          </p:nvSpPr>
          <p:spPr bwMode="auto">
            <a:xfrm>
              <a:off x="1693" y="3422"/>
              <a:ext cx="19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(b) </a:t>
              </a: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调度方案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(1, 3, 2)</a:t>
              </a:r>
              <a:r>
                <a:rPr lang="zh-CN" altLang="en-US" sz="1600">
                  <a:latin typeface="Times New Roman" pitchFamily="18" charset="0"/>
                  <a:cs typeface="Tahoma" pitchFamily="34" charset="0"/>
                </a:rPr>
                <a:t>，最后完成时间为</a:t>
              </a:r>
              <a:r>
                <a:rPr lang="en-US" altLang="zh-CN" sz="1600">
                  <a:latin typeface="Times New Roman" pitchFamily="18" charset="0"/>
                  <a:cs typeface="Tahoma" pitchFamily="34" charset="0"/>
                </a:rPr>
                <a:t>8</a:t>
              </a:r>
            </a:p>
          </p:txBody>
        </p:sp>
      </p:grpSp>
      <p:sp>
        <p:nvSpPr>
          <p:cNvPr id="61447" name="Text Box 28"/>
          <p:cNvSpPr txBox="1">
            <a:spLocks noChangeArrowheads="1"/>
          </p:cNvSpPr>
          <p:nvPr/>
        </p:nvSpPr>
        <p:spPr bwMode="auto">
          <a:xfrm>
            <a:off x="323850" y="260350"/>
            <a:ext cx="720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8.3.2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批处理作业调度问题 </a:t>
            </a:r>
          </a:p>
        </p:txBody>
      </p:sp>
    </p:spTree>
    <p:extLst>
      <p:ext uri="{BB962C8B-B14F-4D97-AF65-F5344CB8AC3E}">
        <p14:creationId xmlns:p14="http://schemas.microsoft.com/office/powerpoint/2010/main" val="6543431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88913" y="749300"/>
            <a:ext cx="8631237" cy="548798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用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x[n]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表示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个作业批处理的一种调度方案，其中，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x[k]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表示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个调度的作业编号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sum1[n]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表示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个作业在第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台机器上的运行后时间，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 sum1[k]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表示第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个调度的作业在第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台机器上的运行后的时间；那么：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sum1[k]= sum1[k-1]+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作业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x[k]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在机器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上的运行时间；</a:t>
            </a:r>
            <a:endParaRPr lang="en-US" altLang="zh-CN" sz="280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sum2[n]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表示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个作业在第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台机器上的运行后时间，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 sum2[k]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表示第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个调度的作业在第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台机器上的运行后的时间；那么：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sum2[k]= max{sum1[k]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sum2[k-1]}+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作业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x[k]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在机器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上的运行时间；</a:t>
            </a:r>
            <a:endParaRPr lang="en-US" altLang="zh-CN" sz="280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4000"/>
              </a:lnSpc>
            </a:pPr>
            <a:endParaRPr lang="zh-CN" altLang="en-US" sz="2800" smtClean="0"/>
          </a:p>
        </p:txBody>
      </p:sp>
      <p:sp>
        <p:nvSpPr>
          <p:cNvPr id="624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DD700BB-AFB2-4C2D-ACAA-BB0C63362A90}" type="datetime1">
              <a:rPr lang="zh-CN" altLang="en-US" sz="1400" smtClean="0">
                <a:latin typeface="Comic Sans MS" pitchFamily="66" charset="0"/>
              </a:rPr>
              <a:pPr/>
              <a:t>2016/5/24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246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第8章  回溯法</a:t>
            </a:r>
          </a:p>
        </p:txBody>
      </p:sp>
      <p:sp>
        <p:nvSpPr>
          <p:cNvPr id="624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3816FB8-4BC2-47B0-9DDC-875AEFC0EE02}" type="slidenum">
              <a:rPr lang="en-US" altLang="zh-CN" sz="1400" smtClean="0">
                <a:latin typeface="Comic Sans MS" pitchFamily="66" charset="0"/>
              </a:rPr>
              <a:pPr/>
              <a:t>12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2470" name="Text Box 28"/>
          <p:cNvSpPr txBox="1">
            <a:spLocks noChangeArrowheads="1"/>
          </p:cNvSpPr>
          <p:nvPr/>
        </p:nvSpPr>
        <p:spPr bwMode="auto">
          <a:xfrm>
            <a:off x="179388" y="-26988"/>
            <a:ext cx="7200900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8.3.2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批处理作业调度问题 </a:t>
            </a:r>
          </a:p>
        </p:txBody>
      </p:sp>
    </p:spTree>
    <p:extLst>
      <p:ext uri="{BB962C8B-B14F-4D97-AF65-F5344CB8AC3E}">
        <p14:creationId xmlns:p14="http://schemas.microsoft.com/office/powerpoint/2010/main" val="25886962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DF9119-6F15-4D01-AF96-636F5E12E31B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349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C908A3F4-B2AC-4021-9D3A-14B391FD624A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63493" name="Group 77"/>
          <p:cNvGrpSpPr>
            <a:grpSpLocks/>
          </p:cNvGrpSpPr>
          <p:nvPr/>
        </p:nvGrpSpPr>
        <p:grpSpPr bwMode="auto">
          <a:xfrm>
            <a:off x="395288" y="333375"/>
            <a:ext cx="8856662" cy="6119813"/>
            <a:chOff x="1467" y="1293"/>
            <a:chExt cx="7654" cy="5964"/>
          </a:xfrm>
        </p:grpSpPr>
        <p:sp>
          <p:nvSpPr>
            <p:cNvPr id="63494" name="Text Box 78"/>
            <p:cNvSpPr txBox="1">
              <a:spLocks noChangeArrowheads="1"/>
            </p:cNvSpPr>
            <p:nvPr/>
          </p:nvSpPr>
          <p:spPr bwMode="auto">
            <a:xfrm>
              <a:off x="1467" y="1302"/>
              <a:ext cx="7654" cy="59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算法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8.6——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批处理作业调度问题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void BatchJob(int n, int a[ ], int b[ ], int &amp;bestTime)  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{  //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数组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x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存储具体的作业调度，下标从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开始；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//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数组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sum1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存储机器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上完成作业所需的时间，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//sum2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存储机器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上完成作业所需的时间，下标从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0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开始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//a[n]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存储作业在机器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上的处理时间，已知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//b[n]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存储作业在机器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上的处理时间，已知 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for (i=1; i&lt;=n; i++)   {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x[i]=-1;      sum1[i]=0;      sum2[i]=0;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}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sum1[0]=0; sum2[0]=0;    //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初始迭代使用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k=1; bestTime=1000; //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从第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个任务开始处理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grpSp>
          <p:nvGrpSpPr>
            <p:cNvPr id="63495" name="Group 79"/>
            <p:cNvGrpSpPr>
              <a:grpSpLocks/>
            </p:cNvGrpSpPr>
            <p:nvPr/>
          </p:nvGrpSpPr>
          <p:grpSpPr bwMode="auto">
            <a:xfrm>
              <a:off x="1469" y="1293"/>
              <a:ext cx="550" cy="864"/>
              <a:chOff x="1519" y="3141"/>
              <a:chExt cx="550" cy="864"/>
            </a:xfrm>
          </p:grpSpPr>
          <p:sp>
            <p:nvSpPr>
              <p:cNvPr id="63496" name="AutoShape 80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57425" name="WordArt 81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613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A65C5-787C-4B95-B98F-642FAEDAA095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451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66D2672D-3F5B-48B4-9F1E-DAEC6F9DA4E1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64517" name="Group 77"/>
          <p:cNvGrpSpPr>
            <a:grpSpLocks/>
          </p:cNvGrpSpPr>
          <p:nvPr/>
        </p:nvGrpSpPr>
        <p:grpSpPr bwMode="auto">
          <a:xfrm>
            <a:off x="900113" y="333375"/>
            <a:ext cx="7240587" cy="6110288"/>
            <a:chOff x="1467" y="1293"/>
            <a:chExt cx="7654" cy="10341"/>
          </a:xfrm>
        </p:grpSpPr>
        <p:sp>
          <p:nvSpPr>
            <p:cNvPr id="64518" name="Text Box 78"/>
            <p:cNvSpPr txBox="1">
              <a:spLocks noChangeArrowheads="1"/>
            </p:cNvSpPr>
            <p:nvPr/>
          </p:nvSpPr>
          <p:spPr bwMode="auto">
            <a:xfrm>
              <a:off x="1467" y="1302"/>
              <a:ext cx="7654" cy="10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while (k&gt;=1){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x[k]=x[k]+1;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while (x[k]&lt;=n){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if (Ok(k)) {  //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如果任务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k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还没被处理过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   sum1[k]=sum1[k</a:t>
              </a:r>
              <a:r>
                <a:rPr lang="en-US" altLang="zh-CN" sz="2000">
                  <a:latin typeface="宋体" pitchFamily="2" charset="-122"/>
                  <a:cs typeface="Tahoma" pitchFamily="34" charset="0"/>
                </a:rPr>
                <a:t>-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1]+a[x[k]];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   sum2[k]=max(sum1[k], sum2[k</a:t>
              </a:r>
              <a:r>
                <a:rPr lang="en-US" altLang="zh-CN" sz="2000">
                  <a:latin typeface="宋体" pitchFamily="2" charset="-122"/>
                  <a:cs typeface="Tahoma" pitchFamily="34" charset="0"/>
                </a:rPr>
                <a:t>-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1])+b[x[k]];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   if (sum2[k]&lt;bestTime) break;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   else x[k]=x[k]+1;   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}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else x[k]=x[k]+1;   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}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if (x[k]&lt;=n &amp;&amp; k&lt;n) 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  k=k+1;         //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安排下一个作业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else {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  if (x[k]&lt;=n &amp;&amp; k= =n)       //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得到一个作业安排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if (bestTime&gt;sum2[k])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         bestTime=sum2[k];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  x[k]=0;         //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重置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x[k]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，回溯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k=k</a:t>
              </a:r>
              <a:r>
                <a:rPr lang="en-US" altLang="zh-CN" sz="2000">
                  <a:latin typeface="宋体" pitchFamily="2" charset="-122"/>
                  <a:cs typeface="Tahoma" pitchFamily="34" charset="0"/>
                </a:rPr>
                <a:t>-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1;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}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}</a:t>
              </a:r>
            </a:p>
            <a:p>
              <a:pPr algn="just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64519" name="Group 79"/>
            <p:cNvGrpSpPr>
              <a:grpSpLocks/>
            </p:cNvGrpSpPr>
            <p:nvPr/>
          </p:nvGrpSpPr>
          <p:grpSpPr bwMode="auto">
            <a:xfrm>
              <a:off x="1469" y="1293"/>
              <a:ext cx="550" cy="864"/>
              <a:chOff x="1519" y="3141"/>
              <a:chExt cx="550" cy="864"/>
            </a:xfrm>
          </p:grpSpPr>
          <p:sp>
            <p:nvSpPr>
              <p:cNvPr id="64520" name="AutoShape 80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57425" name="WordArt 81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45457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16C80-A4BC-4E9D-B21D-901F875E6622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553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C6593E87-1209-4D8B-A6F7-FB9EE2443AC9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5541" name="Text Box 2313"/>
          <p:cNvSpPr txBox="1">
            <a:spLocks noChangeArrowheads="1"/>
          </p:cNvSpPr>
          <p:nvPr/>
        </p:nvSpPr>
        <p:spPr bwMode="auto">
          <a:xfrm>
            <a:off x="827088" y="333375"/>
            <a:ext cx="7169150" cy="2166938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Times New Roman" pitchFamily="18" charset="0"/>
              <a:cs typeface="Tahoma" pitchFamily="34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cs typeface="Tahoma" pitchFamily="34" charset="0"/>
              </a:rPr>
              <a:t>bool Ok(int k)     //</a:t>
            </a:r>
            <a:r>
              <a:rPr lang="zh-CN" altLang="en-US" sz="2000">
                <a:latin typeface="Times New Roman" pitchFamily="18" charset="0"/>
                <a:cs typeface="Tahoma" pitchFamily="34" charset="0"/>
              </a:rPr>
              <a:t>作业</a:t>
            </a:r>
            <a:r>
              <a:rPr lang="en-US" altLang="zh-CN" sz="2000">
                <a:latin typeface="Times New Roman" pitchFamily="18" charset="0"/>
                <a:cs typeface="Tahoma" pitchFamily="34" charset="0"/>
              </a:rPr>
              <a:t>k</a:t>
            </a:r>
            <a:r>
              <a:rPr lang="zh-CN" altLang="en-US" sz="2000">
                <a:latin typeface="Times New Roman" pitchFamily="18" charset="0"/>
                <a:cs typeface="Tahoma" pitchFamily="34" charset="0"/>
              </a:rPr>
              <a:t>与其他作业是否发生冲突（重复）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cs typeface="Tahoma" pitchFamily="34" charset="0"/>
              </a:rPr>
              <a:t>{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cs typeface="Tahoma" pitchFamily="34" charset="0"/>
              </a:rPr>
              <a:t>   for (i=1; i&lt;k; i++)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cs typeface="Tahoma" pitchFamily="34" charset="0"/>
              </a:rPr>
              <a:t>      if (x[i]= =x[k]) return false;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cs typeface="Tahoma" pitchFamily="34" charset="0"/>
              </a:rPr>
              <a:t>   return true;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7840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A5A631-9E9E-4F2B-B64A-A166ECDAF0FB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222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0A3B03FC-1B13-4858-8CBE-3F165BE41067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222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8.3.1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八皇后问题 </a:t>
            </a:r>
          </a:p>
        </p:txBody>
      </p:sp>
      <p:sp>
        <p:nvSpPr>
          <p:cNvPr id="52230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68313" y="2000250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8.3.2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批处理作业调度问题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698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8.3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组合问题中的回溯法 </a:t>
            </a:r>
          </a:p>
        </p:txBody>
      </p:sp>
    </p:spTree>
    <p:extLst>
      <p:ext uri="{BB962C8B-B14F-4D97-AF65-F5344CB8AC3E}">
        <p14:creationId xmlns:p14="http://schemas.microsoft.com/office/powerpoint/2010/main" val="380974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FCAB14-A6EC-408D-8690-870F999FFD06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32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532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3DF4D206-5A41-4F93-9441-9BCD24EFB9D8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3253" name="Rectangle 60"/>
          <p:cNvSpPr>
            <a:spLocks noChangeArrowheads="1"/>
          </p:cNvSpPr>
          <p:nvPr/>
        </p:nvSpPr>
        <p:spPr bwMode="auto">
          <a:xfrm>
            <a:off x="468313" y="1341438"/>
            <a:ext cx="82804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Arial" charset="0"/>
                <a:ea typeface="宋体" charset="-122"/>
              </a:rPr>
              <a:t>        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八皇后问题是十九世纪著名的数学家高斯于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1850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年提出的。问题是：在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8×8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的棋盘上摆放八个皇后，使其不能互相攻击，即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任意两个皇后都不能处于同一行、同一列或同一斜线上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。可以把八皇后问题扩展到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皇后问题，即在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×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的棋盘上摆放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个皇后，使任意两个皇后都不能处于同一行、同一列或同一斜线上。</a:t>
            </a:r>
          </a:p>
        </p:txBody>
      </p:sp>
      <p:sp>
        <p:nvSpPr>
          <p:cNvPr id="53254" name="Text Box 61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8.3.1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八皇后问题 </a:t>
            </a:r>
          </a:p>
        </p:txBody>
      </p:sp>
    </p:spTree>
    <p:extLst>
      <p:ext uri="{BB962C8B-B14F-4D97-AF65-F5344CB8AC3E}">
        <p14:creationId xmlns:p14="http://schemas.microsoft.com/office/powerpoint/2010/main" val="42514700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4C92EC-2701-48ED-B0A8-4C0A139B555E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427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542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6C5050FD-65A0-4E01-9421-A2374B159FC4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4277" name="Text Box 64"/>
          <p:cNvSpPr txBox="1">
            <a:spLocks noChangeArrowheads="1"/>
          </p:cNvSpPr>
          <p:nvPr/>
        </p:nvSpPr>
        <p:spPr bwMode="auto">
          <a:xfrm>
            <a:off x="468313" y="1268413"/>
            <a:ext cx="82073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  <a:buClrTx/>
              <a:buSzTx/>
              <a:buFont typeface="Wingdings" pitchFamily="2" charset="2"/>
              <a:buChar char="Ø"/>
            </a:pP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棋盘的每一行上可以而且必须摆放一个皇后。</a:t>
            </a:r>
            <a:endParaRPr kumimoji="1" lang="en-US" altLang="zh-CN" sz="3000"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200000"/>
              </a:lnSpc>
              <a:buClrTx/>
              <a:buSzTx/>
              <a:buFont typeface="Wingdings" pitchFamily="2" charset="2"/>
              <a:buChar char="Ø"/>
            </a:pP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所以，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皇后问题的可能解用一个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元向量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=(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baseline="-30000"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baseline="-30000"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, …, 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i="1" baseline="-3000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表示，其中，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1≤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≤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并且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1≤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i="1" baseline="-30000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≤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，即第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个皇后放在第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行第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i="1" baseline="-30000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列上。</a:t>
            </a:r>
          </a:p>
        </p:txBody>
      </p:sp>
      <p:sp>
        <p:nvSpPr>
          <p:cNvPr id="54278" name="Text Box 61"/>
          <p:cNvSpPr txBox="1">
            <a:spLocks noChangeArrowheads="1"/>
          </p:cNvSpPr>
          <p:nvPr/>
        </p:nvSpPr>
        <p:spPr bwMode="auto">
          <a:xfrm>
            <a:off x="179388" y="39688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8.3.1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八皇后问题 </a:t>
            </a:r>
          </a:p>
        </p:txBody>
      </p:sp>
    </p:spTree>
    <p:extLst>
      <p:ext uri="{BB962C8B-B14F-4D97-AF65-F5344CB8AC3E}">
        <p14:creationId xmlns:p14="http://schemas.microsoft.com/office/powerpoint/2010/main" val="36673025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A35ED4-6317-42D8-BA89-C9FDA29311F0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529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53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692C5F13-DA21-440F-AF7A-0C9EEAC3AB42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55301" name="Group 110"/>
          <p:cNvGrpSpPr>
            <a:grpSpLocks/>
          </p:cNvGrpSpPr>
          <p:nvPr/>
        </p:nvGrpSpPr>
        <p:grpSpPr bwMode="auto">
          <a:xfrm>
            <a:off x="2124075" y="3068638"/>
            <a:ext cx="4537075" cy="3284537"/>
            <a:chOff x="1829" y="4113"/>
            <a:chExt cx="3100" cy="2349"/>
          </a:xfrm>
        </p:grpSpPr>
        <p:sp>
          <p:nvSpPr>
            <p:cNvPr id="55303" name="Text Box 111"/>
            <p:cNvSpPr txBox="1">
              <a:spLocks noChangeArrowheads="1"/>
            </p:cNvSpPr>
            <p:nvPr/>
          </p:nvSpPr>
          <p:spPr bwMode="auto">
            <a:xfrm>
              <a:off x="2039" y="4371"/>
              <a:ext cx="1587" cy="15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2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5304" name="Line 112"/>
            <p:cNvSpPr>
              <a:spLocks noChangeShapeType="1"/>
            </p:cNvSpPr>
            <p:nvPr/>
          </p:nvSpPr>
          <p:spPr bwMode="auto">
            <a:xfrm>
              <a:off x="2039" y="516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Line 113"/>
            <p:cNvSpPr>
              <a:spLocks noChangeShapeType="1"/>
            </p:cNvSpPr>
            <p:nvPr/>
          </p:nvSpPr>
          <p:spPr bwMode="auto">
            <a:xfrm>
              <a:off x="2049" y="4770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Line 114"/>
            <p:cNvSpPr>
              <a:spLocks noChangeShapeType="1"/>
            </p:cNvSpPr>
            <p:nvPr/>
          </p:nvSpPr>
          <p:spPr bwMode="auto">
            <a:xfrm>
              <a:off x="2039" y="555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115"/>
            <p:cNvSpPr>
              <a:spLocks noChangeShapeType="1"/>
            </p:cNvSpPr>
            <p:nvPr/>
          </p:nvSpPr>
          <p:spPr bwMode="auto">
            <a:xfrm>
              <a:off x="28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116"/>
            <p:cNvSpPr>
              <a:spLocks noChangeShapeType="1"/>
            </p:cNvSpPr>
            <p:nvPr/>
          </p:nvSpPr>
          <p:spPr bwMode="auto">
            <a:xfrm>
              <a:off x="2429" y="4380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17"/>
            <p:cNvSpPr>
              <a:spLocks noChangeShapeType="1"/>
            </p:cNvSpPr>
            <p:nvPr/>
          </p:nvSpPr>
          <p:spPr bwMode="auto">
            <a:xfrm>
              <a:off x="32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Text Box 118"/>
            <p:cNvSpPr txBox="1">
              <a:spLocks noChangeArrowheads="1"/>
            </p:cNvSpPr>
            <p:nvPr/>
          </p:nvSpPr>
          <p:spPr bwMode="auto">
            <a:xfrm>
              <a:off x="2169" y="4113"/>
              <a:ext cx="14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1      2       3      4</a:t>
              </a:r>
            </a:p>
          </p:txBody>
        </p:sp>
        <p:sp>
          <p:nvSpPr>
            <p:cNvPr id="55311" name="Text Box 119"/>
            <p:cNvSpPr txBox="1">
              <a:spLocks noChangeArrowheads="1"/>
            </p:cNvSpPr>
            <p:nvPr/>
          </p:nvSpPr>
          <p:spPr bwMode="auto">
            <a:xfrm>
              <a:off x="1829" y="4359"/>
              <a:ext cx="190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5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</a:t>
              </a:r>
            </a:p>
            <a:p>
              <a:pPr algn="just">
                <a:lnSpc>
                  <a:spcPct val="15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2</a:t>
              </a:r>
            </a:p>
            <a:p>
              <a:pPr algn="just">
                <a:lnSpc>
                  <a:spcPct val="15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3</a:t>
              </a:r>
            </a:p>
            <a:p>
              <a:pPr algn="just">
                <a:lnSpc>
                  <a:spcPct val="15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55312" name="Line 120"/>
            <p:cNvSpPr>
              <a:spLocks noChangeShapeType="1"/>
            </p:cNvSpPr>
            <p:nvPr/>
          </p:nvSpPr>
          <p:spPr bwMode="auto">
            <a:xfrm flipH="1">
              <a:off x="3693" y="4555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21"/>
            <p:cNvSpPr>
              <a:spLocks noChangeShapeType="1"/>
            </p:cNvSpPr>
            <p:nvPr/>
          </p:nvSpPr>
          <p:spPr bwMode="auto">
            <a:xfrm flipH="1">
              <a:off x="3697" y="4983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22"/>
            <p:cNvSpPr>
              <a:spLocks noChangeShapeType="1"/>
            </p:cNvSpPr>
            <p:nvPr/>
          </p:nvSpPr>
          <p:spPr bwMode="auto">
            <a:xfrm flipH="1">
              <a:off x="3695" y="5370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23"/>
            <p:cNvSpPr>
              <a:spLocks noChangeShapeType="1"/>
            </p:cNvSpPr>
            <p:nvPr/>
          </p:nvSpPr>
          <p:spPr bwMode="auto">
            <a:xfrm flipH="1">
              <a:off x="3715" y="5778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Text Box 124"/>
            <p:cNvSpPr txBox="1">
              <a:spLocks noChangeArrowheads="1"/>
            </p:cNvSpPr>
            <p:nvPr/>
          </p:nvSpPr>
          <p:spPr bwMode="auto">
            <a:xfrm>
              <a:off x="4269" y="442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皇后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55317" name="Text Box 125"/>
            <p:cNvSpPr txBox="1">
              <a:spLocks noChangeArrowheads="1"/>
            </p:cNvSpPr>
            <p:nvPr/>
          </p:nvSpPr>
          <p:spPr bwMode="auto">
            <a:xfrm>
              <a:off x="4259" y="484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皇后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55318" name="Text Box 126"/>
            <p:cNvSpPr txBox="1">
              <a:spLocks noChangeArrowheads="1"/>
            </p:cNvSpPr>
            <p:nvPr/>
          </p:nvSpPr>
          <p:spPr bwMode="auto">
            <a:xfrm>
              <a:off x="4259" y="5211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皇后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55319" name="Text Box 127"/>
            <p:cNvSpPr txBox="1">
              <a:spLocks noChangeArrowheads="1"/>
            </p:cNvSpPr>
            <p:nvPr/>
          </p:nvSpPr>
          <p:spPr bwMode="auto">
            <a:xfrm>
              <a:off x="4249" y="5634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皇后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55320" name="Text Box 128"/>
            <p:cNvSpPr txBox="1">
              <a:spLocks noChangeArrowheads="1"/>
            </p:cNvSpPr>
            <p:nvPr/>
          </p:nvSpPr>
          <p:spPr bwMode="auto">
            <a:xfrm>
              <a:off x="2569" y="6204"/>
              <a:ext cx="169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图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8.11  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四皇后问题</a:t>
              </a:r>
            </a:p>
          </p:txBody>
        </p:sp>
      </p:grpSp>
      <p:sp>
        <p:nvSpPr>
          <p:cNvPr id="55302" name="Rectangle 130"/>
          <p:cNvSpPr>
            <a:spLocks noChangeArrowheads="1"/>
          </p:cNvSpPr>
          <p:nvPr/>
        </p:nvSpPr>
        <p:spPr bwMode="auto">
          <a:xfrm>
            <a:off x="539750" y="188913"/>
            <a:ext cx="7848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为了简化问题，下面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讨论四皇后问题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        四皇后问题的解空间树，树的根结点表示搜索的初始状态，从根结点到第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层结点对应皇后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在棋盘中第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行的可能摆放位置，从第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层结点到第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3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层结点对应皇后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在棋盘中第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行的可能摆放位置，依此类推。</a:t>
            </a:r>
          </a:p>
        </p:txBody>
      </p:sp>
    </p:spTree>
    <p:extLst>
      <p:ext uri="{BB962C8B-B14F-4D97-AF65-F5344CB8AC3E}">
        <p14:creationId xmlns:p14="http://schemas.microsoft.com/office/powerpoint/2010/main" val="2830360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3306AE-F2F6-4E96-8406-E291249D333D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632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278AD6E9-9E8B-46DE-A47E-7779F422F2BA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56325" name="Group 121"/>
          <p:cNvGrpSpPr>
            <a:grpSpLocks/>
          </p:cNvGrpSpPr>
          <p:nvPr/>
        </p:nvGrpSpPr>
        <p:grpSpPr bwMode="auto">
          <a:xfrm>
            <a:off x="323850" y="1628775"/>
            <a:ext cx="8640763" cy="3913188"/>
            <a:chOff x="204" y="1434"/>
            <a:chExt cx="4710" cy="2057"/>
          </a:xfrm>
        </p:grpSpPr>
        <p:sp>
          <p:nvSpPr>
            <p:cNvPr id="56327" name="Text Box 5"/>
            <p:cNvSpPr txBox="1">
              <a:spLocks noChangeArrowheads="1"/>
            </p:cNvSpPr>
            <p:nvPr/>
          </p:nvSpPr>
          <p:spPr bwMode="auto">
            <a:xfrm>
              <a:off x="211" y="144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28" name="Line 6"/>
            <p:cNvSpPr>
              <a:spLocks noChangeShapeType="1"/>
            </p:cNvSpPr>
            <p:nvPr/>
          </p:nvSpPr>
          <p:spPr bwMode="auto">
            <a:xfrm>
              <a:off x="211" y="179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7"/>
            <p:cNvSpPr>
              <a:spLocks noChangeShapeType="1"/>
            </p:cNvSpPr>
            <p:nvPr/>
          </p:nvSpPr>
          <p:spPr bwMode="auto">
            <a:xfrm>
              <a:off x="542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Line 8"/>
            <p:cNvSpPr>
              <a:spLocks noChangeShapeType="1"/>
            </p:cNvSpPr>
            <p:nvPr/>
          </p:nvSpPr>
          <p:spPr bwMode="auto">
            <a:xfrm>
              <a:off x="37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Line 9"/>
            <p:cNvSpPr>
              <a:spLocks noChangeShapeType="1"/>
            </p:cNvSpPr>
            <p:nvPr/>
          </p:nvSpPr>
          <p:spPr bwMode="auto">
            <a:xfrm>
              <a:off x="70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10"/>
            <p:cNvSpPr>
              <a:spLocks noChangeShapeType="1"/>
            </p:cNvSpPr>
            <p:nvPr/>
          </p:nvSpPr>
          <p:spPr bwMode="auto">
            <a:xfrm>
              <a:off x="211" y="162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211" y="197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Text Box 12"/>
            <p:cNvSpPr txBox="1">
              <a:spLocks noChangeArrowheads="1"/>
            </p:cNvSpPr>
            <p:nvPr/>
          </p:nvSpPr>
          <p:spPr bwMode="auto">
            <a:xfrm>
              <a:off x="233" y="145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35" name="Text Box 14"/>
            <p:cNvSpPr txBox="1">
              <a:spLocks noChangeArrowheads="1"/>
            </p:cNvSpPr>
            <p:nvPr/>
          </p:nvSpPr>
          <p:spPr bwMode="auto">
            <a:xfrm>
              <a:off x="1239" y="1451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1239" y="180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1569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1400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1731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1239" y="163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1239" y="198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Text Box 21"/>
            <p:cNvSpPr txBox="1">
              <a:spLocks noChangeArrowheads="1"/>
            </p:cNvSpPr>
            <p:nvPr/>
          </p:nvSpPr>
          <p:spPr bwMode="auto">
            <a:xfrm>
              <a:off x="1261" y="145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43" name="Text Box 22"/>
            <p:cNvSpPr txBox="1">
              <a:spLocks noChangeArrowheads="1"/>
            </p:cNvSpPr>
            <p:nvPr/>
          </p:nvSpPr>
          <p:spPr bwMode="auto">
            <a:xfrm>
              <a:off x="1254" y="16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44" name="Text Box 23"/>
            <p:cNvSpPr txBox="1">
              <a:spLocks noChangeArrowheads="1"/>
            </p:cNvSpPr>
            <p:nvPr/>
          </p:nvSpPr>
          <p:spPr bwMode="auto">
            <a:xfrm>
              <a:off x="1415" y="1640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45" name="Text Box 24"/>
            <p:cNvSpPr txBox="1">
              <a:spLocks noChangeArrowheads="1"/>
            </p:cNvSpPr>
            <p:nvPr/>
          </p:nvSpPr>
          <p:spPr bwMode="auto">
            <a:xfrm>
              <a:off x="1591" y="163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46" name="Text Box 25"/>
            <p:cNvSpPr txBox="1">
              <a:spLocks noChangeArrowheads="1"/>
            </p:cNvSpPr>
            <p:nvPr/>
          </p:nvSpPr>
          <p:spPr bwMode="auto">
            <a:xfrm>
              <a:off x="2237" y="145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>
              <a:off x="2237" y="180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>
              <a:off x="2568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>
              <a:off x="239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272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2237" y="16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>
              <a:off x="2237" y="198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3" name="Text Box 32"/>
            <p:cNvSpPr txBox="1">
              <a:spLocks noChangeArrowheads="1"/>
            </p:cNvSpPr>
            <p:nvPr/>
          </p:nvSpPr>
          <p:spPr bwMode="auto">
            <a:xfrm>
              <a:off x="2259" y="146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2413" y="164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2590" y="164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56" name="Text Box 35"/>
            <p:cNvSpPr txBox="1">
              <a:spLocks noChangeArrowheads="1"/>
            </p:cNvSpPr>
            <p:nvPr/>
          </p:nvSpPr>
          <p:spPr bwMode="auto">
            <a:xfrm>
              <a:off x="2252" y="164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57" name="Text Box 36"/>
            <p:cNvSpPr txBox="1">
              <a:spLocks noChangeArrowheads="1"/>
            </p:cNvSpPr>
            <p:nvPr/>
          </p:nvSpPr>
          <p:spPr bwMode="auto">
            <a:xfrm>
              <a:off x="258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58" name="Text Box 37"/>
            <p:cNvSpPr txBox="1">
              <a:spLocks noChangeArrowheads="1"/>
            </p:cNvSpPr>
            <p:nvPr/>
          </p:nvSpPr>
          <p:spPr bwMode="auto">
            <a:xfrm>
              <a:off x="225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59" name="Text Box 38"/>
            <p:cNvSpPr txBox="1">
              <a:spLocks noChangeArrowheads="1"/>
            </p:cNvSpPr>
            <p:nvPr/>
          </p:nvSpPr>
          <p:spPr bwMode="auto">
            <a:xfrm>
              <a:off x="2421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60" name="Text Box 39"/>
            <p:cNvSpPr txBox="1">
              <a:spLocks noChangeArrowheads="1"/>
            </p:cNvSpPr>
            <p:nvPr/>
          </p:nvSpPr>
          <p:spPr bwMode="auto">
            <a:xfrm>
              <a:off x="2744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61" name="Text Box 40"/>
            <p:cNvSpPr txBox="1">
              <a:spLocks noChangeArrowheads="1"/>
            </p:cNvSpPr>
            <p:nvPr/>
          </p:nvSpPr>
          <p:spPr bwMode="auto">
            <a:xfrm>
              <a:off x="3243" y="1442"/>
              <a:ext cx="666" cy="7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62" name="Line 41"/>
            <p:cNvSpPr>
              <a:spLocks noChangeShapeType="1"/>
            </p:cNvSpPr>
            <p:nvPr/>
          </p:nvSpPr>
          <p:spPr bwMode="auto">
            <a:xfrm>
              <a:off x="3243" y="179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Line 42"/>
            <p:cNvSpPr>
              <a:spLocks noChangeShapeType="1"/>
            </p:cNvSpPr>
            <p:nvPr/>
          </p:nvSpPr>
          <p:spPr bwMode="auto">
            <a:xfrm>
              <a:off x="3573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4" name="Line 43"/>
            <p:cNvSpPr>
              <a:spLocks noChangeShapeType="1"/>
            </p:cNvSpPr>
            <p:nvPr/>
          </p:nvSpPr>
          <p:spPr bwMode="auto">
            <a:xfrm>
              <a:off x="3404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5" name="Line 44"/>
            <p:cNvSpPr>
              <a:spLocks noChangeShapeType="1"/>
            </p:cNvSpPr>
            <p:nvPr/>
          </p:nvSpPr>
          <p:spPr bwMode="auto">
            <a:xfrm>
              <a:off x="3735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Line 45"/>
            <p:cNvSpPr>
              <a:spLocks noChangeShapeType="1"/>
            </p:cNvSpPr>
            <p:nvPr/>
          </p:nvSpPr>
          <p:spPr bwMode="auto">
            <a:xfrm>
              <a:off x="3243" y="162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Line 46"/>
            <p:cNvSpPr>
              <a:spLocks noChangeShapeType="1"/>
            </p:cNvSpPr>
            <p:nvPr/>
          </p:nvSpPr>
          <p:spPr bwMode="auto">
            <a:xfrm>
              <a:off x="3243" y="197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265" y="144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69" name="Text Box 48"/>
            <p:cNvSpPr txBox="1">
              <a:spLocks noChangeArrowheads="1"/>
            </p:cNvSpPr>
            <p:nvPr/>
          </p:nvSpPr>
          <p:spPr bwMode="auto">
            <a:xfrm>
              <a:off x="3757" y="162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70" name="Text Box 49"/>
            <p:cNvSpPr txBox="1">
              <a:spLocks noChangeArrowheads="1"/>
            </p:cNvSpPr>
            <p:nvPr/>
          </p:nvSpPr>
          <p:spPr bwMode="auto">
            <a:xfrm>
              <a:off x="204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71" name="Line 50"/>
            <p:cNvSpPr>
              <a:spLocks noChangeShapeType="1"/>
            </p:cNvSpPr>
            <p:nvPr/>
          </p:nvSpPr>
          <p:spPr bwMode="auto">
            <a:xfrm>
              <a:off x="204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51"/>
            <p:cNvSpPr>
              <a:spLocks noChangeShapeType="1"/>
            </p:cNvSpPr>
            <p:nvPr/>
          </p:nvSpPr>
          <p:spPr bwMode="auto">
            <a:xfrm>
              <a:off x="534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Line 52"/>
            <p:cNvSpPr>
              <a:spLocks noChangeShapeType="1"/>
            </p:cNvSpPr>
            <p:nvPr/>
          </p:nvSpPr>
          <p:spPr bwMode="auto">
            <a:xfrm>
              <a:off x="365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Line 53"/>
            <p:cNvSpPr>
              <a:spLocks noChangeShapeType="1"/>
            </p:cNvSpPr>
            <p:nvPr/>
          </p:nvSpPr>
          <p:spPr bwMode="auto">
            <a:xfrm>
              <a:off x="696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5" name="Line 54"/>
            <p:cNvSpPr>
              <a:spLocks noChangeShapeType="1"/>
            </p:cNvSpPr>
            <p:nvPr/>
          </p:nvSpPr>
          <p:spPr bwMode="auto">
            <a:xfrm>
              <a:off x="204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Line 55"/>
            <p:cNvSpPr>
              <a:spLocks noChangeShapeType="1"/>
            </p:cNvSpPr>
            <p:nvPr/>
          </p:nvSpPr>
          <p:spPr bwMode="auto">
            <a:xfrm>
              <a:off x="204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7" name="Text Box 56"/>
            <p:cNvSpPr txBox="1">
              <a:spLocks noChangeArrowheads="1"/>
            </p:cNvSpPr>
            <p:nvPr/>
          </p:nvSpPr>
          <p:spPr bwMode="auto">
            <a:xfrm>
              <a:off x="226" y="249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78" name="Text Box 57"/>
            <p:cNvSpPr txBox="1">
              <a:spLocks noChangeArrowheads="1"/>
            </p:cNvSpPr>
            <p:nvPr/>
          </p:nvSpPr>
          <p:spPr bwMode="auto">
            <a:xfrm>
              <a:off x="718" y="2674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79" name="Text Box 58"/>
            <p:cNvSpPr txBox="1">
              <a:spLocks noChangeArrowheads="1"/>
            </p:cNvSpPr>
            <p:nvPr/>
          </p:nvSpPr>
          <p:spPr bwMode="auto">
            <a:xfrm>
              <a:off x="219" y="28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0" name="Text Box 59"/>
            <p:cNvSpPr txBox="1">
              <a:spLocks noChangeArrowheads="1"/>
            </p:cNvSpPr>
            <p:nvPr/>
          </p:nvSpPr>
          <p:spPr bwMode="auto">
            <a:xfrm>
              <a:off x="388" y="2846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81" name="Text Box 60"/>
            <p:cNvSpPr txBox="1">
              <a:spLocks noChangeArrowheads="1"/>
            </p:cNvSpPr>
            <p:nvPr/>
          </p:nvSpPr>
          <p:spPr bwMode="auto">
            <a:xfrm>
              <a:off x="211" y="302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2" name="Text Box 61"/>
            <p:cNvSpPr txBox="1">
              <a:spLocks noChangeArrowheads="1"/>
            </p:cNvSpPr>
            <p:nvPr/>
          </p:nvSpPr>
          <p:spPr bwMode="auto">
            <a:xfrm>
              <a:off x="388" y="3029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3" name="Text Box 62"/>
            <p:cNvSpPr txBox="1">
              <a:spLocks noChangeArrowheads="1"/>
            </p:cNvSpPr>
            <p:nvPr/>
          </p:nvSpPr>
          <p:spPr bwMode="auto">
            <a:xfrm>
              <a:off x="549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4" name="Text Box 63"/>
            <p:cNvSpPr txBox="1">
              <a:spLocks noChangeArrowheads="1"/>
            </p:cNvSpPr>
            <p:nvPr/>
          </p:nvSpPr>
          <p:spPr bwMode="auto">
            <a:xfrm>
              <a:off x="718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5" name="Text Box 64"/>
            <p:cNvSpPr txBox="1">
              <a:spLocks noChangeArrowheads="1"/>
            </p:cNvSpPr>
            <p:nvPr/>
          </p:nvSpPr>
          <p:spPr bwMode="auto">
            <a:xfrm>
              <a:off x="1239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86" name="Line 65"/>
            <p:cNvSpPr>
              <a:spLocks noChangeShapeType="1"/>
            </p:cNvSpPr>
            <p:nvPr/>
          </p:nvSpPr>
          <p:spPr bwMode="auto">
            <a:xfrm>
              <a:off x="1239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7" name="Line 66"/>
            <p:cNvSpPr>
              <a:spLocks noChangeShapeType="1"/>
            </p:cNvSpPr>
            <p:nvPr/>
          </p:nvSpPr>
          <p:spPr bwMode="auto">
            <a:xfrm>
              <a:off x="1569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8" name="Line 67"/>
            <p:cNvSpPr>
              <a:spLocks noChangeShapeType="1"/>
            </p:cNvSpPr>
            <p:nvPr/>
          </p:nvSpPr>
          <p:spPr bwMode="auto">
            <a:xfrm>
              <a:off x="1400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9" name="Line 68"/>
            <p:cNvSpPr>
              <a:spLocks noChangeShapeType="1"/>
            </p:cNvSpPr>
            <p:nvPr/>
          </p:nvSpPr>
          <p:spPr bwMode="auto">
            <a:xfrm>
              <a:off x="1731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0" name="Line 69"/>
            <p:cNvSpPr>
              <a:spLocks noChangeShapeType="1"/>
            </p:cNvSpPr>
            <p:nvPr/>
          </p:nvSpPr>
          <p:spPr bwMode="auto">
            <a:xfrm>
              <a:off x="1239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1" name="Line 70"/>
            <p:cNvSpPr>
              <a:spLocks noChangeShapeType="1"/>
            </p:cNvSpPr>
            <p:nvPr/>
          </p:nvSpPr>
          <p:spPr bwMode="auto">
            <a:xfrm>
              <a:off x="1239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2" name="Text Box 71"/>
            <p:cNvSpPr txBox="1">
              <a:spLocks noChangeArrowheads="1"/>
            </p:cNvSpPr>
            <p:nvPr/>
          </p:nvSpPr>
          <p:spPr bwMode="auto">
            <a:xfrm>
              <a:off x="1423" y="249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93" name="Text Box 72"/>
            <p:cNvSpPr txBox="1">
              <a:spLocks noChangeArrowheads="1"/>
            </p:cNvSpPr>
            <p:nvPr/>
          </p:nvSpPr>
          <p:spPr bwMode="auto">
            <a:xfrm>
              <a:off x="2237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94" name="Line 73"/>
            <p:cNvSpPr>
              <a:spLocks noChangeShapeType="1"/>
            </p:cNvSpPr>
            <p:nvPr/>
          </p:nvSpPr>
          <p:spPr bwMode="auto">
            <a:xfrm>
              <a:off x="2237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5" name="Line 74"/>
            <p:cNvSpPr>
              <a:spLocks noChangeShapeType="1"/>
            </p:cNvSpPr>
            <p:nvPr/>
          </p:nvSpPr>
          <p:spPr bwMode="auto">
            <a:xfrm>
              <a:off x="2568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6" name="Line 75"/>
            <p:cNvSpPr>
              <a:spLocks noChangeShapeType="1"/>
            </p:cNvSpPr>
            <p:nvPr/>
          </p:nvSpPr>
          <p:spPr bwMode="auto">
            <a:xfrm>
              <a:off x="239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7" name="Line 76"/>
            <p:cNvSpPr>
              <a:spLocks noChangeShapeType="1"/>
            </p:cNvSpPr>
            <p:nvPr/>
          </p:nvSpPr>
          <p:spPr bwMode="auto">
            <a:xfrm>
              <a:off x="272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8" name="Line 77"/>
            <p:cNvSpPr>
              <a:spLocks noChangeShapeType="1"/>
            </p:cNvSpPr>
            <p:nvPr/>
          </p:nvSpPr>
          <p:spPr bwMode="auto">
            <a:xfrm>
              <a:off x="2237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9" name="Line 78"/>
            <p:cNvSpPr>
              <a:spLocks noChangeShapeType="1"/>
            </p:cNvSpPr>
            <p:nvPr/>
          </p:nvSpPr>
          <p:spPr bwMode="auto">
            <a:xfrm>
              <a:off x="2237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0" name="Text Box 79"/>
            <p:cNvSpPr txBox="1">
              <a:spLocks noChangeArrowheads="1"/>
            </p:cNvSpPr>
            <p:nvPr/>
          </p:nvSpPr>
          <p:spPr bwMode="auto">
            <a:xfrm>
              <a:off x="2421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01" name="Text Box 80"/>
            <p:cNvSpPr txBox="1">
              <a:spLocks noChangeArrowheads="1"/>
            </p:cNvSpPr>
            <p:nvPr/>
          </p:nvSpPr>
          <p:spPr bwMode="auto">
            <a:xfrm>
              <a:off x="2245" y="267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02" name="Text Box 81"/>
            <p:cNvSpPr txBox="1">
              <a:spLocks noChangeArrowheads="1"/>
            </p:cNvSpPr>
            <p:nvPr/>
          </p:nvSpPr>
          <p:spPr bwMode="auto">
            <a:xfrm>
              <a:off x="2413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03" name="Text Box 82"/>
            <p:cNvSpPr txBox="1">
              <a:spLocks noChangeArrowheads="1"/>
            </p:cNvSpPr>
            <p:nvPr/>
          </p:nvSpPr>
          <p:spPr bwMode="auto">
            <a:xfrm>
              <a:off x="2582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04" name="Text Box 83"/>
            <p:cNvSpPr txBox="1">
              <a:spLocks noChangeArrowheads="1"/>
            </p:cNvSpPr>
            <p:nvPr/>
          </p:nvSpPr>
          <p:spPr bwMode="auto">
            <a:xfrm>
              <a:off x="2751" y="266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05" name="Text Box 84"/>
            <p:cNvSpPr txBox="1">
              <a:spLocks noChangeArrowheads="1"/>
            </p:cNvSpPr>
            <p:nvPr/>
          </p:nvSpPr>
          <p:spPr bwMode="auto">
            <a:xfrm>
              <a:off x="3250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406" name="Line 85"/>
            <p:cNvSpPr>
              <a:spLocks noChangeShapeType="1"/>
            </p:cNvSpPr>
            <p:nvPr/>
          </p:nvSpPr>
          <p:spPr bwMode="auto">
            <a:xfrm>
              <a:off x="3250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7" name="Line 86"/>
            <p:cNvSpPr>
              <a:spLocks noChangeShapeType="1"/>
            </p:cNvSpPr>
            <p:nvPr/>
          </p:nvSpPr>
          <p:spPr bwMode="auto">
            <a:xfrm>
              <a:off x="3581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8" name="Line 87"/>
            <p:cNvSpPr>
              <a:spLocks noChangeShapeType="1"/>
            </p:cNvSpPr>
            <p:nvPr/>
          </p:nvSpPr>
          <p:spPr bwMode="auto">
            <a:xfrm>
              <a:off x="341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9" name="Line 88"/>
            <p:cNvSpPr>
              <a:spLocks noChangeShapeType="1"/>
            </p:cNvSpPr>
            <p:nvPr/>
          </p:nvSpPr>
          <p:spPr bwMode="auto">
            <a:xfrm>
              <a:off x="374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0" name="Line 89"/>
            <p:cNvSpPr>
              <a:spLocks noChangeShapeType="1"/>
            </p:cNvSpPr>
            <p:nvPr/>
          </p:nvSpPr>
          <p:spPr bwMode="auto">
            <a:xfrm>
              <a:off x="3250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1" name="Line 90"/>
            <p:cNvSpPr>
              <a:spLocks noChangeShapeType="1"/>
            </p:cNvSpPr>
            <p:nvPr/>
          </p:nvSpPr>
          <p:spPr bwMode="auto">
            <a:xfrm>
              <a:off x="3250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2" name="Text Box 91"/>
            <p:cNvSpPr txBox="1">
              <a:spLocks noChangeArrowheads="1"/>
            </p:cNvSpPr>
            <p:nvPr/>
          </p:nvSpPr>
          <p:spPr bwMode="auto">
            <a:xfrm>
              <a:off x="3434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13" name="Text Box 92"/>
            <p:cNvSpPr txBox="1">
              <a:spLocks noChangeArrowheads="1"/>
            </p:cNvSpPr>
            <p:nvPr/>
          </p:nvSpPr>
          <p:spPr bwMode="auto">
            <a:xfrm>
              <a:off x="3764" y="267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14" name="Text Box 93"/>
            <p:cNvSpPr txBox="1">
              <a:spLocks noChangeArrowheads="1"/>
            </p:cNvSpPr>
            <p:nvPr/>
          </p:nvSpPr>
          <p:spPr bwMode="auto">
            <a:xfrm>
              <a:off x="3272" y="285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15" name="Text Box 94"/>
            <p:cNvSpPr txBox="1">
              <a:spLocks noChangeArrowheads="1"/>
            </p:cNvSpPr>
            <p:nvPr/>
          </p:nvSpPr>
          <p:spPr bwMode="auto">
            <a:xfrm>
              <a:off x="4249" y="2497"/>
              <a:ext cx="665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416" name="Line 95"/>
            <p:cNvSpPr>
              <a:spLocks noChangeShapeType="1"/>
            </p:cNvSpPr>
            <p:nvPr/>
          </p:nvSpPr>
          <p:spPr bwMode="auto">
            <a:xfrm>
              <a:off x="4249" y="284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7" name="Line 96"/>
            <p:cNvSpPr>
              <a:spLocks noChangeShapeType="1"/>
            </p:cNvSpPr>
            <p:nvPr/>
          </p:nvSpPr>
          <p:spPr bwMode="auto">
            <a:xfrm>
              <a:off x="4579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8" name="Line 97"/>
            <p:cNvSpPr>
              <a:spLocks noChangeShapeType="1"/>
            </p:cNvSpPr>
            <p:nvPr/>
          </p:nvSpPr>
          <p:spPr bwMode="auto">
            <a:xfrm>
              <a:off x="441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9" name="Line 98"/>
            <p:cNvSpPr>
              <a:spLocks noChangeShapeType="1"/>
            </p:cNvSpPr>
            <p:nvPr/>
          </p:nvSpPr>
          <p:spPr bwMode="auto">
            <a:xfrm>
              <a:off x="474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0" name="Line 99"/>
            <p:cNvSpPr>
              <a:spLocks noChangeShapeType="1"/>
            </p:cNvSpPr>
            <p:nvPr/>
          </p:nvSpPr>
          <p:spPr bwMode="auto">
            <a:xfrm>
              <a:off x="4249" y="267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1" name="Line 100"/>
            <p:cNvSpPr>
              <a:spLocks noChangeShapeType="1"/>
            </p:cNvSpPr>
            <p:nvPr/>
          </p:nvSpPr>
          <p:spPr bwMode="auto">
            <a:xfrm>
              <a:off x="4249" y="3026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2" name="Text Box 101"/>
            <p:cNvSpPr txBox="1">
              <a:spLocks noChangeArrowheads="1"/>
            </p:cNvSpPr>
            <p:nvPr/>
          </p:nvSpPr>
          <p:spPr bwMode="auto">
            <a:xfrm>
              <a:off x="4432" y="250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23" name="Text Box 102"/>
            <p:cNvSpPr txBox="1">
              <a:spLocks noChangeArrowheads="1"/>
            </p:cNvSpPr>
            <p:nvPr/>
          </p:nvSpPr>
          <p:spPr bwMode="auto">
            <a:xfrm>
              <a:off x="4762" y="268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24" name="Text Box 103"/>
            <p:cNvSpPr txBox="1">
              <a:spLocks noChangeArrowheads="1"/>
            </p:cNvSpPr>
            <p:nvPr/>
          </p:nvSpPr>
          <p:spPr bwMode="auto">
            <a:xfrm>
              <a:off x="4271" y="2863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25" name="Text Box 104"/>
            <p:cNvSpPr txBox="1">
              <a:spLocks noChangeArrowheads="1"/>
            </p:cNvSpPr>
            <p:nvPr/>
          </p:nvSpPr>
          <p:spPr bwMode="auto">
            <a:xfrm>
              <a:off x="4263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26" name="Text Box 105"/>
            <p:cNvSpPr txBox="1">
              <a:spLocks noChangeArrowheads="1"/>
            </p:cNvSpPr>
            <p:nvPr/>
          </p:nvSpPr>
          <p:spPr bwMode="auto">
            <a:xfrm>
              <a:off x="4432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27" name="Text Box 106"/>
            <p:cNvSpPr txBox="1">
              <a:spLocks noChangeArrowheads="1"/>
            </p:cNvSpPr>
            <p:nvPr/>
          </p:nvSpPr>
          <p:spPr bwMode="auto">
            <a:xfrm>
              <a:off x="4608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28" name="Text Box 107"/>
            <p:cNvSpPr txBox="1">
              <a:spLocks noChangeArrowheads="1"/>
            </p:cNvSpPr>
            <p:nvPr/>
          </p:nvSpPr>
          <p:spPr bwMode="auto">
            <a:xfrm>
              <a:off x="476" y="2205"/>
              <a:ext cx="428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(a)                         (b)                        (c)                        (d)                        (e)</a:t>
              </a:r>
            </a:p>
          </p:txBody>
        </p:sp>
        <p:sp>
          <p:nvSpPr>
            <p:cNvPr id="56429" name="Text Box 108"/>
            <p:cNvSpPr txBox="1">
              <a:spLocks noChangeArrowheads="1"/>
            </p:cNvSpPr>
            <p:nvPr/>
          </p:nvSpPr>
          <p:spPr bwMode="auto">
            <a:xfrm>
              <a:off x="461" y="3314"/>
              <a:ext cx="434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(f)                          (g)                        (h)                         (i)                         (j)</a:t>
              </a:r>
            </a:p>
          </p:txBody>
        </p:sp>
        <p:sp>
          <p:nvSpPr>
            <p:cNvPr id="56430" name="Text Box 109"/>
            <p:cNvSpPr txBox="1">
              <a:spLocks noChangeArrowheads="1"/>
            </p:cNvSpPr>
            <p:nvPr/>
          </p:nvSpPr>
          <p:spPr bwMode="auto">
            <a:xfrm>
              <a:off x="4241" y="143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431" name="Line 110"/>
            <p:cNvSpPr>
              <a:spLocks noChangeShapeType="1"/>
            </p:cNvSpPr>
            <p:nvPr/>
          </p:nvSpPr>
          <p:spPr bwMode="auto">
            <a:xfrm>
              <a:off x="4241" y="178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2" name="Line 111"/>
            <p:cNvSpPr>
              <a:spLocks noChangeShapeType="1"/>
            </p:cNvSpPr>
            <p:nvPr/>
          </p:nvSpPr>
          <p:spPr bwMode="auto">
            <a:xfrm>
              <a:off x="4572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3" name="Line 112"/>
            <p:cNvSpPr>
              <a:spLocks noChangeShapeType="1"/>
            </p:cNvSpPr>
            <p:nvPr/>
          </p:nvSpPr>
          <p:spPr bwMode="auto">
            <a:xfrm>
              <a:off x="440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4" name="Line 113"/>
            <p:cNvSpPr>
              <a:spLocks noChangeShapeType="1"/>
            </p:cNvSpPr>
            <p:nvPr/>
          </p:nvSpPr>
          <p:spPr bwMode="auto">
            <a:xfrm>
              <a:off x="473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5" name="Line 114"/>
            <p:cNvSpPr>
              <a:spLocks noChangeShapeType="1"/>
            </p:cNvSpPr>
            <p:nvPr/>
          </p:nvSpPr>
          <p:spPr bwMode="auto">
            <a:xfrm>
              <a:off x="4241" y="161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6" name="Line 115"/>
            <p:cNvSpPr>
              <a:spLocks noChangeShapeType="1"/>
            </p:cNvSpPr>
            <p:nvPr/>
          </p:nvSpPr>
          <p:spPr bwMode="auto">
            <a:xfrm>
              <a:off x="4241" y="196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7" name="Text Box 116"/>
            <p:cNvSpPr txBox="1">
              <a:spLocks noChangeArrowheads="1"/>
            </p:cNvSpPr>
            <p:nvPr/>
          </p:nvSpPr>
          <p:spPr bwMode="auto">
            <a:xfrm>
              <a:off x="4263" y="144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38" name="Text Box 117"/>
            <p:cNvSpPr txBox="1">
              <a:spLocks noChangeArrowheads="1"/>
            </p:cNvSpPr>
            <p:nvPr/>
          </p:nvSpPr>
          <p:spPr bwMode="auto">
            <a:xfrm>
              <a:off x="4755" y="1620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39" name="Text Box 118"/>
            <p:cNvSpPr txBox="1">
              <a:spLocks noChangeArrowheads="1"/>
            </p:cNvSpPr>
            <p:nvPr/>
          </p:nvSpPr>
          <p:spPr bwMode="auto">
            <a:xfrm>
              <a:off x="4256" y="178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40" name="Text Box 119"/>
            <p:cNvSpPr txBox="1">
              <a:spLocks noChangeArrowheads="1"/>
            </p:cNvSpPr>
            <p:nvPr/>
          </p:nvSpPr>
          <p:spPr bwMode="auto">
            <a:xfrm>
              <a:off x="4425" y="179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</p:grpSp>
      <p:sp>
        <p:nvSpPr>
          <p:cNvPr id="56326" name="Text Box 120"/>
          <p:cNvSpPr txBox="1">
            <a:spLocks noChangeArrowheads="1"/>
          </p:cNvSpPr>
          <p:nvPr/>
        </p:nvSpPr>
        <p:spPr bwMode="auto">
          <a:xfrm>
            <a:off x="684213" y="549275"/>
            <a:ext cx="597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charset="0"/>
                <a:cs typeface="Tahoma" pitchFamily="34" charset="0"/>
              </a:rPr>
              <a:t>回溯法求解</a:t>
            </a:r>
            <a:r>
              <a:rPr lang="en-US" altLang="zh-CN" sz="2800">
                <a:latin typeface="Arial" charset="0"/>
                <a:cs typeface="Tahoma" pitchFamily="34" charset="0"/>
              </a:rPr>
              <a:t>4</a:t>
            </a:r>
            <a:r>
              <a:rPr lang="zh-CN" altLang="en-US" sz="2800">
                <a:latin typeface="Arial" charset="0"/>
                <a:cs typeface="Tahoma" pitchFamily="34" charset="0"/>
              </a:rPr>
              <a:t>皇后问题的搜索过程</a:t>
            </a:r>
          </a:p>
        </p:txBody>
      </p:sp>
    </p:spTree>
    <p:extLst>
      <p:ext uri="{BB962C8B-B14F-4D97-AF65-F5344CB8AC3E}">
        <p14:creationId xmlns:p14="http://schemas.microsoft.com/office/powerpoint/2010/main" val="4050345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CA488-49FE-4616-9C99-BB4179EE1122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73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73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9666219A-E92A-4CFF-B1E9-1BC668393E81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7349" name="Text Box 63"/>
          <p:cNvSpPr txBox="1">
            <a:spLocks noChangeArrowheads="1"/>
          </p:cNvSpPr>
          <p:nvPr/>
        </p:nvSpPr>
        <p:spPr bwMode="auto">
          <a:xfrm>
            <a:off x="539750" y="3187700"/>
            <a:ext cx="78486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（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2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）若两个皇后摆放的位置分别是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(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, 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)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和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(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, 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)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，在棋盘上斜率为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-1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的斜线上，满足条件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－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=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 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－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，在棋盘上斜率为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1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的斜线上，满足条件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＋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=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 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＋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，综合两种情况，由于两个皇后不能位于同一斜线上，所以，解向量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必须满足约束条件：</a:t>
            </a:r>
            <a:r>
              <a:rPr kumimoji="1" lang="zh-CN" altLang="en-US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 </a:t>
            </a:r>
            <a:endParaRPr kumimoji="1" lang="zh-CN" altLang="en-US" sz="2800">
              <a:latin typeface="华文楷体" pitchFamily="2" charset="-122"/>
              <a:ea typeface="华文楷体" pitchFamily="2" charset="-122"/>
              <a:cs typeface="Tahoma" pitchFamily="34" charset="0"/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           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|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－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|≠|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－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|       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（式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8.2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）</a:t>
            </a:r>
          </a:p>
        </p:txBody>
      </p:sp>
      <p:sp>
        <p:nvSpPr>
          <p:cNvPr id="57350" name="Text Box 64"/>
          <p:cNvSpPr txBox="1">
            <a:spLocks noChangeArrowheads="1"/>
          </p:cNvSpPr>
          <p:nvPr/>
        </p:nvSpPr>
        <p:spPr bwMode="auto">
          <a:xfrm>
            <a:off x="395288" y="928688"/>
            <a:ext cx="82089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sz="32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ahoma" pitchFamily="34" charset="0"/>
              </a:rPr>
              <a:t>如何表示约束条件？</a:t>
            </a:r>
            <a:endParaRPr kumimoji="1" lang="en-US" altLang="zh-CN" sz="3200">
              <a:solidFill>
                <a:srgbClr val="FF0000"/>
              </a:solidFill>
              <a:latin typeface="华文楷体" pitchFamily="2" charset="-122"/>
              <a:ea typeface="华文楷体" pitchFamily="2" charset="-122"/>
              <a:cs typeface="Tahoma" pitchFamily="34" charset="0"/>
            </a:endParaRPr>
          </a:p>
          <a:p>
            <a:pPr algn="just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（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1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）由于两个皇后不能位于同一列上，所以，解向量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必须满足约束条件： 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≠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                        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（式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8.1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）</a:t>
            </a:r>
          </a:p>
        </p:txBody>
      </p:sp>
      <p:sp>
        <p:nvSpPr>
          <p:cNvPr id="57351" name="Text Box 61"/>
          <p:cNvSpPr txBox="1">
            <a:spLocks noChangeArrowheads="1"/>
          </p:cNvSpPr>
          <p:nvPr/>
        </p:nvSpPr>
        <p:spPr bwMode="auto">
          <a:xfrm>
            <a:off x="179388" y="39688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8.3.1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八皇后问题 </a:t>
            </a:r>
          </a:p>
        </p:txBody>
      </p:sp>
    </p:spTree>
    <p:extLst>
      <p:ext uri="{BB962C8B-B14F-4D97-AF65-F5344CB8AC3E}">
        <p14:creationId xmlns:p14="http://schemas.microsoft.com/office/powerpoint/2010/main" val="39877758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2C45A-5DF2-4EFB-96A1-C124511002E3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837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81E7AD07-59D9-45A0-BEE8-E5B5B02C6A22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900113" y="684213"/>
            <a:ext cx="6834187" cy="5360987"/>
            <a:chOff x="567" y="431"/>
            <a:chExt cx="4305" cy="3377"/>
          </a:xfrm>
        </p:grpSpPr>
        <p:sp>
          <p:nvSpPr>
            <p:cNvPr id="58374" name="Text Box 17"/>
            <p:cNvSpPr txBox="1">
              <a:spLocks noChangeArrowheads="1"/>
            </p:cNvSpPr>
            <p:nvPr/>
          </p:nvSpPr>
          <p:spPr bwMode="auto">
            <a:xfrm>
              <a:off x="567" y="436"/>
              <a:ext cx="4305" cy="33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算法</a:t>
              </a:r>
              <a:r>
                <a:rPr lang="en-US" altLang="zh-CN" sz="2000">
                  <a:cs typeface="Tahoma" pitchFamily="34" charset="0"/>
                </a:rPr>
                <a:t>8.5——n</a:t>
              </a:r>
              <a:r>
                <a:rPr lang="zh-CN" altLang="en-US" sz="2000">
                  <a:cs typeface="Tahoma" pitchFamily="34" charset="0"/>
                </a:rPr>
                <a:t>皇后问题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</a:t>
              </a:r>
              <a:r>
                <a:rPr lang="en-US" altLang="zh-CN" sz="2000">
                  <a:cs typeface="Tahoma" pitchFamily="34" charset="0"/>
                </a:rPr>
                <a:t>void Queue(int n)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{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for (i=1; i&lt;=n; i++)    //</a:t>
              </a:r>
              <a:r>
                <a:rPr lang="zh-CN" altLang="en-US" sz="2000">
                  <a:cs typeface="Tahoma" pitchFamily="34" charset="0"/>
                </a:rPr>
                <a:t>初始化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 </a:t>
              </a:r>
              <a:r>
                <a:rPr lang="en-US" altLang="zh-CN" sz="2000">
                  <a:cs typeface="Tahoma" pitchFamily="34" charset="0"/>
                </a:rPr>
                <a:t>x[i]=0;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k=1;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while (k&gt;=1)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{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x[k]=x[k]+1;     //</a:t>
              </a:r>
              <a:r>
                <a:rPr lang="zh-CN" altLang="en-US" sz="2000">
                  <a:cs typeface="Tahoma" pitchFamily="34" charset="0"/>
                </a:rPr>
                <a:t>在下一列放置第</a:t>
              </a:r>
              <a:r>
                <a:rPr lang="en-US" altLang="zh-CN" sz="2000">
                  <a:cs typeface="Tahoma" pitchFamily="34" charset="0"/>
                </a:rPr>
                <a:t>k</a:t>
              </a:r>
              <a:r>
                <a:rPr lang="zh-CN" altLang="en-US" sz="2000">
                  <a:cs typeface="Tahoma" pitchFamily="34" charset="0"/>
                </a:rPr>
                <a:t>个皇后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   </a:t>
              </a:r>
              <a:r>
                <a:rPr lang="en-US" altLang="zh-CN" sz="2000">
                  <a:cs typeface="Tahoma" pitchFamily="34" charset="0"/>
                </a:rPr>
                <a:t>while (x[k]&lt;=n &amp;&amp; !Place(k)) //</a:t>
              </a:r>
              <a:r>
                <a:rPr lang="zh-CN" altLang="en-US" sz="2000">
                  <a:cs typeface="Tahoma" pitchFamily="34" charset="0"/>
                </a:rPr>
                <a:t>若有冲突</a:t>
              </a:r>
              <a:endParaRPr lang="en-US" altLang="zh-CN" sz="2000">
                <a:cs typeface="Tahoma" pitchFamily="34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     x[k]=x[k]+1;     //</a:t>
              </a:r>
              <a:r>
                <a:rPr lang="zh-CN" altLang="en-US" sz="2000">
                  <a:cs typeface="Tahoma" pitchFamily="34" charset="0"/>
                </a:rPr>
                <a:t>搜索下一列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   </a:t>
              </a:r>
              <a:r>
                <a:rPr lang="en-US" altLang="zh-CN" sz="2000">
                  <a:cs typeface="Tahoma" pitchFamily="34" charset="0"/>
                </a:rPr>
                <a:t>if (x[k]&lt;=n &amp;&amp; k= =n) {   //</a:t>
              </a:r>
              <a:r>
                <a:rPr lang="zh-CN" altLang="en-US" sz="2000">
                  <a:cs typeface="Tahoma" pitchFamily="34" charset="0"/>
                </a:rPr>
                <a:t>得到一个解，输出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        </a:t>
              </a:r>
              <a:r>
                <a:rPr lang="en-US" altLang="zh-CN" sz="2000">
                  <a:cs typeface="Tahoma" pitchFamily="34" charset="0"/>
                </a:rPr>
                <a:t>for (i=1; i&lt;=n; i++)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         cout&lt;&lt;x[i];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     return;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}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</a:t>
              </a:r>
            </a:p>
          </p:txBody>
        </p:sp>
        <p:grpSp>
          <p:nvGrpSpPr>
            <p:cNvPr id="58375" name="Group 18"/>
            <p:cNvGrpSpPr>
              <a:grpSpLocks/>
            </p:cNvGrpSpPr>
            <p:nvPr/>
          </p:nvGrpSpPr>
          <p:grpSpPr bwMode="auto">
            <a:xfrm>
              <a:off x="568" y="431"/>
              <a:ext cx="262" cy="458"/>
              <a:chOff x="1519" y="3141"/>
              <a:chExt cx="550" cy="864"/>
            </a:xfrm>
          </p:grpSpPr>
          <p:sp>
            <p:nvSpPr>
              <p:cNvPr id="58376" name="AutoShape 19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99348" name="WordArt 20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9447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5D574-DAE0-4563-9ABC-F3B275B13D0D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93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93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54485724-1B9E-4431-A6F4-44674EC592E8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93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428625"/>
            <a:ext cx="7416800" cy="5451475"/>
          </a:xfrm>
          <a:ln cap="flat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else if (x[k]&lt;=n &amp;&amp; k&lt;n)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  k=k+1;      //</a:t>
            </a:r>
            <a:r>
              <a:rPr lang="zh-CN" altLang="en-US" sz="2100" smtClean="0"/>
              <a:t>放置下一个皇后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100" smtClean="0"/>
              <a:t>                  </a:t>
            </a:r>
            <a:r>
              <a:rPr lang="en-US" altLang="zh-CN" sz="2100" smtClean="0"/>
              <a:t>else {   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x[k]=0;     //</a:t>
            </a:r>
            <a:r>
              <a:rPr lang="zh-CN" altLang="en-US" sz="2100" smtClean="0"/>
              <a:t>重置</a:t>
            </a:r>
            <a:r>
              <a:rPr lang="en-US" altLang="zh-CN" sz="2100" smtClean="0"/>
              <a:t>x[k]</a:t>
            </a:r>
            <a:r>
              <a:rPr lang="zh-CN" altLang="en-US" sz="2100" smtClean="0"/>
              <a:t>，回溯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100" smtClean="0"/>
              <a:t>                      </a:t>
            </a:r>
            <a:r>
              <a:rPr lang="en-US" altLang="zh-CN" sz="2100" smtClean="0"/>
              <a:t>k=k-1;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bool Place(int k)   //</a:t>
            </a:r>
            <a:r>
              <a:rPr lang="zh-CN" altLang="en-US" sz="2100" smtClean="0"/>
              <a:t>考察皇后</a:t>
            </a:r>
            <a:r>
              <a:rPr lang="en-US" altLang="zh-CN" sz="2100" smtClean="0"/>
              <a:t>k</a:t>
            </a:r>
            <a:r>
              <a:rPr lang="zh-CN" altLang="en-US" sz="2100" smtClean="0"/>
              <a:t>放置在</a:t>
            </a:r>
            <a:r>
              <a:rPr lang="en-US" altLang="zh-CN" sz="2100" smtClean="0"/>
              <a:t>x[k]</a:t>
            </a:r>
            <a:r>
              <a:rPr lang="zh-CN" altLang="en-US" sz="2100" smtClean="0"/>
              <a:t>列是否发生冲突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100" smtClean="0"/>
              <a:t>    </a:t>
            </a:r>
            <a:r>
              <a:rPr lang="en-US" altLang="zh-CN" sz="2100" smtClean="0"/>
              <a:t>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for (i=1; i&lt;k; i++)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if (x[k]= =x[i] | | abs(k-i)= =abs(x[k]-x[i]))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return false;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return true;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zh-CN" sz="2100" smtClean="0"/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857250" y="3143250"/>
            <a:ext cx="74168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651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6610</TotalTime>
  <Words>1669</Words>
  <Application>Microsoft Office PowerPoint</Application>
  <PresentationFormat>全屏显示(4:3)</PresentationFormat>
  <Paragraphs>230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1_凸显</vt:lpstr>
      <vt:lpstr>aniu_ppt</vt:lpstr>
      <vt:lpstr>1_aniu_ppt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349</cp:revision>
  <dcterms:created xsi:type="dcterms:W3CDTF">2006-06-21T07:55:46Z</dcterms:created>
  <dcterms:modified xsi:type="dcterms:W3CDTF">2016-05-24T15:56:04Z</dcterms:modified>
</cp:coreProperties>
</file>