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36"/>
  </p:notesMasterIdLst>
  <p:handoutMasterIdLst>
    <p:handoutMasterId r:id="rId37"/>
  </p:handoutMasterIdLst>
  <p:sldIdLst>
    <p:sldId id="348" r:id="rId4"/>
    <p:sldId id="349" r:id="rId5"/>
    <p:sldId id="350" r:id="rId6"/>
    <p:sldId id="351" r:id="rId7"/>
    <p:sldId id="352" r:id="rId8"/>
    <p:sldId id="354" r:id="rId9"/>
    <p:sldId id="355" r:id="rId10"/>
    <p:sldId id="394" r:id="rId11"/>
    <p:sldId id="395" r:id="rId12"/>
    <p:sldId id="390" r:id="rId13"/>
    <p:sldId id="356" r:id="rId14"/>
    <p:sldId id="357" r:id="rId15"/>
    <p:sldId id="361" r:id="rId16"/>
    <p:sldId id="362" r:id="rId17"/>
    <p:sldId id="363" r:id="rId18"/>
    <p:sldId id="366" r:id="rId19"/>
    <p:sldId id="367" r:id="rId20"/>
    <p:sldId id="368" r:id="rId21"/>
    <p:sldId id="369" r:id="rId22"/>
    <p:sldId id="391" r:id="rId23"/>
    <p:sldId id="370" r:id="rId24"/>
    <p:sldId id="371" r:id="rId25"/>
    <p:sldId id="377" r:id="rId26"/>
    <p:sldId id="378" r:id="rId27"/>
    <p:sldId id="379" r:id="rId28"/>
    <p:sldId id="382" r:id="rId29"/>
    <p:sldId id="393" r:id="rId30"/>
    <p:sldId id="383" r:id="rId31"/>
    <p:sldId id="397" r:id="rId32"/>
    <p:sldId id="387" r:id="rId33"/>
    <p:sldId id="388" r:id="rId34"/>
    <p:sldId id="389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50021"/>
    <a:srgbClr val="FF9900"/>
    <a:srgbClr val="FFFF99"/>
    <a:srgbClr val="FF0000"/>
    <a:srgbClr val="FFFF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1400" autoAdjust="0"/>
  </p:normalViewPr>
  <p:slideViewPr>
    <p:cSldViewPr>
      <p:cViewPr>
        <p:scale>
          <a:sx n="60" d="100"/>
          <a:sy n="60" d="100"/>
        </p:scale>
        <p:origin x="-7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5D21C96-181C-4352-BEBD-0FCB8D29B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BDC5F067-DF7D-4B8B-9118-5902D88D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32E261B-32B2-46A9-ABBA-2CCB0E60C3F6}" type="slidenum">
              <a:rPr lang="en-US" altLang="zh-CN" sz="1200" smtClean="0"/>
              <a:pPr eaLnBrk="1" hangingPunct="1"/>
              <a:t>3</a:t>
            </a:fld>
            <a:endParaRPr lang="en-US" altLang="zh-CN" sz="1200" smtClean="0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、蛮力法通俗地讲就是使蛮力的方法，与之对应的则是使巧力的方法。生活中使蛮力的场合和使巧力的场合比比皆是。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、用计算机计算问题时使蛮力的概念主要体现在最花时间上，当然也包含最易想到，最直接，扫描所有的对象，列举所有可能的情况来试着给出问题答案等方面的含义。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31EAF6C-735C-4C95-9B9D-3B89876C1DA3}" type="slidenum">
              <a:rPr lang="en-US" altLang="zh-CN" sz="1200" smtClean="0"/>
              <a:pPr eaLnBrk="1" hangingPunct="1"/>
              <a:t>4</a:t>
            </a:fld>
            <a:endParaRPr lang="en-US" altLang="zh-CN" sz="1200" smtClean="0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问题如何描述它就如何去算，基本不想太多窍门。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DA5CE3A-858B-4E4E-894B-EF3FD1ADAE8A}" type="slidenum">
              <a:rPr lang="en-US" altLang="zh-CN" sz="1200" smtClean="0"/>
              <a:pPr eaLnBrk="1" hangingPunct="1"/>
              <a:t>10</a:t>
            </a:fld>
            <a:endParaRPr lang="en-US" altLang="zh-CN" sz="1200" smtClean="0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不怕花时间，不怕花力气，所以才叫蛮力法。当然是最花时间，不计开销的算法，也当然是可以作为底限的算法。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所以，将其作为比较别的算法优劣的反衬对象而有了存在的理由。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查找方向？查找的原理？基本语句是什么？执行次数及时间复杂度是什么？</a:t>
            </a: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FBADC24-3DE8-49F5-956C-76DFFC1C0EB9}" type="slidenum">
              <a:rPr lang="en-US" altLang="zh-CN" sz="1200" smtClean="0"/>
              <a:pPr eaLnBrk="1" hangingPunct="1"/>
              <a:t>13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举例</a:t>
            </a:r>
            <a:r>
              <a:rPr lang="en-US" altLang="zh-CN" smtClean="0">
                <a:ea typeface="宋体" charset="-122"/>
              </a:rPr>
              <a:t>P40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0EB7220-7428-47B4-AFF8-7E52DF3DCD9A}" type="slidenum">
              <a:rPr lang="en-US" altLang="zh-CN" sz="1200" smtClean="0"/>
              <a:pPr eaLnBrk="1" hangingPunct="1"/>
              <a:t>28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举例说明</a:t>
            </a:r>
            <a:r>
              <a:rPr lang="en-US" altLang="zh-CN" smtClean="0">
                <a:ea typeface="宋体" charset="-122"/>
              </a:rPr>
              <a:t>k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41CFB31-6B1D-453B-942E-7B9809A7881C}" type="slidenum">
              <a:rPr lang="en-US" altLang="zh-CN" sz="1200" smtClean="0"/>
              <a:pPr eaLnBrk="1" hangingPunct="1"/>
              <a:t>29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8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591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0D64A4-86E1-454F-BF2A-4BAB779954A7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864254-2446-4F3A-B0A0-6915FD207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4269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1AD0-27ED-4B16-8BE3-111E23288BDF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3D35D9-A1ED-4FEF-9485-22CECB685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750943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D746-5035-4AE0-B345-E348121425A9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DD01754-9317-4F88-81A6-02A408671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831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E99B-FA10-4BD5-ACC3-D1C2BE4A2592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BF3DEED-C0F2-4074-8AE5-A459AC85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0787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28CC-0EC0-422E-8ADA-BE8EFF05974D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512C5D0-9015-463E-9899-5DDE4F82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52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C535-2E29-4D18-A3D4-C16EABB8F12F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37A1A1A-FF82-4088-B49C-765A0913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8994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D580-6960-452B-94F7-6F4A6013BE1D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BD6E6A-8957-40EF-BED3-E2FA85ECF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995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628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99E0-F085-4E16-9B86-BD03A8E81D34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20B45C9-A219-47C9-8B77-A3A949287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95564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3D7C-B990-48D4-A857-35AF3AF12098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CCAE6AA-6245-46D8-9818-22C12AC09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5933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21C7-FA91-47A3-B670-D26D7FD92B3C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E3C60A-B009-43DB-954D-B201831A3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20776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5E2-264D-431F-AD30-61DF24B70E46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C34824-8D04-41CF-A8A5-98F69731F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2366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55D5D-4908-4FFB-BDBB-D9A128D1C548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6D98C2-0A23-4C51-A7B0-EF5C04997E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295071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5DC890-5CE9-4C94-9C2E-7280D6FD33FF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815DC71-9E9C-434B-A682-881D1351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46148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B35C-4E81-4C45-8DEE-14A569995334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664409-E789-4AD8-9177-00ED0C3A3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42109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98A9-8D0B-4651-A484-2EF777B96FFF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1A6F16-BB9C-4361-9B14-F3461002A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36457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ECE2-8A45-4D91-B259-7CD903924A5C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8F19DD-2422-4CD6-B47D-C0DD99C5A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08983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708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A6F4-F601-4EFB-A973-A34B39676B30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5FBF9EA-2427-492D-A959-5E847FE6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7314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2EBC-C757-4A55-BFE0-82CE8212704B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34FDA10-4DA8-44AA-B1EC-BFDAF3BA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47988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A6E19-E45D-41F8-BCE5-D621715983FA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3DD5A08-69B6-4F46-B6F1-FC78B263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89951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66953-8134-4E56-AA66-4F5BA842349F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EEEC8-6347-4B63-A42F-835133617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45295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5C3E-3808-406A-B49C-09A434EA2AF2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BC878F-78A8-4DE7-B279-764A1AE57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96112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D9A0-18A1-4DB5-91D4-63D341239086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8F2A8C2-8E5C-4A31-BCCA-D326AF74B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24906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9A33-FE01-4772-90C9-F6056F280C11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5A8F55-A563-4C34-BFB0-388409D6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680108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6C05-1822-4981-86A8-6FACFBE3EE82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73C24DC-0ECF-4DC6-8B15-8007C1EC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78996"/>
      </p:ext>
    </p:extLst>
  </p:cSld>
  <p:clrMapOvr>
    <a:masterClrMapping/>
  </p:clrMapOvr>
  <p:transition spd="slow">
    <p:randomBar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14896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4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2695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823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299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3/8/2016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7F40C70-08E4-421B-984F-0047473B2749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3/8/2016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66A8169E-2545-4613-87AB-F6FC876227CB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715" r:id="rId7"/>
    <p:sldLayoutId id="2147484716" r:id="rId8"/>
    <p:sldLayoutId id="2147484689" r:id="rId9"/>
    <p:sldLayoutId id="2147484690" r:id="rId10"/>
    <p:sldLayoutId id="2147484691" r:id="rId11"/>
    <p:sldLayoutId id="2147484717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D778644B-CB4A-4254-9C19-638C0B902F4B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9F408F-E603-41F3-8B73-0FB98E8E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19" r:id="rId12"/>
    <p:sldLayoutId id="2147484702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7F01BAC4-E485-4921-945D-AE72376E508F}" type="datetime1">
              <a:rPr lang="zh-CN" altLang="en-US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89CA8A-2249-44F1-8DC9-D5760BE4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2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8.xml"/><Relationship Id="rId4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914400"/>
          </a:xfrm>
        </p:spPr>
        <p:txBody>
          <a:bodyPr/>
          <a:lstStyle/>
          <a:p>
            <a:r>
              <a:rPr lang="zh-CN" altLang="en-US" dirty="0" smtClean="0"/>
              <a:t>上次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—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算法分析基础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4000" dirty="0" smtClean="0"/>
              <a:t>非递归算法的时间复杂度分析</a:t>
            </a:r>
            <a:endParaRPr lang="en-US" altLang="zh-CN" sz="4000" dirty="0" smtClean="0"/>
          </a:p>
          <a:p>
            <a:pPr>
              <a:lnSpc>
                <a:spcPct val="200000"/>
              </a:lnSpc>
            </a:pPr>
            <a:r>
              <a:rPr lang="zh-CN" altLang="en-US" sz="4000" dirty="0"/>
              <a:t>递归</a:t>
            </a:r>
            <a:r>
              <a:rPr lang="zh-CN" altLang="en-US" sz="4000" dirty="0" smtClean="0"/>
              <a:t>算法的时间复杂度分析</a:t>
            </a:r>
            <a:endParaRPr lang="en-US" altLang="zh-CN" sz="4000" dirty="0" smtClean="0"/>
          </a:p>
          <a:p>
            <a:pPr>
              <a:lnSpc>
                <a:spcPct val="200000"/>
              </a:lnSpc>
            </a:pPr>
            <a:r>
              <a:rPr lang="zh-CN" altLang="en-US" sz="4000" dirty="0" smtClean="0"/>
              <a:t>最优算法</a:t>
            </a:r>
            <a:endParaRPr lang="en-US" altLang="zh-CN" sz="4000" dirty="0"/>
          </a:p>
          <a:p>
            <a:pPr>
              <a:lnSpc>
                <a:spcPct val="200000"/>
              </a:lnSpc>
            </a:pP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1AD0-27ED-4B16-8BE3-111E23288BDF}" type="datetime1">
              <a:rPr lang="zh-CN" altLang="en-US" smtClean="0"/>
              <a:pPr>
                <a:defRPr/>
              </a:pPr>
              <a:t>2016/3/8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6B3D35D9-A1ED-4FEF-9485-22CECB68593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1436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EDF1B15-99F6-4E8E-B1DD-185DD63E1C9C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1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0E016DB-2B55-4DA8-B3FD-F308808BAC5A}" type="slidenum">
              <a:rPr lang="en-US" altLang="zh-CN" sz="1400" smtClean="0">
                <a:latin typeface="Comic Sans MS" pitchFamily="66" charset="0"/>
              </a:rPr>
              <a:pPr/>
              <a:t>10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381000" y="1281113"/>
            <a:ext cx="83058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sz="3000" b="1"/>
              <a:t>巧妙和高效的算法很少来自于蛮力法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sz="3000" b="1"/>
              <a:t>蛮力法仍是一种重要的算法设计技术：</a:t>
            </a:r>
            <a:r>
              <a:rPr kumimoji="1" lang="zh-CN" altLang="en-US"/>
              <a:t>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600"/>
              <a:t>   </a:t>
            </a:r>
            <a:r>
              <a:rPr kumimoji="1" lang="zh-CN" altLang="en-US" sz="2600" b="1"/>
              <a:t>（</a:t>
            </a:r>
            <a:r>
              <a:rPr kumimoji="1" lang="en-US" altLang="zh-CN" sz="2600" b="1"/>
              <a:t>1</a:t>
            </a:r>
            <a:r>
              <a:rPr kumimoji="1" lang="zh-CN" altLang="en-US" sz="2600" b="1"/>
              <a:t>）理论上，蛮力法可以解决可计算领域的各种问题。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600" b="1"/>
              <a:t>   （</a:t>
            </a:r>
            <a:r>
              <a:rPr kumimoji="1" lang="en-US" altLang="zh-CN" sz="2600" b="1"/>
              <a:t>2</a:t>
            </a:r>
            <a:r>
              <a:rPr kumimoji="1" lang="zh-CN" altLang="en-US" sz="2600" b="1"/>
              <a:t>）蛮力法经常</a:t>
            </a:r>
            <a:r>
              <a:rPr kumimoji="1" lang="zh-CN" altLang="en-US" sz="2600" b="1">
                <a:solidFill>
                  <a:srgbClr val="FF0000"/>
                </a:solidFill>
              </a:rPr>
              <a:t>用来解决一些较小规模的问题</a:t>
            </a:r>
            <a:r>
              <a:rPr kumimoji="1" lang="zh-CN" altLang="en-US" sz="2600" b="1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600" b="1"/>
              <a:t>   （</a:t>
            </a:r>
            <a:r>
              <a:rPr kumimoji="1" lang="en-US" altLang="zh-CN" sz="2600" b="1"/>
              <a:t>3</a:t>
            </a:r>
            <a:r>
              <a:rPr kumimoji="1" lang="zh-CN" altLang="en-US" sz="2600" b="1"/>
              <a:t>）对于一些重要的问题，蛮力法可以产生一些合理的算法，他们具备一些实用价值，而且不受问题规模的限制。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600" b="1"/>
              <a:t>   （</a:t>
            </a:r>
            <a:r>
              <a:rPr kumimoji="1" lang="en-US" altLang="zh-CN" sz="2600" b="1"/>
              <a:t>4</a:t>
            </a:r>
            <a:r>
              <a:rPr kumimoji="1" lang="zh-CN" altLang="en-US" sz="2600" b="1"/>
              <a:t>）蛮力法</a:t>
            </a:r>
            <a:r>
              <a:rPr kumimoji="1" lang="zh-CN" altLang="en-US" sz="2600" b="1">
                <a:solidFill>
                  <a:srgbClr val="990000"/>
                </a:solidFill>
              </a:rPr>
              <a:t>可以作为某类问题时间性能的底限</a:t>
            </a:r>
            <a:r>
              <a:rPr kumimoji="1" lang="zh-CN" altLang="en-US" sz="2600" b="1"/>
              <a:t>，来衡量同样问题的更高效算法。 </a:t>
            </a:r>
            <a:r>
              <a:rPr kumimoji="1" lang="zh-CN" altLang="en-US" sz="2600" b="1">
                <a:solidFill>
                  <a:srgbClr val="FF3300"/>
                </a:solidFill>
              </a:rPr>
              <a:t>*</a:t>
            </a:r>
            <a:endParaRPr kumimoji="1" lang="zh-CN" altLang="en-US" sz="2600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38125" y="303213"/>
            <a:ext cx="75041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蛮力法的设计思想</a:t>
            </a:r>
            <a:r>
              <a:rPr kumimoji="1" lang="zh-CN" altLang="en-US" sz="4000" b="1">
                <a:solidFill>
                  <a:srgbClr val="A5002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6733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425081D-8E1D-408B-8A77-E2F8A729C278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1A55985-D0D5-40CF-8D0D-A11B0253B5E0}" type="slidenum">
              <a:rPr lang="en-US" altLang="zh-CN" sz="1400" smtClean="0">
                <a:latin typeface="Comic Sans MS" pitchFamily="66" charset="0"/>
              </a:rPr>
              <a:pPr/>
              <a:t>11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46063" y="393700"/>
            <a:ext cx="7864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查找问题中的蛮力法 </a:t>
            </a:r>
          </a:p>
        </p:txBody>
      </p:sp>
      <p:sp>
        <p:nvSpPr>
          <p:cNvPr id="12294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33400" y="1346200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3.2.1  </a:t>
            </a:r>
            <a:r>
              <a:rPr kumimoji="1" lang="zh-CN" altLang="en-US" sz="3600" b="1"/>
              <a:t>顺序查找 </a:t>
            </a:r>
          </a:p>
        </p:txBody>
      </p:sp>
      <p:sp>
        <p:nvSpPr>
          <p:cNvPr id="12295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2078038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3.2.2  </a:t>
            </a:r>
            <a:r>
              <a:rPr kumimoji="1" lang="zh-CN" altLang="en-US" sz="3600" b="1"/>
              <a:t>串匹配问题</a:t>
            </a:r>
          </a:p>
        </p:txBody>
      </p:sp>
    </p:spTree>
    <p:extLst>
      <p:ext uri="{BB962C8B-B14F-4D97-AF65-F5344CB8AC3E}">
        <p14:creationId xmlns:p14="http://schemas.microsoft.com/office/powerpoint/2010/main" val="31673066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21E2AA9-83B6-47A8-A892-1A06E728A563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8580803-E394-4DE6-B6D7-885A50E26EDF}" type="slidenum">
              <a:rPr lang="en-US" altLang="zh-CN" sz="1400" smtClean="0">
                <a:latin typeface="Comic Sans MS" pitchFamily="66" charset="0"/>
              </a:rPr>
              <a:pPr/>
              <a:t>12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65125" y="1303338"/>
            <a:ext cx="84804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sz="2800" b="1"/>
              <a:t>顺序查找</a:t>
            </a:r>
            <a:r>
              <a:rPr kumimoji="1" lang="en-US" altLang="zh-CN" sz="2800" b="1"/>
              <a:t>:</a:t>
            </a:r>
            <a:r>
              <a:rPr kumimoji="1" lang="zh-CN" altLang="en-US" sz="2800" b="1"/>
              <a:t>从表的一端向另一端</a:t>
            </a:r>
            <a:r>
              <a:rPr kumimoji="1" lang="zh-CN" altLang="en-US" sz="2800" b="1">
                <a:solidFill>
                  <a:srgbClr val="FF3300"/>
                </a:solidFill>
              </a:rPr>
              <a:t>逐个</a:t>
            </a:r>
            <a:r>
              <a:rPr kumimoji="1" lang="zh-CN" altLang="en-US" sz="2800" b="1"/>
              <a:t>将元素与给定值进行比较，若相等，则查找成功，给出该元素在表中的位置；若整个表检测完仍未找到与给定值相等的元素，则查找失败，给出失败信息。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79400" y="334963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3.2.1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顺序查找</a:t>
            </a:r>
            <a:r>
              <a:rPr kumimoji="1" lang="zh-CN" altLang="en-US" sz="3600" b="1">
                <a:solidFill>
                  <a:srgbClr val="A50021"/>
                </a:solidFill>
              </a:rPr>
              <a:t> </a:t>
            </a:r>
          </a:p>
        </p:txBody>
      </p:sp>
      <p:grpSp>
        <p:nvGrpSpPr>
          <p:cNvPr id="13319" name="Group 14"/>
          <p:cNvGrpSpPr>
            <a:grpSpLocks/>
          </p:cNvGrpSpPr>
          <p:nvPr/>
        </p:nvGrpSpPr>
        <p:grpSpPr bwMode="auto">
          <a:xfrm>
            <a:off x="1331913" y="4005263"/>
            <a:ext cx="5832475" cy="1439862"/>
            <a:chOff x="839" y="2523"/>
            <a:chExt cx="3674" cy="907"/>
          </a:xfrm>
        </p:grpSpPr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839" y="2776"/>
              <a:ext cx="3518" cy="24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/>
                <a:t>         10    15     24       6    12    35      40    98      55</a:t>
              </a: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174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1524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1873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2236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2557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2906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3270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4010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3647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895" y="2523"/>
              <a:ext cx="350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/>
                <a:t>0        1       2      3       4      5      6        7       8       9   </a:t>
              </a:r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V="1">
              <a:off x="4220" y="3030"/>
              <a:ext cx="0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4317" y="3122"/>
              <a:ext cx="1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/>
                <a:t>i</a:t>
              </a: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2166" y="3173"/>
              <a:ext cx="7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rgbClr val="FF3300"/>
                  </a:solidFill>
                </a:rPr>
                <a:t>查找方向</a:t>
              </a:r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 flipH="1">
              <a:off x="1383" y="3430"/>
              <a:ext cx="21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3992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F12E786-597D-49FC-BA68-50C7ACC347FA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FD8E52A-45DD-4B97-A32E-0C743A1E3751}" type="slidenum">
              <a:rPr lang="en-US" altLang="zh-CN" sz="1400" smtClean="0">
                <a:latin typeface="Comic Sans MS" pitchFamily="66" charset="0"/>
              </a:rPr>
              <a:pPr/>
              <a:t>13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333375" y="-3175"/>
            <a:ext cx="8607425" cy="3168650"/>
            <a:chOff x="1443" y="10990"/>
            <a:chExt cx="7654" cy="2528"/>
          </a:xfrm>
        </p:grpSpPr>
        <p:sp>
          <p:nvSpPr>
            <p:cNvPr id="17424" name="Text Box 5"/>
            <p:cNvSpPr txBox="1">
              <a:spLocks noChangeArrowheads="1"/>
            </p:cNvSpPr>
            <p:nvPr/>
          </p:nvSpPr>
          <p:spPr bwMode="auto">
            <a:xfrm>
              <a:off x="1443" y="10990"/>
              <a:ext cx="7654" cy="25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spcAft>
                  <a:spcPts val="775"/>
                </a:spcAft>
              </a:pPr>
              <a:r>
                <a:rPr lang="zh-CN" altLang="en-US" sz="2000" b="1"/>
                <a:t>算法</a:t>
              </a:r>
              <a:r>
                <a:rPr lang="en-US" altLang="zh-CN" sz="2000" b="1"/>
                <a:t>3.1——</a:t>
              </a:r>
              <a:r>
                <a:rPr lang="zh-CN" altLang="en-US" sz="2000" b="1"/>
                <a:t>顺序查找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sz="1800" b="1"/>
                <a:t>   </a:t>
              </a:r>
              <a:r>
                <a:rPr lang="en-US" altLang="zh-CN" b="1"/>
                <a:t>int SeqSearch1</a:t>
              </a:r>
              <a:r>
                <a:rPr lang="en-US" altLang="zh-CN" b="1">
                  <a:latin typeface="宋体" charset="-122"/>
                </a:rPr>
                <a:t>(</a:t>
              </a:r>
              <a:r>
                <a:rPr lang="en-US" altLang="zh-CN" b="1"/>
                <a:t>int r[ ], int n, int k</a:t>
              </a:r>
              <a:r>
                <a:rPr lang="en-US" altLang="zh-CN" b="1">
                  <a:latin typeface="宋体" charset="-122"/>
                </a:rPr>
                <a:t>)  </a:t>
              </a:r>
              <a:r>
                <a:rPr lang="en-US" altLang="zh-CN" sz="2000" b="1"/>
                <a:t>//</a:t>
              </a:r>
              <a:r>
                <a:rPr lang="zh-CN" altLang="en-US" sz="2000" b="1"/>
                <a:t>数组</a:t>
              </a:r>
              <a:r>
                <a:rPr lang="en-US" altLang="zh-CN" sz="2000" b="1">
                  <a:solidFill>
                    <a:srgbClr val="FF0000"/>
                  </a:solidFill>
                </a:rPr>
                <a:t>r[1] ~ r[n]</a:t>
              </a:r>
              <a:r>
                <a:rPr lang="zh-CN" altLang="en-US" sz="2000" b="1"/>
                <a:t>存放查找集合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b="1"/>
                <a:t>   </a:t>
              </a:r>
              <a:r>
                <a:rPr lang="en-US" altLang="zh-CN" b="1"/>
                <a:t>{   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/>
                <a:t>     int i=n;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/>
                <a:t>     while </a:t>
              </a:r>
              <a:r>
                <a:rPr lang="en-US" altLang="zh-CN" b="1">
                  <a:latin typeface="宋体" charset="-122"/>
                </a:rPr>
                <a:t>(</a:t>
              </a:r>
              <a:r>
                <a:rPr lang="en-US" altLang="zh-CN" b="1"/>
                <a:t>i&gt;0 &amp;&amp; r[i]!=k</a:t>
              </a:r>
              <a:r>
                <a:rPr lang="en-US" altLang="zh-CN" b="1">
                  <a:latin typeface="宋体" charset="-122"/>
                </a:rPr>
                <a:t>)</a:t>
              </a:r>
              <a:endParaRPr lang="en-US" altLang="zh-CN" b="1"/>
            </a:p>
            <a:p>
              <a:pPr algn="just">
                <a:lnSpc>
                  <a:spcPct val="104000"/>
                </a:lnSpc>
              </a:pPr>
              <a:r>
                <a:rPr lang="en-US" altLang="zh-CN" b="1"/>
                <a:t>         i</a:t>
              </a:r>
              <a:r>
                <a:rPr lang="en-US" altLang="zh-CN" b="1">
                  <a:latin typeface="宋体" charset="-122"/>
                </a:rPr>
                <a:t>--</a:t>
              </a:r>
              <a:r>
                <a:rPr lang="en-US" altLang="zh-CN" b="1"/>
                <a:t>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/>
                <a:t>     return i;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/>
                <a:t>   }</a:t>
              </a:r>
            </a:p>
          </p:txBody>
        </p:sp>
        <p:grpSp>
          <p:nvGrpSpPr>
            <p:cNvPr id="17425" name="Group 6"/>
            <p:cNvGrpSpPr>
              <a:grpSpLocks/>
            </p:cNvGrpSpPr>
            <p:nvPr/>
          </p:nvGrpSpPr>
          <p:grpSpPr bwMode="auto">
            <a:xfrm>
              <a:off x="1449" y="10990"/>
              <a:ext cx="550" cy="864"/>
              <a:chOff x="1519" y="3141"/>
              <a:chExt cx="550" cy="864"/>
            </a:xfrm>
          </p:grpSpPr>
          <p:sp>
            <p:nvSpPr>
              <p:cNvPr id="17426" name="AutoShape 7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688" name="WordArt 8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3160713" y="1947863"/>
            <a:ext cx="5919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000" b="1"/>
              <a:t>算法</a:t>
            </a:r>
            <a:r>
              <a:rPr kumimoji="1" lang="en-US" altLang="zh-CN" sz="2000" b="1"/>
              <a:t>3.1</a:t>
            </a:r>
            <a:r>
              <a:rPr kumimoji="1" lang="zh-CN" altLang="en-US" sz="2000" b="1"/>
              <a:t>的</a:t>
            </a:r>
            <a:r>
              <a:rPr kumimoji="1" lang="zh-CN" altLang="en-US" sz="2000" b="1">
                <a:solidFill>
                  <a:srgbClr val="FF3300"/>
                </a:solidFill>
              </a:rPr>
              <a:t>基本语句</a:t>
            </a:r>
            <a:r>
              <a:rPr kumimoji="1" lang="zh-CN" altLang="en-US" sz="2000" b="1"/>
              <a:t>是</a:t>
            </a:r>
            <a:r>
              <a:rPr kumimoji="1" lang="en-US" altLang="zh-CN" sz="2000" b="1"/>
              <a:t>i&gt;0</a:t>
            </a:r>
            <a:r>
              <a:rPr kumimoji="1" lang="zh-CN" altLang="en-US" sz="2000" b="1"/>
              <a:t>和</a:t>
            </a:r>
            <a:r>
              <a:rPr kumimoji="1" lang="en-US" altLang="zh-CN" sz="2000" b="1"/>
              <a:t>r[i]!=k</a:t>
            </a:r>
            <a:r>
              <a:rPr kumimoji="1" lang="zh-CN" altLang="en-US" sz="2000" b="1"/>
              <a:t>，其执行次数为</a:t>
            </a:r>
            <a:r>
              <a:rPr kumimoji="1" lang="en-US" altLang="zh-CN" sz="2000" b="1"/>
              <a:t>:</a:t>
            </a:r>
          </a:p>
        </p:txBody>
      </p:sp>
      <p:graphicFrame>
        <p:nvGraphicFramePr>
          <p:cNvPr id="1026" name="Object 24"/>
          <p:cNvGraphicFramePr>
            <a:graphicFrameLocks noChangeAspect="1"/>
          </p:cNvGraphicFramePr>
          <p:nvPr/>
        </p:nvGraphicFramePr>
        <p:xfrm>
          <a:off x="2085975" y="2362200"/>
          <a:ext cx="70580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公式" r:id="rId4" imgW="3886200" imgH="431800" progId="Equation.3">
                  <p:embed/>
                </p:oleObj>
              </mc:Choice>
              <mc:Fallback>
                <p:oleObj name="公式" r:id="rId4" imgW="388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362200"/>
                        <a:ext cx="70580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Group 3076"/>
          <p:cNvGrpSpPr>
            <a:grpSpLocks/>
          </p:cNvGrpSpPr>
          <p:nvPr/>
        </p:nvGrpSpPr>
        <p:grpSpPr bwMode="auto">
          <a:xfrm>
            <a:off x="293688" y="3260725"/>
            <a:ext cx="8380412" cy="3505200"/>
            <a:chOff x="-903" y="5065"/>
            <a:chExt cx="7660" cy="2491"/>
          </a:xfrm>
        </p:grpSpPr>
        <p:sp>
          <p:nvSpPr>
            <p:cNvPr id="17420" name="Text Box 3077"/>
            <p:cNvSpPr txBox="1">
              <a:spLocks noChangeArrowheads="1"/>
            </p:cNvSpPr>
            <p:nvPr/>
          </p:nvSpPr>
          <p:spPr bwMode="auto">
            <a:xfrm>
              <a:off x="-897" y="5081"/>
              <a:ext cx="7654" cy="24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spcAft>
                  <a:spcPts val="775"/>
                </a:spcAft>
              </a:pPr>
              <a:r>
                <a:rPr lang="zh-CN" altLang="en-US" sz="2000" b="1"/>
                <a:t>算法</a:t>
              </a:r>
              <a:r>
                <a:rPr lang="en-US" altLang="zh-CN" sz="2000" b="1"/>
                <a:t>3.2——</a:t>
              </a:r>
              <a:r>
                <a:rPr lang="zh-CN" altLang="en-US" sz="2000" b="1"/>
                <a:t>改进的顺序查找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sz="1800"/>
                <a:t>   </a:t>
              </a:r>
              <a:r>
                <a:rPr lang="en-US" altLang="zh-CN" b="1"/>
                <a:t>int SeqSearch2(int r[ ], int n, int k)  </a:t>
              </a:r>
              <a:r>
                <a:rPr lang="en-US" altLang="zh-CN" sz="2000" b="1"/>
                <a:t>//</a:t>
              </a:r>
              <a:r>
                <a:rPr lang="zh-CN" altLang="en-US" sz="2000" b="1"/>
                <a:t>数组</a:t>
              </a:r>
              <a:r>
                <a:rPr lang="en-US" altLang="zh-CN" sz="2000" b="1"/>
                <a:t>r[1] ~ r[n]</a:t>
              </a:r>
              <a:r>
                <a:rPr lang="zh-CN" altLang="en-US" sz="2000" b="1"/>
                <a:t>存放查找集合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b="1"/>
                <a:t>   </a:t>
              </a:r>
              <a:r>
                <a:rPr lang="en-US" altLang="zh-CN" b="1"/>
                <a:t>{   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/>
                <a:t>     int i=n;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/>
                <a:t>     r[0]=k; 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/>
                <a:t>     while (r[i]!=k)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/>
                <a:t>        i --;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/>
                <a:t>     return i;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b="1"/>
                <a:t>}</a:t>
              </a:r>
            </a:p>
          </p:txBody>
        </p:sp>
        <p:grpSp>
          <p:nvGrpSpPr>
            <p:cNvPr id="17421" name="Group 3078"/>
            <p:cNvGrpSpPr>
              <a:grpSpLocks/>
            </p:cNvGrpSpPr>
            <p:nvPr/>
          </p:nvGrpSpPr>
          <p:grpSpPr bwMode="auto">
            <a:xfrm>
              <a:off x="-903" y="5065"/>
              <a:ext cx="550" cy="875"/>
              <a:chOff x="-783" y="2965"/>
              <a:chExt cx="550" cy="875"/>
            </a:xfrm>
          </p:grpSpPr>
          <p:sp>
            <p:nvSpPr>
              <p:cNvPr id="17422" name="AutoShape 3079"/>
              <p:cNvSpPr>
                <a:spLocks noChangeArrowheads="1"/>
              </p:cNvSpPr>
              <p:nvPr/>
            </p:nvSpPr>
            <p:spPr bwMode="auto">
              <a:xfrm rot="5400000">
                <a:off x="-940" y="3133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WordArt 3080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-873" y="3160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  <p:sp>
        <p:nvSpPr>
          <p:cNvPr id="20" name="Text Box 3081"/>
          <p:cNvSpPr txBox="1">
            <a:spLocks noChangeArrowheads="1"/>
          </p:cNvSpPr>
          <p:nvPr/>
        </p:nvSpPr>
        <p:spPr bwMode="auto">
          <a:xfrm>
            <a:off x="2897188" y="4878388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charset="-122"/>
              </a:rPr>
              <a:t>算法</a:t>
            </a:r>
            <a:r>
              <a:rPr kumimoji="1" lang="en-US" altLang="zh-CN" b="1"/>
              <a:t>3.2</a:t>
            </a:r>
            <a:r>
              <a:rPr kumimoji="1" lang="zh-CN" altLang="en-US" b="1">
                <a:latin typeface="宋体" charset="-122"/>
              </a:rPr>
              <a:t>的</a:t>
            </a:r>
            <a:r>
              <a:rPr kumimoji="1" lang="zh-CN" altLang="en-US" b="1">
                <a:solidFill>
                  <a:srgbClr val="FF3300"/>
                </a:solidFill>
                <a:latin typeface="宋体" charset="-122"/>
              </a:rPr>
              <a:t>基本语句</a:t>
            </a:r>
            <a:r>
              <a:rPr kumimoji="1" lang="zh-CN" altLang="en-US" b="1">
                <a:latin typeface="宋体" charset="-122"/>
              </a:rPr>
              <a:t>是</a:t>
            </a:r>
            <a:r>
              <a:rPr kumimoji="1" lang="en-US" altLang="zh-CN" b="1"/>
              <a:t>r[i]!=k</a:t>
            </a:r>
            <a:r>
              <a:rPr kumimoji="1" lang="zh-CN" altLang="en-US" b="1">
                <a:latin typeface="宋体" charset="-122"/>
              </a:rPr>
              <a:t>，其执行次数为</a:t>
            </a:r>
            <a:r>
              <a:rPr kumimoji="1" lang="en-US" altLang="zh-CN" b="1"/>
              <a:t>: </a:t>
            </a:r>
          </a:p>
        </p:txBody>
      </p:sp>
      <p:graphicFrame>
        <p:nvGraphicFramePr>
          <p:cNvPr id="21" name="Object 2057"/>
          <p:cNvGraphicFramePr>
            <a:graphicFrameLocks noChangeAspect="1"/>
          </p:cNvGraphicFramePr>
          <p:nvPr/>
        </p:nvGraphicFramePr>
        <p:xfrm>
          <a:off x="2989263" y="5503863"/>
          <a:ext cx="511333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公式" r:id="rId6" imgW="2349500" imgH="431800" progId="Equation.3">
                  <p:embed/>
                </p:oleObj>
              </mc:Choice>
              <mc:Fallback>
                <p:oleObj name="公式" r:id="rId6" imgW="2349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5503863"/>
                        <a:ext cx="5113337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056"/>
          <p:cNvSpPr>
            <a:spLocks noChangeArrowheads="1"/>
          </p:cNvSpPr>
          <p:nvPr/>
        </p:nvSpPr>
        <p:spPr bwMode="auto">
          <a:xfrm>
            <a:off x="6684963" y="6184900"/>
            <a:ext cx="2154237" cy="627063"/>
          </a:xfrm>
          <a:prstGeom prst="wedgeRoundRectCallout">
            <a:avLst>
              <a:gd name="adj1" fmla="val -787"/>
              <a:gd name="adj2" fmla="val -72134"/>
              <a:gd name="adj3" fmla="val 16667"/>
            </a:avLst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Arial" charset="0"/>
              </a:rPr>
              <a:t>数量级相同，</a:t>
            </a:r>
          </a:p>
          <a:p>
            <a:pPr algn="ctr" eaLnBrk="1" hangingPunct="1"/>
            <a:r>
              <a:rPr lang="zh-CN" altLang="en-US" sz="2000" b="1">
                <a:latin typeface="Arial" charset="0"/>
              </a:rPr>
              <a:t>系数相差一半</a:t>
            </a:r>
          </a:p>
        </p:txBody>
      </p:sp>
    </p:spTree>
    <p:extLst>
      <p:ext uri="{BB962C8B-B14F-4D97-AF65-F5344CB8AC3E}">
        <p14:creationId xmlns:p14="http://schemas.microsoft.com/office/powerpoint/2010/main" val="22977149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  <p:bldP spid="20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EC29BBC-4A2F-4A64-9DD5-5EDE1EC39314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86F04418-C002-4C53-96AC-4981B7DCE634}" type="slidenum">
              <a:rPr lang="en-US" altLang="zh-CN" sz="1400" smtClean="0">
                <a:latin typeface="Comic Sans MS" pitchFamily="66" charset="0"/>
              </a:rPr>
              <a:pPr/>
              <a:t>14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68313" y="1289050"/>
            <a:ext cx="8280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r"/>
            </a:pPr>
            <a:r>
              <a:rPr kumimoji="1" lang="en-US" altLang="zh-CN" sz="3400" b="1">
                <a:solidFill>
                  <a:srgbClr val="A50021"/>
                </a:solidFill>
              </a:rPr>
              <a:t> </a:t>
            </a:r>
            <a:r>
              <a:rPr kumimoji="1" lang="zh-CN" altLang="en-US" sz="3400" b="1">
                <a:solidFill>
                  <a:srgbClr val="A50021"/>
                </a:solidFill>
              </a:rPr>
              <a:t>一般观点：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 b="1">
                <a:latin typeface="宋体" charset="-122"/>
              </a:rPr>
              <a:t>    用蛮力法设计的算法，一般来说，经过适度的努力后，都可以对算法的第一个版本进行一定程度的改良，</a:t>
            </a:r>
            <a:r>
              <a:rPr kumimoji="1" lang="zh-CN" altLang="en-US" sz="2800" b="1">
                <a:solidFill>
                  <a:srgbClr val="990000"/>
                </a:solidFill>
                <a:latin typeface="宋体" charset="-122"/>
              </a:rPr>
              <a:t>改进其时间性能，但只能减少系数，而数量级不会改变。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79400" y="334963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3.2.1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顺序查找</a:t>
            </a:r>
            <a:r>
              <a:rPr kumimoji="1" lang="zh-CN" altLang="en-US" sz="3600" b="1">
                <a:solidFill>
                  <a:srgbClr val="A5002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59071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510A112-0484-4E44-87B6-2AF425976491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45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8DC49CE-29FF-42A7-A344-ED3116E9C443}" type="slidenum">
              <a:rPr lang="en-US" altLang="zh-CN" sz="1400" smtClean="0">
                <a:latin typeface="Comic Sans MS" pitchFamily="66" charset="0"/>
              </a:rPr>
              <a:pPr/>
              <a:t>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00038" y="368300"/>
            <a:ext cx="693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3.2.2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串匹配问题</a:t>
            </a:r>
            <a:r>
              <a:rPr kumimoji="1" lang="zh-CN" altLang="en-US" sz="4000" b="1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38138" y="1274763"/>
            <a:ext cx="8507412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081088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r"/>
            </a:pPr>
            <a:r>
              <a:rPr lang="zh-CN" altLang="en-US" sz="2800" b="1"/>
              <a:t>串匹配问题</a:t>
            </a:r>
            <a:r>
              <a:rPr lang="en-US" altLang="zh-CN" sz="2800" b="1"/>
              <a:t>——</a:t>
            </a:r>
            <a:r>
              <a:rPr lang="zh-CN" altLang="en-US" sz="2800" b="1"/>
              <a:t>给定两个串</a:t>
            </a:r>
            <a:r>
              <a:rPr lang="en-US" altLang="zh-CN" sz="2800" b="1" i="1"/>
              <a:t>S</a:t>
            </a:r>
            <a:r>
              <a:rPr lang="en-US" altLang="zh-CN" sz="2800" b="1"/>
              <a:t>=“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…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” </a:t>
            </a:r>
            <a:r>
              <a:rPr lang="zh-CN" altLang="en-US" sz="2800" b="1"/>
              <a:t>和</a:t>
            </a:r>
            <a:r>
              <a:rPr lang="en-US" altLang="zh-CN" sz="2800" b="1" i="1"/>
              <a:t>T</a:t>
            </a:r>
            <a:r>
              <a:rPr lang="en-US" altLang="zh-CN" sz="2800" b="1"/>
              <a:t>=“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…</a:t>
            </a:r>
            <a:r>
              <a:rPr lang="en-US" altLang="zh-CN" sz="2800" b="1" i="1"/>
              <a:t>t</a:t>
            </a:r>
            <a:r>
              <a:rPr lang="en-US" altLang="zh-CN" sz="2800" b="1" baseline="-25000"/>
              <a:t>m</a:t>
            </a:r>
            <a:r>
              <a:rPr lang="en-US" altLang="zh-CN" sz="2800" b="1"/>
              <a:t>”</a:t>
            </a:r>
            <a:r>
              <a:rPr lang="zh-CN" altLang="en-US" sz="2800" b="1"/>
              <a:t>，在主串</a:t>
            </a:r>
            <a:r>
              <a:rPr lang="en-US" altLang="zh-CN" sz="2800" b="1" i="1"/>
              <a:t>S</a:t>
            </a:r>
            <a:r>
              <a:rPr lang="zh-CN" altLang="en-US" sz="2800" b="1"/>
              <a:t>中查找子串</a:t>
            </a:r>
            <a:r>
              <a:rPr lang="en-US" altLang="zh-CN" sz="2800" b="1" i="1"/>
              <a:t>T</a:t>
            </a:r>
            <a:r>
              <a:rPr lang="zh-CN" altLang="en-US" sz="2800" b="1"/>
              <a:t>的过程称为串匹配，</a:t>
            </a:r>
            <a:r>
              <a:rPr lang="zh-CN" altLang="en-US" sz="2800" b="1">
                <a:solidFill>
                  <a:srgbClr val="FF0000"/>
                </a:solidFill>
              </a:rPr>
              <a:t>也称模式匹配</a:t>
            </a:r>
            <a:r>
              <a:rPr lang="zh-CN" altLang="en-US" sz="2800" b="1"/>
              <a:t>。</a:t>
            </a:r>
            <a:endParaRPr kumimoji="1" lang="zh-CN" altLang="en-US" sz="2800">
              <a:latin typeface="宋体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zh-CN" altLang="en-US" sz="2800">
                <a:latin typeface="宋体" charset="-122"/>
              </a:rPr>
              <a:t> </a:t>
            </a:r>
            <a:r>
              <a:rPr kumimoji="1" lang="zh-CN" altLang="en-US" sz="2800" b="1">
                <a:latin typeface="宋体" charset="-122"/>
              </a:rPr>
              <a:t>串匹配问题属于易解问题。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zh-CN" altLang="en-US" sz="2800" b="1">
                <a:latin typeface="宋体" charset="-122"/>
              </a:rPr>
              <a:t> 串匹配问题的特征：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Tx/>
              <a:buAutoNum type="circleNumDbPlain"/>
            </a:pPr>
            <a:r>
              <a:rPr kumimoji="1" lang="zh-CN" altLang="en-US" b="1">
                <a:latin typeface="宋体" charset="-122"/>
              </a:rPr>
              <a:t>算法的一次执行时间不容忽视：</a:t>
            </a:r>
            <a:r>
              <a:rPr kumimoji="1" lang="zh-CN" altLang="en-US" b="1">
                <a:solidFill>
                  <a:srgbClr val="990000"/>
                </a:solidFill>
                <a:latin typeface="宋体" charset="-122"/>
              </a:rPr>
              <a:t>问题规模 </a:t>
            </a:r>
            <a:r>
              <a:rPr kumimoji="1" lang="en-US" altLang="zh-CN" b="1" i="1">
                <a:solidFill>
                  <a:srgbClr val="990000"/>
                </a:solidFill>
              </a:rPr>
              <a:t>n </a:t>
            </a:r>
            <a:r>
              <a:rPr kumimoji="1" lang="zh-CN" altLang="en-US" b="1">
                <a:solidFill>
                  <a:srgbClr val="990000"/>
                </a:solidFill>
                <a:latin typeface="宋体" charset="-122"/>
              </a:rPr>
              <a:t>很大</a:t>
            </a:r>
            <a:r>
              <a:rPr kumimoji="1" lang="zh-CN" altLang="en-US" b="1">
                <a:latin typeface="宋体" charset="-122"/>
              </a:rPr>
              <a:t>，常常需要在大量信息中进行匹配；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Tx/>
              <a:buAutoNum type="circleNumDbPlain"/>
            </a:pPr>
            <a:r>
              <a:rPr kumimoji="1" lang="zh-CN" altLang="en-US" b="1">
                <a:latin typeface="宋体" charset="-122"/>
              </a:rPr>
              <a:t>算法改进所取得的积累效益不容忽视：</a:t>
            </a:r>
            <a:r>
              <a:rPr kumimoji="1" lang="zh-CN" altLang="en-US" b="1">
                <a:solidFill>
                  <a:srgbClr val="990000"/>
                </a:solidFill>
                <a:latin typeface="宋体" charset="-122"/>
              </a:rPr>
              <a:t>串匹配操作经常被调用，执行频率高</a:t>
            </a:r>
            <a:r>
              <a:rPr kumimoji="1" lang="zh-CN" altLang="en-US" b="1">
                <a:latin typeface="宋体" charset="-122"/>
              </a:rPr>
              <a:t>。</a:t>
            </a:r>
            <a:r>
              <a:rPr kumimoji="1" lang="zh-CN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6555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7D53A05-7E49-40F5-B527-40EF31103EAF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ECE04A5-236F-4DF1-B2D8-FDA4330F9B9F}" type="slidenum">
              <a:rPr lang="en-US" altLang="zh-CN" sz="1400" smtClean="0">
                <a:latin typeface="Comic Sans MS" pitchFamily="66" charset="0"/>
              </a:rPr>
              <a:pPr/>
              <a:t>16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95325" y="79692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800" b="1" dirty="0"/>
              <a:t>设主串</a:t>
            </a:r>
            <a:r>
              <a:rPr lang="en-US" altLang="zh-CN" sz="2800" b="1" dirty="0"/>
              <a:t>s=“</a:t>
            </a:r>
            <a:r>
              <a:rPr lang="en-US" altLang="zh-CN" sz="2800" b="1" dirty="0" err="1"/>
              <a:t>ababcabcacbab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，模式</a:t>
            </a:r>
            <a:r>
              <a:rPr lang="en-US" altLang="zh-CN" sz="2800" b="1" dirty="0"/>
              <a:t>t=“</a:t>
            </a:r>
            <a:r>
              <a:rPr lang="en-US" altLang="zh-CN" sz="2800" b="1" dirty="0" err="1"/>
              <a:t>abcac</a:t>
            </a:r>
            <a:endParaRPr lang="en-US" altLang="zh-CN" sz="2800" b="1" dirty="0">
              <a:ea typeface="隶书" pitchFamily="49" charset="-122"/>
            </a:endParaRPr>
          </a:p>
        </p:txBody>
      </p:sp>
      <p:grpSp>
        <p:nvGrpSpPr>
          <p:cNvPr id="22534" name="Group 5"/>
          <p:cNvGrpSpPr>
            <a:grpSpLocks/>
          </p:cNvGrpSpPr>
          <p:nvPr/>
        </p:nvGrpSpPr>
        <p:grpSpPr bwMode="auto">
          <a:xfrm>
            <a:off x="1152525" y="2549525"/>
            <a:ext cx="6553200" cy="560388"/>
            <a:chOff x="2363" y="7062"/>
            <a:chExt cx="3990" cy="312"/>
          </a:xfrm>
        </p:grpSpPr>
        <p:sp>
          <p:nvSpPr>
            <p:cNvPr id="22573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b="1"/>
                <a:t>a    b    a    b   c    a    b   c    a    c   b     a    b</a:t>
              </a:r>
            </a:p>
          </p:txBody>
        </p:sp>
        <p:sp>
          <p:nvSpPr>
            <p:cNvPr id="22574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5" name="Rectangle 19"/>
          <p:cNvSpPr>
            <a:spLocks noChangeArrowheads="1"/>
          </p:cNvSpPr>
          <p:nvPr/>
        </p:nvSpPr>
        <p:spPr bwMode="auto">
          <a:xfrm>
            <a:off x="1152525" y="3665538"/>
            <a:ext cx="1536700" cy="560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0" rIns="1800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sz="2800" b="1"/>
              <a:t>a     b    c </a:t>
            </a:r>
          </a:p>
        </p:txBody>
      </p:sp>
      <p:sp>
        <p:nvSpPr>
          <p:cNvPr id="22536" name="Line 20"/>
          <p:cNvSpPr>
            <a:spLocks noChangeShapeType="1"/>
          </p:cNvSpPr>
          <p:nvPr/>
        </p:nvSpPr>
        <p:spPr bwMode="auto">
          <a:xfrm>
            <a:off x="1646238" y="3660775"/>
            <a:ext cx="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21"/>
          <p:cNvSpPr>
            <a:spLocks noChangeShapeType="1"/>
          </p:cNvSpPr>
          <p:nvPr/>
        </p:nvSpPr>
        <p:spPr bwMode="auto">
          <a:xfrm>
            <a:off x="2163763" y="3660775"/>
            <a:ext cx="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3929063" y="3679825"/>
            <a:ext cx="4076700" cy="10382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i=2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j=2</a:t>
            </a:r>
            <a:r>
              <a:rPr lang="zh-CN" altLang="en-US" sz="3200" b="1">
                <a:solidFill>
                  <a:schemeClr val="tx2"/>
                </a:solidFill>
              </a:rPr>
              <a:t>失败；</a:t>
            </a:r>
          </a:p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</a:t>
            </a:r>
            <a:r>
              <a:rPr lang="zh-CN" altLang="en-US" sz="3200" b="1">
                <a:solidFill>
                  <a:schemeClr val="tx2"/>
                </a:solidFill>
              </a:rPr>
              <a:t>回溯到</a:t>
            </a:r>
            <a:r>
              <a:rPr lang="en-US" altLang="zh-CN" sz="3200" b="1">
                <a:solidFill>
                  <a:schemeClr val="tx2"/>
                </a:solidFill>
              </a:rPr>
              <a:t>1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</a:t>
            </a:r>
            <a:r>
              <a:rPr lang="zh-CN" altLang="en-US" sz="3200" b="1">
                <a:solidFill>
                  <a:schemeClr val="tx2"/>
                </a:solidFill>
              </a:rPr>
              <a:t>回溯到</a:t>
            </a:r>
            <a:r>
              <a:rPr lang="en-US" altLang="zh-CN" sz="3200" b="1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2539" name="Text Box 23"/>
          <p:cNvSpPr txBox="1">
            <a:spLocks noChangeArrowheads="1"/>
          </p:cNvSpPr>
          <p:nvPr/>
        </p:nvSpPr>
        <p:spPr bwMode="auto">
          <a:xfrm>
            <a:off x="466725" y="2778125"/>
            <a:ext cx="611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第   </a:t>
            </a:r>
            <a:r>
              <a:rPr lang="en-US" altLang="zh-CN" sz="2800" b="1"/>
              <a:t>1</a:t>
            </a:r>
            <a:r>
              <a:rPr lang="zh-CN" altLang="en-US" sz="2800" b="1"/>
              <a:t>趟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333500" y="1787525"/>
            <a:ext cx="352425" cy="3276600"/>
            <a:chOff x="978" y="1632"/>
            <a:chExt cx="222" cy="2064"/>
          </a:xfrm>
        </p:grpSpPr>
        <p:sp>
          <p:nvSpPr>
            <p:cNvPr id="22566" name="Line 25"/>
            <p:cNvSpPr>
              <a:spLocks noChangeShapeType="1"/>
            </p:cNvSpPr>
            <p:nvPr/>
          </p:nvSpPr>
          <p:spPr bwMode="auto">
            <a:xfrm>
              <a:off x="1004" y="2465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7" name="Group 26"/>
            <p:cNvGrpSpPr>
              <a:grpSpLocks/>
            </p:cNvGrpSpPr>
            <p:nvPr/>
          </p:nvGrpSpPr>
          <p:grpSpPr bwMode="auto">
            <a:xfrm>
              <a:off x="978" y="1632"/>
              <a:ext cx="222" cy="480"/>
              <a:chOff x="978" y="1605"/>
              <a:chExt cx="222" cy="480"/>
            </a:xfrm>
          </p:grpSpPr>
          <p:sp>
            <p:nvSpPr>
              <p:cNvPr id="22571" name="Line 27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Text Box 28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2568" name="Group 29"/>
            <p:cNvGrpSpPr>
              <a:grpSpLocks/>
            </p:cNvGrpSpPr>
            <p:nvPr/>
          </p:nvGrpSpPr>
          <p:grpSpPr bwMode="auto">
            <a:xfrm>
              <a:off x="1008" y="3168"/>
              <a:ext cx="192" cy="528"/>
              <a:chOff x="1008" y="3168"/>
              <a:chExt cx="192" cy="528"/>
            </a:xfrm>
          </p:grpSpPr>
          <p:sp>
            <p:nvSpPr>
              <p:cNvPr id="22569" name="Line 30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0" name="Text Box 31"/>
              <p:cNvSpPr txBox="1">
                <a:spLocks noChangeArrowheads="1"/>
              </p:cNvSpPr>
              <p:nvPr/>
            </p:nvSpPr>
            <p:spPr bwMode="auto">
              <a:xfrm>
                <a:off x="1056" y="336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838325" y="1787525"/>
            <a:ext cx="428625" cy="3276600"/>
            <a:chOff x="1296" y="1632"/>
            <a:chExt cx="270" cy="2064"/>
          </a:xfrm>
        </p:grpSpPr>
        <p:sp>
          <p:nvSpPr>
            <p:cNvPr id="22559" name="Line 33"/>
            <p:cNvSpPr>
              <a:spLocks noChangeShapeType="1"/>
            </p:cNvSpPr>
            <p:nvPr/>
          </p:nvSpPr>
          <p:spPr bwMode="auto">
            <a:xfrm>
              <a:off x="1314" y="2465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0" name="Group 34"/>
            <p:cNvGrpSpPr>
              <a:grpSpLocks/>
            </p:cNvGrpSpPr>
            <p:nvPr/>
          </p:nvGrpSpPr>
          <p:grpSpPr bwMode="auto">
            <a:xfrm>
              <a:off x="1344" y="1632"/>
              <a:ext cx="222" cy="480"/>
              <a:chOff x="978" y="1605"/>
              <a:chExt cx="222" cy="480"/>
            </a:xfrm>
          </p:grpSpPr>
          <p:sp>
            <p:nvSpPr>
              <p:cNvPr id="22564" name="Line 35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5" name="Text Box 36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2561" name="Group 37"/>
            <p:cNvGrpSpPr>
              <a:grpSpLocks/>
            </p:cNvGrpSpPr>
            <p:nvPr/>
          </p:nvGrpSpPr>
          <p:grpSpPr bwMode="auto">
            <a:xfrm>
              <a:off x="1296" y="3168"/>
              <a:ext cx="192" cy="528"/>
              <a:chOff x="1008" y="3168"/>
              <a:chExt cx="192" cy="528"/>
            </a:xfrm>
          </p:grpSpPr>
          <p:sp>
            <p:nvSpPr>
              <p:cNvPr id="22562" name="Line 38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3" name="Text Box 39"/>
              <p:cNvSpPr txBox="1">
                <a:spLocks noChangeArrowheads="1"/>
              </p:cNvSpPr>
              <p:nvPr/>
            </p:nvSpPr>
            <p:spPr bwMode="auto">
              <a:xfrm>
                <a:off x="1056" y="336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260600" y="1787525"/>
            <a:ext cx="539750" cy="3276600"/>
            <a:chOff x="1562" y="1632"/>
            <a:chExt cx="340" cy="2064"/>
          </a:xfrm>
        </p:grpSpPr>
        <p:grpSp>
          <p:nvGrpSpPr>
            <p:cNvPr id="22550" name="Group 41"/>
            <p:cNvGrpSpPr>
              <a:grpSpLocks/>
            </p:cNvGrpSpPr>
            <p:nvPr/>
          </p:nvGrpSpPr>
          <p:grpSpPr bwMode="auto">
            <a:xfrm>
              <a:off x="1562" y="2465"/>
              <a:ext cx="162" cy="354"/>
              <a:chOff x="1370" y="2273"/>
              <a:chExt cx="162" cy="354"/>
            </a:xfrm>
          </p:grpSpPr>
          <p:sp>
            <p:nvSpPr>
              <p:cNvPr id="22557" name="Line 42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Freeform 43"/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530 w 157"/>
                  <a:gd name="T3" fmla="*/ 11833 h 90"/>
                  <a:gd name="T4" fmla="*/ 0 60000 65536"/>
                  <a:gd name="T5" fmla="*/ 0 60000 65536"/>
                  <a:gd name="T6" fmla="*/ 0 w 157"/>
                  <a:gd name="T7" fmla="*/ 0 h 90"/>
                  <a:gd name="T8" fmla="*/ 157 w 15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51" name="Group 44"/>
            <p:cNvGrpSpPr>
              <a:grpSpLocks/>
            </p:cNvGrpSpPr>
            <p:nvPr/>
          </p:nvGrpSpPr>
          <p:grpSpPr bwMode="auto">
            <a:xfrm>
              <a:off x="1680" y="1632"/>
              <a:ext cx="222" cy="480"/>
              <a:chOff x="978" y="1605"/>
              <a:chExt cx="222" cy="480"/>
            </a:xfrm>
          </p:grpSpPr>
          <p:sp>
            <p:nvSpPr>
              <p:cNvPr id="22555" name="Line 45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56" name="Text Box 46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2552" name="Group 47"/>
            <p:cNvGrpSpPr>
              <a:grpSpLocks/>
            </p:cNvGrpSpPr>
            <p:nvPr/>
          </p:nvGrpSpPr>
          <p:grpSpPr bwMode="auto">
            <a:xfrm>
              <a:off x="1632" y="3168"/>
              <a:ext cx="192" cy="528"/>
              <a:chOff x="1008" y="3168"/>
              <a:chExt cx="192" cy="528"/>
            </a:xfrm>
          </p:grpSpPr>
          <p:sp>
            <p:nvSpPr>
              <p:cNvPr id="22553" name="Line 48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54" name="Text Box 49"/>
              <p:cNvSpPr txBox="1">
                <a:spLocks noChangeArrowheads="1"/>
              </p:cNvSpPr>
              <p:nvPr/>
            </p:nvSpPr>
            <p:spPr bwMode="auto">
              <a:xfrm>
                <a:off x="1056" y="336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1192213" y="1854200"/>
            <a:ext cx="1114425" cy="3162300"/>
            <a:chOff x="816" y="1464"/>
            <a:chExt cx="702" cy="1992"/>
          </a:xfrm>
        </p:grpSpPr>
        <p:grpSp>
          <p:nvGrpSpPr>
            <p:cNvPr id="22544" name="Group 51"/>
            <p:cNvGrpSpPr>
              <a:grpSpLocks/>
            </p:cNvGrpSpPr>
            <p:nvPr/>
          </p:nvGrpSpPr>
          <p:grpSpPr bwMode="auto">
            <a:xfrm>
              <a:off x="1326" y="1464"/>
              <a:ext cx="192" cy="432"/>
              <a:chOff x="2064" y="1488"/>
              <a:chExt cx="192" cy="432"/>
            </a:xfrm>
          </p:grpSpPr>
          <p:sp>
            <p:nvSpPr>
              <p:cNvPr id="22548" name="Line 5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9" name="Text Box 53"/>
              <p:cNvSpPr txBox="1">
                <a:spLocks noChangeArrowheads="1"/>
              </p:cNvSpPr>
              <p:nvPr/>
            </p:nvSpPr>
            <p:spPr bwMode="auto">
              <a:xfrm>
                <a:off x="2142" y="1530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i</a:t>
                </a:r>
              </a:p>
            </p:txBody>
          </p:sp>
        </p:grpSp>
        <p:grpSp>
          <p:nvGrpSpPr>
            <p:cNvPr id="22545" name="Group 54"/>
            <p:cNvGrpSpPr>
              <a:grpSpLocks/>
            </p:cNvGrpSpPr>
            <p:nvPr/>
          </p:nvGrpSpPr>
          <p:grpSpPr bwMode="auto">
            <a:xfrm>
              <a:off x="816" y="2976"/>
              <a:ext cx="201" cy="480"/>
              <a:chOff x="1920" y="3024"/>
              <a:chExt cx="201" cy="480"/>
            </a:xfrm>
          </p:grpSpPr>
          <p:sp>
            <p:nvSpPr>
              <p:cNvPr id="22546" name="Line 55"/>
              <p:cNvSpPr>
                <a:spLocks noChangeShapeType="1"/>
              </p:cNvSpPr>
              <p:nvPr/>
            </p:nvSpPr>
            <p:spPr bwMode="auto">
              <a:xfrm flipV="1">
                <a:off x="1920" y="3024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7" name="Text Box 56"/>
              <p:cNvSpPr txBox="1">
                <a:spLocks noChangeArrowheads="1"/>
              </p:cNvSpPr>
              <p:nvPr/>
            </p:nvSpPr>
            <p:spPr bwMode="auto">
              <a:xfrm>
                <a:off x="1977" y="318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8746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74722C2-B4F5-4264-B3FB-6D68F9CC501B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355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77A9DFB-9E69-42BD-88F5-01B2379764D3}" type="slidenum">
              <a:rPr lang="en-US" altLang="zh-CN" sz="1400" smtClean="0">
                <a:latin typeface="Comic Sans MS" pitchFamily="66" charset="0"/>
              </a:rPr>
              <a:pPr/>
              <a:t>17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1938338" y="1006475"/>
            <a:ext cx="5848350" cy="533400"/>
            <a:chOff x="2363" y="7062"/>
            <a:chExt cx="3990" cy="312"/>
          </a:xfrm>
        </p:grpSpPr>
        <p:sp>
          <p:nvSpPr>
            <p:cNvPr id="23647" name="Rectangle 5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/>
                <a:t>a   b   a   b  c    a   b   c   a   c   b  a   b</a:t>
              </a:r>
            </a:p>
          </p:txBody>
        </p:sp>
        <p:sp>
          <p:nvSpPr>
            <p:cNvPr id="23648" name="Line 6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9" name="Line 7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0" name="Line 8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1" name="Line 9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2" name="Line 10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3" name="Line 11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4" name="Line 12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5" name="Line 13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" name="Line 14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" name="Line 15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" name="Line 16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9" name="Line 17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8" name="Rectangle 18"/>
          <p:cNvSpPr>
            <a:spLocks noChangeArrowheads="1"/>
          </p:cNvSpPr>
          <p:nvPr/>
        </p:nvSpPr>
        <p:spPr bwMode="auto">
          <a:xfrm>
            <a:off x="2409825" y="1995488"/>
            <a:ext cx="457200" cy="46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/>
              <a:t>a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51113" y="396875"/>
            <a:ext cx="419100" cy="2736850"/>
            <a:chOff x="1826" y="768"/>
            <a:chExt cx="264" cy="1724"/>
          </a:xfrm>
        </p:grpSpPr>
        <p:sp>
          <p:nvSpPr>
            <p:cNvPr id="23638" name="Freeform 20"/>
            <p:cNvSpPr>
              <a:spLocks/>
            </p:cNvSpPr>
            <p:nvPr/>
          </p:nvSpPr>
          <p:spPr bwMode="auto">
            <a:xfrm>
              <a:off x="1826" y="1591"/>
              <a:ext cx="147" cy="88"/>
            </a:xfrm>
            <a:custGeom>
              <a:avLst/>
              <a:gdLst>
                <a:gd name="T0" fmla="*/ 0 w 157"/>
                <a:gd name="T1" fmla="*/ 0 h 90"/>
                <a:gd name="T2" fmla="*/ 13 w 157"/>
                <a:gd name="T3" fmla="*/ 39 h 90"/>
                <a:gd name="T4" fmla="*/ 0 60000 65536"/>
                <a:gd name="T5" fmla="*/ 0 60000 65536"/>
                <a:gd name="T6" fmla="*/ 0 w 157"/>
                <a:gd name="T7" fmla="*/ 0 h 90"/>
                <a:gd name="T8" fmla="*/ 157 w 157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39" name="Group 21"/>
            <p:cNvGrpSpPr>
              <a:grpSpLocks/>
            </p:cNvGrpSpPr>
            <p:nvPr/>
          </p:nvGrpSpPr>
          <p:grpSpPr bwMode="auto">
            <a:xfrm>
              <a:off x="1872" y="768"/>
              <a:ext cx="218" cy="1724"/>
              <a:chOff x="1872" y="768"/>
              <a:chExt cx="218" cy="1724"/>
            </a:xfrm>
          </p:grpSpPr>
          <p:sp>
            <p:nvSpPr>
              <p:cNvPr id="23640" name="Line 22"/>
              <p:cNvSpPr>
                <a:spLocks noChangeShapeType="1"/>
              </p:cNvSpPr>
              <p:nvPr/>
            </p:nvSpPr>
            <p:spPr bwMode="auto">
              <a:xfrm>
                <a:off x="1905" y="1500"/>
                <a:ext cx="0" cy="27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641" name="Group 23"/>
              <p:cNvGrpSpPr>
                <a:grpSpLocks/>
              </p:cNvGrpSpPr>
              <p:nvPr/>
            </p:nvGrpSpPr>
            <p:grpSpPr bwMode="auto">
              <a:xfrm>
                <a:off x="1894" y="768"/>
                <a:ext cx="170" cy="384"/>
                <a:chOff x="978" y="1605"/>
                <a:chExt cx="222" cy="480"/>
              </a:xfrm>
            </p:grpSpPr>
            <p:sp>
              <p:nvSpPr>
                <p:cNvPr id="23645" name="Line 24"/>
                <p:cNvSpPr>
                  <a:spLocks noChangeShapeType="1"/>
                </p:cNvSpPr>
                <p:nvPr/>
              </p:nvSpPr>
              <p:spPr bwMode="auto">
                <a:xfrm>
                  <a:off x="978" y="1605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4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6" y="1680"/>
                  <a:ext cx="144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i</a:t>
                  </a:r>
                </a:p>
              </p:txBody>
            </p:sp>
          </p:grpSp>
          <p:grpSp>
            <p:nvGrpSpPr>
              <p:cNvPr id="23642" name="Group 26"/>
              <p:cNvGrpSpPr>
                <a:grpSpLocks/>
              </p:cNvGrpSpPr>
              <p:nvPr/>
            </p:nvGrpSpPr>
            <p:grpSpPr bwMode="auto">
              <a:xfrm>
                <a:off x="1872" y="2064"/>
                <a:ext cx="218" cy="428"/>
                <a:chOff x="1008" y="3168"/>
                <a:chExt cx="192" cy="589"/>
              </a:xfrm>
            </p:grpSpPr>
            <p:sp>
              <p:nvSpPr>
                <p:cNvPr id="2364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008" y="3168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056" y="3361"/>
                  <a:ext cx="144" cy="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j</a:t>
                  </a:r>
                </a:p>
              </p:txBody>
            </p:sp>
          </p:grp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776538" y="396875"/>
            <a:ext cx="609600" cy="2736850"/>
            <a:chOff x="1968" y="768"/>
            <a:chExt cx="384" cy="1724"/>
          </a:xfrm>
        </p:grpSpPr>
        <p:grpSp>
          <p:nvGrpSpPr>
            <p:cNvPr id="23632" name="Group 30"/>
            <p:cNvGrpSpPr>
              <a:grpSpLocks/>
            </p:cNvGrpSpPr>
            <p:nvPr/>
          </p:nvGrpSpPr>
          <p:grpSpPr bwMode="auto">
            <a:xfrm>
              <a:off x="2182" y="768"/>
              <a:ext cx="170" cy="384"/>
              <a:chOff x="2182" y="768"/>
              <a:chExt cx="170" cy="384"/>
            </a:xfrm>
          </p:grpSpPr>
          <p:sp>
            <p:nvSpPr>
              <p:cNvPr id="23636" name="Line 31"/>
              <p:cNvSpPr>
                <a:spLocks noChangeShapeType="1"/>
              </p:cNvSpPr>
              <p:nvPr/>
            </p:nvSpPr>
            <p:spPr bwMode="auto">
              <a:xfrm>
                <a:off x="2182" y="768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37" name="Text Box 32"/>
              <p:cNvSpPr txBox="1">
                <a:spLocks noChangeArrowheads="1"/>
              </p:cNvSpPr>
              <p:nvPr/>
            </p:nvSpPr>
            <p:spPr bwMode="auto">
              <a:xfrm>
                <a:off x="2242" y="828"/>
                <a:ext cx="1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3633" name="Group 33"/>
            <p:cNvGrpSpPr>
              <a:grpSpLocks/>
            </p:cNvGrpSpPr>
            <p:nvPr/>
          </p:nvGrpSpPr>
          <p:grpSpPr bwMode="auto">
            <a:xfrm>
              <a:off x="1968" y="2064"/>
              <a:ext cx="218" cy="428"/>
              <a:chOff x="2160" y="2064"/>
              <a:chExt cx="218" cy="428"/>
            </a:xfrm>
          </p:grpSpPr>
          <p:sp>
            <p:nvSpPr>
              <p:cNvPr id="23634" name="Line 34"/>
              <p:cNvSpPr>
                <a:spLocks noChangeShapeType="1"/>
              </p:cNvSpPr>
              <p:nvPr/>
            </p:nvSpPr>
            <p:spPr bwMode="auto">
              <a:xfrm flipV="1">
                <a:off x="2160" y="2064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35" name="Text Box 35"/>
              <p:cNvSpPr txBox="1">
                <a:spLocks noChangeArrowheads="1"/>
              </p:cNvSpPr>
              <p:nvPr/>
            </p:nvSpPr>
            <p:spPr bwMode="auto">
              <a:xfrm>
                <a:off x="2215" y="2204"/>
                <a:ext cx="1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j</a:t>
                </a:r>
              </a:p>
            </p:txBody>
          </p:sp>
        </p:grpSp>
      </p:grpSp>
      <p:sp>
        <p:nvSpPr>
          <p:cNvPr id="23561" name="Text Box 36"/>
          <p:cNvSpPr txBox="1">
            <a:spLocks noChangeArrowheads="1"/>
          </p:cNvSpPr>
          <p:nvPr/>
        </p:nvSpPr>
        <p:spPr bwMode="auto">
          <a:xfrm>
            <a:off x="642938" y="777875"/>
            <a:ext cx="6111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第</a:t>
            </a:r>
            <a:r>
              <a:rPr lang="en-US" altLang="zh-CN" sz="2800" b="1"/>
              <a:t>2</a:t>
            </a:r>
            <a:r>
              <a:rPr lang="zh-CN" altLang="en-US" sz="2800" b="1"/>
              <a:t>趟</a:t>
            </a: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4141788" y="1789113"/>
            <a:ext cx="4489450" cy="10763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i=1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j=0</a:t>
            </a:r>
            <a:r>
              <a:rPr lang="zh-CN" altLang="en-US" sz="3200" b="1">
                <a:solidFill>
                  <a:schemeClr val="tx2"/>
                </a:solidFill>
              </a:rPr>
              <a:t>失败</a:t>
            </a:r>
          </a:p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</a:t>
            </a:r>
            <a:r>
              <a:rPr lang="zh-CN" altLang="en-US" sz="3200" b="1">
                <a:solidFill>
                  <a:schemeClr val="tx2"/>
                </a:solidFill>
              </a:rPr>
              <a:t>回溯到</a:t>
            </a:r>
            <a:r>
              <a:rPr lang="en-US" altLang="zh-CN" sz="3200" b="1">
                <a:solidFill>
                  <a:schemeClr val="tx2"/>
                </a:solidFill>
              </a:rPr>
              <a:t>2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</a:t>
            </a:r>
            <a:r>
              <a:rPr lang="zh-CN" altLang="en-US" sz="3200" b="1">
                <a:solidFill>
                  <a:schemeClr val="tx2"/>
                </a:solidFill>
              </a:rPr>
              <a:t>回溯到</a:t>
            </a:r>
            <a:r>
              <a:rPr lang="en-US" altLang="zh-CN" sz="3200" b="1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563" name="Text Box 38"/>
          <p:cNvSpPr txBox="1">
            <a:spLocks noChangeArrowheads="1"/>
          </p:cNvSpPr>
          <p:nvPr/>
        </p:nvSpPr>
        <p:spPr bwMode="auto">
          <a:xfrm>
            <a:off x="638175" y="3902075"/>
            <a:ext cx="611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第</a:t>
            </a:r>
            <a:r>
              <a:rPr lang="en-US" altLang="zh-CN" sz="2800" b="1"/>
              <a:t>3</a:t>
            </a:r>
            <a:r>
              <a:rPr lang="zh-CN" altLang="en-US" sz="2800" b="1"/>
              <a:t>趟</a:t>
            </a:r>
          </a:p>
        </p:txBody>
      </p:sp>
      <p:grpSp>
        <p:nvGrpSpPr>
          <p:cNvPr id="23564" name="Group 39"/>
          <p:cNvGrpSpPr>
            <a:grpSpLocks/>
          </p:cNvGrpSpPr>
          <p:nvPr/>
        </p:nvGrpSpPr>
        <p:grpSpPr bwMode="auto">
          <a:xfrm>
            <a:off x="2103438" y="3749675"/>
            <a:ext cx="5702300" cy="473075"/>
            <a:chOff x="2363" y="7062"/>
            <a:chExt cx="3990" cy="312"/>
          </a:xfrm>
        </p:grpSpPr>
        <p:sp>
          <p:nvSpPr>
            <p:cNvPr id="23619" name="Rectangle 40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b="1"/>
                <a:t>a   b   a   b   c   a   b   c   a   c   b  a    b</a:t>
              </a:r>
            </a:p>
          </p:txBody>
        </p:sp>
        <p:sp>
          <p:nvSpPr>
            <p:cNvPr id="23620" name="Line 41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1" name="Line 42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2" name="Line 43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3" name="Line 44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4" name="Line 45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5" name="Line 46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6" name="Line 47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7" name="Line 48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8" name="Line 49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9" name="Line 50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0" name="Line 51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1" name="Line 52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5" name="Rectangle 53"/>
          <p:cNvSpPr>
            <a:spLocks noChangeArrowheads="1"/>
          </p:cNvSpPr>
          <p:nvPr/>
        </p:nvSpPr>
        <p:spPr bwMode="auto">
          <a:xfrm>
            <a:off x="3003550" y="4718050"/>
            <a:ext cx="2228850" cy="47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0" rIns="1800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sz="2800" b="1"/>
              <a:t>a    b   c   a   c</a:t>
            </a:r>
          </a:p>
        </p:txBody>
      </p:sp>
      <p:sp>
        <p:nvSpPr>
          <p:cNvPr id="23566" name="Line 54"/>
          <p:cNvSpPr>
            <a:spLocks noChangeShapeType="1"/>
          </p:cNvSpPr>
          <p:nvPr/>
        </p:nvSpPr>
        <p:spPr bwMode="auto">
          <a:xfrm>
            <a:off x="3432175" y="4718050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55"/>
          <p:cNvSpPr>
            <a:spLocks noChangeShapeType="1"/>
          </p:cNvSpPr>
          <p:nvPr/>
        </p:nvSpPr>
        <p:spPr bwMode="auto">
          <a:xfrm>
            <a:off x="3883025" y="4718050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56"/>
          <p:cNvSpPr>
            <a:spLocks noChangeShapeType="1"/>
          </p:cNvSpPr>
          <p:nvPr/>
        </p:nvSpPr>
        <p:spPr bwMode="auto">
          <a:xfrm>
            <a:off x="4332288" y="4718050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57"/>
          <p:cNvSpPr>
            <a:spLocks noChangeShapeType="1"/>
          </p:cNvSpPr>
          <p:nvPr/>
        </p:nvSpPr>
        <p:spPr bwMode="auto">
          <a:xfrm>
            <a:off x="4783138" y="4718050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62" name="Text Box 58"/>
          <p:cNvSpPr txBox="1">
            <a:spLocks noChangeArrowheads="1"/>
          </p:cNvSpPr>
          <p:nvPr/>
        </p:nvSpPr>
        <p:spPr bwMode="auto">
          <a:xfrm>
            <a:off x="5345113" y="4713288"/>
            <a:ext cx="3638550" cy="11445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i=6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j=4</a:t>
            </a:r>
            <a:r>
              <a:rPr lang="zh-CN" altLang="en-US" sz="3200" b="1">
                <a:solidFill>
                  <a:schemeClr val="tx2"/>
                </a:solidFill>
              </a:rPr>
              <a:t>失败</a:t>
            </a:r>
          </a:p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</a:t>
            </a:r>
            <a:r>
              <a:rPr lang="zh-CN" altLang="en-US" sz="3200" b="1">
                <a:solidFill>
                  <a:schemeClr val="tx2"/>
                </a:solidFill>
              </a:rPr>
              <a:t>回溯到</a:t>
            </a:r>
            <a:r>
              <a:rPr lang="en-US" altLang="zh-CN" sz="3200" b="1">
                <a:solidFill>
                  <a:schemeClr val="tx2"/>
                </a:solidFill>
              </a:rPr>
              <a:t>3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</a:t>
            </a:r>
            <a:r>
              <a:rPr lang="zh-CN" altLang="en-US" sz="3200" b="1">
                <a:solidFill>
                  <a:schemeClr val="tx2"/>
                </a:solidFill>
              </a:rPr>
              <a:t>回溯到</a:t>
            </a:r>
            <a:r>
              <a:rPr lang="en-US" altLang="zh-CN" sz="3200" b="1">
                <a:solidFill>
                  <a:schemeClr val="tx2"/>
                </a:solidFill>
              </a:rPr>
              <a:t>0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3105150" y="3216275"/>
            <a:ext cx="357188" cy="2514600"/>
            <a:chOff x="2175" y="2544"/>
            <a:chExt cx="225" cy="1584"/>
          </a:xfrm>
        </p:grpSpPr>
        <p:sp>
          <p:nvSpPr>
            <p:cNvPr id="23612" name="Line 60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13" name="Group 61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3617" name="Line 62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18" name="Text Box 63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3614" name="Group 64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3615" name="Line 65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16" name="Text Box 66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3567113" y="3221038"/>
            <a:ext cx="352425" cy="2509837"/>
            <a:chOff x="2466" y="2547"/>
            <a:chExt cx="222" cy="1581"/>
          </a:xfrm>
        </p:grpSpPr>
        <p:sp>
          <p:nvSpPr>
            <p:cNvPr id="23605" name="Line 68"/>
            <p:cNvSpPr>
              <a:spLocks noChangeShapeType="1"/>
            </p:cNvSpPr>
            <p:nvPr/>
          </p:nvSpPr>
          <p:spPr bwMode="auto">
            <a:xfrm>
              <a:off x="253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06" name="Group 69"/>
            <p:cNvGrpSpPr>
              <a:grpSpLocks/>
            </p:cNvGrpSpPr>
            <p:nvPr/>
          </p:nvGrpSpPr>
          <p:grpSpPr bwMode="auto">
            <a:xfrm>
              <a:off x="2466" y="2547"/>
              <a:ext cx="144" cy="336"/>
              <a:chOff x="2175" y="2544"/>
              <a:chExt cx="144" cy="336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3607" name="Group 72"/>
            <p:cNvGrpSpPr>
              <a:grpSpLocks/>
            </p:cNvGrpSpPr>
            <p:nvPr/>
          </p:nvGrpSpPr>
          <p:grpSpPr bwMode="auto">
            <a:xfrm>
              <a:off x="2544" y="3792"/>
              <a:ext cx="144" cy="336"/>
              <a:chOff x="2256" y="3792"/>
              <a:chExt cx="144" cy="336"/>
            </a:xfrm>
          </p:grpSpPr>
          <p:sp>
            <p:nvSpPr>
              <p:cNvPr id="23608" name="Line 73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09" name="Text Box 74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4071938" y="3216275"/>
            <a:ext cx="304800" cy="2514600"/>
            <a:chOff x="2784" y="2544"/>
            <a:chExt cx="192" cy="1584"/>
          </a:xfrm>
        </p:grpSpPr>
        <p:sp>
          <p:nvSpPr>
            <p:cNvPr id="23598" name="Line 76"/>
            <p:cNvSpPr>
              <a:spLocks noChangeShapeType="1"/>
            </p:cNvSpPr>
            <p:nvPr/>
          </p:nvSpPr>
          <p:spPr bwMode="auto">
            <a:xfrm>
              <a:off x="280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99" name="Group 77"/>
            <p:cNvGrpSpPr>
              <a:grpSpLocks/>
            </p:cNvGrpSpPr>
            <p:nvPr/>
          </p:nvGrpSpPr>
          <p:grpSpPr bwMode="auto">
            <a:xfrm>
              <a:off x="2784" y="2544"/>
              <a:ext cx="144" cy="336"/>
              <a:chOff x="2175" y="2544"/>
              <a:chExt cx="144" cy="336"/>
            </a:xfrm>
          </p:grpSpPr>
          <p:sp>
            <p:nvSpPr>
              <p:cNvPr id="23603" name="Line 7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04" name="Text Box 7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3600" name="Group 80"/>
            <p:cNvGrpSpPr>
              <a:grpSpLocks/>
            </p:cNvGrpSpPr>
            <p:nvPr/>
          </p:nvGrpSpPr>
          <p:grpSpPr bwMode="auto">
            <a:xfrm>
              <a:off x="2832" y="3792"/>
              <a:ext cx="144" cy="336"/>
              <a:chOff x="2256" y="3792"/>
              <a:chExt cx="144" cy="336"/>
            </a:xfrm>
          </p:grpSpPr>
          <p:sp>
            <p:nvSpPr>
              <p:cNvPr id="23601" name="Line 8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02" name="Text Box 8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20" name="Group 83"/>
          <p:cNvGrpSpPr>
            <a:grpSpLocks/>
          </p:cNvGrpSpPr>
          <p:nvPr/>
        </p:nvGrpSpPr>
        <p:grpSpPr bwMode="auto">
          <a:xfrm>
            <a:off x="4452938" y="3216275"/>
            <a:ext cx="304800" cy="2514600"/>
            <a:chOff x="3024" y="2544"/>
            <a:chExt cx="192" cy="1584"/>
          </a:xfrm>
        </p:grpSpPr>
        <p:sp>
          <p:nvSpPr>
            <p:cNvPr id="23591" name="Line 84"/>
            <p:cNvSpPr>
              <a:spLocks noChangeShapeType="1"/>
            </p:cNvSpPr>
            <p:nvPr/>
          </p:nvSpPr>
          <p:spPr bwMode="auto">
            <a:xfrm>
              <a:off x="3097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92" name="Group 85"/>
            <p:cNvGrpSpPr>
              <a:grpSpLocks/>
            </p:cNvGrpSpPr>
            <p:nvPr/>
          </p:nvGrpSpPr>
          <p:grpSpPr bwMode="auto">
            <a:xfrm>
              <a:off x="3024" y="2544"/>
              <a:ext cx="144" cy="336"/>
              <a:chOff x="2175" y="2544"/>
              <a:chExt cx="144" cy="336"/>
            </a:xfrm>
          </p:grpSpPr>
          <p:sp>
            <p:nvSpPr>
              <p:cNvPr id="23596" name="Line 86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Text Box 87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3593" name="Group 88"/>
            <p:cNvGrpSpPr>
              <a:grpSpLocks/>
            </p:cNvGrpSpPr>
            <p:nvPr/>
          </p:nvGrpSpPr>
          <p:grpSpPr bwMode="auto">
            <a:xfrm>
              <a:off x="3072" y="3792"/>
              <a:ext cx="144" cy="336"/>
              <a:chOff x="2256" y="3792"/>
              <a:chExt cx="144" cy="336"/>
            </a:xfrm>
          </p:grpSpPr>
          <p:sp>
            <p:nvSpPr>
              <p:cNvPr id="23594" name="Line 89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5" name="Text Box 90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23" name="Group 91"/>
          <p:cNvGrpSpPr>
            <a:grpSpLocks/>
          </p:cNvGrpSpPr>
          <p:nvPr/>
        </p:nvGrpSpPr>
        <p:grpSpPr bwMode="auto">
          <a:xfrm>
            <a:off x="4848225" y="3216275"/>
            <a:ext cx="366713" cy="2514600"/>
            <a:chOff x="3273" y="2544"/>
            <a:chExt cx="231" cy="1584"/>
          </a:xfrm>
        </p:grpSpPr>
        <p:sp>
          <p:nvSpPr>
            <p:cNvPr id="23583" name="Line 92"/>
            <p:cNvSpPr>
              <a:spLocks noChangeShapeType="1"/>
            </p:cNvSpPr>
            <p:nvPr/>
          </p:nvSpPr>
          <p:spPr bwMode="auto">
            <a:xfrm>
              <a:off x="334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Freeform 93"/>
            <p:cNvSpPr>
              <a:spLocks/>
            </p:cNvSpPr>
            <p:nvPr/>
          </p:nvSpPr>
          <p:spPr bwMode="auto">
            <a:xfrm>
              <a:off x="3273" y="3298"/>
              <a:ext cx="141" cy="86"/>
            </a:xfrm>
            <a:custGeom>
              <a:avLst/>
              <a:gdLst>
                <a:gd name="T0" fmla="*/ 0 w 157"/>
                <a:gd name="T1" fmla="*/ 0 h 90"/>
                <a:gd name="T2" fmla="*/ 4 w 157"/>
                <a:gd name="T3" fmla="*/ 15 h 90"/>
                <a:gd name="T4" fmla="*/ 0 60000 65536"/>
                <a:gd name="T5" fmla="*/ 0 60000 65536"/>
                <a:gd name="T6" fmla="*/ 0 w 157"/>
                <a:gd name="T7" fmla="*/ 0 h 90"/>
                <a:gd name="T8" fmla="*/ 157 w 157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85" name="Group 94"/>
            <p:cNvGrpSpPr>
              <a:grpSpLocks/>
            </p:cNvGrpSpPr>
            <p:nvPr/>
          </p:nvGrpSpPr>
          <p:grpSpPr bwMode="auto">
            <a:xfrm>
              <a:off x="3312" y="2544"/>
              <a:ext cx="144" cy="336"/>
              <a:chOff x="2175" y="2544"/>
              <a:chExt cx="144" cy="336"/>
            </a:xfrm>
          </p:grpSpPr>
          <p:sp>
            <p:nvSpPr>
              <p:cNvPr id="23589" name="Line 95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0" name="Text Box 96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3586" name="Group 97"/>
            <p:cNvGrpSpPr>
              <a:grpSpLocks/>
            </p:cNvGrpSpPr>
            <p:nvPr/>
          </p:nvGrpSpPr>
          <p:grpSpPr bwMode="auto">
            <a:xfrm>
              <a:off x="3360" y="3792"/>
              <a:ext cx="144" cy="336"/>
              <a:chOff x="2256" y="3792"/>
              <a:chExt cx="144" cy="336"/>
            </a:xfrm>
          </p:grpSpPr>
          <p:sp>
            <p:nvSpPr>
              <p:cNvPr id="23587" name="Line 98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88" name="Text Box 99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26" name="Group 100"/>
          <p:cNvGrpSpPr>
            <a:grpSpLocks/>
          </p:cNvGrpSpPr>
          <p:nvPr/>
        </p:nvGrpSpPr>
        <p:grpSpPr bwMode="auto">
          <a:xfrm>
            <a:off x="3144838" y="3225800"/>
            <a:ext cx="762000" cy="2514600"/>
            <a:chOff x="2208" y="2544"/>
            <a:chExt cx="480" cy="1584"/>
          </a:xfrm>
        </p:grpSpPr>
        <p:grpSp>
          <p:nvGrpSpPr>
            <p:cNvPr id="23577" name="Group 101"/>
            <p:cNvGrpSpPr>
              <a:grpSpLocks/>
            </p:cNvGrpSpPr>
            <p:nvPr/>
          </p:nvGrpSpPr>
          <p:grpSpPr bwMode="auto">
            <a:xfrm>
              <a:off x="2208" y="3792"/>
              <a:ext cx="144" cy="336"/>
              <a:chOff x="1728" y="3792"/>
              <a:chExt cx="144" cy="336"/>
            </a:xfrm>
          </p:grpSpPr>
          <p:sp>
            <p:nvSpPr>
              <p:cNvPr id="23581" name="Line 102"/>
              <p:cNvSpPr>
                <a:spLocks noChangeShapeType="1"/>
              </p:cNvSpPr>
              <p:nvPr/>
            </p:nvSpPr>
            <p:spPr bwMode="auto">
              <a:xfrm flipV="1">
                <a:off x="172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82" name="Text Box 103"/>
              <p:cNvSpPr txBox="1">
                <a:spLocks noChangeArrowheads="1"/>
              </p:cNvSpPr>
              <p:nvPr/>
            </p:nvSpPr>
            <p:spPr bwMode="auto">
              <a:xfrm>
                <a:off x="1766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j</a:t>
                </a:r>
              </a:p>
            </p:txBody>
          </p:sp>
        </p:grpSp>
        <p:grpSp>
          <p:nvGrpSpPr>
            <p:cNvPr id="23578" name="Group 104"/>
            <p:cNvGrpSpPr>
              <a:grpSpLocks/>
            </p:cNvGrpSpPr>
            <p:nvPr/>
          </p:nvGrpSpPr>
          <p:grpSpPr bwMode="auto">
            <a:xfrm>
              <a:off x="2544" y="2544"/>
              <a:ext cx="144" cy="336"/>
              <a:chOff x="1392" y="2544"/>
              <a:chExt cx="144" cy="336"/>
            </a:xfrm>
          </p:grpSpPr>
          <p:sp>
            <p:nvSpPr>
              <p:cNvPr id="23579" name="Line 105"/>
              <p:cNvSpPr>
                <a:spLocks noChangeShapeType="1"/>
              </p:cNvSpPr>
              <p:nvPr/>
            </p:nvSpPr>
            <p:spPr bwMode="auto">
              <a:xfrm>
                <a:off x="1425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80" name="Text Box 106"/>
              <p:cNvSpPr txBox="1">
                <a:spLocks noChangeArrowheads="1"/>
              </p:cNvSpPr>
              <p:nvPr/>
            </p:nvSpPr>
            <p:spPr bwMode="auto">
              <a:xfrm>
                <a:off x="1392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800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1" grpId="0" animBg="1"/>
      <p:bldP spid="1239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708A192-4E12-41EE-AF0B-8BE56F72E428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0577BC6-55DC-43A5-8866-77ECF331B0B9}" type="slidenum">
              <a:rPr lang="en-US" altLang="zh-CN" sz="1400" smtClean="0">
                <a:latin typeface="Comic Sans MS" pitchFamily="66" charset="0"/>
              </a:rPr>
              <a:pPr/>
              <a:t>18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573088" y="820738"/>
            <a:ext cx="6111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第</a:t>
            </a:r>
            <a:r>
              <a:rPr lang="en-US" altLang="zh-CN" sz="2800" b="1"/>
              <a:t>4</a:t>
            </a:r>
            <a:r>
              <a:rPr lang="zh-CN" altLang="en-US" sz="2800" b="1"/>
              <a:t>趟</a:t>
            </a:r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1639888" y="1125538"/>
            <a:ext cx="5702300" cy="473075"/>
            <a:chOff x="2363" y="7062"/>
            <a:chExt cx="3990" cy="312"/>
          </a:xfrm>
        </p:grpSpPr>
        <p:sp>
          <p:nvSpPr>
            <p:cNvPr id="24636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b="1"/>
                <a:t>a   b   a   b   c   a   b   c   a   c   b  a    b</a:t>
              </a:r>
            </a:p>
          </p:txBody>
        </p:sp>
        <p:sp>
          <p:nvSpPr>
            <p:cNvPr id="24637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8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0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1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2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3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4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5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6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7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8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3" name="Rectangle 19"/>
          <p:cNvSpPr>
            <a:spLocks noChangeArrowheads="1"/>
          </p:cNvSpPr>
          <p:nvPr/>
        </p:nvSpPr>
        <p:spPr bwMode="auto">
          <a:xfrm>
            <a:off x="2968625" y="2085975"/>
            <a:ext cx="434975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18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/>
              <a:t>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11488" y="592138"/>
            <a:ext cx="428625" cy="2509837"/>
            <a:chOff x="2304" y="720"/>
            <a:chExt cx="270" cy="1581"/>
          </a:xfrm>
        </p:grpSpPr>
        <p:grpSp>
          <p:nvGrpSpPr>
            <p:cNvPr id="24627" name="Group 21"/>
            <p:cNvGrpSpPr>
              <a:grpSpLocks/>
            </p:cNvGrpSpPr>
            <p:nvPr/>
          </p:nvGrpSpPr>
          <p:grpSpPr bwMode="auto">
            <a:xfrm>
              <a:off x="2352" y="720"/>
              <a:ext cx="222" cy="1581"/>
              <a:chOff x="2466" y="2547"/>
              <a:chExt cx="222" cy="1581"/>
            </a:xfrm>
          </p:grpSpPr>
          <p:sp>
            <p:nvSpPr>
              <p:cNvPr id="24629" name="Line 22"/>
              <p:cNvSpPr>
                <a:spLocks noChangeShapeType="1"/>
              </p:cNvSpPr>
              <p:nvPr/>
            </p:nvSpPr>
            <p:spPr bwMode="auto">
              <a:xfrm>
                <a:off x="2530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30" name="Group 23"/>
              <p:cNvGrpSpPr>
                <a:grpSpLocks/>
              </p:cNvGrpSpPr>
              <p:nvPr/>
            </p:nvGrpSpPr>
            <p:grpSpPr bwMode="auto">
              <a:xfrm>
                <a:off x="2466" y="2547"/>
                <a:ext cx="144" cy="336"/>
                <a:chOff x="2175" y="2544"/>
                <a:chExt cx="144" cy="336"/>
              </a:xfrm>
            </p:grpSpPr>
            <p:sp>
              <p:nvSpPr>
                <p:cNvPr id="24634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3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i</a:t>
                  </a:r>
                </a:p>
              </p:txBody>
            </p:sp>
          </p:grpSp>
          <p:grpSp>
            <p:nvGrpSpPr>
              <p:cNvPr id="24631" name="Group 26"/>
              <p:cNvGrpSpPr>
                <a:grpSpLocks/>
              </p:cNvGrpSpPr>
              <p:nvPr/>
            </p:nvGrpSpPr>
            <p:grpSpPr bwMode="auto">
              <a:xfrm>
                <a:off x="2544" y="3792"/>
                <a:ext cx="144" cy="336"/>
                <a:chOff x="2256" y="3792"/>
                <a:chExt cx="144" cy="336"/>
              </a:xfrm>
            </p:grpSpPr>
            <p:sp>
              <p:nvSpPr>
                <p:cNvPr id="2463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3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j</a:t>
                  </a:r>
                </a:p>
              </p:txBody>
            </p:sp>
          </p:grpSp>
        </p:grpSp>
        <p:sp>
          <p:nvSpPr>
            <p:cNvPr id="24628" name="Freeform 29"/>
            <p:cNvSpPr>
              <a:spLocks/>
            </p:cNvSpPr>
            <p:nvPr/>
          </p:nvSpPr>
          <p:spPr bwMode="auto">
            <a:xfrm>
              <a:off x="2304" y="1440"/>
              <a:ext cx="192" cy="144"/>
            </a:xfrm>
            <a:custGeom>
              <a:avLst/>
              <a:gdLst>
                <a:gd name="T0" fmla="*/ 0 w 157"/>
                <a:gd name="T1" fmla="*/ 0 h 90"/>
                <a:gd name="T2" fmla="*/ 402015 w 157"/>
                <a:gd name="T3" fmla="*/ 2147483647 h 90"/>
                <a:gd name="T4" fmla="*/ 0 60000 65536"/>
                <a:gd name="T5" fmla="*/ 0 60000 65536"/>
                <a:gd name="T6" fmla="*/ 0 w 157"/>
                <a:gd name="T7" fmla="*/ 0 h 90"/>
                <a:gd name="T8" fmla="*/ 157 w 157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18000"/>
            <a:lstStyle/>
            <a:p>
              <a:endParaRPr lang="zh-CN" altLang="en-US"/>
            </a:p>
          </p:txBody>
        </p:sp>
      </p:grp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4551363" y="1811338"/>
            <a:ext cx="3794125" cy="11033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i=3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j=0</a:t>
            </a:r>
            <a:r>
              <a:rPr lang="zh-CN" altLang="en-US" sz="3200" b="1">
                <a:solidFill>
                  <a:schemeClr val="tx2"/>
                </a:solidFill>
              </a:rPr>
              <a:t>失败</a:t>
            </a:r>
          </a:p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</a:t>
            </a:r>
            <a:r>
              <a:rPr lang="zh-CN" altLang="en-US" sz="3200" b="1">
                <a:solidFill>
                  <a:schemeClr val="tx2"/>
                </a:solidFill>
              </a:rPr>
              <a:t>回溯到</a:t>
            </a:r>
            <a:r>
              <a:rPr lang="en-US" altLang="zh-CN" sz="3200" b="1">
                <a:solidFill>
                  <a:schemeClr val="tx2"/>
                </a:solidFill>
              </a:rPr>
              <a:t>4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</a:t>
            </a:r>
            <a:r>
              <a:rPr lang="zh-CN" altLang="en-US" sz="3200" b="1">
                <a:solidFill>
                  <a:schemeClr val="tx2"/>
                </a:solidFill>
              </a:rPr>
              <a:t>回溯到</a:t>
            </a:r>
            <a:r>
              <a:rPr lang="en-US" altLang="zh-CN" sz="3200" b="1">
                <a:solidFill>
                  <a:schemeClr val="tx2"/>
                </a:solidFill>
              </a:rPr>
              <a:t>0</a:t>
            </a: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087688" y="592138"/>
            <a:ext cx="762000" cy="2514600"/>
            <a:chOff x="2208" y="2544"/>
            <a:chExt cx="480" cy="1584"/>
          </a:xfrm>
        </p:grpSpPr>
        <p:grpSp>
          <p:nvGrpSpPr>
            <p:cNvPr id="24621" name="Group 32"/>
            <p:cNvGrpSpPr>
              <a:grpSpLocks/>
            </p:cNvGrpSpPr>
            <p:nvPr/>
          </p:nvGrpSpPr>
          <p:grpSpPr bwMode="auto">
            <a:xfrm>
              <a:off x="2208" y="3792"/>
              <a:ext cx="144" cy="336"/>
              <a:chOff x="1728" y="3792"/>
              <a:chExt cx="144" cy="336"/>
            </a:xfrm>
          </p:grpSpPr>
          <p:sp>
            <p:nvSpPr>
              <p:cNvPr id="24625" name="Line 33"/>
              <p:cNvSpPr>
                <a:spLocks noChangeShapeType="1"/>
              </p:cNvSpPr>
              <p:nvPr/>
            </p:nvSpPr>
            <p:spPr bwMode="auto">
              <a:xfrm flipV="1">
                <a:off x="172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26" name="Text Box 34"/>
              <p:cNvSpPr txBox="1">
                <a:spLocks noChangeArrowheads="1"/>
              </p:cNvSpPr>
              <p:nvPr/>
            </p:nvSpPr>
            <p:spPr bwMode="auto">
              <a:xfrm>
                <a:off x="1766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j</a:t>
                </a:r>
              </a:p>
            </p:txBody>
          </p:sp>
        </p:grpSp>
        <p:grpSp>
          <p:nvGrpSpPr>
            <p:cNvPr id="24622" name="Group 35"/>
            <p:cNvGrpSpPr>
              <a:grpSpLocks/>
            </p:cNvGrpSpPr>
            <p:nvPr/>
          </p:nvGrpSpPr>
          <p:grpSpPr bwMode="auto">
            <a:xfrm>
              <a:off x="2544" y="2544"/>
              <a:ext cx="144" cy="336"/>
              <a:chOff x="1392" y="2544"/>
              <a:chExt cx="144" cy="336"/>
            </a:xfrm>
          </p:grpSpPr>
          <p:sp>
            <p:nvSpPr>
              <p:cNvPr id="24623" name="Line 36"/>
              <p:cNvSpPr>
                <a:spLocks noChangeShapeType="1"/>
              </p:cNvSpPr>
              <p:nvPr/>
            </p:nvSpPr>
            <p:spPr bwMode="auto">
              <a:xfrm>
                <a:off x="1425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24" name="Text Box 37"/>
              <p:cNvSpPr txBox="1">
                <a:spLocks noChangeArrowheads="1"/>
              </p:cNvSpPr>
              <p:nvPr/>
            </p:nvSpPr>
            <p:spPr bwMode="auto">
              <a:xfrm>
                <a:off x="1392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i</a:t>
                </a:r>
              </a:p>
            </p:txBody>
          </p:sp>
        </p:grpSp>
      </p:grpSp>
      <p:sp>
        <p:nvSpPr>
          <p:cNvPr id="24587" name="Text Box 38"/>
          <p:cNvSpPr txBox="1">
            <a:spLocks noChangeArrowheads="1"/>
          </p:cNvSpPr>
          <p:nvPr/>
        </p:nvSpPr>
        <p:spPr bwMode="auto">
          <a:xfrm>
            <a:off x="649288" y="3716338"/>
            <a:ext cx="6111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第</a:t>
            </a:r>
            <a:r>
              <a:rPr lang="en-US" altLang="zh-CN" sz="2800" b="1"/>
              <a:t>5</a:t>
            </a:r>
            <a:r>
              <a:rPr lang="zh-CN" altLang="en-US" sz="2800" b="1"/>
              <a:t>趟</a:t>
            </a:r>
          </a:p>
        </p:txBody>
      </p:sp>
      <p:grpSp>
        <p:nvGrpSpPr>
          <p:cNvPr id="24588" name="Group 39"/>
          <p:cNvGrpSpPr>
            <a:grpSpLocks/>
          </p:cNvGrpSpPr>
          <p:nvPr/>
        </p:nvGrpSpPr>
        <p:grpSpPr bwMode="auto">
          <a:xfrm>
            <a:off x="1487488" y="3792538"/>
            <a:ext cx="5702300" cy="473075"/>
            <a:chOff x="2363" y="7062"/>
            <a:chExt cx="3990" cy="312"/>
          </a:xfrm>
        </p:grpSpPr>
        <p:sp>
          <p:nvSpPr>
            <p:cNvPr id="24608" name="Rectangle 40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b="1"/>
                <a:t>a   b   a   b   c   a   b   c   a   c   b  a    b</a:t>
              </a:r>
            </a:p>
          </p:txBody>
        </p:sp>
        <p:sp>
          <p:nvSpPr>
            <p:cNvPr id="24609" name="Line 41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42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43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44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45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Line 46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Line 47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48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Line 49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50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51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Line 52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392488" y="3263900"/>
            <a:ext cx="428625" cy="2509838"/>
            <a:chOff x="2304" y="720"/>
            <a:chExt cx="270" cy="1581"/>
          </a:xfrm>
        </p:grpSpPr>
        <p:grpSp>
          <p:nvGrpSpPr>
            <p:cNvPr id="24599" name="Group 54"/>
            <p:cNvGrpSpPr>
              <a:grpSpLocks/>
            </p:cNvGrpSpPr>
            <p:nvPr/>
          </p:nvGrpSpPr>
          <p:grpSpPr bwMode="auto">
            <a:xfrm>
              <a:off x="2352" y="720"/>
              <a:ext cx="222" cy="1581"/>
              <a:chOff x="2466" y="2547"/>
              <a:chExt cx="222" cy="1581"/>
            </a:xfrm>
          </p:grpSpPr>
          <p:sp>
            <p:nvSpPr>
              <p:cNvPr id="24601" name="Line 55"/>
              <p:cNvSpPr>
                <a:spLocks noChangeShapeType="1"/>
              </p:cNvSpPr>
              <p:nvPr/>
            </p:nvSpPr>
            <p:spPr bwMode="auto">
              <a:xfrm>
                <a:off x="2530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02" name="Group 56"/>
              <p:cNvGrpSpPr>
                <a:grpSpLocks/>
              </p:cNvGrpSpPr>
              <p:nvPr/>
            </p:nvGrpSpPr>
            <p:grpSpPr bwMode="auto">
              <a:xfrm>
                <a:off x="2466" y="2547"/>
                <a:ext cx="144" cy="336"/>
                <a:chOff x="2175" y="2544"/>
                <a:chExt cx="144" cy="336"/>
              </a:xfrm>
            </p:grpSpPr>
            <p:sp>
              <p:nvSpPr>
                <p:cNvPr id="24606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0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i</a:t>
                  </a:r>
                </a:p>
              </p:txBody>
            </p:sp>
          </p:grpSp>
          <p:grpSp>
            <p:nvGrpSpPr>
              <p:cNvPr id="24603" name="Group 59"/>
              <p:cNvGrpSpPr>
                <a:grpSpLocks/>
              </p:cNvGrpSpPr>
              <p:nvPr/>
            </p:nvGrpSpPr>
            <p:grpSpPr bwMode="auto">
              <a:xfrm>
                <a:off x="2544" y="3792"/>
                <a:ext cx="144" cy="336"/>
                <a:chOff x="2256" y="3792"/>
                <a:chExt cx="144" cy="336"/>
              </a:xfrm>
            </p:grpSpPr>
            <p:sp>
              <p:nvSpPr>
                <p:cNvPr id="2460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0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j</a:t>
                  </a:r>
                </a:p>
              </p:txBody>
            </p:sp>
          </p:grpSp>
        </p:grpSp>
        <p:sp>
          <p:nvSpPr>
            <p:cNvPr id="24600" name="Freeform 62"/>
            <p:cNvSpPr>
              <a:spLocks/>
            </p:cNvSpPr>
            <p:nvPr/>
          </p:nvSpPr>
          <p:spPr bwMode="auto">
            <a:xfrm>
              <a:off x="2304" y="1440"/>
              <a:ext cx="192" cy="144"/>
            </a:xfrm>
            <a:custGeom>
              <a:avLst/>
              <a:gdLst>
                <a:gd name="T0" fmla="*/ 0 w 157"/>
                <a:gd name="T1" fmla="*/ 0 h 90"/>
                <a:gd name="T2" fmla="*/ 402015 w 157"/>
                <a:gd name="T3" fmla="*/ 2147483647 h 90"/>
                <a:gd name="T4" fmla="*/ 0 60000 65536"/>
                <a:gd name="T5" fmla="*/ 0 60000 65536"/>
                <a:gd name="T6" fmla="*/ 0 w 157"/>
                <a:gd name="T7" fmla="*/ 0 h 90"/>
                <a:gd name="T8" fmla="*/ 157 w 157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18000"/>
            <a:lstStyle/>
            <a:p>
              <a:endParaRPr lang="zh-CN" altLang="en-US"/>
            </a:p>
          </p:txBody>
        </p:sp>
      </p:grpSp>
      <p:sp>
        <p:nvSpPr>
          <p:cNvPr id="24590" name="Rectangle 63"/>
          <p:cNvSpPr>
            <a:spLocks noChangeArrowheads="1"/>
          </p:cNvSpPr>
          <p:nvPr/>
        </p:nvSpPr>
        <p:spPr bwMode="auto">
          <a:xfrm>
            <a:off x="3303588" y="4749800"/>
            <a:ext cx="417512" cy="493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18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/>
              <a:t>a</a:t>
            </a: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3392488" y="3225800"/>
            <a:ext cx="762000" cy="2576513"/>
            <a:chOff x="2208" y="2544"/>
            <a:chExt cx="480" cy="1575"/>
          </a:xfrm>
        </p:grpSpPr>
        <p:grpSp>
          <p:nvGrpSpPr>
            <p:cNvPr id="24593" name="Group 65"/>
            <p:cNvGrpSpPr>
              <a:grpSpLocks/>
            </p:cNvGrpSpPr>
            <p:nvPr/>
          </p:nvGrpSpPr>
          <p:grpSpPr bwMode="auto">
            <a:xfrm>
              <a:off x="2208" y="3792"/>
              <a:ext cx="144" cy="327"/>
              <a:chOff x="1728" y="3792"/>
              <a:chExt cx="144" cy="327"/>
            </a:xfrm>
          </p:grpSpPr>
          <p:sp>
            <p:nvSpPr>
              <p:cNvPr id="24597" name="Line 66"/>
              <p:cNvSpPr>
                <a:spLocks noChangeShapeType="1"/>
              </p:cNvSpPr>
              <p:nvPr/>
            </p:nvSpPr>
            <p:spPr bwMode="auto">
              <a:xfrm flipV="1">
                <a:off x="172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8" name="Text Box 67"/>
              <p:cNvSpPr txBox="1">
                <a:spLocks noChangeArrowheads="1"/>
              </p:cNvSpPr>
              <p:nvPr/>
            </p:nvSpPr>
            <p:spPr bwMode="auto">
              <a:xfrm>
                <a:off x="1766" y="3840"/>
                <a:ext cx="106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j</a:t>
                </a:r>
              </a:p>
            </p:txBody>
          </p:sp>
        </p:grpSp>
        <p:grpSp>
          <p:nvGrpSpPr>
            <p:cNvPr id="24594" name="Group 68"/>
            <p:cNvGrpSpPr>
              <a:grpSpLocks/>
            </p:cNvGrpSpPr>
            <p:nvPr/>
          </p:nvGrpSpPr>
          <p:grpSpPr bwMode="auto">
            <a:xfrm>
              <a:off x="2544" y="2544"/>
              <a:ext cx="144" cy="336"/>
              <a:chOff x="1392" y="2544"/>
              <a:chExt cx="144" cy="336"/>
            </a:xfrm>
          </p:grpSpPr>
          <p:sp>
            <p:nvSpPr>
              <p:cNvPr id="24595" name="Line 69"/>
              <p:cNvSpPr>
                <a:spLocks noChangeShapeType="1"/>
              </p:cNvSpPr>
              <p:nvPr/>
            </p:nvSpPr>
            <p:spPr bwMode="auto">
              <a:xfrm>
                <a:off x="1425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6" name="Text Box 70"/>
              <p:cNvSpPr txBox="1">
                <a:spLocks noChangeArrowheads="1"/>
              </p:cNvSpPr>
              <p:nvPr/>
            </p:nvSpPr>
            <p:spPr bwMode="auto">
              <a:xfrm>
                <a:off x="1392" y="2547"/>
                <a:ext cx="144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i</a:t>
                </a:r>
              </a:p>
            </p:txBody>
          </p:sp>
        </p:grpSp>
      </p:grpSp>
      <p:sp>
        <p:nvSpPr>
          <p:cNvPr id="124999" name="Text Box 71"/>
          <p:cNvSpPr txBox="1">
            <a:spLocks noChangeArrowheads="1"/>
          </p:cNvSpPr>
          <p:nvPr/>
        </p:nvSpPr>
        <p:spPr bwMode="auto">
          <a:xfrm>
            <a:off x="4916488" y="4706938"/>
            <a:ext cx="3733800" cy="10779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i=4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j=0</a:t>
            </a:r>
            <a:r>
              <a:rPr lang="zh-CN" altLang="en-US" sz="3200" b="1">
                <a:solidFill>
                  <a:schemeClr val="tx2"/>
                </a:solidFill>
              </a:rPr>
              <a:t>失败</a:t>
            </a:r>
          </a:p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</a:t>
            </a:r>
            <a:r>
              <a:rPr lang="zh-CN" altLang="en-US" sz="3200" b="1">
                <a:solidFill>
                  <a:schemeClr val="tx2"/>
                </a:solidFill>
              </a:rPr>
              <a:t>回溯到</a:t>
            </a:r>
            <a:r>
              <a:rPr lang="en-US" altLang="zh-CN" sz="3200" b="1">
                <a:solidFill>
                  <a:schemeClr val="tx2"/>
                </a:solidFill>
              </a:rPr>
              <a:t>5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</a:t>
            </a:r>
            <a:r>
              <a:rPr lang="zh-CN" altLang="en-US" sz="3200" b="1">
                <a:solidFill>
                  <a:schemeClr val="tx2"/>
                </a:solidFill>
              </a:rPr>
              <a:t>回溯到</a:t>
            </a:r>
            <a:r>
              <a:rPr lang="en-US" altLang="zh-CN" sz="3200" b="1">
                <a:solidFill>
                  <a:schemeClr val="tx2"/>
                </a:solidFill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8655406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8" grpId="0" animBg="1"/>
      <p:bldP spid="1249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14859C9-BB17-47A7-AD2A-EE8B9741D64C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A9501C2-C351-4068-BEF1-61746ABB9D9C}" type="slidenum">
              <a:rPr lang="en-US" altLang="zh-CN" sz="1400" smtClean="0">
                <a:latin typeface="Comic Sans MS" pitchFamily="66" charset="0"/>
              </a:rPr>
              <a:pPr/>
              <a:t>19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533400" y="968375"/>
            <a:ext cx="611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第</a:t>
            </a:r>
            <a:r>
              <a:rPr lang="en-US" altLang="zh-CN" sz="2800" b="1"/>
              <a:t>6</a:t>
            </a:r>
            <a:r>
              <a:rPr lang="zh-CN" altLang="en-US" sz="2800" b="1"/>
              <a:t>趟</a:t>
            </a:r>
          </a:p>
        </p:txBody>
      </p:sp>
      <p:grpSp>
        <p:nvGrpSpPr>
          <p:cNvPr id="25606" name="Group 5"/>
          <p:cNvGrpSpPr>
            <a:grpSpLocks/>
          </p:cNvGrpSpPr>
          <p:nvPr/>
        </p:nvGrpSpPr>
        <p:grpSpPr bwMode="auto">
          <a:xfrm>
            <a:off x="1695450" y="1577975"/>
            <a:ext cx="6324600" cy="490538"/>
            <a:chOff x="2363" y="7062"/>
            <a:chExt cx="3990" cy="312"/>
          </a:xfrm>
        </p:grpSpPr>
        <p:sp>
          <p:nvSpPr>
            <p:cNvPr id="25662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3200" b="1"/>
                <a:t>a    b   a  b   c   a   b   c   a   c  b   a   b</a:t>
              </a:r>
            </a:p>
          </p:txBody>
        </p:sp>
        <p:sp>
          <p:nvSpPr>
            <p:cNvPr id="25663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8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9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0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1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2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3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4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7" name="Group 73"/>
          <p:cNvGrpSpPr>
            <a:grpSpLocks/>
          </p:cNvGrpSpPr>
          <p:nvPr/>
        </p:nvGrpSpPr>
        <p:grpSpPr bwMode="auto">
          <a:xfrm>
            <a:off x="4181475" y="2520950"/>
            <a:ext cx="2371725" cy="525463"/>
            <a:chOff x="2778" y="1833"/>
            <a:chExt cx="1494" cy="340"/>
          </a:xfrm>
        </p:grpSpPr>
        <p:sp>
          <p:nvSpPr>
            <p:cNvPr id="25657" name="Rectangle 19"/>
            <p:cNvSpPr>
              <a:spLocks noChangeArrowheads="1"/>
            </p:cNvSpPr>
            <p:nvPr/>
          </p:nvSpPr>
          <p:spPr bwMode="auto">
            <a:xfrm>
              <a:off x="2778" y="1833"/>
              <a:ext cx="149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3200" b="1"/>
                <a:t> a  b   c   a   c</a:t>
              </a:r>
            </a:p>
          </p:txBody>
        </p:sp>
        <p:sp>
          <p:nvSpPr>
            <p:cNvPr id="25658" name="Line 20"/>
            <p:cNvSpPr>
              <a:spLocks noChangeShapeType="1"/>
            </p:cNvSpPr>
            <p:nvPr/>
          </p:nvSpPr>
          <p:spPr bwMode="auto">
            <a:xfrm>
              <a:off x="3093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21"/>
            <p:cNvSpPr>
              <a:spLocks noChangeShapeType="1"/>
            </p:cNvSpPr>
            <p:nvPr/>
          </p:nvSpPr>
          <p:spPr bwMode="auto">
            <a:xfrm>
              <a:off x="3398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22"/>
            <p:cNvSpPr>
              <a:spLocks noChangeShapeType="1"/>
            </p:cNvSpPr>
            <p:nvPr/>
          </p:nvSpPr>
          <p:spPr bwMode="auto">
            <a:xfrm>
              <a:off x="3699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23"/>
            <p:cNvSpPr>
              <a:spLocks noChangeShapeType="1"/>
            </p:cNvSpPr>
            <p:nvPr/>
          </p:nvSpPr>
          <p:spPr bwMode="auto">
            <a:xfrm>
              <a:off x="3990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3335338" y="4178300"/>
            <a:ext cx="3587750" cy="15795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i=10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j=5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t</a:t>
            </a:r>
            <a:r>
              <a:rPr lang="zh-CN" altLang="en-US" sz="3200" b="1">
                <a:solidFill>
                  <a:schemeClr val="tx2"/>
                </a:solidFill>
              </a:rPr>
              <a:t>中全部字符都比较完毕，匹配成功。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343400" y="1049338"/>
            <a:ext cx="357188" cy="2514600"/>
            <a:chOff x="2175" y="2544"/>
            <a:chExt cx="225" cy="1584"/>
          </a:xfrm>
        </p:grpSpPr>
        <p:sp>
          <p:nvSpPr>
            <p:cNvPr id="25650" name="Line 26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51" name="Group 27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5655" name="Line 2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56" name="Text Box 2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5652" name="Group 30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5653" name="Line 3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54" name="Text Box 3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795838" y="1044575"/>
            <a:ext cx="357187" cy="2514600"/>
            <a:chOff x="2175" y="2544"/>
            <a:chExt cx="225" cy="1584"/>
          </a:xfrm>
        </p:grpSpPr>
        <p:sp>
          <p:nvSpPr>
            <p:cNvPr id="25643" name="Line 34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44" name="Group 35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5648" name="Line 36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49" name="Text Box 37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5645" name="Group 38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5646" name="Line 39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47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5819775" y="1054100"/>
            <a:ext cx="357188" cy="2514600"/>
            <a:chOff x="2175" y="2544"/>
            <a:chExt cx="225" cy="1584"/>
          </a:xfrm>
        </p:grpSpPr>
        <p:sp>
          <p:nvSpPr>
            <p:cNvPr id="25636" name="Line 42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37" name="Group 43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5641" name="Line 44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42" name="Text Box 45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5638" name="Group 46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5639" name="Line 47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40" name="Text Box 48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6200775" y="1049338"/>
            <a:ext cx="357188" cy="2514600"/>
            <a:chOff x="2175" y="2544"/>
            <a:chExt cx="225" cy="1584"/>
          </a:xfrm>
        </p:grpSpPr>
        <p:sp>
          <p:nvSpPr>
            <p:cNvPr id="25629" name="Line 50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30" name="Group 51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5634" name="Line 52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5" name="Text Box 53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5631" name="Group 54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5632" name="Line 55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3" name="Text Box 56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5334000" y="1044575"/>
            <a:ext cx="357188" cy="2514600"/>
            <a:chOff x="2175" y="2544"/>
            <a:chExt cx="225" cy="1584"/>
          </a:xfrm>
        </p:grpSpPr>
        <p:sp>
          <p:nvSpPr>
            <p:cNvPr id="25622" name="Line 58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23" name="Group 59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5627" name="Line 60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8" name="Text Box 61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5624" name="Group 62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5625" name="Line 63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6" name="Text Box 64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19" name="Group 65"/>
          <p:cNvGrpSpPr>
            <a:grpSpLocks/>
          </p:cNvGrpSpPr>
          <p:nvPr/>
        </p:nvGrpSpPr>
        <p:grpSpPr bwMode="auto">
          <a:xfrm>
            <a:off x="6683375" y="1046163"/>
            <a:ext cx="357188" cy="2514600"/>
            <a:chOff x="2175" y="2544"/>
            <a:chExt cx="225" cy="1584"/>
          </a:xfrm>
        </p:grpSpPr>
        <p:sp>
          <p:nvSpPr>
            <p:cNvPr id="25615" name="Line 66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16" name="Group 67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5620" name="Line 6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1" name="Text Box 6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25617" name="Group 70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5618" name="Line 7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19" name="Text Box 7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5024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 蛮力法</a:t>
            </a:r>
          </a:p>
        </p:txBody>
      </p:sp>
    </p:spTree>
    <p:extLst>
      <p:ext uri="{BB962C8B-B14F-4D97-AF65-F5344CB8AC3E}">
        <p14:creationId xmlns:p14="http://schemas.microsoft.com/office/powerpoint/2010/main" val="3267982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F50A6E8-6EA2-4336-80C5-680D628EE250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2D31A1A-431F-4907-BA39-27CE0C1CA730}" type="slidenum">
              <a:rPr lang="en-US" altLang="zh-CN" sz="1400" smtClean="0">
                <a:latin typeface="Comic Sans MS" pitchFamily="66" charset="0"/>
              </a:rPr>
              <a:pPr/>
              <a:t>20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23850" y="1717675"/>
            <a:ext cx="8624888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8288" indent="-2682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b="1"/>
              <a:t>基本思想：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zh-CN" altLang="en-US" b="1"/>
              <a:t>从主串</a:t>
            </a:r>
            <a:r>
              <a:rPr kumimoji="1" lang="en-US" altLang="zh-CN" b="1" i="1"/>
              <a:t>S</a:t>
            </a:r>
            <a:r>
              <a:rPr kumimoji="1" lang="zh-CN" altLang="en-US" b="1"/>
              <a:t>的第一个字符开始和模式</a:t>
            </a:r>
            <a:r>
              <a:rPr kumimoji="1" lang="en-US" altLang="zh-CN" b="1" i="1"/>
              <a:t>T</a:t>
            </a:r>
            <a:r>
              <a:rPr kumimoji="1" lang="zh-CN" altLang="en-US" b="1"/>
              <a:t>的第一个字符进行比较</a:t>
            </a:r>
            <a:r>
              <a:rPr kumimoji="1" lang="en-US" altLang="zh-CN" b="1"/>
              <a:t>;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zh-CN" altLang="en-US" b="1"/>
              <a:t>若相等，则继续比较两者的后续字符；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zh-CN" altLang="en-US" b="1"/>
              <a:t>若不相等，则从主串</a:t>
            </a:r>
            <a:r>
              <a:rPr kumimoji="1" lang="en-US" altLang="zh-CN" b="1" i="1"/>
              <a:t>S</a:t>
            </a:r>
            <a:r>
              <a:rPr kumimoji="1" lang="zh-CN" altLang="en-US" b="1"/>
              <a:t>的第二个字符开始和模式</a:t>
            </a:r>
            <a:r>
              <a:rPr kumimoji="1" lang="en-US" altLang="zh-CN" b="1" i="1"/>
              <a:t>T</a:t>
            </a:r>
            <a:r>
              <a:rPr kumimoji="1" lang="zh-CN" altLang="en-US" b="1"/>
              <a:t>的第一个字符进行比较</a:t>
            </a:r>
            <a:r>
              <a:rPr kumimoji="1" lang="en-US" altLang="zh-CN" b="1"/>
              <a:t>;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zh-CN" altLang="en-US" b="1"/>
              <a:t>重复上述过程，若</a:t>
            </a:r>
            <a:r>
              <a:rPr kumimoji="1" lang="en-US" altLang="zh-CN" b="1" i="1"/>
              <a:t>T</a:t>
            </a:r>
            <a:r>
              <a:rPr kumimoji="1" lang="zh-CN" altLang="en-US" b="1"/>
              <a:t>中的字符全部比较完毕，则说明本趟匹配成功；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zh-CN" altLang="en-US" b="1">
                <a:solidFill>
                  <a:srgbClr val="FF0000"/>
                </a:solidFill>
              </a:rPr>
              <a:t>若</a:t>
            </a:r>
            <a:r>
              <a:rPr kumimoji="1" lang="en-US" altLang="zh-CN" b="1">
                <a:solidFill>
                  <a:srgbClr val="FF0000"/>
                </a:solidFill>
              </a:rPr>
              <a:t>S</a:t>
            </a:r>
            <a:r>
              <a:rPr kumimoji="1" lang="zh-CN" altLang="en-US" b="1">
                <a:solidFill>
                  <a:srgbClr val="FF0000"/>
                </a:solidFill>
              </a:rPr>
              <a:t>中的字符全部都比较完毕，而</a:t>
            </a:r>
            <a:r>
              <a:rPr kumimoji="1" lang="en-US" altLang="zh-CN" b="1">
                <a:solidFill>
                  <a:srgbClr val="FF0000"/>
                </a:solidFill>
              </a:rPr>
              <a:t>T</a:t>
            </a:r>
            <a:r>
              <a:rPr kumimoji="1" lang="zh-CN" altLang="en-US" b="1">
                <a:solidFill>
                  <a:srgbClr val="FF0000"/>
                </a:solidFill>
              </a:rPr>
              <a:t>中还有剩余，则匹配失败</a:t>
            </a:r>
            <a:r>
              <a:rPr kumimoji="1" lang="zh-CN" altLang="en-US" b="1"/>
              <a:t>。</a:t>
            </a:r>
            <a:endParaRPr kumimoji="1" lang="en-US" altLang="zh-CN" b="1"/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zh-CN" altLang="en-US" b="1"/>
              <a:t>这个算法称为</a:t>
            </a:r>
            <a:r>
              <a:rPr kumimoji="1" lang="zh-CN" altLang="en-US" b="1">
                <a:solidFill>
                  <a:srgbClr val="FF0000"/>
                </a:solidFill>
              </a:rPr>
              <a:t>朴素的模式匹配算法</a:t>
            </a:r>
            <a:r>
              <a:rPr kumimoji="1" lang="zh-CN" altLang="en-US" b="1"/>
              <a:t>，简称</a:t>
            </a:r>
            <a:r>
              <a:rPr kumimoji="1" lang="en-US" altLang="zh-CN" b="1">
                <a:solidFill>
                  <a:srgbClr val="FF0000"/>
                </a:solidFill>
              </a:rPr>
              <a:t>BF</a:t>
            </a:r>
            <a:r>
              <a:rPr kumimoji="1" lang="zh-CN" altLang="en-US" b="1">
                <a:solidFill>
                  <a:srgbClr val="FF0000"/>
                </a:solidFill>
              </a:rPr>
              <a:t>算法</a:t>
            </a:r>
            <a:r>
              <a:rPr kumimoji="1" lang="zh-CN" altLang="en-US" b="1"/>
              <a:t>。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303213" y="1163638"/>
            <a:ext cx="7059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r"/>
            </a:pPr>
            <a:r>
              <a:rPr kumimoji="1" lang="zh-CN" altLang="en-US" sz="3200" b="1">
                <a:solidFill>
                  <a:srgbClr val="990000"/>
                </a:solidFill>
                <a:latin typeface="Arial" charset="0"/>
              </a:rPr>
              <a:t>蛮力法解决串匹配问题</a:t>
            </a:r>
            <a:r>
              <a:rPr kumimoji="1" lang="en-US" altLang="zh-CN" sz="3200" b="1">
                <a:solidFill>
                  <a:srgbClr val="990000"/>
                </a:solidFill>
                <a:latin typeface="Arial" charset="0"/>
              </a:rPr>
              <a:t>——BF</a:t>
            </a:r>
            <a:r>
              <a:rPr kumimoji="1" lang="zh-CN" altLang="en-US" sz="3200" b="1">
                <a:solidFill>
                  <a:srgbClr val="990000"/>
                </a:solidFill>
                <a:latin typeface="Arial" charset="0"/>
              </a:rPr>
              <a:t>算法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300038" y="368300"/>
            <a:ext cx="693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3.2.2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串匹配问题</a:t>
            </a:r>
            <a:r>
              <a:rPr kumimoji="1" lang="zh-CN" altLang="en-US" sz="4000" b="1">
                <a:solidFill>
                  <a:srgbClr val="A5002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952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F77EC42-8139-4385-AC33-2EEDC17BD2FD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42F7DF4-BC21-4620-BC89-1940394A1CA7}" type="slidenum">
              <a:rPr lang="en-US" altLang="zh-CN" sz="1400" smtClean="0">
                <a:latin typeface="Comic Sans MS" pitchFamily="66" charset="0"/>
              </a:rPr>
              <a:pPr/>
              <a:t>21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190625" y="949325"/>
            <a:ext cx="70866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cs typeface="Times New Roman" pitchFamily="18" charset="0"/>
              </a:rPr>
              <a:t>int BF(char S[ ], char T[ ]) 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cs typeface="Times New Roman" pitchFamily="18" charset="0"/>
              </a:rPr>
              <a:t>	int i=0, j=0,index=0;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cs typeface="Times New Roman" pitchFamily="18" charset="0"/>
              </a:rPr>
              <a:t>   	 while((</a:t>
            </a:r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S[i]!=‘\0’</a:t>
            </a:r>
            <a:r>
              <a:rPr lang="en-US" altLang="zh-CN" sz="2800" b="1">
                <a:cs typeface="Times New Roman" pitchFamily="18" charset="0"/>
              </a:rPr>
              <a:t>) &amp;&amp;(</a:t>
            </a:r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T[i]!=‘\0’</a:t>
            </a:r>
            <a:r>
              <a:rPr lang="en-US" altLang="zh-CN" sz="2800" b="1">
                <a:cs typeface="Times New Roman" pitchFamily="18" charset="0"/>
              </a:rPr>
              <a:t>)){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cs typeface="Times New Roman" pitchFamily="18" charset="0"/>
              </a:rPr>
              <a:t>		if (S[i]==T[j]) {i++; j++;}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cs typeface="Times New Roman" pitchFamily="18" charset="0"/>
              </a:rPr>
              <a:t>          		else {</a:t>
            </a:r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index++;i=index;</a:t>
            </a:r>
            <a:r>
              <a:rPr lang="en-US" altLang="zh-CN" sz="2800" b="1">
                <a:cs typeface="Times New Roman" pitchFamily="18" charset="0"/>
              </a:rPr>
              <a:t> j=0; }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cs typeface="Times New Roman" pitchFamily="18" charset="0"/>
              </a:rPr>
              <a:t>   	 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cs typeface="Times New Roman" pitchFamily="18" charset="0"/>
              </a:rPr>
              <a:t>    	if (T[j]==‘\0’) 	return index;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cs typeface="Times New Roman" pitchFamily="18" charset="0"/>
              </a:rPr>
              <a:t>    	else 		return 0;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cs typeface="Times New Roman" pitchFamily="18" charset="0"/>
              </a:rPr>
              <a:t>}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36525" y="307975"/>
            <a:ext cx="3100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990000"/>
                </a:solidFill>
              </a:rPr>
              <a:t>BF  C</a:t>
            </a:r>
            <a:r>
              <a:rPr lang="zh-CN" altLang="en-US" sz="3600" b="1">
                <a:solidFill>
                  <a:srgbClr val="990000"/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114087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B7159FC-375C-4DF1-A7EB-AC3E29574FCE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7651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2765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8DBA350B-433A-4E7D-9684-26830222A1C5}" type="slidenum">
              <a:rPr lang="en-US" altLang="zh-CN" sz="1400" smtClean="0">
                <a:latin typeface="Comic Sans MS" pitchFamily="66" charset="0"/>
              </a:rPr>
              <a:pPr/>
              <a:t>22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5438" y="676275"/>
            <a:ext cx="8077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b="1">
                <a:latin typeface="宋体" charset="-122"/>
              </a:rPr>
              <a:t>    </a:t>
            </a:r>
            <a:r>
              <a:rPr kumimoji="1" lang="zh-CN" altLang="en-US" b="1">
                <a:latin typeface="宋体" charset="-122"/>
              </a:rPr>
              <a:t>设串</a:t>
            </a:r>
            <a:r>
              <a:rPr kumimoji="1" lang="en-US" altLang="zh-CN" b="1" i="1"/>
              <a:t>S</a:t>
            </a:r>
            <a:r>
              <a:rPr kumimoji="1" lang="zh-CN" altLang="en-US" b="1">
                <a:latin typeface="宋体" charset="-122"/>
              </a:rPr>
              <a:t>长度为</a:t>
            </a:r>
            <a:r>
              <a:rPr kumimoji="1" lang="en-US" altLang="zh-CN" b="1" i="1"/>
              <a:t>n</a:t>
            </a:r>
            <a:r>
              <a:rPr kumimoji="1" lang="zh-CN" altLang="en-US" b="1">
                <a:latin typeface="宋体" charset="-122"/>
              </a:rPr>
              <a:t>，串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charset="-122"/>
              </a:rPr>
              <a:t>长度为</a:t>
            </a:r>
            <a:r>
              <a:rPr kumimoji="1" lang="en-US" altLang="zh-CN" b="1" i="1"/>
              <a:t>m</a:t>
            </a:r>
            <a:r>
              <a:rPr kumimoji="1" lang="zh-CN" altLang="en-US" b="1">
                <a:latin typeface="宋体" charset="-122"/>
              </a:rPr>
              <a:t>，在匹配成功的情况下，考虑最坏情况，即每趟不成功的匹配都发生在串</a:t>
            </a:r>
            <a:r>
              <a:rPr kumimoji="1" lang="en-US" altLang="zh-CN" b="1" i="1"/>
              <a:t>T</a:t>
            </a:r>
            <a:r>
              <a:rPr kumimoji="1" lang="zh-CN" altLang="en-US" b="1">
                <a:latin typeface="宋体" charset="-122"/>
              </a:rPr>
              <a:t>的最后一个字符。</a:t>
            </a:r>
            <a:r>
              <a:rPr kumimoji="1" lang="zh-CN" altLang="en-US" b="1"/>
              <a:t> 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539750" y="2236788"/>
            <a:ext cx="78486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b="1"/>
              <a:t>        </a:t>
            </a:r>
            <a:r>
              <a:rPr kumimoji="1" lang="zh-CN" altLang="en-US" b="1"/>
              <a:t>例如：</a:t>
            </a:r>
            <a:r>
              <a:rPr kumimoji="1" lang="en-US" altLang="zh-CN" b="1" i="1"/>
              <a:t>S</a:t>
            </a:r>
            <a:r>
              <a:rPr kumimoji="1" lang="en-US" altLang="zh-CN" b="1"/>
              <a:t>="</a:t>
            </a:r>
            <a:r>
              <a:rPr kumimoji="1" lang="en-US" altLang="zh-CN" b="1" i="1"/>
              <a:t>aaaaaaaaaaab</a:t>
            </a:r>
            <a:r>
              <a:rPr kumimoji="1" lang="en-US" altLang="zh-CN" b="1"/>
              <a:t>"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b="1" i="1"/>
              <a:t>                    T</a:t>
            </a:r>
            <a:r>
              <a:rPr kumimoji="1" lang="en-US" altLang="zh-CN" b="1"/>
              <a:t>="</a:t>
            </a:r>
            <a:r>
              <a:rPr kumimoji="1" lang="en-US" altLang="zh-CN" b="1" i="1"/>
              <a:t>aaab</a:t>
            </a:r>
            <a:r>
              <a:rPr kumimoji="1" lang="en-US" altLang="zh-CN" b="1"/>
              <a:t>"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b="1"/>
              <a:t>        </a:t>
            </a:r>
            <a:r>
              <a:rPr kumimoji="1" lang="zh-CN" altLang="en-US" b="1"/>
              <a:t>设匹配成功发生在</a:t>
            </a:r>
            <a:r>
              <a:rPr kumimoji="1" lang="en-US" altLang="zh-CN" b="1" i="1"/>
              <a:t>s</a:t>
            </a:r>
            <a:r>
              <a:rPr kumimoji="1" lang="en-US" altLang="zh-CN" b="1" i="1" baseline="-30000"/>
              <a:t>i</a:t>
            </a:r>
            <a:r>
              <a:rPr kumimoji="1" lang="zh-CN" altLang="en-US" b="1"/>
              <a:t>处，则在</a:t>
            </a:r>
            <a:r>
              <a:rPr kumimoji="1" lang="en-US" altLang="zh-CN" b="1" i="1"/>
              <a:t>i</a:t>
            </a:r>
            <a:r>
              <a:rPr kumimoji="1" lang="en-US" altLang="zh-CN" b="1">
                <a:latin typeface="宋体" charset="-122"/>
              </a:rPr>
              <a:t>-</a:t>
            </a:r>
            <a:r>
              <a:rPr kumimoji="1" lang="en-US" altLang="zh-CN" b="1"/>
              <a:t>1</a:t>
            </a:r>
            <a:r>
              <a:rPr kumimoji="1" lang="zh-CN" altLang="en-US" b="1"/>
              <a:t>趟不成功的匹配中共比较了</a:t>
            </a:r>
            <a:r>
              <a:rPr kumimoji="1" lang="en-US" altLang="zh-CN" b="1">
                <a:latin typeface="宋体" charset="-122"/>
              </a:rPr>
              <a:t>(</a:t>
            </a:r>
            <a:r>
              <a:rPr kumimoji="1" lang="en-US" altLang="zh-CN" b="1" i="1"/>
              <a:t>i</a:t>
            </a:r>
            <a:r>
              <a:rPr kumimoji="1" lang="en-US" altLang="zh-CN" b="1">
                <a:latin typeface="宋体" charset="-122"/>
              </a:rPr>
              <a:t>-</a:t>
            </a:r>
            <a:r>
              <a:rPr kumimoji="1" lang="en-US" altLang="zh-CN" b="1"/>
              <a:t>1</a:t>
            </a:r>
            <a:r>
              <a:rPr kumimoji="1" lang="en-US" altLang="zh-CN" b="1">
                <a:latin typeface="宋体" charset="-122"/>
              </a:rPr>
              <a:t>)</a:t>
            </a:r>
            <a:r>
              <a:rPr kumimoji="1" lang="en-US" altLang="zh-CN" b="1"/>
              <a:t>×</a:t>
            </a:r>
            <a:r>
              <a:rPr kumimoji="1" lang="en-US" altLang="zh-CN" b="1" i="1"/>
              <a:t>m</a:t>
            </a:r>
            <a:r>
              <a:rPr kumimoji="1" lang="zh-CN" altLang="en-US" b="1"/>
              <a:t>次，第</a:t>
            </a:r>
            <a:r>
              <a:rPr kumimoji="1" lang="en-US" altLang="zh-CN" b="1" i="1"/>
              <a:t>i</a:t>
            </a:r>
            <a:r>
              <a:rPr kumimoji="1" lang="zh-CN" altLang="en-US" b="1"/>
              <a:t>趟成功的匹配共比较了</a:t>
            </a:r>
            <a:r>
              <a:rPr kumimoji="1" lang="en-US" altLang="zh-CN" b="1" i="1"/>
              <a:t>m</a:t>
            </a:r>
            <a:r>
              <a:rPr kumimoji="1" lang="zh-CN" altLang="en-US" b="1"/>
              <a:t>次，所以总共比较了</a:t>
            </a:r>
            <a:r>
              <a:rPr kumimoji="1" lang="en-US" altLang="zh-CN" b="1" i="1"/>
              <a:t>i</a:t>
            </a:r>
            <a:r>
              <a:rPr kumimoji="1" lang="en-US" altLang="zh-CN" b="1"/>
              <a:t>×</a:t>
            </a:r>
            <a:r>
              <a:rPr kumimoji="1" lang="en-US" altLang="zh-CN" b="1" i="1"/>
              <a:t>m</a:t>
            </a:r>
            <a:r>
              <a:rPr kumimoji="1" lang="zh-CN" altLang="en-US" b="1"/>
              <a:t>次，因此平均比较次数是：</a:t>
            </a:r>
          </a:p>
        </p:txBody>
      </p:sp>
      <p:graphicFrame>
        <p:nvGraphicFramePr>
          <p:cNvPr id="27655" name="Object 6"/>
          <p:cNvGraphicFramePr>
            <a:graphicFrameLocks noChangeAspect="1"/>
          </p:cNvGraphicFramePr>
          <p:nvPr>
            <p:ph/>
          </p:nvPr>
        </p:nvGraphicFramePr>
        <p:xfrm>
          <a:off x="746125" y="5019675"/>
          <a:ext cx="73199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公式" r:id="rId3" imgW="4140200" imgH="444500" progId="Equation.3">
                  <p:embed/>
                </p:oleObj>
              </mc:Choice>
              <mc:Fallback>
                <p:oleObj name="公式" r:id="rId3" imgW="4140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5019675"/>
                        <a:ext cx="731996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644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E79309-69DE-4A43-B4C7-7BAE78976AE4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04C8E41-81CB-4BF9-9B50-7BCC88A74608}" type="slidenum">
              <a:rPr lang="en-US" altLang="zh-CN" sz="1400" smtClean="0">
                <a:latin typeface="Comic Sans MS" pitchFamily="66" charset="0"/>
              </a:rPr>
              <a:pPr/>
              <a:t>23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1552575" y="1093788"/>
            <a:ext cx="6661150" cy="560387"/>
            <a:chOff x="2363" y="7062"/>
            <a:chExt cx="3990" cy="312"/>
          </a:xfrm>
        </p:grpSpPr>
        <p:sp>
          <p:nvSpPr>
            <p:cNvPr id="33853" name="Rectangle 5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 b="1"/>
                <a:t> a    b    a    b   c    a    b   c    a    c   b    a    b</a:t>
              </a:r>
            </a:p>
          </p:txBody>
        </p:sp>
        <p:sp>
          <p:nvSpPr>
            <p:cNvPr id="33854" name="Line 6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5" name="Line 7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6" name="Line 8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7" name="Line 9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8" name="Line 10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9" name="Line 11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0" name="Line 12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1" name="Line 13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2" name="Line 14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3" name="Line 15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4" name="Line 16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5" name="Line 17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98" name="Rectangle 18"/>
          <p:cNvSpPr>
            <a:spLocks noChangeArrowheads="1"/>
          </p:cNvSpPr>
          <p:nvPr/>
        </p:nvSpPr>
        <p:spPr bwMode="auto">
          <a:xfrm>
            <a:off x="1552575" y="2209800"/>
            <a:ext cx="1536700" cy="560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0" rIns="1800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sz="2800" b="1"/>
              <a:t>a     b    c </a:t>
            </a:r>
          </a:p>
        </p:txBody>
      </p:sp>
      <p:sp>
        <p:nvSpPr>
          <p:cNvPr id="33799" name="Line 19"/>
          <p:cNvSpPr>
            <a:spLocks noChangeShapeType="1"/>
          </p:cNvSpPr>
          <p:nvPr/>
        </p:nvSpPr>
        <p:spPr bwMode="auto">
          <a:xfrm>
            <a:off x="2046288" y="2205038"/>
            <a:ext cx="0" cy="560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Line 20"/>
          <p:cNvSpPr>
            <a:spLocks noChangeShapeType="1"/>
          </p:cNvSpPr>
          <p:nvPr/>
        </p:nvSpPr>
        <p:spPr bwMode="auto">
          <a:xfrm>
            <a:off x="2563813" y="2205038"/>
            <a:ext cx="0" cy="560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Text Box 21"/>
          <p:cNvSpPr txBox="1">
            <a:spLocks noChangeArrowheads="1"/>
          </p:cNvSpPr>
          <p:nvPr/>
        </p:nvSpPr>
        <p:spPr bwMode="auto">
          <a:xfrm>
            <a:off x="4343400" y="2084388"/>
            <a:ext cx="2860675" cy="558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i=2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j=2</a:t>
            </a:r>
            <a:r>
              <a:rPr lang="zh-CN" altLang="en-US" sz="3200" b="1">
                <a:solidFill>
                  <a:schemeClr val="tx2"/>
                </a:solidFill>
              </a:rPr>
              <a:t>失败；</a:t>
            </a:r>
          </a:p>
          <a:p>
            <a:pPr>
              <a:lnSpc>
                <a:spcPct val="96000"/>
              </a:lnSpc>
            </a:pPr>
            <a:endParaRPr lang="en-US" altLang="zh-CN" sz="3200" b="1">
              <a:solidFill>
                <a:schemeClr val="tx2"/>
              </a:solidFill>
            </a:endParaRPr>
          </a:p>
        </p:txBody>
      </p:sp>
      <p:sp>
        <p:nvSpPr>
          <p:cNvPr id="33802" name="Text Box 22"/>
          <p:cNvSpPr txBox="1">
            <a:spLocks noChangeArrowheads="1"/>
          </p:cNvSpPr>
          <p:nvPr/>
        </p:nvSpPr>
        <p:spPr bwMode="auto">
          <a:xfrm>
            <a:off x="866775" y="1322388"/>
            <a:ext cx="611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第</a:t>
            </a:r>
            <a:r>
              <a:rPr lang="en-US" altLang="zh-CN" sz="2800" b="1"/>
              <a:t>1</a:t>
            </a:r>
            <a:r>
              <a:rPr lang="zh-CN" altLang="en-US" sz="2800" b="1"/>
              <a:t>趟</a:t>
            </a:r>
          </a:p>
        </p:txBody>
      </p:sp>
      <p:sp>
        <p:nvSpPr>
          <p:cNvPr id="33803" name="Line 23"/>
          <p:cNvSpPr>
            <a:spLocks noChangeShapeType="1"/>
          </p:cNvSpPr>
          <p:nvPr/>
        </p:nvSpPr>
        <p:spPr bwMode="auto">
          <a:xfrm>
            <a:off x="1774825" y="1654175"/>
            <a:ext cx="0" cy="561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04" name="Group 24"/>
          <p:cNvGrpSpPr>
            <a:grpSpLocks/>
          </p:cNvGrpSpPr>
          <p:nvPr/>
        </p:nvGrpSpPr>
        <p:grpSpPr bwMode="auto">
          <a:xfrm>
            <a:off x="1733550" y="331788"/>
            <a:ext cx="352425" cy="762000"/>
            <a:chOff x="978" y="1605"/>
            <a:chExt cx="222" cy="480"/>
          </a:xfrm>
        </p:grpSpPr>
        <p:sp>
          <p:nvSpPr>
            <p:cNvPr id="33851" name="Line 25"/>
            <p:cNvSpPr>
              <a:spLocks noChangeShapeType="1"/>
            </p:cNvSpPr>
            <p:nvPr/>
          </p:nvSpPr>
          <p:spPr bwMode="auto">
            <a:xfrm>
              <a:off x="978" y="160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2" name="Text Box 26"/>
            <p:cNvSpPr txBox="1">
              <a:spLocks noChangeArrowheads="1"/>
            </p:cNvSpPr>
            <p:nvPr/>
          </p:nvSpPr>
          <p:spPr bwMode="auto">
            <a:xfrm>
              <a:off x="1056" y="1680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sp>
        <p:nvSpPr>
          <p:cNvPr id="33805" name="Line 27"/>
          <p:cNvSpPr>
            <a:spLocks noChangeShapeType="1"/>
          </p:cNvSpPr>
          <p:nvPr/>
        </p:nvSpPr>
        <p:spPr bwMode="auto">
          <a:xfrm>
            <a:off x="2266950" y="1654175"/>
            <a:ext cx="0" cy="561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06" name="Group 28"/>
          <p:cNvGrpSpPr>
            <a:grpSpLocks/>
          </p:cNvGrpSpPr>
          <p:nvPr/>
        </p:nvGrpSpPr>
        <p:grpSpPr bwMode="auto">
          <a:xfrm>
            <a:off x="2314575" y="331788"/>
            <a:ext cx="352425" cy="762000"/>
            <a:chOff x="978" y="1605"/>
            <a:chExt cx="222" cy="480"/>
          </a:xfrm>
        </p:grpSpPr>
        <p:sp>
          <p:nvSpPr>
            <p:cNvPr id="33849" name="Line 29"/>
            <p:cNvSpPr>
              <a:spLocks noChangeShapeType="1"/>
            </p:cNvSpPr>
            <p:nvPr/>
          </p:nvSpPr>
          <p:spPr bwMode="auto">
            <a:xfrm>
              <a:off x="978" y="160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0" name="Text Box 30"/>
            <p:cNvSpPr txBox="1">
              <a:spLocks noChangeArrowheads="1"/>
            </p:cNvSpPr>
            <p:nvPr/>
          </p:nvSpPr>
          <p:spPr bwMode="auto">
            <a:xfrm>
              <a:off x="1056" y="1680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33807" name="Group 31"/>
          <p:cNvGrpSpPr>
            <a:grpSpLocks/>
          </p:cNvGrpSpPr>
          <p:nvPr/>
        </p:nvGrpSpPr>
        <p:grpSpPr bwMode="auto">
          <a:xfrm>
            <a:off x="2660650" y="1654175"/>
            <a:ext cx="257175" cy="561975"/>
            <a:chOff x="1370" y="2273"/>
            <a:chExt cx="162" cy="354"/>
          </a:xfrm>
        </p:grpSpPr>
        <p:sp>
          <p:nvSpPr>
            <p:cNvPr id="33847" name="Line 32"/>
            <p:cNvSpPr>
              <a:spLocks noChangeShapeType="1"/>
            </p:cNvSpPr>
            <p:nvPr/>
          </p:nvSpPr>
          <p:spPr bwMode="auto">
            <a:xfrm>
              <a:off x="1447" y="2273"/>
              <a:ext cx="0" cy="3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Freeform 33"/>
            <p:cNvSpPr>
              <a:spLocks/>
            </p:cNvSpPr>
            <p:nvPr/>
          </p:nvSpPr>
          <p:spPr bwMode="auto">
            <a:xfrm>
              <a:off x="1370" y="2416"/>
              <a:ext cx="162" cy="102"/>
            </a:xfrm>
            <a:custGeom>
              <a:avLst/>
              <a:gdLst>
                <a:gd name="T0" fmla="*/ 0 w 157"/>
                <a:gd name="T1" fmla="*/ 0 h 90"/>
                <a:gd name="T2" fmla="*/ 530 w 157"/>
                <a:gd name="T3" fmla="*/ 11833 h 90"/>
                <a:gd name="T4" fmla="*/ 0 60000 65536"/>
                <a:gd name="T5" fmla="*/ 0 60000 65536"/>
                <a:gd name="T6" fmla="*/ 0 w 157"/>
                <a:gd name="T7" fmla="*/ 0 h 90"/>
                <a:gd name="T8" fmla="*/ 157 w 157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08" name="Group 34"/>
          <p:cNvGrpSpPr>
            <a:grpSpLocks/>
          </p:cNvGrpSpPr>
          <p:nvPr/>
        </p:nvGrpSpPr>
        <p:grpSpPr bwMode="auto">
          <a:xfrm>
            <a:off x="2847975" y="331788"/>
            <a:ext cx="352425" cy="762000"/>
            <a:chOff x="978" y="1605"/>
            <a:chExt cx="222" cy="480"/>
          </a:xfrm>
        </p:grpSpPr>
        <p:sp>
          <p:nvSpPr>
            <p:cNvPr id="33845" name="Line 35"/>
            <p:cNvSpPr>
              <a:spLocks noChangeShapeType="1"/>
            </p:cNvSpPr>
            <p:nvPr/>
          </p:nvSpPr>
          <p:spPr bwMode="auto">
            <a:xfrm>
              <a:off x="978" y="160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6" name="Text Box 36"/>
            <p:cNvSpPr txBox="1">
              <a:spLocks noChangeArrowheads="1"/>
            </p:cNvSpPr>
            <p:nvPr/>
          </p:nvSpPr>
          <p:spPr bwMode="auto">
            <a:xfrm>
              <a:off x="1056" y="1680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33809" name="Group 37"/>
          <p:cNvGrpSpPr>
            <a:grpSpLocks/>
          </p:cNvGrpSpPr>
          <p:nvPr/>
        </p:nvGrpSpPr>
        <p:grpSpPr bwMode="auto">
          <a:xfrm>
            <a:off x="2771775" y="2770188"/>
            <a:ext cx="304800" cy="654050"/>
            <a:chOff x="1008" y="3168"/>
            <a:chExt cx="192" cy="640"/>
          </a:xfrm>
        </p:grpSpPr>
        <p:sp>
          <p:nvSpPr>
            <p:cNvPr id="33843" name="Line 38"/>
            <p:cNvSpPr>
              <a:spLocks noChangeShapeType="1"/>
            </p:cNvSpPr>
            <p:nvPr/>
          </p:nvSpPr>
          <p:spPr bwMode="auto">
            <a:xfrm flipV="1">
              <a:off x="1008" y="31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4" name="Text Box 39"/>
            <p:cNvSpPr txBox="1">
              <a:spLocks noChangeArrowheads="1"/>
            </p:cNvSpPr>
            <p:nvPr/>
          </p:nvSpPr>
          <p:spPr bwMode="auto">
            <a:xfrm>
              <a:off x="1056" y="3361"/>
              <a:ext cx="14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33810" name="Group 40"/>
          <p:cNvGrpSpPr>
            <a:grpSpLocks/>
          </p:cNvGrpSpPr>
          <p:nvPr/>
        </p:nvGrpSpPr>
        <p:grpSpPr bwMode="auto">
          <a:xfrm>
            <a:off x="1566863" y="4154488"/>
            <a:ext cx="6872287" cy="533400"/>
            <a:chOff x="2363" y="7062"/>
            <a:chExt cx="3990" cy="312"/>
          </a:xfrm>
        </p:grpSpPr>
        <p:sp>
          <p:nvSpPr>
            <p:cNvPr id="33830" name="Rectangle 41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 b="1"/>
                <a:t> a    b    a    b    c    a    b    c    a    c   b    a    b</a:t>
              </a:r>
            </a:p>
          </p:txBody>
        </p:sp>
        <p:sp>
          <p:nvSpPr>
            <p:cNvPr id="33831" name="Line 42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43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44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45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46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47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48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49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50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51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52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Line 53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11" name="Rectangle 54"/>
          <p:cNvSpPr>
            <a:spLocks noChangeArrowheads="1"/>
          </p:cNvSpPr>
          <p:nvPr/>
        </p:nvSpPr>
        <p:spPr bwMode="auto">
          <a:xfrm>
            <a:off x="2038350" y="5143500"/>
            <a:ext cx="457200" cy="46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/>
              <a:t>a</a:t>
            </a:r>
          </a:p>
        </p:txBody>
      </p:sp>
      <p:grpSp>
        <p:nvGrpSpPr>
          <p:cNvPr id="33812" name="Group 55"/>
          <p:cNvGrpSpPr>
            <a:grpSpLocks/>
          </p:cNvGrpSpPr>
          <p:nvPr/>
        </p:nvGrpSpPr>
        <p:grpSpPr bwMode="auto">
          <a:xfrm>
            <a:off x="2179638" y="3544888"/>
            <a:ext cx="419100" cy="2736850"/>
            <a:chOff x="1826" y="768"/>
            <a:chExt cx="264" cy="1724"/>
          </a:xfrm>
        </p:grpSpPr>
        <p:sp>
          <p:nvSpPr>
            <p:cNvPr id="33821" name="Freeform 56"/>
            <p:cNvSpPr>
              <a:spLocks/>
            </p:cNvSpPr>
            <p:nvPr/>
          </p:nvSpPr>
          <p:spPr bwMode="auto">
            <a:xfrm>
              <a:off x="1826" y="1591"/>
              <a:ext cx="147" cy="88"/>
            </a:xfrm>
            <a:custGeom>
              <a:avLst/>
              <a:gdLst>
                <a:gd name="T0" fmla="*/ 0 w 157"/>
                <a:gd name="T1" fmla="*/ 0 h 90"/>
                <a:gd name="T2" fmla="*/ 13 w 157"/>
                <a:gd name="T3" fmla="*/ 39 h 90"/>
                <a:gd name="T4" fmla="*/ 0 60000 65536"/>
                <a:gd name="T5" fmla="*/ 0 60000 65536"/>
                <a:gd name="T6" fmla="*/ 0 w 157"/>
                <a:gd name="T7" fmla="*/ 0 h 90"/>
                <a:gd name="T8" fmla="*/ 157 w 157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22" name="Group 57"/>
            <p:cNvGrpSpPr>
              <a:grpSpLocks/>
            </p:cNvGrpSpPr>
            <p:nvPr/>
          </p:nvGrpSpPr>
          <p:grpSpPr bwMode="auto">
            <a:xfrm>
              <a:off x="1872" y="768"/>
              <a:ext cx="218" cy="1724"/>
              <a:chOff x="1872" y="768"/>
              <a:chExt cx="218" cy="1724"/>
            </a:xfrm>
          </p:grpSpPr>
          <p:sp>
            <p:nvSpPr>
              <p:cNvPr id="33823" name="Line 58"/>
              <p:cNvSpPr>
                <a:spLocks noChangeShapeType="1"/>
              </p:cNvSpPr>
              <p:nvPr/>
            </p:nvSpPr>
            <p:spPr bwMode="auto">
              <a:xfrm>
                <a:off x="1905" y="1500"/>
                <a:ext cx="0" cy="27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824" name="Group 59"/>
              <p:cNvGrpSpPr>
                <a:grpSpLocks/>
              </p:cNvGrpSpPr>
              <p:nvPr/>
            </p:nvGrpSpPr>
            <p:grpSpPr bwMode="auto">
              <a:xfrm>
                <a:off x="1894" y="768"/>
                <a:ext cx="170" cy="384"/>
                <a:chOff x="978" y="1605"/>
                <a:chExt cx="222" cy="480"/>
              </a:xfrm>
            </p:grpSpPr>
            <p:sp>
              <p:nvSpPr>
                <p:cNvPr id="33828" name="Line 60"/>
                <p:cNvSpPr>
                  <a:spLocks noChangeShapeType="1"/>
                </p:cNvSpPr>
                <p:nvPr/>
              </p:nvSpPr>
              <p:spPr bwMode="auto">
                <a:xfrm>
                  <a:off x="978" y="1605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2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056" y="1680"/>
                  <a:ext cx="144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i</a:t>
                  </a:r>
                </a:p>
              </p:txBody>
            </p:sp>
          </p:grpSp>
          <p:grpSp>
            <p:nvGrpSpPr>
              <p:cNvPr id="33825" name="Group 62"/>
              <p:cNvGrpSpPr>
                <a:grpSpLocks/>
              </p:cNvGrpSpPr>
              <p:nvPr/>
            </p:nvGrpSpPr>
            <p:grpSpPr bwMode="auto">
              <a:xfrm>
                <a:off x="1872" y="2064"/>
                <a:ext cx="218" cy="428"/>
                <a:chOff x="1008" y="3168"/>
                <a:chExt cx="192" cy="589"/>
              </a:xfrm>
            </p:grpSpPr>
            <p:sp>
              <p:nvSpPr>
                <p:cNvPr id="33826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008" y="3168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27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56" y="3361"/>
                  <a:ext cx="144" cy="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j</a:t>
                  </a:r>
                </a:p>
              </p:txBody>
            </p:sp>
          </p:grpSp>
        </p:grpSp>
      </p:grpSp>
      <p:sp>
        <p:nvSpPr>
          <p:cNvPr id="33813" name="Text Box 65"/>
          <p:cNvSpPr txBox="1">
            <a:spLocks noChangeArrowheads="1"/>
          </p:cNvSpPr>
          <p:nvPr/>
        </p:nvSpPr>
        <p:spPr bwMode="auto">
          <a:xfrm>
            <a:off x="833438" y="3929063"/>
            <a:ext cx="6111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第</a:t>
            </a:r>
            <a:r>
              <a:rPr lang="en-US" altLang="zh-CN" sz="2800" b="1">
                <a:solidFill>
                  <a:srgbClr val="FF3300"/>
                </a:solidFill>
              </a:rPr>
              <a:t>2</a:t>
            </a:r>
            <a:r>
              <a:rPr lang="zh-CN" altLang="en-US" sz="2800" b="1">
                <a:solidFill>
                  <a:srgbClr val="FF3300"/>
                </a:solidFill>
              </a:rPr>
              <a:t>趟</a:t>
            </a:r>
          </a:p>
        </p:txBody>
      </p:sp>
      <p:sp>
        <p:nvSpPr>
          <p:cNvPr id="33814" name="Text Box 66"/>
          <p:cNvSpPr txBox="1">
            <a:spLocks noChangeArrowheads="1"/>
          </p:cNvSpPr>
          <p:nvPr/>
        </p:nvSpPr>
        <p:spPr bwMode="auto">
          <a:xfrm>
            <a:off x="4387850" y="4875213"/>
            <a:ext cx="2124075" cy="9937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s</a:t>
            </a:r>
            <a:r>
              <a:rPr lang="en-US" altLang="zh-CN" sz="3200" b="1" baseline="-25000">
                <a:solidFill>
                  <a:schemeClr val="tx2"/>
                </a:solidFill>
              </a:rPr>
              <a:t>1</a:t>
            </a:r>
            <a:r>
              <a:rPr lang="en-US" altLang="zh-CN" sz="3200" b="1">
                <a:solidFill>
                  <a:schemeClr val="tx2"/>
                </a:solidFill>
              </a:rPr>
              <a:t>=t</a:t>
            </a:r>
            <a:r>
              <a:rPr lang="en-US" altLang="zh-CN" sz="3200" b="1" baseline="-25000">
                <a:solidFill>
                  <a:schemeClr val="tx2"/>
                </a:solidFill>
              </a:rPr>
              <a:t>1</a:t>
            </a:r>
            <a:r>
              <a:rPr lang="en-US" altLang="zh-CN" sz="3200" b="1">
                <a:solidFill>
                  <a:schemeClr val="tx2"/>
                </a:solidFill>
              </a:rPr>
              <a:t>;t</a:t>
            </a:r>
            <a:r>
              <a:rPr lang="en-US" altLang="zh-CN" sz="3200" b="1" baseline="-25000">
                <a:solidFill>
                  <a:schemeClr val="tx2"/>
                </a:solidFill>
              </a:rPr>
              <a:t>0</a:t>
            </a:r>
            <a:r>
              <a:rPr lang="en-US" altLang="zh-CN" sz="3200" b="1">
                <a:solidFill>
                  <a:schemeClr val="tx2"/>
                </a:solidFill>
              </a:rPr>
              <a:t>≠t</a:t>
            </a:r>
            <a:r>
              <a:rPr lang="en-US" altLang="zh-CN" sz="3200" b="1" baseline="-25000">
                <a:solidFill>
                  <a:schemeClr val="tx2"/>
                </a:solidFill>
              </a:rPr>
              <a:t>1</a:t>
            </a:r>
          </a:p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∴t</a:t>
            </a:r>
            <a:r>
              <a:rPr lang="en-US" altLang="zh-CN" sz="3200" b="1" baseline="-25000">
                <a:solidFill>
                  <a:schemeClr val="tx2"/>
                </a:solidFill>
              </a:rPr>
              <a:t>0</a:t>
            </a:r>
            <a:r>
              <a:rPr lang="en-US" altLang="zh-CN" sz="3200" b="1">
                <a:solidFill>
                  <a:schemeClr val="tx2"/>
                </a:solidFill>
              </a:rPr>
              <a:t>≠s</a:t>
            </a:r>
            <a:r>
              <a:rPr lang="en-US" altLang="zh-CN" sz="3200" b="1" baseline="-25000">
                <a:solidFill>
                  <a:schemeClr val="tx2"/>
                </a:solidFill>
              </a:rPr>
              <a:t>1</a:t>
            </a:r>
          </a:p>
          <a:p>
            <a:pPr>
              <a:lnSpc>
                <a:spcPct val="96000"/>
              </a:lnSpc>
            </a:pPr>
            <a:endParaRPr lang="en-US" altLang="zh-CN" sz="3200" b="1">
              <a:solidFill>
                <a:schemeClr val="tx2"/>
              </a:solidFill>
            </a:endParaRPr>
          </a:p>
        </p:txBody>
      </p:sp>
      <p:grpSp>
        <p:nvGrpSpPr>
          <p:cNvPr id="33815" name="Group 67"/>
          <p:cNvGrpSpPr>
            <a:grpSpLocks/>
          </p:cNvGrpSpPr>
          <p:nvPr/>
        </p:nvGrpSpPr>
        <p:grpSpPr bwMode="auto">
          <a:xfrm>
            <a:off x="2317750" y="2759075"/>
            <a:ext cx="304800" cy="654050"/>
            <a:chOff x="1008" y="3168"/>
            <a:chExt cx="192" cy="640"/>
          </a:xfrm>
        </p:grpSpPr>
        <p:sp>
          <p:nvSpPr>
            <p:cNvPr id="33819" name="Line 68"/>
            <p:cNvSpPr>
              <a:spLocks noChangeShapeType="1"/>
            </p:cNvSpPr>
            <p:nvPr/>
          </p:nvSpPr>
          <p:spPr bwMode="auto">
            <a:xfrm flipV="1">
              <a:off x="1008" y="31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0" name="Text Box 69"/>
            <p:cNvSpPr txBox="1">
              <a:spLocks noChangeArrowheads="1"/>
            </p:cNvSpPr>
            <p:nvPr/>
          </p:nvSpPr>
          <p:spPr bwMode="auto">
            <a:xfrm>
              <a:off x="1056" y="3361"/>
              <a:ext cx="14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33816" name="Group 70"/>
          <p:cNvGrpSpPr>
            <a:grpSpLocks/>
          </p:cNvGrpSpPr>
          <p:nvPr/>
        </p:nvGrpSpPr>
        <p:grpSpPr bwMode="auto">
          <a:xfrm>
            <a:off x="1822450" y="2759075"/>
            <a:ext cx="304800" cy="654050"/>
            <a:chOff x="1008" y="3168"/>
            <a:chExt cx="192" cy="640"/>
          </a:xfrm>
        </p:grpSpPr>
        <p:sp>
          <p:nvSpPr>
            <p:cNvPr id="33817" name="Line 71"/>
            <p:cNvSpPr>
              <a:spLocks noChangeShapeType="1"/>
            </p:cNvSpPr>
            <p:nvPr/>
          </p:nvSpPr>
          <p:spPr bwMode="auto">
            <a:xfrm flipV="1">
              <a:off x="1008" y="31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8" name="Text Box 72"/>
            <p:cNvSpPr txBox="1">
              <a:spLocks noChangeArrowheads="1"/>
            </p:cNvSpPr>
            <p:nvPr/>
          </p:nvSpPr>
          <p:spPr bwMode="auto">
            <a:xfrm>
              <a:off x="1056" y="3361"/>
              <a:ext cx="14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sp>
        <p:nvSpPr>
          <p:cNvPr id="74" name="TextBox 1"/>
          <p:cNvSpPr txBox="1">
            <a:spLocks noChangeArrowheads="1"/>
          </p:cNvSpPr>
          <p:nvPr/>
        </p:nvSpPr>
        <p:spPr bwMode="auto">
          <a:xfrm>
            <a:off x="3493065" y="127374"/>
            <a:ext cx="58044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/>
              <a:t>BF</a:t>
            </a:r>
            <a:r>
              <a:rPr lang="zh-CN" altLang="en-US" sz="3600" b="1" dirty="0"/>
              <a:t>算法</a:t>
            </a:r>
            <a:r>
              <a:rPr lang="zh-CN" altLang="en-US" sz="3600" b="1" dirty="0" smtClean="0"/>
              <a:t>：如何优化</a:t>
            </a:r>
            <a:r>
              <a:rPr lang="en-US" altLang="zh-CN" sz="3600" b="1" dirty="0" smtClean="0"/>
              <a:t>?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405614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D37E535-E56F-4F73-92A0-525E83C9BF3E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51A15B2-FDB7-4DF8-B10D-B438DC6B3E14}" type="slidenum">
              <a:rPr lang="en-US" altLang="zh-CN" sz="1400" smtClean="0">
                <a:latin typeface="Comic Sans MS" pitchFamily="66" charset="0"/>
              </a:rPr>
              <a:pPr/>
              <a:t>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720725" y="882650"/>
            <a:ext cx="611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第</a:t>
            </a:r>
            <a:r>
              <a:rPr lang="en-US" altLang="zh-CN" sz="2800" b="1"/>
              <a:t>3</a:t>
            </a:r>
            <a:r>
              <a:rPr lang="zh-CN" altLang="en-US" sz="2800" b="1"/>
              <a:t>趟</a:t>
            </a:r>
          </a:p>
        </p:txBody>
      </p:sp>
      <p:grpSp>
        <p:nvGrpSpPr>
          <p:cNvPr id="34822" name="Group 5"/>
          <p:cNvGrpSpPr>
            <a:grpSpLocks/>
          </p:cNvGrpSpPr>
          <p:nvPr/>
        </p:nvGrpSpPr>
        <p:grpSpPr bwMode="auto">
          <a:xfrm>
            <a:off x="1846263" y="971550"/>
            <a:ext cx="5702300" cy="473075"/>
            <a:chOff x="2363" y="7062"/>
            <a:chExt cx="3990" cy="312"/>
          </a:xfrm>
        </p:grpSpPr>
        <p:sp>
          <p:nvSpPr>
            <p:cNvPr id="34894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b="1"/>
                <a:t>a   b   a   b   c   a   b   c   a   c   b  a    b</a:t>
              </a:r>
            </a:p>
          </p:txBody>
        </p:sp>
        <p:sp>
          <p:nvSpPr>
            <p:cNvPr id="34895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2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4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5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6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3" name="Rectangle 19"/>
          <p:cNvSpPr>
            <a:spLocks noChangeArrowheads="1"/>
          </p:cNvSpPr>
          <p:nvPr/>
        </p:nvSpPr>
        <p:spPr bwMode="auto">
          <a:xfrm>
            <a:off x="2746375" y="1939925"/>
            <a:ext cx="2228850" cy="47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0" rIns="1800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sz="2800" b="1"/>
              <a:t>a    b   c   a   c</a:t>
            </a:r>
          </a:p>
        </p:txBody>
      </p:sp>
      <p:sp>
        <p:nvSpPr>
          <p:cNvPr id="34824" name="Line 20"/>
          <p:cNvSpPr>
            <a:spLocks noChangeShapeType="1"/>
          </p:cNvSpPr>
          <p:nvPr/>
        </p:nvSpPr>
        <p:spPr bwMode="auto">
          <a:xfrm>
            <a:off x="3175000" y="193992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Line 21"/>
          <p:cNvSpPr>
            <a:spLocks noChangeShapeType="1"/>
          </p:cNvSpPr>
          <p:nvPr/>
        </p:nvSpPr>
        <p:spPr bwMode="auto">
          <a:xfrm>
            <a:off x="3625850" y="193992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22"/>
          <p:cNvSpPr>
            <a:spLocks noChangeShapeType="1"/>
          </p:cNvSpPr>
          <p:nvPr/>
        </p:nvSpPr>
        <p:spPr bwMode="auto">
          <a:xfrm>
            <a:off x="4075113" y="193992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23"/>
          <p:cNvSpPr>
            <a:spLocks noChangeShapeType="1"/>
          </p:cNvSpPr>
          <p:nvPr/>
        </p:nvSpPr>
        <p:spPr bwMode="auto">
          <a:xfrm>
            <a:off x="4525963" y="193992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Text Box 24"/>
          <p:cNvSpPr txBox="1">
            <a:spLocks noChangeArrowheads="1"/>
          </p:cNvSpPr>
          <p:nvPr/>
        </p:nvSpPr>
        <p:spPr bwMode="auto">
          <a:xfrm>
            <a:off x="5359400" y="1990725"/>
            <a:ext cx="2598738" cy="7016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i=6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j=4</a:t>
            </a:r>
            <a:r>
              <a:rPr lang="zh-CN" altLang="en-US" sz="3200" b="1">
                <a:solidFill>
                  <a:schemeClr val="tx2"/>
                </a:solidFill>
              </a:rPr>
              <a:t>失败</a:t>
            </a:r>
          </a:p>
          <a:p>
            <a:pPr>
              <a:lnSpc>
                <a:spcPct val="96000"/>
              </a:lnSpc>
            </a:pPr>
            <a:endParaRPr lang="en-US" altLang="zh-CN" sz="3200" b="1">
              <a:solidFill>
                <a:schemeClr val="tx2"/>
              </a:solidFill>
            </a:endParaRPr>
          </a:p>
        </p:txBody>
      </p:sp>
      <p:grpSp>
        <p:nvGrpSpPr>
          <p:cNvPr id="34829" name="Group 25"/>
          <p:cNvGrpSpPr>
            <a:grpSpLocks/>
          </p:cNvGrpSpPr>
          <p:nvPr/>
        </p:nvGrpSpPr>
        <p:grpSpPr bwMode="auto">
          <a:xfrm>
            <a:off x="2847975" y="438150"/>
            <a:ext cx="357188" cy="2514600"/>
            <a:chOff x="2175" y="2544"/>
            <a:chExt cx="225" cy="1584"/>
          </a:xfrm>
        </p:grpSpPr>
        <p:sp>
          <p:nvSpPr>
            <p:cNvPr id="34887" name="Line 26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88" name="Group 27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34892" name="Line 2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93" name="Text Box 2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34889" name="Group 30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34890" name="Line 3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91" name="Text Box 3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34830" name="Group 33"/>
          <p:cNvGrpSpPr>
            <a:grpSpLocks/>
          </p:cNvGrpSpPr>
          <p:nvPr/>
        </p:nvGrpSpPr>
        <p:grpSpPr bwMode="auto">
          <a:xfrm>
            <a:off x="3309938" y="442913"/>
            <a:ext cx="352425" cy="2509837"/>
            <a:chOff x="2466" y="2547"/>
            <a:chExt cx="222" cy="1581"/>
          </a:xfrm>
        </p:grpSpPr>
        <p:sp>
          <p:nvSpPr>
            <p:cNvPr id="34880" name="Line 34"/>
            <p:cNvSpPr>
              <a:spLocks noChangeShapeType="1"/>
            </p:cNvSpPr>
            <p:nvPr/>
          </p:nvSpPr>
          <p:spPr bwMode="auto">
            <a:xfrm>
              <a:off x="253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81" name="Group 35"/>
            <p:cNvGrpSpPr>
              <a:grpSpLocks/>
            </p:cNvGrpSpPr>
            <p:nvPr/>
          </p:nvGrpSpPr>
          <p:grpSpPr bwMode="auto">
            <a:xfrm>
              <a:off x="2466" y="2547"/>
              <a:ext cx="144" cy="336"/>
              <a:chOff x="2175" y="2544"/>
              <a:chExt cx="144" cy="336"/>
            </a:xfrm>
          </p:grpSpPr>
          <p:sp>
            <p:nvSpPr>
              <p:cNvPr id="34885" name="Line 36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86" name="Text Box 37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34882" name="Group 38"/>
            <p:cNvGrpSpPr>
              <a:grpSpLocks/>
            </p:cNvGrpSpPr>
            <p:nvPr/>
          </p:nvGrpSpPr>
          <p:grpSpPr bwMode="auto">
            <a:xfrm>
              <a:off x="2544" y="3792"/>
              <a:ext cx="144" cy="336"/>
              <a:chOff x="2256" y="3792"/>
              <a:chExt cx="144" cy="336"/>
            </a:xfrm>
          </p:grpSpPr>
          <p:sp>
            <p:nvSpPr>
              <p:cNvPr id="34883" name="Line 39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84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34831" name="Group 41"/>
          <p:cNvGrpSpPr>
            <a:grpSpLocks/>
          </p:cNvGrpSpPr>
          <p:nvPr/>
        </p:nvGrpSpPr>
        <p:grpSpPr bwMode="auto">
          <a:xfrm>
            <a:off x="3814763" y="438150"/>
            <a:ext cx="304800" cy="2514600"/>
            <a:chOff x="2784" y="2544"/>
            <a:chExt cx="192" cy="1584"/>
          </a:xfrm>
        </p:grpSpPr>
        <p:sp>
          <p:nvSpPr>
            <p:cNvPr id="34873" name="Line 42"/>
            <p:cNvSpPr>
              <a:spLocks noChangeShapeType="1"/>
            </p:cNvSpPr>
            <p:nvPr/>
          </p:nvSpPr>
          <p:spPr bwMode="auto">
            <a:xfrm>
              <a:off x="280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74" name="Group 43"/>
            <p:cNvGrpSpPr>
              <a:grpSpLocks/>
            </p:cNvGrpSpPr>
            <p:nvPr/>
          </p:nvGrpSpPr>
          <p:grpSpPr bwMode="auto">
            <a:xfrm>
              <a:off x="2784" y="2544"/>
              <a:ext cx="144" cy="336"/>
              <a:chOff x="2175" y="2544"/>
              <a:chExt cx="144" cy="336"/>
            </a:xfrm>
          </p:grpSpPr>
          <p:sp>
            <p:nvSpPr>
              <p:cNvPr id="34878" name="Line 44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79" name="Text Box 45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34875" name="Group 46"/>
            <p:cNvGrpSpPr>
              <a:grpSpLocks/>
            </p:cNvGrpSpPr>
            <p:nvPr/>
          </p:nvGrpSpPr>
          <p:grpSpPr bwMode="auto">
            <a:xfrm>
              <a:off x="2832" y="3792"/>
              <a:ext cx="144" cy="336"/>
              <a:chOff x="2256" y="3792"/>
              <a:chExt cx="144" cy="336"/>
            </a:xfrm>
          </p:grpSpPr>
          <p:sp>
            <p:nvSpPr>
              <p:cNvPr id="34876" name="Line 47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77" name="Text Box 48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34832" name="Group 49"/>
          <p:cNvGrpSpPr>
            <a:grpSpLocks/>
          </p:cNvGrpSpPr>
          <p:nvPr/>
        </p:nvGrpSpPr>
        <p:grpSpPr bwMode="auto">
          <a:xfrm>
            <a:off x="4195763" y="438150"/>
            <a:ext cx="304800" cy="2514600"/>
            <a:chOff x="3024" y="2544"/>
            <a:chExt cx="192" cy="1584"/>
          </a:xfrm>
        </p:grpSpPr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>
              <a:off x="3097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67" name="Group 51"/>
            <p:cNvGrpSpPr>
              <a:grpSpLocks/>
            </p:cNvGrpSpPr>
            <p:nvPr/>
          </p:nvGrpSpPr>
          <p:grpSpPr bwMode="auto">
            <a:xfrm>
              <a:off x="3024" y="2544"/>
              <a:ext cx="144" cy="336"/>
              <a:chOff x="2175" y="2544"/>
              <a:chExt cx="144" cy="336"/>
            </a:xfrm>
          </p:grpSpPr>
          <p:sp>
            <p:nvSpPr>
              <p:cNvPr id="34871" name="Line 52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72" name="Text Box 53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34868" name="Group 54"/>
            <p:cNvGrpSpPr>
              <a:grpSpLocks/>
            </p:cNvGrpSpPr>
            <p:nvPr/>
          </p:nvGrpSpPr>
          <p:grpSpPr bwMode="auto">
            <a:xfrm>
              <a:off x="3072" y="3792"/>
              <a:ext cx="144" cy="336"/>
              <a:chOff x="2256" y="3792"/>
              <a:chExt cx="144" cy="336"/>
            </a:xfrm>
          </p:grpSpPr>
          <p:sp>
            <p:nvSpPr>
              <p:cNvPr id="34869" name="Line 55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70" name="Text Box 56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sp>
        <p:nvSpPr>
          <p:cNvPr id="34833" name="Line 57"/>
          <p:cNvSpPr>
            <a:spLocks noChangeShapeType="1"/>
          </p:cNvSpPr>
          <p:nvPr/>
        </p:nvSpPr>
        <p:spPr bwMode="auto">
          <a:xfrm>
            <a:off x="4697413" y="1444625"/>
            <a:ext cx="0" cy="4714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4" name="Freeform 58"/>
          <p:cNvSpPr>
            <a:spLocks/>
          </p:cNvSpPr>
          <p:nvPr/>
        </p:nvSpPr>
        <p:spPr bwMode="auto">
          <a:xfrm>
            <a:off x="4591050" y="1635125"/>
            <a:ext cx="223838" cy="136525"/>
          </a:xfrm>
          <a:custGeom>
            <a:avLst/>
            <a:gdLst>
              <a:gd name="T0" fmla="*/ 0 w 157"/>
              <a:gd name="T1" fmla="*/ 0 h 90"/>
              <a:gd name="T2" fmla="*/ 2147483647 w 157"/>
              <a:gd name="T3" fmla="*/ 2147483647 h 90"/>
              <a:gd name="T4" fmla="*/ 0 60000 65536"/>
              <a:gd name="T5" fmla="*/ 0 60000 65536"/>
              <a:gd name="T6" fmla="*/ 0 w 157"/>
              <a:gd name="T7" fmla="*/ 0 h 90"/>
              <a:gd name="T8" fmla="*/ 157 w 157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7" h="90">
                <a:moveTo>
                  <a:pt x="0" y="0"/>
                </a:moveTo>
                <a:lnTo>
                  <a:pt x="157" y="9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35" name="Group 59"/>
          <p:cNvGrpSpPr>
            <a:grpSpLocks/>
          </p:cNvGrpSpPr>
          <p:nvPr/>
        </p:nvGrpSpPr>
        <p:grpSpPr bwMode="auto">
          <a:xfrm>
            <a:off x="4652963" y="438150"/>
            <a:ext cx="228600" cy="533400"/>
            <a:chOff x="2175" y="2544"/>
            <a:chExt cx="144" cy="336"/>
          </a:xfrm>
        </p:grpSpPr>
        <p:sp>
          <p:nvSpPr>
            <p:cNvPr id="34864" name="Line 60"/>
            <p:cNvSpPr>
              <a:spLocks noChangeShapeType="1"/>
            </p:cNvSpPr>
            <p:nvPr/>
          </p:nvSpPr>
          <p:spPr bwMode="auto">
            <a:xfrm>
              <a:off x="2208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5" name="Text Box 61"/>
            <p:cNvSpPr txBox="1">
              <a:spLocks noChangeArrowheads="1"/>
            </p:cNvSpPr>
            <p:nvPr/>
          </p:nvSpPr>
          <p:spPr bwMode="auto">
            <a:xfrm>
              <a:off x="2175" y="2547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34836" name="Group 62"/>
          <p:cNvGrpSpPr>
            <a:grpSpLocks/>
          </p:cNvGrpSpPr>
          <p:nvPr/>
        </p:nvGrpSpPr>
        <p:grpSpPr bwMode="auto">
          <a:xfrm>
            <a:off x="4729163" y="2419350"/>
            <a:ext cx="228600" cy="533400"/>
            <a:chOff x="2256" y="3792"/>
            <a:chExt cx="144" cy="336"/>
          </a:xfrm>
        </p:grpSpPr>
        <p:sp>
          <p:nvSpPr>
            <p:cNvPr id="34862" name="Line 63"/>
            <p:cNvSpPr>
              <a:spLocks noChangeShapeType="1"/>
            </p:cNvSpPr>
            <p:nvPr/>
          </p:nvSpPr>
          <p:spPr bwMode="auto">
            <a:xfrm flipV="1">
              <a:off x="2256" y="37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3" name="Text Box 64"/>
            <p:cNvSpPr txBox="1">
              <a:spLocks noChangeArrowheads="1"/>
            </p:cNvSpPr>
            <p:nvPr/>
          </p:nvSpPr>
          <p:spPr bwMode="auto">
            <a:xfrm>
              <a:off x="2294" y="3840"/>
              <a:ext cx="1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sp>
        <p:nvSpPr>
          <p:cNvPr id="34837" name="Text Box 65"/>
          <p:cNvSpPr txBox="1">
            <a:spLocks noChangeArrowheads="1"/>
          </p:cNvSpPr>
          <p:nvPr/>
        </p:nvSpPr>
        <p:spPr bwMode="auto">
          <a:xfrm>
            <a:off x="733425" y="3683000"/>
            <a:ext cx="611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第</a:t>
            </a:r>
            <a:r>
              <a:rPr lang="en-US" altLang="zh-CN" sz="2800" b="1">
                <a:solidFill>
                  <a:srgbClr val="FF3300"/>
                </a:solidFill>
              </a:rPr>
              <a:t>4</a:t>
            </a:r>
            <a:r>
              <a:rPr lang="zh-CN" altLang="en-US" sz="2800" b="1">
                <a:solidFill>
                  <a:srgbClr val="FF3300"/>
                </a:solidFill>
              </a:rPr>
              <a:t>趟</a:t>
            </a:r>
          </a:p>
        </p:txBody>
      </p:sp>
      <p:grpSp>
        <p:nvGrpSpPr>
          <p:cNvPr id="34838" name="Group 66"/>
          <p:cNvGrpSpPr>
            <a:grpSpLocks/>
          </p:cNvGrpSpPr>
          <p:nvPr/>
        </p:nvGrpSpPr>
        <p:grpSpPr bwMode="auto">
          <a:xfrm>
            <a:off x="1800225" y="3987800"/>
            <a:ext cx="5702300" cy="473075"/>
            <a:chOff x="2363" y="7062"/>
            <a:chExt cx="3990" cy="312"/>
          </a:xfrm>
        </p:grpSpPr>
        <p:sp>
          <p:nvSpPr>
            <p:cNvPr id="34849" name="Rectangle 67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b="1"/>
                <a:t>a   b   a   b   c   a   b   c   a   c   b  a    b</a:t>
              </a:r>
            </a:p>
          </p:txBody>
        </p:sp>
        <p:sp>
          <p:nvSpPr>
            <p:cNvPr id="34850" name="Line 68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Line 69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Line 70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Line 71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Line 72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Line 73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6" name="Line 74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Line 75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Line 76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77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78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Line 79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39" name="Rectangle 80"/>
          <p:cNvSpPr>
            <a:spLocks noChangeArrowheads="1"/>
          </p:cNvSpPr>
          <p:nvPr/>
        </p:nvSpPr>
        <p:spPr bwMode="auto">
          <a:xfrm>
            <a:off x="3171825" y="4945063"/>
            <a:ext cx="479425" cy="465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18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/>
              <a:t>a</a:t>
            </a:r>
          </a:p>
        </p:txBody>
      </p:sp>
      <p:sp>
        <p:nvSpPr>
          <p:cNvPr id="34840" name="Line 81"/>
          <p:cNvSpPr>
            <a:spLocks noChangeShapeType="1"/>
          </p:cNvSpPr>
          <p:nvPr/>
        </p:nvSpPr>
        <p:spPr bwMode="auto">
          <a:xfrm>
            <a:off x="3349625" y="4456113"/>
            <a:ext cx="0" cy="4714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41" name="Group 82"/>
          <p:cNvGrpSpPr>
            <a:grpSpLocks/>
          </p:cNvGrpSpPr>
          <p:nvPr/>
        </p:nvGrpSpPr>
        <p:grpSpPr bwMode="auto">
          <a:xfrm>
            <a:off x="3248025" y="3454400"/>
            <a:ext cx="228600" cy="533400"/>
            <a:chOff x="2175" y="2544"/>
            <a:chExt cx="144" cy="336"/>
          </a:xfrm>
        </p:grpSpPr>
        <p:sp>
          <p:nvSpPr>
            <p:cNvPr id="34847" name="Line 83"/>
            <p:cNvSpPr>
              <a:spLocks noChangeShapeType="1"/>
            </p:cNvSpPr>
            <p:nvPr/>
          </p:nvSpPr>
          <p:spPr bwMode="auto">
            <a:xfrm>
              <a:off x="2208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8" name="Text Box 84"/>
            <p:cNvSpPr txBox="1">
              <a:spLocks noChangeArrowheads="1"/>
            </p:cNvSpPr>
            <p:nvPr/>
          </p:nvSpPr>
          <p:spPr bwMode="auto">
            <a:xfrm>
              <a:off x="2175" y="2547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34842" name="Group 85"/>
          <p:cNvGrpSpPr>
            <a:grpSpLocks/>
          </p:cNvGrpSpPr>
          <p:nvPr/>
        </p:nvGrpSpPr>
        <p:grpSpPr bwMode="auto">
          <a:xfrm>
            <a:off x="3371850" y="5430838"/>
            <a:ext cx="228600" cy="533400"/>
            <a:chOff x="2256" y="3792"/>
            <a:chExt cx="144" cy="336"/>
          </a:xfrm>
        </p:grpSpPr>
        <p:sp>
          <p:nvSpPr>
            <p:cNvPr id="34845" name="Line 86"/>
            <p:cNvSpPr>
              <a:spLocks noChangeShapeType="1"/>
            </p:cNvSpPr>
            <p:nvPr/>
          </p:nvSpPr>
          <p:spPr bwMode="auto">
            <a:xfrm flipV="1">
              <a:off x="2256" y="37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6" name="Text Box 87"/>
            <p:cNvSpPr txBox="1">
              <a:spLocks noChangeArrowheads="1"/>
            </p:cNvSpPr>
            <p:nvPr/>
          </p:nvSpPr>
          <p:spPr bwMode="auto">
            <a:xfrm>
              <a:off x="2294" y="3840"/>
              <a:ext cx="1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sp>
        <p:nvSpPr>
          <p:cNvPr id="34843" name="Freeform 88"/>
          <p:cNvSpPr>
            <a:spLocks/>
          </p:cNvSpPr>
          <p:nvPr/>
        </p:nvSpPr>
        <p:spPr bwMode="auto">
          <a:xfrm>
            <a:off x="3171825" y="4597400"/>
            <a:ext cx="304800" cy="228600"/>
          </a:xfrm>
          <a:custGeom>
            <a:avLst/>
            <a:gdLst>
              <a:gd name="T0" fmla="*/ 0 w 157"/>
              <a:gd name="T1" fmla="*/ 0 h 90"/>
              <a:gd name="T2" fmla="*/ 2147483647 w 157"/>
              <a:gd name="T3" fmla="*/ 2147483647 h 90"/>
              <a:gd name="T4" fmla="*/ 0 60000 65536"/>
              <a:gd name="T5" fmla="*/ 0 60000 65536"/>
              <a:gd name="T6" fmla="*/ 0 w 157"/>
              <a:gd name="T7" fmla="*/ 0 h 90"/>
              <a:gd name="T8" fmla="*/ 157 w 157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7" h="90">
                <a:moveTo>
                  <a:pt x="0" y="0"/>
                </a:moveTo>
                <a:lnTo>
                  <a:pt x="157" y="9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18000"/>
          <a:lstStyle/>
          <a:p>
            <a:endParaRPr lang="zh-CN" altLang="en-US"/>
          </a:p>
        </p:txBody>
      </p:sp>
      <p:sp>
        <p:nvSpPr>
          <p:cNvPr id="34844" name="Text Box 89"/>
          <p:cNvSpPr txBox="1">
            <a:spLocks noChangeArrowheads="1"/>
          </p:cNvSpPr>
          <p:nvPr/>
        </p:nvSpPr>
        <p:spPr bwMode="auto">
          <a:xfrm>
            <a:off x="5389563" y="4868863"/>
            <a:ext cx="2206625" cy="10302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s</a:t>
            </a:r>
            <a:r>
              <a:rPr lang="en-US" altLang="zh-CN" sz="3200" b="1" baseline="-25000">
                <a:solidFill>
                  <a:schemeClr val="tx2"/>
                </a:solidFill>
              </a:rPr>
              <a:t>3</a:t>
            </a:r>
            <a:r>
              <a:rPr lang="en-US" altLang="zh-CN" sz="3200" b="1">
                <a:solidFill>
                  <a:schemeClr val="tx2"/>
                </a:solidFill>
              </a:rPr>
              <a:t>=t</a:t>
            </a:r>
            <a:r>
              <a:rPr lang="en-US" altLang="zh-CN" sz="3200" b="1" baseline="-25000">
                <a:solidFill>
                  <a:schemeClr val="tx2"/>
                </a:solidFill>
              </a:rPr>
              <a:t>1</a:t>
            </a:r>
            <a:r>
              <a:rPr lang="en-US" altLang="zh-CN" sz="3200" b="1">
                <a:solidFill>
                  <a:schemeClr val="tx2"/>
                </a:solidFill>
              </a:rPr>
              <a:t>;t</a:t>
            </a:r>
            <a:r>
              <a:rPr lang="en-US" altLang="zh-CN" sz="3200" b="1" baseline="-25000">
                <a:solidFill>
                  <a:schemeClr val="tx2"/>
                </a:solidFill>
              </a:rPr>
              <a:t>1</a:t>
            </a:r>
            <a:r>
              <a:rPr lang="en-US" altLang="zh-CN" sz="3200" b="1">
                <a:solidFill>
                  <a:schemeClr val="tx2"/>
                </a:solidFill>
              </a:rPr>
              <a:t>≠t</a:t>
            </a:r>
            <a:r>
              <a:rPr lang="en-US" altLang="zh-CN" sz="3200" b="1" baseline="-25000">
                <a:solidFill>
                  <a:schemeClr val="tx2"/>
                </a:solidFill>
              </a:rPr>
              <a:t>0</a:t>
            </a:r>
          </a:p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∴t</a:t>
            </a:r>
            <a:r>
              <a:rPr lang="en-US" altLang="zh-CN" sz="3200" b="1" baseline="-25000">
                <a:solidFill>
                  <a:schemeClr val="tx2"/>
                </a:solidFill>
              </a:rPr>
              <a:t>0</a:t>
            </a:r>
            <a:r>
              <a:rPr lang="en-US" altLang="zh-CN" sz="3200" b="1">
                <a:solidFill>
                  <a:schemeClr val="tx2"/>
                </a:solidFill>
              </a:rPr>
              <a:t>≠s</a:t>
            </a:r>
            <a:r>
              <a:rPr lang="en-US" altLang="zh-CN" sz="3200" b="1" baseline="-2500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26032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05680FF-7102-4304-8959-E34C7B433AA8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58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E8C0EE3-C678-46C6-95AA-0039EC9651C3}" type="slidenum">
              <a:rPr lang="en-US" altLang="zh-CN" sz="1400" smtClean="0">
                <a:latin typeface="Comic Sans MS" pitchFamily="66" charset="0"/>
              </a:rPr>
              <a:pPr/>
              <a:t>25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033463" y="744538"/>
            <a:ext cx="6111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第</a:t>
            </a:r>
            <a:r>
              <a:rPr lang="en-US" altLang="zh-CN" sz="2800" b="1">
                <a:solidFill>
                  <a:srgbClr val="FF3300"/>
                </a:solidFill>
              </a:rPr>
              <a:t>5</a:t>
            </a:r>
            <a:r>
              <a:rPr lang="zh-CN" altLang="en-US" sz="2800" b="1">
                <a:solidFill>
                  <a:srgbClr val="FF3300"/>
                </a:solidFill>
              </a:rPr>
              <a:t>趟</a:t>
            </a:r>
          </a:p>
        </p:txBody>
      </p:sp>
      <p:grpSp>
        <p:nvGrpSpPr>
          <p:cNvPr id="35846" name="Group 5"/>
          <p:cNvGrpSpPr>
            <a:grpSpLocks/>
          </p:cNvGrpSpPr>
          <p:nvPr/>
        </p:nvGrpSpPr>
        <p:grpSpPr bwMode="auto">
          <a:xfrm>
            <a:off x="1871663" y="820738"/>
            <a:ext cx="5702300" cy="473075"/>
            <a:chOff x="2363" y="7062"/>
            <a:chExt cx="3990" cy="312"/>
          </a:xfrm>
        </p:grpSpPr>
        <p:sp>
          <p:nvSpPr>
            <p:cNvPr id="35921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b="1"/>
                <a:t>a   b   a   b   c   a   b   c   a   c   b  a   b</a:t>
              </a:r>
            </a:p>
          </p:txBody>
        </p:sp>
        <p:sp>
          <p:nvSpPr>
            <p:cNvPr id="35922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3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4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5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6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7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8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9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0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1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2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3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47" name="Group 19"/>
          <p:cNvGrpSpPr>
            <a:grpSpLocks/>
          </p:cNvGrpSpPr>
          <p:nvPr/>
        </p:nvGrpSpPr>
        <p:grpSpPr bwMode="auto">
          <a:xfrm>
            <a:off x="3705225" y="280988"/>
            <a:ext cx="428625" cy="2509837"/>
            <a:chOff x="2304" y="720"/>
            <a:chExt cx="270" cy="1581"/>
          </a:xfrm>
        </p:grpSpPr>
        <p:grpSp>
          <p:nvGrpSpPr>
            <p:cNvPr id="35912" name="Group 20"/>
            <p:cNvGrpSpPr>
              <a:grpSpLocks/>
            </p:cNvGrpSpPr>
            <p:nvPr/>
          </p:nvGrpSpPr>
          <p:grpSpPr bwMode="auto">
            <a:xfrm>
              <a:off x="2352" y="720"/>
              <a:ext cx="222" cy="1581"/>
              <a:chOff x="2466" y="2547"/>
              <a:chExt cx="222" cy="1581"/>
            </a:xfrm>
          </p:grpSpPr>
          <p:sp>
            <p:nvSpPr>
              <p:cNvPr id="35914" name="Line 21"/>
              <p:cNvSpPr>
                <a:spLocks noChangeShapeType="1"/>
              </p:cNvSpPr>
              <p:nvPr/>
            </p:nvSpPr>
            <p:spPr bwMode="auto">
              <a:xfrm>
                <a:off x="2530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5915" name="Group 22"/>
              <p:cNvGrpSpPr>
                <a:grpSpLocks/>
              </p:cNvGrpSpPr>
              <p:nvPr/>
            </p:nvGrpSpPr>
            <p:grpSpPr bwMode="auto">
              <a:xfrm>
                <a:off x="2466" y="2547"/>
                <a:ext cx="144" cy="336"/>
                <a:chOff x="2175" y="2544"/>
                <a:chExt cx="144" cy="336"/>
              </a:xfrm>
            </p:grpSpPr>
            <p:sp>
              <p:nvSpPr>
                <p:cNvPr id="35919" name="Line 23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i</a:t>
                  </a:r>
                </a:p>
              </p:txBody>
            </p:sp>
          </p:grpSp>
          <p:grpSp>
            <p:nvGrpSpPr>
              <p:cNvPr id="35916" name="Group 25"/>
              <p:cNvGrpSpPr>
                <a:grpSpLocks/>
              </p:cNvGrpSpPr>
              <p:nvPr/>
            </p:nvGrpSpPr>
            <p:grpSpPr bwMode="auto">
              <a:xfrm>
                <a:off x="2544" y="3792"/>
                <a:ext cx="144" cy="336"/>
                <a:chOff x="2256" y="3792"/>
                <a:chExt cx="144" cy="336"/>
              </a:xfrm>
            </p:grpSpPr>
            <p:sp>
              <p:nvSpPr>
                <p:cNvPr id="35917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1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j</a:t>
                  </a:r>
                </a:p>
              </p:txBody>
            </p:sp>
          </p:grpSp>
        </p:grpSp>
        <p:sp>
          <p:nvSpPr>
            <p:cNvPr id="35913" name="Freeform 28"/>
            <p:cNvSpPr>
              <a:spLocks/>
            </p:cNvSpPr>
            <p:nvPr/>
          </p:nvSpPr>
          <p:spPr bwMode="auto">
            <a:xfrm>
              <a:off x="2304" y="1440"/>
              <a:ext cx="192" cy="144"/>
            </a:xfrm>
            <a:custGeom>
              <a:avLst/>
              <a:gdLst>
                <a:gd name="T0" fmla="*/ 0 w 157"/>
                <a:gd name="T1" fmla="*/ 0 h 90"/>
                <a:gd name="T2" fmla="*/ 402015 w 157"/>
                <a:gd name="T3" fmla="*/ 2147483647 h 90"/>
                <a:gd name="T4" fmla="*/ 0 60000 65536"/>
                <a:gd name="T5" fmla="*/ 0 60000 65536"/>
                <a:gd name="T6" fmla="*/ 0 w 157"/>
                <a:gd name="T7" fmla="*/ 0 h 90"/>
                <a:gd name="T8" fmla="*/ 157 w 157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18000"/>
            <a:lstStyle/>
            <a:p>
              <a:endParaRPr lang="zh-CN" altLang="en-US"/>
            </a:p>
          </p:txBody>
        </p:sp>
      </p:grpSp>
      <p:sp>
        <p:nvSpPr>
          <p:cNvPr id="35848" name="Rectangle 29"/>
          <p:cNvSpPr>
            <a:spLocks noChangeArrowheads="1"/>
          </p:cNvSpPr>
          <p:nvPr/>
        </p:nvSpPr>
        <p:spPr bwMode="auto">
          <a:xfrm>
            <a:off x="3673475" y="1766888"/>
            <a:ext cx="450850" cy="465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18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/>
              <a:t>a</a:t>
            </a:r>
          </a:p>
        </p:txBody>
      </p:sp>
      <p:sp>
        <p:nvSpPr>
          <p:cNvPr id="35849" name="Text Box 30"/>
          <p:cNvSpPr txBox="1">
            <a:spLocks noChangeArrowheads="1"/>
          </p:cNvSpPr>
          <p:nvPr/>
        </p:nvSpPr>
        <p:spPr bwMode="auto">
          <a:xfrm>
            <a:off x="5516563" y="1720850"/>
            <a:ext cx="2160587" cy="1022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</a:rPr>
              <a:t>  s</a:t>
            </a:r>
            <a:r>
              <a:rPr lang="en-US" altLang="zh-CN" sz="3200" b="1" baseline="-25000">
                <a:solidFill>
                  <a:schemeClr val="tx2"/>
                </a:solidFill>
              </a:rPr>
              <a:t>4</a:t>
            </a:r>
            <a:r>
              <a:rPr lang="en-US" altLang="zh-CN" sz="3200" b="1">
                <a:solidFill>
                  <a:schemeClr val="tx2"/>
                </a:solidFill>
              </a:rPr>
              <a:t>=t</a:t>
            </a:r>
            <a:r>
              <a:rPr lang="en-US" altLang="zh-CN" sz="3200" b="1" baseline="-25000">
                <a:solidFill>
                  <a:schemeClr val="tx2"/>
                </a:solidFill>
              </a:rPr>
              <a:t>2</a:t>
            </a:r>
            <a:r>
              <a:rPr lang="en-US" altLang="zh-CN" sz="3200" b="1">
                <a:solidFill>
                  <a:schemeClr val="tx2"/>
                </a:solidFill>
              </a:rPr>
              <a:t>;t</a:t>
            </a:r>
            <a:r>
              <a:rPr lang="en-US" altLang="zh-CN" sz="3200" b="1" baseline="-25000">
                <a:solidFill>
                  <a:schemeClr val="tx2"/>
                </a:solidFill>
              </a:rPr>
              <a:t>2</a:t>
            </a:r>
            <a:r>
              <a:rPr lang="en-US" altLang="zh-CN" sz="3200" b="1">
                <a:solidFill>
                  <a:schemeClr val="tx2"/>
                </a:solidFill>
              </a:rPr>
              <a:t>≠t</a:t>
            </a:r>
            <a:r>
              <a:rPr lang="en-US" altLang="zh-CN" sz="3200" b="1" baseline="-25000">
                <a:solidFill>
                  <a:schemeClr val="tx2"/>
                </a:solidFill>
              </a:rPr>
              <a:t>0</a:t>
            </a:r>
          </a:p>
          <a:p>
            <a:pPr eaLnBrk="1" hangingPunct="1"/>
            <a:r>
              <a:rPr lang="en-US" altLang="zh-CN" sz="3200" b="1">
                <a:solidFill>
                  <a:schemeClr val="tx2"/>
                </a:solidFill>
              </a:rPr>
              <a:t>  ∴t</a:t>
            </a:r>
            <a:r>
              <a:rPr lang="en-US" altLang="zh-CN" sz="3200" b="1" baseline="-25000">
                <a:solidFill>
                  <a:schemeClr val="tx2"/>
                </a:solidFill>
              </a:rPr>
              <a:t>0</a:t>
            </a:r>
            <a:r>
              <a:rPr lang="en-US" altLang="zh-CN" sz="3200" b="1">
                <a:solidFill>
                  <a:schemeClr val="tx2"/>
                </a:solidFill>
              </a:rPr>
              <a:t>≠s</a:t>
            </a:r>
            <a:r>
              <a:rPr lang="en-US" altLang="zh-CN" sz="3200" b="1" baseline="-25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5850" name="Text Box 31"/>
          <p:cNvSpPr txBox="1">
            <a:spLocks noChangeArrowheads="1"/>
          </p:cNvSpPr>
          <p:nvPr/>
        </p:nvSpPr>
        <p:spPr bwMode="auto">
          <a:xfrm>
            <a:off x="971550" y="3521075"/>
            <a:ext cx="611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第</a:t>
            </a:r>
            <a:r>
              <a:rPr lang="en-US" altLang="zh-CN" sz="2800" b="1"/>
              <a:t>6</a:t>
            </a:r>
            <a:r>
              <a:rPr lang="zh-CN" altLang="en-US" sz="2800" b="1"/>
              <a:t>趟</a:t>
            </a:r>
          </a:p>
        </p:txBody>
      </p:sp>
      <p:grpSp>
        <p:nvGrpSpPr>
          <p:cNvPr id="35851" name="Group 32"/>
          <p:cNvGrpSpPr>
            <a:grpSpLocks/>
          </p:cNvGrpSpPr>
          <p:nvPr/>
        </p:nvGrpSpPr>
        <p:grpSpPr bwMode="auto">
          <a:xfrm>
            <a:off x="1819275" y="3808413"/>
            <a:ext cx="5767388" cy="490537"/>
            <a:chOff x="2363" y="7062"/>
            <a:chExt cx="3990" cy="312"/>
          </a:xfrm>
        </p:grpSpPr>
        <p:sp>
          <p:nvSpPr>
            <p:cNvPr id="35899" name="Rectangle 33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b="1"/>
                <a:t> a   b   a   b   c   a   b   c   a   c  b   a   b</a:t>
              </a:r>
            </a:p>
          </p:txBody>
        </p:sp>
        <p:sp>
          <p:nvSpPr>
            <p:cNvPr id="35900" name="Line 34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1" name="Line 35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Line 36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37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38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Line 39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6" name="Line 40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Line 41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8" name="Line 42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9" name="Line 43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0" name="Line 44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1" name="Line 45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52" name="Group 46"/>
          <p:cNvGrpSpPr>
            <a:grpSpLocks/>
          </p:cNvGrpSpPr>
          <p:nvPr/>
        </p:nvGrpSpPr>
        <p:grpSpPr bwMode="auto">
          <a:xfrm>
            <a:off x="4121150" y="4781550"/>
            <a:ext cx="2116138" cy="495300"/>
            <a:chOff x="2467" y="3045"/>
            <a:chExt cx="1494" cy="334"/>
          </a:xfrm>
        </p:grpSpPr>
        <p:sp>
          <p:nvSpPr>
            <p:cNvPr id="35894" name="Rectangle 47"/>
            <p:cNvSpPr>
              <a:spLocks noChangeArrowheads="1"/>
            </p:cNvSpPr>
            <p:nvPr/>
          </p:nvSpPr>
          <p:spPr bwMode="auto">
            <a:xfrm>
              <a:off x="2467" y="3045"/>
              <a:ext cx="1494" cy="3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3200" b="1"/>
                <a:t> a  b  c  a  c</a:t>
              </a:r>
            </a:p>
          </p:txBody>
        </p:sp>
        <p:sp>
          <p:nvSpPr>
            <p:cNvPr id="35895" name="Line 48"/>
            <p:cNvSpPr>
              <a:spLocks noChangeShapeType="1"/>
            </p:cNvSpPr>
            <p:nvPr/>
          </p:nvSpPr>
          <p:spPr bwMode="auto">
            <a:xfrm>
              <a:off x="2774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Line 49"/>
            <p:cNvSpPr>
              <a:spLocks noChangeShapeType="1"/>
            </p:cNvSpPr>
            <p:nvPr/>
          </p:nvSpPr>
          <p:spPr bwMode="auto">
            <a:xfrm>
              <a:off x="3079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Line 50"/>
            <p:cNvSpPr>
              <a:spLocks noChangeShapeType="1"/>
            </p:cNvSpPr>
            <p:nvPr/>
          </p:nvSpPr>
          <p:spPr bwMode="auto">
            <a:xfrm>
              <a:off x="3380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Line 51"/>
            <p:cNvSpPr>
              <a:spLocks noChangeShapeType="1"/>
            </p:cNvSpPr>
            <p:nvPr/>
          </p:nvSpPr>
          <p:spPr bwMode="auto">
            <a:xfrm>
              <a:off x="3671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3" name="Text Box 52"/>
          <p:cNvSpPr txBox="1">
            <a:spLocks noChangeArrowheads="1"/>
          </p:cNvSpPr>
          <p:nvPr/>
        </p:nvSpPr>
        <p:spPr bwMode="auto">
          <a:xfrm>
            <a:off x="520700" y="4592638"/>
            <a:ext cx="3433763" cy="16811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i=10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j=5</a:t>
            </a:r>
            <a:r>
              <a:rPr lang="zh-CN" altLang="en-US" sz="3200" b="1">
                <a:solidFill>
                  <a:schemeClr val="tx2"/>
                </a:solidFill>
              </a:rPr>
              <a:t>，</a:t>
            </a:r>
            <a:r>
              <a:rPr lang="en-US" altLang="zh-CN" sz="3200" b="1">
                <a:solidFill>
                  <a:schemeClr val="tx2"/>
                </a:solidFill>
              </a:rPr>
              <a:t>t</a:t>
            </a:r>
            <a:r>
              <a:rPr lang="zh-CN" altLang="en-US" sz="3200" b="1">
                <a:solidFill>
                  <a:schemeClr val="tx2"/>
                </a:solidFill>
              </a:rPr>
              <a:t>中全部字符都比较完毕，匹配成功。</a:t>
            </a:r>
          </a:p>
        </p:txBody>
      </p:sp>
      <p:grpSp>
        <p:nvGrpSpPr>
          <p:cNvPr id="35854" name="Group 53"/>
          <p:cNvGrpSpPr>
            <a:grpSpLocks/>
          </p:cNvGrpSpPr>
          <p:nvPr/>
        </p:nvGrpSpPr>
        <p:grpSpPr bwMode="auto">
          <a:xfrm>
            <a:off x="4629150" y="3306763"/>
            <a:ext cx="357188" cy="2514600"/>
            <a:chOff x="2175" y="2544"/>
            <a:chExt cx="225" cy="1584"/>
          </a:xfrm>
        </p:grpSpPr>
        <p:sp>
          <p:nvSpPr>
            <p:cNvPr id="35887" name="Line 54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88" name="Group 55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35892" name="Line 56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93" name="Text Box 57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35889" name="Group 58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35890" name="Line 59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91" name="Text Box 60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35855" name="Group 61"/>
          <p:cNvGrpSpPr>
            <a:grpSpLocks/>
          </p:cNvGrpSpPr>
          <p:nvPr/>
        </p:nvGrpSpPr>
        <p:grpSpPr bwMode="auto">
          <a:xfrm>
            <a:off x="5097463" y="3287713"/>
            <a:ext cx="357187" cy="2514600"/>
            <a:chOff x="2175" y="2544"/>
            <a:chExt cx="225" cy="1584"/>
          </a:xfrm>
        </p:grpSpPr>
        <p:sp>
          <p:nvSpPr>
            <p:cNvPr id="35880" name="Line 62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81" name="Group 63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35885" name="Line 64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86" name="Text Box 65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35882" name="Group 66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35883" name="Line 67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84" name="Text Box 68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35856" name="Group 69"/>
          <p:cNvGrpSpPr>
            <a:grpSpLocks/>
          </p:cNvGrpSpPr>
          <p:nvPr/>
        </p:nvGrpSpPr>
        <p:grpSpPr bwMode="auto">
          <a:xfrm>
            <a:off x="5930900" y="3297238"/>
            <a:ext cx="357188" cy="2514600"/>
            <a:chOff x="2175" y="2544"/>
            <a:chExt cx="225" cy="1584"/>
          </a:xfrm>
        </p:grpSpPr>
        <p:sp>
          <p:nvSpPr>
            <p:cNvPr id="35873" name="Line 70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74" name="Group 71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35878" name="Line 72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79" name="Text Box 73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35875" name="Group 74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35876" name="Line 75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77" name="Text Box 76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35857" name="Group 77"/>
          <p:cNvGrpSpPr>
            <a:grpSpLocks/>
          </p:cNvGrpSpPr>
          <p:nvPr/>
        </p:nvGrpSpPr>
        <p:grpSpPr bwMode="auto">
          <a:xfrm>
            <a:off x="6413500" y="3292475"/>
            <a:ext cx="357188" cy="2514600"/>
            <a:chOff x="2175" y="2544"/>
            <a:chExt cx="225" cy="1584"/>
          </a:xfrm>
        </p:grpSpPr>
        <p:sp>
          <p:nvSpPr>
            <p:cNvPr id="35866" name="Line 78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67" name="Group 79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35871" name="Line 80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72" name="Text Box 81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35868" name="Group 82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35869" name="Line 83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70" name="Text Box 84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  <p:grpSp>
        <p:nvGrpSpPr>
          <p:cNvPr id="35858" name="Group 85"/>
          <p:cNvGrpSpPr>
            <a:grpSpLocks/>
          </p:cNvGrpSpPr>
          <p:nvPr/>
        </p:nvGrpSpPr>
        <p:grpSpPr bwMode="auto">
          <a:xfrm>
            <a:off x="5521325" y="3300413"/>
            <a:ext cx="357188" cy="2514600"/>
            <a:chOff x="2175" y="2544"/>
            <a:chExt cx="225" cy="1584"/>
          </a:xfrm>
        </p:grpSpPr>
        <p:sp>
          <p:nvSpPr>
            <p:cNvPr id="35859" name="Line 86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60" name="Group 87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35864" name="Line 8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65" name="Text Box 8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i</a:t>
                </a:r>
              </a:p>
            </p:txBody>
          </p:sp>
        </p:grpSp>
        <p:grpSp>
          <p:nvGrpSpPr>
            <p:cNvPr id="35861" name="Group 90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35862" name="Line 9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63" name="Text Box 9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01260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309563" y="-52388"/>
            <a:ext cx="7772400" cy="914401"/>
          </a:xfrm>
        </p:spPr>
        <p:txBody>
          <a:bodyPr/>
          <a:lstStyle/>
          <a:p>
            <a:r>
              <a:rPr kumimoji="1" lang="en-US" altLang="zh-CN" sz="3600" dirty="0" smtClean="0">
                <a:solidFill>
                  <a:srgbClr val="A50021"/>
                </a:solidFill>
              </a:rPr>
              <a:t>BF</a:t>
            </a:r>
            <a:r>
              <a:rPr kumimoji="1" lang="zh-CN" altLang="en-US" sz="3600" dirty="0" smtClean="0">
                <a:solidFill>
                  <a:srgbClr val="A50021"/>
                </a:solidFill>
              </a:rPr>
              <a:t>算法的优化</a:t>
            </a:r>
            <a:endParaRPr lang="zh-CN" altLang="en-US" sz="3600" dirty="0" smtClean="0"/>
          </a:p>
        </p:txBody>
      </p:sp>
      <p:sp>
        <p:nvSpPr>
          <p:cNvPr id="3891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CB1C421-A64B-46C9-B12D-399D7E8482E7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891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389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84612A94-9109-477B-BCC7-238F89681605}" type="slidenum">
              <a:rPr lang="en-US" altLang="zh-CN" sz="1400" smtClean="0">
                <a:latin typeface="Comic Sans MS" pitchFamily="66" charset="0"/>
              </a:rPr>
              <a:pPr/>
              <a:t>26</a:t>
            </a:fld>
            <a:endParaRPr lang="en-US" altLang="zh-CN" sz="1400" smtClean="0">
              <a:latin typeface="Comic Sans MS" pitchFamily="66" charset="0"/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812800"/>
            <a:ext cx="6400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260725"/>
            <a:ext cx="54006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13325" y="641350"/>
            <a:ext cx="4130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T[j-k]~T[j-1]=S[i-k]~S[i-1]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59438" y="4578350"/>
            <a:ext cx="413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S[i-k]~S[i-1]=T[0]~T[k-1]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0250" y="5610225"/>
            <a:ext cx="7945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所以：</a:t>
            </a:r>
            <a:r>
              <a:rPr lang="en-US" altLang="zh-CN" b="1">
                <a:solidFill>
                  <a:srgbClr val="FF0000"/>
                </a:solidFill>
              </a:rPr>
              <a:t>T[j-k]~T[j-1]=T[0]~T[k-1]</a:t>
            </a:r>
            <a:endParaRPr lang="zh-CN" altLang="en-US" b="1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所以：</a:t>
            </a:r>
            <a:r>
              <a:rPr lang="en-US" altLang="zh-CN" b="1">
                <a:solidFill>
                  <a:srgbClr val="FF0000"/>
                </a:solidFill>
              </a:rPr>
              <a:t>k</a:t>
            </a:r>
            <a:r>
              <a:rPr lang="zh-CN" altLang="en-US" b="1">
                <a:solidFill>
                  <a:srgbClr val="FF0000"/>
                </a:solidFill>
              </a:rPr>
              <a:t>的值与</a:t>
            </a:r>
            <a:r>
              <a:rPr lang="en-US" altLang="zh-CN" b="1">
                <a:solidFill>
                  <a:srgbClr val="FF0000"/>
                </a:solidFill>
              </a:rPr>
              <a:t>S</a:t>
            </a:r>
            <a:r>
              <a:rPr lang="zh-CN" altLang="en-US" b="1">
                <a:solidFill>
                  <a:srgbClr val="FF0000"/>
                </a:solidFill>
              </a:rPr>
              <a:t>无关而只与</a:t>
            </a:r>
            <a:r>
              <a:rPr lang="en-US" altLang="zh-CN" b="1">
                <a:solidFill>
                  <a:srgbClr val="FF0000"/>
                </a:solidFill>
              </a:rPr>
              <a:t>T</a:t>
            </a:r>
            <a:r>
              <a:rPr lang="zh-CN" altLang="en-US" b="1">
                <a:solidFill>
                  <a:srgbClr val="FF0000"/>
                </a:solidFill>
              </a:rPr>
              <a:t>相关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593725" y="4551363"/>
            <a:ext cx="2065338" cy="922337"/>
          </a:xfrm>
          <a:prstGeom prst="wedgeRoundRectCallout">
            <a:avLst>
              <a:gd name="adj1" fmla="val 41903"/>
              <a:gd name="adj2" fmla="val 77153"/>
              <a:gd name="adj3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是</a:t>
            </a:r>
            <a:r>
              <a:rPr lang="en-US" altLang="zh-CN"/>
              <a:t>T[0]~T[j-1]</a:t>
            </a:r>
            <a:r>
              <a:rPr lang="zh-CN" altLang="en-US"/>
              <a:t>的真后缀</a:t>
            </a:r>
          </a:p>
        </p:txBody>
      </p:sp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5659438" y="5249863"/>
            <a:ext cx="2065337" cy="922337"/>
          </a:xfrm>
          <a:prstGeom prst="wedgeRoundRectCallout">
            <a:avLst>
              <a:gd name="adj1" fmla="val -79727"/>
              <a:gd name="adj2" fmla="val 15583"/>
              <a:gd name="adj3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是</a:t>
            </a:r>
            <a:r>
              <a:rPr lang="en-US" altLang="zh-CN"/>
              <a:t>T[0]~T[j-1]</a:t>
            </a:r>
            <a:r>
              <a:rPr lang="zh-CN" altLang="en-US"/>
              <a:t>的真前缀</a:t>
            </a:r>
          </a:p>
        </p:txBody>
      </p:sp>
    </p:spTree>
    <p:extLst>
      <p:ext uri="{BB962C8B-B14F-4D97-AF65-F5344CB8AC3E}">
        <p14:creationId xmlns:p14="http://schemas.microsoft.com/office/powerpoint/2010/main" val="7647151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B70CA21-D794-4028-B9A8-C229DAA23C9F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867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343DE43-6805-4662-8C95-E549AAA4498C}" type="slidenum">
              <a:rPr lang="en-US" altLang="zh-CN" sz="1400" smtClean="0">
                <a:latin typeface="Comic Sans MS" pitchFamily="66" charset="0"/>
              </a:rPr>
              <a:pPr/>
              <a:t>27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325438" y="23495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r"/>
            </a:pPr>
            <a:r>
              <a:rPr kumimoji="1" lang="zh-CN" altLang="en-US" sz="3200" b="1">
                <a:solidFill>
                  <a:srgbClr val="990000"/>
                </a:solidFill>
                <a:latin typeface="Arial" charset="0"/>
              </a:rPr>
              <a:t>改进的串匹配算法</a:t>
            </a:r>
            <a:r>
              <a:rPr kumimoji="1" lang="en-US" altLang="zh-CN" sz="3200" b="1">
                <a:solidFill>
                  <a:srgbClr val="990000"/>
                </a:solidFill>
                <a:latin typeface="Arial" charset="0"/>
              </a:rPr>
              <a:t>——KMP</a:t>
            </a:r>
            <a:r>
              <a:rPr kumimoji="1" lang="zh-CN" altLang="en-US" sz="3200" b="1">
                <a:solidFill>
                  <a:srgbClr val="990000"/>
                </a:solidFill>
                <a:latin typeface="Arial" charset="0"/>
              </a:rPr>
              <a:t>算法</a:t>
            </a: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690563" y="3190875"/>
            <a:ext cx="78184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zh-CN" altLang="en-US" sz="3000" b="1"/>
              <a:t>设计</a:t>
            </a:r>
            <a:r>
              <a:rPr kumimoji="1" lang="zh-CN" altLang="en-US" sz="3000" b="1">
                <a:ea typeface="楷体_GB2312" pitchFamily="49" charset="-122"/>
              </a:rPr>
              <a:t>思想：尽量利用已经</a:t>
            </a:r>
            <a:r>
              <a:rPr kumimoji="1" lang="zh-CN" altLang="en-US" sz="3000" b="1">
                <a:solidFill>
                  <a:srgbClr val="FF3300"/>
                </a:solidFill>
                <a:ea typeface="楷体_GB2312" pitchFamily="49" charset="-122"/>
              </a:rPr>
              <a:t>部分匹配</a:t>
            </a:r>
            <a:r>
              <a:rPr kumimoji="1" lang="zh-CN" altLang="en-US" sz="3000" b="1">
                <a:ea typeface="楷体_GB2312" pitchFamily="49" charset="-122"/>
              </a:rPr>
              <a:t>的结果信息，尽量让 </a:t>
            </a:r>
            <a:r>
              <a:rPr kumimoji="1" lang="en-US" altLang="zh-CN" sz="3000" b="1" i="1">
                <a:ea typeface="楷体_GB2312" pitchFamily="49" charset="-122"/>
              </a:rPr>
              <a:t>i</a:t>
            </a:r>
            <a:r>
              <a:rPr kumimoji="1" lang="en-US" altLang="zh-CN" sz="3000" b="1">
                <a:ea typeface="楷体_GB2312" pitchFamily="49" charset="-122"/>
              </a:rPr>
              <a:t> </a:t>
            </a:r>
            <a:r>
              <a:rPr kumimoji="1" lang="zh-CN" altLang="en-US" sz="3000" b="1">
                <a:ea typeface="楷体_GB2312" pitchFamily="49" charset="-122"/>
              </a:rPr>
              <a:t>不回溯，加快模式串</a:t>
            </a:r>
            <a:r>
              <a:rPr kumimoji="1" lang="en-US" altLang="zh-CN" sz="3000" b="1">
                <a:ea typeface="楷体_GB2312" pitchFamily="49" charset="-122"/>
              </a:rPr>
              <a:t>T</a:t>
            </a:r>
            <a:r>
              <a:rPr kumimoji="1" lang="zh-CN" altLang="en-US" sz="3000" b="1">
                <a:ea typeface="楷体_GB2312" pitchFamily="49" charset="-122"/>
              </a:rPr>
              <a:t>的滑动速度。</a:t>
            </a:r>
            <a:endParaRPr kumimoji="1" lang="zh-CN" altLang="en-US" sz="3000" b="1">
              <a:solidFill>
                <a:schemeClr val="accent1"/>
              </a:solidFill>
              <a:ea typeface="楷体_GB2312" pitchFamily="49" charset="-122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00038" y="368300"/>
            <a:ext cx="693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3.2.2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串匹配问题</a:t>
            </a:r>
            <a:r>
              <a:rPr kumimoji="1" lang="zh-CN" altLang="en-US" sz="4000" b="1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647700" y="1457325"/>
            <a:ext cx="7818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/>
              <a:t>BF</a:t>
            </a:r>
            <a:r>
              <a:rPr kumimoji="1" lang="zh-CN" altLang="en-US" sz="2800" b="1"/>
              <a:t>算法简单但效率较低，造成效率低是因为</a:t>
            </a:r>
            <a:r>
              <a:rPr kumimoji="1" lang="zh-CN" altLang="en-US" sz="2800" b="1">
                <a:solidFill>
                  <a:srgbClr val="FF0000"/>
                </a:solidFill>
              </a:rPr>
              <a:t>回溯</a:t>
            </a:r>
            <a:r>
              <a:rPr kumimoji="1" lang="zh-CN" altLang="en-US" sz="2800" b="1"/>
              <a:t>。</a:t>
            </a:r>
            <a:endParaRPr kumimoji="1" lang="zh-CN" altLang="en-US" sz="2800" b="1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5168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6818CD9-9C8E-48BE-983E-C0DEA28981AD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99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E5A5E7F-3D84-4480-978E-D8D86C5263F4}" type="slidenum">
              <a:rPr lang="en-US" altLang="zh-CN" sz="1400" smtClean="0">
                <a:latin typeface="Comic Sans MS" pitchFamily="66" charset="0"/>
              </a:rPr>
              <a:pPr/>
              <a:t>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585788" y="149225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b="1">
                <a:ea typeface="楷体_GB2312" pitchFamily="49" charset="-122"/>
              </a:rPr>
              <a:t>next[ j ]</a:t>
            </a:r>
            <a:r>
              <a:rPr kumimoji="1" lang="zh-CN" altLang="en-US" b="1">
                <a:ea typeface="楷体_GB2312" pitchFamily="49" charset="-122"/>
              </a:rPr>
              <a:t>＝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2222500" y="1035050"/>
            <a:ext cx="6477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ea typeface="楷体_GB2312" pitchFamily="49" charset="-122"/>
              </a:rPr>
              <a:t>-1        </a:t>
            </a:r>
            <a:r>
              <a:rPr kumimoji="1" lang="zh-CN" altLang="en-US" b="1">
                <a:ea typeface="楷体_GB2312" pitchFamily="49" charset="-122"/>
              </a:rPr>
              <a:t>当</a:t>
            </a:r>
            <a:r>
              <a:rPr kumimoji="1" lang="en-US" altLang="zh-CN" b="1">
                <a:ea typeface="楷体_GB2312" pitchFamily="49" charset="-122"/>
              </a:rPr>
              <a:t>j</a:t>
            </a:r>
            <a:r>
              <a:rPr kumimoji="1" lang="zh-CN" altLang="en-US" b="1">
                <a:ea typeface="楷体_GB2312" pitchFamily="49" charset="-122"/>
              </a:rPr>
              <a:t>＝</a:t>
            </a:r>
            <a:r>
              <a:rPr kumimoji="1" lang="en-US" altLang="zh-CN" b="1">
                <a:ea typeface="楷体_GB2312" pitchFamily="49" charset="-122"/>
              </a:rPr>
              <a:t>0</a:t>
            </a:r>
            <a:r>
              <a:rPr kumimoji="1" lang="zh-CN" altLang="en-US" b="1">
                <a:ea typeface="楷体_GB2312" pitchFamily="49" charset="-122"/>
              </a:rPr>
              <a:t>时    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ea typeface="楷体_GB2312" pitchFamily="49" charset="-122"/>
              </a:rPr>
              <a:t>max { k  | 1&lt;=k&lt;j   </a:t>
            </a:r>
            <a:r>
              <a:rPr kumimoji="1" lang="zh-CN" altLang="en-US" b="1">
                <a:ea typeface="楷体_GB2312" pitchFamily="49" charset="-122"/>
              </a:rPr>
              <a:t>且</a:t>
            </a:r>
            <a:r>
              <a:rPr kumimoji="1" lang="en-US" altLang="zh-CN" b="1">
                <a:ea typeface="楷体_GB2312" pitchFamily="49" charset="-122"/>
              </a:rPr>
              <a:t>T</a:t>
            </a:r>
            <a:r>
              <a:rPr kumimoji="1" lang="en-US" altLang="zh-CN" b="1" baseline="-25000">
                <a:ea typeface="楷体_GB2312" pitchFamily="49" charset="-122"/>
              </a:rPr>
              <a:t>0</a:t>
            </a:r>
            <a:r>
              <a:rPr kumimoji="1" lang="en-US" altLang="zh-CN" b="1">
                <a:ea typeface="楷体_GB2312" pitchFamily="49" charset="-122"/>
              </a:rPr>
              <a:t>…T</a:t>
            </a:r>
            <a:r>
              <a:rPr kumimoji="1" lang="en-US" altLang="zh-CN" b="1" baseline="-25000">
                <a:ea typeface="楷体_GB2312" pitchFamily="49" charset="-122"/>
              </a:rPr>
              <a:t>k-1</a:t>
            </a:r>
            <a:r>
              <a:rPr kumimoji="1" lang="en-US" altLang="zh-CN" b="1">
                <a:ea typeface="楷体_GB2312" pitchFamily="49" charset="-122"/>
              </a:rPr>
              <a:t>=T</a:t>
            </a:r>
            <a:r>
              <a:rPr kumimoji="1" lang="en-US" altLang="zh-CN" b="1" baseline="-25000"/>
              <a:t>j-k</a:t>
            </a:r>
            <a:r>
              <a:rPr kumimoji="1" lang="en-US" altLang="zh-CN" b="1">
                <a:ea typeface="楷体_GB2312" pitchFamily="49" charset="-122"/>
              </a:rPr>
              <a:t> …T</a:t>
            </a:r>
            <a:r>
              <a:rPr kumimoji="1" lang="en-US" altLang="zh-CN" b="1" baseline="-25000">
                <a:ea typeface="楷体_GB2312" pitchFamily="49" charset="-122"/>
              </a:rPr>
              <a:t>j-1</a:t>
            </a:r>
            <a:r>
              <a:rPr kumimoji="1" lang="en-US" altLang="zh-CN" b="1">
                <a:ea typeface="楷体_GB2312" pitchFamily="49" charset="-122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ea typeface="楷体_GB2312" pitchFamily="49" charset="-122"/>
              </a:rPr>
              <a:t>0       </a:t>
            </a:r>
            <a:r>
              <a:rPr kumimoji="1" lang="zh-CN" altLang="en-US" b="1">
                <a:ea typeface="楷体_GB2312" pitchFamily="49" charset="-122"/>
              </a:rPr>
              <a:t>其他情况</a:t>
            </a:r>
          </a:p>
        </p:txBody>
      </p:sp>
      <p:sp>
        <p:nvSpPr>
          <p:cNvPr id="135174" name="AutoShape 6"/>
          <p:cNvSpPr>
            <a:spLocks/>
          </p:cNvSpPr>
          <p:nvPr/>
        </p:nvSpPr>
        <p:spPr bwMode="auto">
          <a:xfrm>
            <a:off x="2033588" y="126365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>
            <a:off x="1119188" y="8826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650875" y="192088"/>
            <a:ext cx="8185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b="1" dirty="0">
                <a:ea typeface="楷体_GB2312" pitchFamily="49" charset="-122"/>
              </a:rPr>
              <a:t>令</a:t>
            </a:r>
            <a:r>
              <a:rPr kumimoji="1" lang="en-US" altLang="zh-CN" b="1" dirty="0">
                <a:ea typeface="楷体_GB2312" pitchFamily="49" charset="-122"/>
              </a:rPr>
              <a:t>k = next[ j ]</a:t>
            </a:r>
            <a:r>
              <a:rPr kumimoji="1" lang="zh-CN" altLang="en-US" b="1" dirty="0">
                <a:ea typeface="楷体_GB2312" pitchFamily="49" charset="-122"/>
              </a:rPr>
              <a:t>，等于串</a:t>
            </a:r>
            <a:r>
              <a:rPr kumimoji="1" lang="en-US" altLang="zh-CN" b="1" dirty="0" smtClean="0">
                <a:ea typeface="楷体_GB2312" pitchFamily="49" charset="-122"/>
              </a:rPr>
              <a:t>T</a:t>
            </a:r>
            <a:r>
              <a:rPr kumimoji="1" lang="en-US" altLang="zh-CN" b="1" baseline="-25000" dirty="0" smtClean="0">
                <a:ea typeface="楷体_GB2312" pitchFamily="49" charset="-122"/>
              </a:rPr>
              <a:t>0</a:t>
            </a:r>
            <a:r>
              <a:rPr kumimoji="1" lang="en-US" altLang="zh-CN" b="1" dirty="0" smtClean="0">
                <a:ea typeface="楷体_GB2312" pitchFamily="49" charset="-122"/>
              </a:rPr>
              <a:t>…T</a:t>
            </a:r>
            <a:r>
              <a:rPr kumimoji="1" lang="en-US" altLang="zh-CN" b="1" baseline="-25000" dirty="0" smtClean="0">
                <a:ea typeface="楷体_GB2312" pitchFamily="49" charset="-122"/>
              </a:rPr>
              <a:t>j-1</a:t>
            </a:r>
            <a:r>
              <a:rPr kumimoji="1" lang="en-US" altLang="zh-CN" b="1" dirty="0" smtClean="0">
                <a:ea typeface="楷体_GB2312" pitchFamily="49" charset="-122"/>
              </a:rPr>
              <a:t> </a:t>
            </a:r>
            <a:r>
              <a:rPr kumimoji="1" lang="zh-CN" altLang="en-US" b="1" dirty="0">
                <a:ea typeface="楷体_GB2312" pitchFamily="49" charset="-122"/>
              </a:rPr>
              <a:t>的既是真前缀又是真后缀的最长子串的长度</a:t>
            </a:r>
            <a:r>
              <a:rPr kumimoji="1" lang="en-US" altLang="zh-CN" b="1" dirty="0">
                <a:ea typeface="楷体_GB2312" pitchFamily="49" charset="-122"/>
              </a:rPr>
              <a:t>。</a:t>
            </a:r>
            <a:r>
              <a:rPr kumimoji="1" lang="zh-CN" altLang="en-US" b="1" dirty="0">
                <a:ea typeface="楷体_GB2312" pitchFamily="49" charset="-122"/>
              </a:rPr>
              <a:t>则：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14413" y="2327275"/>
            <a:ext cx="6962775" cy="2208213"/>
            <a:chOff x="839" y="1625"/>
            <a:chExt cx="4386" cy="1391"/>
          </a:xfrm>
        </p:grpSpPr>
        <p:sp>
          <p:nvSpPr>
            <p:cNvPr id="39949" name="Text Box 11"/>
            <p:cNvSpPr txBox="1">
              <a:spLocks noChangeArrowheads="1"/>
            </p:cNvSpPr>
            <p:nvPr/>
          </p:nvSpPr>
          <p:spPr bwMode="auto">
            <a:xfrm>
              <a:off x="839" y="1661"/>
              <a:ext cx="1295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2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3 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4 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5  </a:t>
              </a:r>
              <a:r>
                <a:rPr lang="en-US" altLang="zh-CN" b="1" i="1"/>
                <a:t>t</a:t>
              </a:r>
              <a:r>
                <a:rPr lang="en-US" altLang="zh-CN" b="1" baseline="-25000"/>
                <a:t>6</a:t>
              </a:r>
              <a:endParaRPr lang="en-US" altLang="zh-CN" b="1" i="1"/>
            </a:p>
            <a:p>
              <a:pPr algn="just">
                <a:lnSpc>
                  <a:spcPct val="120000"/>
                </a:lnSpc>
              </a:pPr>
              <a:r>
                <a:rPr lang="en-US" altLang="zh-CN" sz="2800" b="1" i="1"/>
                <a:t>a b a b a c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1600" b="1"/>
                <a:t>真前缀</a:t>
              </a:r>
            </a:p>
            <a:p>
              <a:pPr algn="just">
                <a:lnSpc>
                  <a:spcPct val="128000"/>
                </a:lnSpc>
              </a:pPr>
              <a:endParaRPr lang="zh-CN" altLang="en-US" sz="1600" b="1"/>
            </a:p>
            <a:p>
              <a:pPr algn="just">
                <a:lnSpc>
                  <a:spcPct val="128000"/>
                </a:lnSpc>
              </a:pPr>
              <a:r>
                <a:rPr lang="zh-CN" altLang="en-US" sz="1600" b="1"/>
                <a:t>            真后缀</a:t>
              </a:r>
            </a:p>
            <a:p>
              <a:pPr algn="just">
                <a:lnSpc>
                  <a:spcPct val="128000"/>
                </a:lnSpc>
              </a:pPr>
              <a:endParaRPr lang="en-US" altLang="zh-CN" sz="1600" b="1" i="1"/>
            </a:p>
          </p:txBody>
        </p:sp>
        <p:sp>
          <p:nvSpPr>
            <p:cNvPr id="39950" name="AutoShape 12"/>
            <p:cNvSpPr>
              <a:spLocks/>
            </p:cNvSpPr>
            <p:nvPr/>
          </p:nvSpPr>
          <p:spPr bwMode="auto">
            <a:xfrm rot="-5400000">
              <a:off x="996" y="2086"/>
              <a:ext cx="113" cy="346"/>
            </a:xfrm>
            <a:prstGeom prst="leftBrace">
              <a:avLst>
                <a:gd name="adj1" fmla="val 2551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1" name="AutoShape 13"/>
            <p:cNvSpPr>
              <a:spLocks/>
            </p:cNvSpPr>
            <p:nvPr/>
          </p:nvSpPr>
          <p:spPr bwMode="auto">
            <a:xfrm rot="-5400000">
              <a:off x="1334" y="2378"/>
              <a:ext cx="97" cy="329"/>
            </a:xfrm>
            <a:prstGeom prst="leftBrace">
              <a:avLst>
                <a:gd name="adj1" fmla="val 2826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2" name="Text Box 14"/>
            <p:cNvSpPr txBox="1">
              <a:spLocks noChangeArrowheads="1"/>
            </p:cNvSpPr>
            <p:nvPr/>
          </p:nvSpPr>
          <p:spPr bwMode="auto">
            <a:xfrm>
              <a:off x="2099" y="1625"/>
              <a:ext cx="3126" cy="1391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0" tIns="0" rIns="180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b="1"/>
                <a:t>当</a:t>
              </a:r>
              <a:r>
                <a:rPr lang="en-US" altLang="zh-CN" sz="2000" b="1"/>
                <a:t>j=6</a:t>
              </a:r>
              <a:r>
                <a:rPr lang="zh-CN" altLang="en-US" sz="2000" b="1"/>
                <a:t>时，</a:t>
              </a:r>
              <a:endParaRPr lang="en-US" altLang="zh-CN" sz="2000" b="1"/>
            </a:p>
            <a:p>
              <a:pPr algn="just">
                <a:lnSpc>
                  <a:spcPct val="150000"/>
                </a:lnSpc>
              </a:pPr>
              <a:r>
                <a:rPr lang="en-US" altLang="zh-CN" sz="2000" b="1"/>
                <a:t>∵</a:t>
              </a:r>
              <a:r>
                <a:rPr lang="en-US" altLang="zh-CN" sz="2000" b="1" i="1"/>
                <a:t>t</a:t>
              </a:r>
              <a:r>
                <a:rPr lang="en-US" altLang="zh-CN" sz="2000" b="1" baseline="-25000"/>
                <a:t>1</a:t>
              </a:r>
              <a:r>
                <a:rPr lang="en-US" altLang="zh-CN" sz="2000" b="1"/>
                <a:t>=</a:t>
              </a:r>
              <a:r>
                <a:rPr lang="en-US" altLang="zh-CN" sz="2000" b="1" i="1"/>
                <a:t>t</a:t>
              </a:r>
              <a:r>
                <a:rPr lang="en-US" altLang="zh-CN" sz="2000" b="1" baseline="-25000"/>
                <a:t>5</a:t>
              </a:r>
              <a:r>
                <a:rPr lang="en-US" altLang="zh-CN" sz="2000" b="1"/>
                <a:t>,</a:t>
              </a:r>
              <a:r>
                <a:rPr lang="en-US" altLang="zh-CN" sz="2000" b="1" i="1"/>
                <a:t> t</a:t>
              </a:r>
              <a:r>
                <a:rPr lang="en-US" altLang="zh-CN" sz="2000" b="1" baseline="-25000"/>
                <a:t>1</a:t>
              </a:r>
              <a:r>
                <a:rPr lang="en-US" altLang="zh-CN" sz="2000" b="1" i="1"/>
                <a:t>t</a:t>
              </a:r>
              <a:r>
                <a:rPr lang="en-US" altLang="zh-CN" sz="2000" b="1" baseline="-25000"/>
                <a:t>2</a:t>
              </a:r>
              <a:r>
                <a:rPr lang="en-US" altLang="zh-CN" sz="2000" b="1" i="1"/>
                <a:t>t</a:t>
              </a:r>
              <a:r>
                <a:rPr lang="en-US" altLang="zh-CN" sz="2000" b="1" baseline="-25000"/>
                <a:t>3</a:t>
              </a:r>
              <a:r>
                <a:rPr lang="en-US" altLang="zh-CN" sz="2000" b="1"/>
                <a:t>=</a:t>
              </a:r>
              <a:r>
                <a:rPr lang="en-US" altLang="zh-CN" sz="2000" b="1" i="1"/>
                <a:t>t</a:t>
              </a:r>
              <a:r>
                <a:rPr lang="en-US" altLang="zh-CN" sz="2000" b="1" baseline="-25000"/>
                <a:t>3</a:t>
              </a:r>
              <a:r>
                <a:rPr lang="en-US" altLang="zh-CN" sz="2000" b="1" i="1"/>
                <a:t>t</a:t>
              </a:r>
              <a:r>
                <a:rPr lang="en-US" altLang="zh-CN" sz="2000" b="1" baseline="-25000"/>
                <a:t>4</a:t>
              </a:r>
              <a:r>
                <a:rPr lang="en-US" altLang="zh-CN" sz="2000" b="1" i="1"/>
                <a:t>t</a:t>
              </a:r>
              <a:r>
                <a:rPr lang="en-US" altLang="zh-CN" sz="2000" b="1" baseline="-25000"/>
                <a:t>5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2000" b="1"/>
                <a:t>∴</a:t>
              </a:r>
              <a:r>
                <a:rPr lang="en-US" altLang="zh-CN" sz="2000" b="1" i="1"/>
                <a:t>a</a:t>
              </a:r>
              <a:r>
                <a:rPr lang="zh-CN" altLang="en-US" sz="2000" b="1"/>
                <a:t>和</a:t>
              </a:r>
              <a:r>
                <a:rPr lang="en-US" altLang="zh-CN" sz="2000" b="1" i="1"/>
                <a:t>aba</a:t>
              </a:r>
              <a:r>
                <a:rPr lang="zh-CN" altLang="en-US" sz="2000" b="1"/>
                <a:t>都是</a:t>
              </a:r>
              <a:r>
                <a:rPr lang="en-US" altLang="zh-CN" sz="2000" b="1" i="1"/>
                <a:t>ababa</a:t>
              </a:r>
              <a:r>
                <a:rPr lang="zh-CN" altLang="en-US" sz="2000" b="1"/>
                <a:t>的真前缀和真后缀，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2000" b="1"/>
                <a:t>  但</a:t>
              </a:r>
              <a:r>
                <a:rPr lang="en-US" altLang="zh-CN" sz="2000" b="1" i="1"/>
                <a:t>aba</a:t>
              </a:r>
              <a:r>
                <a:rPr lang="zh-CN" altLang="en-US" sz="2000" b="1"/>
                <a:t>的长度最大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2000" b="1"/>
                <a:t>∴</a:t>
              </a:r>
              <a:r>
                <a:rPr lang="en-US" altLang="zh-CN" sz="2000" b="1"/>
                <a:t>next[6]=3</a:t>
              </a:r>
            </a:p>
          </p:txBody>
        </p:sp>
      </p:grp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336550" y="4556125"/>
            <a:ext cx="85344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ea typeface="楷体_GB2312" pitchFamily="49" charset="-122"/>
              </a:rPr>
              <a:t>next[j]</a:t>
            </a:r>
            <a:r>
              <a:rPr kumimoji="1" lang="zh-CN" altLang="en-US" b="1">
                <a:ea typeface="楷体_GB2312" pitchFamily="49" charset="-122"/>
              </a:rPr>
              <a:t>函数表征着模式</a:t>
            </a:r>
            <a:r>
              <a:rPr kumimoji="1" lang="en-US" altLang="zh-CN" b="1">
                <a:ea typeface="楷体_GB2312" pitchFamily="49" charset="-122"/>
              </a:rPr>
              <a:t>T</a:t>
            </a:r>
            <a:r>
              <a:rPr kumimoji="1" lang="zh-CN" altLang="en-US" b="1">
                <a:ea typeface="楷体_GB2312" pitchFamily="49" charset="-122"/>
              </a:rPr>
              <a:t>中最大相同真前缀和真后缀的长度。可见，模式中相似部分越多，则</a:t>
            </a:r>
            <a:r>
              <a:rPr kumimoji="1" lang="en-US" altLang="zh-CN" b="1">
                <a:ea typeface="楷体_GB2312" pitchFamily="49" charset="-122"/>
              </a:rPr>
              <a:t>next[j]</a:t>
            </a:r>
            <a:r>
              <a:rPr kumimoji="1" lang="zh-CN" altLang="en-US" b="1">
                <a:ea typeface="楷体_GB2312" pitchFamily="49" charset="-122"/>
              </a:rPr>
              <a:t>函数越大，模式串向右滑动得越远，与主串进行比较的次数越少，时间复杂度就越低。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298825" y="5970588"/>
            <a:ext cx="5092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/>
              <a:t>练习：求子串</a:t>
            </a:r>
            <a:r>
              <a:rPr kumimoji="1" lang="en-US" altLang="zh-CN" b="1"/>
              <a:t>ababac</a:t>
            </a:r>
            <a:r>
              <a:rPr kumimoji="1" lang="zh-CN" altLang="en-US" b="1"/>
              <a:t>对应的</a:t>
            </a:r>
            <a:r>
              <a:rPr kumimoji="1" lang="en-US" altLang="zh-CN" b="1"/>
              <a:t>next</a:t>
            </a:r>
            <a:r>
              <a:rPr kumimoji="1" lang="zh-CN" altLang="en-US" b="1"/>
              <a:t>数组</a:t>
            </a:r>
            <a:endParaRPr kumimoji="1" lang="en-US" altLang="zh-CN" b="1"/>
          </a:p>
        </p:txBody>
      </p:sp>
    </p:spTree>
    <p:extLst>
      <p:ext uri="{BB962C8B-B14F-4D97-AF65-F5344CB8AC3E}">
        <p14:creationId xmlns:p14="http://schemas.microsoft.com/office/powerpoint/2010/main" val="18807388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  <p:bldP spid="135173" grpId="0" build="p" autoUpdateAnimBg="0"/>
      <p:bldP spid="135174" grpId="0" animBg="1"/>
      <p:bldP spid="135175" grpId="0" animBg="1"/>
      <p:bldP spid="135183" grpId="0" build="p" autoUpdateAnimBg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101725"/>
            <a:ext cx="8153400" cy="51466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mtClean="0"/>
              <a:t>从例子上看：</a:t>
            </a:r>
            <a:endParaRPr lang="en-US" altLang="zh-CN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600" smtClean="0"/>
              <a:t>KMP</a:t>
            </a:r>
            <a:r>
              <a:rPr lang="zh-CN" altLang="en-US" sz="2600" smtClean="0"/>
              <a:t>省略了好几趟比较，效率更高；</a:t>
            </a:r>
            <a:endParaRPr lang="en-US" altLang="zh-CN" sz="260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kumimoji="1" lang="en-US" altLang="zh-CN" sz="2600" smtClean="0"/>
              <a:t>KMP</a:t>
            </a:r>
            <a:r>
              <a:rPr kumimoji="1" lang="zh-CN" altLang="en-US" sz="2600" smtClean="0"/>
              <a:t>的思想：尽量利用已经</a:t>
            </a:r>
            <a:r>
              <a:rPr kumimoji="1" lang="zh-CN" altLang="en-US" sz="2600" smtClean="0">
                <a:solidFill>
                  <a:srgbClr val="FF3300"/>
                </a:solidFill>
              </a:rPr>
              <a:t>部分匹配</a:t>
            </a:r>
            <a:r>
              <a:rPr kumimoji="1" lang="zh-CN" altLang="en-US" sz="2600" smtClean="0"/>
              <a:t>的结果信息，</a:t>
            </a:r>
            <a:r>
              <a:rPr kumimoji="1" lang="zh-CN" altLang="en-US" sz="2600" smtClean="0">
                <a:solidFill>
                  <a:srgbClr val="FF0000"/>
                </a:solidFill>
              </a:rPr>
              <a:t>尽量让 </a:t>
            </a:r>
            <a:r>
              <a:rPr kumimoji="1" lang="en-US" altLang="zh-CN" sz="2600" i="1" smtClean="0">
                <a:solidFill>
                  <a:srgbClr val="FF0000"/>
                </a:solidFill>
              </a:rPr>
              <a:t>i</a:t>
            </a:r>
            <a:r>
              <a:rPr kumimoji="1" lang="en-US" altLang="zh-CN" sz="2600" smtClean="0">
                <a:solidFill>
                  <a:srgbClr val="FF0000"/>
                </a:solidFill>
              </a:rPr>
              <a:t> </a:t>
            </a:r>
            <a:r>
              <a:rPr kumimoji="1" lang="zh-CN" altLang="en-US" sz="2600" smtClean="0">
                <a:solidFill>
                  <a:srgbClr val="FF0000"/>
                </a:solidFill>
              </a:rPr>
              <a:t>不回溯，加快模式串</a:t>
            </a:r>
            <a:r>
              <a:rPr kumimoji="1" lang="en-US" altLang="zh-CN" sz="2600" smtClean="0">
                <a:solidFill>
                  <a:srgbClr val="FF0000"/>
                </a:solidFill>
              </a:rPr>
              <a:t>T</a:t>
            </a:r>
            <a:r>
              <a:rPr kumimoji="1" lang="zh-CN" altLang="en-US" sz="2600" smtClean="0">
                <a:solidFill>
                  <a:srgbClr val="FF0000"/>
                </a:solidFill>
              </a:rPr>
              <a:t>的滑动速</a:t>
            </a:r>
            <a:r>
              <a:rPr kumimoji="1" lang="zh-CN" altLang="en-US" sz="2600" smtClean="0"/>
              <a:t>度；</a:t>
            </a:r>
            <a:endParaRPr kumimoji="1" lang="en-US" altLang="zh-CN" sz="260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kumimoji="1" lang="zh-CN" altLang="en-US" sz="2600" smtClean="0"/>
              <a:t>若匹配时，</a:t>
            </a:r>
            <a:r>
              <a:rPr kumimoji="1" lang="en-US" altLang="zh-CN" sz="2600" smtClean="0"/>
              <a:t>i++</a:t>
            </a:r>
            <a:r>
              <a:rPr kumimoji="1" lang="zh-CN" altLang="en-US" sz="2600" smtClean="0"/>
              <a:t>，</a:t>
            </a:r>
            <a:r>
              <a:rPr kumimoji="1" lang="en-US" altLang="zh-CN" sz="2600" smtClean="0"/>
              <a:t>j++</a:t>
            </a:r>
            <a:r>
              <a:rPr kumimoji="1" lang="zh-CN" altLang="en-US" sz="2600" smtClean="0"/>
              <a:t>；</a:t>
            </a:r>
            <a:endParaRPr kumimoji="1" lang="en-US" altLang="zh-CN" sz="260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kumimoji="1" lang="zh-CN" altLang="en-US" sz="2600" smtClean="0"/>
              <a:t>若不匹配时，</a:t>
            </a:r>
            <a:r>
              <a:rPr kumimoji="1" lang="en-US" altLang="zh-CN" sz="2600" smtClean="0">
                <a:solidFill>
                  <a:srgbClr val="FF0000"/>
                </a:solidFill>
              </a:rPr>
              <a:t>i</a:t>
            </a:r>
            <a:r>
              <a:rPr kumimoji="1" lang="zh-CN" altLang="en-US" sz="2600" smtClean="0">
                <a:solidFill>
                  <a:srgbClr val="FF0000"/>
                </a:solidFill>
              </a:rPr>
              <a:t>不变，</a:t>
            </a:r>
            <a:r>
              <a:rPr kumimoji="1" lang="en-US" altLang="zh-CN" sz="2600" smtClean="0">
                <a:solidFill>
                  <a:srgbClr val="FF0000"/>
                </a:solidFill>
              </a:rPr>
              <a:t>j</a:t>
            </a:r>
            <a:r>
              <a:rPr kumimoji="1" lang="zh-CN" altLang="en-US" sz="2600" smtClean="0">
                <a:solidFill>
                  <a:srgbClr val="FF0000"/>
                </a:solidFill>
              </a:rPr>
              <a:t>向前移至某个位置</a:t>
            </a:r>
            <a:r>
              <a:rPr kumimoji="1" lang="en-US" altLang="zh-CN" sz="2600" smtClean="0">
                <a:solidFill>
                  <a:srgbClr val="FF0000"/>
                </a:solidFill>
              </a:rPr>
              <a:t>k</a:t>
            </a:r>
            <a:r>
              <a:rPr kumimoji="1" lang="zh-CN" altLang="en-US" sz="2600" smtClean="0"/>
              <a:t>，将该位置记为</a:t>
            </a:r>
            <a:r>
              <a:rPr kumimoji="1" lang="en-US" altLang="zh-CN" sz="2600" smtClean="0">
                <a:solidFill>
                  <a:srgbClr val="FF0000"/>
                </a:solidFill>
              </a:rPr>
              <a:t>next[j]</a:t>
            </a:r>
            <a:r>
              <a:rPr kumimoji="1" lang="zh-CN" altLang="en-US" sz="2600" smtClean="0">
                <a:solidFill>
                  <a:srgbClr val="FF0000"/>
                </a:solidFill>
              </a:rPr>
              <a:t>（即：</a:t>
            </a:r>
            <a:r>
              <a:rPr kumimoji="1" lang="en-US" altLang="zh-CN" sz="2600" smtClean="0">
                <a:solidFill>
                  <a:srgbClr val="FF0000"/>
                </a:solidFill>
              </a:rPr>
              <a:t>k= =next[j] </a:t>
            </a:r>
            <a:r>
              <a:rPr kumimoji="1" lang="zh-CN" altLang="en-US" sz="2600" smtClean="0">
                <a:solidFill>
                  <a:srgbClr val="FF0000"/>
                </a:solidFill>
              </a:rPr>
              <a:t>）</a:t>
            </a:r>
            <a:r>
              <a:rPr kumimoji="1" lang="zh-CN" altLang="en-US" sz="2600" smtClean="0"/>
              <a:t>，表明在当前这个位置一旦失败，下一趟匹配将从</a:t>
            </a:r>
            <a:r>
              <a:rPr kumimoji="1" lang="en-US" altLang="zh-CN" sz="2600" smtClean="0"/>
              <a:t>T</a:t>
            </a:r>
            <a:r>
              <a:rPr kumimoji="1" lang="zh-CN" altLang="en-US" sz="2600" smtClean="0"/>
              <a:t>中下标为</a:t>
            </a:r>
            <a:r>
              <a:rPr kumimoji="1" lang="en-US" altLang="zh-CN" sz="2600" smtClean="0"/>
              <a:t>k</a:t>
            </a:r>
            <a:r>
              <a:rPr kumimoji="1" lang="zh-CN" altLang="en-US" sz="2600" smtClean="0"/>
              <a:t>的位置开始比较。</a:t>
            </a:r>
            <a:endParaRPr kumimoji="1" lang="en-US" altLang="zh-CN" sz="260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smtClean="0">
                <a:solidFill>
                  <a:srgbClr val="00B050"/>
                </a:solidFill>
              </a:rPr>
              <a:t>对于</a:t>
            </a:r>
            <a:r>
              <a:rPr lang="en-US" altLang="zh-CN" sz="2600" smtClean="0">
                <a:solidFill>
                  <a:srgbClr val="00B050"/>
                </a:solidFill>
              </a:rPr>
              <a:t>T</a:t>
            </a:r>
            <a:r>
              <a:rPr lang="zh-CN" altLang="en-US" sz="2600" smtClean="0">
                <a:solidFill>
                  <a:srgbClr val="00B050"/>
                </a:solidFill>
              </a:rPr>
              <a:t>中的每一个位置</a:t>
            </a:r>
            <a:r>
              <a:rPr lang="en-US" altLang="zh-CN" sz="2600" smtClean="0">
                <a:solidFill>
                  <a:srgbClr val="00B050"/>
                </a:solidFill>
              </a:rPr>
              <a:t>j</a:t>
            </a:r>
            <a:r>
              <a:rPr lang="zh-CN" altLang="en-US" sz="2600" smtClean="0">
                <a:solidFill>
                  <a:srgbClr val="00B050"/>
                </a:solidFill>
              </a:rPr>
              <a:t>，</a:t>
            </a:r>
            <a:r>
              <a:rPr lang="zh-CN" altLang="en-US" sz="2600" smtClean="0"/>
              <a:t>一旦在这个位置匹配失败，都会回溯到另一个固定的位置</a:t>
            </a:r>
            <a:r>
              <a:rPr lang="en-US" altLang="zh-CN" sz="2600" smtClean="0"/>
              <a:t>next[j]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3686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F5E27F1-57B3-40C3-A17F-235BE11998BE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686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368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15A4A6B-2672-4F66-98A5-AF9361684730}" type="slidenum">
              <a:rPr lang="en-US" altLang="zh-CN" sz="1400" smtClean="0">
                <a:latin typeface="Comic Sans MS" pitchFamily="66" charset="0"/>
              </a:rPr>
              <a:pPr/>
              <a:t>29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00038" y="368300"/>
            <a:ext cx="693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3.2.2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串匹配问题</a:t>
            </a:r>
            <a:r>
              <a:rPr kumimoji="1" lang="zh-CN" altLang="en-US" sz="4000" b="1">
                <a:solidFill>
                  <a:srgbClr val="A5002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2422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E92EEA7-2D0B-45CA-BF33-BAD9F64B463F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CC0064E5-A90C-4ADC-83B2-CE4EB4034DFB}" type="slidenum">
              <a:rPr lang="en-US" altLang="zh-CN" sz="1400" smtClean="0">
                <a:latin typeface="Comic Sans MS" pitchFamily="66" charset="0"/>
              </a:rPr>
              <a:pPr/>
              <a:t>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42888" y="301625"/>
            <a:ext cx="556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章  蛮力法 * </a:t>
            </a:r>
          </a:p>
        </p:txBody>
      </p:sp>
      <p:grpSp>
        <p:nvGrpSpPr>
          <p:cNvPr id="6150" name="Group 1027"/>
          <p:cNvGrpSpPr>
            <a:grpSpLocks/>
          </p:cNvGrpSpPr>
          <p:nvPr/>
        </p:nvGrpSpPr>
        <p:grpSpPr bwMode="auto">
          <a:xfrm>
            <a:off x="539750" y="1306513"/>
            <a:ext cx="5564188" cy="3922712"/>
            <a:chOff x="340" y="823"/>
            <a:chExt cx="3505" cy="2008"/>
          </a:xfrm>
        </p:grpSpPr>
        <p:sp>
          <p:nvSpPr>
            <p:cNvPr id="6151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340" y="823"/>
              <a:ext cx="3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b="1"/>
                <a:t>3.1  </a:t>
              </a:r>
              <a:r>
                <a:rPr kumimoji="1" lang="zh-CN" altLang="en-US" sz="3600" b="1"/>
                <a:t>蛮力法的设计思想</a:t>
              </a:r>
              <a:r>
                <a:rPr kumimoji="1" lang="zh-CN" altLang="en-US" sz="3600" b="1">
                  <a:ea typeface="黑体" pitchFamily="2" charset="-122"/>
                </a:rPr>
                <a:t> </a:t>
              </a:r>
            </a:p>
          </p:txBody>
        </p:sp>
        <p:sp>
          <p:nvSpPr>
            <p:cNvPr id="6152" name="Text Box 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40" y="1159"/>
              <a:ext cx="342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b="1"/>
                <a:t>3.2  </a:t>
              </a:r>
              <a:r>
                <a:rPr kumimoji="1" lang="zh-CN" altLang="en-US" sz="3600" b="1"/>
                <a:t>查找问题中的蛮力法</a:t>
              </a:r>
            </a:p>
          </p:txBody>
        </p:sp>
        <p:sp>
          <p:nvSpPr>
            <p:cNvPr id="6153" name="Text Box 9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40" y="1495"/>
              <a:ext cx="323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b="1"/>
                <a:t>3.3  </a:t>
              </a:r>
              <a:r>
                <a:rPr kumimoji="1" lang="zh-CN" altLang="en-US" sz="3600" b="1"/>
                <a:t>排序问题中的蛮力法</a:t>
              </a:r>
            </a:p>
          </p:txBody>
        </p:sp>
        <p:sp>
          <p:nvSpPr>
            <p:cNvPr id="6154" name="Text Box 10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40" y="1831"/>
              <a:ext cx="350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b="1"/>
                <a:t>3.4  </a:t>
              </a:r>
              <a:r>
                <a:rPr kumimoji="1" lang="zh-CN" altLang="en-US" sz="3600" b="1"/>
                <a:t>组合问题中的蛮力法</a:t>
              </a:r>
            </a:p>
          </p:txBody>
        </p:sp>
        <p:sp>
          <p:nvSpPr>
            <p:cNvPr id="6155" name="Text Box 11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340" y="2167"/>
              <a:ext cx="323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b="1"/>
                <a:t>3.5  </a:t>
              </a:r>
              <a:r>
                <a:rPr kumimoji="1" lang="zh-CN" altLang="en-US" sz="3600" b="1"/>
                <a:t>图问题中的蛮力法</a:t>
              </a:r>
            </a:p>
          </p:txBody>
        </p:sp>
        <p:sp>
          <p:nvSpPr>
            <p:cNvPr id="6156" name="Text Box 12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340" y="2503"/>
              <a:ext cx="338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b="1"/>
                <a:t>3.6  </a:t>
              </a:r>
              <a:r>
                <a:rPr kumimoji="1" lang="zh-CN" altLang="en-US" sz="3600" b="1"/>
                <a:t>几何问题中的蛮力法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0682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38A6012-8764-4278-A500-53DE7633800F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40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9D948FB-E559-4D03-913E-02F25B3D04B7}" type="slidenum">
              <a:rPr lang="en-US" altLang="zh-CN" sz="1400" smtClean="0">
                <a:latin typeface="Comic Sans MS" pitchFamily="66" charset="0"/>
              </a:rPr>
              <a:pPr/>
              <a:t>30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44037" name="Group 11"/>
          <p:cNvGrpSpPr>
            <a:grpSpLocks/>
          </p:cNvGrpSpPr>
          <p:nvPr/>
        </p:nvGrpSpPr>
        <p:grpSpPr bwMode="auto">
          <a:xfrm>
            <a:off x="990600" y="981075"/>
            <a:ext cx="7165975" cy="5630863"/>
            <a:chOff x="624" y="618"/>
            <a:chExt cx="4514" cy="3547"/>
          </a:xfrm>
        </p:grpSpPr>
        <p:grpSp>
          <p:nvGrpSpPr>
            <p:cNvPr id="44038" name="Group 5"/>
            <p:cNvGrpSpPr>
              <a:grpSpLocks/>
            </p:cNvGrpSpPr>
            <p:nvPr/>
          </p:nvGrpSpPr>
          <p:grpSpPr bwMode="auto">
            <a:xfrm>
              <a:off x="624" y="618"/>
              <a:ext cx="4432" cy="3270"/>
              <a:chOff x="1639" y="1233"/>
              <a:chExt cx="7654" cy="3774"/>
            </a:xfrm>
          </p:grpSpPr>
          <p:sp>
            <p:nvSpPr>
              <p:cNvPr id="44040" name="Text Box 6"/>
              <p:cNvSpPr txBox="1">
                <a:spLocks noChangeArrowheads="1"/>
              </p:cNvSpPr>
              <p:nvPr/>
            </p:nvSpPr>
            <p:spPr bwMode="auto">
              <a:xfrm>
                <a:off x="1639" y="1238"/>
                <a:ext cx="7654" cy="37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>
                  <a:spcAft>
                    <a:spcPts val="775"/>
                  </a:spcAft>
                </a:pPr>
                <a:r>
                  <a:rPr lang="zh-CN" altLang="en-US" sz="2000" b="1"/>
                  <a:t>算法</a:t>
                </a:r>
                <a:r>
                  <a:rPr lang="en-US" altLang="zh-CN" sz="2000" b="1"/>
                  <a:t>3.3——KMP</a:t>
                </a:r>
                <a:r>
                  <a:rPr lang="zh-CN" altLang="en-US" sz="2000" b="1"/>
                  <a:t>算法中求</a:t>
                </a:r>
                <a:r>
                  <a:rPr lang="en-US" altLang="zh-CN" sz="2000" b="1"/>
                  <a:t>next</a:t>
                </a:r>
                <a:r>
                  <a:rPr lang="zh-CN" altLang="en-US" sz="2000" b="1"/>
                  <a:t>数组</a:t>
                </a:r>
              </a:p>
              <a:p>
                <a:pPr algn="just"/>
                <a:endParaRPr lang="en-US" altLang="zh-CN" sz="2000" b="1"/>
              </a:p>
            </p:txBody>
          </p:sp>
          <p:grpSp>
            <p:nvGrpSpPr>
              <p:cNvPr id="44041" name="Group 7"/>
              <p:cNvGrpSpPr>
                <a:grpSpLocks/>
              </p:cNvGrpSpPr>
              <p:nvPr/>
            </p:nvGrpSpPr>
            <p:grpSpPr bwMode="auto">
              <a:xfrm>
                <a:off x="1639" y="1233"/>
                <a:ext cx="550" cy="864"/>
                <a:chOff x="1519" y="3141"/>
                <a:chExt cx="550" cy="864"/>
              </a:xfrm>
            </p:grpSpPr>
            <p:sp>
              <p:nvSpPr>
                <p:cNvPr id="44042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1362" y="3298"/>
                  <a:ext cx="864" cy="550"/>
                </a:xfrm>
                <a:prstGeom prst="rtTriangle">
                  <a:avLst/>
                </a:prstGeom>
                <a:noFill/>
                <a:ln w="9525">
                  <a:solidFill>
                    <a:srgbClr val="000000"/>
                  </a:solidFill>
                  <a:prstDash val="lg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7769" name="WordArt 9"/>
                <p:cNvSpPr>
                  <a:spLocks noChangeArrowheads="1" noChangeShapeType="1" noTextEdit="1"/>
                </p:cNvSpPr>
                <p:nvPr/>
              </p:nvSpPr>
              <p:spPr bwMode="auto">
                <a:xfrm rot="18000000">
                  <a:off x="1454" y="3346"/>
                  <a:ext cx="557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2569"/>
                    </a:avLst>
                  </a:prstTxWarp>
                </a:bodyPr>
                <a:lstStyle/>
                <a:p>
                  <a:pPr algn="ctr">
                    <a:defRPr/>
                  </a:pPr>
                  <a:r>
                    <a:rPr lang="en-US" altLang="zh-CN" sz="800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noFill/>
                      <a:latin typeface="宋体"/>
                      <a:ea typeface="宋体"/>
                    </a:rPr>
                    <a:t>C</a:t>
                  </a:r>
                  <a:r>
                    <a:rPr lang="zh-CN" altLang="en-US" sz="800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noFill/>
                      <a:latin typeface="宋体"/>
                      <a:ea typeface="宋体"/>
                    </a:rPr>
                    <a:t>描述</a:t>
                  </a:r>
                </a:p>
              </p:txBody>
            </p:sp>
          </p:grpSp>
        </p:grpSp>
        <p:sp>
          <p:nvSpPr>
            <p:cNvPr id="44039" name="Rectangle 10"/>
            <p:cNvSpPr>
              <a:spLocks noChangeArrowheads="1"/>
            </p:cNvSpPr>
            <p:nvPr/>
          </p:nvSpPr>
          <p:spPr bwMode="auto">
            <a:xfrm>
              <a:off x="832" y="966"/>
              <a:ext cx="4306" cy="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void GetNext(char T[], int next[]){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	int i, j, len;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	next[0] = -1;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    for (j = 1; T[j]!='\0'; j++){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	for (len = j - 1; len &gt;= 1; len--){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	     for (i = 0; i &lt; len; i++)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		if(T[i] != T[j-len+i]) break;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		if (i == len) {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			next[j] = len; break;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		}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	     }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	     if (len &lt; 1) next[j] = 0;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	}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7391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4A41C9B-53E1-49D5-B73D-32612E360F93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505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513FE24-F3B3-4CF4-B373-858FE45EA6E2}" type="slidenum">
              <a:rPr lang="en-US" altLang="zh-CN" sz="1400" smtClean="0">
                <a:latin typeface="Comic Sans MS" pitchFamily="66" charset="0"/>
              </a:rPr>
              <a:pPr/>
              <a:t>31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KMP</a:t>
            </a:r>
            <a:r>
              <a:rPr kumimoji="1" lang="zh-CN" altLang="en-US" b="1">
                <a:latin typeface="宋体" charset="-122"/>
              </a:rPr>
              <a:t>算法用伪代码描述如下：</a:t>
            </a:r>
            <a:r>
              <a:rPr kumimoji="1" lang="zh-CN" altLang="en-US" b="1"/>
              <a:t> </a:t>
            </a:r>
          </a:p>
        </p:txBody>
      </p:sp>
      <p:grpSp>
        <p:nvGrpSpPr>
          <p:cNvPr id="45062" name="Group 3"/>
          <p:cNvGrpSpPr>
            <a:grpSpLocks/>
          </p:cNvGrpSpPr>
          <p:nvPr/>
        </p:nvGrpSpPr>
        <p:grpSpPr bwMode="auto">
          <a:xfrm>
            <a:off x="611188" y="1412875"/>
            <a:ext cx="8281987" cy="3065463"/>
            <a:chOff x="1611" y="10338"/>
            <a:chExt cx="7654" cy="2468"/>
          </a:xfrm>
        </p:grpSpPr>
        <p:sp>
          <p:nvSpPr>
            <p:cNvPr id="45064" name="Text Box 4"/>
            <p:cNvSpPr txBox="1">
              <a:spLocks noChangeArrowheads="1"/>
            </p:cNvSpPr>
            <p:nvPr/>
          </p:nvSpPr>
          <p:spPr bwMode="auto">
            <a:xfrm>
              <a:off x="1611" y="10342"/>
              <a:ext cx="7654" cy="24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spcAft>
                  <a:spcPts val="775"/>
                </a:spcAft>
              </a:pPr>
              <a:r>
                <a:rPr lang="zh-CN" altLang="en-US" sz="2000" b="1"/>
                <a:t>算法</a:t>
              </a:r>
              <a:r>
                <a:rPr lang="en-US" altLang="zh-CN" sz="2000" b="1"/>
                <a:t>3.3——KMP</a:t>
              </a:r>
              <a:r>
                <a:rPr lang="zh-CN" altLang="en-US" sz="2000" b="1"/>
                <a:t>算法</a:t>
              </a:r>
            </a:p>
            <a:p>
              <a:pPr algn="just">
                <a:lnSpc>
                  <a:spcPct val="130000"/>
                </a:lnSpc>
              </a:pPr>
              <a:r>
                <a:rPr lang="zh-CN" altLang="en-US" sz="2000" b="1"/>
                <a:t>   </a:t>
              </a:r>
              <a:r>
                <a:rPr lang="en-US" altLang="zh-CN" sz="2000" b="1"/>
                <a:t>1. </a:t>
              </a:r>
              <a:r>
                <a:rPr lang="zh-CN" altLang="en-US" sz="2000" b="1"/>
                <a:t>在串</a:t>
              </a:r>
              <a:r>
                <a:rPr lang="en-US" altLang="zh-CN" sz="2000" b="1"/>
                <a:t>S</a:t>
              </a:r>
              <a:r>
                <a:rPr lang="zh-CN" altLang="en-US" sz="2000" b="1"/>
                <a:t>和串</a:t>
              </a:r>
              <a:r>
                <a:rPr lang="en-US" altLang="zh-CN" sz="2000" b="1"/>
                <a:t>T</a:t>
              </a:r>
              <a:r>
                <a:rPr lang="zh-CN" altLang="en-US" sz="2000" b="1"/>
                <a:t>中分别设比较的起始下标</a:t>
              </a:r>
              <a:r>
                <a:rPr lang="en-US" altLang="zh-CN" sz="2000" b="1"/>
                <a:t>i=0</a:t>
              </a:r>
              <a:r>
                <a:rPr lang="zh-CN" altLang="en-US" sz="2000" b="1"/>
                <a:t>和</a:t>
              </a:r>
              <a:r>
                <a:rPr lang="en-US" altLang="zh-CN" sz="2000" b="1"/>
                <a:t>j=0</a:t>
              </a:r>
              <a:r>
                <a:rPr lang="zh-CN" altLang="en-US" sz="2000" b="1"/>
                <a:t>；</a:t>
              </a:r>
            </a:p>
            <a:p>
              <a:pPr algn="just">
                <a:lnSpc>
                  <a:spcPct val="130000"/>
                </a:lnSpc>
              </a:pPr>
              <a:r>
                <a:rPr lang="zh-CN" altLang="en-US" sz="2000" b="1"/>
                <a:t>   </a:t>
              </a:r>
              <a:r>
                <a:rPr lang="en-US" altLang="zh-CN" sz="2000" b="1"/>
                <a:t>2. </a:t>
              </a:r>
              <a:r>
                <a:rPr lang="zh-CN" altLang="en-US" sz="2000" b="1"/>
                <a:t>重复下述操作，直到</a:t>
              </a:r>
              <a:r>
                <a:rPr lang="en-US" altLang="zh-CN" sz="2000" b="1"/>
                <a:t>S</a:t>
              </a:r>
              <a:r>
                <a:rPr lang="zh-CN" altLang="en-US" sz="2000" b="1"/>
                <a:t>和</a:t>
              </a:r>
              <a:r>
                <a:rPr lang="en-US" altLang="zh-CN" sz="2000" b="1"/>
                <a:t>T</a:t>
              </a:r>
              <a:r>
                <a:rPr lang="zh-CN" altLang="en-US" sz="2000" b="1"/>
                <a:t>的所有字符均比较完毕；</a:t>
              </a:r>
            </a:p>
            <a:p>
              <a:pPr algn="just">
                <a:lnSpc>
                  <a:spcPct val="130000"/>
                </a:lnSpc>
              </a:pPr>
              <a:r>
                <a:rPr lang="zh-CN" altLang="en-US" sz="2000" b="1"/>
                <a:t>        </a:t>
              </a:r>
              <a:r>
                <a:rPr lang="en-US" altLang="zh-CN" sz="2000" b="1"/>
                <a:t>2.1 </a:t>
              </a:r>
              <a:r>
                <a:rPr lang="zh-CN" altLang="en-US" sz="2000" b="1"/>
                <a:t>如果</a:t>
              </a:r>
              <a:r>
                <a:rPr lang="en-US" altLang="zh-CN" sz="2000" b="1"/>
                <a:t>S[i]=T[j]</a:t>
              </a:r>
              <a:r>
                <a:rPr lang="zh-CN" altLang="en-US" sz="2000" b="1"/>
                <a:t>，则继续比较</a:t>
              </a:r>
              <a:r>
                <a:rPr lang="en-US" altLang="zh-CN" sz="2000" b="1"/>
                <a:t>S</a:t>
              </a:r>
              <a:r>
                <a:rPr lang="zh-CN" altLang="en-US" sz="2000" b="1"/>
                <a:t>和</a:t>
              </a:r>
              <a:r>
                <a:rPr lang="en-US" altLang="zh-CN" sz="2000" b="1"/>
                <a:t>T</a:t>
              </a:r>
              <a:r>
                <a:rPr lang="zh-CN" altLang="en-US" sz="2000" b="1"/>
                <a:t>的下一个字符；否则</a:t>
              </a:r>
            </a:p>
            <a:p>
              <a:pPr algn="just">
                <a:lnSpc>
                  <a:spcPct val="130000"/>
                </a:lnSpc>
              </a:pPr>
              <a:r>
                <a:rPr lang="zh-CN" altLang="en-US" sz="2000" b="1"/>
                <a:t>        </a:t>
              </a:r>
              <a:r>
                <a:rPr lang="en-US" altLang="zh-CN" sz="2000" b="1"/>
                <a:t>2.2 </a:t>
              </a:r>
              <a:r>
                <a:rPr lang="zh-CN" altLang="en-US" sz="2000" b="1"/>
                <a:t>将</a:t>
              </a:r>
              <a:r>
                <a:rPr lang="en-US" altLang="zh-CN" sz="2000" b="1"/>
                <a:t>j</a:t>
              </a:r>
              <a:r>
                <a:rPr lang="zh-CN" altLang="en-US" sz="2000" b="1"/>
                <a:t>向右滑动到</a:t>
              </a:r>
              <a:r>
                <a:rPr lang="en-US" altLang="zh-CN" sz="2000" b="1"/>
                <a:t>next[j]</a:t>
              </a:r>
              <a:r>
                <a:rPr lang="zh-CN" altLang="en-US" sz="2000" b="1"/>
                <a:t>位置，即</a:t>
              </a:r>
              <a:r>
                <a:rPr lang="en-US" altLang="zh-CN" sz="2000" b="1"/>
                <a:t>j=next[j]</a:t>
              </a:r>
              <a:r>
                <a:rPr lang="zh-CN" altLang="en-US" sz="2000" b="1"/>
                <a:t>；</a:t>
              </a:r>
            </a:p>
            <a:p>
              <a:pPr algn="just">
                <a:lnSpc>
                  <a:spcPct val="130000"/>
                </a:lnSpc>
              </a:pPr>
              <a:r>
                <a:rPr lang="zh-CN" altLang="en-US" sz="2000" b="1"/>
                <a:t>        </a:t>
              </a:r>
              <a:r>
                <a:rPr lang="en-US" altLang="zh-CN" sz="2000" b="1"/>
                <a:t>2.3 </a:t>
              </a:r>
              <a:r>
                <a:rPr lang="zh-CN" altLang="en-US" sz="2000" b="1"/>
                <a:t>如果</a:t>
              </a:r>
              <a:r>
                <a:rPr lang="en-US" altLang="zh-CN" sz="2000" b="1"/>
                <a:t>j=-1</a:t>
              </a:r>
              <a:r>
                <a:rPr lang="zh-CN" altLang="en-US" sz="2000" b="1"/>
                <a:t>，则将</a:t>
              </a:r>
              <a:r>
                <a:rPr lang="en-US" altLang="zh-CN" sz="2000" b="1"/>
                <a:t>i</a:t>
              </a:r>
              <a:r>
                <a:rPr lang="zh-CN" altLang="en-US" sz="2000" b="1"/>
                <a:t>和</a:t>
              </a:r>
              <a:r>
                <a:rPr lang="en-US" altLang="zh-CN" sz="2000" b="1"/>
                <a:t>j</a:t>
              </a:r>
              <a:r>
                <a:rPr lang="zh-CN" altLang="en-US" sz="2000" b="1"/>
                <a:t>分别加</a:t>
              </a:r>
              <a:r>
                <a:rPr lang="en-US" altLang="zh-CN" sz="2000" b="1"/>
                <a:t>1</a:t>
              </a:r>
              <a:r>
                <a:rPr lang="zh-CN" altLang="en-US" sz="2000" b="1"/>
                <a:t>，准备下一趟比较；</a:t>
              </a:r>
            </a:p>
            <a:p>
              <a:pPr algn="just">
                <a:lnSpc>
                  <a:spcPct val="130000"/>
                </a:lnSpc>
              </a:pPr>
              <a:r>
                <a:rPr lang="zh-CN" altLang="en-US" sz="2000" b="1"/>
                <a:t>   </a:t>
              </a:r>
              <a:r>
                <a:rPr lang="en-US" altLang="zh-CN" sz="2000" b="1"/>
                <a:t>3. </a:t>
              </a:r>
              <a:r>
                <a:rPr lang="zh-CN" altLang="en-US" sz="2000" b="1"/>
                <a:t>如果</a:t>
              </a:r>
              <a:r>
                <a:rPr lang="en-US" altLang="zh-CN" sz="2000" b="1"/>
                <a:t>T</a:t>
              </a:r>
              <a:r>
                <a:rPr lang="zh-CN" altLang="en-US" sz="2000" b="1"/>
                <a:t>中所有字符均比较完毕，则返回匹配的起始下标；否则返回</a:t>
              </a:r>
              <a:r>
                <a:rPr lang="en-US" altLang="zh-CN" sz="2000" b="1"/>
                <a:t>0</a:t>
              </a:r>
              <a:r>
                <a:rPr lang="zh-CN" altLang="en-US" sz="1800" b="1"/>
                <a:t>；</a:t>
              </a:r>
            </a:p>
            <a:p>
              <a:pPr algn="just">
                <a:lnSpc>
                  <a:spcPct val="130000"/>
                </a:lnSpc>
              </a:pPr>
              <a:endParaRPr lang="en-US" altLang="zh-CN" sz="1800" b="1"/>
            </a:p>
          </p:txBody>
        </p:sp>
        <p:grpSp>
          <p:nvGrpSpPr>
            <p:cNvPr id="45065" name="Group 5"/>
            <p:cNvGrpSpPr>
              <a:grpSpLocks/>
            </p:cNvGrpSpPr>
            <p:nvPr/>
          </p:nvGrpSpPr>
          <p:grpSpPr bwMode="auto">
            <a:xfrm>
              <a:off x="1621" y="10338"/>
              <a:ext cx="540" cy="813"/>
              <a:chOff x="1711" y="5088"/>
              <a:chExt cx="540" cy="813"/>
            </a:xfrm>
          </p:grpSpPr>
          <p:sp>
            <p:nvSpPr>
              <p:cNvPr id="45066" name="AutoShape 6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7" name="WordArt 7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1660" y="5281"/>
                <a:ext cx="495" cy="1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/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539750" y="470376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        KMP</a:t>
            </a:r>
            <a:r>
              <a:rPr kumimoji="1" lang="zh-CN" altLang="en-US" b="1">
                <a:latin typeface="宋体" charset="-122"/>
              </a:rPr>
              <a:t>算法的时间复杂性是</a:t>
            </a:r>
            <a:r>
              <a:rPr kumimoji="1" lang="en-US" altLang="zh-CN" b="1" i="1"/>
              <a:t>O</a:t>
            </a:r>
            <a:r>
              <a:rPr kumimoji="1" lang="en-US" altLang="zh-CN" b="1">
                <a:latin typeface="宋体" charset="-122"/>
              </a:rPr>
              <a:t>(</a:t>
            </a:r>
            <a:r>
              <a:rPr kumimoji="1" lang="en-US" altLang="zh-CN" b="1" i="1"/>
              <a:t>n</a:t>
            </a:r>
            <a:r>
              <a:rPr kumimoji="1" lang="en-US" altLang="zh-CN" b="1">
                <a:latin typeface="宋体" charset="-122"/>
              </a:rPr>
              <a:t>)</a:t>
            </a:r>
            <a:r>
              <a:rPr kumimoji="1" lang="zh-CN" altLang="en-US" b="1">
                <a:latin typeface="宋体" charset="-122"/>
              </a:rPr>
              <a:t>。</a:t>
            </a: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1818990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D64556CA-2190-4898-A43D-8AC43A23F8CF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608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460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CA35E581-7682-4EEE-B5FD-C8ACA47EB41F}" type="slidenum">
              <a:rPr lang="en-US" altLang="zh-CN" sz="1400" smtClean="0">
                <a:latin typeface="Comic Sans MS" pitchFamily="66" charset="0"/>
              </a:rPr>
              <a:pPr/>
              <a:t>32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46085" name="Group 11"/>
          <p:cNvGrpSpPr>
            <a:grpSpLocks/>
          </p:cNvGrpSpPr>
          <p:nvPr/>
        </p:nvGrpSpPr>
        <p:grpSpPr bwMode="auto">
          <a:xfrm>
            <a:off x="928688" y="676275"/>
            <a:ext cx="7165975" cy="5351463"/>
            <a:chOff x="624" y="618"/>
            <a:chExt cx="4514" cy="3371"/>
          </a:xfrm>
        </p:grpSpPr>
        <p:grpSp>
          <p:nvGrpSpPr>
            <p:cNvPr id="46086" name="Group 5"/>
            <p:cNvGrpSpPr>
              <a:grpSpLocks/>
            </p:cNvGrpSpPr>
            <p:nvPr/>
          </p:nvGrpSpPr>
          <p:grpSpPr bwMode="auto">
            <a:xfrm>
              <a:off x="624" y="618"/>
              <a:ext cx="4432" cy="3270"/>
              <a:chOff x="1639" y="1233"/>
              <a:chExt cx="7654" cy="3774"/>
            </a:xfrm>
          </p:grpSpPr>
          <p:sp>
            <p:nvSpPr>
              <p:cNvPr id="46088" name="Text Box 6"/>
              <p:cNvSpPr txBox="1">
                <a:spLocks noChangeArrowheads="1"/>
              </p:cNvSpPr>
              <p:nvPr/>
            </p:nvSpPr>
            <p:spPr bwMode="auto">
              <a:xfrm>
                <a:off x="1639" y="1238"/>
                <a:ext cx="7654" cy="37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>
                  <a:spcAft>
                    <a:spcPts val="775"/>
                  </a:spcAft>
                </a:pPr>
                <a:r>
                  <a:rPr lang="zh-CN" altLang="en-US" sz="2000" b="1"/>
                  <a:t>算法</a:t>
                </a:r>
                <a:r>
                  <a:rPr lang="en-US" altLang="zh-CN" sz="2000" b="1"/>
                  <a:t>3.3——KMP</a:t>
                </a:r>
                <a:r>
                  <a:rPr lang="zh-CN" altLang="en-US" sz="2000" b="1"/>
                  <a:t>算法</a:t>
                </a:r>
              </a:p>
              <a:p>
                <a:pPr algn="just"/>
                <a:endParaRPr lang="en-US" altLang="zh-CN" sz="2000" b="1"/>
              </a:p>
            </p:txBody>
          </p:sp>
          <p:grpSp>
            <p:nvGrpSpPr>
              <p:cNvPr id="46089" name="Group 7"/>
              <p:cNvGrpSpPr>
                <a:grpSpLocks/>
              </p:cNvGrpSpPr>
              <p:nvPr/>
            </p:nvGrpSpPr>
            <p:grpSpPr bwMode="auto">
              <a:xfrm>
                <a:off x="1639" y="1233"/>
                <a:ext cx="550" cy="864"/>
                <a:chOff x="1519" y="3141"/>
                <a:chExt cx="550" cy="864"/>
              </a:xfrm>
            </p:grpSpPr>
            <p:sp>
              <p:nvSpPr>
                <p:cNvPr id="46090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1362" y="3298"/>
                  <a:ext cx="864" cy="550"/>
                </a:xfrm>
                <a:prstGeom prst="rtTriangle">
                  <a:avLst/>
                </a:prstGeom>
                <a:noFill/>
                <a:ln w="9525">
                  <a:solidFill>
                    <a:srgbClr val="000000"/>
                  </a:solidFill>
                  <a:prstDash val="lg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7769" name="WordArt 9"/>
                <p:cNvSpPr>
                  <a:spLocks noChangeArrowheads="1" noChangeShapeType="1" noTextEdit="1"/>
                </p:cNvSpPr>
                <p:nvPr/>
              </p:nvSpPr>
              <p:spPr bwMode="auto">
                <a:xfrm rot="18000000">
                  <a:off x="1454" y="3346"/>
                  <a:ext cx="557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2569"/>
                    </a:avLst>
                  </a:prstTxWarp>
                </a:bodyPr>
                <a:lstStyle/>
                <a:p>
                  <a:pPr algn="ctr">
                    <a:defRPr/>
                  </a:pPr>
                  <a:r>
                    <a:rPr lang="en-US" altLang="zh-CN" sz="800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noFill/>
                      <a:latin typeface="宋体"/>
                      <a:ea typeface="宋体"/>
                    </a:rPr>
                    <a:t>C</a:t>
                  </a:r>
                  <a:r>
                    <a:rPr lang="zh-CN" altLang="en-US" sz="800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noFill/>
                      <a:latin typeface="宋体"/>
                      <a:ea typeface="宋体"/>
                    </a:rPr>
                    <a:t>描述</a:t>
                  </a:r>
                </a:p>
              </p:txBody>
            </p:sp>
          </p:grpSp>
        </p:grpSp>
        <p:sp>
          <p:nvSpPr>
            <p:cNvPr id="46087" name="Rectangle 10"/>
            <p:cNvSpPr>
              <a:spLocks noChangeArrowheads="1"/>
            </p:cNvSpPr>
            <p:nvPr/>
          </p:nvSpPr>
          <p:spPr bwMode="auto">
            <a:xfrm>
              <a:off x="832" y="966"/>
              <a:ext cx="4306" cy="3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int KMP(char S[],char T[]){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    int i = 0, j = 0;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    int next[80] = {-1};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    GetNext(T,next);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    while (S[i] != '\0' &amp;&amp; T[j] != '\0'){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	if(S[i] == T[j]){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	       i++; j++;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            } else { j = next[j];   if (j == -1) {i++; j++;}   }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     }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    if(T[j] == '\0') return i - strlen(T) + 1;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    else return 0;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8099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800FF15-F20D-4051-A013-436725846DCD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7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6B8ABDD-EDC7-4F8F-9DDF-26FC820E6A76}" type="slidenum">
              <a:rPr lang="en-US" altLang="zh-CN" sz="1400" smtClean="0">
                <a:latin typeface="Comic Sans MS" pitchFamily="66" charset="0"/>
              </a:rPr>
              <a:pPr/>
              <a:t>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238125" y="303213"/>
            <a:ext cx="7385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蛮力法的设计思想</a:t>
            </a:r>
            <a:r>
              <a:rPr kumimoji="1" lang="zh-CN" altLang="en-US" sz="4000" b="1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314326" y="1335088"/>
            <a:ext cx="862316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sz="3400" b="1" dirty="0"/>
              <a:t>蛮力法的设计思想：直接基于问题的</a:t>
            </a:r>
            <a:r>
              <a:rPr kumimoji="1" lang="zh-CN" altLang="en-US" sz="3400" b="1" dirty="0" smtClean="0"/>
              <a:t>描述</a:t>
            </a:r>
            <a:endParaRPr kumimoji="1" lang="zh-CN" altLang="en-US" sz="3400" b="1" dirty="0">
              <a:solidFill>
                <a:srgbClr val="FF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400" b="1" dirty="0"/>
              <a:t>例：计算</a:t>
            </a:r>
            <a:r>
              <a:rPr kumimoji="1" lang="en-US" altLang="zh-CN" sz="3400" b="1" i="1" dirty="0"/>
              <a:t>a</a:t>
            </a:r>
            <a:r>
              <a:rPr kumimoji="1" lang="en-US" altLang="zh-CN" sz="3400" b="1" i="1" baseline="30000" dirty="0"/>
              <a:t>n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3400" b="1" i="1" baseline="30000" dirty="0"/>
          </a:p>
        </p:txBody>
      </p:sp>
      <p:grpSp>
        <p:nvGrpSpPr>
          <p:cNvPr id="7175" name="Group 12"/>
          <p:cNvGrpSpPr>
            <a:grpSpLocks/>
          </p:cNvGrpSpPr>
          <p:nvPr/>
        </p:nvGrpSpPr>
        <p:grpSpPr bwMode="auto">
          <a:xfrm>
            <a:off x="3162300" y="3673475"/>
            <a:ext cx="3328988" cy="1001713"/>
            <a:chOff x="1992" y="2314"/>
            <a:chExt cx="2097" cy="631"/>
          </a:xfrm>
        </p:grpSpPr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2736" y="2709"/>
              <a:ext cx="54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3200" b="1" i="1"/>
                <a:t>n</a:t>
              </a:r>
              <a:r>
                <a:rPr lang="zh-CN" altLang="en-US" sz="3200" b="1"/>
                <a:t>次</a:t>
              </a:r>
              <a:endParaRPr lang="zh-CN" altLang="en-US" sz="3200" b="1">
                <a:latin typeface="Arial" charset="0"/>
              </a:endParaRPr>
            </a:p>
          </p:txBody>
        </p:sp>
        <p:sp>
          <p:nvSpPr>
            <p:cNvPr id="7177" name="AutoShape 9"/>
            <p:cNvSpPr>
              <a:spLocks/>
            </p:cNvSpPr>
            <p:nvPr/>
          </p:nvSpPr>
          <p:spPr bwMode="auto">
            <a:xfrm rot="-5384897">
              <a:off x="2942" y="1925"/>
              <a:ext cx="129" cy="1436"/>
            </a:xfrm>
            <a:prstGeom prst="leftBrace">
              <a:avLst>
                <a:gd name="adj1" fmla="val 927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992" y="2314"/>
              <a:ext cx="209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3200" b="1" i="1"/>
                <a:t>a</a:t>
              </a:r>
              <a:r>
                <a:rPr lang="en-US" altLang="zh-CN" sz="3200" b="1" i="1" baseline="30000"/>
                <a:t>n</a:t>
              </a:r>
              <a:r>
                <a:rPr lang="en-US" altLang="zh-CN" sz="3200" b="1"/>
                <a:t>=</a:t>
              </a:r>
              <a:r>
                <a:rPr lang="en-US" altLang="zh-CN" sz="3200" b="1" i="1"/>
                <a:t>a</a:t>
              </a:r>
              <a:r>
                <a:rPr lang="en-US" altLang="zh-CN" sz="3200" b="1"/>
                <a:t>×</a:t>
              </a:r>
              <a:r>
                <a:rPr lang="en-US" altLang="zh-CN" sz="3200" b="1" i="1"/>
                <a:t>a</a:t>
              </a:r>
              <a:r>
                <a:rPr lang="en-US" altLang="zh-CN" sz="3200" b="1"/>
                <a:t>×…×</a:t>
              </a:r>
              <a:r>
                <a:rPr lang="en-US" altLang="zh-CN" sz="3200" b="1" i="1"/>
                <a:t>a</a:t>
              </a:r>
              <a:endParaRPr lang="en-US" altLang="zh-CN" sz="3200" b="1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8903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5E60CF3-1D33-4B73-94F2-6503E3F2EB0D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F640E51-5EB0-4F70-91BF-15E6C0DDD345}" type="slidenum">
              <a:rPr lang="en-US" altLang="zh-CN" sz="1400" smtClean="0">
                <a:latin typeface="Comic Sans MS" pitchFamily="66" charset="0"/>
              </a:rPr>
              <a:pPr/>
              <a:t>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88938" y="1169988"/>
            <a:ext cx="846772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sz="3000" b="1" dirty="0">
                <a:latin typeface="宋体" charset="-122"/>
              </a:rPr>
              <a:t>蛮力法依赖的基本技术</a:t>
            </a:r>
            <a:r>
              <a:rPr kumimoji="1" lang="en-US" altLang="zh-CN" sz="3000" b="1" dirty="0">
                <a:latin typeface="宋体" charset="-122"/>
              </a:rPr>
              <a:t>——</a:t>
            </a:r>
            <a:r>
              <a:rPr kumimoji="1" lang="zh-CN" altLang="en-US" sz="3000" b="1" dirty="0">
                <a:solidFill>
                  <a:srgbClr val="FF0000"/>
                </a:solidFill>
                <a:latin typeface="宋体" charset="-122"/>
              </a:rPr>
              <a:t>扫描技术</a:t>
            </a:r>
            <a:r>
              <a:rPr kumimoji="1" lang="zh-CN" altLang="en-US" sz="3000" b="1" dirty="0">
                <a:latin typeface="宋体" charset="-122"/>
              </a:rPr>
              <a:t>，即采用一定的策略将待求解问题的</a:t>
            </a:r>
            <a:r>
              <a:rPr kumimoji="1" lang="zh-CN" altLang="en-US" sz="3000" b="1" dirty="0">
                <a:solidFill>
                  <a:srgbClr val="FF0000"/>
                </a:solidFill>
                <a:latin typeface="宋体" charset="-122"/>
              </a:rPr>
              <a:t>所有元素依次处理一次</a:t>
            </a:r>
            <a:r>
              <a:rPr kumimoji="1" lang="zh-CN" altLang="en-US" sz="3000" b="1" dirty="0">
                <a:latin typeface="宋体" charset="-122"/>
              </a:rPr>
              <a:t>，从而找出问题的解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sz="3000" b="1" dirty="0">
                <a:solidFill>
                  <a:srgbClr val="FF0000"/>
                </a:solidFill>
                <a:latin typeface="宋体" charset="-122"/>
              </a:rPr>
              <a:t>关键</a:t>
            </a:r>
            <a:r>
              <a:rPr kumimoji="1" lang="en-US" altLang="zh-CN" sz="3000" b="1" dirty="0">
                <a:solidFill>
                  <a:srgbClr val="FF0000"/>
                </a:solidFill>
                <a:latin typeface="宋体" charset="-122"/>
              </a:rPr>
              <a:t>——</a:t>
            </a:r>
            <a:r>
              <a:rPr kumimoji="1" lang="zh-CN" altLang="en-US" sz="3000" b="1" dirty="0">
                <a:solidFill>
                  <a:srgbClr val="FF0000"/>
                </a:solidFill>
                <a:latin typeface="宋体" charset="-122"/>
              </a:rPr>
              <a:t>依次处理所有元素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sz="3000" b="1" dirty="0">
                <a:latin typeface="宋体" charset="-122"/>
              </a:rPr>
              <a:t>基本的扫描技术</a:t>
            </a:r>
            <a:r>
              <a:rPr kumimoji="1" lang="en-US" altLang="zh-CN" sz="3000" b="1" dirty="0">
                <a:latin typeface="宋体" charset="-122"/>
              </a:rPr>
              <a:t>——</a:t>
            </a:r>
            <a:r>
              <a:rPr kumimoji="1" lang="zh-CN" altLang="en-US" sz="3000" b="1" dirty="0">
                <a:latin typeface="宋体" charset="-122"/>
              </a:rPr>
              <a:t>遍历</a:t>
            </a:r>
          </a:p>
          <a:p>
            <a:pPr lvl="1"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AutoNum type="circleNumDbPlain"/>
            </a:pPr>
            <a:r>
              <a:rPr kumimoji="1" lang="zh-CN" altLang="en-US" sz="2800" b="1" dirty="0">
                <a:latin typeface="Arial" charset="0"/>
              </a:rPr>
              <a:t>集合的遍历：</a:t>
            </a:r>
          </a:p>
          <a:p>
            <a:pPr lvl="1"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AutoNum type="circleNumDbPlain"/>
            </a:pPr>
            <a:r>
              <a:rPr kumimoji="1" lang="zh-CN" altLang="en-US" sz="2800" b="1" dirty="0">
                <a:latin typeface="Arial" charset="0"/>
              </a:rPr>
              <a:t>线性表的遍历：</a:t>
            </a:r>
          </a:p>
          <a:p>
            <a:pPr lvl="1"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AutoNum type="circleNumDbPlain"/>
            </a:pPr>
            <a:r>
              <a:rPr kumimoji="1" lang="zh-CN" altLang="en-US" sz="2800" b="1" dirty="0">
                <a:latin typeface="Arial" charset="0"/>
              </a:rPr>
              <a:t>树的遍历 ：</a:t>
            </a:r>
          </a:p>
          <a:p>
            <a:pPr lvl="1" eaLnBrk="1" hangingPunct="1"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AutoNum type="circleNumDbPlain"/>
            </a:pPr>
            <a:r>
              <a:rPr kumimoji="1" lang="zh-CN" altLang="en-US" sz="2800" b="1" dirty="0">
                <a:latin typeface="Arial" charset="0"/>
              </a:rPr>
              <a:t>图的遍历 ：</a:t>
            </a:r>
            <a:endParaRPr kumimoji="1" lang="zh-CN" altLang="en-US" sz="2800" b="1" dirty="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38125" y="303213"/>
            <a:ext cx="77771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蛮力法的设计思想</a:t>
            </a:r>
            <a:r>
              <a:rPr kumimoji="1" lang="zh-CN" altLang="en-US" sz="4000" b="1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32188" y="3989388"/>
            <a:ext cx="269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Arial" charset="0"/>
              </a:rPr>
              <a:t>逐个遍历</a:t>
            </a:r>
            <a:endParaRPr lang="zh-CN" altLang="en-US" sz="28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7938" y="4591050"/>
            <a:ext cx="269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Arial" charset="0"/>
              </a:rPr>
              <a:t>按元素序号</a:t>
            </a:r>
            <a:endParaRPr lang="zh-CN" altLang="en-US" sz="2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67063" y="5194300"/>
            <a:ext cx="5522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Arial" charset="0"/>
              </a:rPr>
              <a:t>按前序、中序、后序、层次</a:t>
            </a:r>
            <a:endParaRPr lang="zh-CN" altLang="en-US" sz="280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155950" y="5808663"/>
            <a:ext cx="5335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Arial" charset="0"/>
              </a:rPr>
              <a:t>按深度优先、广度优先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2724329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1B824E2-E8DF-469B-8EAD-AC9EF04497F7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24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7A88128-EB8D-4546-ABAD-9208BF946864}" type="slidenum">
              <a:rPr lang="en-US" altLang="zh-CN" sz="1400" smtClean="0">
                <a:latin typeface="Comic Sans MS" pitchFamily="66" charset="0"/>
              </a:rPr>
              <a:pPr/>
              <a:t>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38125" y="303213"/>
            <a:ext cx="75041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蛮力法的设计思想</a:t>
            </a:r>
            <a:r>
              <a:rPr kumimoji="1" lang="zh-CN" altLang="en-US" sz="4000" b="1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381000" y="1281113"/>
            <a:ext cx="83058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sz="3000" b="1"/>
              <a:t>一个简单的例子</a:t>
            </a:r>
            <a:r>
              <a:rPr kumimoji="1" lang="en-US" altLang="zh-CN" sz="3000" b="1"/>
              <a:t>——</a:t>
            </a:r>
            <a:r>
              <a:rPr kumimoji="1" lang="zh-CN" altLang="en-US" sz="3000" b="1"/>
              <a:t>百元买百鸡问题</a:t>
            </a:r>
            <a:endParaRPr kumimoji="1" lang="en-US" altLang="zh-CN" sz="3000" b="1"/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b="1"/>
              <a:t>公元</a:t>
            </a:r>
            <a:r>
              <a:rPr kumimoji="1" lang="en-US" altLang="zh-CN" b="1"/>
              <a:t>5</a:t>
            </a:r>
            <a:r>
              <a:rPr kumimoji="1" lang="zh-CN" altLang="en-US" b="1"/>
              <a:t>世纪末，我国古代数学家张丘建在他所撰写的</a:t>
            </a:r>
            <a:r>
              <a:rPr kumimoji="1" lang="en-US" altLang="zh-CN" b="1"/>
              <a:t>《</a:t>
            </a:r>
            <a:r>
              <a:rPr kumimoji="1" lang="zh-CN" altLang="en-US" b="1"/>
              <a:t>算经</a:t>
            </a:r>
            <a:r>
              <a:rPr kumimoji="1" lang="en-US" altLang="zh-CN" b="1"/>
              <a:t>》</a:t>
            </a:r>
            <a:r>
              <a:rPr kumimoji="1" lang="zh-CN" altLang="en-US" b="1"/>
              <a:t>中，提出了这样一个问题：“鸡翁一，值钱五；鸡母一，值钱三；鸡雏三，值钱一。百钱买百鸡，问鸡翁、母、雏各几何？”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853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3CD3A5E-91C4-45AF-8513-500B11B4B9A1}" type="datetime1">
              <a:rPr lang="zh-CN" altLang="en-US" sz="1400" smtClean="0">
                <a:latin typeface="Comic Sans MS" pitchFamily="66" charset="0"/>
              </a:rPr>
              <a:pPr/>
              <a:t>2016/3/8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126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4DC3BE2-1DE3-4A0B-A638-B7F050A7535B}" type="slidenum">
              <a:rPr lang="en-US" altLang="zh-CN" sz="1400" smtClean="0">
                <a:latin typeface="Comic Sans MS" pitchFamily="66" charset="0"/>
              </a:rPr>
              <a:pPr/>
              <a:t>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38125" y="303213"/>
            <a:ext cx="75041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3.1  </a:t>
            </a:r>
            <a:r>
              <a:rPr kumimoji="1" lang="zh-CN" altLang="en-US" sz="44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蛮力法的设计思想</a:t>
            </a:r>
            <a:r>
              <a:rPr kumimoji="1" lang="zh-CN" altLang="en-US" sz="4000" b="1" dirty="0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11270" name="Text Box 2"/>
          <p:cNvSpPr txBox="1">
            <a:spLocks noChangeArrowheads="1"/>
          </p:cNvSpPr>
          <p:nvPr/>
        </p:nvSpPr>
        <p:spPr bwMode="auto">
          <a:xfrm>
            <a:off x="381000" y="1281113"/>
            <a:ext cx="83058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sz="3000" b="1" dirty="0"/>
              <a:t>一个简单的例子</a:t>
            </a:r>
            <a:r>
              <a:rPr kumimoji="1" lang="en-US" altLang="zh-CN" sz="3000" b="1" dirty="0"/>
              <a:t>——</a:t>
            </a:r>
            <a:r>
              <a:rPr kumimoji="1" lang="zh-CN" altLang="en-US" sz="3000" b="1" dirty="0"/>
              <a:t>百元买百鸡问题</a:t>
            </a:r>
            <a:endParaRPr kumimoji="1" lang="en-US" altLang="zh-CN" sz="3000" b="1" dirty="0"/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b="1" dirty="0"/>
              <a:t>已知公鸡</a:t>
            </a:r>
            <a:r>
              <a:rPr kumimoji="1" lang="en-US" altLang="zh-CN" b="1" dirty="0"/>
              <a:t>5</a:t>
            </a:r>
            <a:r>
              <a:rPr kumimoji="1" lang="zh-CN" altLang="en-US" b="1" dirty="0"/>
              <a:t>元一只，母鸡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元一只，小鸡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元三只，用</a:t>
            </a:r>
            <a:r>
              <a:rPr kumimoji="1" lang="en-US" altLang="zh-CN" b="1" dirty="0"/>
              <a:t>100</a:t>
            </a:r>
            <a:r>
              <a:rPr kumimoji="1" lang="zh-CN" altLang="en-US" b="1" dirty="0"/>
              <a:t>元钱买</a:t>
            </a:r>
            <a:r>
              <a:rPr kumimoji="1" lang="en-US" altLang="zh-CN" b="1" dirty="0"/>
              <a:t>100</a:t>
            </a:r>
            <a:r>
              <a:rPr kumimoji="1" lang="zh-CN" altLang="en-US" b="1" dirty="0"/>
              <a:t>只鸡，问公鸡、母鸡、小鸡各多少只？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81000" y="2779713"/>
            <a:ext cx="84709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/>
              <a:t>void chicken(){</a:t>
            </a:r>
          </a:p>
          <a:p>
            <a:pPr eaLnBrk="1" hangingPunct="1"/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x,y,z</a:t>
            </a:r>
            <a:r>
              <a:rPr lang="en-US" altLang="zh-CN" b="1" dirty="0"/>
              <a:t>;</a:t>
            </a:r>
          </a:p>
          <a:p>
            <a:pPr eaLnBrk="1" hangingPunct="1"/>
            <a:r>
              <a:rPr lang="en-US" altLang="zh-CN" b="1" dirty="0"/>
              <a:t>    for(x=0;x&lt;=20;x++){</a:t>
            </a:r>
          </a:p>
          <a:p>
            <a:pPr eaLnBrk="1" hangingPunct="1"/>
            <a:r>
              <a:rPr lang="en-US" altLang="zh-CN" b="1" dirty="0"/>
              <a:t>        for(y=0;y&lt;=33;y++){</a:t>
            </a:r>
          </a:p>
          <a:p>
            <a:pPr eaLnBrk="1" hangingPunct="1"/>
            <a:r>
              <a:rPr lang="en-US" altLang="zh-CN" b="1" dirty="0"/>
              <a:t>            z=100-x-y;</a:t>
            </a:r>
          </a:p>
          <a:p>
            <a:pPr eaLnBrk="1" hangingPunct="1"/>
            <a:r>
              <a:rPr lang="en-US" altLang="zh-CN" b="1" dirty="0"/>
              <a:t>	if((z%3==0)&amp;&amp;(5*x+3*</a:t>
            </a:r>
            <a:r>
              <a:rPr lang="en-US" altLang="zh-CN" b="1" dirty="0" err="1"/>
              <a:t>y+z</a:t>
            </a:r>
            <a:r>
              <a:rPr lang="en-US" altLang="zh-CN" b="1" dirty="0"/>
              <a:t>/3==100)){</a:t>
            </a:r>
          </a:p>
          <a:p>
            <a:pPr eaLnBrk="1" hangingPunct="1"/>
            <a:r>
              <a:rPr lang="en-US" altLang="zh-CN" b="1" dirty="0"/>
              <a:t>        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&lt;&lt;"</a:t>
            </a:r>
            <a:r>
              <a:rPr lang="zh-CN" altLang="en-US" b="1" dirty="0"/>
              <a:t>公鸡</a:t>
            </a:r>
            <a:r>
              <a:rPr lang="en-US" altLang="zh-CN" b="1" dirty="0"/>
              <a:t>:"&lt;&lt;x&lt;&lt;"</a:t>
            </a:r>
            <a:r>
              <a:rPr lang="zh-CN" altLang="en-US" b="1" dirty="0"/>
              <a:t>母鸡</a:t>
            </a:r>
            <a:r>
              <a:rPr lang="en-US" altLang="zh-CN" b="1" dirty="0"/>
              <a:t>:"&lt;&lt;y&lt;&lt;"</a:t>
            </a:r>
            <a:r>
              <a:rPr lang="zh-CN" altLang="en-US" b="1" dirty="0"/>
              <a:t>小鸡</a:t>
            </a:r>
            <a:r>
              <a:rPr lang="en-US" altLang="zh-CN" b="1" dirty="0"/>
              <a:t>:"&lt;&lt;z&lt;&lt;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 </a:t>
            </a:r>
          </a:p>
          <a:p>
            <a:pPr eaLnBrk="1" hangingPunct="1"/>
            <a:r>
              <a:rPr lang="en-US" altLang="zh-CN" b="1" dirty="0"/>
              <a:t>            }</a:t>
            </a:r>
          </a:p>
          <a:p>
            <a:pPr eaLnBrk="1" hangingPunct="1"/>
            <a:r>
              <a:rPr lang="en-US" altLang="zh-CN" b="1" dirty="0"/>
              <a:t>        }</a:t>
            </a:r>
          </a:p>
          <a:p>
            <a:pPr eaLnBrk="1" hangingPunct="1"/>
            <a:r>
              <a:rPr lang="en-US" altLang="zh-CN" b="1" dirty="0"/>
              <a:t>    }</a:t>
            </a:r>
          </a:p>
          <a:p>
            <a:pPr eaLnBrk="1" hangingPunct="1"/>
            <a:r>
              <a:rPr lang="en-US" altLang="zh-CN" b="1" dirty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805557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29394" y="1268413"/>
            <a:ext cx="8290756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根据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问题中的</a:t>
            </a:r>
            <a:r>
              <a:rPr kumimoji="1"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将可能的情况一一列举出来，逐一尝试从中找出</a:t>
            </a:r>
            <a:r>
              <a:rPr kumimoji="1"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满足问题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条件的解。但有时一一列举出的情况数目很大，如果超过了我们所能忍受的范围，则需要进一步考虑，</a:t>
            </a:r>
            <a:r>
              <a:rPr kumimoji="1"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排除一些明显不合理的情况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，尽可能减少问题可能解的列举数目。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用蛮力法解决问题，通常可以从两个方面进行算法设计：</a:t>
            </a:r>
            <a:endParaRPr kumimoji="1" lang="zh-CN" altLang="en-US" sz="2800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Courier New" pitchFamily="49" charset="0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Courier New" pitchFamily="49" charset="0"/>
              </a:rPr>
              <a:t>）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找出</a:t>
            </a:r>
            <a:r>
              <a:rPr kumimoji="1"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枚举范围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：分析问题所涉及的各种情况。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）找出</a:t>
            </a:r>
            <a:r>
              <a:rPr kumimoji="1"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约束条件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：分析问题的解需要满足的条件，并用逻辑表达式表示。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550293" y="527050"/>
            <a:ext cx="4248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b="1" dirty="0">
                <a:latin typeface="华文行楷" pitchFamily="2" charset="-122"/>
                <a:ea typeface="华文行楷" pitchFamily="2" charset="-122"/>
              </a:rPr>
              <a:t>蛮力法解题步骤</a:t>
            </a:r>
          </a:p>
        </p:txBody>
      </p:sp>
    </p:spTree>
    <p:extLst>
      <p:ext uri="{BB962C8B-B14F-4D97-AF65-F5344CB8AC3E}">
        <p14:creationId xmlns:p14="http://schemas.microsoft.com/office/powerpoint/2010/main" val="42270608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39113" y="38100"/>
            <a:ext cx="8651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>
                        <a:alpha val="85001"/>
                      </a:srgbClr>
                    </a:gs>
                    <a:gs pos="50000">
                      <a:schemeClr val="bg1"/>
                    </a:gs>
                    <a:gs pos="100000">
                      <a:srgbClr val="DDDDDD">
                        <a:alpha val="85001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DDDDDD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-8980" y="188640"/>
            <a:ext cx="8579860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思考下面问题</a:t>
            </a:r>
            <a:r>
              <a:rPr kumimoji="1" lang="zh-CN" altLang="en-US" sz="3600" b="1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：</a:t>
            </a:r>
            <a:endParaRPr kumimoji="1" lang="en-US" altLang="zh-CN" sz="3600" b="1" dirty="0" smtClean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3600" b="1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		</a:t>
            </a:r>
            <a:r>
              <a:rPr kumimoji="1" lang="zh-CN" altLang="en-US" sz="3600" b="1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找出</a:t>
            </a:r>
            <a:r>
              <a:rPr kumimoji="1" lang="zh-CN" altLang="en-US" sz="36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枚举范围和约束条件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468313" y="2565400"/>
            <a:ext cx="842486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枚举</a:t>
            </a:r>
            <a:r>
              <a:rPr lang="zh-CN" altLang="en-US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范围：</a:t>
            </a:r>
            <a:r>
              <a:rPr lang="en-US" altLang="zh-CN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100—999</a:t>
            </a:r>
            <a:r>
              <a:rPr lang="zh-CN" altLang="en-US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，共</a:t>
            </a:r>
            <a:r>
              <a:rPr lang="en-US" altLang="zh-CN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900</a:t>
            </a:r>
            <a:r>
              <a:rPr lang="zh-CN" altLang="en-US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个。</a:t>
            </a:r>
          </a:p>
          <a:p>
            <a:r>
              <a:rPr lang="zh-CN" altLang="en-US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约束条件：设三位数的百位、十位、个位的数字分别为</a:t>
            </a:r>
            <a:r>
              <a:rPr lang="en-US" altLang="zh-CN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。则有</a:t>
            </a:r>
            <a:r>
              <a:rPr lang="en-US" altLang="zh-CN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30000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+y</a:t>
            </a:r>
            <a:r>
              <a:rPr lang="en-US" altLang="zh-CN" sz="2800" b="1" baseline="30000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+z</a:t>
            </a:r>
            <a:r>
              <a:rPr lang="en-US" altLang="zh-CN" sz="2800" b="1" baseline="30000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≤10,</a:t>
            </a:r>
            <a:r>
              <a:rPr lang="zh-CN" altLang="en-US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进而</a:t>
            </a:r>
            <a:r>
              <a:rPr lang="en-US" altLang="zh-CN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1≤x≤3, 0≤y≤3, 0≤z≤3</a:t>
            </a:r>
            <a:r>
              <a:rPr lang="zh-CN" altLang="en-US" sz="28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468313" y="1341438"/>
            <a:ext cx="84963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求</a:t>
            </a:r>
            <a:r>
              <a:rPr lang="zh-CN" altLang="en-US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所有的三位数</a:t>
            </a:r>
            <a:r>
              <a:rPr lang="en-US" altLang="zh-CN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它除以</a:t>
            </a:r>
            <a:r>
              <a:rPr lang="en-US" altLang="zh-CN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所得的余数等于它的三个数字的平方和</a:t>
            </a:r>
            <a:r>
              <a:rPr lang="en-US" altLang="zh-CN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179388" y="4292600"/>
            <a:ext cx="874871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解：所求三位数必在以下数中：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112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120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121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122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130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202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212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220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221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　　不难验证只有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两个数符合要求。 </a:t>
            </a:r>
          </a:p>
        </p:txBody>
      </p:sp>
    </p:spTree>
    <p:extLst>
      <p:ext uri="{BB962C8B-B14F-4D97-AF65-F5344CB8AC3E}">
        <p14:creationId xmlns:p14="http://schemas.microsoft.com/office/powerpoint/2010/main" val="12758216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5" grpId="0"/>
      <p:bldP spid="12698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4321</TotalTime>
  <Words>2790</Words>
  <Application>Microsoft Office PowerPoint</Application>
  <PresentationFormat>全屏显示(4:3)</PresentationFormat>
  <Paragraphs>442</Paragraphs>
  <Slides>32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1_凸显</vt:lpstr>
      <vt:lpstr>aniu_ppt</vt:lpstr>
      <vt:lpstr>1_aniu_ppt</vt:lpstr>
      <vt:lpstr>Microsoft 公式 3.0</vt:lpstr>
      <vt:lpstr>上次回顾—第2章 算法分析基础</vt:lpstr>
      <vt:lpstr>第3章 蛮力法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BF算法的优化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254</cp:revision>
  <dcterms:created xsi:type="dcterms:W3CDTF">2006-06-21T07:55:46Z</dcterms:created>
  <dcterms:modified xsi:type="dcterms:W3CDTF">2016-03-08T14:45:55Z</dcterms:modified>
</cp:coreProperties>
</file>