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9" r:id="rId1"/>
    <p:sldMasterId id="2147484050" r:id="rId2"/>
    <p:sldMasterId id="2147484063" r:id="rId3"/>
  </p:sldMasterIdLst>
  <p:notesMasterIdLst>
    <p:notesMasterId r:id="rId66"/>
  </p:notesMasterIdLst>
  <p:handoutMasterIdLst>
    <p:handoutMasterId r:id="rId67"/>
  </p:handoutMasterIdLst>
  <p:sldIdLst>
    <p:sldId id="349" r:id="rId4"/>
    <p:sldId id="350" r:id="rId5"/>
    <p:sldId id="444" r:id="rId6"/>
    <p:sldId id="356" r:id="rId7"/>
    <p:sldId id="391" r:id="rId8"/>
    <p:sldId id="370" r:id="rId9"/>
    <p:sldId id="377" r:id="rId10"/>
    <p:sldId id="378" r:id="rId11"/>
    <p:sldId id="379" r:id="rId12"/>
    <p:sldId id="382" r:id="rId13"/>
    <p:sldId id="393" r:id="rId14"/>
    <p:sldId id="383" r:id="rId15"/>
    <p:sldId id="397" r:id="rId16"/>
    <p:sldId id="445" r:id="rId17"/>
    <p:sldId id="387" r:id="rId18"/>
    <p:sldId id="388" r:id="rId19"/>
    <p:sldId id="389" r:id="rId20"/>
    <p:sldId id="398" r:id="rId21"/>
    <p:sldId id="399" r:id="rId22"/>
    <p:sldId id="400" r:id="rId23"/>
    <p:sldId id="401" r:id="rId24"/>
    <p:sldId id="402" r:id="rId25"/>
    <p:sldId id="403" r:id="rId26"/>
    <p:sldId id="404" r:id="rId27"/>
    <p:sldId id="405" r:id="rId28"/>
    <p:sldId id="406" r:id="rId29"/>
    <p:sldId id="443" r:id="rId30"/>
    <p:sldId id="408" r:id="rId31"/>
    <p:sldId id="409" r:id="rId32"/>
    <p:sldId id="410" r:id="rId33"/>
    <p:sldId id="411" r:id="rId34"/>
    <p:sldId id="412" r:id="rId35"/>
    <p:sldId id="413" r:id="rId36"/>
    <p:sldId id="414" r:id="rId37"/>
    <p:sldId id="415" r:id="rId38"/>
    <p:sldId id="416" r:id="rId39"/>
    <p:sldId id="417" r:id="rId40"/>
    <p:sldId id="418" r:id="rId41"/>
    <p:sldId id="419" r:id="rId42"/>
    <p:sldId id="420" r:id="rId43"/>
    <p:sldId id="421" r:id="rId44"/>
    <p:sldId id="422" r:id="rId45"/>
    <p:sldId id="423" r:id="rId46"/>
    <p:sldId id="424" r:id="rId47"/>
    <p:sldId id="425" r:id="rId48"/>
    <p:sldId id="426" r:id="rId49"/>
    <p:sldId id="427" r:id="rId50"/>
    <p:sldId id="428" r:id="rId51"/>
    <p:sldId id="429" r:id="rId52"/>
    <p:sldId id="430" r:id="rId53"/>
    <p:sldId id="431" r:id="rId54"/>
    <p:sldId id="432" r:id="rId55"/>
    <p:sldId id="433" r:id="rId56"/>
    <p:sldId id="434" r:id="rId57"/>
    <p:sldId id="435" r:id="rId58"/>
    <p:sldId id="436" r:id="rId59"/>
    <p:sldId id="437" r:id="rId60"/>
    <p:sldId id="438" r:id="rId61"/>
    <p:sldId id="439" r:id="rId62"/>
    <p:sldId id="440" r:id="rId63"/>
    <p:sldId id="441" r:id="rId64"/>
    <p:sldId id="442" r:id="rId65"/>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A50021"/>
    <a:srgbClr val="FF9900"/>
    <a:srgbClr val="FFFF99"/>
    <a:srgbClr val="FF0000"/>
    <a:srgbClr val="FFFF00"/>
    <a:srgbClr val="FF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56" autoAdjust="0"/>
    <p:restoredTop sz="81400" autoAdjust="0"/>
  </p:normalViewPr>
  <p:slideViewPr>
    <p:cSldViewPr>
      <p:cViewPr>
        <p:scale>
          <a:sx n="60" d="100"/>
          <a:sy n="60" d="100"/>
        </p:scale>
        <p:origin x="-7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94"/>
    </p:cViewPr>
  </p:sorterViewPr>
  <p:notesViewPr>
    <p:cSldViewPr>
      <p:cViewPr varScale="1">
        <p:scale>
          <a:sx n="53" d="100"/>
          <a:sy n="53" d="100"/>
        </p:scale>
        <p:origin x="-1842"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120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ea typeface="宋体" pitchFamily="2" charset="-122"/>
              </a:defRPr>
            </a:lvl1pPr>
          </a:lstStyle>
          <a:p>
            <a:pPr>
              <a:defRPr/>
            </a:pPr>
            <a:endParaRPr lang="en-US" altLang="zh-CN"/>
          </a:p>
        </p:txBody>
      </p:sp>
      <p:sp>
        <p:nvSpPr>
          <p:cNvPr id="5120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120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ea typeface="宋体" pitchFamily="2" charset="-122"/>
              </a:defRPr>
            </a:lvl1pPr>
          </a:lstStyle>
          <a:p>
            <a:pPr>
              <a:defRPr/>
            </a:pPr>
            <a:fld id="{A5D21C96-181C-4352-BEBD-0FCB8D29B644}" type="slidenum">
              <a:rPr lang="en-US" altLang="zh-CN"/>
              <a:pPr>
                <a:defRPr/>
              </a:pPr>
              <a:t>‹#›</a:t>
            </a:fld>
            <a:endParaRPr lang="en-US" altLang="zh-CN"/>
          </a:p>
        </p:txBody>
      </p:sp>
    </p:spTree>
    <p:extLst>
      <p:ext uri="{BB962C8B-B14F-4D97-AF65-F5344CB8AC3E}">
        <p14:creationId xmlns:p14="http://schemas.microsoft.com/office/powerpoint/2010/main" val="12911958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ea typeface="宋体" pitchFamily="2" charset="-122"/>
              </a:defRPr>
            </a:lvl1pPr>
          </a:lstStyle>
          <a:p>
            <a:pPr>
              <a:defRPr/>
            </a:pPr>
            <a:endParaRPr lang="en-US" altLang="zh-CN"/>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ea typeface="宋体" pitchFamily="2" charset="-122"/>
              </a:defRPr>
            </a:lvl1pPr>
          </a:lstStyle>
          <a:p>
            <a:pPr>
              <a:defRPr/>
            </a:pPr>
            <a:fld id="{BDC5F067-DF7D-4B8B-9118-5902D88D49D1}" type="slidenum">
              <a:rPr lang="en-US" altLang="zh-CN"/>
              <a:pPr>
                <a:defRPr/>
              </a:pPr>
              <a:t>‹#›</a:t>
            </a:fld>
            <a:endParaRPr lang="en-US" altLang="zh-CN"/>
          </a:p>
        </p:txBody>
      </p:sp>
    </p:spTree>
    <p:extLst>
      <p:ext uri="{BB962C8B-B14F-4D97-AF65-F5344CB8AC3E}">
        <p14:creationId xmlns:p14="http://schemas.microsoft.com/office/powerpoint/2010/main" val="40637260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fld id="{632E261B-32B2-46A9-ABBA-2CCB0E60C3F6}" type="slidenum">
              <a:rPr lang="en-US" altLang="zh-CN" sz="1200" smtClean="0"/>
              <a:pPr eaLnBrk="1" hangingPunct="1"/>
              <a:t>2</a:t>
            </a:fld>
            <a:endParaRPr lang="en-US" altLang="zh-CN" sz="120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ea typeface="宋体" charset="-122"/>
              </a:rPr>
              <a:t>1</a:t>
            </a:r>
            <a:r>
              <a:rPr lang="zh-CN" altLang="en-US" dirty="0" smtClean="0">
                <a:ea typeface="宋体" charset="-122"/>
              </a:rPr>
              <a:t>、蛮力法通俗地讲就是使蛮力的方法，与之对应的则是使巧力的方法。生活中使蛮力的场合和使巧力的场合比比皆是。</a:t>
            </a:r>
          </a:p>
          <a:p>
            <a:pPr eaLnBrk="1" hangingPunct="1"/>
            <a:r>
              <a:rPr lang="en-US" altLang="zh-CN" dirty="0" smtClean="0">
                <a:ea typeface="宋体" charset="-122"/>
              </a:rPr>
              <a:t>2</a:t>
            </a:r>
            <a:r>
              <a:rPr lang="zh-CN" altLang="en-US" dirty="0" smtClean="0">
                <a:ea typeface="宋体" charset="-122"/>
              </a:rPr>
              <a:t>、用计算机计算问题时使蛮力的概念主要体现在最花时间上，当然也包含最易想到，最直接，扫描所有的对象，列举所有可能的情况来试着给出问题答案等方面的含义。</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fld id="{96284F61-E025-4042-A069-E4D0D054BC5B}" type="slidenum">
              <a:rPr lang="en-US" altLang="zh-CN" sz="1200" smtClean="0"/>
              <a:pPr eaLnBrk="1" hangingPunct="1"/>
              <a:t>41</a:t>
            </a:fld>
            <a:endParaRPr lang="en-US" altLang="zh-CN" sz="1200" smtClean="0"/>
          </a:p>
        </p:txBody>
      </p:sp>
      <p:sp>
        <p:nvSpPr>
          <p:cNvPr id="106499" name="Rectangle 2"/>
          <p:cNvSpPr>
            <a:spLocks noRo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最坏情况下，上述图中要求考察</a:t>
            </a:r>
            <a:r>
              <a:rPr lang="en-US" altLang="zh-CN" smtClean="0">
                <a:ea typeface="宋体" charset="-122"/>
              </a:rPr>
              <a:t>5</a:t>
            </a:r>
            <a:r>
              <a:rPr lang="zh-CN" altLang="en-US" smtClean="0">
                <a:ea typeface="宋体" charset="-122"/>
              </a:rPr>
              <a:t>！种排列是否构成哈密顿回路。</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fld id="{E284656C-708E-4628-81B9-F3D89ED46F0D}" type="slidenum">
              <a:rPr lang="en-US" altLang="zh-CN" sz="1200" smtClean="0"/>
              <a:pPr eaLnBrk="1" hangingPunct="1"/>
              <a:t>43</a:t>
            </a:fld>
            <a:endParaRPr lang="en-US" altLang="zh-CN" sz="1200" smtClean="0"/>
          </a:p>
        </p:txBody>
      </p:sp>
      <p:sp>
        <p:nvSpPr>
          <p:cNvPr id="107523" name="Rectangle 2"/>
          <p:cNvSpPr>
            <a:spLocks noRo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解释为什么是</a:t>
            </a:r>
            <a:r>
              <a:rPr lang="en-US" altLang="zh-CN" smtClean="0">
                <a:ea typeface="宋体" charset="-122"/>
              </a:rPr>
              <a:t>(n-1)!</a:t>
            </a:r>
            <a:r>
              <a:rPr lang="zh-CN" altLang="en-US" smtClean="0">
                <a:ea typeface="宋体" charset="-122"/>
              </a:rPr>
              <a:t>个可能的解。</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150000"/>
              </a:lnSpc>
              <a:spcBef>
                <a:spcPct val="50000"/>
              </a:spcBef>
            </a:pPr>
            <a:r>
              <a:rPr lang="zh-CN" altLang="en-US" b="1" smtClean="0">
                <a:solidFill>
                  <a:srgbClr val="990000"/>
                </a:solidFill>
                <a:ea typeface="宋体" charset="-122"/>
              </a:rPr>
              <a:t>凸包问题</a:t>
            </a:r>
            <a:r>
              <a:rPr lang="zh-CN" altLang="en-US" b="1" smtClean="0">
                <a:solidFill>
                  <a:srgbClr val="A50021"/>
                </a:solidFill>
                <a:ea typeface="宋体" charset="-122"/>
              </a:rPr>
              <a:t>是为一个具有</a:t>
            </a:r>
            <a:r>
              <a:rPr lang="en-US" altLang="zh-CN" b="1" i="1" smtClean="0">
                <a:solidFill>
                  <a:srgbClr val="A50021"/>
                </a:solidFill>
                <a:ea typeface="宋体" charset="-122"/>
              </a:rPr>
              <a:t>n</a:t>
            </a:r>
            <a:r>
              <a:rPr lang="zh-CN" altLang="en-US" b="1" smtClean="0">
                <a:solidFill>
                  <a:srgbClr val="A50021"/>
                </a:solidFill>
                <a:ea typeface="宋体" charset="-122"/>
              </a:rPr>
              <a:t>个点的集合构造凸多边形的问题</a:t>
            </a:r>
            <a:r>
              <a:rPr lang="zh-CN" altLang="en-US" b="1" smtClean="0">
                <a:ea typeface="宋体" charset="-122"/>
              </a:rPr>
              <a:t>。为了解决凸包问题，需要</a:t>
            </a:r>
            <a:r>
              <a:rPr lang="zh-CN" altLang="en-US" b="1" smtClean="0">
                <a:solidFill>
                  <a:srgbClr val="FF0000"/>
                </a:solidFill>
                <a:ea typeface="宋体" charset="-122"/>
              </a:rPr>
              <a:t>找出凸多边形的顶点</a:t>
            </a:r>
            <a:r>
              <a:rPr lang="zh-CN" altLang="en-US" b="1" smtClean="0">
                <a:ea typeface="宋体" charset="-122"/>
              </a:rPr>
              <a:t>，这样的点称为极点。</a:t>
            </a:r>
            <a:r>
              <a:rPr lang="zh-CN" altLang="en-US" b="1" smtClean="0">
                <a:solidFill>
                  <a:srgbClr val="FF0000"/>
                </a:solidFill>
                <a:ea typeface="宋体" charset="-122"/>
              </a:rPr>
              <a:t>极点又构成边界。</a:t>
            </a:r>
            <a:endParaRPr lang="en-US" altLang="zh-CN" b="1" smtClean="0">
              <a:solidFill>
                <a:srgbClr val="FF0000"/>
              </a:solidFill>
              <a:ea typeface="宋体" charset="-122"/>
            </a:endParaRPr>
          </a:p>
          <a:p>
            <a:pPr algn="just" eaLnBrk="1" hangingPunct="1">
              <a:lnSpc>
                <a:spcPct val="150000"/>
              </a:lnSpc>
              <a:spcBef>
                <a:spcPct val="50000"/>
              </a:spcBef>
            </a:pPr>
            <a:r>
              <a:rPr lang="zh-CN" altLang="en-US" b="1" smtClean="0">
                <a:solidFill>
                  <a:srgbClr val="FF0000"/>
                </a:solidFill>
                <a:ea typeface="宋体" charset="-122"/>
              </a:rPr>
              <a:t>如何判断一条边是否是凸包的边？</a:t>
            </a:r>
          </a:p>
          <a:p>
            <a:endParaRPr lang="zh-CN" altLang="en-US" smtClean="0">
              <a:ea typeface="宋体" charset="-122"/>
            </a:endParaRPr>
          </a:p>
        </p:txBody>
      </p:sp>
      <p:sp>
        <p:nvSpPr>
          <p:cNvPr id="1085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fld id="{B4989C75-289D-4EB5-BE71-0F89727BE157}" type="slidenum">
              <a:rPr lang="en-US" altLang="zh-CN" sz="1200" smtClean="0"/>
              <a:pPr eaLnBrk="1" hangingPunct="1"/>
              <a:t>51</a:t>
            </a:fld>
            <a:endParaRPr lang="en-US" altLang="zh-CN" sz="12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ln/>
        </p:spPr>
      </p:sp>
      <p:sp>
        <p:nvSpPr>
          <p:cNvPr id="1095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ea typeface="宋体" charset="-122"/>
              </a:rPr>
              <a:t>一个凸集合的极点应该具有这样性质：对于任何以凸集合</a:t>
            </a:r>
            <a:r>
              <a:rPr lang="zh-CN" altLang="en-US" b="1" smtClean="0">
                <a:solidFill>
                  <a:srgbClr val="FF0000"/>
                </a:solidFill>
                <a:ea typeface="宋体" charset="-122"/>
              </a:rPr>
              <a:t>中</a:t>
            </a:r>
            <a:r>
              <a:rPr lang="zh-CN" altLang="en-US" b="1" smtClean="0">
                <a:ea typeface="宋体" charset="-122"/>
              </a:rPr>
              <a:t>的点为端点的线段来说，它不是这种线段中的点。</a:t>
            </a:r>
            <a:endParaRPr lang="zh-CN" altLang="en-US" smtClean="0">
              <a:ea typeface="宋体" charset="-122"/>
            </a:endParaRPr>
          </a:p>
        </p:txBody>
      </p:sp>
      <p:sp>
        <p:nvSpPr>
          <p:cNvPr id="1095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fld id="{B2243BCB-AFE2-4EC2-9328-D7AE81B888C2}" type="slidenum">
              <a:rPr lang="en-US" altLang="zh-CN" sz="1200" smtClean="0"/>
              <a:pPr eaLnBrk="1" hangingPunct="1"/>
              <a:t>52</a:t>
            </a:fld>
            <a:endParaRPr lang="en-US" altLang="zh-CN"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举例</a:t>
            </a:r>
            <a:r>
              <a:rPr lang="en-US" altLang="zh-CN" smtClean="0">
                <a:ea typeface="宋体" charset="-122"/>
              </a:rPr>
              <a:t>P40</a:t>
            </a:r>
            <a:endParaRPr lang="zh-CN" altLang="en-US" smtClean="0">
              <a:ea typeface="宋体" charset="-122"/>
            </a:endParaRPr>
          </a:p>
        </p:txBody>
      </p:sp>
      <p:sp>
        <p:nvSpPr>
          <p:cNvPr id="993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fld id="{E0EB7220-7428-47B4-AFF8-7E52DF3DCD9A}" type="slidenum">
              <a:rPr lang="en-US" altLang="zh-CN" sz="1200" smtClean="0"/>
              <a:pPr eaLnBrk="1" hangingPunct="1"/>
              <a:t>12</a:t>
            </a:fld>
            <a:endParaRPr lang="en-US" altLang="zh-CN" sz="12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a:ln/>
        </p:spPr>
      </p:sp>
      <p:sp>
        <p:nvSpPr>
          <p:cNvPr id="983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举例说明</a:t>
            </a:r>
            <a:r>
              <a:rPr lang="en-US" altLang="zh-CN" smtClean="0">
                <a:ea typeface="宋体" charset="-122"/>
              </a:rPr>
              <a:t>k</a:t>
            </a:r>
            <a:endParaRPr lang="zh-CN" altLang="en-US" smtClean="0">
              <a:ea typeface="宋体" charset="-122"/>
            </a:endParaRPr>
          </a:p>
        </p:txBody>
      </p:sp>
      <p:sp>
        <p:nvSpPr>
          <p:cNvPr id="983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fld id="{A41CFB31-6B1D-453B-942E-7B9809A7881C}" type="slidenum">
              <a:rPr lang="en-US" altLang="zh-CN" sz="1200" smtClean="0"/>
              <a:pPr eaLnBrk="1" hangingPunct="1"/>
              <a:t>13</a:t>
            </a:fld>
            <a:endParaRPr lang="en-US" altLang="zh-CN"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fld id="{E659F418-67C2-4207-AAFD-0B7A09870842}" type="slidenum">
              <a:rPr lang="en-US" altLang="zh-CN" sz="1200" smtClean="0"/>
              <a:pPr eaLnBrk="1" hangingPunct="1"/>
              <a:t>19</a:t>
            </a:fld>
            <a:endParaRPr lang="en-US" altLang="zh-CN" sz="1200" smtClean="0"/>
          </a:p>
        </p:txBody>
      </p:sp>
      <p:sp>
        <p:nvSpPr>
          <p:cNvPr id="100355" name="Rectangle 2"/>
          <p:cNvSpPr>
            <a:spLocks noRo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fld id="{2338275A-3180-43E2-A044-E2EE15511107}" type="slidenum">
              <a:rPr lang="en-US" altLang="zh-CN" sz="1200" smtClean="0"/>
              <a:pPr eaLnBrk="1" hangingPunct="1"/>
              <a:t>28</a:t>
            </a:fld>
            <a:endParaRPr lang="en-US" altLang="zh-CN" sz="1200" smtClean="0"/>
          </a:p>
        </p:txBody>
      </p:sp>
      <p:sp>
        <p:nvSpPr>
          <p:cNvPr id="101379" name="Rectangle 2"/>
          <p:cNvSpPr>
            <a:spLocks noRo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ea typeface="宋体" charset="-122"/>
              </a:rPr>
              <a:t>4</a:t>
            </a:r>
            <a:r>
              <a:rPr lang="zh-CN" altLang="en-US" dirty="0" smtClean="0">
                <a:ea typeface="宋体" charset="-122"/>
              </a:rPr>
              <a:t>种物品可构成的子集数为：</a:t>
            </a:r>
            <a:r>
              <a:rPr lang="en-US" altLang="zh-CN" dirty="0" smtClean="0">
                <a:ea typeface="宋体" charset="-122"/>
              </a:rPr>
              <a:t>2</a:t>
            </a:r>
            <a:r>
              <a:rPr lang="en-US" altLang="zh-CN" baseline="30000" dirty="0" smtClean="0">
                <a:ea typeface="宋体" charset="-122"/>
              </a:rPr>
              <a:t>4</a:t>
            </a:r>
            <a:r>
              <a:rPr lang="en-US" altLang="zh-CN" dirty="0" smtClean="0">
                <a:ea typeface="宋体" charset="-122"/>
              </a:rPr>
              <a:t>=16 </a:t>
            </a:r>
            <a:r>
              <a:rPr lang="zh-CN" altLang="en-US" dirty="0" smtClean="0">
                <a:ea typeface="宋体" charset="-122"/>
              </a:rPr>
              <a:t>种。计算机中如何表示集合</a:t>
            </a:r>
            <a:r>
              <a:rPr lang="zh-CN" altLang="en-US" dirty="0" smtClean="0">
                <a:ea typeface="宋体" charset="-122"/>
              </a:rPr>
              <a:t>？</a:t>
            </a:r>
            <a:endParaRPr lang="en-US" altLang="zh-CN" dirty="0" smtClean="0">
              <a:ea typeface="宋体" charset="-122"/>
            </a:endParaRPr>
          </a:p>
          <a:p>
            <a:pPr algn="just" eaLnBrk="1" hangingPunct="1">
              <a:lnSpc>
                <a:spcPct val="200000"/>
              </a:lnSpc>
              <a:spcBef>
                <a:spcPct val="50000"/>
              </a:spcBef>
            </a:pPr>
            <a:r>
              <a:rPr kumimoji="1" lang="zh-CN" altLang="en-US" sz="1200" b="1" dirty="0" smtClean="0">
                <a:latin typeface="宋体" charset="-122"/>
              </a:rPr>
              <a:t>用蛮力法解决</a:t>
            </a:r>
            <a:r>
              <a:rPr kumimoji="1" lang="en-US" altLang="zh-CN" sz="1200" b="1" dirty="0" smtClean="0"/>
              <a:t>0/1</a:t>
            </a:r>
            <a:r>
              <a:rPr kumimoji="1" lang="zh-CN" altLang="en-US" sz="1200" b="1" dirty="0" smtClean="0">
                <a:latin typeface="宋体" charset="-122"/>
              </a:rPr>
              <a:t>背包问题，需要考虑给定</a:t>
            </a:r>
            <a:r>
              <a:rPr kumimoji="1" lang="en-US" altLang="zh-CN" sz="1200" b="1" i="1" dirty="0" smtClean="0"/>
              <a:t>n</a:t>
            </a:r>
            <a:r>
              <a:rPr kumimoji="1" lang="zh-CN" altLang="en-US" sz="1200" b="1" dirty="0" smtClean="0">
                <a:latin typeface="宋体" charset="-122"/>
              </a:rPr>
              <a:t>个物品集合的</a:t>
            </a:r>
            <a:r>
              <a:rPr kumimoji="1" lang="zh-CN" altLang="en-US" sz="1200" b="1" dirty="0" smtClean="0">
                <a:solidFill>
                  <a:srgbClr val="FF0000"/>
                </a:solidFill>
                <a:latin typeface="宋体" charset="-122"/>
              </a:rPr>
              <a:t>所有子集</a:t>
            </a:r>
            <a:r>
              <a:rPr kumimoji="1" lang="zh-CN" altLang="en-US" sz="1200" b="1" dirty="0" smtClean="0">
                <a:latin typeface="宋体" charset="-122"/>
              </a:rPr>
              <a:t>，</a:t>
            </a:r>
            <a:r>
              <a:rPr kumimoji="1" lang="zh-CN" altLang="en-US" sz="1200" b="1" dirty="0" smtClean="0">
                <a:solidFill>
                  <a:srgbClr val="FF0000"/>
                </a:solidFill>
                <a:latin typeface="宋体" charset="-122"/>
              </a:rPr>
              <a:t>找出所有可能的子集（总重量不超过背包容量的子集）</a:t>
            </a:r>
            <a:r>
              <a:rPr kumimoji="1" lang="zh-CN" altLang="en-US" sz="1200" b="1" dirty="0" smtClean="0">
                <a:solidFill>
                  <a:srgbClr val="FF3300"/>
                </a:solidFill>
                <a:latin typeface="宋体" charset="-122"/>
              </a:rPr>
              <a:t>，</a:t>
            </a:r>
            <a:r>
              <a:rPr kumimoji="1" lang="zh-CN" altLang="en-US" sz="1200" b="1" dirty="0" smtClean="0">
                <a:solidFill>
                  <a:srgbClr val="FF0000"/>
                </a:solidFill>
                <a:latin typeface="宋体" charset="-122"/>
              </a:rPr>
              <a:t>计算每个子集的总价值</a:t>
            </a:r>
            <a:r>
              <a:rPr kumimoji="1" lang="zh-CN" altLang="en-US" sz="1200" b="1" dirty="0" smtClean="0">
                <a:latin typeface="宋体" charset="-122"/>
              </a:rPr>
              <a:t>，然后在他们中</a:t>
            </a:r>
            <a:r>
              <a:rPr kumimoji="1" lang="zh-CN" altLang="en-US" sz="1200" b="1" dirty="0" smtClean="0">
                <a:solidFill>
                  <a:srgbClr val="FF0000"/>
                </a:solidFill>
                <a:latin typeface="宋体" charset="-122"/>
              </a:rPr>
              <a:t>找到价值最大的子集</a:t>
            </a:r>
            <a:r>
              <a:rPr kumimoji="1" lang="zh-CN" altLang="en-US" sz="1200" b="1" dirty="0" smtClean="0">
                <a:latin typeface="宋体" charset="-122"/>
              </a:rPr>
              <a:t>。</a:t>
            </a:r>
            <a:endParaRPr kumimoji="1" lang="en-US" altLang="zh-CN" sz="1200" b="1" dirty="0" smtClean="0">
              <a:latin typeface="宋体" charset="-122"/>
            </a:endParaRPr>
          </a:p>
          <a:p>
            <a:pPr algn="just" eaLnBrk="1" hangingPunct="1">
              <a:lnSpc>
                <a:spcPct val="200000"/>
              </a:lnSpc>
              <a:spcBef>
                <a:spcPct val="50000"/>
              </a:spcBef>
            </a:pPr>
            <a:r>
              <a:rPr kumimoji="1" lang="zh-CN" altLang="en-US" sz="1200" b="1" dirty="0" smtClean="0">
                <a:latin typeface="宋体" charset="-122"/>
              </a:rPr>
              <a:t>    算法实现详见课本</a:t>
            </a:r>
            <a:r>
              <a:rPr kumimoji="1" lang="en-US" altLang="zh-CN" sz="1200" b="1" dirty="0" smtClean="0">
                <a:latin typeface="宋体" charset="-122"/>
              </a:rPr>
              <a:t>P44</a:t>
            </a:r>
            <a:r>
              <a:rPr kumimoji="1" lang="zh-CN" altLang="en-US" sz="1200" b="1" dirty="0" smtClean="0">
                <a:latin typeface="宋体" charset="-122"/>
              </a:rPr>
              <a:t>。</a:t>
            </a:r>
            <a:endParaRPr kumimoji="1" lang="zh-CN" altLang="en-US" sz="1200" b="1" dirty="0" smtClean="0"/>
          </a:p>
          <a:p>
            <a:pPr eaLnBrk="1" hangingPunct="1"/>
            <a:endParaRPr lang="zh-CN" altLang="en-US" dirty="0"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fld id="{17DAAC31-3DBB-45DC-971F-AD9BCFEE7D27}" type="slidenum">
              <a:rPr lang="en-US" altLang="zh-CN" sz="1200" smtClean="0"/>
              <a:pPr eaLnBrk="1" hangingPunct="1"/>
              <a:t>29</a:t>
            </a:fld>
            <a:endParaRPr lang="en-US" altLang="zh-CN" sz="1200" smtClean="0"/>
          </a:p>
        </p:txBody>
      </p:sp>
      <p:sp>
        <p:nvSpPr>
          <p:cNvPr id="102403" name="Rectangle 2"/>
          <p:cNvSpPr>
            <a:spLocks noRo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注意观察比特串与子集的一一对应关系。</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p:spPr>
      </p:sp>
      <p:sp>
        <p:nvSpPr>
          <p:cNvPr id="1034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charset="-122"/>
              </a:rPr>
              <a:t>int i = Integer.valueOf(Integer.toBinaryString(x));</a:t>
            </a:r>
            <a:endParaRPr lang="zh-CN" altLang="en-US" smtClean="0">
              <a:ea typeface="宋体" charset="-122"/>
            </a:endParaRPr>
          </a:p>
        </p:txBody>
      </p:sp>
      <p:sp>
        <p:nvSpPr>
          <p:cNvPr id="1034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fld id="{EB08D758-28FC-4F45-A649-DF0CF0FE8829}" type="slidenum">
              <a:rPr lang="en-US" altLang="zh-CN" sz="1200" smtClean="0"/>
              <a:pPr eaLnBrk="1" hangingPunct="1"/>
              <a:t>30</a:t>
            </a:fld>
            <a:endParaRPr lang="en-US" altLang="zh-CN" sz="12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fld id="{FD0C5535-ABEF-453E-A487-0395E3EE4627}" type="slidenum">
              <a:rPr lang="en-US" altLang="zh-CN" sz="1200" smtClean="0"/>
              <a:pPr eaLnBrk="1" hangingPunct="1"/>
              <a:t>34</a:t>
            </a:fld>
            <a:endParaRPr lang="en-US" altLang="zh-CN" sz="1200" smtClean="0"/>
          </a:p>
        </p:txBody>
      </p:sp>
      <p:sp>
        <p:nvSpPr>
          <p:cNvPr id="104451" name="Rectangle 2"/>
          <p:cNvSpPr>
            <a:spLocks noRo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ea typeface="宋体" charset="-122"/>
              </a:rPr>
              <a:t>各分量的值为任务的编号，分量的顺序与人员的顺序号相同。</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a:ln/>
        </p:spPr>
      </p:sp>
      <p:sp>
        <p:nvSpPr>
          <p:cNvPr id="1054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smtClean="0">
                <a:latin typeface="宋体" charset="-122"/>
                <a:ea typeface="宋体" charset="-122"/>
              </a:rPr>
              <a:t> </a:t>
            </a:r>
            <a:r>
              <a:rPr lang="zh-CN" altLang="en-US" b="1" smtClean="0">
                <a:latin typeface="宋体" charset="-122"/>
                <a:ea typeface="宋体" charset="-122"/>
              </a:rPr>
              <a:t>显然，该算法的时间复杂性为</a:t>
            </a:r>
            <a:r>
              <a:rPr lang="en-US" altLang="zh-CN" b="1" i="1" smtClean="0">
                <a:solidFill>
                  <a:srgbClr val="FF0000"/>
                </a:solidFill>
                <a:ea typeface="宋体" charset="-122"/>
              </a:rPr>
              <a:t>O</a:t>
            </a:r>
            <a:r>
              <a:rPr lang="en-US" altLang="zh-CN" b="1" smtClean="0">
                <a:solidFill>
                  <a:srgbClr val="FF0000"/>
                </a:solidFill>
                <a:ea typeface="宋体" charset="-122"/>
              </a:rPr>
              <a:t>(</a:t>
            </a:r>
            <a:r>
              <a:rPr lang="en-US" altLang="zh-CN" b="1" i="1" smtClean="0">
                <a:solidFill>
                  <a:srgbClr val="FF0000"/>
                </a:solidFill>
                <a:ea typeface="宋体" charset="-122"/>
              </a:rPr>
              <a:t>n</a:t>
            </a:r>
            <a:r>
              <a:rPr lang="en-US" altLang="zh-CN" b="1" smtClean="0">
                <a:solidFill>
                  <a:srgbClr val="FF0000"/>
                </a:solidFill>
                <a:ea typeface="宋体" charset="-122"/>
              </a:rPr>
              <a:t>!+(n-1)!+…..)</a:t>
            </a:r>
            <a:r>
              <a:rPr lang="zh-CN" altLang="en-US" b="1" smtClean="0">
                <a:latin typeface="宋体" charset="-122"/>
                <a:ea typeface="宋体" charset="-122"/>
              </a:rPr>
              <a:t>，也就是说和排列对象的数量成正比。</a:t>
            </a:r>
            <a:r>
              <a:rPr lang="zh-CN" altLang="en-US" b="1" smtClean="0">
                <a:ea typeface="宋体" charset="-122"/>
              </a:rPr>
              <a:t> </a:t>
            </a:r>
            <a:endParaRPr lang="zh-CN" altLang="en-US" smtClean="0">
              <a:ea typeface="宋体" charset="-122"/>
            </a:endParaRPr>
          </a:p>
        </p:txBody>
      </p:sp>
      <p:sp>
        <p:nvSpPr>
          <p:cNvPr id="1054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fld id="{AB3AD286-671A-4630-8F1B-BC8D49D55346}" type="slidenum">
              <a:rPr lang="en-US" altLang="zh-CN" sz="1200" smtClean="0"/>
              <a:pPr eaLnBrk="1" hangingPunct="1"/>
              <a:t>36</a:t>
            </a:fld>
            <a:endParaRPr lang="en-US" altLang="zh-CN"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3" name="矩形 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矩形 3"/>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矩形 4"/>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直接连接符 6"/>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直接连接符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直接连接符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直接连接符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直接连接符 12"/>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4" name="矩形 13"/>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椭圆 14"/>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椭圆 15"/>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椭圆 16"/>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椭圆 17"/>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椭圆 18"/>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smtClean="0"/>
              <a:t>单击此处编辑母版标题样式</a:t>
            </a:r>
            <a:endParaRPr lang="en-US" dirty="0"/>
          </a:p>
        </p:txBody>
      </p:sp>
    </p:spTree>
    <p:extLst>
      <p:ext uri="{BB962C8B-B14F-4D97-AF65-F5344CB8AC3E}">
        <p14:creationId xmlns:p14="http://schemas.microsoft.com/office/powerpoint/2010/main" val="1730268103"/>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352154284"/>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28600"/>
            <a:ext cx="8153400" cy="601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90665916"/>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3" name="矩形 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矩形 3"/>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矩形 4"/>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直接连接符 6"/>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直接连接符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直接连接符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直接连接符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直接连接符 12"/>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4" name="矩形 13"/>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椭圆 14"/>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椭圆 15"/>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椭圆 16"/>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椭圆 17"/>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椭圆 18"/>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701820098"/>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696" y="1979"/>
              <a:ext cx="3132" cy="324"/>
              <a:chOff x="696" y="894"/>
              <a:chExt cx="3132" cy="324"/>
            </a:xfrm>
          </p:grpSpPr>
          <p:sp>
            <p:nvSpPr>
              <p:cNvPr id="87" name="Rectangle 4"/>
              <p:cNvSpPr>
                <a:spLocks noChangeArrowheads="1"/>
              </p:cNvSpPr>
              <p:nvPr/>
            </p:nvSpPr>
            <p:spPr bwMode="ltGray">
              <a:xfrm>
                <a:off x="696" y="894"/>
                <a:ext cx="1104" cy="2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8" name="Rectangle 5"/>
              <p:cNvSpPr>
                <a:spLocks noChangeArrowheads="1"/>
              </p:cNvSpPr>
              <p:nvPr/>
            </p:nvSpPr>
            <p:spPr bwMode="ltGray">
              <a:xfrm>
                <a:off x="696" y="1122"/>
                <a:ext cx="1440"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9" name="Rectangle 6"/>
              <p:cNvSpPr>
                <a:spLocks noChangeArrowheads="1"/>
              </p:cNvSpPr>
              <p:nvPr/>
            </p:nvSpPr>
            <p:spPr bwMode="ltGray">
              <a:xfrm>
                <a:off x="1716" y="1068"/>
                <a:ext cx="2112" cy="10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90" name="Rectangle 7"/>
              <p:cNvSpPr>
                <a:spLocks noChangeArrowheads="1"/>
              </p:cNvSpPr>
              <p:nvPr/>
            </p:nvSpPr>
            <p:spPr bwMode="ltGray">
              <a:xfrm>
                <a:off x="1713" y="954"/>
                <a:ext cx="1872" cy="144"/>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sp>
          <p:nvSpPr>
            <p:cNvPr id="6" name="Rectangle 8"/>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7" name="Group 9"/>
            <p:cNvGrpSpPr>
              <a:grpSpLocks/>
            </p:cNvGrpSpPr>
            <p:nvPr/>
          </p:nvGrpSpPr>
          <p:grpSpPr bwMode="auto">
            <a:xfrm>
              <a:off x="0" y="0"/>
              <a:ext cx="5760" cy="4320"/>
              <a:chOff x="0" y="0"/>
              <a:chExt cx="5760" cy="4320"/>
            </a:xfrm>
          </p:grpSpPr>
          <p:grpSp>
            <p:nvGrpSpPr>
              <p:cNvPr id="34" name="Group 10"/>
              <p:cNvGrpSpPr>
                <a:grpSpLocks/>
              </p:cNvGrpSpPr>
              <p:nvPr/>
            </p:nvGrpSpPr>
            <p:grpSpPr bwMode="auto">
              <a:xfrm>
                <a:off x="0" y="192"/>
                <a:ext cx="5760" cy="4032"/>
                <a:chOff x="0" y="192"/>
                <a:chExt cx="5760" cy="4032"/>
              </a:xfrm>
            </p:grpSpPr>
            <p:sp>
              <p:nvSpPr>
                <p:cNvPr id="65" name="Line 11"/>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12"/>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13"/>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14"/>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15"/>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16"/>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17"/>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18"/>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19"/>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20"/>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21"/>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22"/>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23"/>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24"/>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25"/>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26"/>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27"/>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28"/>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29"/>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30"/>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31"/>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Line 32"/>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5" name="Group 33"/>
              <p:cNvGrpSpPr>
                <a:grpSpLocks/>
              </p:cNvGrpSpPr>
              <p:nvPr/>
            </p:nvGrpSpPr>
            <p:grpSpPr bwMode="auto">
              <a:xfrm>
                <a:off x="192" y="0"/>
                <a:ext cx="5376" cy="4320"/>
                <a:chOff x="192" y="0"/>
                <a:chExt cx="5376" cy="4320"/>
              </a:xfrm>
            </p:grpSpPr>
            <p:sp>
              <p:nvSpPr>
                <p:cNvPr id="36" name="Line 34"/>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5"/>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6"/>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7"/>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8"/>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39"/>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40"/>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41"/>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42"/>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43"/>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44"/>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45"/>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46"/>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47"/>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48"/>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49"/>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50"/>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51"/>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52"/>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53"/>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54"/>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55"/>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56"/>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57"/>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58"/>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59"/>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60"/>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61"/>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62"/>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8" name="Group 63"/>
            <p:cNvGrpSpPr>
              <a:grpSpLocks/>
            </p:cNvGrpSpPr>
            <p:nvPr/>
          </p:nvGrpSpPr>
          <p:grpSpPr bwMode="auto">
            <a:xfrm>
              <a:off x="4512" y="3984"/>
              <a:ext cx="912" cy="288"/>
              <a:chOff x="4512" y="3984"/>
              <a:chExt cx="912" cy="288"/>
            </a:xfrm>
          </p:grpSpPr>
          <p:sp>
            <p:nvSpPr>
              <p:cNvPr id="29"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 name="Line 69"/>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 name="Group 70"/>
            <p:cNvGrpSpPr>
              <a:grpSpLocks/>
            </p:cNvGrpSpPr>
            <p:nvPr/>
          </p:nvGrpSpPr>
          <p:grpSpPr bwMode="auto">
            <a:xfrm>
              <a:off x="261" y="1962"/>
              <a:ext cx="3567" cy="1494"/>
              <a:chOff x="261" y="877"/>
              <a:chExt cx="3567" cy="1494"/>
            </a:xfrm>
          </p:grpSpPr>
          <p:sp>
            <p:nvSpPr>
              <p:cNvPr id="11" name="Line 71"/>
              <p:cNvSpPr>
                <a:spLocks noChangeShapeType="1"/>
              </p:cNvSpPr>
              <p:nvPr/>
            </p:nvSpPr>
            <p:spPr bwMode="ltGray">
              <a:xfrm flipH="1">
                <a:off x="261" y="951"/>
                <a:ext cx="1533" cy="3"/>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72"/>
              <p:cNvSpPr>
                <a:spLocks noChangeShapeType="1"/>
              </p:cNvSpPr>
              <p:nvPr/>
            </p:nvSpPr>
            <p:spPr bwMode="ltGray">
              <a:xfrm>
                <a:off x="383" y="879"/>
                <a:ext cx="0" cy="14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Arc 73"/>
              <p:cNvSpPr>
                <a:spLocks/>
              </p:cNvSpPr>
              <p:nvPr/>
            </p:nvSpPr>
            <p:spPr bwMode="ltGray">
              <a:xfrm rot="16200000" flipH="1">
                <a:off x="302" y="87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Arc 74"/>
              <p:cNvSpPr>
                <a:spLocks/>
              </p:cNvSpPr>
              <p:nvPr/>
            </p:nvSpPr>
            <p:spPr bwMode="ltGray">
              <a:xfrm>
                <a:off x="692" y="895"/>
                <a:ext cx="267" cy="209"/>
              </a:xfrm>
              <a:custGeom>
                <a:avLst/>
                <a:gdLst>
                  <a:gd name="T0" fmla="*/ 0 w 38387"/>
                  <a:gd name="T1" fmla="*/ 0 h 30163"/>
                  <a:gd name="T2" fmla="*/ 0 w 38387"/>
                  <a:gd name="T3" fmla="*/ 0 h 30163"/>
                  <a:gd name="T4" fmla="*/ 0 w 38387"/>
                  <a:gd name="T5" fmla="*/ 0 h 30163"/>
                  <a:gd name="T6" fmla="*/ 0 60000 65536"/>
                  <a:gd name="T7" fmla="*/ 0 60000 65536"/>
                  <a:gd name="T8" fmla="*/ 0 60000 65536"/>
                </a:gdLst>
                <a:ahLst/>
                <a:cxnLst>
                  <a:cxn ang="T6">
                    <a:pos x="T0" y="T1"/>
                  </a:cxn>
                  <a:cxn ang="T7">
                    <a:pos x="T2" y="T3"/>
                  </a:cxn>
                  <a:cxn ang="T8">
                    <a:pos x="T4" y="T5"/>
                  </a:cxn>
                </a:cxnLst>
                <a:rect l="0" t="0" r="r" b="b"/>
                <a:pathLst>
                  <a:path w="38387" h="30163" fill="none" extrusionOk="0">
                    <a:moveTo>
                      <a:pt x="36617" y="-1"/>
                    </a:moveTo>
                    <a:cubicBezTo>
                      <a:pt x="37784" y="2703"/>
                      <a:pt x="38387" y="5617"/>
                      <a:pt x="38387" y="8563"/>
                    </a:cubicBezTo>
                    <a:cubicBezTo>
                      <a:pt x="38387" y="20492"/>
                      <a:pt x="28716" y="30163"/>
                      <a:pt x="16787" y="30163"/>
                    </a:cubicBezTo>
                    <a:cubicBezTo>
                      <a:pt x="10269" y="30163"/>
                      <a:pt x="4101" y="27220"/>
                      <a:pt x="0" y="22155"/>
                    </a:cubicBezTo>
                  </a:path>
                  <a:path w="38387" h="30163" stroke="0" extrusionOk="0">
                    <a:moveTo>
                      <a:pt x="36617" y="-1"/>
                    </a:moveTo>
                    <a:cubicBezTo>
                      <a:pt x="37784" y="2703"/>
                      <a:pt x="38387" y="5617"/>
                      <a:pt x="38387" y="8563"/>
                    </a:cubicBezTo>
                    <a:cubicBezTo>
                      <a:pt x="38387" y="20492"/>
                      <a:pt x="28716" y="30163"/>
                      <a:pt x="16787" y="30163"/>
                    </a:cubicBezTo>
                    <a:cubicBezTo>
                      <a:pt x="10269" y="30163"/>
                      <a:pt x="4101" y="27220"/>
                      <a:pt x="0" y="22155"/>
                    </a:cubicBezTo>
                    <a:lnTo>
                      <a:pt x="16787" y="8563"/>
                    </a:lnTo>
                    <a:lnTo>
                      <a:pt x="36617"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Arc 75"/>
              <p:cNvSpPr>
                <a:spLocks/>
              </p:cNvSpPr>
              <p:nvPr/>
            </p:nvSpPr>
            <p:spPr bwMode="ltGray">
              <a:xfrm flipV="1">
                <a:off x="834" y="893"/>
                <a:ext cx="288" cy="322"/>
              </a:xfrm>
              <a:custGeom>
                <a:avLst/>
                <a:gdLst>
                  <a:gd name="T0" fmla="*/ 0 w 21600"/>
                  <a:gd name="T1" fmla="*/ 0 h 24179"/>
                  <a:gd name="T2" fmla="*/ 0 w 21600"/>
                  <a:gd name="T3" fmla="*/ 0 h 24179"/>
                  <a:gd name="T4" fmla="*/ 0 w 21600"/>
                  <a:gd name="T5" fmla="*/ 0 h 24179"/>
                  <a:gd name="T6" fmla="*/ 0 60000 65536"/>
                  <a:gd name="T7" fmla="*/ 0 60000 65536"/>
                  <a:gd name="T8" fmla="*/ 0 60000 65536"/>
                </a:gdLst>
                <a:ahLst/>
                <a:cxnLst>
                  <a:cxn ang="T6">
                    <a:pos x="T0" y="T1"/>
                  </a:cxn>
                  <a:cxn ang="T7">
                    <a:pos x="T2" y="T3"/>
                  </a:cxn>
                  <a:cxn ang="T8">
                    <a:pos x="T4" y="T5"/>
                  </a:cxn>
                </a:cxnLst>
                <a:rect l="0" t="0" r="r" b="b"/>
                <a:pathLst>
                  <a:path w="21600" h="24179" fill="none" extrusionOk="0">
                    <a:moveTo>
                      <a:pt x="10995" y="24178"/>
                    </a:moveTo>
                    <a:cubicBezTo>
                      <a:pt x="4202" y="20350"/>
                      <a:pt x="0" y="13158"/>
                      <a:pt x="0" y="5361"/>
                    </a:cubicBezTo>
                    <a:cubicBezTo>
                      <a:pt x="-1" y="3552"/>
                      <a:pt x="227" y="1751"/>
                      <a:pt x="675" y="-1"/>
                    </a:cubicBezTo>
                  </a:path>
                  <a:path w="21600" h="24179" stroke="0" extrusionOk="0">
                    <a:moveTo>
                      <a:pt x="10995" y="24178"/>
                    </a:moveTo>
                    <a:cubicBezTo>
                      <a:pt x="4202" y="20350"/>
                      <a:pt x="0" y="13158"/>
                      <a:pt x="0" y="5361"/>
                    </a:cubicBezTo>
                    <a:cubicBezTo>
                      <a:pt x="-1" y="3552"/>
                      <a:pt x="227" y="1751"/>
                      <a:pt x="675" y="-1"/>
                    </a:cubicBezTo>
                    <a:lnTo>
                      <a:pt x="21600" y="5361"/>
                    </a:lnTo>
                    <a:lnTo>
                      <a:pt x="10995" y="24178"/>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rc 76"/>
              <p:cNvSpPr>
                <a:spLocks/>
              </p:cNvSpPr>
              <p:nvPr/>
            </p:nvSpPr>
            <p:spPr bwMode="ltGray">
              <a:xfrm flipV="1">
                <a:off x="1124" y="888"/>
                <a:ext cx="288" cy="329"/>
              </a:xfrm>
              <a:custGeom>
                <a:avLst/>
                <a:gdLst>
                  <a:gd name="T0" fmla="*/ 0 w 21600"/>
                  <a:gd name="T1" fmla="*/ 0 h 24653"/>
                  <a:gd name="T2" fmla="*/ 0 w 21600"/>
                  <a:gd name="T3" fmla="*/ 0 h 24653"/>
                  <a:gd name="T4" fmla="*/ 0 w 21600"/>
                  <a:gd name="T5" fmla="*/ 0 h 24653"/>
                  <a:gd name="T6" fmla="*/ 0 60000 65536"/>
                  <a:gd name="T7" fmla="*/ 0 60000 65536"/>
                  <a:gd name="T8" fmla="*/ 0 60000 65536"/>
                </a:gdLst>
                <a:ahLst/>
                <a:cxnLst>
                  <a:cxn ang="T6">
                    <a:pos x="T0" y="T1"/>
                  </a:cxn>
                  <a:cxn ang="T7">
                    <a:pos x="T2" y="T3"/>
                  </a:cxn>
                  <a:cxn ang="T8">
                    <a:pos x="T4" y="T5"/>
                  </a:cxn>
                </a:cxnLst>
                <a:rect l="0" t="0" r="r" b="b"/>
                <a:pathLst>
                  <a:path w="21600" h="24653" fill="none" extrusionOk="0">
                    <a:moveTo>
                      <a:pt x="21029" y="-1"/>
                    </a:moveTo>
                    <a:cubicBezTo>
                      <a:pt x="21408" y="1616"/>
                      <a:pt x="21600" y="3272"/>
                      <a:pt x="21600" y="4933"/>
                    </a:cubicBezTo>
                    <a:cubicBezTo>
                      <a:pt x="21600" y="13452"/>
                      <a:pt x="16591" y="21176"/>
                      <a:pt x="8813" y="24653"/>
                    </a:cubicBezTo>
                  </a:path>
                  <a:path w="21600" h="24653" stroke="0" extrusionOk="0">
                    <a:moveTo>
                      <a:pt x="21029" y="-1"/>
                    </a:moveTo>
                    <a:cubicBezTo>
                      <a:pt x="21408" y="1616"/>
                      <a:pt x="21600" y="3272"/>
                      <a:pt x="21600" y="4933"/>
                    </a:cubicBezTo>
                    <a:cubicBezTo>
                      <a:pt x="21600" y="13452"/>
                      <a:pt x="16591" y="21176"/>
                      <a:pt x="8813" y="24653"/>
                    </a:cubicBezTo>
                    <a:lnTo>
                      <a:pt x="0" y="4933"/>
                    </a:lnTo>
                    <a:lnTo>
                      <a:pt x="21029"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Line 77"/>
              <p:cNvSpPr>
                <a:spLocks noChangeShapeType="1"/>
              </p:cNvSpPr>
              <p:nvPr/>
            </p:nvSpPr>
            <p:spPr bwMode="ltGray">
              <a:xfrm flipV="1">
                <a:off x="720" y="891"/>
                <a:ext cx="417" cy="3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78"/>
              <p:cNvSpPr>
                <a:spLocks noChangeShapeType="1"/>
              </p:cNvSpPr>
              <p:nvPr/>
            </p:nvSpPr>
            <p:spPr bwMode="ltGray">
              <a:xfrm>
                <a:off x="771" y="891"/>
                <a:ext cx="300" cy="32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Arc 79"/>
              <p:cNvSpPr>
                <a:spLocks/>
              </p:cNvSpPr>
              <p:nvPr/>
            </p:nvSpPr>
            <p:spPr bwMode="ltGray">
              <a:xfrm flipV="1">
                <a:off x="2708" y="954"/>
                <a:ext cx="727" cy="619"/>
              </a:xfrm>
              <a:custGeom>
                <a:avLst/>
                <a:gdLst>
                  <a:gd name="T0" fmla="*/ 0 w 18917"/>
                  <a:gd name="T1" fmla="*/ 0 h 16117"/>
                  <a:gd name="T2" fmla="*/ 0 w 18917"/>
                  <a:gd name="T3" fmla="*/ 0 h 16117"/>
                  <a:gd name="T4" fmla="*/ 0 w 18917"/>
                  <a:gd name="T5" fmla="*/ 0 h 16117"/>
                  <a:gd name="T6" fmla="*/ 0 60000 65536"/>
                  <a:gd name="T7" fmla="*/ 0 60000 65536"/>
                  <a:gd name="T8" fmla="*/ 0 60000 65536"/>
                </a:gdLst>
                <a:ahLst/>
                <a:cxnLst>
                  <a:cxn ang="T6">
                    <a:pos x="T0" y="T1"/>
                  </a:cxn>
                  <a:cxn ang="T7">
                    <a:pos x="T2" y="T3"/>
                  </a:cxn>
                  <a:cxn ang="T8">
                    <a:pos x="T4" y="T5"/>
                  </a:cxn>
                </a:cxnLst>
                <a:rect l="0" t="0" r="r" b="b"/>
                <a:pathLst>
                  <a:path w="18917" h="16117" fill="none" extrusionOk="0">
                    <a:moveTo>
                      <a:pt x="4536" y="16116"/>
                    </a:moveTo>
                    <a:cubicBezTo>
                      <a:pt x="2713" y="14490"/>
                      <a:pt x="1179" y="12565"/>
                      <a:pt x="-1" y="10426"/>
                    </a:cubicBezTo>
                  </a:path>
                  <a:path w="18917" h="16117" stroke="0" extrusionOk="0">
                    <a:moveTo>
                      <a:pt x="4536" y="16116"/>
                    </a:moveTo>
                    <a:cubicBezTo>
                      <a:pt x="2713" y="14490"/>
                      <a:pt x="1179" y="12565"/>
                      <a:pt x="-1" y="10426"/>
                    </a:cubicBezTo>
                    <a:lnTo>
                      <a:pt x="18917" y="0"/>
                    </a:lnTo>
                    <a:lnTo>
                      <a:pt x="4536" y="16116"/>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Arc 80"/>
              <p:cNvSpPr>
                <a:spLocks/>
              </p:cNvSpPr>
              <p:nvPr/>
            </p:nvSpPr>
            <p:spPr bwMode="ltGray">
              <a:xfrm>
                <a:off x="3076" y="922"/>
                <a:ext cx="425" cy="215"/>
              </a:xfrm>
              <a:custGeom>
                <a:avLst/>
                <a:gdLst>
                  <a:gd name="T0" fmla="*/ 0 w 42771"/>
                  <a:gd name="T1" fmla="*/ 0 h 21600"/>
                  <a:gd name="T2" fmla="*/ 0 w 42771"/>
                  <a:gd name="T3" fmla="*/ 0 h 21600"/>
                  <a:gd name="T4" fmla="*/ 0 w 42771"/>
                  <a:gd name="T5" fmla="*/ 0 h 21600"/>
                  <a:gd name="T6" fmla="*/ 0 60000 65536"/>
                  <a:gd name="T7" fmla="*/ 0 60000 65536"/>
                  <a:gd name="T8" fmla="*/ 0 60000 65536"/>
                </a:gdLst>
                <a:ahLst/>
                <a:cxnLst>
                  <a:cxn ang="T6">
                    <a:pos x="T0" y="T1"/>
                  </a:cxn>
                  <a:cxn ang="T7">
                    <a:pos x="T2" y="T3"/>
                  </a:cxn>
                  <a:cxn ang="T8">
                    <a:pos x="T4" y="T5"/>
                  </a:cxn>
                </a:cxnLst>
                <a:rect l="0" t="0" r="r" b="b"/>
                <a:pathLst>
                  <a:path w="42771" h="21600" fill="none" extrusionOk="0">
                    <a:moveTo>
                      <a:pt x="42771" y="3334"/>
                    </a:moveTo>
                    <a:cubicBezTo>
                      <a:pt x="41128" y="13848"/>
                      <a:pt x="32072" y="21599"/>
                      <a:pt x="21430" y="21600"/>
                    </a:cubicBezTo>
                    <a:cubicBezTo>
                      <a:pt x="10545" y="21600"/>
                      <a:pt x="1361" y="13501"/>
                      <a:pt x="-1" y="2703"/>
                    </a:cubicBezTo>
                  </a:path>
                  <a:path w="42771" h="21600" stroke="0" extrusionOk="0">
                    <a:moveTo>
                      <a:pt x="42771" y="3334"/>
                    </a:moveTo>
                    <a:cubicBezTo>
                      <a:pt x="41128" y="13848"/>
                      <a:pt x="32072" y="21599"/>
                      <a:pt x="21430" y="21600"/>
                    </a:cubicBezTo>
                    <a:cubicBezTo>
                      <a:pt x="10545" y="21600"/>
                      <a:pt x="1361" y="13501"/>
                      <a:pt x="-1" y="2703"/>
                    </a:cubicBezTo>
                    <a:lnTo>
                      <a:pt x="21430" y="0"/>
                    </a:lnTo>
                    <a:lnTo>
                      <a:pt x="42771" y="3334"/>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Arc 81"/>
              <p:cNvSpPr>
                <a:spLocks/>
              </p:cNvSpPr>
              <p:nvPr/>
            </p:nvSpPr>
            <p:spPr bwMode="ltGray">
              <a:xfrm flipH="1" flipV="1">
                <a:off x="3441" y="1037"/>
                <a:ext cx="288" cy="144"/>
              </a:xfrm>
              <a:custGeom>
                <a:avLst/>
                <a:gdLst>
                  <a:gd name="T0" fmla="*/ 0 w 43129"/>
                  <a:gd name="T1" fmla="*/ 0 h 21600"/>
                  <a:gd name="T2" fmla="*/ 0 w 43129"/>
                  <a:gd name="T3" fmla="*/ 0 h 21600"/>
                  <a:gd name="T4" fmla="*/ 0 w 43129"/>
                  <a:gd name="T5" fmla="*/ 0 h 21600"/>
                  <a:gd name="T6" fmla="*/ 0 60000 65536"/>
                  <a:gd name="T7" fmla="*/ 0 60000 65536"/>
                  <a:gd name="T8" fmla="*/ 0 60000 65536"/>
                </a:gdLst>
                <a:ahLst/>
                <a:cxnLst>
                  <a:cxn ang="T6">
                    <a:pos x="T0" y="T1"/>
                  </a:cxn>
                  <a:cxn ang="T7">
                    <a:pos x="T2" y="T3"/>
                  </a:cxn>
                  <a:cxn ang="T8">
                    <a:pos x="T4" y="T5"/>
                  </a:cxn>
                </a:cxnLst>
                <a:rect l="0" t="0" r="r" b="b"/>
                <a:pathLst>
                  <a:path w="43129" h="21600" fill="none" extrusionOk="0">
                    <a:moveTo>
                      <a:pt x="43128" y="1347"/>
                    </a:moveTo>
                    <a:cubicBezTo>
                      <a:pt x="42417" y="12731"/>
                      <a:pt x="32976" y="21599"/>
                      <a:pt x="21571" y="21600"/>
                    </a:cubicBezTo>
                    <a:cubicBezTo>
                      <a:pt x="10074" y="21600"/>
                      <a:pt x="593" y="12595"/>
                      <a:pt x="-1" y="1115"/>
                    </a:cubicBezTo>
                  </a:path>
                  <a:path w="43129" h="21600" stroke="0" extrusionOk="0">
                    <a:moveTo>
                      <a:pt x="43128" y="1347"/>
                    </a:moveTo>
                    <a:cubicBezTo>
                      <a:pt x="42417" y="12731"/>
                      <a:pt x="32976" y="21599"/>
                      <a:pt x="21571" y="21600"/>
                    </a:cubicBezTo>
                    <a:cubicBezTo>
                      <a:pt x="10074" y="21600"/>
                      <a:pt x="593" y="12595"/>
                      <a:pt x="-1" y="1115"/>
                    </a:cubicBezTo>
                    <a:lnTo>
                      <a:pt x="21571" y="0"/>
                    </a:lnTo>
                    <a:lnTo>
                      <a:pt x="43128" y="1347"/>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Arc 82"/>
              <p:cNvSpPr>
                <a:spLocks/>
              </p:cNvSpPr>
              <p:nvPr/>
            </p:nvSpPr>
            <p:spPr bwMode="ltGray">
              <a:xfrm flipH="1" flipV="1">
                <a:off x="2745" y="1045"/>
                <a:ext cx="201" cy="130"/>
              </a:xfrm>
              <a:custGeom>
                <a:avLst/>
                <a:gdLst>
                  <a:gd name="T0" fmla="*/ 0 w 43200"/>
                  <a:gd name="T1" fmla="*/ 0 h 28005"/>
                  <a:gd name="T2" fmla="*/ 0 w 43200"/>
                  <a:gd name="T3" fmla="*/ 0 h 28005"/>
                  <a:gd name="T4" fmla="*/ 0 w 43200"/>
                  <a:gd name="T5" fmla="*/ 0 h 28005"/>
                  <a:gd name="T6" fmla="*/ 0 60000 65536"/>
                  <a:gd name="T7" fmla="*/ 0 60000 65536"/>
                  <a:gd name="T8" fmla="*/ 0 60000 65536"/>
                </a:gdLst>
                <a:ahLst/>
                <a:cxnLst>
                  <a:cxn ang="T6">
                    <a:pos x="T0" y="T1"/>
                  </a:cxn>
                  <a:cxn ang="T7">
                    <a:pos x="T2" y="T3"/>
                  </a:cxn>
                  <a:cxn ang="T8">
                    <a:pos x="T4" y="T5"/>
                  </a:cxn>
                </a:cxnLst>
                <a:rect l="0" t="0" r="r" b="b"/>
                <a:pathLst>
                  <a:path w="43200" h="28005" fill="none"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path>
                  <a:path w="43200" h="28005" stroke="0"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lnTo>
                      <a:pt x="21600" y="6405"/>
                    </a:lnTo>
                    <a:lnTo>
                      <a:pt x="42228" y="0"/>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Line 83"/>
              <p:cNvSpPr>
                <a:spLocks noChangeShapeType="1"/>
              </p:cNvSpPr>
              <p:nvPr/>
            </p:nvSpPr>
            <p:spPr bwMode="ltGray">
              <a:xfrm>
                <a:off x="2784" y="960"/>
                <a:ext cx="219" cy="21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84"/>
              <p:cNvSpPr>
                <a:spLocks noChangeShapeType="1"/>
              </p:cNvSpPr>
              <p:nvPr/>
            </p:nvSpPr>
            <p:spPr bwMode="ltGray">
              <a:xfrm>
                <a:off x="3282"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85"/>
              <p:cNvSpPr>
                <a:spLocks noChangeShapeType="1"/>
              </p:cNvSpPr>
              <p:nvPr/>
            </p:nvSpPr>
            <p:spPr bwMode="ltGray">
              <a:xfrm flipH="1">
                <a:off x="2976"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86"/>
              <p:cNvSpPr>
                <a:spLocks noChangeShapeType="1"/>
              </p:cNvSpPr>
              <p:nvPr/>
            </p:nvSpPr>
            <p:spPr bwMode="ltGray">
              <a:xfrm>
                <a:off x="3279" y="951"/>
                <a:ext cx="0" cy="225"/>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87"/>
              <p:cNvSpPr>
                <a:spLocks noChangeShapeType="1"/>
              </p:cNvSpPr>
              <p:nvPr/>
            </p:nvSpPr>
            <p:spPr bwMode="ltGray">
              <a:xfrm>
                <a:off x="3579" y="951"/>
                <a:ext cx="0" cy="29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88"/>
              <p:cNvSpPr>
                <a:spLocks noChangeShapeType="1"/>
              </p:cNvSpPr>
              <p:nvPr/>
            </p:nvSpPr>
            <p:spPr bwMode="ltGray">
              <a:xfrm>
                <a:off x="288" y="1176"/>
                <a:ext cx="35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56761" name="Rectangle 89"/>
          <p:cNvSpPr>
            <a:spLocks noGrp="1" noChangeArrowheads="1"/>
          </p:cNvSpPr>
          <p:nvPr>
            <p:ph type="ctrTitle"/>
          </p:nvPr>
        </p:nvSpPr>
        <p:spPr>
          <a:xfrm>
            <a:off x="990600" y="1752600"/>
            <a:ext cx="7772400" cy="1143000"/>
          </a:xfrm>
        </p:spPr>
        <p:txBody>
          <a:bodyPr/>
          <a:lstStyle>
            <a:lvl1pPr>
              <a:defRPr sz="6000">
                <a:solidFill>
                  <a:schemeClr val="bg2"/>
                </a:solidFill>
              </a:defRPr>
            </a:lvl1pPr>
          </a:lstStyle>
          <a:p>
            <a:r>
              <a:rPr lang="zh-CN" altLang="en-US" smtClean="0"/>
              <a:t>单击此处编辑母版标题样式</a:t>
            </a:r>
            <a:endParaRPr lang="zh-CN" altLang="en-US"/>
          </a:p>
        </p:txBody>
      </p:sp>
      <p:sp>
        <p:nvSpPr>
          <p:cNvPr id="156762" name="Rectangle 90" descr="Rectangle: Click to edit Master text styles&#10;Second level&#10;Third level&#10;Fourth level&#10;Fifth level"/>
          <p:cNvSpPr>
            <a:spLocks noGrp="1" noChangeArrowheads="1"/>
          </p:cNvSpPr>
          <p:nvPr>
            <p:ph type="subTitle" idx="1"/>
          </p:nvPr>
        </p:nvSpPr>
        <p:spPr>
          <a:xfrm>
            <a:off x="990600" y="3886200"/>
            <a:ext cx="6400800" cy="1752600"/>
          </a:xfrm>
        </p:spPr>
        <p:txBody>
          <a:bodyPr anchor="ctr"/>
          <a:lstStyle>
            <a:lvl1pPr marL="0" indent="0">
              <a:buFontTx/>
              <a:buNone/>
              <a:defRPr/>
            </a:lvl1pPr>
          </a:lstStyle>
          <a:p>
            <a:r>
              <a:rPr lang="zh-CN" altLang="en-US" smtClean="0"/>
              <a:t>单击此处编辑母版副标题样式</a:t>
            </a:r>
            <a:endParaRPr lang="zh-CN" altLang="en-US"/>
          </a:p>
        </p:txBody>
      </p:sp>
      <p:sp>
        <p:nvSpPr>
          <p:cNvPr id="91" name="Rectangle 91"/>
          <p:cNvSpPr>
            <a:spLocks noGrp="1" noChangeArrowheads="1"/>
          </p:cNvSpPr>
          <p:nvPr>
            <p:ph type="dt" sz="half" idx="10"/>
          </p:nvPr>
        </p:nvSpPr>
        <p:spPr>
          <a:xfrm>
            <a:off x="7239000" y="6248400"/>
            <a:ext cx="1339850" cy="457200"/>
          </a:xfrm>
        </p:spPr>
        <p:txBody>
          <a:bodyPr/>
          <a:lstStyle>
            <a:lvl1pPr algn="ctr">
              <a:defRPr/>
            </a:lvl1pPr>
          </a:lstStyle>
          <a:p>
            <a:pPr>
              <a:defRPr/>
            </a:pPr>
            <a:fld id="{450D64A4-86E1-454F-BF2A-4BAB779954A7}" type="datetime1">
              <a:rPr lang="zh-CN" altLang="en-US"/>
              <a:pPr>
                <a:defRPr/>
              </a:pPr>
              <a:t>2016/3/10</a:t>
            </a:fld>
            <a:endParaRPr lang="en-US" altLang="zh-CN"/>
          </a:p>
        </p:txBody>
      </p:sp>
      <p:sp>
        <p:nvSpPr>
          <p:cNvPr id="92" name="Rectangle 92"/>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93" name="Rectangle 93"/>
          <p:cNvSpPr>
            <a:spLocks noGrp="1" noChangeArrowheads="1"/>
          </p:cNvSpPr>
          <p:nvPr>
            <p:ph type="sldNum" sz="quarter" idx="12"/>
          </p:nvPr>
        </p:nvSpPr>
        <p:spPr>
          <a:xfrm>
            <a:off x="685800" y="6248400"/>
            <a:ext cx="1905000" cy="457200"/>
          </a:xfrm>
        </p:spPr>
        <p:txBody>
          <a:bodyPr/>
          <a:lstStyle>
            <a:lvl1pPr>
              <a:defRPr/>
            </a:lvl1pPr>
          </a:lstStyle>
          <a:p>
            <a:pPr>
              <a:defRPr/>
            </a:pPr>
            <a:r>
              <a:rPr lang="en-US" altLang="zh-CN"/>
              <a:t>Page </a:t>
            </a:r>
            <a:fld id="{B8864254-2446-4F3A-B0A0-6915FD2076BF}" type="slidenum">
              <a:rPr lang="en-US" altLang="zh-CN"/>
              <a:pPr>
                <a:defRPr/>
              </a:pPr>
              <a:t>‹#›</a:t>
            </a:fld>
            <a:endParaRPr lang="en-US" altLang="zh-CN"/>
          </a:p>
        </p:txBody>
      </p:sp>
    </p:spTree>
    <p:extLst>
      <p:ext uri="{BB962C8B-B14F-4D97-AF65-F5344CB8AC3E}">
        <p14:creationId xmlns:p14="http://schemas.microsoft.com/office/powerpoint/2010/main" val="2710042697"/>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FC4F1AD0-27ED-4B16-8BE3-111E23288BDF}" type="datetime1">
              <a:rPr lang="zh-CN" altLang="en-US"/>
              <a:pPr>
                <a:defRPr/>
              </a:pPr>
              <a:t>2016/3/10</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6B3D35D9-A1ED-4FEF-9485-22CECB685932}" type="slidenum">
              <a:rPr lang="en-US" altLang="zh-CN"/>
              <a:pPr>
                <a:defRPr/>
              </a:pPr>
              <a:t>‹#›</a:t>
            </a:fld>
            <a:endParaRPr lang="en-US" altLang="zh-CN"/>
          </a:p>
        </p:txBody>
      </p:sp>
    </p:spTree>
    <p:extLst>
      <p:ext uri="{BB962C8B-B14F-4D97-AF65-F5344CB8AC3E}">
        <p14:creationId xmlns:p14="http://schemas.microsoft.com/office/powerpoint/2010/main" val="2993750943"/>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2"/>
          <p:cNvSpPr>
            <a:spLocks noGrp="1" noChangeArrowheads="1"/>
          </p:cNvSpPr>
          <p:nvPr>
            <p:ph type="dt" sz="half" idx="10"/>
          </p:nvPr>
        </p:nvSpPr>
        <p:spPr>
          <a:ln/>
        </p:spPr>
        <p:txBody>
          <a:bodyPr/>
          <a:lstStyle>
            <a:lvl1pPr>
              <a:defRPr/>
            </a:lvl1pPr>
          </a:lstStyle>
          <a:p>
            <a:pPr>
              <a:defRPr/>
            </a:pPr>
            <a:fld id="{D7D0D746-5035-4AE0-B345-E348121425A9}" type="datetime1">
              <a:rPr lang="zh-CN" altLang="en-US"/>
              <a:pPr>
                <a:defRPr/>
              </a:pPr>
              <a:t>2016/3/10</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DDD01754-9317-4F88-81A6-02A408671DBB}" type="slidenum">
              <a:rPr lang="en-US" altLang="zh-CN"/>
              <a:pPr>
                <a:defRPr/>
              </a:pPr>
              <a:t>‹#›</a:t>
            </a:fld>
            <a:endParaRPr lang="en-US" altLang="zh-CN"/>
          </a:p>
        </p:txBody>
      </p:sp>
    </p:spTree>
    <p:extLst>
      <p:ext uri="{BB962C8B-B14F-4D97-AF65-F5344CB8AC3E}">
        <p14:creationId xmlns:p14="http://schemas.microsoft.com/office/powerpoint/2010/main" val="340868313"/>
      </p:ext>
    </p:extLst>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2"/>
          <p:cNvSpPr>
            <a:spLocks noGrp="1" noChangeArrowheads="1"/>
          </p:cNvSpPr>
          <p:nvPr>
            <p:ph type="dt" sz="half" idx="10"/>
          </p:nvPr>
        </p:nvSpPr>
        <p:spPr>
          <a:ln/>
        </p:spPr>
        <p:txBody>
          <a:bodyPr/>
          <a:lstStyle>
            <a:lvl1pPr>
              <a:defRPr/>
            </a:lvl1pPr>
          </a:lstStyle>
          <a:p>
            <a:pPr>
              <a:defRPr/>
            </a:pPr>
            <a:fld id="{C18AE99B-FA10-4BD5-ACC3-D1C2BE4A2592}" type="datetime1">
              <a:rPr lang="zh-CN" altLang="en-US"/>
              <a:pPr>
                <a:defRPr/>
              </a:pPr>
              <a:t>2016/3/10</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5BF3DEED-C0F2-4074-8AE5-A459AC852A06}" type="slidenum">
              <a:rPr lang="en-US" altLang="zh-CN"/>
              <a:pPr>
                <a:defRPr/>
              </a:pPr>
              <a:t>‹#›</a:t>
            </a:fld>
            <a:endParaRPr lang="en-US" altLang="zh-CN"/>
          </a:p>
        </p:txBody>
      </p:sp>
    </p:spTree>
    <p:extLst>
      <p:ext uri="{BB962C8B-B14F-4D97-AF65-F5344CB8AC3E}">
        <p14:creationId xmlns:p14="http://schemas.microsoft.com/office/powerpoint/2010/main" val="2193307872"/>
      </p:ext>
    </p:extLst>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2"/>
          <p:cNvSpPr>
            <a:spLocks noGrp="1" noChangeArrowheads="1"/>
          </p:cNvSpPr>
          <p:nvPr>
            <p:ph type="dt" sz="half" idx="10"/>
          </p:nvPr>
        </p:nvSpPr>
        <p:spPr>
          <a:ln/>
        </p:spPr>
        <p:txBody>
          <a:bodyPr/>
          <a:lstStyle>
            <a:lvl1pPr>
              <a:defRPr/>
            </a:lvl1pPr>
          </a:lstStyle>
          <a:p>
            <a:pPr>
              <a:defRPr/>
            </a:pPr>
            <a:fld id="{D59228CC-0EC0-422E-8ADA-BE8EFF05974D}" type="datetime1">
              <a:rPr lang="zh-CN" altLang="en-US"/>
              <a:pPr>
                <a:defRPr/>
              </a:pPr>
              <a:t>2016/3/10</a:t>
            </a:fld>
            <a:endParaRPr lang="en-US" altLang="zh-CN"/>
          </a:p>
        </p:txBody>
      </p:sp>
      <p:sp>
        <p:nvSpPr>
          <p:cNvPr id="8"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9" name="Rectangle 84"/>
          <p:cNvSpPr>
            <a:spLocks noGrp="1" noChangeArrowheads="1"/>
          </p:cNvSpPr>
          <p:nvPr>
            <p:ph type="sldNum" sz="quarter" idx="12"/>
          </p:nvPr>
        </p:nvSpPr>
        <p:spPr>
          <a:ln/>
        </p:spPr>
        <p:txBody>
          <a:bodyPr/>
          <a:lstStyle>
            <a:lvl1pPr>
              <a:defRPr/>
            </a:lvl1pPr>
          </a:lstStyle>
          <a:p>
            <a:pPr>
              <a:defRPr/>
            </a:pPr>
            <a:r>
              <a:rPr lang="en-US" altLang="zh-CN"/>
              <a:t>Page </a:t>
            </a:r>
            <a:fld id="{2512C5D0-9015-463E-9899-5DDE4F82FFFC}" type="slidenum">
              <a:rPr lang="en-US" altLang="zh-CN"/>
              <a:pPr>
                <a:defRPr/>
              </a:pPr>
              <a:t>‹#›</a:t>
            </a:fld>
            <a:endParaRPr lang="en-US" altLang="zh-CN"/>
          </a:p>
        </p:txBody>
      </p:sp>
    </p:spTree>
    <p:extLst>
      <p:ext uri="{BB962C8B-B14F-4D97-AF65-F5344CB8AC3E}">
        <p14:creationId xmlns:p14="http://schemas.microsoft.com/office/powerpoint/2010/main" val="3081069652"/>
      </p:ext>
    </p:extLst>
  </p:cSld>
  <p:clrMapOvr>
    <a:masterClrMapping/>
  </p:clrMapOvr>
  <p:transition spd="slow">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2"/>
          <p:cNvSpPr>
            <a:spLocks noGrp="1" noChangeArrowheads="1"/>
          </p:cNvSpPr>
          <p:nvPr>
            <p:ph type="dt" sz="half" idx="10"/>
          </p:nvPr>
        </p:nvSpPr>
        <p:spPr>
          <a:ln/>
        </p:spPr>
        <p:txBody>
          <a:bodyPr/>
          <a:lstStyle>
            <a:lvl1pPr>
              <a:defRPr/>
            </a:lvl1pPr>
          </a:lstStyle>
          <a:p>
            <a:pPr>
              <a:defRPr/>
            </a:pPr>
            <a:fld id="{0D53C535-2E29-4D18-A3D4-C16EABB8F12F}" type="datetime1">
              <a:rPr lang="zh-CN" altLang="en-US"/>
              <a:pPr>
                <a:defRPr/>
              </a:pPr>
              <a:t>2016/3/10</a:t>
            </a:fld>
            <a:endParaRPr lang="en-US" altLang="zh-CN"/>
          </a:p>
        </p:txBody>
      </p:sp>
      <p:sp>
        <p:nvSpPr>
          <p:cNvPr id="4"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5" name="Rectangle 84"/>
          <p:cNvSpPr>
            <a:spLocks noGrp="1" noChangeArrowheads="1"/>
          </p:cNvSpPr>
          <p:nvPr>
            <p:ph type="sldNum" sz="quarter" idx="12"/>
          </p:nvPr>
        </p:nvSpPr>
        <p:spPr>
          <a:ln/>
        </p:spPr>
        <p:txBody>
          <a:bodyPr/>
          <a:lstStyle>
            <a:lvl1pPr>
              <a:defRPr/>
            </a:lvl1pPr>
          </a:lstStyle>
          <a:p>
            <a:pPr>
              <a:defRPr/>
            </a:pPr>
            <a:r>
              <a:rPr lang="en-US" altLang="zh-CN"/>
              <a:t>Page </a:t>
            </a:r>
            <a:fld id="{D37A1A1A-FF82-4088-B49C-765A0913265D}" type="slidenum">
              <a:rPr lang="en-US" altLang="zh-CN"/>
              <a:pPr>
                <a:defRPr/>
              </a:pPr>
              <a:t>‹#›</a:t>
            </a:fld>
            <a:endParaRPr lang="en-US" altLang="zh-CN"/>
          </a:p>
        </p:txBody>
      </p:sp>
    </p:spTree>
    <p:extLst>
      <p:ext uri="{BB962C8B-B14F-4D97-AF65-F5344CB8AC3E}">
        <p14:creationId xmlns:p14="http://schemas.microsoft.com/office/powerpoint/2010/main" val="1203289940"/>
      </p:ext>
    </p:extLst>
  </p:cSld>
  <p:clrMapOvr>
    <a:masterClrMapping/>
  </p:clrMapOvr>
  <p:transition spd="slow">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2"/>
          <p:cNvSpPr>
            <a:spLocks noGrp="1" noChangeArrowheads="1"/>
          </p:cNvSpPr>
          <p:nvPr>
            <p:ph type="dt" sz="half" idx="10"/>
          </p:nvPr>
        </p:nvSpPr>
        <p:spPr>
          <a:ln/>
        </p:spPr>
        <p:txBody>
          <a:bodyPr/>
          <a:lstStyle>
            <a:lvl1pPr>
              <a:defRPr/>
            </a:lvl1pPr>
          </a:lstStyle>
          <a:p>
            <a:pPr>
              <a:defRPr/>
            </a:pPr>
            <a:fld id="{A631D580-6960-452B-94F7-6F4A6013BE1D}" type="datetime1">
              <a:rPr lang="zh-CN" altLang="en-US"/>
              <a:pPr>
                <a:defRPr/>
              </a:pPr>
              <a:t>2016/3/10</a:t>
            </a:fld>
            <a:endParaRPr lang="en-US" altLang="zh-CN"/>
          </a:p>
        </p:txBody>
      </p:sp>
      <p:sp>
        <p:nvSpPr>
          <p:cNvPr id="3"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4" name="Rectangle 84"/>
          <p:cNvSpPr>
            <a:spLocks noGrp="1" noChangeArrowheads="1"/>
          </p:cNvSpPr>
          <p:nvPr>
            <p:ph type="sldNum" sz="quarter" idx="12"/>
          </p:nvPr>
        </p:nvSpPr>
        <p:spPr>
          <a:ln/>
        </p:spPr>
        <p:txBody>
          <a:bodyPr/>
          <a:lstStyle>
            <a:lvl1pPr>
              <a:defRPr/>
            </a:lvl1pPr>
          </a:lstStyle>
          <a:p>
            <a:pPr>
              <a:defRPr/>
            </a:pPr>
            <a:r>
              <a:rPr lang="en-US" altLang="zh-CN"/>
              <a:t>Page </a:t>
            </a:r>
            <a:fld id="{4EBD6E6A-8957-40EF-BED3-E2FA85ECF394}" type="slidenum">
              <a:rPr lang="en-US" altLang="zh-CN"/>
              <a:pPr>
                <a:defRPr/>
              </a:pPr>
              <a:t>‹#›</a:t>
            </a:fld>
            <a:endParaRPr lang="en-US" altLang="zh-CN"/>
          </a:p>
        </p:txBody>
      </p:sp>
    </p:spTree>
    <p:extLst>
      <p:ext uri="{BB962C8B-B14F-4D97-AF65-F5344CB8AC3E}">
        <p14:creationId xmlns:p14="http://schemas.microsoft.com/office/powerpoint/2010/main" val="659879955"/>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8" name="内容占位符 7"/>
          <p:cNvSpPr>
            <a:spLocks noGrp="1"/>
          </p:cNvSpPr>
          <p:nvPr>
            <p:ph sz="quarter" idx="1"/>
          </p:nvPr>
        </p:nvSpPr>
        <p:spPr>
          <a:xfrm>
            <a:off x="457200" y="1600200"/>
            <a:ext cx="7467600" cy="487375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062134628"/>
      </p:ext>
    </p:extLst>
  </p:cSld>
  <p:clrMapOvr>
    <a:masterClrMapping/>
  </p:clrMapOvr>
  <p:transition spd="slow">
    <p:randomBar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1D4F99E0-F085-4E16-9B86-BD03A8E81D34}" type="datetime1">
              <a:rPr lang="zh-CN" altLang="en-US"/>
              <a:pPr>
                <a:defRPr/>
              </a:pPr>
              <a:t>2016/3/10</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720B45C9-A219-47C9-8B77-A3A949287CA4}" type="slidenum">
              <a:rPr lang="en-US" altLang="zh-CN"/>
              <a:pPr>
                <a:defRPr/>
              </a:pPr>
              <a:t>‹#›</a:t>
            </a:fld>
            <a:endParaRPr lang="en-US" altLang="zh-CN"/>
          </a:p>
        </p:txBody>
      </p:sp>
    </p:spTree>
    <p:extLst>
      <p:ext uri="{BB962C8B-B14F-4D97-AF65-F5344CB8AC3E}">
        <p14:creationId xmlns:p14="http://schemas.microsoft.com/office/powerpoint/2010/main" val="2360395564"/>
      </p:ext>
    </p:extLst>
  </p:cSld>
  <p:clrMapOvr>
    <a:masterClrMapping/>
  </p:clrMapOvr>
  <p:transition spd="slow">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0B6E3D7C-B990-48D4-A857-35AF3AF12098}" type="datetime1">
              <a:rPr lang="zh-CN" altLang="en-US"/>
              <a:pPr>
                <a:defRPr/>
              </a:pPr>
              <a:t>2016/3/10</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8CCAE6AA-6245-46D8-9818-22C12AC091E8}" type="slidenum">
              <a:rPr lang="en-US" altLang="zh-CN"/>
              <a:pPr>
                <a:defRPr/>
              </a:pPr>
              <a:t>‹#›</a:t>
            </a:fld>
            <a:endParaRPr lang="en-US" altLang="zh-CN"/>
          </a:p>
        </p:txBody>
      </p:sp>
    </p:spTree>
    <p:extLst>
      <p:ext uri="{BB962C8B-B14F-4D97-AF65-F5344CB8AC3E}">
        <p14:creationId xmlns:p14="http://schemas.microsoft.com/office/powerpoint/2010/main" val="1050959335"/>
      </p:ext>
    </p:extLst>
  </p:cSld>
  <p:clrMapOvr>
    <a:masterClrMapping/>
  </p:clrMapOvr>
  <p:transition spd="slow">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C0AA21C7-FA91-47A3-B670-D26D7FD92B3C}" type="datetime1">
              <a:rPr lang="zh-CN" altLang="en-US"/>
              <a:pPr>
                <a:defRPr/>
              </a:pPr>
              <a:t>2016/3/10</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34E3C60A-B009-43DB-954D-B201831A3D8A}" type="slidenum">
              <a:rPr lang="en-US" altLang="zh-CN"/>
              <a:pPr>
                <a:defRPr/>
              </a:pPr>
              <a:t>‹#›</a:t>
            </a:fld>
            <a:endParaRPr lang="en-US" altLang="zh-CN"/>
          </a:p>
        </p:txBody>
      </p:sp>
    </p:spTree>
    <p:extLst>
      <p:ext uri="{BB962C8B-B14F-4D97-AF65-F5344CB8AC3E}">
        <p14:creationId xmlns:p14="http://schemas.microsoft.com/office/powerpoint/2010/main" val="2718520776"/>
      </p:ext>
    </p:extLst>
  </p:cSld>
  <p:clrMapOvr>
    <a:masterClrMapping/>
  </p:clrMapOvr>
  <p:transition spd="slow">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28600"/>
            <a:ext cx="2038350"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596265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729BB5E2-264D-431F-AD30-61DF24B70E46}" type="datetime1">
              <a:rPr lang="zh-CN" altLang="en-US"/>
              <a:pPr>
                <a:defRPr/>
              </a:pPr>
              <a:t>2016/3/10</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ABC34824-8D04-41CF-A8A5-98F69731FC0C}" type="slidenum">
              <a:rPr lang="en-US" altLang="zh-CN"/>
              <a:pPr>
                <a:defRPr/>
              </a:pPr>
              <a:t>‹#›</a:t>
            </a:fld>
            <a:endParaRPr lang="en-US" altLang="zh-CN"/>
          </a:p>
        </p:txBody>
      </p:sp>
    </p:spTree>
    <p:extLst>
      <p:ext uri="{BB962C8B-B14F-4D97-AF65-F5344CB8AC3E}">
        <p14:creationId xmlns:p14="http://schemas.microsoft.com/office/powerpoint/2010/main" val="2615942366"/>
      </p:ext>
    </p:extLst>
  </p:cSld>
  <p:clrMapOvr>
    <a:masterClrMapping/>
  </p:clrMapOvr>
  <p:transition spd="slow">
    <p:randomBar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
        <p:nvSpPr>
          <p:cNvPr id="3" name="矩形 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矩形 3"/>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矩形 4"/>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直接连接符 6"/>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直接连接符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直接连接符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直接连接符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直接连接符 12"/>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4" name="矩形 13"/>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椭圆 14"/>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椭圆 15"/>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椭圆 16"/>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椭圆 17"/>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椭圆 18"/>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959434681"/>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696" y="1979"/>
              <a:ext cx="3132" cy="324"/>
              <a:chOff x="696" y="894"/>
              <a:chExt cx="3132" cy="324"/>
            </a:xfrm>
          </p:grpSpPr>
          <p:sp>
            <p:nvSpPr>
              <p:cNvPr id="87" name="Rectangle 4"/>
              <p:cNvSpPr>
                <a:spLocks noChangeArrowheads="1"/>
              </p:cNvSpPr>
              <p:nvPr/>
            </p:nvSpPr>
            <p:spPr bwMode="ltGray">
              <a:xfrm>
                <a:off x="696" y="894"/>
                <a:ext cx="1104" cy="2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8" name="Rectangle 5"/>
              <p:cNvSpPr>
                <a:spLocks noChangeArrowheads="1"/>
              </p:cNvSpPr>
              <p:nvPr/>
            </p:nvSpPr>
            <p:spPr bwMode="ltGray">
              <a:xfrm>
                <a:off x="696" y="1122"/>
                <a:ext cx="1440"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9" name="Rectangle 6"/>
              <p:cNvSpPr>
                <a:spLocks noChangeArrowheads="1"/>
              </p:cNvSpPr>
              <p:nvPr/>
            </p:nvSpPr>
            <p:spPr bwMode="ltGray">
              <a:xfrm>
                <a:off x="1716" y="1068"/>
                <a:ext cx="2112" cy="10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90" name="Rectangle 7"/>
              <p:cNvSpPr>
                <a:spLocks noChangeArrowheads="1"/>
              </p:cNvSpPr>
              <p:nvPr/>
            </p:nvSpPr>
            <p:spPr bwMode="ltGray">
              <a:xfrm>
                <a:off x="1713" y="954"/>
                <a:ext cx="1872" cy="144"/>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sp>
          <p:nvSpPr>
            <p:cNvPr id="6" name="Rectangle 8"/>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7" name="Group 9"/>
            <p:cNvGrpSpPr>
              <a:grpSpLocks/>
            </p:cNvGrpSpPr>
            <p:nvPr/>
          </p:nvGrpSpPr>
          <p:grpSpPr bwMode="auto">
            <a:xfrm>
              <a:off x="0" y="0"/>
              <a:ext cx="5760" cy="4320"/>
              <a:chOff x="0" y="0"/>
              <a:chExt cx="5760" cy="4320"/>
            </a:xfrm>
          </p:grpSpPr>
          <p:grpSp>
            <p:nvGrpSpPr>
              <p:cNvPr id="34" name="Group 10"/>
              <p:cNvGrpSpPr>
                <a:grpSpLocks/>
              </p:cNvGrpSpPr>
              <p:nvPr/>
            </p:nvGrpSpPr>
            <p:grpSpPr bwMode="auto">
              <a:xfrm>
                <a:off x="0" y="192"/>
                <a:ext cx="5760" cy="4032"/>
                <a:chOff x="0" y="192"/>
                <a:chExt cx="5760" cy="4032"/>
              </a:xfrm>
            </p:grpSpPr>
            <p:sp>
              <p:nvSpPr>
                <p:cNvPr id="65" name="Line 11"/>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12"/>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13"/>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14"/>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15"/>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16"/>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17"/>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18"/>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19"/>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20"/>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21"/>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22"/>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23"/>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24"/>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25"/>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26"/>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27"/>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28"/>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29"/>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30"/>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31"/>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Line 32"/>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5" name="Group 33"/>
              <p:cNvGrpSpPr>
                <a:grpSpLocks/>
              </p:cNvGrpSpPr>
              <p:nvPr/>
            </p:nvGrpSpPr>
            <p:grpSpPr bwMode="auto">
              <a:xfrm>
                <a:off x="192" y="0"/>
                <a:ext cx="5376" cy="4320"/>
                <a:chOff x="192" y="0"/>
                <a:chExt cx="5376" cy="4320"/>
              </a:xfrm>
            </p:grpSpPr>
            <p:sp>
              <p:nvSpPr>
                <p:cNvPr id="36" name="Line 34"/>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5"/>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6"/>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7"/>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8"/>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39"/>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40"/>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41"/>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42"/>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43"/>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44"/>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45"/>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46"/>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47"/>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48"/>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49"/>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50"/>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51"/>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52"/>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53"/>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54"/>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55"/>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56"/>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57"/>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58"/>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59"/>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60"/>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61"/>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62"/>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8" name="Group 63"/>
            <p:cNvGrpSpPr>
              <a:grpSpLocks/>
            </p:cNvGrpSpPr>
            <p:nvPr/>
          </p:nvGrpSpPr>
          <p:grpSpPr bwMode="auto">
            <a:xfrm>
              <a:off x="4512" y="3984"/>
              <a:ext cx="912" cy="288"/>
              <a:chOff x="4512" y="3984"/>
              <a:chExt cx="912" cy="288"/>
            </a:xfrm>
          </p:grpSpPr>
          <p:sp>
            <p:nvSpPr>
              <p:cNvPr id="29"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 name="Line 69"/>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 name="Group 70"/>
            <p:cNvGrpSpPr>
              <a:grpSpLocks/>
            </p:cNvGrpSpPr>
            <p:nvPr/>
          </p:nvGrpSpPr>
          <p:grpSpPr bwMode="auto">
            <a:xfrm>
              <a:off x="261" y="1962"/>
              <a:ext cx="3567" cy="1494"/>
              <a:chOff x="261" y="877"/>
              <a:chExt cx="3567" cy="1494"/>
            </a:xfrm>
          </p:grpSpPr>
          <p:sp>
            <p:nvSpPr>
              <p:cNvPr id="11" name="Line 71"/>
              <p:cNvSpPr>
                <a:spLocks noChangeShapeType="1"/>
              </p:cNvSpPr>
              <p:nvPr/>
            </p:nvSpPr>
            <p:spPr bwMode="ltGray">
              <a:xfrm flipH="1">
                <a:off x="261" y="951"/>
                <a:ext cx="1533" cy="3"/>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72"/>
              <p:cNvSpPr>
                <a:spLocks noChangeShapeType="1"/>
              </p:cNvSpPr>
              <p:nvPr/>
            </p:nvSpPr>
            <p:spPr bwMode="ltGray">
              <a:xfrm>
                <a:off x="383" y="879"/>
                <a:ext cx="0" cy="14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Arc 73"/>
              <p:cNvSpPr>
                <a:spLocks/>
              </p:cNvSpPr>
              <p:nvPr/>
            </p:nvSpPr>
            <p:spPr bwMode="ltGray">
              <a:xfrm rot="16200000" flipH="1">
                <a:off x="302" y="87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Arc 74"/>
              <p:cNvSpPr>
                <a:spLocks/>
              </p:cNvSpPr>
              <p:nvPr/>
            </p:nvSpPr>
            <p:spPr bwMode="ltGray">
              <a:xfrm>
                <a:off x="692" y="895"/>
                <a:ext cx="267" cy="209"/>
              </a:xfrm>
              <a:custGeom>
                <a:avLst/>
                <a:gdLst>
                  <a:gd name="T0" fmla="*/ 0 w 38387"/>
                  <a:gd name="T1" fmla="*/ 0 h 30163"/>
                  <a:gd name="T2" fmla="*/ 0 w 38387"/>
                  <a:gd name="T3" fmla="*/ 0 h 30163"/>
                  <a:gd name="T4" fmla="*/ 0 w 38387"/>
                  <a:gd name="T5" fmla="*/ 0 h 30163"/>
                  <a:gd name="T6" fmla="*/ 0 60000 65536"/>
                  <a:gd name="T7" fmla="*/ 0 60000 65536"/>
                  <a:gd name="T8" fmla="*/ 0 60000 65536"/>
                </a:gdLst>
                <a:ahLst/>
                <a:cxnLst>
                  <a:cxn ang="T6">
                    <a:pos x="T0" y="T1"/>
                  </a:cxn>
                  <a:cxn ang="T7">
                    <a:pos x="T2" y="T3"/>
                  </a:cxn>
                  <a:cxn ang="T8">
                    <a:pos x="T4" y="T5"/>
                  </a:cxn>
                </a:cxnLst>
                <a:rect l="0" t="0" r="r" b="b"/>
                <a:pathLst>
                  <a:path w="38387" h="30163" fill="none" extrusionOk="0">
                    <a:moveTo>
                      <a:pt x="36617" y="-1"/>
                    </a:moveTo>
                    <a:cubicBezTo>
                      <a:pt x="37784" y="2703"/>
                      <a:pt x="38387" y="5617"/>
                      <a:pt x="38387" y="8563"/>
                    </a:cubicBezTo>
                    <a:cubicBezTo>
                      <a:pt x="38387" y="20492"/>
                      <a:pt x="28716" y="30163"/>
                      <a:pt x="16787" y="30163"/>
                    </a:cubicBezTo>
                    <a:cubicBezTo>
                      <a:pt x="10269" y="30163"/>
                      <a:pt x="4101" y="27220"/>
                      <a:pt x="0" y="22155"/>
                    </a:cubicBezTo>
                  </a:path>
                  <a:path w="38387" h="30163" stroke="0" extrusionOk="0">
                    <a:moveTo>
                      <a:pt x="36617" y="-1"/>
                    </a:moveTo>
                    <a:cubicBezTo>
                      <a:pt x="37784" y="2703"/>
                      <a:pt x="38387" y="5617"/>
                      <a:pt x="38387" y="8563"/>
                    </a:cubicBezTo>
                    <a:cubicBezTo>
                      <a:pt x="38387" y="20492"/>
                      <a:pt x="28716" y="30163"/>
                      <a:pt x="16787" y="30163"/>
                    </a:cubicBezTo>
                    <a:cubicBezTo>
                      <a:pt x="10269" y="30163"/>
                      <a:pt x="4101" y="27220"/>
                      <a:pt x="0" y="22155"/>
                    </a:cubicBezTo>
                    <a:lnTo>
                      <a:pt x="16787" y="8563"/>
                    </a:lnTo>
                    <a:lnTo>
                      <a:pt x="36617"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Arc 75"/>
              <p:cNvSpPr>
                <a:spLocks/>
              </p:cNvSpPr>
              <p:nvPr/>
            </p:nvSpPr>
            <p:spPr bwMode="ltGray">
              <a:xfrm flipV="1">
                <a:off x="834" y="893"/>
                <a:ext cx="288" cy="322"/>
              </a:xfrm>
              <a:custGeom>
                <a:avLst/>
                <a:gdLst>
                  <a:gd name="T0" fmla="*/ 0 w 21600"/>
                  <a:gd name="T1" fmla="*/ 0 h 24179"/>
                  <a:gd name="T2" fmla="*/ 0 w 21600"/>
                  <a:gd name="T3" fmla="*/ 0 h 24179"/>
                  <a:gd name="T4" fmla="*/ 0 w 21600"/>
                  <a:gd name="T5" fmla="*/ 0 h 24179"/>
                  <a:gd name="T6" fmla="*/ 0 60000 65536"/>
                  <a:gd name="T7" fmla="*/ 0 60000 65536"/>
                  <a:gd name="T8" fmla="*/ 0 60000 65536"/>
                </a:gdLst>
                <a:ahLst/>
                <a:cxnLst>
                  <a:cxn ang="T6">
                    <a:pos x="T0" y="T1"/>
                  </a:cxn>
                  <a:cxn ang="T7">
                    <a:pos x="T2" y="T3"/>
                  </a:cxn>
                  <a:cxn ang="T8">
                    <a:pos x="T4" y="T5"/>
                  </a:cxn>
                </a:cxnLst>
                <a:rect l="0" t="0" r="r" b="b"/>
                <a:pathLst>
                  <a:path w="21600" h="24179" fill="none" extrusionOk="0">
                    <a:moveTo>
                      <a:pt x="10995" y="24178"/>
                    </a:moveTo>
                    <a:cubicBezTo>
                      <a:pt x="4202" y="20350"/>
                      <a:pt x="0" y="13158"/>
                      <a:pt x="0" y="5361"/>
                    </a:cubicBezTo>
                    <a:cubicBezTo>
                      <a:pt x="-1" y="3552"/>
                      <a:pt x="227" y="1751"/>
                      <a:pt x="675" y="-1"/>
                    </a:cubicBezTo>
                  </a:path>
                  <a:path w="21600" h="24179" stroke="0" extrusionOk="0">
                    <a:moveTo>
                      <a:pt x="10995" y="24178"/>
                    </a:moveTo>
                    <a:cubicBezTo>
                      <a:pt x="4202" y="20350"/>
                      <a:pt x="0" y="13158"/>
                      <a:pt x="0" y="5361"/>
                    </a:cubicBezTo>
                    <a:cubicBezTo>
                      <a:pt x="-1" y="3552"/>
                      <a:pt x="227" y="1751"/>
                      <a:pt x="675" y="-1"/>
                    </a:cubicBezTo>
                    <a:lnTo>
                      <a:pt x="21600" y="5361"/>
                    </a:lnTo>
                    <a:lnTo>
                      <a:pt x="10995" y="24178"/>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rc 76"/>
              <p:cNvSpPr>
                <a:spLocks/>
              </p:cNvSpPr>
              <p:nvPr/>
            </p:nvSpPr>
            <p:spPr bwMode="ltGray">
              <a:xfrm flipV="1">
                <a:off x="1124" y="888"/>
                <a:ext cx="288" cy="329"/>
              </a:xfrm>
              <a:custGeom>
                <a:avLst/>
                <a:gdLst>
                  <a:gd name="T0" fmla="*/ 0 w 21600"/>
                  <a:gd name="T1" fmla="*/ 0 h 24653"/>
                  <a:gd name="T2" fmla="*/ 0 w 21600"/>
                  <a:gd name="T3" fmla="*/ 0 h 24653"/>
                  <a:gd name="T4" fmla="*/ 0 w 21600"/>
                  <a:gd name="T5" fmla="*/ 0 h 24653"/>
                  <a:gd name="T6" fmla="*/ 0 60000 65536"/>
                  <a:gd name="T7" fmla="*/ 0 60000 65536"/>
                  <a:gd name="T8" fmla="*/ 0 60000 65536"/>
                </a:gdLst>
                <a:ahLst/>
                <a:cxnLst>
                  <a:cxn ang="T6">
                    <a:pos x="T0" y="T1"/>
                  </a:cxn>
                  <a:cxn ang="T7">
                    <a:pos x="T2" y="T3"/>
                  </a:cxn>
                  <a:cxn ang="T8">
                    <a:pos x="T4" y="T5"/>
                  </a:cxn>
                </a:cxnLst>
                <a:rect l="0" t="0" r="r" b="b"/>
                <a:pathLst>
                  <a:path w="21600" h="24653" fill="none" extrusionOk="0">
                    <a:moveTo>
                      <a:pt x="21029" y="-1"/>
                    </a:moveTo>
                    <a:cubicBezTo>
                      <a:pt x="21408" y="1616"/>
                      <a:pt x="21600" y="3272"/>
                      <a:pt x="21600" y="4933"/>
                    </a:cubicBezTo>
                    <a:cubicBezTo>
                      <a:pt x="21600" y="13452"/>
                      <a:pt x="16591" y="21176"/>
                      <a:pt x="8813" y="24653"/>
                    </a:cubicBezTo>
                  </a:path>
                  <a:path w="21600" h="24653" stroke="0" extrusionOk="0">
                    <a:moveTo>
                      <a:pt x="21029" y="-1"/>
                    </a:moveTo>
                    <a:cubicBezTo>
                      <a:pt x="21408" y="1616"/>
                      <a:pt x="21600" y="3272"/>
                      <a:pt x="21600" y="4933"/>
                    </a:cubicBezTo>
                    <a:cubicBezTo>
                      <a:pt x="21600" y="13452"/>
                      <a:pt x="16591" y="21176"/>
                      <a:pt x="8813" y="24653"/>
                    </a:cubicBezTo>
                    <a:lnTo>
                      <a:pt x="0" y="4933"/>
                    </a:lnTo>
                    <a:lnTo>
                      <a:pt x="21029"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Line 77"/>
              <p:cNvSpPr>
                <a:spLocks noChangeShapeType="1"/>
              </p:cNvSpPr>
              <p:nvPr/>
            </p:nvSpPr>
            <p:spPr bwMode="ltGray">
              <a:xfrm flipV="1">
                <a:off x="720" y="891"/>
                <a:ext cx="417" cy="3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78"/>
              <p:cNvSpPr>
                <a:spLocks noChangeShapeType="1"/>
              </p:cNvSpPr>
              <p:nvPr/>
            </p:nvSpPr>
            <p:spPr bwMode="ltGray">
              <a:xfrm>
                <a:off x="771" y="891"/>
                <a:ext cx="300" cy="32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Arc 79"/>
              <p:cNvSpPr>
                <a:spLocks/>
              </p:cNvSpPr>
              <p:nvPr/>
            </p:nvSpPr>
            <p:spPr bwMode="ltGray">
              <a:xfrm flipV="1">
                <a:off x="2708" y="954"/>
                <a:ext cx="727" cy="619"/>
              </a:xfrm>
              <a:custGeom>
                <a:avLst/>
                <a:gdLst>
                  <a:gd name="T0" fmla="*/ 0 w 18917"/>
                  <a:gd name="T1" fmla="*/ 0 h 16117"/>
                  <a:gd name="T2" fmla="*/ 0 w 18917"/>
                  <a:gd name="T3" fmla="*/ 0 h 16117"/>
                  <a:gd name="T4" fmla="*/ 0 w 18917"/>
                  <a:gd name="T5" fmla="*/ 0 h 16117"/>
                  <a:gd name="T6" fmla="*/ 0 60000 65536"/>
                  <a:gd name="T7" fmla="*/ 0 60000 65536"/>
                  <a:gd name="T8" fmla="*/ 0 60000 65536"/>
                </a:gdLst>
                <a:ahLst/>
                <a:cxnLst>
                  <a:cxn ang="T6">
                    <a:pos x="T0" y="T1"/>
                  </a:cxn>
                  <a:cxn ang="T7">
                    <a:pos x="T2" y="T3"/>
                  </a:cxn>
                  <a:cxn ang="T8">
                    <a:pos x="T4" y="T5"/>
                  </a:cxn>
                </a:cxnLst>
                <a:rect l="0" t="0" r="r" b="b"/>
                <a:pathLst>
                  <a:path w="18917" h="16117" fill="none" extrusionOk="0">
                    <a:moveTo>
                      <a:pt x="4536" y="16116"/>
                    </a:moveTo>
                    <a:cubicBezTo>
                      <a:pt x="2713" y="14490"/>
                      <a:pt x="1179" y="12565"/>
                      <a:pt x="-1" y="10426"/>
                    </a:cubicBezTo>
                  </a:path>
                  <a:path w="18917" h="16117" stroke="0" extrusionOk="0">
                    <a:moveTo>
                      <a:pt x="4536" y="16116"/>
                    </a:moveTo>
                    <a:cubicBezTo>
                      <a:pt x="2713" y="14490"/>
                      <a:pt x="1179" y="12565"/>
                      <a:pt x="-1" y="10426"/>
                    </a:cubicBezTo>
                    <a:lnTo>
                      <a:pt x="18917" y="0"/>
                    </a:lnTo>
                    <a:lnTo>
                      <a:pt x="4536" y="16116"/>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Arc 80"/>
              <p:cNvSpPr>
                <a:spLocks/>
              </p:cNvSpPr>
              <p:nvPr/>
            </p:nvSpPr>
            <p:spPr bwMode="ltGray">
              <a:xfrm>
                <a:off x="3076" y="922"/>
                <a:ext cx="425" cy="215"/>
              </a:xfrm>
              <a:custGeom>
                <a:avLst/>
                <a:gdLst>
                  <a:gd name="T0" fmla="*/ 0 w 42771"/>
                  <a:gd name="T1" fmla="*/ 0 h 21600"/>
                  <a:gd name="T2" fmla="*/ 0 w 42771"/>
                  <a:gd name="T3" fmla="*/ 0 h 21600"/>
                  <a:gd name="T4" fmla="*/ 0 w 42771"/>
                  <a:gd name="T5" fmla="*/ 0 h 21600"/>
                  <a:gd name="T6" fmla="*/ 0 60000 65536"/>
                  <a:gd name="T7" fmla="*/ 0 60000 65536"/>
                  <a:gd name="T8" fmla="*/ 0 60000 65536"/>
                </a:gdLst>
                <a:ahLst/>
                <a:cxnLst>
                  <a:cxn ang="T6">
                    <a:pos x="T0" y="T1"/>
                  </a:cxn>
                  <a:cxn ang="T7">
                    <a:pos x="T2" y="T3"/>
                  </a:cxn>
                  <a:cxn ang="T8">
                    <a:pos x="T4" y="T5"/>
                  </a:cxn>
                </a:cxnLst>
                <a:rect l="0" t="0" r="r" b="b"/>
                <a:pathLst>
                  <a:path w="42771" h="21600" fill="none" extrusionOk="0">
                    <a:moveTo>
                      <a:pt x="42771" y="3334"/>
                    </a:moveTo>
                    <a:cubicBezTo>
                      <a:pt x="41128" y="13848"/>
                      <a:pt x="32072" y="21599"/>
                      <a:pt x="21430" y="21600"/>
                    </a:cubicBezTo>
                    <a:cubicBezTo>
                      <a:pt x="10545" y="21600"/>
                      <a:pt x="1361" y="13501"/>
                      <a:pt x="-1" y="2703"/>
                    </a:cubicBezTo>
                  </a:path>
                  <a:path w="42771" h="21600" stroke="0" extrusionOk="0">
                    <a:moveTo>
                      <a:pt x="42771" y="3334"/>
                    </a:moveTo>
                    <a:cubicBezTo>
                      <a:pt x="41128" y="13848"/>
                      <a:pt x="32072" y="21599"/>
                      <a:pt x="21430" y="21600"/>
                    </a:cubicBezTo>
                    <a:cubicBezTo>
                      <a:pt x="10545" y="21600"/>
                      <a:pt x="1361" y="13501"/>
                      <a:pt x="-1" y="2703"/>
                    </a:cubicBezTo>
                    <a:lnTo>
                      <a:pt x="21430" y="0"/>
                    </a:lnTo>
                    <a:lnTo>
                      <a:pt x="42771" y="3334"/>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Arc 81"/>
              <p:cNvSpPr>
                <a:spLocks/>
              </p:cNvSpPr>
              <p:nvPr/>
            </p:nvSpPr>
            <p:spPr bwMode="ltGray">
              <a:xfrm flipH="1" flipV="1">
                <a:off x="3441" y="1037"/>
                <a:ext cx="288" cy="144"/>
              </a:xfrm>
              <a:custGeom>
                <a:avLst/>
                <a:gdLst>
                  <a:gd name="T0" fmla="*/ 0 w 43129"/>
                  <a:gd name="T1" fmla="*/ 0 h 21600"/>
                  <a:gd name="T2" fmla="*/ 0 w 43129"/>
                  <a:gd name="T3" fmla="*/ 0 h 21600"/>
                  <a:gd name="T4" fmla="*/ 0 w 43129"/>
                  <a:gd name="T5" fmla="*/ 0 h 21600"/>
                  <a:gd name="T6" fmla="*/ 0 60000 65536"/>
                  <a:gd name="T7" fmla="*/ 0 60000 65536"/>
                  <a:gd name="T8" fmla="*/ 0 60000 65536"/>
                </a:gdLst>
                <a:ahLst/>
                <a:cxnLst>
                  <a:cxn ang="T6">
                    <a:pos x="T0" y="T1"/>
                  </a:cxn>
                  <a:cxn ang="T7">
                    <a:pos x="T2" y="T3"/>
                  </a:cxn>
                  <a:cxn ang="T8">
                    <a:pos x="T4" y="T5"/>
                  </a:cxn>
                </a:cxnLst>
                <a:rect l="0" t="0" r="r" b="b"/>
                <a:pathLst>
                  <a:path w="43129" h="21600" fill="none" extrusionOk="0">
                    <a:moveTo>
                      <a:pt x="43128" y="1347"/>
                    </a:moveTo>
                    <a:cubicBezTo>
                      <a:pt x="42417" y="12731"/>
                      <a:pt x="32976" y="21599"/>
                      <a:pt x="21571" y="21600"/>
                    </a:cubicBezTo>
                    <a:cubicBezTo>
                      <a:pt x="10074" y="21600"/>
                      <a:pt x="593" y="12595"/>
                      <a:pt x="-1" y="1115"/>
                    </a:cubicBezTo>
                  </a:path>
                  <a:path w="43129" h="21600" stroke="0" extrusionOk="0">
                    <a:moveTo>
                      <a:pt x="43128" y="1347"/>
                    </a:moveTo>
                    <a:cubicBezTo>
                      <a:pt x="42417" y="12731"/>
                      <a:pt x="32976" y="21599"/>
                      <a:pt x="21571" y="21600"/>
                    </a:cubicBezTo>
                    <a:cubicBezTo>
                      <a:pt x="10074" y="21600"/>
                      <a:pt x="593" y="12595"/>
                      <a:pt x="-1" y="1115"/>
                    </a:cubicBezTo>
                    <a:lnTo>
                      <a:pt x="21571" y="0"/>
                    </a:lnTo>
                    <a:lnTo>
                      <a:pt x="43128" y="1347"/>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Arc 82"/>
              <p:cNvSpPr>
                <a:spLocks/>
              </p:cNvSpPr>
              <p:nvPr/>
            </p:nvSpPr>
            <p:spPr bwMode="ltGray">
              <a:xfrm flipH="1" flipV="1">
                <a:off x="2745" y="1045"/>
                <a:ext cx="201" cy="130"/>
              </a:xfrm>
              <a:custGeom>
                <a:avLst/>
                <a:gdLst>
                  <a:gd name="T0" fmla="*/ 0 w 43200"/>
                  <a:gd name="T1" fmla="*/ 0 h 28005"/>
                  <a:gd name="T2" fmla="*/ 0 w 43200"/>
                  <a:gd name="T3" fmla="*/ 0 h 28005"/>
                  <a:gd name="T4" fmla="*/ 0 w 43200"/>
                  <a:gd name="T5" fmla="*/ 0 h 28005"/>
                  <a:gd name="T6" fmla="*/ 0 60000 65536"/>
                  <a:gd name="T7" fmla="*/ 0 60000 65536"/>
                  <a:gd name="T8" fmla="*/ 0 60000 65536"/>
                </a:gdLst>
                <a:ahLst/>
                <a:cxnLst>
                  <a:cxn ang="T6">
                    <a:pos x="T0" y="T1"/>
                  </a:cxn>
                  <a:cxn ang="T7">
                    <a:pos x="T2" y="T3"/>
                  </a:cxn>
                  <a:cxn ang="T8">
                    <a:pos x="T4" y="T5"/>
                  </a:cxn>
                </a:cxnLst>
                <a:rect l="0" t="0" r="r" b="b"/>
                <a:pathLst>
                  <a:path w="43200" h="28005" fill="none"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path>
                  <a:path w="43200" h="28005" stroke="0"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lnTo>
                      <a:pt x="21600" y="6405"/>
                    </a:lnTo>
                    <a:lnTo>
                      <a:pt x="42228" y="0"/>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Line 83"/>
              <p:cNvSpPr>
                <a:spLocks noChangeShapeType="1"/>
              </p:cNvSpPr>
              <p:nvPr/>
            </p:nvSpPr>
            <p:spPr bwMode="ltGray">
              <a:xfrm>
                <a:off x="2784" y="960"/>
                <a:ext cx="219" cy="21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84"/>
              <p:cNvSpPr>
                <a:spLocks noChangeShapeType="1"/>
              </p:cNvSpPr>
              <p:nvPr/>
            </p:nvSpPr>
            <p:spPr bwMode="ltGray">
              <a:xfrm>
                <a:off x="3282"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85"/>
              <p:cNvSpPr>
                <a:spLocks noChangeShapeType="1"/>
              </p:cNvSpPr>
              <p:nvPr/>
            </p:nvSpPr>
            <p:spPr bwMode="ltGray">
              <a:xfrm flipH="1">
                <a:off x="2976"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86"/>
              <p:cNvSpPr>
                <a:spLocks noChangeShapeType="1"/>
              </p:cNvSpPr>
              <p:nvPr/>
            </p:nvSpPr>
            <p:spPr bwMode="ltGray">
              <a:xfrm>
                <a:off x="3279" y="951"/>
                <a:ext cx="0" cy="225"/>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87"/>
              <p:cNvSpPr>
                <a:spLocks noChangeShapeType="1"/>
              </p:cNvSpPr>
              <p:nvPr/>
            </p:nvSpPr>
            <p:spPr bwMode="ltGray">
              <a:xfrm>
                <a:off x="3579" y="951"/>
                <a:ext cx="0" cy="29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88"/>
              <p:cNvSpPr>
                <a:spLocks noChangeShapeType="1"/>
              </p:cNvSpPr>
              <p:nvPr/>
            </p:nvSpPr>
            <p:spPr bwMode="ltGray">
              <a:xfrm>
                <a:off x="288" y="1176"/>
                <a:ext cx="35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68025" name="Rectangle 89"/>
          <p:cNvSpPr>
            <a:spLocks noGrp="1" noChangeArrowheads="1"/>
          </p:cNvSpPr>
          <p:nvPr>
            <p:ph type="ctrTitle"/>
          </p:nvPr>
        </p:nvSpPr>
        <p:spPr>
          <a:xfrm>
            <a:off x="990600" y="1752600"/>
            <a:ext cx="7772400" cy="1143000"/>
          </a:xfrm>
        </p:spPr>
        <p:txBody>
          <a:bodyPr/>
          <a:lstStyle>
            <a:lvl1pPr>
              <a:defRPr sz="6000">
                <a:solidFill>
                  <a:schemeClr val="bg2"/>
                </a:solidFill>
              </a:defRPr>
            </a:lvl1pPr>
          </a:lstStyle>
          <a:p>
            <a:r>
              <a:rPr lang="zh-CN" altLang="en-US" smtClean="0"/>
              <a:t>单击此处编辑母版标题样式</a:t>
            </a:r>
            <a:endParaRPr lang="zh-CN" altLang="en-US"/>
          </a:p>
        </p:txBody>
      </p:sp>
      <p:sp>
        <p:nvSpPr>
          <p:cNvPr id="168026" name="Rectangle 90" descr="Rectangle: Click to edit Master text styles&#10;Second level&#10;Third level&#10;Fourth level&#10;Fifth level"/>
          <p:cNvSpPr>
            <a:spLocks noGrp="1" noChangeArrowheads="1"/>
          </p:cNvSpPr>
          <p:nvPr>
            <p:ph type="subTitle" idx="1"/>
          </p:nvPr>
        </p:nvSpPr>
        <p:spPr>
          <a:xfrm>
            <a:off x="990600" y="3886200"/>
            <a:ext cx="6400800" cy="1752600"/>
          </a:xfrm>
        </p:spPr>
        <p:txBody>
          <a:bodyPr anchor="ctr"/>
          <a:lstStyle>
            <a:lvl1pPr marL="0" indent="0">
              <a:buFontTx/>
              <a:buNone/>
              <a:defRPr/>
            </a:lvl1pPr>
          </a:lstStyle>
          <a:p>
            <a:r>
              <a:rPr lang="zh-CN" altLang="en-US" smtClean="0"/>
              <a:t>单击此处编辑母版副标题样式</a:t>
            </a:r>
            <a:endParaRPr lang="zh-CN" altLang="en-US"/>
          </a:p>
        </p:txBody>
      </p:sp>
      <p:sp>
        <p:nvSpPr>
          <p:cNvPr id="91" name="Rectangle 91"/>
          <p:cNvSpPr>
            <a:spLocks noGrp="1" noChangeArrowheads="1"/>
          </p:cNvSpPr>
          <p:nvPr>
            <p:ph type="dt" sz="half" idx="10"/>
          </p:nvPr>
        </p:nvSpPr>
        <p:spPr>
          <a:xfrm>
            <a:off x="7239000" y="6248400"/>
            <a:ext cx="1339850" cy="457200"/>
          </a:xfrm>
        </p:spPr>
        <p:txBody>
          <a:bodyPr/>
          <a:lstStyle>
            <a:lvl1pPr algn="ctr">
              <a:defRPr/>
            </a:lvl1pPr>
          </a:lstStyle>
          <a:p>
            <a:pPr>
              <a:defRPr/>
            </a:pPr>
            <a:fld id="{185DC890-5CE9-4C94-9C2E-7280D6FD33FF}" type="datetime1">
              <a:rPr lang="zh-CN" altLang="en-US"/>
              <a:pPr>
                <a:defRPr/>
              </a:pPr>
              <a:t>2016/3/10</a:t>
            </a:fld>
            <a:endParaRPr lang="en-US" altLang="zh-CN"/>
          </a:p>
        </p:txBody>
      </p:sp>
      <p:sp>
        <p:nvSpPr>
          <p:cNvPr id="92" name="Rectangle 92"/>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93" name="Rectangle 93"/>
          <p:cNvSpPr>
            <a:spLocks noGrp="1" noChangeArrowheads="1"/>
          </p:cNvSpPr>
          <p:nvPr>
            <p:ph type="sldNum" sz="quarter" idx="12"/>
          </p:nvPr>
        </p:nvSpPr>
        <p:spPr>
          <a:xfrm>
            <a:off x="685800" y="6248400"/>
            <a:ext cx="1905000" cy="457200"/>
          </a:xfrm>
        </p:spPr>
        <p:txBody>
          <a:bodyPr/>
          <a:lstStyle>
            <a:lvl1pPr>
              <a:defRPr/>
            </a:lvl1pPr>
          </a:lstStyle>
          <a:p>
            <a:pPr>
              <a:defRPr/>
            </a:pPr>
            <a:r>
              <a:rPr lang="en-US" altLang="zh-CN"/>
              <a:t>Page </a:t>
            </a:r>
            <a:fld id="{C815DC71-9E9C-434B-A682-881D13519FC9}" type="slidenum">
              <a:rPr lang="en-US" altLang="zh-CN"/>
              <a:pPr>
                <a:defRPr/>
              </a:pPr>
              <a:t>‹#›</a:t>
            </a:fld>
            <a:endParaRPr lang="en-US" altLang="zh-CN"/>
          </a:p>
        </p:txBody>
      </p:sp>
    </p:spTree>
    <p:extLst>
      <p:ext uri="{BB962C8B-B14F-4D97-AF65-F5344CB8AC3E}">
        <p14:creationId xmlns:p14="http://schemas.microsoft.com/office/powerpoint/2010/main" val="727346148"/>
      </p:ext>
    </p:extLst>
  </p:cSld>
  <p:clrMapOvr>
    <a:masterClrMapping/>
  </p:clrMapOvr>
  <p:transition spd="slow">
    <p:randomBar dir="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2E55B35C-4E81-4C45-8DEE-14A569995334}" type="datetime1">
              <a:rPr lang="zh-CN" altLang="en-US"/>
              <a:pPr>
                <a:defRPr/>
              </a:pPr>
              <a:t>2016/3/10</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DA664409-E789-4AD8-9177-00ED0C3A3A13}" type="slidenum">
              <a:rPr lang="en-US" altLang="zh-CN"/>
              <a:pPr>
                <a:defRPr/>
              </a:pPr>
              <a:t>‹#›</a:t>
            </a:fld>
            <a:endParaRPr lang="en-US" altLang="zh-CN"/>
          </a:p>
        </p:txBody>
      </p:sp>
    </p:spTree>
    <p:extLst>
      <p:ext uri="{BB962C8B-B14F-4D97-AF65-F5344CB8AC3E}">
        <p14:creationId xmlns:p14="http://schemas.microsoft.com/office/powerpoint/2010/main" val="614542109"/>
      </p:ext>
    </p:extLst>
  </p:cSld>
  <p:clrMapOvr>
    <a:masterClrMapping/>
  </p:clrMapOvr>
  <p:transition spd="slow">
    <p:randomBar dir="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2"/>
          <p:cNvSpPr>
            <a:spLocks noGrp="1" noChangeArrowheads="1"/>
          </p:cNvSpPr>
          <p:nvPr>
            <p:ph type="dt" sz="half" idx="10"/>
          </p:nvPr>
        </p:nvSpPr>
        <p:spPr>
          <a:ln/>
        </p:spPr>
        <p:txBody>
          <a:bodyPr/>
          <a:lstStyle>
            <a:lvl1pPr>
              <a:defRPr/>
            </a:lvl1pPr>
          </a:lstStyle>
          <a:p>
            <a:pPr>
              <a:defRPr/>
            </a:pPr>
            <a:fld id="{24F698A9-8D0B-4651-A484-2EF777B96FFF}" type="datetime1">
              <a:rPr lang="zh-CN" altLang="en-US"/>
              <a:pPr>
                <a:defRPr/>
              </a:pPr>
              <a:t>2016/3/10</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341A6F16-BB9C-4361-9B14-F3461002ACEE}" type="slidenum">
              <a:rPr lang="en-US" altLang="zh-CN"/>
              <a:pPr>
                <a:defRPr/>
              </a:pPr>
              <a:t>‹#›</a:t>
            </a:fld>
            <a:endParaRPr lang="en-US" altLang="zh-CN"/>
          </a:p>
        </p:txBody>
      </p:sp>
    </p:spTree>
    <p:extLst>
      <p:ext uri="{BB962C8B-B14F-4D97-AF65-F5344CB8AC3E}">
        <p14:creationId xmlns:p14="http://schemas.microsoft.com/office/powerpoint/2010/main" val="860336457"/>
      </p:ext>
    </p:extLst>
  </p:cSld>
  <p:clrMapOvr>
    <a:masterClrMapping/>
  </p:clrMapOvr>
  <p:transition spd="slow">
    <p:randomBar dir="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2"/>
          <p:cNvSpPr>
            <a:spLocks noGrp="1" noChangeArrowheads="1"/>
          </p:cNvSpPr>
          <p:nvPr>
            <p:ph type="dt" sz="half" idx="10"/>
          </p:nvPr>
        </p:nvSpPr>
        <p:spPr>
          <a:ln/>
        </p:spPr>
        <p:txBody>
          <a:bodyPr/>
          <a:lstStyle>
            <a:lvl1pPr>
              <a:defRPr/>
            </a:lvl1pPr>
          </a:lstStyle>
          <a:p>
            <a:pPr>
              <a:defRPr/>
            </a:pPr>
            <a:fld id="{2536ECE2-8A45-4D91-B259-7CD903924A5C}" type="datetime1">
              <a:rPr lang="zh-CN" altLang="en-US"/>
              <a:pPr>
                <a:defRPr/>
              </a:pPr>
              <a:t>2016/3/10</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4E8F19DD-2422-4CD6-B47D-C0DD99C5A854}" type="slidenum">
              <a:rPr lang="en-US" altLang="zh-CN"/>
              <a:pPr>
                <a:defRPr/>
              </a:pPr>
              <a:t>‹#›</a:t>
            </a:fld>
            <a:endParaRPr lang="en-US" altLang="zh-CN"/>
          </a:p>
        </p:txBody>
      </p:sp>
    </p:spTree>
    <p:extLst>
      <p:ext uri="{BB962C8B-B14F-4D97-AF65-F5344CB8AC3E}">
        <p14:creationId xmlns:p14="http://schemas.microsoft.com/office/powerpoint/2010/main" val="868408983"/>
      </p:ext>
    </p:extLst>
  </p:cSld>
  <p:clrMapOvr>
    <a:masterClrMapping/>
  </p:clrMapOvr>
  <p:transition spd="slow">
    <p:randomBar dir="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2"/>
          <p:cNvSpPr>
            <a:spLocks noGrp="1" noChangeArrowheads="1"/>
          </p:cNvSpPr>
          <p:nvPr>
            <p:ph type="dt" sz="half" idx="10"/>
          </p:nvPr>
        </p:nvSpPr>
        <p:spPr>
          <a:ln/>
        </p:spPr>
        <p:txBody>
          <a:bodyPr/>
          <a:lstStyle>
            <a:lvl1pPr>
              <a:defRPr/>
            </a:lvl1pPr>
          </a:lstStyle>
          <a:p>
            <a:pPr>
              <a:defRPr/>
            </a:pPr>
            <a:fld id="{0AA2A6F4-F601-4EFB-A973-A34B39676B30}" type="datetime1">
              <a:rPr lang="zh-CN" altLang="en-US"/>
              <a:pPr>
                <a:defRPr/>
              </a:pPr>
              <a:t>2016/3/10</a:t>
            </a:fld>
            <a:endParaRPr lang="en-US" altLang="zh-CN"/>
          </a:p>
        </p:txBody>
      </p:sp>
      <p:sp>
        <p:nvSpPr>
          <p:cNvPr id="8"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9" name="Rectangle 84"/>
          <p:cNvSpPr>
            <a:spLocks noGrp="1" noChangeArrowheads="1"/>
          </p:cNvSpPr>
          <p:nvPr>
            <p:ph type="sldNum" sz="quarter" idx="12"/>
          </p:nvPr>
        </p:nvSpPr>
        <p:spPr>
          <a:ln/>
        </p:spPr>
        <p:txBody>
          <a:bodyPr/>
          <a:lstStyle>
            <a:lvl1pPr>
              <a:defRPr/>
            </a:lvl1pPr>
          </a:lstStyle>
          <a:p>
            <a:pPr>
              <a:defRPr/>
            </a:pPr>
            <a:r>
              <a:rPr lang="en-US" altLang="zh-CN"/>
              <a:t>Page </a:t>
            </a:r>
            <a:fld id="{C5FBF9EA-2427-492D-A959-5E847FE6B571}" type="slidenum">
              <a:rPr lang="en-US" altLang="zh-CN"/>
              <a:pPr>
                <a:defRPr/>
              </a:pPr>
              <a:t>‹#›</a:t>
            </a:fld>
            <a:endParaRPr lang="en-US" altLang="zh-CN"/>
          </a:p>
        </p:txBody>
      </p:sp>
    </p:spTree>
    <p:extLst>
      <p:ext uri="{BB962C8B-B14F-4D97-AF65-F5344CB8AC3E}">
        <p14:creationId xmlns:p14="http://schemas.microsoft.com/office/powerpoint/2010/main" val="3727367314"/>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457200" y="1600200"/>
            <a:ext cx="36576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内容占位符 10"/>
          <p:cNvSpPr>
            <a:spLocks noGrp="1"/>
          </p:cNvSpPr>
          <p:nvPr>
            <p:ph sz="quarter" idx="2"/>
          </p:nvPr>
        </p:nvSpPr>
        <p:spPr>
          <a:xfrm>
            <a:off x="4270248" y="1600200"/>
            <a:ext cx="36576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866777088"/>
      </p:ext>
    </p:extLst>
  </p:cSld>
  <p:clrMapOvr>
    <a:masterClrMapping/>
  </p:clrMapOvr>
  <p:transition spd="slow">
    <p:randomBar dir="ver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2"/>
          <p:cNvSpPr>
            <a:spLocks noGrp="1" noChangeArrowheads="1"/>
          </p:cNvSpPr>
          <p:nvPr>
            <p:ph type="dt" sz="half" idx="10"/>
          </p:nvPr>
        </p:nvSpPr>
        <p:spPr>
          <a:ln/>
        </p:spPr>
        <p:txBody>
          <a:bodyPr/>
          <a:lstStyle>
            <a:lvl1pPr>
              <a:defRPr/>
            </a:lvl1pPr>
          </a:lstStyle>
          <a:p>
            <a:pPr>
              <a:defRPr/>
            </a:pPr>
            <a:fld id="{E31E2EBC-C757-4A55-BFE0-82CE8212704B}" type="datetime1">
              <a:rPr lang="zh-CN" altLang="en-US"/>
              <a:pPr>
                <a:defRPr/>
              </a:pPr>
              <a:t>2016/3/10</a:t>
            </a:fld>
            <a:endParaRPr lang="en-US" altLang="zh-CN"/>
          </a:p>
        </p:txBody>
      </p:sp>
      <p:sp>
        <p:nvSpPr>
          <p:cNvPr id="4"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5" name="Rectangle 84"/>
          <p:cNvSpPr>
            <a:spLocks noGrp="1" noChangeArrowheads="1"/>
          </p:cNvSpPr>
          <p:nvPr>
            <p:ph type="sldNum" sz="quarter" idx="12"/>
          </p:nvPr>
        </p:nvSpPr>
        <p:spPr>
          <a:ln/>
        </p:spPr>
        <p:txBody>
          <a:bodyPr/>
          <a:lstStyle>
            <a:lvl1pPr>
              <a:defRPr/>
            </a:lvl1pPr>
          </a:lstStyle>
          <a:p>
            <a:pPr>
              <a:defRPr/>
            </a:pPr>
            <a:r>
              <a:rPr lang="en-US" altLang="zh-CN"/>
              <a:t>Page </a:t>
            </a:r>
            <a:fld id="{534FDA10-4DA8-44AA-B1EC-BFDAF3BABD79}" type="slidenum">
              <a:rPr lang="en-US" altLang="zh-CN"/>
              <a:pPr>
                <a:defRPr/>
              </a:pPr>
              <a:t>‹#›</a:t>
            </a:fld>
            <a:endParaRPr lang="en-US" altLang="zh-CN"/>
          </a:p>
        </p:txBody>
      </p:sp>
    </p:spTree>
    <p:extLst>
      <p:ext uri="{BB962C8B-B14F-4D97-AF65-F5344CB8AC3E}">
        <p14:creationId xmlns:p14="http://schemas.microsoft.com/office/powerpoint/2010/main" val="1625247988"/>
      </p:ext>
    </p:extLst>
  </p:cSld>
  <p:clrMapOvr>
    <a:masterClrMapping/>
  </p:clrMapOvr>
  <p:transition spd="slow">
    <p:randomBar dir="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2"/>
          <p:cNvSpPr>
            <a:spLocks noGrp="1" noChangeArrowheads="1"/>
          </p:cNvSpPr>
          <p:nvPr>
            <p:ph type="dt" sz="half" idx="10"/>
          </p:nvPr>
        </p:nvSpPr>
        <p:spPr>
          <a:ln/>
        </p:spPr>
        <p:txBody>
          <a:bodyPr/>
          <a:lstStyle>
            <a:lvl1pPr>
              <a:defRPr/>
            </a:lvl1pPr>
          </a:lstStyle>
          <a:p>
            <a:pPr>
              <a:defRPr/>
            </a:pPr>
            <a:fld id="{A86A6E19-E45D-41F8-BCE5-D621715983FA}" type="datetime1">
              <a:rPr lang="zh-CN" altLang="en-US"/>
              <a:pPr>
                <a:defRPr/>
              </a:pPr>
              <a:t>2016/3/10</a:t>
            </a:fld>
            <a:endParaRPr lang="en-US" altLang="zh-CN"/>
          </a:p>
        </p:txBody>
      </p:sp>
      <p:sp>
        <p:nvSpPr>
          <p:cNvPr id="3"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4" name="Rectangle 84"/>
          <p:cNvSpPr>
            <a:spLocks noGrp="1" noChangeArrowheads="1"/>
          </p:cNvSpPr>
          <p:nvPr>
            <p:ph type="sldNum" sz="quarter" idx="12"/>
          </p:nvPr>
        </p:nvSpPr>
        <p:spPr>
          <a:ln/>
        </p:spPr>
        <p:txBody>
          <a:bodyPr/>
          <a:lstStyle>
            <a:lvl1pPr>
              <a:defRPr/>
            </a:lvl1pPr>
          </a:lstStyle>
          <a:p>
            <a:pPr>
              <a:defRPr/>
            </a:pPr>
            <a:r>
              <a:rPr lang="en-US" altLang="zh-CN"/>
              <a:t>Page </a:t>
            </a:r>
            <a:fld id="{13DD5A08-69B6-4F46-B6F1-FC78B2633834}" type="slidenum">
              <a:rPr lang="en-US" altLang="zh-CN"/>
              <a:pPr>
                <a:defRPr/>
              </a:pPr>
              <a:t>‹#›</a:t>
            </a:fld>
            <a:endParaRPr lang="en-US" altLang="zh-CN"/>
          </a:p>
        </p:txBody>
      </p:sp>
    </p:spTree>
    <p:extLst>
      <p:ext uri="{BB962C8B-B14F-4D97-AF65-F5344CB8AC3E}">
        <p14:creationId xmlns:p14="http://schemas.microsoft.com/office/powerpoint/2010/main" val="2659489951"/>
      </p:ext>
    </p:extLst>
  </p:cSld>
  <p:clrMapOvr>
    <a:masterClrMapping/>
  </p:clrMapOvr>
  <p:transition spd="slow">
    <p:randomBar dir="ver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E1E66953-8134-4E56-AA66-4F5BA842349F}" type="datetime1">
              <a:rPr lang="zh-CN" altLang="en-US"/>
              <a:pPr>
                <a:defRPr/>
              </a:pPr>
              <a:t>2016/3/10</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379EEEC8-6347-4B63-A42F-8351336179D3}" type="slidenum">
              <a:rPr lang="en-US" altLang="zh-CN"/>
              <a:pPr>
                <a:defRPr/>
              </a:pPr>
              <a:t>‹#›</a:t>
            </a:fld>
            <a:endParaRPr lang="en-US" altLang="zh-CN"/>
          </a:p>
        </p:txBody>
      </p:sp>
    </p:spTree>
    <p:extLst>
      <p:ext uri="{BB962C8B-B14F-4D97-AF65-F5344CB8AC3E}">
        <p14:creationId xmlns:p14="http://schemas.microsoft.com/office/powerpoint/2010/main" val="2194645295"/>
      </p:ext>
    </p:extLst>
  </p:cSld>
  <p:clrMapOvr>
    <a:masterClrMapping/>
  </p:clrMapOvr>
  <p:transition spd="slow">
    <p:randomBar dir="ver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4D1B5C3E-3808-406A-B49C-09A434EA2AF2}" type="datetime1">
              <a:rPr lang="zh-CN" altLang="en-US"/>
              <a:pPr>
                <a:defRPr/>
              </a:pPr>
              <a:t>2016/3/10</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56BC878F-78A8-4DE7-B279-764A1AE57141}" type="slidenum">
              <a:rPr lang="en-US" altLang="zh-CN"/>
              <a:pPr>
                <a:defRPr/>
              </a:pPr>
              <a:t>‹#›</a:t>
            </a:fld>
            <a:endParaRPr lang="en-US" altLang="zh-CN"/>
          </a:p>
        </p:txBody>
      </p:sp>
    </p:spTree>
    <p:extLst>
      <p:ext uri="{BB962C8B-B14F-4D97-AF65-F5344CB8AC3E}">
        <p14:creationId xmlns:p14="http://schemas.microsoft.com/office/powerpoint/2010/main" val="917096112"/>
      </p:ext>
    </p:extLst>
  </p:cSld>
  <p:clrMapOvr>
    <a:masterClrMapping/>
  </p:clrMapOvr>
  <p:transition spd="slow">
    <p:randomBar dir="vert"/>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9A20D9A0-18A1-4DB5-91D4-63D341239086}" type="datetime1">
              <a:rPr lang="zh-CN" altLang="en-US"/>
              <a:pPr>
                <a:defRPr/>
              </a:pPr>
              <a:t>2016/3/10</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78F2A8C2-8E5C-4A31-BCCA-D326AF74B073}" type="slidenum">
              <a:rPr lang="en-US" altLang="zh-CN"/>
              <a:pPr>
                <a:defRPr/>
              </a:pPr>
              <a:t>‹#›</a:t>
            </a:fld>
            <a:endParaRPr lang="en-US" altLang="zh-CN"/>
          </a:p>
        </p:txBody>
      </p:sp>
    </p:spTree>
    <p:extLst>
      <p:ext uri="{BB962C8B-B14F-4D97-AF65-F5344CB8AC3E}">
        <p14:creationId xmlns:p14="http://schemas.microsoft.com/office/powerpoint/2010/main" val="3255924906"/>
      </p:ext>
    </p:extLst>
  </p:cSld>
  <p:clrMapOvr>
    <a:masterClrMapping/>
  </p:clrMapOvr>
  <p:transition spd="slow">
    <p:randomBar dir="ver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28600"/>
            <a:ext cx="2038350"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596265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81C19A33-FE01-4772-90C9-F6056F280C11}" type="datetime1">
              <a:rPr lang="zh-CN" altLang="en-US"/>
              <a:pPr>
                <a:defRPr/>
              </a:pPr>
              <a:t>2016/3/10</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F85A8F55-A563-4C34-BFB0-388409D61BC8}" type="slidenum">
              <a:rPr lang="en-US" altLang="zh-CN"/>
              <a:pPr>
                <a:defRPr/>
              </a:pPr>
              <a:t>‹#›</a:t>
            </a:fld>
            <a:endParaRPr lang="en-US" altLang="zh-CN"/>
          </a:p>
        </p:txBody>
      </p:sp>
    </p:spTree>
    <p:extLst>
      <p:ext uri="{BB962C8B-B14F-4D97-AF65-F5344CB8AC3E}">
        <p14:creationId xmlns:p14="http://schemas.microsoft.com/office/powerpoint/2010/main" val="838680108"/>
      </p:ext>
    </p:extLst>
  </p:cSld>
  <p:clrMapOvr>
    <a:masterClrMapping/>
  </p:clrMapOvr>
  <p:transition spd="slow">
    <p:randomBar dir="vert"/>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28600"/>
            <a:ext cx="8153400" cy="601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82"/>
          <p:cNvSpPr>
            <a:spLocks noGrp="1" noChangeArrowheads="1"/>
          </p:cNvSpPr>
          <p:nvPr>
            <p:ph type="dt" sz="half" idx="10"/>
          </p:nvPr>
        </p:nvSpPr>
        <p:spPr>
          <a:ln/>
        </p:spPr>
        <p:txBody>
          <a:bodyPr/>
          <a:lstStyle>
            <a:lvl1pPr>
              <a:defRPr/>
            </a:lvl1pPr>
          </a:lstStyle>
          <a:p>
            <a:pPr>
              <a:defRPr/>
            </a:pPr>
            <a:fld id="{0DCC6C05-1822-4981-86A8-6FACFBE3EE82}" type="datetime1">
              <a:rPr lang="zh-CN" altLang="en-US"/>
              <a:pPr>
                <a:defRPr/>
              </a:pPr>
              <a:t>2016/3/10</a:t>
            </a:fld>
            <a:endParaRPr lang="en-US" altLang="zh-CN"/>
          </a:p>
        </p:txBody>
      </p:sp>
      <p:sp>
        <p:nvSpPr>
          <p:cNvPr id="4"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5" name="Rectangle 84"/>
          <p:cNvSpPr>
            <a:spLocks noGrp="1" noChangeArrowheads="1"/>
          </p:cNvSpPr>
          <p:nvPr>
            <p:ph type="sldNum" sz="quarter" idx="12"/>
          </p:nvPr>
        </p:nvSpPr>
        <p:spPr>
          <a:ln/>
        </p:spPr>
        <p:txBody>
          <a:bodyPr/>
          <a:lstStyle>
            <a:lvl1pPr>
              <a:defRPr/>
            </a:lvl1pPr>
          </a:lstStyle>
          <a:p>
            <a:pPr>
              <a:defRPr/>
            </a:pPr>
            <a:r>
              <a:rPr lang="en-US" altLang="zh-CN"/>
              <a:t>Page </a:t>
            </a:r>
            <a:fld id="{473C24DC-0ECF-4DC6-8B15-8007C1EC7738}" type="slidenum">
              <a:rPr lang="en-US" altLang="zh-CN"/>
              <a:pPr>
                <a:defRPr/>
              </a:pPr>
              <a:t>‹#›</a:t>
            </a:fld>
            <a:endParaRPr lang="en-US" altLang="zh-CN"/>
          </a:p>
        </p:txBody>
      </p:sp>
    </p:spTree>
    <p:extLst>
      <p:ext uri="{BB962C8B-B14F-4D97-AF65-F5344CB8AC3E}">
        <p14:creationId xmlns:p14="http://schemas.microsoft.com/office/powerpoint/2010/main" val="3388378996"/>
      </p:ext>
    </p:extLst>
  </p:cSld>
  <p:clrMapOvr>
    <a:masterClrMapping/>
  </p:clrMapOvr>
  <p:transition spd="slow">
    <p:randomBar dir="vert"/>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560944549"/>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lstStyle>
            <a:lvl1pPr>
              <a:defRPr/>
            </a:lvl1pPr>
          </a:lstStyle>
          <a:p>
            <a:r>
              <a:rPr lang="zh-CN" altLang="en-US" smtClean="0"/>
              <a:t>单击此处编辑母版标题样式</a:t>
            </a:r>
            <a:endParaRPr lang="en-US"/>
          </a:p>
        </p:txBody>
      </p:sp>
      <p:sp>
        <p:nvSpPr>
          <p:cNvPr id="11" name="内容占位符 10"/>
          <p:cNvSpPr>
            <a:spLocks noGrp="1"/>
          </p:cNvSpPr>
          <p:nvPr>
            <p:ph sz="quarter" idx="2"/>
          </p:nvPr>
        </p:nvSpPr>
        <p:spPr>
          <a:xfrm>
            <a:off x="457200" y="2362200"/>
            <a:ext cx="3657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quarter" idx="4"/>
          </p:nvPr>
        </p:nvSpPr>
        <p:spPr>
          <a:xfrm>
            <a:off x="4371975" y="2362200"/>
            <a:ext cx="3657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660148968"/>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028043044"/>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026957"/>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6" name="直接连接符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7" name="直接连接符 57"/>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5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矩形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直接连接符 6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椭圆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标题 1"/>
          <p:cNvSpPr>
            <a:spLocks noGrp="1"/>
          </p:cNvSpPr>
          <p:nvPr>
            <p:ph type="title"/>
          </p:nvPr>
        </p:nvSpPr>
        <p:spPr>
          <a:xfrm rot="5400000">
            <a:off x="3371850" y="3200400"/>
            <a:ext cx="6309360" cy="457200"/>
          </a:xfrm>
        </p:spPr>
        <p:txBody>
          <a:bodyPr/>
          <a:lstStyle>
            <a:lvl1pPr algn="l">
              <a:buNone/>
              <a:defRPr sz="2000" b="1" cap="small" baseline="0"/>
            </a:lvl1pPr>
          </a:lstStyle>
          <a:p>
            <a:r>
              <a:rPr lang="zh-CN" altLang="en-US" smtClean="0"/>
              <a:t>单击此处编辑母版标题样式</a:t>
            </a:r>
            <a:endParaRPr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8" name="内容占位符 17"/>
          <p:cNvSpPr>
            <a:spLocks noGrp="1"/>
          </p:cNvSpPr>
          <p:nvPr>
            <p:ph sz="quarter" idx="1"/>
          </p:nvPr>
        </p:nvSpPr>
        <p:spPr>
          <a:xfrm>
            <a:off x="304800" y="274320"/>
            <a:ext cx="5638800" cy="632764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29044570"/>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6" name="椭圆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直接连接符 57"/>
          <p:cNvSpPr>
            <a:spLocks noChangeShapeType="1"/>
          </p:cNvSpPr>
          <p:nvPr/>
        </p:nvSpPr>
        <p:spPr bwMode="auto">
          <a:xfrm>
            <a:off x="89916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直接连接符 59"/>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11" name="直接连接符 61"/>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标题 1"/>
          <p:cNvSpPr>
            <a:spLocks noGrp="1"/>
          </p:cNvSpPr>
          <p:nvPr>
            <p:ph type="title"/>
          </p:nvPr>
        </p:nvSpPr>
        <p:spPr>
          <a:xfrm rot="5400000">
            <a:off x="3350133" y="3200400"/>
            <a:ext cx="6309360" cy="457200"/>
          </a:xfrm>
        </p:spPr>
        <p:txBody>
          <a:bodyPr/>
          <a:lstStyle>
            <a:lvl1pPr algn="l">
              <a:buNone/>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zh-CN" altLang="en-US" smtClean="0"/>
              <a:t>单击此处编辑母版文本样式</a:t>
            </a:r>
          </a:p>
        </p:txBody>
      </p:sp>
    </p:spTree>
    <p:extLst>
      <p:ext uri="{BB962C8B-B14F-4D97-AF65-F5344CB8AC3E}">
        <p14:creationId xmlns:p14="http://schemas.microsoft.com/office/powerpoint/2010/main" val="3747982361"/>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4241892994"/>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lang="zh-CN" altLang="en-US" smtClean="0"/>
              <a:t>单击此处编辑母版标题样式</a:t>
            </a:r>
            <a:endParaRPr lang="en-US"/>
          </a:p>
        </p:txBody>
      </p:sp>
      <p:sp>
        <p:nvSpPr>
          <p:cNvPr id="1028" name="文本占位符 12"/>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030" name="直接连接符 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32" name="直接连接符 1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椭圆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1" name="页脚占位符 2"/>
          <p:cNvSpPr txBox="1">
            <a:spLocks/>
          </p:cNvSpPr>
          <p:nvPr/>
        </p:nvSpPr>
        <p:spPr>
          <a:xfrm>
            <a:off x="2882900" y="6497638"/>
            <a:ext cx="3200400" cy="366712"/>
          </a:xfrm>
          <a:prstGeom prst="rect">
            <a:avLst/>
          </a:prstGeom>
        </p:spPr>
        <p:txBody>
          <a:bodyPr anchor="ctr"/>
          <a:lstStyle>
            <a:lvl1pPr algn="ctr" eaLnBrk="1" latinLnBrk="0" hangingPunct="1">
              <a:defRPr kumimoji="0" sz="1200" b="1">
                <a:solidFill>
                  <a:schemeClr val="bg1">
                    <a:lumMod val="50000"/>
                  </a:schemeClr>
                </a:solidFill>
              </a:defRPr>
            </a:lvl1pPr>
          </a:lstStyle>
          <a:p>
            <a:pPr>
              <a:defRPr/>
            </a:pPr>
            <a:r>
              <a:rPr lang="en-US" altLang="zh-CN" smtClean="0"/>
              <a:t>第1章  绪论</a:t>
            </a:r>
            <a:endParaRPr lang="en-US" altLang="zh-CN"/>
          </a:p>
        </p:txBody>
      </p:sp>
      <p:sp>
        <p:nvSpPr>
          <p:cNvPr id="24" name="日期占位符 6"/>
          <p:cNvSpPr txBox="1">
            <a:spLocks/>
          </p:cNvSpPr>
          <p:nvPr/>
        </p:nvSpPr>
        <p:spPr>
          <a:xfrm>
            <a:off x="1104900" y="6496050"/>
            <a:ext cx="855663" cy="361950"/>
          </a:xfrm>
          <a:prstGeom prst="rect">
            <a:avLst/>
          </a:prstGeom>
        </p:spPr>
        <p:txBody>
          <a:bodyPr anchor="ctr"/>
          <a:lstStyle>
            <a:lvl1pPr algn="ctr" rtl="0" eaLnBrk="1" fontAlgn="base" latinLnBrk="0" hangingPunct="1">
              <a:spcBef>
                <a:spcPct val="0"/>
              </a:spcBef>
              <a:spcAft>
                <a:spcPct val="0"/>
              </a:spcAft>
              <a:defRPr kumimoji="0" lang="zh-CN" altLang="en-US" sz="1200" b="1" kern="1200">
                <a:solidFill>
                  <a:schemeClr val="bg1">
                    <a:lumMod val="50000"/>
                  </a:schemeClr>
                </a:solidFill>
                <a:latin typeface="Times New Roman" pitchFamily="18" charset="0"/>
                <a:ea typeface="宋体" pitchFamily="2" charset="-122"/>
                <a:cs typeface="+mn-cs"/>
              </a:defRPr>
            </a:lvl1pPr>
          </a:lstStyle>
          <a:p>
            <a:pPr>
              <a:defRPr/>
            </a:pPr>
            <a:fld id="{7D102356-A244-4EDC-B745-045FF48A8BE3}" type="datetime1">
              <a:rPr lang="en-US" altLang="zh-CN" smtClean="0"/>
              <a:pPr>
                <a:defRPr/>
              </a:pPr>
              <a:t>3/10/2016</a:t>
            </a:fld>
            <a:endParaRPr lang="en-US" dirty="0"/>
          </a:p>
        </p:txBody>
      </p:sp>
      <p:sp>
        <p:nvSpPr>
          <p:cNvPr id="25" name="灯片编号占位符 8"/>
          <p:cNvSpPr txBox="1">
            <a:spLocks/>
          </p:cNvSpPr>
          <p:nvPr/>
        </p:nvSpPr>
        <p:spPr>
          <a:xfrm>
            <a:off x="6972300" y="6496050"/>
            <a:ext cx="787400" cy="361950"/>
          </a:xfrm>
          <a:prstGeom prst="rect">
            <a:avLst/>
          </a:prstGeom>
        </p:spPr>
        <p:txBody>
          <a:bodyPr anchor="ctr"/>
          <a:lstStyle>
            <a:lvl1pPr>
              <a:defRPr kumimoji="0" lang="en-US" altLang="zh-CN" sz="1200" b="1" kern="1200">
                <a:solidFill>
                  <a:schemeClr val="bg1">
                    <a:lumMod val="50000"/>
                  </a:schemeClr>
                </a:solidFill>
                <a:latin typeface="Times New Roman" pitchFamily="18" charset="0"/>
                <a:ea typeface="宋体" pitchFamily="2" charset="-122"/>
                <a:cs typeface="+mn-cs"/>
              </a:defRPr>
            </a:lvl1pPr>
          </a:lstStyle>
          <a:p>
            <a:pPr>
              <a:defRPr/>
            </a:pPr>
            <a:r>
              <a:rPr smtClean="0"/>
              <a:t>Page </a:t>
            </a:r>
            <a:fld id="{B7F40C70-08E4-421B-984F-0047473B2749}" type="slidenum">
              <a:rPr smtClean="0"/>
              <a:pPr>
                <a:defRPr/>
              </a:pPr>
              <a:t>‹#›</a:t>
            </a:fld>
            <a:endParaRPr/>
          </a:p>
        </p:txBody>
      </p:sp>
      <p:cxnSp>
        <p:nvCxnSpPr>
          <p:cNvPr id="26" name="直接连接符 25"/>
          <p:cNvCxnSpPr/>
          <p:nvPr/>
        </p:nvCxnSpPr>
        <p:spPr>
          <a:xfrm>
            <a:off x="1041400" y="6534150"/>
            <a:ext cx="86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969169"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1710531"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095375" y="6786563"/>
            <a:ext cx="863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175000" y="6534150"/>
            <a:ext cx="25209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5400000">
            <a:off x="310356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54594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228975" y="6786563"/>
            <a:ext cx="25209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864350" y="6534150"/>
            <a:ext cx="8651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67929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75041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918325" y="6786563"/>
            <a:ext cx="8651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38" name="矩形 37"/>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2" name="页脚占位符 2"/>
          <p:cNvSpPr txBox="1">
            <a:spLocks/>
          </p:cNvSpPr>
          <p:nvPr/>
        </p:nvSpPr>
        <p:spPr>
          <a:xfrm>
            <a:off x="2882900" y="6497638"/>
            <a:ext cx="3200400" cy="366712"/>
          </a:xfrm>
          <a:prstGeom prst="rect">
            <a:avLst/>
          </a:prstGeom>
        </p:spPr>
        <p:txBody>
          <a:bodyPr anchor="ctr"/>
          <a:lstStyle>
            <a:lvl1pPr algn="ctr" eaLnBrk="1" latinLnBrk="0" hangingPunct="1">
              <a:defRPr kumimoji="0" sz="1200" b="1">
                <a:solidFill>
                  <a:schemeClr val="bg1">
                    <a:lumMod val="50000"/>
                  </a:schemeClr>
                </a:solidFill>
              </a:defRPr>
            </a:lvl1pPr>
          </a:lstStyle>
          <a:p>
            <a:pPr>
              <a:defRPr/>
            </a:pPr>
            <a:r>
              <a:rPr lang="en-US" altLang="zh-CN" dirty="0" smtClean="0">
                <a:solidFill>
                  <a:srgbClr val="006600"/>
                </a:solidFill>
              </a:rPr>
              <a:t>第1章  </a:t>
            </a:r>
            <a:r>
              <a:rPr lang="en-US" altLang="zh-CN" dirty="0" err="1" smtClean="0">
                <a:solidFill>
                  <a:srgbClr val="006600"/>
                </a:solidFill>
              </a:rPr>
              <a:t>绪论</a:t>
            </a:r>
            <a:endParaRPr lang="en-US" altLang="zh-CN" dirty="0">
              <a:solidFill>
                <a:srgbClr val="006600"/>
              </a:solidFill>
            </a:endParaRPr>
          </a:p>
        </p:txBody>
      </p:sp>
      <p:sp>
        <p:nvSpPr>
          <p:cNvPr id="43" name="日期占位符 6"/>
          <p:cNvSpPr txBox="1">
            <a:spLocks/>
          </p:cNvSpPr>
          <p:nvPr/>
        </p:nvSpPr>
        <p:spPr>
          <a:xfrm>
            <a:off x="1104900" y="6496050"/>
            <a:ext cx="855663" cy="361950"/>
          </a:xfrm>
          <a:prstGeom prst="rect">
            <a:avLst/>
          </a:prstGeom>
        </p:spPr>
        <p:txBody>
          <a:bodyPr anchor="ctr"/>
          <a:lstStyle>
            <a:lvl1pPr algn="ctr" rtl="0" eaLnBrk="1" fontAlgn="base" latinLnBrk="0" hangingPunct="1">
              <a:spcBef>
                <a:spcPct val="0"/>
              </a:spcBef>
              <a:spcAft>
                <a:spcPct val="0"/>
              </a:spcAft>
              <a:defRPr kumimoji="0" lang="zh-CN" altLang="en-US" sz="1200" b="1" kern="1200">
                <a:solidFill>
                  <a:schemeClr val="bg1">
                    <a:lumMod val="50000"/>
                  </a:schemeClr>
                </a:solidFill>
                <a:latin typeface="Times New Roman" pitchFamily="18" charset="0"/>
                <a:ea typeface="宋体" pitchFamily="2" charset="-122"/>
                <a:cs typeface="+mn-cs"/>
              </a:defRPr>
            </a:lvl1pPr>
          </a:lstStyle>
          <a:p>
            <a:pPr>
              <a:defRPr/>
            </a:pPr>
            <a:fld id="{7D102356-A244-4EDC-B745-045FF48A8BE3}" type="datetime1">
              <a:rPr lang="en-US" altLang="zh-CN" smtClean="0">
                <a:solidFill>
                  <a:srgbClr val="006600"/>
                </a:solidFill>
              </a:rPr>
              <a:pPr>
                <a:defRPr/>
              </a:pPr>
              <a:t>3/10/2016</a:t>
            </a:fld>
            <a:endParaRPr lang="en-US" dirty="0">
              <a:solidFill>
                <a:srgbClr val="006600"/>
              </a:solidFill>
            </a:endParaRPr>
          </a:p>
        </p:txBody>
      </p:sp>
      <p:sp>
        <p:nvSpPr>
          <p:cNvPr id="44" name="灯片编号占位符 8"/>
          <p:cNvSpPr txBox="1">
            <a:spLocks/>
          </p:cNvSpPr>
          <p:nvPr/>
        </p:nvSpPr>
        <p:spPr>
          <a:xfrm>
            <a:off x="6972300" y="6496050"/>
            <a:ext cx="787400" cy="361950"/>
          </a:xfrm>
          <a:prstGeom prst="rect">
            <a:avLst/>
          </a:prstGeom>
        </p:spPr>
        <p:txBody>
          <a:bodyPr anchor="ctr"/>
          <a:lstStyle>
            <a:lvl1pPr>
              <a:defRPr kumimoji="0" lang="en-US" altLang="zh-CN" sz="1200" b="1" kern="1200">
                <a:solidFill>
                  <a:schemeClr val="bg1">
                    <a:lumMod val="50000"/>
                  </a:schemeClr>
                </a:solidFill>
                <a:latin typeface="Times New Roman" pitchFamily="18" charset="0"/>
                <a:ea typeface="宋体" pitchFamily="2" charset="-122"/>
                <a:cs typeface="+mn-cs"/>
              </a:defRPr>
            </a:lvl1pPr>
          </a:lstStyle>
          <a:p>
            <a:pPr>
              <a:defRPr/>
            </a:pPr>
            <a:r>
              <a:rPr dirty="0" smtClean="0">
                <a:solidFill>
                  <a:srgbClr val="006600"/>
                </a:solidFill>
              </a:rPr>
              <a:t>Page </a:t>
            </a:r>
            <a:fld id="{66A8169E-2545-4613-87AB-F6FC876227CB}" type="slidenum">
              <a:rPr smtClean="0">
                <a:solidFill>
                  <a:srgbClr val="006600"/>
                </a:solidFill>
              </a:rPr>
              <a:pPr>
                <a:defRPr/>
              </a:pPr>
              <a:t>‹#›</a:t>
            </a:fld>
            <a:endParaRPr dirty="0">
              <a:solidFill>
                <a:srgbClr val="006600"/>
              </a:solidFill>
            </a:endParaRPr>
          </a:p>
        </p:txBody>
      </p:sp>
      <p:cxnSp>
        <p:nvCxnSpPr>
          <p:cNvPr id="45" name="直接连接符 44"/>
          <p:cNvCxnSpPr/>
          <p:nvPr/>
        </p:nvCxnSpPr>
        <p:spPr>
          <a:xfrm>
            <a:off x="1041400" y="6534150"/>
            <a:ext cx="86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969169"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a:off x="1710531"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95375" y="6786563"/>
            <a:ext cx="863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175000" y="6534150"/>
            <a:ext cx="25209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5400000">
            <a:off x="310356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a:off x="54594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3228975" y="6786563"/>
            <a:ext cx="25209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864350" y="6534150"/>
            <a:ext cx="8651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a:off x="67929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a:off x="75041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918325" y="6786563"/>
            <a:ext cx="865188" cy="1587"/>
          </a:xfrm>
          <a:prstGeom prst="line">
            <a:avLst/>
          </a:prstGeom>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714" r:id="rId1"/>
    <p:sldLayoutId id="2147484684" r:id="rId2"/>
    <p:sldLayoutId id="2147484685" r:id="rId3"/>
    <p:sldLayoutId id="2147484686" r:id="rId4"/>
    <p:sldLayoutId id="2147484687" r:id="rId5"/>
    <p:sldLayoutId id="2147484688" r:id="rId6"/>
    <p:sldLayoutId id="2147484715" r:id="rId7"/>
    <p:sldLayoutId id="2147484716" r:id="rId8"/>
    <p:sldLayoutId id="2147484689" r:id="rId9"/>
    <p:sldLayoutId id="2147484690" r:id="rId10"/>
    <p:sldLayoutId id="2147484691" r:id="rId11"/>
    <p:sldLayoutId id="2147484717" r:id="rId12"/>
  </p:sldLayoutIdLst>
  <p:transition spd="slow">
    <p:randomBar dir="vert"/>
  </p:transition>
  <p:timing>
    <p:tnLst>
      <p:par>
        <p:cTn id="1" dur="indefinite" restart="never" nodeType="tmRoot"/>
      </p:par>
    </p:tnLst>
  </p:timing>
  <p:hf hdr="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2pPr>
      <a:lvl3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3pPr>
      <a:lvl4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4pPr>
      <a:lvl5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5pPr>
      <a:lvl6pPr marL="4572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6pPr>
      <a:lvl7pPr marL="9144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7pPr>
      <a:lvl8pPr marL="13716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8pPr>
      <a:lvl9pPr marL="18288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648F67"/>
        </a:buClr>
        <a:buSzPct val="60000"/>
        <a:buFont typeface="Wingdings" pitchFamily="2" charset="2"/>
        <a:buChar char=""/>
        <a:defRPr sz="2400"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BCCEBD"/>
        </a:buClr>
        <a:buSzPct val="60000"/>
        <a:buFont typeface="Wingdings" pitchFamily="2" charset="2"/>
        <a:buChar char=""/>
        <a:defRPr sz="20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D4E2D4"/>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9144000" cy="6858000"/>
            <a:chOff x="0" y="0"/>
            <a:chExt cx="5760" cy="4320"/>
          </a:xfrm>
        </p:grpSpPr>
        <p:grpSp>
          <p:nvGrpSpPr>
            <p:cNvPr id="2082" name="Group 3"/>
            <p:cNvGrpSpPr>
              <a:grpSpLocks/>
            </p:cNvGrpSpPr>
            <p:nvPr/>
          </p:nvGrpSpPr>
          <p:grpSpPr bwMode="auto">
            <a:xfrm>
              <a:off x="0" y="192"/>
              <a:ext cx="5760" cy="4032"/>
              <a:chOff x="0" y="192"/>
              <a:chExt cx="5760" cy="4032"/>
            </a:xfrm>
          </p:grpSpPr>
          <p:sp>
            <p:nvSpPr>
              <p:cNvPr id="2113"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4"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5"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6"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7"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8"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9"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0"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1"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2"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3"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4"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5"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6"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7"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8"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9"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0"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1"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2"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3"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4"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83" name="Group 26"/>
            <p:cNvGrpSpPr>
              <a:grpSpLocks/>
            </p:cNvGrpSpPr>
            <p:nvPr/>
          </p:nvGrpSpPr>
          <p:grpSpPr bwMode="auto">
            <a:xfrm>
              <a:off x="192" y="0"/>
              <a:ext cx="5376" cy="4320"/>
              <a:chOff x="192" y="0"/>
              <a:chExt cx="5376" cy="4320"/>
            </a:xfrm>
          </p:grpSpPr>
          <p:sp>
            <p:nvSpPr>
              <p:cNvPr id="2084"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5"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6"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7"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8"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9"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0"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1"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2"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3"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4"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5"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6"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7"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8"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9"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0"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1"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2"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3"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4"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5"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6"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7"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8"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9"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0"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1"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2"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2051" name="Rectangle 56" descr="60%"/>
          <p:cNvSpPr>
            <a:spLocks noChangeArrowheads="1"/>
          </p:cNvSpPr>
          <p:nvPr/>
        </p:nvSpPr>
        <p:spPr bwMode="ltGray">
          <a:xfrm>
            <a:off x="3352800" y="0"/>
            <a:ext cx="5791200" cy="152400"/>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2052" name="Group 57"/>
          <p:cNvGrpSpPr>
            <a:grpSpLocks/>
          </p:cNvGrpSpPr>
          <p:nvPr/>
        </p:nvGrpSpPr>
        <p:grpSpPr bwMode="auto">
          <a:xfrm>
            <a:off x="3276600" y="6324600"/>
            <a:ext cx="3048000" cy="457200"/>
            <a:chOff x="2064" y="3984"/>
            <a:chExt cx="1920" cy="288"/>
          </a:xfrm>
        </p:grpSpPr>
        <p:sp>
          <p:nvSpPr>
            <p:cNvPr id="2077" name="Rectangle 58" descr="60%"/>
            <p:cNvSpPr>
              <a:spLocks noChangeArrowheads="1"/>
            </p:cNvSpPr>
            <p:nvPr/>
          </p:nvSpPr>
          <p:spPr bwMode="ltGray">
            <a:xfrm>
              <a:off x="2112" y="4032"/>
              <a:ext cx="1824"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2078" name="Line 59"/>
            <p:cNvSpPr>
              <a:spLocks noChangeShapeType="1"/>
            </p:cNvSpPr>
            <p:nvPr/>
          </p:nvSpPr>
          <p:spPr bwMode="ltGray">
            <a:xfrm>
              <a:off x="2064" y="4032"/>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9" name="Line 60"/>
            <p:cNvSpPr>
              <a:spLocks noChangeShapeType="1"/>
            </p:cNvSpPr>
            <p:nvPr/>
          </p:nvSpPr>
          <p:spPr bwMode="ltGray">
            <a:xfrm>
              <a:off x="2064" y="4224"/>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0" name="Line 61"/>
            <p:cNvSpPr>
              <a:spLocks noChangeShapeType="1"/>
            </p:cNvSpPr>
            <p:nvPr/>
          </p:nvSpPr>
          <p:spPr bwMode="ltGray">
            <a:xfrm>
              <a:off x="211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1" name="Line 62"/>
            <p:cNvSpPr>
              <a:spLocks noChangeShapeType="1"/>
            </p:cNvSpPr>
            <p:nvPr/>
          </p:nvSpPr>
          <p:spPr bwMode="ltGray">
            <a:xfrm>
              <a:off x="393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3" name="Group 63"/>
          <p:cNvGrpSpPr>
            <a:grpSpLocks/>
          </p:cNvGrpSpPr>
          <p:nvPr/>
        </p:nvGrpSpPr>
        <p:grpSpPr bwMode="auto">
          <a:xfrm>
            <a:off x="7162800" y="6324600"/>
            <a:ext cx="1447800" cy="457200"/>
            <a:chOff x="4512" y="3984"/>
            <a:chExt cx="912" cy="288"/>
          </a:xfrm>
        </p:grpSpPr>
        <p:sp>
          <p:nvSpPr>
            <p:cNvPr id="2072"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2073"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4"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5"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6"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4" name="Group 69"/>
          <p:cNvGrpSpPr>
            <a:grpSpLocks/>
          </p:cNvGrpSpPr>
          <p:nvPr/>
        </p:nvGrpSpPr>
        <p:grpSpPr bwMode="auto">
          <a:xfrm>
            <a:off x="990600" y="6324600"/>
            <a:ext cx="1447800" cy="457200"/>
            <a:chOff x="624" y="3984"/>
            <a:chExt cx="912" cy="288"/>
          </a:xfrm>
        </p:grpSpPr>
        <p:sp>
          <p:nvSpPr>
            <p:cNvPr id="2067" name="Rectangle 70" descr="60%"/>
            <p:cNvSpPr>
              <a:spLocks noChangeArrowheads="1"/>
            </p:cNvSpPr>
            <p:nvPr/>
          </p:nvSpPr>
          <p:spPr bwMode="ltGray">
            <a:xfrm>
              <a:off x="672"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2068" name="Line 71"/>
            <p:cNvSpPr>
              <a:spLocks noChangeShapeType="1"/>
            </p:cNvSpPr>
            <p:nvPr/>
          </p:nvSpPr>
          <p:spPr bwMode="ltGray">
            <a:xfrm>
              <a:off x="624"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9" name="Line 72"/>
            <p:cNvSpPr>
              <a:spLocks noChangeShapeType="1"/>
            </p:cNvSpPr>
            <p:nvPr/>
          </p:nvSpPr>
          <p:spPr bwMode="ltGray">
            <a:xfrm>
              <a:off x="624"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0" name="Line 73"/>
            <p:cNvSpPr>
              <a:spLocks noChangeShapeType="1"/>
            </p:cNvSpPr>
            <p:nvPr/>
          </p:nvSpPr>
          <p:spPr bwMode="ltGray">
            <a:xfrm>
              <a:off x="67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1" name="Line 74"/>
            <p:cNvSpPr>
              <a:spLocks noChangeShapeType="1"/>
            </p:cNvSpPr>
            <p:nvPr/>
          </p:nvSpPr>
          <p:spPr bwMode="ltGray">
            <a:xfrm>
              <a:off x="1488"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55" name="Line 75"/>
          <p:cNvSpPr>
            <a:spLocks noChangeShapeType="1"/>
          </p:cNvSpPr>
          <p:nvPr/>
        </p:nvSpPr>
        <p:spPr bwMode="ltGray">
          <a:xfrm>
            <a:off x="8839200" y="0"/>
            <a:ext cx="0" cy="23622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056" name="Group 76"/>
          <p:cNvGrpSpPr>
            <a:grpSpLocks/>
          </p:cNvGrpSpPr>
          <p:nvPr/>
        </p:nvGrpSpPr>
        <p:grpSpPr bwMode="auto">
          <a:xfrm>
            <a:off x="0" y="1066800"/>
            <a:ext cx="1784350" cy="2324100"/>
            <a:chOff x="96" y="916"/>
            <a:chExt cx="2208" cy="2876"/>
          </a:xfrm>
        </p:grpSpPr>
        <p:sp>
          <p:nvSpPr>
            <p:cNvPr id="2064" name="Line 77"/>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5" name="Line 78"/>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6" name="Arc 79"/>
            <p:cNvSpPr>
              <a:spLocks/>
            </p:cNvSpPr>
            <p:nvPr/>
          </p:nvSpPr>
          <p:spPr bwMode="ltGray">
            <a:xfrm flipH="1">
              <a:off x="218" y="916"/>
              <a:ext cx="238" cy="240"/>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057" name="Rectangle 80"/>
          <p:cNvSpPr>
            <a:spLocks noGrp="1" noChangeArrowheads="1"/>
          </p:cNvSpPr>
          <p:nvPr>
            <p:ph type="title"/>
          </p:nvPr>
        </p:nvSpPr>
        <p:spPr bwMode="auto">
          <a:xfrm>
            <a:off x="457200" y="228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8" name="Rectangle 81" descr="Rectangle: Click to edit Master text styles&#10;Second level&#10;Third level&#10;Fourth level&#10;Fifth level"/>
          <p:cNvSpPr>
            <a:spLocks noGrp="1" noChangeArrowheads="1"/>
          </p:cNvSpPr>
          <p:nvPr>
            <p:ph type="body" idx="1"/>
          </p:nvPr>
        </p:nvSpPr>
        <p:spPr bwMode="auto">
          <a:xfrm>
            <a:off x="457200" y="1219200"/>
            <a:ext cx="8153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5730" name="Rectangle 82"/>
          <p:cNvSpPr>
            <a:spLocks noGrp="1" noChangeArrowheads="1"/>
          </p:cNvSpPr>
          <p:nvPr>
            <p:ph type="dt" sz="half" idx="2"/>
          </p:nvPr>
        </p:nvSpPr>
        <p:spPr bwMode="auto">
          <a:xfrm>
            <a:off x="66294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400">
                <a:latin typeface="Comic Sans MS" pitchFamily="66" charset="0"/>
                <a:ea typeface="宋体" pitchFamily="2" charset="-122"/>
              </a:defRPr>
            </a:lvl1pPr>
          </a:lstStyle>
          <a:p>
            <a:pPr>
              <a:defRPr/>
            </a:pPr>
            <a:fld id="{D778644B-CB4A-4254-9C19-638C0B902F4B}" type="datetime1">
              <a:rPr lang="zh-CN" altLang="en-US"/>
              <a:pPr>
                <a:defRPr/>
              </a:pPr>
              <a:t>2016/3/10</a:t>
            </a:fld>
            <a:endParaRPr lang="en-US" altLang="zh-CN"/>
          </a:p>
        </p:txBody>
      </p:sp>
      <p:sp>
        <p:nvSpPr>
          <p:cNvPr id="155731" name="Rectangle 83"/>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1400">
                <a:latin typeface="Comic Sans MS" pitchFamily="66" charset="0"/>
                <a:ea typeface="宋体" pitchFamily="2" charset="-122"/>
              </a:defRPr>
            </a:lvl1pPr>
          </a:lstStyle>
          <a:p>
            <a:pPr>
              <a:defRPr/>
            </a:pPr>
            <a:r>
              <a:rPr lang="zh-CN" altLang="en-US"/>
              <a:t>第</a:t>
            </a:r>
            <a:r>
              <a:rPr lang="en-US" altLang="zh-CN"/>
              <a:t>2</a:t>
            </a:r>
            <a:r>
              <a:rPr lang="zh-CN" altLang="en-US"/>
              <a:t>章 算法分析基础</a:t>
            </a:r>
            <a:endParaRPr lang="en-US" altLang="zh-CN"/>
          </a:p>
        </p:txBody>
      </p:sp>
      <p:sp>
        <p:nvSpPr>
          <p:cNvPr id="155732" name="Rectangle 84"/>
          <p:cNvSpPr>
            <a:spLocks noGrp="1" noChangeArrowheads="1"/>
          </p:cNvSpPr>
          <p:nvPr>
            <p:ph type="sldNum" sz="quarter" idx="4"/>
          </p:nvPr>
        </p:nvSpPr>
        <p:spPr bwMode="auto">
          <a:xfrm>
            <a:off x="1066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400">
                <a:latin typeface="Comic Sans MS" pitchFamily="66" charset="0"/>
                <a:ea typeface="宋体" pitchFamily="2" charset="-122"/>
              </a:defRPr>
            </a:lvl1pPr>
          </a:lstStyle>
          <a:p>
            <a:pPr>
              <a:defRPr/>
            </a:pPr>
            <a:r>
              <a:rPr lang="en-US" altLang="zh-CN"/>
              <a:t>Page </a:t>
            </a:r>
            <a:fld id="{0E9F408F-E603-41F3-8B73-0FB98E8EED3F}" type="slidenum">
              <a:rPr lang="en-US" altLang="zh-CN"/>
              <a:pPr>
                <a:defRPr/>
              </a:pPr>
              <a:t>‹#›</a:t>
            </a:fld>
            <a:endParaRPr lang="en-US" altLang="zh-CN"/>
          </a:p>
        </p:txBody>
      </p:sp>
      <p:pic>
        <p:nvPicPr>
          <p:cNvPr id="2062" name="Picture 85" descr="QQ截图未命名"/>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828800"/>
            <a:ext cx="30480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3" name="Picture 86" descr="QQ截图未命名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600" y="5181600"/>
            <a:ext cx="381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18" r:id="rId1"/>
    <p:sldLayoutId id="2147484692" r:id="rId2"/>
    <p:sldLayoutId id="2147484693" r:id="rId3"/>
    <p:sldLayoutId id="2147484694" r:id="rId4"/>
    <p:sldLayoutId id="2147484695" r:id="rId5"/>
    <p:sldLayoutId id="2147484696" r:id="rId6"/>
    <p:sldLayoutId id="2147484697" r:id="rId7"/>
    <p:sldLayoutId id="2147484698" r:id="rId8"/>
    <p:sldLayoutId id="2147484699" r:id="rId9"/>
    <p:sldLayoutId id="2147484700" r:id="rId10"/>
    <p:sldLayoutId id="2147484701" r:id="rId11"/>
    <p:sldLayoutId id="2147484719" r:id="rId12"/>
  </p:sldLayoutIdLst>
  <p:transition spd="slow">
    <p:randomBar dir="vert"/>
  </p:transition>
  <p:timing>
    <p:tnLst>
      <p:par>
        <p:cTn id="1" dur="indefinite" restart="never" nodeType="tmRoot"/>
      </p:par>
    </p:tnLst>
  </p:timing>
  <p:hf hdr="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2pPr>
      <a:lvl3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3pPr>
      <a:lvl4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4pPr>
      <a:lvl5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5pPr>
      <a:lvl6pPr marL="4572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6pPr>
      <a:lvl7pPr marL="9144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7pPr>
      <a:lvl8pPr marL="13716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8pPr>
      <a:lvl9pPr marL="18288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9pPr>
    </p:titleStyle>
    <p:bodyStyle>
      <a:lvl1pPr marL="342900" indent="-342900" algn="l" rtl="0" eaLnBrk="0" fontAlgn="base" hangingPunct="0">
        <a:spcBef>
          <a:spcPct val="20000"/>
        </a:spcBef>
        <a:spcAft>
          <a:spcPct val="0"/>
        </a:spcAft>
        <a:buClr>
          <a:schemeClr val="hlink"/>
        </a:buClr>
        <a:buSzPct val="90000"/>
        <a:buChar char="•"/>
        <a:defRPr sz="3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800" b="1">
          <a:solidFill>
            <a:srgbClr val="08228E"/>
          </a:solidFill>
          <a:latin typeface="+mn-lt"/>
          <a:ea typeface="楷体_GB2312" pitchFamily="49" charset="-122"/>
          <a:cs typeface="+mn-cs"/>
        </a:defRPr>
      </a:lvl2pPr>
      <a:lvl3pPr marL="1143000" indent="-228600" algn="l" rtl="0" eaLnBrk="0" fontAlgn="base" hangingPunct="0">
        <a:spcBef>
          <a:spcPct val="20000"/>
        </a:spcBef>
        <a:spcAft>
          <a:spcPct val="0"/>
        </a:spcAft>
        <a:buClr>
          <a:schemeClr val="accent1"/>
        </a:buClr>
        <a:buChar char="•"/>
        <a:defRPr sz="2400" b="1">
          <a:solidFill>
            <a:schemeClr val="tx1"/>
          </a:solidFill>
          <a:latin typeface="+mn-lt"/>
          <a:ea typeface="宋体" pitchFamily="2" charset="-122"/>
          <a:cs typeface="+mn-cs"/>
        </a:defRPr>
      </a:lvl3pPr>
      <a:lvl4pPr marL="1600200" indent="-228600" algn="l" rtl="0" eaLnBrk="0" fontAlgn="base" hangingPunct="0">
        <a:spcBef>
          <a:spcPct val="20000"/>
        </a:spcBef>
        <a:spcAft>
          <a:spcPct val="0"/>
        </a:spcAft>
        <a:buClr>
          <a:schemeClr val="hlink"/>
        </a:buClr>
        <a:buChar char="–"/>
        <a:defRPr sz="2000" b="1">
          <a:solidFill>
            <a:schemeClr val="tx1"/>
          </a:solidFill>
          <a:latin typeface="+mn-lt"/>
          <a:ea typeface="宋体" pitchFamily="2" charset="-122"/>
          <a:cs typeface="+mn-cs"/>
        </a:defRPr>
      </a:lvl4pPr>
      <a:lvl5pPr marL="2057400" indent="-228600" algn="l" rtl="0" eaLnBrk="0" fontAlgn="base" hangingPunct="0">
        <a:spcBef>
          <a:spcPct val="20000"/>
        </a:spcBef>
        <a:spcAft>
          <a:spcPct val="0"/>
        </a:spcAft>
        <a:buChar char="–"/>
        <a:defRPr sz="2000" b="1">
          <a:solidFill>
            <a:schemeClr val="tx1"/>
          </a:solidFill>
          <a:latin typeface="+mn-lt"/>
          <a:ea typeface="宋体" pitchFamily="2" charset="-122"/>
          <a:cs typeface="+mn-cs"/>
        </a:defRPr>
      </a:lvl5pPr>
      <a:lvl6pPr marL="25146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6pPr>
      <a:lvl7pPr marL="29718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7pPr>
      <a:lvl8pPr marL="34290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8pPr>
      <a:lvl9pPr marL="38862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9144000" cy="6858000"/>
            <a:chOff x="0" y="0"/>
            <a:chExt cx="5760" cy="4320"/>
          </a:xfrm>
        </p:grpSpPr>
        <p:grpSp>
          <p:nvGrpSpPr>
            <p:cNvPr id="3102" name="Group 3"/>
            <p:cNvGrpSpPr>
              <a:grpSpLocks/>
            </p:cNvGrpSpPr>
            <p:nvPr/>
          </p:nvGrpSpPr>
          <p:grpSpPr bwMode="auto">
            <a:xfrm>
              <a:off x="0" y="192"/>
              <a:ext cx="5760" cy="4032"/>
              <a:chOff x="0" y="192"/>
              <a:chExt cx="5760" cy="4032"/>
            </a:xfrm>
          </p:grpSpPr>
          <p:sp>
            <p:nvSpPr>
              <p:cNvPr id="3133"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4"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5"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6"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7"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8"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9"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0"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1"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2"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3"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4"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5"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6"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7"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8"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9"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0"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1"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2"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3"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03" name="Group 26"/>
            <p:cNvGrpSpPr>
              <a:grpSpLocks/>
            </p:cNvGrpSpPr>
            <p:nvPr/>
          </p:nvGrpSpPr>
          <p:grpSpPr bwMode="auto">
            <a:xfrm>
              <a:off x="192" y="0"/>
              <a:ext cx="5376" cy="4320"/>
              <a:chOff x="192" y="0"/>
              <a:chExt cx="5376" cy="4320"/>
            </a:xfrm>
          </p:grpSpPr>
          <p:sp>
            <p:nvSpPr>
              <p:cNvPr id="3104"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5"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6"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7"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8"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9"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0"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1"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2"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3"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4"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5"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6"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7"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8"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9"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0"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1"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2"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3"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4"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5"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6"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7"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8"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9"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0"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1"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2"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3075" name="Rectangle 56" descr="60%"/>
          <p:cNvSpPr>
            <a:spLocks noChangeArrowheads="1"/>
          </p:cNvSpPr>
          <p:nvPr/>
        </p:nvSpPr>
        <p:spPr bwMode="ltGray">
          <a:xfrm>
            <a:off x="3352800" y="0"/>
            <a:ext cx="5791200" cy="152400"/>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3076" name="Group 57"/>
          <p:cNvGrpSpPr>
            <a:grpSpLocks/>
          </p:cNvGrpSpPr>
          <p:nvPr/>
        </p:nvGrpSpPr>
        <p:grpSpPr bwMode="auto">
          <a:xfrm>
            <a:off x="3276600" y="6324600"/>
            <a:ext cx="3048000" cy="457200"/>
            <a:chOff x="2064" y="3984"/>
            <a:chExt cx="1920" cy="288"/>
          </a:xfrm>
        </p:grpSpPr>
        <p:sp>
          <p:nvSpPr>
            <p:cNvPr id="3097" name="Rectangle 58" descr="60%"/>
            <p:cNvSpPr>
              <a:spLocks noChangeArrowheads="1"/>
            </p:cNvSpPr>
            <p:nvPr/>
          </p:nvSpPr>
          <p:spPr bwMode="ltGray">
            <a:xfrm>
              <a:off x="2112" y="4032"/>
              <a:ext cx="1824"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98" name="Line 59"/>
            <p:cNvSpPr>
              <a:spLocks noChangeShapeType="1"/>
            </p:cNvSpPr>
            <p:nvPr/>
          </p:nvSpPr>
          <p:spPr bwMode="ltGray">
            <a:xfrm>
              <a:off x="2064" y="4032"/>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9" name="Line 60"/>
            <p:cNvSpPr>
              <a:spLocks noChangeShapeType="1"/>
            </p:cNvSpPr>
            <p:nvPr/>
          </p:nvSpPr>
          <p:spPr bwMode="ltGray">
            <a:xfrm>
              <a:off x="2064" y="4224"/>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0" name="Line 61"/>
            <p:cNvSpPr>
              <a:spLocks noChangeShapeType="1"/>
            </p:cNvSpPr>
            <p:nvPr/>
          </p:nvSpPr>
          <p:spPr bwMode="ltGray">
            <a:xfrm>
              <a:off x="211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1" name="Line 62"/>
            <p:cNvSpPr>
              <a:spLocks noChangeShapeType="1"/>
            </p:cNvSpPr>
            <p:nvPr/>
          </p:nvSpPr>
          <p:spPr bwMode="ltGray">
            <a:xfrm>
              <a:off x="393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7" name="Group 63"/>
          <p:cNvGrpSpPr>
            <a:grpSpLocks/>
          </p:cNvGrpSpPr>
          <p:nvPr/>
        </p:nvGrpSpPr>
        <p:grpSpPr bwMode="auto">
          <a:xfrm>
            <a:off x="7162800" y="6324600"/>
            <a:ext cx="1447800" cy="457200"/>
            <a:chOff x="4512" y="3984"/>
            <a:chExt cx="912" cy="288"/>
          </a:xfrm>
        </p:grpSpPr>
        <p:sp>
          <p:nvSpPr>
            <p:cNvPr id="3092"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93"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4"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5"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6"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8" name="Group 69"/>
          <p:cNvGrpSpPr>
            <a:grpSpLocks/>
          </p:cNvGrpSpPr>
          <p:nvPr/>
        </p:nvGrpSpPr>
        <p:grpSpPr bwMode="auto">
          <a:xfrm>
            <a:off x="990600" y="6324600"/>
            <a:ext cx="1447800" cy="457200"/>
            <a:chOff x="624" y="3984"/>
            <a:chExt cx="912" cy="288"/>
          </a:xfrm>
        </p:grpSpPr>
        <p:sp>
          <p:nvSpPr>
            <p:cNvPr id="3087" name="Rectangle 70" descr="60%"/>
            <p:cNvSpPr>
              <a:spLocks noChangeArrowheads="1"/>
            </p:cNvSpPr>
            <p:nvPr/>
          </p:nvSpPr>
          <p:spPr bwMode="ltGray">
            <a:xfrm>
              <a:off x="672"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88" name="Line 71"/>
            <p:cNvSpPr>
              <a:spLocks noChangeShapeType="1"/>
            </p:cNvSpPr>
            <p:nvPr/>
          </p:nvSpPr>
          <p:spPr bwMode="ltGray">
            <a:xfrm>
              <a:off x="624"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9" name="Line 72"/>
            <p:cNvSpPr>
              <a:spLocks noChangeShapeType="1"/>
            </p:cNvSpPr>
            <p:nvPr/>
          </p:nvSpPr>
          <p:spPr bwMode="ltGray">
            <a:xfrm>
              <a:off x="624"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0" name="Line 73"/>
            <p:cNvSpPr>
              <a:spLocks noChangeShapeType="1"/>
            </p:cNvSpPr>
            <p:nvPr/>
          </p:nvSpPr>
          <p:spPr bwMode="ltGray">
            <a:xfrm>
              <a:off x="67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1" name="Line 74"/>
            <p:cNvSpPr>
              <a:spLocks noChangeShapeType="1"/>
            </p:cNvSpPr>
            <p:nvPr/>
          </p:nvSpPr>
          <p:spPr bwMode="ltGray">
            <a:xfrm>
              <a:off x="1488"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79" name="Line 75"/>
          <p:cNvSpPr>
            <a:spLocks noChangeShapeType="1"/>
          </p:cNvSpPr>
          <p:nvPr/>
        </p:nvSpPr>
        <p:spPr bwMode="ltGray">
          <a:xfrm>
            <a:off x="8839200" y="0"/>
            <a:ext cx="0" cy="23622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0" name="Rectangle 80"/>
          <p:cNvSpPr>
            <a:spLocks noGrp="1" noChangeArrowheads="1"/>
          </p:cNvSpPr>
          <p:nvPr>
            <p:ph type="title"/>
          </p:nvPr>
        </p:nvSpPr>
        <p:spPr bwMode="auto">
          <a:xfrm>
            <a:off x="457200" y="228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81" name="Rectangle 81" descr="Rectangle: Click to edit Master text styles&#10;Second level&#10;Third level&#10;Fourth level&#10;Fifth level"/>
          <p:cNvSpPr>
            <a:spLocks noGrp="1" noChangeArrowheads="1"/>
          </p:cNvSpPr>
          <p:nvPr>
            <p:ph type="body" idx="1"/>
          </p:nvPr>
        </p:nvSpPr>
        <p:spPr bwMode="auto">
          <a:xfrm>
            <a:off x="457200" y="1219200"/>
            <a:ext cx="8153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6994" name="Rectangle 82"/>
          <p:cNvSpPr>
            <a:spLocks noGrp="1" noChangeArrowheads="1"/>
          </p:cNvSpPr>
          <p:nvPr>
            <p:ph type="dt" sz="half" idx="2"/>
          </p:nvPr>
        </p:nvSpPr>
        <p:spPr bwMode="auto">
          <a:xfrm>
            <a:off x="66294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400">
                <a:latin typeface="Comic Sans MS" pitchFamily="66" charset="0"/>
                <a:ea typeface="宋体" pitchFamily="2" charset="-122"/>
              </a:defRPr>
            </a:lvl1pPr>
          </a:lstStyle>
          <a:p>
            <a:pPr>
              <a:defRPr/>
            </a:pPr>
            <a:fld id="{7F01BAC4-E485-4921-945D-AE72376E508F}" type="datetime1">
              <a:rPr lang="zh-CN" altLang="en-US"/>
              <a:pPr>
                <a:defRPr/>
              </a:pPr>
              <a:t>2016/3/10</a:t>
            </a:fld>
            <a:endParaRPr lang="en-US" altLang="zh-CN"/>
          </a:p>
        </p:txBody>
      </p:sp>
      <p:sp>
        <p:nvSpPr>
          <p:cNvPr id="166995" name="Rectangle 83"/>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1400">
                <a:latin typeface="Comic Sans MS" pitchFamily="66" charset="0"/>
                <a:ea typeface="宋体" pitchFamily="2" charset="-122"/>
              </a:defRPr>
            </a:lvl1pPr>
          </a:lstStyle>
          <a:p>
            <a:pPr>
              <a:defRPr/>
            </a:pPr>
            <a:r>
              <a:rPr lang="zh-CN" altLang="en-US"/>
              <a:t>第</a:t>
            </a:r>
            <a:r>
              <a:rPr lang="en-US" altLang="zh-CN"/>
              <a:t>2</a:t>
            </a:r>
            <a:r>
              <a:rPr lang="zh-CN" altLang="en-US"/>
              <a:t>章 算法分析基础</a:t>
            </a:r>
            <a:endParaRPr lang="en-US" altLang="zh-CN"/>
          </a:p>
        </p:txBody>
      </p:sp>
      <p:sp>
        <p:nvSpPr>
          <p:cNvPr id="166996" name="Rectangle 84"/>
          <p:cNvSpPr>
            <a:spLocks noGrp="1" noChangeArrowheads="1"/>
          </p:cNvSpPr>
          <p:nvPr>
            <p:ph type="sldNum" sz="quarter" idx="4"/>
          </p:nvPr>
        </p:nvSpPr>
        <p:spPr bwMode="auto">
          <a:xfrm>
            <a:off x="1066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400">
                <a:latin typeface="Comic Sans MS" pitchFamily="66" charset="0"/>
                <a:ea typeface="宋体" pitchFamily="2" charset="-122"/>
              </a:defRPr>
            </a:lvl1pPr>
          </a:lstStyle>
          <a:p>
            <a:pPr>
              <a:defRPr/>
            </a:pPr>
            <a:r>
              <a:rPr lang="en-US" altLang="zh-CN"/>
              <a:t>Page </a:t>
            </a:r>
            <a:fld id="{B489CA8A-2249-44F1-8DC9-D5760BE4BA92}" type="slidenum">
              <a:rPr lang="en-US" altLang="zh-CN"/>
              <a:pPr>
                <a:defRPr/>
              </a:pPr>
              <a:t>‹#›</a:t>
            </a:fld>
            <a:endParaRPr lang="en-US" altLang="zh-CN"/>
          </a:p>
        </p:txBody>
      </p:sp>
      <p:pic>
        <p:nvPicPr>
          <p:cNvPr id="3085" name="Picture 85" descr="QQ截图未命名"/>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828800"/>
            <a:ext cx="30480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6" name="Picture 86" descr="QQ截图未命名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5181600"/>
            <a:ext cx="381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20" r:id="rId1"/>
    <p:sldLayoutId id="2147484703" r:id="rId2"/>
    <p:sldLayoutId id="2147484704" r:id="rId3"/>
    <p:sldLayoutId id="2147484705" r:id="rId4"/>
    <p:sldLayoutId id="2147484706" r:id="rId5"/>
    <p:sldLayoutId id="2147484707" r:id="rId6"/>
    <p:sldLayoutId id="2147484708" r:id="rId7"/>
    <p:sldLayoutId id="2147484709" r:id="rId8"/>
    <p:sldLayoutId id="2147484710" r:id="rId9"/>
    <p:sldLayoutId id="2147484711" r:id="rId10"/>
    <p:sldLayoutId id="2147484712" r:id="rId11"/>
    <p:sldLayoutId id="2147484713" r:id="rId12"/>
    <p:sldLayoutId id="2147484721" r:id="rId13"/>
  </p:sldLayoutIdLst>
  <p:transition spd="slow">
    <p:randomBar dir="vert"/>
  </p:transition>
  <p:timing>
    <p:tnLst>
      <p:par>
        <p:cTn id="1" dur="indefinite" restart="never" nodeType="tmRoot"/>
      </p:par>
    </p:tnLst>
  </p:timing>
  <p:hf hdr="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ahoma" pitchFamily="34" charset="0"/>
          <a:ea typeface="宋体" pitchFamily="2" charset="-122"/>
        </a:defRPr>
      </a:lvl2pPr>
      <a:lvl3pPr algn="l" rtl="0" eaLnBrk="0" fontAlgn="base" hangingPunct="0">
        <a:spcBef>
          <a:spcPct val="0"/>
        </a:spcBef>
        <a:spcAft>
          <a:spcPct val="0"/>
        </a:spcAft>
        <a:defRPr sz="4400" b="1">
          <a:solidFill>
            <a:schemeClr val="tx2"/>
          </a:solidFill>
          <a:latin typeface="Tahoma" pitchFamily="34" charset="0"/>
          <a:ea typeface="宋体" pitchFamily="2" charset="-122"/>
        </a:defRPr>
      </a:lvl3pPr>
      <a:lvl4pPr algn="l" rtl="0" eaLnBrk="0" fontAlgn="base" hangingPunct="0">
        <a:spcBef>
          <a:spcPct val="0"/>
        </a:spcBef>
        <a:spcAft>
          <a:spcPct val="0"/>
        </a:spcAft>
        <a:defRPr sz="4400" b="1">
          <a:solidFill>
            <a:schemeClr val="tx2"/>
          </a:solidFill>
          <a:latin typeface="Tahoma" pitchFamily="34" charset="0"/>
          <a:ea typeface="宋体" pitchFamily="2" charset="-122"/>
        </a:defRPr>
      </a:lvl4pPr>
      <a:lvl5pPr algn="l" rtl="0" eaLnBrk="0" fontAlgn="base" hangingPunct="0">
        <a:spcBef>
          <a:spcPct val="0"/>
        </a:spcBef>
        <a:spcAft>
          <a:spcPct val="0"/>
        </a:spcAft>
        <a:defRPr sz="4400" b="1">
          <a:solidFill>
            <a:schemeClr val="tx2"/>
          </a:solidFill>
          <a:latin typeface="Tahoma" pitchFamily="34" charset="0"/>
          <a:ea typeface="宋体" pitchFamily="2" charset="-122"/>
        </a:defRPr>
      </a:lvl5pPr>
      <a:lvl6pPr marL="457200" algn="l" rtl="0" eaLnBrk="1" fontAlgn="base" hangingPunct="1">
        <a:spcBef>
          <a:spcPct val="0"/>
        </a:spcBef>
        <a:spcAft>
          <a:spcPct val="0"/>
        </a:spcAft>
        <a:defRPr sz="4400" b="1">
          <a:solidFill>
            <a:schemeClr val="tx2"/>
          </a:solidFill>
          <a:latin typeface="Tahoma" pitchFamily="34" charset="0"/>
          <a:ea typeface="宋体" pitchFamily="2" charset="-122"/>
        </a:defRPr>
      </a:lvl6pPr>
      <a:lvl7pPr marL="914400" algn="l" rtl="0" eaLnBrk="1" fontAlgn="base" hangingPunct="1">
        <a:spcBef>
          <a:spcPct val="0"/>
        </a:spcBef>
        <a:spcAft>
          <a:spcPct val="0"/>
        </a:spcAft>
        <a:defRPr sz="4400" b="1">
          <a:solidFill>
            <a:schemeClr val="tx2"/>
          </a:solidFill>
          <a:latin typeface="Tahoma" pitchFamily="34" charset="0"/>
          <a:ea typeface="宋体" pitchFamily="2" charset="-122"/>
        </a:defRPr>
      </a:lvl7pPr>
      <a:lvl8pPr marL="1371600" algn="l" rtl="0" eaLnBrk="1" fontAlgn="base" hangingPunct="1">
        <a:spcBef>
          <a:spcPct val="0"/>
        </a:spcBef>
        <a:spcAft>
          <a:spcPct val="0"/>
        </a:spcAft>
        <a:defRPr sz="4400" b="1">
          <a:solidFill>
            <a:schemeClr val="tx2"/>
          </a:solidFill>
          <a:latin typeface="Tahoma" pitchFamily="34" charset="0"/>
          <a:ea typeface="宋体" pitchFamily="2" charset="-122"/>
        </a:defRPr>
      </a:lvl8pPr>
      <a:lvl9pPr marL="1828800" algn="l" rtl="0" eaLnBrk="1" fontAlgn="base" hangingPunct="1">
        <a:spcBef>
          <a:spcPct val="0"/>
        </a:spcBef>
        <a:spcAft>
          <a:spcPct val="0"/>
        </a:spcAft>
        <a:defRPr sz="4400" b="1">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90000"/>
        <a:buChar char="•"/>
        <a:defRPr sz="3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800" b="1">
          <a:solidFill>
            <a:srgbClr val="08228E"/>
          </a:solidFill>
          <a:latin typeface="+mn-lt"/>
          <a:ea typeface="+mn-ea"/>
        </a:defRPr>
      </a:lvl2pPr>
      <a:lvl3pPr marL="1143000" indent="-228600" algn="l" rtl="0" eaLnBrk="0" fontAlgn="base" hangingPunct="0">
        <a:spcBef>
          <a:spcPct val="20000"/>
        </a:spcBef>
        <a:spcAft>
          <a:spcPct val="0"/>
        </a:spcAft>
        <a:buClr>
          <a:schemeClr val="accent1"/>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eaLnBrk="1" fontAlgn="base" hangingPunct="1">
        <a:spcBef>
          <a:spcPct val="20000"/>
        </a:spcBef>
        <a:spcAft>
          <a:spcPct val="0"/>
        </a:spcAft>
        <a:buChar char="–"/>
        <a:defRPr sz="2000" b="1">
          <a:solidFill>
            <a:schemeClr val="tx1"/>
          </a:solidFill>
          <a:latin typeface="+mn-lt"/>
          <a:ea typeface="+mn-ea"/>
        </a:defRPr>
      </a:lvl6pPr>
      <a:lvl7pPr marL="2971800" indent="-228600" algn="l" rtl="0" eaLnBrk="1" fontAlgn="base" hangingPunct="1">
        <a:spcBef>
          <a:spcPct val="20000"/>
        </a:spcBef>
        <a:spcAft>
          <a:spcPct val="0"/>
        </a:spcAft>
        <a:buChar char="–"/>
        <a:defRPr sz="2000" b="1">
          <a:solidFill>
            <a:schemeClr val="tx1"/>
          </a:solidFill>
          <a:latin typeface="+mn-lt"/>
          <a:ea typeface="+mn-ea"/>
        </a:defRPr>
      </a:lvl7pPr>
      <a:lvl8pPr marL="3429000" indent="-228600" algn="l" rtl="0" eaLnBrk="1" fontAlgn="base" hangingPunct="1">
        <a:spcBef>
          <a:spcPct val="20000"/>
        </a:spcBef>
        <a:spcAft>
          <a:spcPct val="0"/>
        </a:spcAft>
        <a:buChar char="–"/>
        <a:defRPr sz="2000" b="1">
          <a:solidFill>
            <a:schemeClr val="tx1"/>
          </a:solidFill>
          <a:latin typeface="+mn-lt"/>
          <a:ea typeface="+mn-ea"/>
        </a:defRPr>
      </a:lvl8pPr>
      <a:lvl9pPr marL="3886200" indent="-228600" algn="l" rtl="0" eaLnBrk="1" fontAlgn="base" hangingPunct="1">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slide" Target="slide12.xml"/><Relationship Id="rId4" Type="http://schemas.openxmlformats.org/officeDocument/2006/relationships/slide" Target="slide5.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9.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8.wmf"/></Relationships>
</file>

<file path=ppt/slides/_rels/slide25.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3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9.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zh-CN" altLang="en-US" smtClean="0"/>
              <a:t>第</a:t>
            </a:r>
            <a:r>
              <a:rPr lang="en-US" altLang="zh-CN" smtClean="0"/>
              <a:t>3</a:t>
            </a:r>
            <a:r>
              <a:rPr lang="zh-CN" altLang="en-US" smtClean="0"/>
              <a:t>章 蛮力法</a:t>
            </a:r>
          </a:p>
        </p:txBody>
      </p:sp>
    </p:spTree>
    <p:extLst>
      <p:ext uri="{BB962C8B-B14F-4D97-AF65-F5344CB8AC3E}">
        <p14:creationId xmlns:p14="http://schemas.microsoft.com/office/powerpoint/2010/main" val="326798287"/>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309563" y="-52388"/>
            <a:ext cx="7772400" cy="914401"/>
          </a:xfrm>
        </p:spPr>
        <p:txBody>
          <a:bodyPr/>
          <a:lstStyle/>
          <a:p>
            <a:r>
              <a:rPr kumimoji="1" lang="en-US" altLang="zh-CN" sz="3600" dirty="0" smtClean="0">
                <a:solidFill>
                  <a:srgbClr val="A50021"/>
                </a:solidFill>
              </a:rPr>
              <a:t>BF</a:t>
            </a:r>
            <a:r>
              <a:rPr kumimoji="1" lang="zh-CN" altLang="en-US" sz="3600" dirty="0" smtClean="0">
                <a:solidFill>
                  <a:srgbClr val="A50021"/>
                </a:solidFill>
              </a:rPr>
              <a:t>算法的优化</a:t>
            </a:r>
            <a:endParaRPr lang="zh-CN" altLang="en-US" sz="3600" dirty="0" smtClean="0"/>
          </a:p>
        </p:txBody>
      </p:sp>
      <p:sp>
        <p:nvSpPr>
          <p:cNvPr id="3891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5CB1C421-A64B-46C9-B12D-399D7E8482E7}"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38916"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3891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84612A94-9109-477B-BCC7-238F89681605}" type="slidenum">
              <a:rPr lang="en-US" altLang="zh-CN" sz="1400" smtClean="0">
                <a:latin typeface="Comic Sans MS" pitchFamily="66" charset="0"/>
              </a:rPr>
              <a:pPr/>
              <a:t>10</a:t>
            </a:fld>
            <a:endParaRPr lang="en-US" altLang="zh-CN" sz="1400" smtClean="0">
              <a:latin typeface="Comic Sans MS" pitchFamily="66" charset="0"/>
            </a:endParaRPr>
          </a:p>
        </p:txBody>
      </p:sp>
      <p:pic>
        <p:nvPicPr>
          <p:cNvPr id="389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863" y="812800"/>
            <a:ext cx="6400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163" y="3260725"/>
            <a:ext cx="5400675"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a:spLocks noChangeArrowheads="1"/>
          </p:cNvSpPr>
          <p:nvPr/>
        </p:nvSpPr>
        <p:spPr bwMode="auto">
          <a:xfrm>
            <a:off x="5013325" y="641350"/>
            <a:ext cx="41306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en-US" altLang="zh-CN"/>
              <a:t>T[j-k]~T[j-1]=S[i-k]~S[i-1]</a:t>
            </a:r>
            <a:endParaRPr lang="zh-CN" altLang="en-US"/>
          </a:p>
          <a:p>
            <a:pPr eaLnBrk="1" hangingPunct="1"/>
            <a:endParaRPr lang="zh-CN" altLang="en-US"/>
          </a:p>
        </p:txBody>
      </p:sp>
      <p:sp>
        <p:nvSpPr>
          <p:cNvPr id="10" name="TextBox 9"/>
          <p:cNvSpPr txBox="1">
            <a:spLocks noChangeArrowheads="1"/>
          </p:cNvSpPr>
          <p:nvPr/>
        </p:nvSpPr>
        <p:spPr bwMode="auto">
          <a:xfrm>
            <a:off x="5659438" y="4578350"/>
            <a:ext cx="41306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en-US" altLang="zh-CN"/>
              <a:t>S[i-k]~S[i-1]=T[0]~T[k-1]</a:t>
            </a:r>
            <a:endParaRPr lang="zh-CN" altLang="en-US"/>
          </a:p>
        </p:txBody>
      </p:sp>
      <p:sp>
        <p:nvSpPr>
          <p:cNvPr id="11" name="TextBox 10"/>
          <p:cNvSpPr txBox="1">
            <a:spLocks noChangeArrowheads="1"/>
          </p:cNvSpPr>
          <p:nvPr/>
        </p:nvSpPr>
        <p:spPr bwMode="auto">
          <a:xfrm>
            <a:off x="730250" y="5610225"/>
            <a:ext cx="79454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zh-CN" altLang="en-US" b="1">
                <a:solidFill>
                  <a:srgbClr val="FF0000"/>
                </a:solidFill>
              </a:rPr>
              <a:t>所以：</a:t>
            </a:r>
            <a:r>
              <a:rPr lang="en-US" altLang="zh-CN" b="1">
                <a:solidFill>
                  <a:srgbClr val="FF0000"/>
                </a:solidFill>
              </a:rPr>
              <a:t>T[j-k]~T[j-1]=T[0]~T[k-1]</a:t>
            </a:r>
            <a:endParaRPr lang="zh-CN" altLang="en-US" b="1">
              <a:solidFill>
                <a:srgbClr val="FF0000"/>
              </a:solidFill>
            </a:endParaRPr>
          </a:p>
          <a:p>
            <a:pPr eaLnBrk="1" hangingPunct="1"/>
            <a:r>
              <a:rPr lang="zh-CN" altLang="en-US" b="1">
                <a:solidFill>
                  <a:srgbClr val="FF0000"/>
                </a:solidFill>
              </a:rPr>
              <a:t>所以：</a:t>
            </a:r>
            <a:r>
              <a:rPr lang="en-US" altLang="zh-CN" b="1">
                <a:solidFill>
                  <a:srgbClr val="FF0000"/>
                </a:solidFill>
              </a:rPr>
              <a:t>k</a:t>
            </a:r>
            <a:r>
              <a:rPr lang="zh-CN" altLang="en-US" b="1">
                <a:solidFill>
                  <a:srgbClr val="FF0000"/>
                </a:solidFill>
              </a:rPr>
              <a:t>的值与</a:t>
            </a:r>
            <a:r>
              <a:rPr lang="en-US" altLang="zh-CN" b="1">
                <a:solidFill>
                  <a:srgbClr val="FF0000"/>
                </a:solidFill>
              </a:rPr>
              <a:t>S</a:t>
            </a:r>
            <a:r>
              <a:rPr lang="zh-CN" altLang="en-US" b="1">
                <a:solidFill>
                  <a:srgbClr val="FF0000"/>
                </a:solidFill>
              </a:rPr>
              <a:t>无关而只与</a:t>
            </a:r>
            <a:r>
              <a:rPr lang="en-US" altLang="zh-CN" b="1">
                <a:solidFill>
                  <a:srgbClr val="FF0000"/>
                </a:solidFill>
              </a:rPr>
              <a:t>T</a:t>
            </a:r>
            <a:r>
              <a:rPr lang="zh-CN" altLang="en-US" b="1">
                <a:solidFill>
                  <a:srgbClr val="FF0000"/>
                </a:solidFill>
              </a:rPr>
              <a:t>相关</a:t>
            </a:r>
          </a:p>
        </p:txBody>
      </p:sp>
      <p:sp>
        <p:nvSpPr>
          <p:cNvPr id="8" name="圆角矩形标注 7"/>
          <p:cNvSpPr>
            <a:spLocks noChangeArrowheads="1"/>
          </p:cNvSpPr>
          <p:nvPr/>
        </p:nvSpPr>
        <p:spPr bwMode="auto">
          <a:xfrm>
            <a:off x="593725" y="4551363"/>
            <a:ext cx="2065338" cy="922337"/>
          </a:xfrm>
          <a:prstGeom prst="wedgeRoundRectCallout">
            <a:avLst>
              <a:gd name="adj1" fmla="val 41903"/>
              <a:gd name="adj2" fmla="val 77153"/>
              <a:gd name="adj3" fmla="val 16667"/>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zh-CN" altLang="en-US"/>
              <a:t>是</a:t>
            </a:r>
            <a:r>
              <a:rPr lang="en-US" altLang="zh-CN"/>
              <a:t>T[0]~T[j-1]</a:t>
            </a:r>
            <a:r>
              <a:rPr lang="zh-CN" altLang="en-US"/>
              <a:t>的真后缀</a:t>
            </a:r>
          </a:p>
        </p:txBody>
      </p:sp>
      <p:sp>
        <p:nvSpPr>
          <p:cNvPr id="13" name="圆角矩形标注 12"/>
          <p:cNvSpPr>
            <a:spLocks noChangeArrowheads="1"/>
          </p:cNvSpPr>
          <p:nvPr/>
        </p:nvSpPr>
        <p:spPr bwMode="auto">
          <a:xfrm>
            <a:off x="5659438" y="5249863"/>
            <a:ext cx="2065337" cy="922337"/>
          </a:xfrm>
          <a:prstGeom prst="wedgeRoundRectCallout">
            <a:avLst>
              <a:gd name="adj1" fmla="val -79727"/>
              <a:gd name="adj2" fmla="val 15583"/>
              <a:gd name="adj3" fmla="val 16667"/>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zh-CN" altLang="en-US"/>
              <a:t>是</a:t>
            </a:r>
            <a:r>
              <a:rPr lang="en-US" altLang="zh-CN"/>
              <a:t>T[0]~T[j-1]</a:t>
            </a:r>
            <a:r>
              <a:rPr lang="zh-CN" altLang="en-US"/>
              <a:t>的真前缀</a:t>
            </a:r>
          </a:p>
        </p:txBody>
      </p:sp>
    </p:spTree>
    <p:extLst>
      <p:ext uri="{BB962C8B-B14F-4D97-AF65-F5344CB8AC3E}">
        <p14:creationId xmlns:p14="http://schemas.microsoft.com/office/powerpoint/2010/main" val="76471517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randombar(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8"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1B70CA21-D794-4028-B9A8-C229DAA23C9F}"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2867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286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3343DE43-6805-4662-8C95-E549AAA4498C}" type="slidenum">
              <a:rPr lang="en-US" altLang="zh-CN" sz="1400" smtClean="0">
                <a:latin typeface="Comic Sans MS" pitchFamily="66" charset="0"/>
              </a:rPr>
              <a:pPr/>
              <a:t>11</a:t>
            </a:fld>
            <a:endParaRPr lang="en-US" altLang="zh-CN" sz="1400" smtClean="0">
              <a:latin typeface="Comic Sans MS" pitchFamily="66" charset="0"/>
            </a:endParaRPr>
          </a:p>
        </p:txBody>
      </p:sp>
      <p:sp>
        <p:nvSpPr>
          <p:cNvPr id="28677" name="Text Box 2"/>
          <p:cNvSpPr txBox="1">
            <a:spLocks noChangeArrowheads="1"/>
          </p:cNvSpPr>
          <p:nvPr/>
        </p:nvSpPr>
        <p:spPr bwMode="auto">
          <a:xfrm>
            <a:off x="325438" y="23495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spcBef>
                <a:spcPct val="50000"/>
              </a:spcBef>
              <a:buFont typeface="Wingdings" pitchFamily="2" charset="2"/>
              <a:buChar char="r"/>
            </a:pPr>
            <a:r>
              <a:rPr kumimoji="1" lang="zh-CN" altLang="en-US" sz="3200" b="1">
                <a:solidFill>
                  <a:srgbClr val="990000"/>
                </a:solidFill>
                <a:latin typeface="Arial" charset="0"/>
              </a:rPr>
              <a:t>改进的串匹配算法</a:t>
            </a:r>
            <a:r>
              <a:rPr kumimoji="1" lang="en-US" altLang="zh-CN" sz="3200" b="1">
                <a:solidFill>
                  <a:srgbClr val="990000"/>
                </a:solidFill>
                <a:latin typeface="Arial" charset="0"/>
              </a:rPr>
              <a:t>——KMP</a:t>
            </a:r>
            <a:r>
              <a:rPr kumimoji="1" lang="zh-CN" altLang="en-US" sz="3200" b="1">
                <a:solidFill>
                  <a:srgbClr val="990000"/>
                </a:solidFill>
                <a:latin typeface="Arial" charset="0"/>
              </a:rPr>
              <a:t>算法</a:t>
            </a:r>
          </a:p>
        </p:txBody>
      </p:sp>
      <p:sp>
        <p:nvSpPr>
          <p:cNvPr id="28678" name="Rectangle 3"/>
          <p:cNvSpPr>
            <a:spLocks noChangeArrowheads="1"/>
          </p:cNvSpPr>
          <p:nvPr/>
        </p:nvSpPr>
        <p:spPr bwMode="auto">
          <a:xfrm>
            <a:off x="690563" y="3190875"/>
            <a:ext cx="7818437"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20000"/>
              </a:lnSpc>
              <a:buClr>
                <a:srgbClr val="990000"/>
              </a:buClr>
              <a:buFont typeface="Wingdings" pitchFamily="2" charset="2"/>
              <a:buChar char="Ø"/>
            </a:pPr>
            <a:r>
              <a:rPr kumimoji="1" lang="zh-CN" altLang="en-US" sz="3000" b="1"/>
              <a:t>设计</a:t>
            </a:r>
            <a:r>
              <a:rPr kumimoji="1" lang="zh-CN" altLang="en-US" sz="3000" b="1">
                <a:ea typeface="楷体_GB2312" pitchFamily="49" charset="-122"/>
              </a:rPr>
              <a:t>思想：尽量利用已经</a:t>
            </a:r>
            <a:r>
              <a:rPr kumimoji="1" lang="zh-CN" altLang="en-US" sz="3000" b="1">
                <a:solidFill>
                  <a:srgbClr val="FF3300"/>
                </a:solidFill>
                <a:ea typeface="楷体_GB2312" pitchFamily="49" charset="-122"/>
              </a:rPr>
              <a:t>部分匹配</a:t>
            </a:r>
            <a:r>
              <a:rPr kumimoji="1" lang="zh-CN" altLang="en-US" sz="3000" b="1">
                <a:ea typeface="楷体_GB2312" pitchFamily="49" charset="-122"/>
              </a:rPr>
              <a:t>的结果信息，尽量让 </a:t>
            </a:r>
            <a:r>
              <a:rPr kumimoji="1" lang="en-US" altLang="zh-CN" sz="3000" b="1" i="1">
                <a:ea typeface="楷体_GB2312" pitchFamily="49" charset="-122"/>
              </a:rPr>
              <a:t>i</a:t>
            </a:r>
            <a:r>
              <a:rPr kumimoji="1" lang="en-US" altLang="zh-CN" sz="3000" b="1">
                <a:ea typeface="楷体_GB2312" pitchFamily="49" charset="-122"/>
              </a:rPr>
              <a:t> </a:t>
            </a:r>
            <a:r>
              <a:rPr kumimoji="1" lang="zh-CN" altLang="en-US" sz="3000" b="1">
                <a:ea typeface="楷体_GB2312" pitchFamily="49" charset="-122"/>
              </a:rPr>
              <a:t>不回溯，加快模式串</a:t>
            </a:r>
            <a:r>
              <a:rPr kumimoji="1" lang="en-US" altLang="zh-CN" sz="3000" b="1">
                <a:ea typeface="楷体_GB2312" pitchFamily="49" charset="-122"/>
              </a:rPr>
              <a:t>T</a:t>
            </a:r>
            <a:r>
              <a:rPr kumimoji="1" lang="zh-CN" altLang="en-US" sz="3000" b="1">
                <a:ea typeface="楷体_GB2312" pitchFamily="49" charset="-122"/>
              </a:rPr>
              <a:t>的滑动速度。</a:t>
            </a:r>
            <a:endParaRPr kumimoji="1" lang="zh-CN" altLang="en-US" sz="3000" b="1">
              <a:solidFill>
                <a:schemeClr val="accent1"/>
              </a:solidFill>
              <a:ea typeface="楷体_GB2312" pitchFamily="49" charset="-122"/>
            </a:endParaRPr>
          </a:p>
        </p:txBody>
      </p:sp>
      <p:sp>
        <p:nvSpPr>
          <p:cNvPr id="28679" name="Text Box 4"/>
          <p:cNvSpPr txBox="1">
            <a:spLocks noChangeArrowheads="1"/>
          </p:cNvSpPr>
          <p:nvPr/>
        </p:nvSpPr>
        <p:spPr bwMode="auto">
          <a:xfrm>
            <a:off x="300038" y="368300"/>
            <a:ext cx="6934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3.2.2  </a:t>
            </a:r>
            <a:r>
              <a:rPr kumimoji="1" lang="zh-CN" altLang="en-US" sz="4400" b="1">
                <a:solidFill>
                  <a:schemeClr val="tx2"/>
                </a:solidFill>
                <a:latin typeface="华文行楷" pitchFamily="2" charset="-122"/>
                <a:ea typeface="华文行楷" pitchFamily="2" charset="-122"/>
              </a:rPr>
              <a:t>串匹配问题</a:t>
            </a:r>
            <a:r>
              <a:rPr kumimoji="1" lang="zh-CN" altLang="en-US" sz="4000" b="1">
                <a:solidFill>
                  <a:srgbClr val="A50021"/>
                </a:solidFill>
              </a:rPr>
              <a:t> </a:t>
            </a:r>
          </a:p>
        </p:txBody>
      </p:sp>
      <p:sp>
        <p:nvSpPr>
          <p:cNvPr id="28680" name="Rectangle 5"/>
          <p:cNvSpPr>
            <a:spLocks noChangeArrowheads="1"/>
          </p:cNvSpPr>
          <p:nvPr/>
        </p:nvSpPr>
        <p:spPr bwMode="auto">
          <a:xfrm>
            <a:off x="647700" y="1457325"/>
            <a:ext cx="7818438"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20000"/>
              </a:lnSpc>
            </a:pPr>
            <a:r>
              <a:rPr kumimoji="1" lang="en-US" altLang="zh-CN" sz="2800" b="1"/>
              <a:t>BF</a:t>
            </a:r>
            <a:r>
              <a:rPr kumimoji="1" lang="zh-CN" altLang="en-US" sz="2800" b="1"/>
              <a:t>算法简单但效率较低，造成效率低是因为</a:t>
            </a:r>
            <a:r>
              <a:rPr kumimoji="1" lang="zh-CN" altLang="en-US" sz="2800" b="1">
                <a:solidFill>
                  <a:srgbClr val="FF0000"/>
                </a:solidFill>
              </a:rPr>
              <a:t>回溯</a:t>
            </a:r>
            <a:r>
              <a:rPr kumimoji="1" lang="zh-CN" altLang="en-US" sz="2800" b="1"/>
              <a:t>。</a:t>
            </a:r>
            <a:endParaRPr kumimoji="1" lang="zh-CN" altLang="en-US" sz="2800" b="1">
              <a:solidFill>
                <a:schemeClr val="accent1"/>
              </a:solidFill>
              <a:ea typeface="楷体_GB2312" pitchFamily="49" charset="-122"/>
            </a:endParaRPr>
          </a:p>
        </p:txBody>
      </p:sp>
    </p:spTree>
    <p:extLst>
      <p:ext uri="{BB962C8B-B14F-4D97-AF65-F5344CB8AC3E}">
        <p14:creationId xmlns:p14="http://schemas.microsoft.com/office/powerpoint/2010/main" val="811516850"/>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86818CD9-9C8E-48BE-983E-C0DEA28981AD}"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3993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3994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0E5A5E7F-3D84-4480-978E-D8D86C5263F4}" type="slidenum">
              <a:rPr lang="en-US" altLang="zh-CN" sz="1400" smtClean="0">
                <a:latin typeface="Comic Sans MS" pitchFamily="66" charset="0"/>
              </a:rPr>
              <a:pPr/>
              <a:t>12</a:t>
            </a:fld>
            <a:endParaRPr lang="en-US" altLang="zh-CN" sz="1400" smtClean="0">
              <a:latin typeface="Comic Sans MS" pitchFamily="66" charset="0"/>
            </a:endParaRPr>
          </a:p>
        </p:txBody>
      </p:sp>
      <p:sp>
        <p:nvSpPr>
          <p:cNvPr id="135172" name="Rectangle 4"/>
          <p:cNvSpPr>
            <a:spLocks noChangeArrowheads="1"/>
          </p:cNvSpPr>
          <p:nvPr/>
        </p:nvSpPr>
        <p:spPr bwMode="auto">
          <a:xfrm>
            <a:off x="585788" y="149225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kumimoji="1" lang="en-US" altLang="zh-CN" b="1">
                <a:ea typeface="楷体_GB2312" pitchFamily="49" charset="-122"/>
              </a:rPr>
              <a:t>next[ j ]</a:t>
            </a:r>
            <a:r>
              <a:rPr kumimoji="1" lang="zh-CN" altLang="en-US" b="1">
                <a:ea typeface="楷体_GB2312" pitchFamily="49" charset="-122"/>
              </a:rPr>
              <a:t>＝</a:t>
            </a:r>
          </a:p>
        </p:txBody>
      </p:sp>
      <p:sp>
        <p:nvSpPr>
          <p:cNvPr id="135173" name="Rectangle 5"/>
          <p:cNvSpPr>
            <a:spLocks noChangeArrowheads="1"/>
          </p:cNvSpPr>
          <p:nvPr/>
        </p:nvSpPr>
        <p:spPr bwMode="auto">
          <a:xfrm>
            <a:off x="2222500" y="1035050"/>
            <a:ext cx="64770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20000"/>
              </a:lnSpc>
            </a:pPr>
            <a:r>
              <a:rPr kumimoji="1" lang="en-US" altLang="zh-CN" b="1">
                <a:ea typeface="楷体_GB2312" pitchFamily="49" charset="-122"/>
              </a:rPr>
              <a:t>-1        </a:t>
            </a:r>
            <a:r>
              <a:rPr kumimoji="1" lang="zh-CN" altLang="en-US" b="1">
                <a:ea typeface="楷体_GB2312" pitchFamily="49" charset="-122"/>
              </a:rPr>
              <a:t>当</a:t>
            </a:r>
            <a:r>
              <a:rPr kumimoji="1" lang="en-US" altLang="zh-CN" b="1">
                <a:ea typeface="楷体_GB2312" pitchFamily="49" charset="-122"/>
              </a:rPr>
              <a:t>j</a:t>
            </a:r>
            <a:r>
              <a:rPr kumimoji="1" lang="zh-CN" altLang="en-US" b="1">
                <a:ea typeface="楷体_GB2312" pitchFamily="49" charset="-122"/>
              </a:rPr>
              <a:t>＝</a:t>
            </a:r>
            <a:r>
              <a:rPr kumimoji="1" lang="en-US" altLang="zh-CN" b="1">
                <a:ea typeface="楷体_GB2312" pitchFamily="49" charset="-122"/>
              </a:rPr>
              <a:t>0</a:t>
            </a:r>
            <a:r>
              <a:rPr kumimoji="1" lang="zh-CN" altLang="en-US" b="1">
                <a:ea typeface="楷体_GB2312" pitchFamily="49" charset="-122"/>
              </a:rPr>
              <a:t>时     </a:t>
            </a:r>
          </a:p>
          <a:p>
            <a:pPr eaLnBrk="1" hangingPunct="1">
              <a:lnSpc>
                <a:spcPct val="120000"/>
              </a:lnSpc>
            </a:pPr>
            <a:r>
              <a:rPr kumimoji="1" lang="en-US" altLang="zh-CN" b="1">
                <a:ea typeface="楷体_GB2312" pitchFamily="49" charset="-122"/>
              </a:rPr>
              <a:t>max { k  | 1&lt;=k&lt;j   </a:t>
            </a:r>
            <a:r>
              <a:rPr kumimoji="1" lang="zh-CN" altLang="en-US" b="1">
                <a:ea typeface="楷体_GB2312" pitchFamily="49" charset="-122"/>
              </a:rPr>
              <a:t>且</a:t>
            </a:r>
            <a:r>
              <a:rPr kumimoji="1" lang="en-US" altLang="zh-CN" b="1">
                <a:ea typeface="楷体_GB2312" pitchFamily="49" charset="-122"/>
              </a:rPr>
              <a:t>T</a:t>
            </a:r>
            <a:r>
              <a:rPr kumimoji="1" lang="en-US" altLang="zh-CN" b="1" baseline="-25000">
                <a:ea typeface="楷体_GB2312" pitchFamily="49" charset="-122"/>
              </a:rPr>
              <a:t>0</a:t>
            </a:r>
            <a:r>
              <a:rPr kumimoji="1" lang="en-US" altLang="zh-CN" b="1">
                <a:ea typeface="楷体_GB2312" pitchFamily="49" charset="-122"/>
              </a:rPr>
              <a:t>…T</a:t>
            </a:r>
            <a:r>
              <a:rPr kumimoji="1" lang="en-US" altLang="zh-CN" b="1" baseline="-25000">
                <a:ea typeface="楷体_GB2312" pitchFamily="49" charset="-122"/>
              </a:rPr>
              <a:t>k-1</a:t>
            </a:r>
            <a:r>
              <a:rPr kumimoji="1" lang="en-US" altLang="zh-CN" b="1">
                <a:ea typeface="楷体_GB2312" pitchFamily="49" charset="-122"/>
              </a:rPr>
              <a:t>=T</a:t>
            </a:r>
            <a:r>
              <a:rPr kumimoji="1" lang="en-US" altLang="zh-CN" b="1" baseline="-25000"/>
              <a:t>j-k</a:t>
            </a:r>
            <a:r>
              <a:rPr kumimoji="1" lang="en-US" altLang="zh-CN" b="1">
                <a:ea typeface="楷体_GB2312" pitchFamily="49" charset="-122"/>
              </a:rPr>
              <a:t> …T</a:t>
            </a:r>
            <a:r>
              <a:rPr kumimoji="1" lang="en-US" altLang="zh-CN" b="1" baseline="-25000">
                <a:ea typeface="楷体_GB2312" pitchFamily="49" charset="-122"/>
              </a:rPr>
              <a:t>j-1</a:t>
            </a:r>
            <a:r>
              <a:rPr kumimoji="1" lang="en-US" altLang="zh-CN" b="1">
                <a:ea typeface="楷体_GB2312" pitchFamily="49" charset="-122"/>
              </a:rPr>
              <a:t> }</a:t>
            </a:r>
          </a:p>
          <a:p>
            <a:pPr eaLnBrk="1" hangingPunct="1">
              <a:lnSpc>
                <a:spcPct val="120000"/>
              </a:lnSpc>
            </a:pPr>
            <a:r>
              <a:rPr kumimoji="1" lang="en-US" altLang="zh-CN" b="1">
                <a:ea typeface="楷体_GB2312" pitchFamily="49" charset="-122"/>
              </a:rPr>
              <a:t>0       </a:t>
            </a:r>
            <a:r>
              <a:rPr kumimoji="1" lang="zh-CN" altLang="en-US" b="1">
                <a:ea typeface="楷体_GB2312" pitchFamily="49" charset="-122"/>
              </a:rPr>
              <a:t>其他情况</a:t>
            </a:r>
          </a:p>
        </p:txBody>
      </p:sp>
      <p:sp>
        <p:nvSpPr>
          <p:cNvPr id="135174" name="AutoShape 6"/>
          <p:cNvSpPr>
            <a:spLocks/>
          </p:cNvSpPr>
          <p:nvPr/>
        </p:nvSpPr>
        <p:spPr bwMode="auto">
          <a:xfrm>
            <a:off x="2033588" y="1263650"/>
            <a:ext cx="76200" cy="914400"/>
          </a:xfrm>
          <a:prstGeom prst="leftBrace">
            <a:avLst>
              <a:gd name="adj1" fmla="val 100000"/>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135175" name="Line 7"/>
          <p:cNvSpPr>
            <a:spLocks noChangeShapeType="1"/>
          </p:cNvSpPr>
          <p:nvPr/>
        </p:nvSpPr>
        <p:spPr bwMode="auto">
          <a:xfrm>
            <a:off x="1119188" y="88265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5" name="Rectangle 8"/>
          <p:cNvSpPr>
            <a:spLocks noChangeArrowheads="1"/>
          </p:cNvSpPr>
          <p:nvPr/>
        </p:nvSpPr>
        <p:spPr bwMode="auto">
          <a:xfrm>
            <a:off x="650875" y="192088"/>
            <a:ext cx="81851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20000"/>
              </a:spcBef>
            </a:pPr>
            <a:r>
              <a:rPr kumimoji="1" lang="zh-CN" altLang="en-US" b="1" dirty="0">
                <a:ea typeface="楷体_GB2312" pitchFamily="49" charset="-122"/>
              </a:rPr>
              <a:t>令</a:t>
            </a:r>
            <a:r>
              <a:rPr kumimoji="1" lang="en-US" altLang="zh-CN" b="1" dirty="0">
                <a:ea typeface="楷体_GB2312" pitchFamily="49" charset="-122"/>
              </a:rPr>
              <a:t>k = next[ j ]</a:t>
            </a:r>
            <a:r>
              <a:rPr kumimoji="1" lang="zh-CN" altLang="en-US" b="1" dirty="0">
                <a:ea typeface="楷体_GB2312" pitchFamily="49" charset="-122"/>
              </a:rPr>
              <a:t>，等于串</a:t>
            </a:r>
            <a:r>
              <a:rPr kumimoji="1" lang="en-US" altLang="zh-CN" b="1" dirty="0" smtClean="0">
                <a:ea typeface="楷体_GB2312" pitchFamily="49" charset="-122"/>
              </a:rPr>
              <a:t>T</a:t>
            </a:r>
            <a:r>
              <a:rPr kumimoji="1" lang="en-US" altLang="zh-CN" b="1" baseline="-25000" dirty="0" smtClean="0">
                <a:ea typeface="楷体_GB2312" pitchFamily="49" charset="-122"/>
              </a:rPr>
              <a:t>0</a:t>
            </a:r>
            <a:r>
              <a:rPr kumimoji="1" lang="en-US" altLang="zh-CN" b="1" dirty="0" smtClean="0">
                <a:ea typeface="楷体_GB2312" pitchFamily="49" charset="-122"/>
              </a:rPr>
              <a:t>…T</a:t>
            </a:r>
            <a:r>
              <a:rPr kumimoji="1" lang="en-US" altLang="zh-CN" b="1" baseline="-25000" dirty="0" smtClean="0">
                <a:ea typeface="楷体_GB2312" pitchFamily="49" charset="-122"/>
              </a:rPr>
              <a:t>j-1</a:t>
            </a:r>
            <a:r>
              <a:rPr kumimoji="1" lang="en-US" altLang="zh-CN" b="1" dirty="0" smtClean="0">
                <a:ea typeface="楷体_GB2312" pitchFamily="49" charset="-122"/>
              </a:rPr>
              <a:t> </a:t>
            </a:r>
            <a:r>
              <a:rPr kumimoji="1" lang="zh-CN" altLang="en-US" b="1" dirty="0">
                <a:ea typeface="楷体_GB2312" pitchFamily="49" charset="-122"/>
              </a:rPr>
              <a:t>的既是真前缀又是真后缀的最长子串的长度</a:t>
            </a:r>
            <a:r>
              <a:rPr kumimoji="1" lang="en-US" altLang="zh-CN" b="1" dirty="0">
                <a:ea typeface="楷体_GB2312" pitchFamily="49" charset="-122"/>
              </a:rPr>
              <a:t>。</a:t>
            </a:r>
            <a:r>
              <a:rPr kumimoji="1" lang="zh-CN" altLang="en-US" b="1" dirty="0">
                <a:ea typeface="楷体_GB2312" pitchFamily="49" charset="-122"/>
              </a:rPr>
              <a:t>则：</a:t>
            </a:r>
          </a:p>
        </p:txBody>
      </p:sp>
      <p:grpSp>
        <p:nvGrpSpPr>
          <p:cNvPr id="2" name="Group 10"/>
          <p:cNvGrpSpPr>
            <a:grpSpLocks/>
          </p:cNvGrpSpPr>
          <p:nvPr/>
        </p:nvGrpSpPr>
        <p:grpSpPr bwMode="auto">
          <a:xfrm>
            <a:off x="1014413" y="2327275"/>
            <a:ext cx="6962775" cy="2208213"/>
            <a:chOff x="839" y="1625"/>
            <a:chExt cx="4386" cy="1391"/>
          </a:xfrm>
        </p:grpSpPr>
        <p:sp>
          <p:nvSpPr>
            <p:cNvPr id="39949" name="Text Box 11"/>
            <p:cNvSpPr txBox="1">
              <a:spLocks noChangeArrowheads="1"/>
            </p:cNvSpPr>
            <p:nvPr/>
          </p:nvSpPr>
          <p:spPr bwMode="auto">
            <a:xfrm>
              <a:off x="839" y="1661"/>
              <a:ext cx="1295"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120000"/>
                </a:lnSpc>
              </a:pPr>
              <a:r>
                <a:rPr lang="en-US" altLang="zh-CN" b="1" i="1" dirty="0"/>
                <a:t>t</a:t>
              </a:r>
              <a:r>
                <a:rPr lang="en-US" altLang="zh-CN" b="1" baseline="-25000" dirty="0"/>
                <a:t>1 </a:t>
              </a:r>
              <a:r>
                <a:rPr lang="en-US" altLang="zh-CN" b="1" i="1" dirty="0"/>
                <a:t>t</a:t>
              </a:r>
              <a:r>
                <a:rPr lang="en-US" altLang="zh-CN" b="1" baseline="-25000" dirty="0"/>
                <a:t>2 </a:t>
              </a:r>
              <a:r>
                <a:rPr lang="en-US" altLang="zh-CN" b="1" i="1" dirty="0"/>
                <a:t>t</a:t>
              </a:r>
              <a:r>
                <a:rPr lang="en-US" altLang="zh-CN" b="1" baseline="-25000" dirty="0"/>
                <a:t>3  </a:t>
              </a:r>
              <a:r>
                <a:rPr lang="en-US" altLang="zh-CN" b="1" i="1" dirty="0"/>
                <a:t>t</a:t>
              </a:r>
              <a:r>
                <a:rPr lang="en-US" altLang="zh-CN" b="1" baseline="-25000" dirty="0"/>
                <a:t>4  </a:t>
              </a:r>
              <a:r>
                <a:rPr lang="en-US" altLang="zh-CN" b="1" i="1" dirty="0"/>
                <a:t>t</a:t>
              </a:r>
              <a:r>
                <a:rPr lang="en-US" altLang="zh-CN" b="1" baseline="-25000" dirty="0"/>
                <a:t>5  </a:t>
              </a:r>
              <a:r>
                <a:rPr lang="en-US" altLang="zh-CN" b="1" i="1" dirty="0"/>
                <a:t>t</a:t>
              </a:r>
              <a:r>
                <a:rPr lang="en-US" altLang="zh-CN" b="1" baseline="-25000" dirty="0"/>
                <a:t>6</a:t>
              </a:r>
              <a:endParaRPr lang="en-US" altLang="zh-CN" b="1" i="1" dirty="0"/>
            </a:p>
            <a:p>
              <a:pPr algn="just">
                <a:lnSpc>
                  <a:spcPct val="120000"/>
                </a:lnSpc>
              </a:pPr>
              <a:r>
                <a:rPr lang="en-US" altLang="zh-CN" sz="2800" b="1" i="1" dirty="0"/>
                <a:t>a b a b a c</a:t>
              </a:r>
            </a:p>
            <a:p>
              <a:pPr algn="just">
                <a:lnSpc>
                  <a:spcPct val="120000"/>
                </a:lnSpc>
              </a:pPr>
              <a:r>
                <a:rPr lang="zh-CN" altLang="en-US" sz="1600" b="1" dirty="0"/>
                <a:t>真前缀</a:t>
              </a:r>
            </a:p>
            <a:p>
              <a:pPr algn="just">
                <a:lnSpc>
                  <a:spcPct val="128000"/>
                </a:lnSpc>
              </a:pPr>
              <a:endParaRPr lang="zh-CN" altLang="en-US" sz="1600" b="1" dirty="0"/>
            </a:p>
            <a:p>
              <a:pPr algn="just">
                <a:lnSpc>
                  <a:spcPct val="128000"/>
                </a:lnSpc>
              </a:pPr>
              <a:r>
                <a:rPr lang="zh-CN" altLang="en-US" sz="1600" b="1" dirty="0"/>
                <a:t>            真后缀</a:t>
              </a:r>
            </a:p>
            <a:p>
              <a:pPr algn="just">
                <a:lnSpc>
                  <a:spcPct val="128000"/>
                </a:lnSpc>
              </a:pPr>
              <a:endParaRPr lang="en-US" altLang="zh-CN" sz="1600" b="1" i="1" dirty="0"/>
            </a:p>
          </p:txBody>
        </p:sp>
        <p:sp>
          <p:nvSpPr>
            <p:cNvPr id="39950" name="AutoShape 12"/>
            <p:cNvSpPr>
              <a:spLocks/>
            </p:cNvSpPr>
            <p:nvPr/>
          </p:nvSpPr>
          <p:spPr bwMode="auto">
            <a:xfrm rot="-5400000">
              <a:off x="996" y="2086"/>
              <a:ext cx="113" cy="346"/>
            </a:xfrm>
            <a:prstGeom prst="leftBrace">
              <a:avLst>
                <a:gd name="adj1" fmla="val 2551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39951" name="AutoShape 13"/>
            <p:cNvSpPr>
              <a:spLocks/>
            </p:cNvSpPr>
            <p:nvPr/>
          </p:nvSpPr>
          <p:spPr bwMode="auto">
            <a:xfrm rot="-5400000">
              <a:off x="1334" y="2378"/>
              <a:ext cx="97" cy="329"/>
            </a:xfrm>
            <a:prstGeom prst="leftBrace">
              <a:avLst>
                <a:gd name="adj1" fmla="val 28265"/>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39952" name="Text Box 14"/>
            <p:cNvSpPr txBox="1">
              <a:spLocks noChangeArrowheads="1"/>
            </p:cNvSpPr>
            <p:nvPr/>
          </p:nvSpPr>
          <p:spPr bwMode="auto">
            <a:xfrm>
              <a:off x="2099" y="1625"/>
              <a:ext cx="3126" cy="1391"/>
            </a:xfrm>
            <a:prstGeom prst="rect">
              <a:avLst/>
            </a:prstGeom>
            <a:noFill/>
            <a:ln w="381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lIns="180000" tIns="0" rIns="18000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150000"/>
                </a:lnSpc>
              </a:pPr>
              <a:r>
                <a:rPr lang="zh-CN" altLang="en-US" sz="2000" b="1"/>
                <a:t>当</a:t>
              </a:r>
              <a:r>
                <a:rPr lang="en-US" altLang="zh-CN" sz="2000" b="1"/>
                <a:t>j=6</a:t>
              </a:r>
              <a:r>
                <a:rPr lang="zh-CN" altLang="en-US" sz="2000" b="1"/>
                <a:t>时，</a:t>
              </a:r>
              <a:endParaRPr lang="en-US" altLang="zh-CN" sz="2000" b="1"/>
            </a:p>
            <a:p>
              <a:pPr algn="just">
                <a:lnSpc>
                  <a:spcPct val="150000"/>
                </a:lnSpc>
              </a:pPr>
              <a:r>
                <a:rPr lang="en-US" altLang="zh-CN" sz="2000" b="1"/>
                <a:t>∵</a:t>
              </a:r>
              <a:r>
                <a:rPr lang="en-US" altLang="zh-CN" sz="2000" b="1" i="1"/>
                <a:t>t</a:t>
              </a:r>
              <a:r>
                <a:rPr lang="en-US" altLang="zh-CN" sz="2000" b="1" baseline="-25000"/>
                <a:t>1</a:t>
              </a:r>
              <a:r>
                <a:rPr lang="en-US" altLang="zh-CN" sz="2000" b="1"/>
                <a:t>=</a:t>
              </a:r>
              <a:r>
                <a:rPr lang="en-US" altLang="zh-CN" sz="2000" b="1" i="1"/>
                <a:t>t</a:t>
              </a:r>
              <a:r>
                <a:rPr lang="en-US" altLang="zh-CN" sz="2000" b="1" baseline="-25000"/>
                <a:t>5</a:t>
              </a:r>
              <a:r>
                <a:rPr lang="en-US" altLang="zh-CN" sz="2000" b="1"/>
                <a:t>,</a:t>
              </a:r>
              <a:r>
                <a:rPr lang="en-US" altLang="zh-CN" sz="2000" b="1" i="1"/>
                <a:t> t</a:t>
              </a:r>
              <a:r>
                <a:rPr lang="en-US" altLang="zh-CN" sz="2000" b="1" baseline="-25000"/>
                <a:t>1</a:t>
              </a:r>
              <a:r>
                <a:rPr lang="en-US" altLang="zh-CN" sz="2000" b="1" i="1"/>
                <a:t>t</a:t>
              </a:r>
              <a:r>
                <a:rPr lang="en-US" altLang="zh-CN" sz="2000" b="1" baseline="-25000"/>
                <a:t>2</a:t>
              </a:r>
              <a:r>
                <a:rPr lang="en-US" altLang="zh-CN" sz="2000" b="1" i="1"/>
                <a:t>t</a:t>
              </a:r>
              <a:r>
                <a:rPr lang="en-US" altLang="zh-CN" sz="2000" b="1" baseline="-25000"/>
                <a:t>3</a:t>
              </a:r>
              <a:r>
                <a:rPr lang="en-US" altLang="zh-CN" sz="2000" b="1"/>
                <a:t>=</a:t>
              </a:r>
              <a:r>
                <a:rPr lang="en-US" altLang="zh-CN" sz="2000" b="1" i="1"/>
                <a:t>t</a:t>
              </a:r>
              <a:r>
                <a:rPr lang="en-US" altLang="zh-CN" sz="2000" b="1" baseline="-25000"/>
                <a:t>3</a:t>
              </a:r>
              <a:r>
                <a:rPr lang="en-US" altLang="zh-CN" sz="2000" b="1" i="1"/>
                <a:t>t</a:t>
              </a:r>
              <a:r>
                <a:rPr lang="en-US" altLang="zh-CN" sz="2000" b="1" baseline="-25000"/>
                <a:t>4</a:t>
              </a:r>
              <a:r>
                <a:rPr lang="en-US" altLang="zh-CN" sz="2000" b="1" i="1"/>
                <a:t>t</a:t>
              </a:r>
              <a:r>
                <a:rPr lang="en-US" altLang="zh-CN" sz="2000" b="1" baseline="-25000"/>
                <a:t>5</a:t>
              </a:r>
            </a:p>
            <a:p>
              <a:pPr algn="just">
                <a:lnSpc>
                  <a:spcPct val="150000"/>
                </a:lnSpc>
              </a:pPr>
              <a:r>
                <a:rPr lang="en-US" altLang="zh-CN" sz="2000" b="1"/>
                <a:t>∴</a:t>
              </a:r>
              <a:r>
                <a:rPr lang="en-US" altLang="zh-CN" sz="2000" b="1" i="1"/>
                <a:t>a</a:t>
              </a:r>
              <a:r>
                <a:rPr lang="zh-CN" altLang="en-US" sz="2000" b="1"/>
                <a:t>和</a:t>
              </a:r>
              <a:r>
                <a:rPr lang="en-US" altLang="zh-CN" sz="2000" b="1" i="1"/>
                <a:t>aba</a:t>
              </a:r>
              <a:r>
                <a:rPr lang="zh-CN" altLang="en-US" sz="2000" b="1"/>
                <a:t>都是</a:t>
              </a:r>
              <a:r>
                <a:rPr lang="en-US" altLang="zh-CN" sz="2000" b="1" i="1"/>
                <a:t>ababa</a:t>
              </a:r>
              <a:r>
                <a:rPr lang="zh-CN" altLang="en-US" sz="2000" b="1"/>
                <a:t>的真前缀和真后缀，</a:t>
              </a:r>
            </a:p>
            <a:p>
              <a:pPr algn="just">
                <a:lnSpc>
                  <a:spcPct val="150000"/>
                </a:lnSpc>
              </a:pPr>
              <a:r>
                <a:rPr lang="zh-CN" altLang="en-US" sz="2000" b="1"/>
                <a:t>  但</a:t>
              </a:r>
              <a:r>
                <a:rPr lang="en-US" altLang="zh-CN" sz="2000" b="1" i="1"/>
                <a:t>aba</a:t>
              </a:r>
              <a:r>
                <a:rPr lang="zh-CN" altLang="en-US" sz="2000" b="1"/>
                <a:t>的长度最大</a:t>
              </a:r>
            </a:p>
            <a:p>
              <a:pPr algn="just">
                <a:lnSpc>
                  <a:spcPct val="150000"/>
                </a:lnSpc>
              </a:pPr>
              <a:r>
                <a:rPr lang="zh-CN" altLang="en-US" sz="2000" b="1"/>
                <a:t>∴</a:t>
              </a:r>
              <a:r>
                <a:rPr lang="en-US" altLang="zh-CN" sz="2000" b="1"/>
                <a:t>next[6]=3</a:t>
              </a:r>
            </a:p>
          </p:txBody>
        </p:sp>
      </p:grpSp>
      <p:sp>
        <p:nvSpPr>
          <p:cNvPr id="135183" name="Rectangle 15"/>
          <p:cNvSpPr>
            <a:spLocks noChangeArrowheads="1"/>
          </p:cNvSpPr>
          <p:nvPr/>
        </p:nvSpPr>
        <p:spPr bwMode="auto">
          <a:xfrm>
            <a:off x="336550" y="4556125"/>
            <a:ext cx="8534400"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66750"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20000"/>
              </a:lnSpc>
            </a:pPr>
            <a:r>
              <a:rPr kumimoji="1" lang="en-US" altLang="zh-CN" b="1">
                <a:ea typeface="楷体_GB2312" pitchFamily="49" charset="-122"/>
              </a:rPr>
              <a:t>next[j]</a:t>
            </a:r>
            <a:r>
              <a:rPr kumimoji="1" lang="zh-CN" altLang="en-US" b="1">
                <a:ea typeface="楷体_GB2312" pitchFamily="49" charset="-122"/>
              </a:rPr>
              <a:t>函数表征着模式</a:t>
            </a:r>
            <a:r>
              <a:rPr kumimoji="1" lang="en-US" altLang="zh-CN" b="1">
                <a:ea typeface="楷体_GB2312" pitchFamily="49" charset="-122"/>
              </a:rPr>
              <a:t>T</a:t>
            </a:r>
            <a:r>
              <a:rPr kumimoji="1" lang="zh-CN" altLang="en-US" b="1">
                <a:ea typeface="楷体_GB2312" pitchFamily="49" charset="-122"/>
              </a:rPr>
              <a:t>中最大相同真前缀和真后缀的长度。可见，模式中相似部分越多，则</a:t>
            </a:r>
            <a:r>
              <a:rPr kumimoji="1" lang="en-US" altLang="zh-CN" b="1">
                <a:ea typeface="楷体_GB2312" pitchFamily="49" charset="-122"/>
              </a:rPr>
              <a:t>next[j]</a:t>
            </a:r>
            <a:r>
              <a:rPr kumimoji="1" lang="zh-CN" altLang="en-US" b="1">
                <a:ea typeface="楷体_GB2312" pitchFamily="49" charset="-122"/>
              </a:rPr>
              <a:t>函数越大，模式串向右滑动得越远，与主串进行比较的次数越少，时间复杂度就越低。</a:t>
            </a:r>
          </a:p>
        </p:txBody>
      </p:sp>
    </p:spTree>
    <p:extLst>
      <p:ext uri="{BB962C8B-B14F-4D97-AF65-F5344CB8AC3E}">
        <p14:creationId xmlns:p14="http://schemas.microsoft.com/office/powerpoint/2010/main" val="188073881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35175"/>
                                        </p:tgtEl>
                                        <p:attrNameLst>
                                          <p:attrName>style.visibility</p:attrName>
                                        </p:attrNameLst>
                                      </p:cBhvr>
                                      <p:to>
                                        <p:strVal val="visible"/>
                                      </p:to>
                                    </p:set>
                                    <p:animEffect transition="in" filter="wipe(up)">
                                      <p:cBhvr>
                                        <p:cTn id="11" dur="500"/>
                                        <p:tgtEl>
                                          <p:spTgt spid="135175"/>
                                        </p:tgtEl>
                                      </p:cBhvr>
                                    </p:animEffect>
                                  </p:childTnLst>
                                </p:cTn>
                              </p:par>
                            </p:childTnLst>
                          </p:cTn>
                        </p:par>
                        <p:par>
                          <p:cTn id="12" fill="hold" nodeType="afterGroup">
                            <p:stCondLst>
                              <p:cond delay="500"/>
                            </p:stCondLst>
                            <p:childTnLst>
                              <p:par>
                                <p:cTn id="13" presetID="1" presetClass="entr" presetSubtype="0" fill="hold" grpId="0" nodeType="afterEffect">
                                  <p:stCondLst>
                                    <p:cond delay="0"/>
                                  </p:stCondLst>
                                  <p:iterate type="lt">
                                    <p:tmAbs val="75"/>
                                  </p:iterate>
                                  <p:childTnLst>
                                    <p:set>
                                      <p:cBhvr>
                                        <p:cTn id="14" dur="1" fill="hold">
                                          <p:stCondLst>
                                            <p:cond delay="74"/>
                                          </p:stCondLst>
                                        </p:cTn>
                                        <p:tgtEl>
                                          <p:spTgt spid="135172"/>
                                        </p:tgtEl>
                                        <p:attrNameLst>
                                          <p:attrName>style.visibility</p:attrName>
                                        </p:attrNameLst>
                                      </p:cBhvr>
                                      <p:to>
                                        <p:strVal val="visible"/>
                                      </p:to>
                                    </p:set>
                                  </p:childTnLst>
                                </p:cTn>
                              </p:par>
                            </p:childTnLst>
                          </p:cTn>
                        </p:par>
                        <p:par>
                          <p:cTn id="15" fill="hold" nodeType="afterGroup">
                            <p:stCondLst>
                              <p:cond delay="1100"/>
                            </p:stCondLst>
                            <p:childTnLst>
                              <p:par>
                                <p:cTn id="16" presetID="1" presetClass="entr" presetSubtype="0" fill="hold" grpId="0" nodeType="afterEffect">
                                  <p:stCondLst>
                                    <p:cond delay="0"/>
                                  </p:stCondLst>
                                  <p:childTnLst>
                                    <p:set>
                                      <p:cBhvr>
                                        <p:cTn id="17" dur="1" fill="hold">
                                          <p:stCondLst>
                                            <p:cond delay="499"/>
                                          </p:stCondLst>
                                        </p:cTn>
                                        <p:tgtEl>
                                          <p:spTgt spid="13517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5173">
                                            <p:txEl>
                                              <p:pRg st="0" end="0"/>
                                            </p:txEl>
                                          </p:spTgt>
                                        </p:tgtEl>
                                        <p:attrNameLst>
                                          <p:attrName>style.visibility</p:attrName>
                                        </p:attrNameLst>
                                      </p:cBhvr>
                                      <p:to>
                                        <p:strVal val="visible"/>
                                      </p:to>
                                    </p:set>
                                    <p:animEffect transition="in" filter="wipe(up)">
                                      <p:cBhvr>
                                        <p:cTn id="22" dur="500"/>
                                        <p:tgtEl>
                                          <p:spTgt spid="13517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5173">
                                            <p:txEl>
                                              <p:pRg st="1" end="1"/>
                                            </p:txEl>
                                          </p:spTgt>
                                        </p:tgtEl>
                                        <p:attrNameLst>
                                          <p:attrName>style.visibility</p:attrName>
                                        </p:attrNameLst>
                                      </p:cBhvr>
                                      <p:to>
                                        <p:strVal val="visible"/>
                                      </p:to>
                                    </p:set>
                                    <p:animEffect transition="in" filter="wipe(up)">
                                      <p:cBhvr>
                                        <p:cTn id="27" dur="500"/>
                                        <p:tgtEl>
                                          <p:spTgt spid="135173">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35173">
                                            <p:txEl>
                                              <p:pRg st="2" end="2"/>
                                            </p:txEl>
                                          </p:spTgt>
                                        </p:tgtEl>
                                        <p:attrNameLst>
                                          <p:attrName>style.visibility</p:attrName>
                                        </p:attrNameLst>
                                      </p:cBhvr>
                                      <p:to>
                                        <p:strVal val="visible"/>
                                      </p:to>
                                    </p:set>
                                    <p:animEffect transition="in" filter="wipe(up)">
                                      <p:cBhvr>
                                        <p:cTn id="32" dur="500"/>
                                        <p:tgtEl>
                                          <p:spTgt spid="135173">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5183">
                                            <p:txEl>
                                              <p:pRg st="0" end="0"/>
                                            </p:txEl>
                                          </p:spTgt>
                                        </p:tgtEl>
                                        <p:attrNameLst>
                                          <p:attrName>style.visibility</p:attrName>
                                        </p:attrNameLst>
                                      </p:cBhvr>
                                      <p:to>
                                        <p:strVal val="visible"/>
                                      </p:to>
                                    </p:set>
                                    <p:animEffect transition="in" filter="wipe(left)">
                                      <p:cBhvr>
                                        <p:cTn id="37" dur="500"/>
                                        <p:tgtEl>
                                          <p:spTgt spid="1351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autoUpdateAnimBg="0"/>
      <p:bldP spid="135173" grpId="0" build="p" autoUpdateAnimBg="0"/>
      <p:bldP spid="135174" grpId="0" animBg="1"/>
      <p:bldP spid="135175" grpId="0" animBg="1"/>
      <p:bldP spid="13518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descr="Rectangle: Click to edit Master text styles&#10;Second level&#10;Third level&#10;Fourth level&#10;Fifth level"/>
          <p:cNvSpPr>
            <a:spLocks noGrp="1"/>
          </p:cNvSpPr>
          <p:nvPr>
            <p:ph idx="1"/>
          </p:nvPr>
        </p:nvSpPr>
        <p:spPr>
          <a:xfrm>
            <a:off x="457200" y="1101725"/>
            <a:ext cx="8153400" cy="5146675"/>
          </a:xfrm>
        </p:spPr>
        <p:txBody>
          <a:bodyPr/>
          <a:lstStyle/>
          <a:p>
            <a:pPr>
              <a:lnSpc>
                <a:spcPct val="110000"/>
              </a:lnSpc>
              <a:spcBef>
                <a:spcPts val="600"/>
              </a:spcBef>
            </a:pPr>
            <a:r>
              <a:rPr lang="zh-CN" altLang="en-US" smtClean="0"/>
              <a:t>从例子上看：</a:t>
            </a:r>
            <a:endParaRPr lang="en-US" altLang="zh-CN" smtClean="0"/>
          </a:p>
          <a:p>
            <a:pPr lvl="1">
              <a:lnSpc>
                <a:spcPct val="110000"/>
              </a:lnSpc>
              <a:spcBef>
                <a:spcPts val="600"/>
              </a:spcBef>
            </a:pPr>
            <a:r>
              <a:rPr lang="en-US" altLang="zh-CN" sz="2600" smtClean="0"/>
              <a:t>KMP</a:t>
            </a:r>
            <a:r>
              <a:rPr lang="zh-CN" altLang="en-US" sz="2600" smtClean="0"/>
              <a:t>省略了好几趟比较，效率更高；</a:t>
            </a:r>
            <a:endParaRPr lang="en-US" altLang="zh-CN" sz="2600" smtClean="0"/>
          </a:p>
          <a:p>
            <a:pPr lvl="1">
              <a:lnSpc>
                <a:spcPct val="110000"/>
              </a:lnSpc>
              <a:spcBef>
                <a:spcPts val="600"/>
              </a:spcBef>
            </a:pPr>
            <a:r>
              <a:rPr kumimoji="1" lang="en-US" altLang="zh-CN" sz="2600" smtClean="0"/>
              <a:t>KMP</a:t>
            </a:r>
            <a:r>
              <a:rPr kumimoji="1" lang="zh-CN" altLang="en-US" sz="2600" smtClean="0"/>
              <a:t>的思想：尽量利用已经</a:t>
            </a:r>
            <a:r>
              <a:rPr kumimoji="1" lang="zh-CN" altLang="en-US" sz="2600" smtClean="0">
                <a:solidFill>
                  <a:srgbClr val="FF3300"/>
                </a:solidFill>
              </a:rPr>
              <a:t>部分匹配</a:t>
            </a:r>
            <a:r>
              <a:rPr kumimoji="1" lang="zh-CN" altLang="en-US" sz="2600" smtClean="0"/>
              <a:t>的结果信息，</a:t>
            </a:r>
            <a:r>
              <a:rPr kumimoji="1" lang="zh-CN" altLang="en-US" sz="2600" smtClean="0">
                <a:solidFill>
                  <a:srgbClr val="FF0000"/>
                </a:solidFill>
              </a:rPr>
              <a:t>尽量让 </a:t>
            </a:r>
            <a:r>
              <a:rPr kumimoji="1" lang="en-US" altLang="zh-CN" sz="2600" i="1" smtClean="0">
                <a:solidFill>
                  <a:srgbClr val="FF0000"/>
                </a:solidFill>
              </a:rPr>
              <a:t>i</a:t>
            </a:r>
            <a:r>
              <a:rPr kumimoji="1" lang="en-US" altLang="zh-CN" sz="2600" smtClean="0">
                <a:solidFill>
                  <a:srgbClr val="FF0000"/>
                </a:solidFill>
              </a:rPr>
              <a:t> </a:t>
            </a:r>
            <a:r>
              <a:rPr kumimoji="1" lang="zh-CN" altLang="en-US" sz="2600" smtClean="0">
                <a:solidFill>
                  <a:srgbClr val="FF0000"/>
                </a:solidFill>
              </a:rPr>
              <a:t>不回溯，加快模式串</a:t>
            </a:r>
            <a:r>
              <a:rPr kumimoji="1" lang="en-US" altLang="zh-CN" sz="2600" smtClean="0">
                <a:solidFill>
                  <a:srgbClr val="FF0000"/>
                </a:solidFill>
              </a:rPr>
              <a:t>T</a:t>
            </a:r>
            <a:r>
              <a:rPr kumimoji="1" lang="zh-CN" altLang="en-US" sz="2600" smtClean="0">
                <a:solidFill>
                  <a:srgbClr val="FF0000"/>
                </a:solidFill>
              </a:rPr>
              <a:t>的滑动速</a:t>
            </a:r>
            <a:r>
              <a:rPr kumimoji="1" lang="zh-CN" altLang="en-US" sz="2600" smtClean="0"/>
              <a:t>度；</a:t>
            </a:r>
            <a:endParaRPr kumimoji="1" lang="en-US" altLang="zh-CN" sz="2600" smtClean="0"/>
          </a:p>
          <a:p>
            <a:pPr lvl="1">
              <a:lnSpc>
                <a:spcPct val="110000"/>
              </a:lnSpc>
              <a:spcBef>
                <a:spcPts val="600"/>
              </a:spcBef>
            </a:pPr>
            <a:r>
              <a:rPr kumimoji="1" lang="zh-CN" altLang="en-US" sz="2600" smtClean="0"/>
              <a:t>若匹配时，</a:t>
            </a:r>
            <a:r>
              <a:rPr kumimoji="1" lang="en-US" altLang="zh-CN" sz="2600" smtClean="0"/>
              <a:t>i++</a:t>
            </a:r>
            <a:r>
              <a:rPr kumimoji="1" lang="zh-CN" altLang="en-US" sz="2600" smtClean="0"/>
              <a:t>，</a:t>
            </a:r>
            <a:r>
              <a:rPr kumimoji="1" lang="en-US" altLang="zh-CN" sz="2600" smtClean="0"/>
              <a:t>j++</a:t>
            </a:r>
            <a:r>
              <a:rPr kumimoji="1" lang="zh-CN" altLang="en-US" sz="2600" smtClean="0"/>
              <a:t>；</a:t>
            </a:r>
            <a:endParaRPr kumimoji="1" lang="en-US" altLang="zh-CN" sz="2600" smtClean="0"/>
          </a:p>
          <a:p>
            <a:pPr lvl="1">
              <a:lnSpc>
                <a:spcPct val="110000"/>
              </a:lnSpc>
              <a:spcBef>
                <a:spcPts val="600"/>
              </a:spcBef>
            </a:pPr>
            <a:r>
              <a:rPr kumimoji="1" lang="zh-CN" altLang="en-US" sz="2600" smtClean="0"/>
              <a:t>若不匹配时，</a:t>
            </a:r>
            <a:r>
              <a:rPr kumimoji="1" lang="en-US" altLang="zh-CN" sz="2600" smtClean="0">
                <a:solidFill>
                  <a:srgbClr val="FF0000"/>
                </a:solidFill>
              </a:rPr>
              <a:t>i</a:t>
            </a:r>
            <a:r>
              <a:rPr kumimoji="1" lang="zh-CN" altLang="en-US" sz="2600" smtClean="0">
                <a:solidFill>
                  <a:srgbClr val="FF0000"/>
                </a:solidFill>
              </a:rPr>
              <a:t>不变，</a:t>
            </a:r>
            <a:r>
              <a:rPr kumimoji="1" lang="en-US" altLang="zh-CN" sz="2600" smtClean="0">
                <a:solidFill>
                  <a:srgbClr val="FF0000"/>
                </a:solidFill>
              </a:rPr>
              <a:t>j</a:t>
            </a:r>
            <a:r>
              <a:rPr kumimoji="1" lang="zh-CN" altLang="en-US" sz="2600" smtClean="0">
                <a:solidFill>
                  <a:srgbClr val="FF0000"/>
                </a:solidFill>
              </a:rPr>
              <a:t>向前移至某个位置</a:t>
            </a:r>
            <a:r>
              <a:rPr kumimoji="1" lang="en-US" altLang="zh-CN" sz="2600" smtClean="0">
                <a:solidFill>
                  <a:srgbClr val="FF0000"/>
                </a:solidFill>
              </a:rPr>
              <a:t>k</a:t>
            </a:r>
            <a:r>
              <a:rPr kumimoji="1" lang="zh-CN" altLang="en-US" sz="2600" smtClean="0"/>
              <a:t>，将该位置记为</a:t>
            </a:r>
            <a:r>
              <a:rPr kumimoji="1" lang="en-US" altLang="zh-CN" sz="2600" smtClean="0">
                <a:solidFill>
                  <a:srgbClr val="FF0000"/>
                </a:solidFill>
              </a:rPr>
              <a:t>next[j]</a:t>
            </a:r>
            <a:r>
              <a:rPr kumimoji="1" lang="zh-CN" altLang="en-US" sz="2600" smtClean="0">
                <a:solidFill>
                  <a:srgbClr val="FF0000"/>
                </a:solidFill>
              </a:rPr>
              <a:t>（即：</a:t>
            </a:r>
            <a:r>
              <a:rPr kumimoji="1" lang="en-US" altLang="zh-CN" sz="2600" smtClean="0">
                <a:solidFill>
                  <a:srgbClr val="FF0000"/>
                </a:solidFill>
              </a:rPr>
              <a:t>k= =next[j] </a:t>
            </a:r>
            <a:r>
              <a:rPr kumimoji="1" lang="zh-CN" altLang="en-US" sz="2600" smtClean="0">
                <a:solidFill>
                  <a:srgbClr val="FF0000"/>
                </a:solidFill>
              </a:rPr>
              <a:t>）</a:t>
            </a:r>
            <a:r>
              <a:rPr kumimoji="1" lang="zh-CN" altLang="en-US" sz="2600" smtClean="0"/>
              <a:t>，表明在当前这个位置一旦失败，下一趟匹配将从</a:t>
            </a:r>
            <a:r>
              <a:rPr kumimoji="1" lang="en-US" altLang="zh-CN" sz="2600" smtClean="0"/>
              <a:t>T</a:t>
            </a:r>
            <a:r>
              <a:rPr kumimoji="1" lang="zh-CN" altLang="en-US" sz="2600" smtClean="0"/>
              <a:t>中下标为</a:t>
            </a:r>
            <a:r>
              <a:rPr kumimoji="1" lang="en-US" altLang="zh-CN" sz="2600" smtClean="0"/>
              <a:t>k</a:t>
            </a:r>
            <a:r>
              <a:rPr kumimoji="1" lang="zh-CN" altLang="en-US" sz="2600" smtClean="0"/>
              <a:t>的位置开始比较。</a:t>
            </a:r>
            <a:endParaRPr kumimoji="1" lang="en-US" altLang="zh-CN" sz="2600" smtClean="0"/>
          </a:p>
          <a:p>
            <a:pPr lvl="1">
              <a:lnSpc>
                <a:spcPct val="110000"/>
              </a:lnSpc>
              <a:spcBef>
                <a:spcPts val="600"/>
              </a:spcBef>
            </a:pPr>
            <a:r>
              <a:rPr lang="zh-CN" altLang="en-US" sz="2600" smtClean="0">
                <a:solidFill>
                  <a:srgbClr val="00B050"/>
                </a:solidFill>
              </a:rPr>
              <a:t>对于</a:t>
            </a:r>
            <a:r>
              <a:rPr lang="en-US" altLang="zh-CN" sz="2600" smtClean="0">
                <a:solidFill>
                  <a:srgbClr val="00B050"/>
                </a:solidFill>
              </a:rPr>
              <a:t>T</a:t>
            </a:r>
            <a:r>
              <a:rPr lang="zh-CN" altLang="en-US" sz="2600" smtClean="0">
                <a:solidFill>
                  <a:srgbClr val="00B050"/>
                </a:solidFill>
              </a:rPr>
              <a:t>中的每一个位置</a:t>
            </a:r>
            <a:r>
              <a:rPr lang="en-US" altLang="zh-CN" sz="2600" smtClean="0">
                <a:solidFill>
                  <a:srgbClr val="00B050"/>
                </a:solidFill>
              </a:rPr>
              <a:t>j</a:t>
            </a:r>
            <a:r>
              <a:rPr lang="zh-CN" altLang="en-US" sz="2600" smtClean="0">
                <a:solidFill>
                  <a:srgbClr val="00B050"/>
                </a:solidFill>
              </a:rPr>
              <a:t>，</a:t>
            </a:r>
            <a:r>
              <a:rPr lang="zh-CN" altLang="en-US" sz="2600" smtClean="0"/>
              <a:t>一旦在这个位置匹配失败，都会回溯到另一个固定的位置</a:t>
            </a:r>
            <a:r>
              <a:rPr lang="en-US" altLang="zh-CN" sz="2600" smtClean="0"/>
              <a:t>next[j]</a:t>
            </a:r>
            <a:r>
              <a:rPr lang="zh-CN" altLang="en-US" smtClean="0"/>
              <a:t>。</a:t>
            </a:r>
            <a:endParaRPr lang="en-US" altLang="zh-CN" smtClean="0"/>
          </a:p>
          <a:p>
            <a:pPr lvl="1"/>
            <a:endParaRPr lang="zh-CN" altLang="en-US" smtClean="0"/>
          </a:p>
        </p:txBody>
      </p:sp>
      <p:sp>
        <p:nvSpPr>
          <p:cNvPr id="3686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1F5E27F1-57B3-40C3-A17F-235BE11998BE}"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36868"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3686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215A4A6B-2672-4F66-98A5-AF9361684730}" type="slidenum">
              <a:rPr lang="en-US" altLang="zh-CN" sz="1400" smtClean="0">
                <a:latin typeface="Comic Sans MS" pitchFamily="66" charset="0"/>
              </a:rPr>
              <a:pPr/>
              <a:t>13</a:t>
            </a:fld>
            <a:endParaRPr lang="en-US" altLang="zh-CN" sz="1400" smtClean="0">
              <a:latin typeface="Comic Sans MS" pitchFamily="66" charset="0"/>
            </a:endParaRPr>
          </a:p>
        </p:txBody>
      </p:sp>
      <p:sp>
        <p:nvSpPr>
          <p:cNvPr id="36870" name="Text Box 4"/>
          <p:cNvSpPr txBox="1">
            <a:spLocks noChangeArrowheads="1"/>
          </p:cNvSpPr>
          <p:nvPr/>
        </p:nvSpPr>
        <p:spPr bwMode="auto">
          <a:xfrm>
            <a:off x="300038" y="368300"/>
            <a:ext cx="6934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3.2.2  </a:t>
            </a:r>
            <a:r>
              <a:rPr kumimoji="1" lang="zh-CN" altLang="en-US" sz="4400" b="1">
                <a:solidFill>
                  <a:schemeClr val="tx2"/>
                </a:solidFill>
                <a:latin typeface="华文行楷" pitchFamily="2" charset="-122"/>
                <a:ea typeface="华文行楷" pitchFamily="2" charset="-122"/>
              </a:rPr>
              <a:t>串匹配问题</a:t>
            </a:r>
            <a:r>
              <a:rPr kumimoji="1" lang="zh-CN" altLang="en-US" sz="4000" b="1">
                <a:solidFill>
                  <a:srgbClr val="A50021"/>
                </a:solidFill>
              </a:rPr>
              <a:t> </a:t>
            </a:r>
          </a:p>
        </p:txBody>
      </p:sp>
    </p:spTree>
    <p:extLst>
      <p:ext uri="{BB962C8B-B14F-4D97-AF65-F5344CB8AC3E}">
        <p14:creationId xmlns:p14="http://schemas.microsoft.com/office/powerpoint/2010/main" val="3000242295"/>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87D2BB32-9081-488D-B3FE-6C1883BE39FF}"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9011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901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F549305A-9951-4BCB-8A3E-488378C26641}" type="slidenum">
              <a:rPr lang="en-US" altLang="zh-CN" sz="1400" smtClean="0">
                <a:latin typeface="Comic Sans MS" pitchFamily="66" charset="0"/>
              </a:rPr>
              <a:pPr/>
              <a:t>14</a:t>
            </a:fld>
            <a:endParaRPr lang="en-US" altLang="zh-CN" sz="1400" smtClean="0">
              <a:latin typeface="Comic Sans MS" pitchFamily="66" charset="0"/>
            </a:endParaRPr>
          </a:p>
        </p:txBody>
      </p:sp>
      <p:sp>
        <p:nvSpPr>
          <p:cNvPr id="90117" name="Text Box 24"/>
          <p:cNvSpPr txBox="1">
            <a:spLocks noChangeArrowheads="1"/>
          </p:cNvSpPr>
          <p:nvPr/>
        </p:nvSpPr>
        <p:spPr bwMode="auto">
          <a:xfrm>
            <a:off x="357188" y="1266825"/>
            <a:ext cx="8355272" cy="2891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200000"/>
              </a:lnSpc>
              <a:spcBef>
                <a:spcPct val="50000"/>
              </a:spcBef>
            </a:pPr>
            <a:r>
              <a:rPr kumimoji="1" lang="en-US" altLang="zh-CN" sz="3200" b="1" dirty="0"/>
              <a:t>1</a:t>
            </a:r>
            <a:r>
              <a:rPr kumimoji="1" lang="zh-CN" altLang="en-US" sz="3200" b="1" dirty="0"/>
              <a:t>、求子串</a:t>
            </a:r>
            <a:r>
              <a:rPr kumimoji="1" lang="en-US" altLang="zh-CN" sz="3200" b="1" dirty="0" err="1" smtClean="0"/>
              <a:t>abab</a:t>
            </a:r>
            <a:r>
              <a:rPr kumimoji="1" lang="zh-CN" altLang="en-US" sz="3200" b="1" dirty="0" smtClean="0"/>
              <a:t>对应</a:t>
            </a:r>
            <a:r>
              <a:rPr kumimoji="1" lang="zh-CN" altLang="en-US" sz="3200" b="1" dirty="0"/>
              <a:t>的</a:t>
            </a:r>
            <a:r>
              <a:rPr kumimoji="1" lang="en-US" altLang="zh-CN" sz="3200" b="1" dirty="0"/>
              <a:t>next</a:t>
            </a:r>
            <a:r>
              <a:rPr kumimoji="1" lang="zh-CN" altLang="en-US" sz="3200" b="1" dirty="0" smtClean="0"/>
              <a:t>数组，以及在</a:t>
            </a:r>
            <a:r>
              <a:rPr kumimoji="1" lang="zh-CN" altLang="en-US" sz="3200" b="1" dirty="0"/>
              <a:t>主串</a:t>
            </a:r>
            <a:r>
              <a:rPr kumimoji="1" lang="en-US" altLang="zh-CN" sz="3200" b="1" dirty="0" err="1"/>
              <a:t>abcabcababa</a:t>
            </a:r>
            <a:r>
              <a:rPr kumimoji="1" lang="zh-CN" altLang="en-US" sz="3200" b="1" dirty="0"/>
              <a:t>中查找子串</a:t>
            </a:r>
            <a:r>
              <a:rPr kumimoji="1" lang="en-US" altLang="zh-CN" sz="3200" b="1" dirty="0" err="1"/>
              <a:t>abab</a:t>
            </a:r>
            <a:r>
              <a:rPr kumimoji="1" lang="zh-CN" altLang="en-US" sz="3200" b="1" dirty="0"/>
              <a:t>所需要的比较</a:t>
            </a:r>
            <a:r>
              <a:rPr kumimoji="1" lang="zh-CN" altLang="en-US" sz="3200" b="1" dirty="0" smtClean="0"/>
              <a:t>次数？</a:t>
            </a:r>
            <a:endParaRPr kumimoji="1" lang="en-US" altLang="zh-CN" sz="3200" b="1" dirty="0"/>
          </a:p>
        </p:txBody>
      </p:sp>
      <p:sp>
        <p:nvSpPr>
          <p:cNvPr id="90118" name="Text Box 25"/>
          <p:cNvSpPr txBox="1">
            <a:spLocks noChangeArrowheads="1"/>
          </p:cNvSpPr>
          <p:nvPr/>
        </p:nvSpPr>
        <p:spPr bwMode="auto">
          <a:xfrm>
            <a:off x="339725" y="339725"/>
            <a:ext cx="73437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4400" b="1" dirty="0" smtClean="0">
                <a:solidFill>
                  <a:schemeClr val="tx2"/>
                </a:solidFill>
                <a:latin typeface="华文行楷" pitchFamily="2" charset="-122"/>
                <a:ea typeface="华文行楷" pitchFamily="2" charset="-122"/>
              </a:rPr>
              <a:t>练习</a:t>
            </a:r>
            <a:endParaRPr kumimoji="1" lang="zh-CN" altLang="en-US" sz="4400" b="1" dirty="0">
              <a:solidFill>
                <a:schemeClr val="tx2"/>
              </a:solidFill>
              <a:latin typeface="华文行楷" pitchFamily="2" charset="-122"/>
              <a:ea typeface="华文行楷" pitchFamily="2" charset="-122"/>
            </a:endParaRPr>
          </a:p>
        </p:txBody>
      </p:sp>
    </p:spTree>
    <p:extLst>
      <p:ext uri="{BB962C8B-B14F-4D97-AF65-F5344CB8AC3E}">
        <p14:creationId xmlns:p14="http://schemas.microsoft.com/office/powerpoint/2010/main" val="3812548714"/>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638A6012-8764-4278-A500-53DE7633800F}"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4403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4403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99D948FB-E559-4D03-913E-02F25B3D04B7}" type="slidenum">
              <a:rPr lang="en-US" altLang="zh-CN" sz="1400" smtClean="0">
                <a:latin typeface="Comic Sans MS" pitchFamily="66" charset="0"/>
              </a:rPr>
              <a:pPr/>
              <a:t>15</a:t>
            </a:fld>
            <a:endParaRPr lang="en-US" altLang="zh-CN" sz="1400" smtClean="0">
              <a:latin typeface="Comic Sans MS" pitchFamily="66" charset="0"/>
            </a:endParaRPr>
          </a:p>
        </p:txBody>
      </p:sp>
      <p:grpSp>
        <p:nvGrpSpPr>
          <p:cNvPr id="44037" name="Group 11"/>
          <p:cNvGrpSpPr>
            <a:grpSpLocks/>
          </p:cNvGrpSpPr>
          <p:nvPr/>
        </p:nvGrpSpPr>
        <p:grpSpPr bwMode="auto">
          <a:xfrm>
            <a:off x="990600" y="981075"/>
            <a:ext cx="7165975" cy="5630863"/>
            <a:chOff x="624" y="618"/>
            <a:chExt cx="4514" cy="3547"/>
          </a:xfrm>
        </p:grpSpPr>
        <p:grpSp>
          <p:nvGrpSpPr>
            <p:cNvPr id="44038" name="Group 5"/>
            <p:cNvGrpSpPr>
              <a:grpSpLocks/>
            </p:cNvGrpSpPr>
            <p:nvPr/>
          </p:nvGrpSpPr>
          <p:grpSpPr bwMode="auto">
            <a:xfrm>
              <a:off x="624" y="618"/>
              <a:ext cx="4432" cy="3270"/>
              <a:chOff x="1639" y="1233"/>
              <a:chExt cx="7654" cy="3774"/>
            </a:xfrm>
          </p:grpSpPr>
          <p:sp>
            <p:nvSpPr>
              <p:cNvPr id="44040" name="Text Box 6"/>
              <p:cNvSpPr txBox="1">
                <a:spLocks noChangeArrowheads="1"/>
              </p:cNvSpPr>
              <p:nvPr/>
            </p:nvSpPr>
            <p:spPr bwMode="auto">
              <a:xfrm>
                <a:off x="1639" y="1238"/>
                <a:ext cx="7654" cy="3769"/>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spcAft>
                    <a:spcPts val="775"/>
                  </a:spcAft>
                </a:pPr>
                <a:r>
                  <a:rPr lang="zh-CN" altLang="en-US" sz="2000" b="1"/>
                  <a:t>算法</a:t>
                </a:r>
                <a:r>
                  <a:rPr lang="en-US" altLang="zh-CN" sz="2000" b="1"/>
                  <a:t>3.3——KMP</a:t>
                </a:r>
                <a:r>
                  <a:rPr lang="zh-CN" altLang="en-US" sz="2000" b="1"/>
                  <a:t>算法中求</a:t>
                </a:r>
                <a:r>
                  <a:rPr lang="en-US" altLang="zh-CN" sz="2000" b="1"/>
                  <a:t>next</a:t>
                </a:r>
                <a:r>
                  <a:rPr lang="zh-CN" altLang="en-US" sz="2000" b="1"/>
                  <a:t>数组</a:t>
                </a:r>
              </a:p>
              <a:p>
                <a:pPr algn="just"/>
                <a:endParaRPr lang="en-US" altLang="zh-CN" sz="2000" b="1"/>
              </a:p>
            </p:txBody>
          </p:sp>
          <p:grpSp>
            <p:nvGrpSpPr>
              <p:cNvPr id="44041" name="Group 7"/>
              <p:cNvGrpSpPr>
                <a:grpSpLocks/>
              </p:cNvGrpSpPr>
              <p:nvPr/>
            </p:nvGrpSpPr>
            <p:grpSpPr bwMode="auto">
              <a:xfrm>
                <a:off x="1639" y="1233"/>
                <a:ext cx="550" cy="864"/>
                <a:chOff x="1519" y="3141"/>
                <a:chExt cx="550" cy="864"/>
              </a:xfrm>
            </p:grpSpPr>
            <p:sp>
              <p:nvSpPr>
                <p:cNvPr id="44042" name="AutoShape 8"/>
                <p:cNvSpPr>
                  <a:spLocks noChangeArrowheads="1"/>
                </p:cNvSpPr>
                <p:nvPr/>
              </p:nvSpPr>
              <p:spPr bwMode="auto">
                <a:xfrm rot="5400000">
                  <a:off x="1362" y="3298"/>
                  <a:ext cx="864" cy="55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117769" name="WordArt 9"/>
                <p:cNvSpPr>
                  <a:spLocks noChangeArrowheads="1" noChangeShapeType="1" noTextEdit="1"/>
                </p:cNvSpPr>
                <p:nvPr/>
              </p:nvSpPr>
              <p:spPr bwMode="auto">
                <a:xfrm rot="18000000">
                  <a:off x="1454" y="3346"/>
                  <a:ext cx="557" cy="167"/>
                </a:xfrm>
                <a:prstGeom prst="rect">
                  <a:avLst/>
                </a:prstGeom>
              </p:spPr>
              <p:txBody>
                <a:bodyPr wrap="none" fromWordArt="1">
                  <a:prstTxWarp prst="textCanDown">
                    <a:avLst>
                      <a:gd name="adj" fmla="val 2569"/>
                    </a:avLst>
                  </a:prstTxWarp>
                </a:bodyPr>
                <a:lstStyle/>
                <a:p>
                  <a:pPr algn="ctr">
                    <a:defRPr/>
                  </a:pPr>
                  <a:r>
                    <a:rPr lang="en-US" altLang="zh-CN" sz="800" kern="10" dirty="0">
                      <a:ln w="9525">
                        <a:solidFill>
                          <a:srgbClr val="000000"/>
                        </a:solidFill>
                        <a:round/>
                        <a:headEnd/>
                        <a:tailEnd/>
                      </a:ln>
                      <a:noFill/>
                      <a:latin typeface="宋体"/>
                      <a:ea typeface="宋体"/>
                    </a:rPr>
                    <a:t>C</a:t>
                  </a:r>
                  <a:r>
                    <a:rPr lang="zh-CN" altLang="en-US" sz="800" kern="10" dirty="0">
                      <a:ln w="9525">
                        <a:solidFill>
                          <a:srgbClr val="000000"/>
                        </a:solidFill>
                        <a:round/>
                        <a:headEnd/>
                        <a:tailEnd/>
                      </a:ln>
                      <a:noFill/>
                      <a:latin typeface="宋体"/>
                      <a:ea typeface="宋体"/>
                    </a:rPr>
                    <a:t>描述</a:t>
                  </a:r>
                </a:p>
              </p:txBody>
            </p:sp>
          </p:grpSp>
        </p:grpSp>
        <p:sp>
          <p:nvSpPr>
            <p:cNvPr id="44039" name="Rectangle 10"/>
            <p:cNvSpPr>
              <a:spLocks noChangeArrowheads="1"/>
            </p:cNvSpPr>
            <p:nvPr/>
          </p:nvSpPr>
          <p:spPr bwMode="auto">
            <a:xfrm>
              <a:off x="832" y="966"/>
              <a:ext cx="4306" cy="3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nSpc>
                  <a:spcPct val="50000"/>
                </a:lnSpc>
                <a:spcBef>
                  <a:spcPct val="50000"/>
                </a:spcBef>
              </a:pPr>
              <a:r>
                <a:rPr lang="en-US" altLang="zh-CN" b="1"/>
                <a:t>void GetNext(char T[], int next[]){</a:t>
              </a:r>
            </a:p>
            <a:p>
              <a:pPr>
                <a:lnSpc>
                  <a:spcPct val="50000"/>
                </a:lnSpc>
                <a:spcBef>
                  <a:spcPct val="50000"/>
                </a:spcBef>
              </a:pPr>
              <a:r>
                <a:rPr lang="en-US" altLang="zh-CN" b="1"/>
                <a:t>	int i, j, len;</a:t>
              </a:r>
            </a:p>
            <a:p>
              <a:pPr>
                <a:lnSpc>
                  <a:spcPct val="50000"/>
                </a:lnSpc>
                <a:spcBef>
                  <a:spcPct val="50000"/>
                </a:spcBef>
              </a:pPr>
              <a:r>
                <a:rPr lang="en-US" altLang="zh-CN" b="1"/>
                <a:t>	next[0] = -1;</a:t>
              </a:r>
            </a:p>
            <a:p>
              <a:pPr>
                <a:lnSpc>
                  <a:spcPct val="50000"/>
                </a:lnSpc>
                <a:spcBef>
                  <a:spcPct val="50000"/>
                </a:spcBef>
              </a:pPr>
              <a:r>
                <a:rPr lang="en-US" altLang="zh-CN" b="1"/>
                <a:t>    for (j = 1; T[j]!='\0'; j++){</a:t>
              </a:r>
            </a:p>
            <a:p>
              <a:pPr>
                <a:lnSpc>
                  <a:spcPct val="50000"/>
                </a:lnSpc>
                <a:spcBef>
                  <a:spcPct val="50000"/>
                </a:spcBef>
              </a:pPr>
              <a:r>
                <a:rPr lang="en-US" altLang="zh-CN" b="1"/>
                <a:t>	for (len = j - 1; len &gt;= 1; len--){</a:t>
              </a:r>
            </a:p>
            <a:p>
              <a:pPr>
                <a:lnSpc>
                  <a:spcPct val="50000"/>
                </a:lnSpc>
                <a:spcBef>
                  <a:spcPct val="50000"/>
                </a:spcBef>
              </a:pPr>
              <a:r>
                <a:rPr lang="en-US" altLang="zh-CN" b="1"/>
                <a:t>	     for (i = 0; i &lt; len; i++)</a:t>
              </a:r>
            </a:p>
            <a:p>
              <a:pPr>
                <a:lnSpc>
                  <a:spcPct val="50000"/>
                </a:lnSpc>
                <a:spcBef>
                  <a:spcPct val="50000"/>
                </a:spcBef>
              </a:pPr>
              <a:r>
                <a:rPr lang="en-US" altLang="zh-CN" b="1"/>
                <a:t>		if(T[i] != T[j-len+i]) break; </a:t>
              </a:r>
            </a:p>
            <a:p>
              <a:pPr>
                <a:lnSpc>
                  <a:spcPct val="50000"/>
                </a:lnSpc>
                <a:spcBef>
                  <a:spcPct val="50000"/>
                </a:spcBef>
              </a:pPr>
              <a:r>
                <a:rPr lang="en-US" altLang="zh-CN" b="1"/>
                <a:t>		if (i == len) {</a:t>
              </a:r>
            </a:p>
            <a:p>
              <a:pPr>
                <a:lnSpc>
                  <a:spcPct val="50000"/>
                </a:lnSpc>
                <a:spcBef>
                  <a:spcPct val="50000"/>
                </a:spcBef>
              </a:pPr>
              <a:r>
                <a:rPr lang="en-US" altLang="zh-CN" b="1"/>
                <a:t>			next[j] = len; break;</a:t>
              </a:r>
            </a:p>
            <a:p>
              <a:pPr>
                <a:lnSpc>
                  <a:spcPct val="50000"/>
                </a:lnSpc>
                <a:spcBef>
                  <a:spcPct val="50000"/>
                </a:spcBef>
              </a:pPr>
              <a:r>
                <a:rPr lang="en-US" altLang="zh-CN" b="1"/>
                <a:t>		}</a:t>
              </a:r>
            </a:p>
            <a:p>
              <a:pPr>
                <a:lnSpc>
                  <a:spcPct val="50000"/>
                </a:lnSpc>
                <a:spcBef>
                  <a:spcPct val="50000"/>
                </a:spcBef>
              </a:pPr>
              <a:r>
                <a:rPr lang="en-US" altLang="zh-CN" b="1"/>
                <a:t>	     }</a:t>
              </a:r>
            </a:p>
            <a:p>
              <a:pPr>
                <a:lnSpc>
                  <a:spcPct val="50000"/>
                </a:lnSpc>
                <a:spcBef>
                  <a:spcPct val="50000"/>
                </a:spcBef>
              </a:pPr>
              <a:r>
                <a:rPr lang="en-US" altLang="zh-CN" b="1"/>
                <a:t>	     if (len &lt; 1) next[j] = 0;</a:t>
              </a:r>
            </a:p>
            <a:p>
              <a:pPr>
                <a:lnSpc>
                  <a:spcPct val="50000"/>
                </a:lnSpc>
                <a:spcBef>
                  <a:spcPct val="50000"/>
                </a:spcBef>
              </a:pPr>
              <a:r>
                <a:rPr lang="en-US" altLang="zh-CN" b="1"/>
                <a:t>	}</a:t>
              </a:r>
            </a:p>
            <a:p>
              <a:pPr>
                <a:lnSpc>
                  <a:spcPct val="50000"/>
                </a:lnSpc>
                <a:spcBef>
                  <a:spcPct val="50000"/>
                </a:spcBef>
              </a:pPr>
              <a:r>
                <a:rPr lang="en-US" altLang="zh-CN" b="1"/>
                <a:t>}</a:t>
              </a:r>
            </a:p>
          </p:txBody>
        </p:sp>
      </p:grpSp>
    </p:spTree>
    <p:extLst>
      <p:ext uri="{BB962C8B-B14F-4D97-AF65-F5344CB8AC3E}">
        <p14:creationId xmlns:p14="http://schemas.microsoft.com/office/powerpoint/2010/main" val="1802739145"/>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C4A41C9B-53E1-49D5-B73D-32612E360F93}"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45059"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450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6513FE24-F3B3-4CF4-B373-858FE45EA6E2}" type="slidenum">
              <a:rPr lang="en-US" altLang="zh-CN" sz="1400" smtClean="0">
                <a:latin typeface="Comic Sans MS" pitchFamily="66" charset="0"/>
              </a:rPr>
              <a:pPr/>
              <a:t>16</a:t>
            </a:fld>
            <a:endParaRPr lang="en-US" altLang="zh-CN" sz="1400" smtClean="0">
              <a:latin typeface="Comic Sans MS" pitchFamily="66" charset="0"/>
            </a:endParaRPr>
          </a:p>
        </p:txBody>
      </p:sp>
      <p:sp>
        <p:nvSpPr>
          <p:cNvPr id="45061" name="Text Box 2"/>
          <p:cNvSpPr txBox="1">
            <a:spLocks noChangeArrowheads="1"/>
          </p:cNvSpPr>
          <p:nvPr/>
        </p:nvSpPr>
        <p:spPr bwMode="auto">
          <a:xfrm>
            <a:off x="609600" y="838200"/>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b="1"/>
              <a:t>KMP</a:t>
            </a:r>
            <a:r>
              <a:rPr kumimoji="1" lang="zh-CN" altLang="en-US" b="1">
                <a:latin typeface="宋体" charset="-122"/>
              </a:rPr>
              <a:t>算法用伪代码描述如下：</a:t>
            </a:r>
            <a:r>
              <a:rPr kumimoji="1" lang="zh-CN" altLang="en-US" b="1"/>
              <a:t> </a:t>
            </a:r>
          </a:p>
        </p:txBody>
      </p:sp>
      <p:grpSp>
        <p:nvGrpSpPr>
          <p:cNvPr id="45062" name="Group 3"/>
          <p:cNvGrpSpPr>
            <a:grpSpLocks/>
          </p:cNvGrpSpPr>
          <p:nvPr/>
        </p:nvGrpSpPr>
        <p:grpSpPr bwMode="auto">
          <a:xfrm>
            <a:off x="611188" y="1412875"/>
            <a:ext cx="8281987" cy="3065463"/>
            <a:chOff x="1611" y="10338"/>
            <a:chExt cx="7654" cy="2468"/>
          </a:xfrm>
        </p:grpSpPr>
        <p:sp>
          <p:nvSpPr>
            <p:cNvPr id="45064" name="Text Box 4"/>
            <p:cNvSpPr txBox="1">
              <a:spLocks noChangeArrowheads="1"/>
            </p:cNvSpPr>
            <p:nvPr/>
          </p:nvSpPr>
          <p:spPr bwMode="auto">
            <a:xfrm>
              <a:off x="1611" y="10342"/>
              <a:ext cx="7654" cy="2464"/>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spcAft>
                  <a:spcPts val="775"/>
                </a:spcAft>
              </a:pPr>
              <a:r>
                <a:rPr lang="zh-CN" altLang="en-US" sz="2000" b="1"/>
                <a:t>算法</a:t>
              </a:r>
              <a:r>
                <a:rPr lang="en-US" altLang="zh-CN" sz="2000" b="1"/>
                <a:t>3.3——KMP</a:t>
              </a:r>
              <a:r>
                <a:rPr lang="zh-CN" altLang="en-US" sz="2000" b="1"/>
                <a:t>算法</a:t>
              </a:r>
            </a:p>
            <a:p>
              <a:pPr algn="just">
                <a:lnSpc>
                  <a:spcPct val="130000"/>
                </a:lnSpc>
              </a:pPr>
              <a:r>
                <a:rPr lang="zh-CN" altLang="en-US" sz="2000" b="1"/>
                <a:t>   </a:t>
              </a:r>
              <a:r>
                <a:rPr lang="en-US" altLang="zh-CN" sz="2000" b="1"/>
                <a:t>1. </a:t>
              </a:r>
              <a:r>
                <a:rPr lang="zh-CN" altLang="en-US" sz="2000" b="1"/>
                <a:t>在串</a:t>
              </a:r>
              <a:r>
                <a:rPr lang="en-US" altLang="zh-CN" sz="2000" b="1"/>
                <a:t>S</a:t>
              </a:r>
              <a:r>
                <a:rPr lang="zh-CN" altLang="en-US" sz="2000" b="1"/>
                <a:t>和串</a:t>
              </a:r>
              <a:r>
                <a:rPr lang="en-US" altLang="zh-CN" sz="2000" b="1"/>
                <a:t>T</a:t>
              </a:r>
              <a:r>
                <a:rPr lang="zh-CN" altLang="en-US" sz="2000" b="1"/>
                <a:t>中分别设比较的起始下标</a:t>
              </a:r>
              <a:r>
                <a:rPr lang="en-US" altLang="zh-CN" sz="2000" b="1"/>
                <a:t>i=0</a:t>
              </a:r>
              <a:r>
                <a:rPr lang="zh-CN" altLang="en-US" sz="2000" b="1"/>
                <a:t>和</a:t>
              </a:r>
              <a:r>
                <a:rPr lang="en-US" altLang="zh-CN" sz="2000" b="1"/>
                <a:t>j=0</a:t>
              </a:r>
              <a:r>
                <a:rPr lang="zh-CN" altLang="en-US" sz="2000" b="1"/>
                <a:t>；</a:t>
              </a:r>
            </a:p>
            <a:p>
              <a:pPr algn="just">
                <a:lnSpc>
                  <a:spcPct val="130000"/>
                </a:lnSpc>
              </a:pPr>
              <a:r>
                <a:rPr lang="zh-CN" altLang="en-US" sz="2000" b="1"/>
                <a:t>   </a:t>
              </a:r>
              <a:r>
                <a:rPr lang="en-US" altLang="zh-CN" sz="2000" b="1"/>
                <a:t>2. </a:t>
              </a:r>
              <a:r>
                <a:rPr lang="zh-CN" altLang="en-US" sz="2000" b="1"/>
                <a:t>重复下述操作，直到</a:t>
              </a:r>
              <a:r>
                <a:rPr lang="en-US" altLang="zh-CN" sz="2000" b="1"/>
                <a:t>S</a:t>
              </a:r>
              <a:r>
                <a:rPr lang="zh-CN" altLang="en-US" sz="2000" b="1"/>
                <a:t>和</a:t>
              </a:r>
              <a:r>
                <a:rPr lang="en-US" altLang="zh-CN" sz="2000" b="1"/>
                <a:t>T</a:t>
              </a:r>
              <a:r>
                <a:rPr lang="zh-CN" altLang="en-US" sz="2000" b="1"/>
                <a:t>的所有字符均比较完毕；</a:t>
              </a:r>
            </a:p>
            <a:p>
              <a:pPr algn="just">
                <a:lnSpc>
                  <a:spcPct val="130000"/>
                </a:lnSpc>
              </a:pPr>
              <a:r>
                <a:rPr lang="zh-CN" altLang="en-US" sz="2000" b="1"/>
                <a:t>        </a:t>
              </a:r>
              <a:r>
                <a:rPr lang="en-US" altLang="zh-CN" sz="2000" b="1"/>
                <a:t>2.1 </a:t>
              </a:r>
              <a:r>
                <a:rPr lang="zh-CN" altLang="en-US" sz="2000" b="1"/>
                <a:t>如果</a:t>
              </a:r>
              <a:r>
                <a:rPr lang="en-US" altLang="zh-CN" sz="2000" b="1"/>
                <a:t>S[i]=T[j]</a:t>
              </a:r>
              <a:r>
                <a:rPr lang="zh-CN" altLang="en-US" sz="2000" b="1"/>
                <a:t>，则继续比较</a:t>
              </a:r>
              <a:r>
                <a:rPr lang="en-US" altLang="zh-CN" sz="2000" b="1"/>
                <a:t>S</a:t>
              </a:r>
              <a:r>
                <a:rPr lang="zh-CN" altLang="en-US" sz="2000" b="1"/>
                <a:t>和</a:t>
              </a:r>
              <a:r>
                <a:rPr lang="en-US" altLang="zh-CN" sz="2000" b="1"/>
                <a:t>T</a:t>
              </a:r>
              <a:r>
                <a:rPr lang="zh-CN" altLang="en-US" sz="2000" b="1"/>
                <a:t>的下一个字符；否则</a:t>
              </a:r>
            </a:p>
            <a:p>
              <a:pPr algn="just">
                <a:lnSpc>
                  <a:spcPct val="130000"/>
                </a:lnSpc>
              </a:pPr>
              <a:r>
                <a:rPr lang="zh-CN" altLang="en-US" sz="2000" b="1"/>
                <a:t>        </a:t>
              </a:r>
              <a:r>
                <a:rPr lang="en-US" altLang="zh-CN" sz="2000" b="1"/>
                <a:t>2.2 </a:t>
              </a:r>
              <a:r>
                <a:rPr lang="zh-CN" altLang="en-US" sz="2000" b="1"/>
                <a:t>将</a:t>
              </a:r>
              <a:r>
                <a:rPr lang="en-US" altLang="zh-CN" sz="2000" b="1"/>
                <a:t>j</a:t>
              </a:r>
              <a:r>
                <a:rPr lang="zh-CN" altLang="en-US" sz="2000" b="1"/>
                <a:t>向右滑动到</a:t>
              </a:r>
              <a:r>
                <a:rPr lang="en-US" altLang="zh-CN" sz="2000" b="1"/>
                <a:t>next[j]</a:t>
              </a:r>
              <a:r>
                <a:rPr lang="zh-CN" altLang="en-US" sz="2000" b="1"/>
                <a:t>位置，即</a:t>
              </a:r>
              <a:r>
                <a:rPr lang="en-US" altLang="zh-CN" sz="2000" b="1"/>
                <a:t>j=next[j]</a:t>
              </a:r>
              <a:r>
                <a:rPr lang="zh-CN" altLang="en-US" sz="2000" b="1"/>
                <a:t>；</a:t>
              </a:r>
            </a:p>
            <a:p>
              <a:pPr algn="just">
                <a:lnSpc>
                  <a:spcPct val="130000"/>
                </a:lnSpc>
              </a:pPr>
              <a:r>
                <a:rPr lang="zh-CN" altLang="en-US" sz="2000" b="1"/>
                <a:t>        </a:t>
              </a:r>
              <a:r>
                <a:rPr lang="en-US" altLang="zh-CN" sz="2000" b="1"/>
                <a:t>2.3 </a:t>
              </a:r>
              <a:r>
                <a:rPr lang="zh-CN" altLang="en-US" sz="2000" b="1"/>
                <a:t>如果</a:t>
              </a:r>
              <a:r>
                <a:rPr lang="en-US" altLang="zh-CN" sz="2000" b="1"/>
                <a:t>j=-1</a:t>
              </a:r>
              <a:r>
                <a:rPr lang="zh-CN" altLang="en-US" sz="2000" b="1"/>
                <a:t>，则将</a:t>
              </a:r>
              <a:r>
                <a:rPr lang="en-US" altLang="zh-CN" sz="2000" b="1"/>
                <a:t>i</a:t>
              </a:r>
              <a:r>
                <a:rPr lang="zh-CN" altLang="en-US" sz="2000" b="1"/>
                <a:t>和</a:t>
              </a:r>
              <a:r>
                <a:rPr lang="en-US" altLang="zh-CN" sz="2000" b="1"/>
                <a:t>j</a:t>
              </a:r>
              <a:r>
                <a:rPr lang="zh-CN" altLang="en-US" sz="2000" b="1"/>
                <a:t>分别加</a:t>
              </a:r>
              <a:r>
                <a:rPr lang="en-US" altLang="zh-CN" sz="2000" b="1"/>
                <a:t>1</a:t>
              </a:r>
              <a:r>
                <a:rPr lang="zh-CN" altLang="en-US" sz="2000" b="1"/>
                <a:t>，准备下一趟比较；</a:t>
              </a:r>
            </a:p>
            <a:p>
              <a:pPr algn="just">
                <a:lnSpc>
                  <a:spcPct val="130000"/>
                </a:lnSpc>
              </a:pPr>
              <a:r>
                <a:rPr lang="zh-CN" altLang="en-US" sz="2000" b="1"/>
                <a:t>   </a:t>
              </a:r>
              <a:r>
                <a:rPr lang="en-US" altLang="zh-CN" sz="2000" b="1"/>
                <a:t>3. </a:t>
              </a:r>
              <a:r>
                <a:rPr lang="zh-CN" altLang="en-US" sz="2000" b="1"/>
                <a:t>如果</a:t>
              </a:r>
              <a:r>
                <a:rPr lang="en-US" altLang="zh-CN" sz="2000" b="1"/>
                <a:t>T</a:t>
              </a:r>
              <a:r>
                <a:rPr lang="zh-CN" altLang="en-US" sz="2000" b="1"/>
                <a:t>中所有字符均比较完毕，则返回匹配的起始下标；否则返回</a:t>
              </a:r>
              <a:r>
                <a:rPr lang="en-US" altLang="zh-CN" sz="2000" b="1"/>
                <a:t>0</a:t>
              </a:r>
              <a:r>
                <a:rPr lang="zh-CN" altLang="en-US" sz="1800" b="1"/>
                <a:t>；</a:t>
              </a:r>
            </a:p>
            <a:p>
              <a:pPr algn="just">
                <a:lnSpc>
                  <a:spcPct val="130000"/>
                </a:lnSpc>
              </a:pPr>
              <a:endParaRPr lang="en-US" altLang="zh-CN" sz="1800" b="1"/>
            </a:p>
          </p:txBody>
        </p:sp>
        <p:grpSp>
          <p:nvGrpSpPr>
            <p:cNvPr id="45065" name="Group 5"/>
            <p:cNvGrpSpPr>
              <a:grpSpLocks/>
            </p:cNvGrpSpPr>
            <p:nvPr/>
          </p:nvGrpSpPr>
          <p:grpSpPr bwMode="auto">
            <a:xfrm>
              <a:off x="1621" y="10338"/>
              <a:ext cx="540" cy="813"/>
              <a:chOff x="1711" y="5088"/>
              <a:chExt cx="540" cy="813"/>
            </a:xfrm>
          </p:grpSpPr>
          <p:sp>
            <p:nvSpPr>
              <p:cNvPr id="45066" name="AutoShape 6"/>
              <p:cNvSpPr>
                <a:spLocks noChangeArrowheads="1"/>
              </p:cNvSpPr>
              <p:nvPr/>
            </p:nvSpPr>
            <p:spPr bwMode="auto">
              <a:xfrm rot="5400000">
                <a:off x="1574" y="5225"/>
                <a:ext cx="813" cy="54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45067" name="WordArt 7"/>
              <p:cNvSpPr>
                <a:spLocks noChangeArrowheads="1" noChangeShapeType="1" noTextEdit="1"/>
              </p:cNvSpPr>
              <p:nvPr/>
            </p:nvSpPr>
            <p:spPr bwMode="auto">
              <a:xfrm rot="-3420000">
                <a:off x="1660" y="5281"/>
                <a:ext cx="495" cy="169"/>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CanDown">
                  <a:avLst>
                    <a:gd name="adj" fmla="val 2569"/>
                  </a:avLst>
                </a:prstTxWarp>
              </a:bodyPr>
              <a:lstStyle/>
              <a:p>
                <a:pPr algn="ctr"/>
                <a:r>
                  <a:rPr lang="zh-CN" altLang="en-US" sz="800" kern="10">
                    <a:ln w="9525">
                      <a:solidFill>
                        <a:srgbClr val="000000"/>
                      </a:solidFill>
                      <a:prstDash val="lgDashDot"/>
                      <a:round/>
                      <a:headEnd/>
                      <a:tailEnd/>
                    </a:ln>
                    <a:noFill/>
                    <a:latin typeface="宋体"/>
                    <a:ea typeface="宋体"/>
                  </a:rPr>
                  <a:t>伪代码</a:t>
                </a:r>
              </a:p>
            </p:txBody>
          </p:sp>
        </p:grpSp>
      </p:grpSp>
      <p:sp>
        <p:nvSpPr>
          <p:cNvPr id="45063" name="Text Box 8"/>
          <p:cNvSpPr txBox="1">
            <a:spLocks noChangeArrowheads="1"/>
          </p:cNvSpPr>
          <p:nvPr/>
        </p:nvSpPr>
        <p:spPr bwMode="auto">
          <a:xfrm>
            <a:off x="539750" y="4703763"/>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b="1"/>
              <a:t>        KMP</a:t>
            </a:r>
            <a:r>
              <a:rPr kumimoji="1" lang="zh-CN" altLang="en-US" b="1">
                <a:latin typeface="宋体" charset="-122"/>
              </a:rPr>
              <a:t>算法的时间复杂性是</a:t>
            </a:r>
            <a:r>
              <a:rPr kumimoji="1" lang="en-US" altLang="zh-CN" b="1" i="1"/>
              <a:t>O</a:t>
            </a:r>
            <a:r>
              <a:rPr kumimoji="1" lang="en-US" altLang="zh-CN" b="1">
                <a:latin typeface="宋体" charset="-122"/>
              </a:rPr>
              <a:t>(</a:t>
            </a:r>
            <a:r>
              <a:rPr kumimoji="1" lang="en-US" altLang="zh-CN" b="1" i="1"/>
              <a:t>n</a:t>
            </a:r>
            <a:r>
              <a:rPr kumimoji="1" lang="en-US" altLang="zh-CN" b="1">
                <a:latin typeface="宋体" charset="-122"/>
              </a:rPr>
              <a:t>)</a:t>
            </a:r>
            <a:r>
              <a:rPr kumimoji="1" lang="zh-CN" altLang="en-US" b="1">
                <a:latin typeface="宋体" charset="-122"/>
              </a:rPr>
              <a:t>。</a:t>
            </a:r>
            <a:endParaRPr kumimoji="1" lang="zh-CN" altLang="en-US" b="1"/>
          </a:p>
        </p:txBody>
      </p:sp>
    </p:spTree>
    <p:extLst>
      <p:ext uri="{BB962C8B-B14F-4D97-AF65-F5344CB8AC3E}">
        <p14:creationId xmlns:p14="http://schemas.microsoft.com/office/powerpoint/2010/main" val="181899098"/>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D64556CA-2190-4898-A43D-8AC43A23F8CF}"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4608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4608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CA35E581-7682-4EEE-B5FD-C8ACA47EB41F}" type="slidenum">
              <a:rPr lang="en-US" altLang="zh-CN" sz="1400" smtClean="0">
                <a:latin typeface="Comic Sans MS" pitchFamily="66" charset="0"/>
              </a:rPr>
              <a:pPr/>
              <a:t>17</a:t>
            </a:fld>
            <a:endParaRPr lang="en-US" altLang="zh-CN" sz="1400" smtClean="0">
              <a:latin typeface="Comic Sans MS" pitchFamily="66" charset="0"/>
            </a:endParaRPr>
          </a:p>
        </p:txBody>
      </p:sp>
      <p:grpSp>
        <p:nvGrpSpPr>
          <p:cNvPr id="46085" name="Group 11"/>
          <p:cNvGrpSpPr>
            <a:grpSpLocks/>
          </p:cNvGrpSpPr>
          <p:nvPr/>
        </p:nvGrpSpPr>
        <p:grpSpPr bwMode="auto">
          <a:xfrm>
            <a:off x="928688" y="676275"/>
            <a:ext cx="7165975" cy="5351463"/>
            <a:chOff x="624" y="618"/>
            <a:chExt cx="4514" cy="3371"/>
          </a:xfrm>
        </p:grpSpPr>
        <p:grpSp>
          <p:nvGrpSpPr>
            <p:cNvPr id="46086" name="Group 5"/>
            <p:cNvGrpSpPr>
              <a:grpSpLocks/>
            </p:cNvGrpSpPr>
            <p:nvPr/>
          </p:nvGrpSpPr>
          <p:grpSpPr bwMode="auto">
            <a:xfrm>
              <a:off x="624" y="618"/>
              <a:ext cx="4432" cy="3270"/>
              <a:chOff x="1639" y="1233"/>
              <a:chExt cx="7654" cy="3774"/>
            </a:xfrm>
          </p:grpSpPr>
          <p:sp>
            <p:nvSpPr>
              <p:cNvPr id="46088" name="Text Box 6"/>
              <p:cNvSpPr txBox="1">
                <a:spLocks noChangeArrowheads="1"/>
              </p:cNvSpPr>
              <p:nvPr/>
            </p:nvSpPr>
            <p:spPr bwMode="auto">
              <a:xfrm>
                <a:off x="1639" y="1238"/>
                <a:ext cx="7654" cy="3769"/>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spcAft>
                    <a:spcPts val="775"/>
                  </a:spcAft>
                </a:pPr>
                <a:r>
                  <a:rPr lang="zh-CN" altLang="en-US" sz="2000" b="1"/>
                  <a:t>算法</a:t>
                </a:r>
                <a:r>
                  <a:rPr lang="en-US" altLang="zh-CN" sz="2000" b="1"/>
                  <a:t>3.3——KMP</a:t>
                </a:r>
                <a:r>
                  <a:rPr lang="zh-CN" altLang="en-US" sz="2000" b="1"/>
                  <a:t>算法</a:t>
                </a:r>
              </a:p>
              <a:p>
                <a:pPr algn="just"/>
                <a:endParaRPr lang="en-US" altLang="zh-CN" sz="2000" b="1"/>
              </a:p>
            </p:txBody>
          </p:sp>
          <p:grpSp>
            <p:nvGrpSpPr>
              <p:cNvPr id="46089" name="Group 7"/>
              <p:cNvGrpSpPr>
                <a:grpSpLocks/>
              </p:cNvGrpSpPr>
              <p:nvPr/>
            </p:nvGrpSpPr>
            <p:grpSpPr bwMode="auto">
              <a:xfrm>
                <a:off x="1639" y="1233"/>
                <a:ext cx="550" cy="864"/>
                <a:chOff x="1519" y="3141"/>
                <a:chExt cx="550" cy="864"/>
              </a:xfrm>
            </p:grpSpPr>
            <p:sp>
              <p:nvSpPr>
                <p:cNvPr id="46090" name="AutoShape 8"/>
                <p:cNvSpPr>
                  <a:spLocks noChangeArrowheads="1"/>
                </p:cNvSpPr>
                <p:nvPr/>
              </p:nvSpPr>
              <p:spPr bwMode="auto">
                <a:xfrm rot="5400000">
                  <a:off x="1362" y="3298"/>
                  <a:ext cx="864" cy="55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117769" name="WordArt 9"/>
                <p:cNvSpPr>
                  <a:spLocks noChangeArrowheads="1" noChangeShapeType="1" noTextEdit="1"/>
                </p:cNvSpPr>
                <p:nvPr/>
              </p:nvSpPr>
              <p:spPr bwMode="auto">
                <a:xfrm rot="18000000">
                  <a:off x="1454" y="3346"/>
                  <a:ext cx="557" cy="167"/>
                </a:xfrm>
                <a:prstGeom prst="rect">
                  <a:avLst/>
                </a:prstGeom>
              </p:spPr>
              <p:txBody>
                <a:bodyPr wrap="none" fromWordArt="1">
                  <a:prstTxWarp prst="textCanDown">
                    <a:avLst>
                      <a:gd name="adj" fmla="val 2569"/>
                    </a:avLst>
                  </a:prstTxWarp>
                </a:bodyPr>
                <a:lstStyle/>
                <a:p>
                  <a:pPr algn="ctr">
                    <a:defRPr/>
                  </a:pPr>
                  <a:r>
                    <a:rPr lang="en-US" altLang="zh-CN" sz="800" kern="10" dirty="0">
                      <a:ln w="9525">
                        <a:solidFill>
                          <a:srgbClr val="000000"/>
                        </a:solidFill>
                        <a:round/>
                        <a:headEnd/>
                        <a:tailEnd/>
                      </a:ln>
                      <a:noFill/>
                      <a:latin typeface="宋体"/>
                      <a:ea typeface="宋体"/>
                    </a:rPr>
                    <a:t>C</a:t>
                  </a:r>
                  <a:r>
                    <a:rPr lang="zh-CN" altLang="en-US" sz="800" kern="10" dirty="0">
                      <a:ln w="9525">
                        <a:solidFill>
                          <a:srgbClr val="000000"/>
                        </a:solidFill>
                        <a:round/>
                        <a:headEnd/>
                        <a:tailEnd/>
                      </a:ln>
                      <a:noFill/>
                      <a:latin typeface="宋体"/>
                      <a:ea typeface="宋体"/>
                    </a:rPr>
                    <a:t>描述</a:t>
                  </a:r>
                </a:p>
              </p:txBody>
            </p:sp>
          </p:grpSp>
        </p:grpSp>
        <p:sp>
          <p:nvSpPr>
            <p:cNvPr id="46087" name="Rectangle 10"/>
            <p:cNvSpPr>
              <a:spLocks noChangeArrowheads="1"/>
            </p:cNvSpPr>
            <p:nvPr/>
          </p:nvSpPr>
          <p:spPr bwMode="auto">
            <a:xfrm>
              <a:off x="832" y="966"/>
              <a:ext cx="4306" cy="3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nSpc>
                  <a:spcPct val="60000"/>
                </a:lnSpc>
                <a:spcBef>
                  <a:spcPct val="50000"/>
                </a:spcBef>
              </a:pPr>
              <a:r>
                <a:rPr lang="en-US" altLang="zh-CN" b="1"/>
                <a:t>int KMP(char S[],char T[]){</a:t>
              </a:r>
            </a:p>
            <a:p>
              <a:pPr>
                <a:lnSpc>
                  <a:spcPct val="60000"/>
                </a:lnSpc>
                <a:spcBef>
                  <a:spcPct val="50000"/>
                </a:spcBef>
              </a:pPr>
              <a:r>
                <a:rPr lang="en-US" altLang="zh-CN" b="1"/>
                <a:t>    int i = 0, j = 0;</a:t>
              </a:r>
            </a:p>
            <a:p>
              <a:pPr>
                <a:lnSpc>
                  <a:spcPct val="60000"/>
                </a:lnSpc>
                <a:spcBef>
                  <a:spcPct val="50000"/>
                </a:spcBef>
              </a:pPr>
              <a:r>
                <a:rPr lang="en-US" altLang="zh-CN" b="1"/>
                <a:t>    int next[80] = {-1};</a:t>
              </a:r>
            </a:p>
            <a:p>
              <a:pPr>
                <a:lnSpc>
                  <a:spcPct val="60000"/>
                </a:lnSpc>
                <a:spcBef>
                  <a:spcPct val="50000"/>
                </a:spcBef>
              </a:pPr>
              <a:r>
                <a:rPr lang="en-US" altLang="zh-CN" b="1"/>
                <a:t>    GetNext(T,next);</a:t>
              </a:r>
            </a:p>
            <a:p>
              <a:pPr>
                <a:lnSpc>
                  <a:spcPct val="60000"/>
                </a:lnSpc>
                <a:spcBef>
                  <a:spcPct val="50000"/>
                </a:spcBef>
              </a:pPr>
              <a:r>
                <a:rPr lang="en-US" altLang="zh-CN" b="1"/>
                <a:t>    while (S[i] != '\0' &amp;&amp; T[j] != '\0'){</a:t>
              </a:r>
            </a:p>
            <a:p>
              <a:pPr>
                <a:lnSpc>
                  <a:spcPct val="60000"/>
                </a:lnSpc>
                <a:spcBef>
                  <a:spcPct val="50000"/>
                </a:spcBef>
              </a:pPr>
              <a:r>
                <a:rPr lang="en-US" altLang="zh-CN" b="1"/>
                <a:t>	if(S[i] == T[j]){</a:t>
              </a:r>
            </a:p>
            <a:p>
              <a:pPr>
                <a:lnSpc>
                  <a:spcPct val="60000"/>
                </a:lnSpc>
                <a:spcBef>
                  <a:spcPct val="50000"/>
                </a:spcBef>
              </a:pPr>
              <a:r>
                <a:rPr lang="en-US" altLang="zh-CN" b="1"/>
                <a:t>	       i++; j++;</a:t>
              </a:r>
            </a:p>
            <a:p>
              <a:pPr>
                <a:lnSpc>
                  <a:spcPct val="60000"/>
                </a:lnSpc>
                <a:spcBef>
                  <a:spcPct val="50000"/>
                </a:spcBef>
              </a:pPr>
              <a:r>
                <a:rPr lang="en-US" altLang="zh-CN" b="1"/>
                <a:t>            } else { j = next[j];   if (j == -1) {i++; j++;}   }</a:t>
              </a:r>
            </a:p>
            <a:p>
              <a:pPr>
                <a:lnSpc>
                  <a:spcPct val="60000"/>
                </a:lnSpc>
                <a:spcBef>
                  <a:spcPct val="50000"/>
                </a:spcBef>
              </a:pPr>
              <a:r>
                <a:rPr lang="en-US" altLang="zh-CN" b="1"/>
                <a:t>     }</a:t>
              </a:r>
            </a:p>
            <a:p>
              <a:pPr>
                <a:lnSpc>
                  <a:spcPct val="60000"/>
                </a:lnSpc>
                <a:spcBef>
                  <a:spcPct val="50000"/>
                </a:spcBef>
              </a:pPr>
              <a:r>
                <a:rPr lang="en-US" altLang="zh-CN" b="1"/>
                <a:t>    if(T[j] == '\0') return i - strlen(T) + 1;</a:t>
              </a:r>
            </a:p>
            <a:p>
              <a:pPr>
                <a:lnSpc>
                  <a:spcPct val="60000"/>
                </a:lnSpc>
                <a:spcBef>
                  <a:spcPct val="50000"/>
                </a:spcBef>
              </a:pPr>
              <a:r>
                <a:rPr lang="en-US" altLang="zh-CN" b="1"/>
                <a:t>    else return 0;</a:t>
              </a:r>
            </a:p>
            <a:p>
              <a:pPr>
                <a:lnSpc>
                  <a:spcPct val="60000"/>
                </a:lnSpc>
                <a:spcBef>
                  <a:spcPct val="50000"/>
                </a:spcBef>
              </a:pPr>
              <a:r>
                <a:rPr lang="en-US" altLang="zh-CN" b="1"/>
                <a:t>}</a:t>
              </a:r>
            </a:p>
          </p:txBody>
        </p:sp>
      </p:grpSp>
    </p:spTree>
    <p:extLst>
      <p:ext uri="{BB962C8B-B14F-4D97-AF65-F5344CB8AC3E}">
        <p14:creationId xmlns:p14="http://schemas.microsoft.com/office/powerpoint/2010/main" val="559809924"/>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9EBD0469-32A8-4B06-BF6E-06FEF5DEA487}"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4710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4710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9B581186-0764-4127-9D64-C529A4C5779A}" type="slidenum">
              <a:rPr lang="en-US" altLang="zh-CN" sz="1400" smtClean="0">
                <a:latin typeface="Comic Sans MS" pitchFamily="66" charset="0"/>
              </a:rPr>
              <a:pPr/>
              <a:t>18</a:t>
            </a:fld>
            <a:endParaRPr lang="en-US" altLang="zh-CN" sz="1400" smtClean="0">
              <a:latin typeface="Comic Sans MS" pitchFamily="66" charset="0"/>
            </a:endParaRPr>
          </a:p>
        </p:txBody>
      </p:sp>
      <p:sp>
        <p:nvSpPr>
          <p:cNvPr id="47109" name="Text Box 4"/>
          <p:cNvSpPr txBox="1">
            <a:spLocks noChangeArrowheads="1"/>
          </p:cNvSpPr>
          <p:nvPr/>
        </p:nvSpPr>
        <p:spPr bwMode="auto">
          <a:xfrm>
            <a:off x="263525" y="323850"/>
            <a:ext cx="80851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3.3  </a:t>
            </a:r>
            <a:r>
              <a:rPr kumimoji="1" lang="zh-CN" altLang="en-US" sz="4400" b="1">
                <a:solidFill>
                  <a:schemeClr val="tx2"/>
                </a:solidFill>
                <a:latin typeface="华文行楷" pitchFamily="2" charset="-122"/>
                <a:ea typeface="华文行楷" pitchFamily="2" charset="-122"/>
              </a:rPr>
              <a:t>排序问题中的蛮力法</a:t>
            </a:r>
            <a:r>
              <a:rPr kumimoji="1" lang="zh-CN" altLang="en-US" sz="4000" b="1">
                <a:solidFill>
                  <a:srgbClr val="A50021"/>
                </a:solidFill>
              </a:rPr>
              <a:t> </a:t>
            </a:r>
          </a:p>
        </p:txBody>
      </p:sp>
      <p:sp>
        <p:nvSpPr>
          <p:cNvPr id="47110" name="Text Box 5">
            <a:hlinkClick r:id="" action="ppaction://hlinkshowjump?jump=nextslide"/>
          </p:cNvPr>
          <p:cNvSpPr txBox="1">
            <a:spLocks noChangeArrowheads="1"/>
          </p:cNvSpPr>
          <p:nvPr/>
        </p:nvSpPr>
        <p:spPr bwMode="auto">
          <a:xfrm>
            <a:off x="411163" y="1244600"/>
            <a:ext cx="4953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3200" b="1"/>
              <a:t>3.3.1  </a:t>
            </a:r>
            <a:r>
              <a:rPr kumimoji="1" lang="zh-CN" altLang="en-US" sz="3200" b="1">
                <a:latin typeface="宋体" charset="-122"/>
              </a:rPr>
              <a:t>选择排序</a:t>
            </a:r>
            <a:r>
              <a:rPr kumimoji="1" lang="zh-CN" altLang="en-US" sz="3200" b="1"/>
              <a:t> </a:t>
            </a:r>
          </a:p>
        </p:txBody>
      </p:sp>
      <p:sp>
        <p:nvSpPr>
          <p:cNvPr id="47111" name="Text Box 1026">
            <a:hlinkClick r:id="rId2" action="ppaction://hlinksldjump"/>
          </p:cNvPr>
          <p:cNvSpPr txBox="1">
            <a:spLocks noChangeArrowheads="1"/>
          </p:cNvSpPr>
          <p:nvPr/>
        </p:nvSpPr>
        <p:spPr bwMode="auto">
          <a:xfrm>
            <a:off x="411163" y="1976438"/>
            <a:ext cx="4572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3200" b="1"/>
              <a:t>3.3.2  </a:t>
            </a:r>
            <a:r>
              <a:rPr kumimoji="1" lang="zh-CN" altLang="en-US" sz="3200" b="1">
                <a:latin typeface="宋体" charset="-122"/>
              </a:rPr>
              <a:t>起泡排序</a:t>
            </a:r>
          </a:p>
        </p:txBody>
      </p:sp>
    </p:spTree>
    <p:extLst>
      <p:ext uri="{BB962C8B-B14F-4D97-AF65-F5344CB8AC3E}">
        <p14:creationId xmlns:p14="http://schemas.microsoft.com/office/powerpoint/2010/main" val="566540970"/>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8F433CCD-DBB8-4ED9-99A8-6B1FB04F179F}"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4813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4813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6E73E941-9331-4C54-9A50-680F5259B36E}" type="slidenum">
              <a:rPr lang="en-US" altLang="zh-CN" sz="1400" smtClean="0">
                <a:latin typeface="Comic Sans MS" pitchFamily="66" charset="0"/>
              </a:rPr>
              <a:pPr/>
              <a:t>19</a:t>
            </a:fld>
            <a:endParaRPr lang="en-US" altLang="zh-CN" sz="1400" smtClean="0">
              <a:latin typeface="Comic Sans MS" pitchFamily="66" charset="0"/>
            </a:endParaRPr>
          </a:p>
        </p:txBody>
      </p:sp>
      <p:sp>
        <p:nvSpPr>
          <p:cNvPr id="48133" name="Text Box 4"/>
          <p:cNvSpPr txBox="1">
            <a:spLocks noChangeArrowheads="1"/>
          </p:cNvSpPr>
          <p:nvPr/>
        </p:nvSpPr>
        <p:spPr bwMode="auto">
          <a:xfrm>
            <a:off x="273050" y="358775"/>
            <a:ext cx="60023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3.3.1  </a:t>
            </a:r>
            <a:r>
              <a:rPr kumimoji="1" lang="zh-CN" altLang="en-US" sz="4400" b="1">
                <a:solidFill>
                  <a:schemeClr val="tx2"/>
                </a:solidFill>
                <a:latin typeface="华文行楷" pitchFamily="2" charset="-122"/>
                <a:ea typeface="华文行楷" pitchFamily="2" charset="-122"/>
              </a:rPr>
              <a:t>选择排序</a:t>
            </a:r>
            <a:r>
              <a:rPr kumimoji="1" lang="zh-CN" altLang="en-US" sz="4000" b="1">
                <a:solidFill>
                  <a:srgbClr val="A50021"/>
                </a:solidFill>
              </a:rPr>
              <a:t> </a:t>
            </a:r>
          </a:p>
        </p:txBody>
      </p:sp>
      <p:sp>
        <p:nvSpPr>
          <p:cNvPr id="48134" name="Text Box 5"/>
          <p:cNvSpPr txBox="1">
            <a:spLocks noChangeArrowheads="1"/>
          </p:cNvSpPr>
          <p:nvPr/>
        </p:nvSpPr>
        <p:spPr bwMode="auto">
          <a:xfrm>
            <a:off x="461963" y="1296988"/>
            <a:ext cx="8102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spcBef>
                <a:spcPct val="50000"/>
              </a:spcBef>
            </a:pPr>
            <a:r>
              <a:rPr kumimoji="1" lang="en-US" altLang="zh-CN" sz="2800" b="1"/>
              <a:t>        </a:t>
            </a:r>
            <a:r>
              <a:rPr kumimoji="1" lang="zh-CN" altLang="en-US" sz="2800" b="1"/>
              <a:t>选择排序第</a:t>
            </a:r>
            <a:r>
              <a:rPr kumimoji="1" lang="en-US" altLang="zh-CN" sz="2800" b="1" i="1"/>
              <a:t>i</a:t>
            </a:r>
            <a:r>
              <a:rPr kumimoji="1" lang="zh-CN" altLang="en-US" sz="2800" b="1"/>
              <a:t>趟排序从第</a:t>
            </a:r>
            <a:r>
              <a:rPr kumimoji="1" lang="en-US" altLang="zh-CN" sz="2800" b="1" i="1"/>
              <a:t>i</a:t>
            </a:r>
            <a:r>
              <a:rPr kumimoji="1" lang="zh-CN" altLang="en-US" sz="2800" b="1"/>
              <a:t>个记录开始扫描序列，在</a:t>
            </a:r>
            <a:r>
              <a:rPr kumimoji="1" lang="en-US" altLang="zh-CN" sz="2800" b="1"/>
              <a:t>r</a:t>
            </a:r>
            <a:r>
              <a:rPr kumimoji="1" lang="en-US" altLang="zh-CN" sz="2800" b="1" baseline="-25000"/>
              <a:t>i</a:t>
            </a:r>
            <a:r>
              <a:rPr kumimoji="1" lang="en-US" altLang="zh-CN" sz="2800" b="1"/>
              <a:t>~r</a:t>
            </a:r>
            <a:r>
              <a:rPr kumimoji="1" lang="en-US" altLang="zh-CN" sz="2800" b="1" baseline="-25000"/>
              <a:t>n</a:t>
            </a:r>
            <a:r>
              <a:rPr kumimoji="1" lang="zh-CN" altLang="en-US" sz="2800" b="1"/>
              <a:t>个记录中找到关键码最小的记录，并和第</a:t>
            </a:r>
            <a:r>
              <a:rPr kumimoji="1" lang="en-US" altLang="zh-CN" sz="2800" b="1" i="1"/>
              <a:t>i</a:t>
            </a:r>
            <a:r>
              <a:rPr kumimoji="1" lang="zh-CN" altLang="en-US" sz="2800" b="1"/>
              <a:t>个记录交换，作为有序序列的第</a:t>
            </a:r>
            <a:r>
              <a:rPr kumimoji="1" lang="en-US" altLang="zh-CN" sz="2800" b="1" i="1"/>
              <a:t>i</a:t>
            </a:r>
            <a:r>
              <a:rPr kumimoji="1" lang="zh-CN" altLang="en-US" sz="2800" b="1"/>
              <a:t>个记录。</a:t>
            </a:r>
            <a:r>
              <a:rPr kumimoji="1" lang="en-US" altLang="zh-CN" sz="2800" b="1"/>
              <a:t>(</a:t>
            </a:r>
            <a:r>
              <a:rPr kumimoji="1" lang="zh-CN" altLang="en-US" sz="2800" b="1">
                <a:solidFill>
                  <a:srgbClr val="CC3300"/>
                </a:solidFill>
              </a:rPr>
              <a:t>算法思想见</a:t>
            </a:r>
            <a:r>
              <a:rPr kumimoji="1" lang="en-US" altLang="zh-CN" sz="2800" b="1">
                <a:solidFill>
                  <a:srgbClr val="CC3300"/>
                </a:solidFill>
              </a:rPr>
              <a:t>P42</a:t>
            </a:r>
            <a:r>
              <a:rPr kumimoji="1" lang="en-US" altLang="zh-CN" sz="2800" b="1"/>
              <a:t>) </a:t>
            </a:r>
          </a:p>
        </p:txBody>
      </p:sp>
      <p:grpSp>
        <p:nvGrpSpPr>
          <p:cNvPr id="48135" name="Group 43"/>
          <p:cNvGrpSpPr>
            <a:grpSpLocks/>
          </p:cNvGrpSpPr>
          <p:nvPr/>
        </p:nvGrpSpPr>
        <p:grpSpPr bwMode="auto">
          <a:xfrm>
            <a:off x="1295400" y="3795713"/>
            <a:ext cx="6335713" cy="1873250"/>
            <a:chOff x="597" y="2464"/>
            <a:chExt cx="3991" cy="1180"/>
          </a:xfrm>
        </p:grpSpPr>
        <p:sp>
          <p:nvSpPr>
            <p:cNvPr id="48136" name="Text Box 48"/>
            <p:cNvSpPr txBox="1">
              <a:spLocks noChangeArrowheads="1"/>
            </p:cNvSpPr>
            <p:nvPr/>
          </p:nvSpPr>
          <p:spPr bwMode="auto">
            <a:xfrm>
              <a:off x="597" y="2751"/>
              <a:ext cx="3991" cy="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b="1" i="1"/>
                <a:t>   r</a:t>
              </a:r>
              <a:r>
                <a:rPr lang="en-US" altLang="zh-CN" b="1" baseline="-25000"/>
                <a:t>1 </a:t>
              </a:r>
              <a:r>
                <a:rPr lang="en-US" altLang="zh-CN" b="1"/>
                <a:t>≤</a:t>
              </a:r>
              <a:r>
                <a:rPr lang="en-US" altLang="zh-CN" b="1" i="1"/>
                <a:t>r</a:t>
              </a:r>
              <a:r>
                <a:rPr lang="en-US" altLang="zh-CN" b="1" baseline="-25000"/>
                <a:t>2 </a:t>
              </a:r>
              <a:r>
                <a:rPr lang="en-US" altLang="zh-CN" b="1"/>
                <a:t>… … ≤</a:t>
              </a:r>
              <a:r>
                <a:rPr lang="en-US" altLang="zh-CN" b="1" i="1"/>
                <a:t>r</a:t>
              </a:r>
              <a:r>
                <a:rPr lang="en-US" altLang="zh-CN" b="1" i="1" baseline="-25000"/>
                <a:t>i</a:t>
              </a:r>
              <a:r>
                <a:rPr lang="en-US" altLang="zh-CN" b="1" baseline="-25000">
                  <a:latin typeface="宋体" charset="-122"/>
                </a:rPr>
                <a:t>-</a:t>
              </a:r>
              <a:r>
                <a:rPr lang="en-US" altLang="zh-CN" b="1" baseline="-25000"/>
                <a:t>1 </a:t>
              </a:r>
              <a:r>
                <a:rPr lang="en-US" altLang="zh-CN" b="1" i="1"/>
                <a:t>  r</a:t>
              </a:r>
              <a:r>
                <a:rPr lang="en-US" altLang="zh-CN" b="1" i="1" baseline="-25000"/>
                <a:t>i </a:t>
              </a:r>
              <a:r>
                <a:rPr lang="en-US" altLang="zh-CN" b="1" i="1"/>
                <a:t> r</a:t>
              </a:r>
              <a:r>
                <a:rPr lang="en-US" altLang="zh-CN" b="1" i="1" baseline="-25000"/>
                <a:t>i</a:t>
              </a:r>
              <a:r>
                <a:rPr lang="en-US" altLang="zh-CN" b="1" baseline="-25000"/>
                <a:t>+1</a:t>
              </a:r>
              <a:r>
                <a:rPr lang="en-US" altLang="zh-CN" b="1"/>
                <a:t> …   </a:t>
              </a:r>
              <a:r>
                <a:rPr lang="en-US" altLang="zh-CN" b="1" i="1"/>
                <a:t>r</a:t>
              </a:r>
              <a:r>
                <a:rPr lang="en-US" altLang="zh-CN" b="1" i="1" baseline="-25000"/>
                <a:t>min </a:t>
              </a:r>
              <a:r>
                <a:rPr lang="en-US" altLang="zh-CN" b="1"/>
                <a:t>… </a:t>
              </a:r>
              <a:r>
                <a:rPr lang="en-US" altLang="zh-CN" b="1" baseline="-25000"/>
                <a:t> </a:t>
              </a:r>
              <a:r>
                <a:rPr lang="en-US" altLang="zh-CN" b="1" i="1"/>
                <a:t>r</a:t>
              </a:r>
              <a:r>
                <a:rPr lang="en-US" altLang="zh-CN" b="1" i="1" baseline="-25000"/>
                <a:t>n </a:t>
              </a:r>
            </a:p>
            <a:p>
              <a:pPr algn="just">
                <a:lnSpc>
                  <a:spcPct val="96000"/>
                </a:lnSpc>
              </a:pPr>
              <a:endParaRPr lang="en-US" altLang="zh-CN" b="1"/>
            </a:p>
            <a:p>
              <a:pPr algn="just">
                <a:lnSpc>
                  <a:spcPct val="96000"/>
                </a:lnSpc>
              </a:pPr>
              <a:r>
                <a:rPr lang="en-US" altLang="zh-CN" sz="1600" b="1"/>
                <a:t>                </a:t>
              </a:r>
              <a:r>
                <a:rPr lang="zh-CN" altLang="en-US" sz="1600" b="1"/>
                <a:t>有序区                                                 无序区</a:t>
              </a:r>
            </a:p>
            <a:p>
              <a:pPr algn="just">
                <a:lnSpc>
                  <a:spcPct val="96000"/>
                </a:lnSpc>
              </a:pPr>
              <a:r>
                <a:rPr lang="zh-CN" altLang="en-US" sz="1600" b="1"/>
                <a:t>      已经位于最终位置                         </a:t>
              </a:r>
              <a:r>
                <a:rPr lang="en-US" altLang="zh-CN" sz="1600" b="1" i="1"/>
                <a:t>r</a:t>
              </a:r>
              <a:r>
                <a:rPr lang="en-US" altLang="zh-CN" sz="1600" b="1" i="1" baseline="-25000"/>
                <a:t>min</a:t>
              </a:r>
              <a:r>
                <a:rPr lang="zh-CN" altLang="en-US" sz="1600" b="1"/>
                <a:t>为无序区的最小记录</a:t>
              </a:r>
            </a:p>
            <a:p>
              <a:pPr algn="just">
                <a:spcBef>
                  <a:spcPts val="300"/>
                </a:spcBef>
              </a:pPr>
              <a:r>
                <a:rPr lang="zh-CN" altLang="en-US" sz="1600" b="1"/>
                <a:t>     </a:t>
              </a:r>
            </a:p>
          </p:txBody>
        </p:sp>
        <p:sp>
          <p:nvSpPr>
            <p:cNvPr id="48137" name="AutoShape 50"/>
            <p:cNvSpPr>
              <a:spLocks/>
            </p:cNvSpPr>
            <p:nvPr/>
          </p:nvSpPr>
          <p:spPr bwMode="auto">
            <a:xfrm rot="-5400000">
              <a:off x="3055" y="2315"/>
              <a:ext cx="89" cy="1572"/>
            </a:xfrm>
            <a:prstGeom prst="leftBrace">
              <a:avLst>
                <a:gd name="adj1" fmla="val 87170"/>
                <a:gd name="adj2" fmla="val 50852"/>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48138" name="AutoShape 51"/>
            <p:cNvSpPr>
              <a:spLocks/>
            </p:cNvSpPr>
            <p:nvPr/>
          </p:nvSpPr>
          <p:spPr bwMode="auto">
            <a:xfrm rot="-5400000">
              <a:off x="1385" y="2402"/>
              <a:ext cx="143" cy="1310"/>
            </a:xfrm>
            <a:prstGeom prst="leftBrace">
              <a:avLst>
                <a:gd name="adj1" fmla="val 76340"/>
                <a:gd name="adj2" fmla="val 50852"/>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48139" name="Line 52"/>
            <p:cNvSpPr>
              <a:spLocks noChangeShapeType="1"/>
            </p:cNvSpPr>
            <p:nvPr/>
          </p:nvSpPr>
          <p:spPr bwMode="auto">
            <a:xfrm>
              <a:off x="2253" y="2654"/>
              <a:ext cx="97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0" name="Line 53"/>
            <p:cNvSpPr>
              <a:spLocks noChangeShapeType="1"/>
            </p:cNvSpPr>
            <p:nvPr/>
          </p:nvSpPr>
          <p:spPr bwMode="auto">
            <a:xfrm>
              <a:off x="3237" y="2651"/>
              <a:ext cx="0" cy="197"/>
            </a:xfrm>
            <a:prstGeom prst="line">
              <a:avLst/>
            </a:prstGeom>
            <a:noFill/>
            <a:ln w="2857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8141" name="Line 54"/>
            <p:cNvSpPr>
              <a:spLocks noChangeShapeType="1"/>
            </p:cNvSpPr>
            <p:nvPr/>
          </p:nvSpPr>
          <p:spPr bwMode="auto">
            <a:xfrm>
              <a:off x="2257" y="2673"/>
              <a:ext cx="0" cy="157"/>
            </a:xfrm>
            <a:prstGeom prst="line">
              <a:avLst/>
            </a:prstGeom>
            <a:noFill/>
            <a:ln w="2857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8142" name="Text Box 55"/>
            <p:cNvSpPr txBox="1">
              <a:spLocks noChangeArrowheads="1"/>
            </p:cNvSpPr>
            <p:nvPr/>
          </p:nvSpPr>
          <p:spPr bwMode="auto">
            <a:xfrm>
              <a:off x="2799" y="2464"/>
              <a:ext cx="35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zh-CN" altLang="en-US" sz="1600" b="1"/>
                <a:t>交换</a:t>
              </a:r>
            </a:p>
          </p:txBody>
        </p:sp>
      </p:grpSp>
    </p:spTree>
    <p:extLst>
      <p:ext uri="{BB962C8B-B14F-4D97-AF65-F5344CB8AC3E}">
        <p14:creationId xmlns:p14="http://schemas.microsoft.com/office/powerpoint/2010/main" val="3276043927"/>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CE92EEA7-2D0B-45CA-BF33-BAD9F64B463F}"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614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614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CC0064E5-A90C-4ADC-83B2-CE4EB4034DFB}" type="slidenum">
              <a:rPr lang="en-US" altLang="zh-CN" sz="1400" smtClean="0">
                <a:latin typeface="Comic Sans MS" pitchFamily="66" charset="0"/>
              </a:rPr>
              <a:pPr/>
              <a:t>2</a:t>
            </a:fld>
            <a:endParaRPr lang="en-US" altLang="zh-CN" sz="1400" smtClean="0">
              <a:latin typeface="Comic Sans MS" pitchFamily="66" charset="0"/>
            </a:endParaRPr>
          </a:p>
        </p:txBody>
      </p:sp>
      <p:sp>
        <p:nvSpPr>
          <p:cNvPr id="6149" name="Text Box 4"/>
          <p:cNvSpPr txBox="1">
            <a:spLocks noChangeArrowheads="1"/>
          </p:cNvSpPr>
          <p:nvPr/>
        </p:nvSpPr>
        <p:spPr bwMode="auto">
          <a:xfrm>
            <a:off x="242888" y="301625"/>
            <a:ext cx="5562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4400" b="1">
                <a:solidFill>
                  <a:schemeClr val="tx2"/>
                </a:solidFill>
                <a:latin typeface="华文行楷" pitchFamily="2" charset="-122"/>
                <a:ea typeface="华文行楷" pitchFamily="2" charset="-122"/>
              </a:rPr>
              <a:t>第</a:t>
            </a:r>
            <a:r>
              <a:rPr kumimoji="1" lang="en-US" altLang="zh-CN" sz="4400" b="1">
                <a:solidFill>
                  <a:schemeClr val="tx2"/>
                </a:solidFill>
                <a:latin typeface="华文行楷" pitchFamily="2" charset="-122"/>
                <a:ea typeface="华文行楷" pitchFamily="2" charset="-122"/>
              </a:rPr>
              <a:t>3</a:t>
            </a:r>
            <a:r>
              <a:rPr kumimoji="1" lang="zh-CN" altLang="en-US" sz="4400" b="1">
                <a:solidFill>
                  <a:schemeClr val="tx2"/>
                </a:solidFill>
                <a:latin typeface="华文行楷" pitchFamily="2" charset="-122"/>
                <a:ea typeface="华文行楷" pitchFamily="2" charset="-122"/>
              </a:rPr>
              <a:t>章  蛮力法 * </a:t>
            </a:r>
          </a:p>
        </p:txBody>
      </p:sp>
      <p:grpSp>
        <p:nvGrpSpPr>
          <p:cNvPr id="6150" name="Group 1027"/>
          <p:cNvGrpSpPr>
            <a:grpSpLocks/>
          </p:cNvGrpSpPr>
          <p:nvPr/>
        </p:nvGrpSpPr>
        <p:grpSpPr bwMode="auto">
          <a:xfrm>
            <a:off x="539750" y="1306513"/>
            <a:ext cx="5564188" cy="3922712"/>
            <a:chOff x="340" y="823"/>
            <a:chExt cx="3505" cy="2008"/>
          </a:xfrm>
        </p:grpSpPr>
        <p:sp>
          <p:nvSpPr>
            <p:cNvPr id="6151" name="Text Box 5">
              <a:hlinkClick r:id="" action="ppaction://hlinkshowjump?jump=nextslide"/>
            </p:cNvPr>
            <p:cNvSpPr txBox="1">
              <a:spLocks noChangeArrowheads="1"/>
            </p:cNvSpPr>
            <p:nvPr/>
          </p:nvSpPr>
          <p:spPr bwMode="auto">
            <a:xfrm>
              <a:off x="340" y="823"/>
              <a:ext cx="326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3600" b="1"/>
                <a:t>3.1  </a:t>
              </a:r>
              <a:r>
                <a:rPr kumimoji="1" lang="zh-CN" altLang="en-US" sz="3600" b="1"/>
                <a:t>蛮力法的设计思想</a:t>
              </a:r>
              <a:r>
                <a:rPr kumimoji="1" lang="zh-CN" altLang="en-US" sz="3600" b="1">
                  <a:ea typeface="黑体" pitchFamily="2" charset="-122"/>
                </a:rPr>
                <a:t> </a:t>
              </a:r>
            </a:p>
          </p:txBody>
        </p:sp>
        <p:sp>
          <p:nvSpPr>
            <p:cNvPr id="6152" name="Text Box 8">
              <a:hlinkClick r:id="rId3" action="ppaction://hlinksldjump"/>
            </p:cNvPr>
            <p:cNvSpPr txBox="1">
              <a:spLocks noChangeArrowheads="1"/>
            </p:cNvSpPr>
            <p:nvPr/>
          </p:nvSpPr>
          <p:spPr bwMode="auto">
            <a:xfrm>
              <a:off x="340" y="1159"/>
              <a:ext cx="3424"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3600" b="1"/>
                <a:t>3.2  </a:t>
              </a:r>
              <a:r>
                <a:rPr kumimoji="1" lang="zh-CN" altLang="en-US" sz="3600" b="1"/>
                <a:t>查找问题中的蛮力法</a:t>
              </a:r>
            </a:p>
          </p:txBody>
        </p:sp>
        <p:sp>
          <p:nvSpPr>
            <p:cNvPr id="6153" name="Text Box 9">
              <a:hlinkClick r:id="rId4" action="ppaction://hlinksldjump"/>
            </p:cNvPr>
            <p:cNvSpPr txBox="1">
              <a:spLocks noChangeArrowheads="1"/>
            </p:cNvSpPr>
            <p:nvPr/>
          </p:nvSpPr>
          <p:spPr bwMode="auto">
            <a:xfrm>
              <a:off x="340" y="1495"/>
              <a:ext cx="3233"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3600" b="1"/>
                <a:t>3.3  </a:t>
              </a:r>
              <a:r>
                <a:rPr kumimoji="1" lang="zh-CN" altLang="en-US" sz="3600" b="1"/>
                <a:t>排序问题中的蛮力法</a:t>
              </a:r>
            </a:p>
          </p:txBody>
        </p:sp>
        <p:sp>
          <p:nvSpPr>
            <p:cNvPr id="6154" name="Text Box 10">
              <a:hlinkClick r:id="rId5" action="ppaction://hlinksldjump"/>
            </p:cNvPr>
            <p:cNvSpPr txBox="1">
              <a:spLocks noChangeArrowheads="1"/>
            </p:cNvSpPr>
            <p:nvPr/>
          </p:nvSpPr>
          <p:spPr bwMode="auto">
            <a:xfrm>
              <a:off x="340" y="1831"/>
              <a:ext cx="3505"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3600" b="1"/>
                <a:t>3.4  </a:t>
              </a:r>
              <a:r>
                <a:rPr kumimoji="1" lang="zh-CN" altLang="en-US" sz="3600" b="1"/>
                <a:t>组合问题中的蛮力法</a:t>
              </a:r>
            </a:p>
          </p:txBody>
        </p:sp>
        <p:sp>
          <p:nvSpPr>
            <p:cNvPr id="6155" name="Text Box 11">
              <a:hlinkClick r:id="" action="ppaction://noaction"/>
            </p:cNvPr>
            <p:cNvSpPr txBox="1">
              <a:spLocks noChangeArrowheads="1"/>
            </p:cNvSpPr>
            <p:nvPr/>
          </p:nvSpPr>
          <p:spPr bwMode="auto">
            <a:xfrm>
              <a:off x="340" y="2167"/>
              <a:ext cx="3239"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3600" b="1"/>
                <a:t>3.5  </a:t>
              </a:r>
              <a:r>
                <a:rPr kumimoji="1" lang="zh-CN" altLang="en-US" sz="3600" b="1"/>
                <a:t>图问题中的蛮力法</a:t>
              </a:r>
            </a:p>
          </p:txBody>
        </p:sp>
        <p:sp>
          <p:nvSpPr>
            <p:cNvPr id="6156" name="Text Box 12">
              <a:hlinkClick r:id="" action="ppaction://noaction"/>
            </p:cNvPr>
            <p:cNvSpPr txBox="1">
              <a:spLocks noChangeArrowheads="1"/>
            </p:cNvSpPr>
            <p:nvPr/>
          </p:nvSpPr>
          <p:spPr bwMode="auto">
            <a:xfrm>
              <a:off x="340" y="2503"/>
              <a:ext cx="3387"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3600" b="1"/>
                <a:t>3.6  </a:t>
              </a:r>
              <a:r>
                <a:rPr kumimoji="1" lang="zh-CN" altLang="en-US" sz="3600" b="1"/>
                <a:t>几何问题中的蛮力法</a:t>
              </a:r>
            </a:p>
          </p:txBody>
        </p:sp>
      </p:grpSp>
    </p:spTree>
    <p:extLst>
      <p:ext uri="{BB962C8B-B14F-4D97-AF65-F5344CB8AC3E}">
        <p14:creationId xmlns:p14="http://schemas.microsoft.com/office/powerpoint/2010/main" val="3940068213"/>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D472D6C6-52D5-4862-8FFF-5F769BC49D46}"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4915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4915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90247C8E-157F-4EF3-9B38-00A041078A95}" type="slidenum">
              <a:rPr lang="en-US" altLang="zh-CN" sz="1400" smtClean="0">
                <a:latin typeface="Comic Sans MS" pitchFamily="66" charset="0"/>
              </a:rPr>
              <a:pPr/>
              <a:t>20</a:t>
            </a:fld>
            <a:endParaRPr lang="en-US" altLang="zh-CN" sz="1400" smtClean="0">
              <a:latin typeface="Comic Sans MS" pitchFamily="66" charset="0"/>
            </a:endParaRPr>
          </a:p>
        </p:txBody>
      </p:sp>
      <p:grpSp>
        <p:nvGrpSpPr>
          <p:cNvPr id="49157" name="Group 34"/>
          <p:cNvGrpSpPr>
            <a:grpSpLocks/>
          </p:cNvGrpSpPr>
          <p:nvPr/>
        </p:nvGrpSpPr>
        <p:grpSpPr bwMode="auto">
          <a:xfrm>
            <a:off x="274638" y="169863"/>
            <a:ext cx="8869362" cy="4362450"/>
            <a:chOff x="1438" y="9039"/>
            <a:chExt cx="7845" cy="3610"/>
          </a:xfrm>
        </p:grpSpPr>
        <p:sp>
          <p:nvSpPr>
            <p:cNvPr id="49162" name="Text Box 35"/>
            <p:cNvSpPr txBox="1">
              <a:spLocks noChangeArrowheads="1"/>
            </p:cNvSpPr>
            <p:nvPr/>
          </p:nvSpPr>
          <p:spPr bwMode="auto">
            <a:xfrm>
              <a:off x="1438" y="9045"/>
              <a:ext cx="7845" cy="3604"/>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lnSpc>
                  <a:spcPct val="104000"/>
                </a:lnSpc>
                <a:spcAft>
                  <a:spcPts val="775"/>
                </a:spcAft>
              </a:pPr>
              <a:r>
                <a:rPr lang="zh-CN" altLang="en-US" b="1" dirty="0">
                  <a:latin typeface="楷体_GB2312" pitchFamily="49" charset="-122"/>
                </a:rPr>
                <a:t>算法</a:t>
              </a:r>
              <a:r>
                <a:rPr lang="en-US" altLang="zh-CN" b="1" dirty="0"/>
                <a:t>3.6——</a:t>
              </a:r>
              <a:r>
                <a:rPr lang="zh-CN" altLang="en-US" b="1" dirty="0">
                  <a:latin typeface="楷体_GB2312" pitchFamily="49" charset="-122"/>
                </a:rPr>
                <a:t>选择排序</a:t>
              </a:r>
            </a:p>
            <a:p>
              <a:pPr algn="just">
                <a:lnSpc>
                  <a:spcPct val="104000"/>
                </a:lnSpc>
              </a:pPr>
              <a:r>
                <a:rPr lang="zh-CN" altLang="en-US" b="1" dirty="0"/>
                <a:t>     </a:t>
              </a:r>
              <a:r>
                <a:rPr lang="en-US" altLang="zh-CN" b="1" dirty="0"/>
                <a:t>void </a:t>
              </a:r>
              <a:r>
                <a:rPr lang="en-US" altLang="zh-CN" b="1" dirty="0" err="1"/>
                <a:t>SelectSort</a:t>
              </a:r>
              <a:r>
                <a:rPr lang="en-US" altLang="zh-CN" b="1" dirty="0">
                  <a:latin typeface="宋体" charset="-122"/>
                </a:rPr>
                <a:t>(</a:t>
              </a:r>
              <a:r>
                <a:rPr lang="en-US" altLang="zh-CN" b="1" dirty="0" err="1"/>
                <a:t>int</a:t>
              </a:r>
              <a:r>
                <a:rPr lang="en-US" altLang="zh-CN" b="1" dirty="0"/>
                <a:t> r[ ], </a:t>
              </a:r>
              <a:r>
                <a:rPr lang="en-US" altLang="zh-CN" b="1" dirty="0" err="1"/>
                <a:t>int</a:t>
              </a:r>
              <a:r>
                <a:rPr lang="en-US" altLang="zh-CN" b="1" dirty="0"/>
                <a:t> n</a:t>
              </a:r>
              <a:r>
                <a:rPr lang="en-US" altLang="zh-CN" b="1" dirty="0">
                  <a:latin typeface="宋体" charset="-122"/>
                </a:rPr>
                <a:t>) </a:t>
              </a:r>
              <a:r>
                <a:rPr lang="en-US" altLang="zh-CN" sz="2000" b="1" dirty="0"/>
                <a:t>//</a:t>
              </a:r>
              <a:r>
                <a:rPr lang="zh-CN" altLang="en-US" sz="2000" b="1" dirty="0">
                  <a:latin typeface="宋体" charset="-122"/>
                </a:rPr>
                <a:t>数组下标从</a:t>
              </a:r>
              <a:r>
                <a:rPr lang="en-US" altLang="zh-CN" sz="2000" b="1" dirty="0">
                  <a:latin typeface="宋体" charset="-122"/>
                </a:rPr>
                <a:t>0</a:t>
              </a:r>
              <a:r>
                <a:rPr lang="zh-CN" altLang="en-US" sz="2000" b="1" dirty="0">
                  <a:latin typeface="宋体" charset="-122"/>
                </a:rPr>
                <a:t>开始</a:t>
              </a:r>
              <a:endParaRPr lang="zh-CN" altLang="en-US" sz="2000" b="1" dirty="0"/>
            </a:p>
            <a:p>
              <a:pPr algn="just">
                <a:lnSpc>
                  <a:spcPct val="104000"/>
                </a:lnSpc>
              </a:pPr>
              <a:r>
                <a:rPr lang="zh-CN" altLang="en-US" b="1" dirty="0"/>
                <a:t>    </a:t>
              </a:r>
              <a:r>
                <a:rPr lang="en-US" altLang="zh-CN" b="1" dirty="0"/>
                <a:t>{   </a:t>
              </a:r>
            </a:p>
            <a:p>
              <a:pPr algn="just">
                <a:lnSpc>
                  <a:spcPct val="104000"/>
                </a:lnSpc>
              </a:pPr>
              <a:r>
                <a:rPr lang="en-US" altLang="zh-CN" b="1" dirty="0"/>
                <a:t>       for </a:t>
              </a:r>
              <a:r>
                <a:rPr lang="en-US" altLang="zh-CN" b="1" dirty="0">
                  <a:latin typeface="宋体" charset="-122"/>
                </a:rPr>
                <a:t>(</a:t>
              </a:r>
              <a:r>
                <a:rPr lang="en-US" altLang="zh-CN" b="1" dirty="0" err="1"/>
                <a:t>i</a:t>
              </a:r>
              <a:r>
                <a:rPr lang="en-US" altLang="zh-CN" b="1" dirty="0"/>
                <a:t>=0; </a:t>
              </a:r>
              <a:r>
                <a:rPr lang="en-US" altLang="zh-CN" b="1" dirty="0" err="1"/>
                <a:t>i</a:t>
              </a:r>
              <a:r>
                <a:rPr lang="en-US" altLang="zh-CN" b="1" dirty="0"/>
                <a:t>&lt;n</a:t>
              </a:r>
              <a:r>
                <a:rPr lang="en-US" altLang="zh-CN" b="1" dirty="0">
                  <a:latin typeface="宋体" charset="-122"/>
                </a:rPr>
                <a:t>-</a:t>
              </a:r>
              <a:r>
                <a:rPr lang="en-US" altLang="zh-CN" b="1" dirty="0"/>
                <a:t>1; </a:t>
              </a:r>
              <a:r>
                <a:rPr lang="en-US" altLang="zh-CN" b="1" dirty="0" err="1"/>
                <a:t>i</a:t>
              </a:r>
              <a:r>
                <a:rPr lang="en-US" altLang="zh-CN" b="1" dirty="0"/>
                <a:t>++</a:t>
              </a:r>
              <a:r>
                <a:rPr lang="en-US" altLang="zh-CN" b="1" dirty="0">
                  <a:latin typeface="宋体" charset="-122"/>
                </a:rPr>
                <a:t>)</a:t>
              </a:r>
              <a:r>
                <a:rPr lang="en-US" altLang="zh-CN" b="1" dirty="0"/>
                <a:t>   </a:t>
              </a:r>
              <a:r>
                <a:rPr lang="en-US" altLang="zh-CN" sz="2000" b="1" dirty="0"/>
                <a:t>//</a:t>
              </a:r>
              <a:r>
                <a:rPr lang="zh-CN" altLang="en-US" sz="2000" b="1" dirty="0"/>
                <a:t>对</a:t>
              </a:r>
              <a:r>
                <a:rPr lang="en-US" altLang="zh-CN" sz="2000" b="1" dirty="0"/>
                <a:t>n</a:t>
              </a:r>
              <a:r>
                <a:rPr lang="zh-CN" altLang="en-US" sz="2000" b="1" dirty="0"/>
                <a:t>个记录进行</a:t>
              </a:r>
              <a:r>
                <a:rPr lang="en-US" altLang="zh-CN" sz="2000" b="1" dirty="0"/>
                <a:t>n</a:t>
              </a:r>
              <a:r>
                <a:rPr lang="en-US" altLang="zh-CN" sz="2000" b="1" dirty="0">
                  <a:latin typeface="宋体" charset="-122"/>
                </a:rPr>
                <a:t>-</a:t>
              </a:r>
              <a:r>
                <a:rPr lang="en-US" altLang="zh-CN" sz="2000" b="1" dirty="0"/>
                <a:t>1</a:t>
              </a:r>
              <a:r>
                <a:rPr lang="zh-CN" altLang="en-US" sz="2000" b="1" dirty="0"/>
                <a:t>趟简单选择排序</a:t>
              </a:r>
            </a:p>
            <a:p>
              <a:pPr algn="just">
                <a:lnSpc>
                  <a:spcPct val="104000"/>
                </a:lnSpc>
              </a:pPr>
              <a:r>
                <a:rPr lang="zh-CN" altLang="en-US" b="1" dirty="0"/>
                <a:t>       </a:t>
              </a:r>
              <a:r>
                <a:rPr lang="en-US" altLang="zh-CN" b="1" dirty="0"/>
                <a:t>{  </a:t>
              </a:r>
            </a:p>
            <a:p>
              <a:pPr algn="just">
                <a:lnSpc>
                  <a:spcPct val="104000"/>
                </a:lnSpc>
              </a:pPr>
              <a:r>
                <a:rPr lang="en-US" altLang="zh-CN" b="1" dirty="0"/>
                <a:t>          index=</a:t>
              </a:r>
              <a:r>
                <a:rPr lang="en-US" altLang="zh-CN" b="1" dirty="0" err="1"/>
                <a:t>i</a:t>
              </a:r>
              <a:r>
                <a:rPr lang="en-US" altLang="zh-CN" b="1" dirty="0"/>
                <a:t>;     </a:t>
              </a:r>
              <a:r>
                <a:rPr lang="en-US" altLang="zh-CN" sz="2000" b="1" dirty="0">
                  <a:solidFill>
                    <a:srgbClr val="FF0000"/>
                  </a:solidFill>
                </a:rPr>
                <a:t>//index</a:t>
              </a:r>
              <a:r>
                <a:rPr lang="zh-CN" altLang="en-US" sz="2000" b="1" dirty="0">
                  <a:solidFill>
                    <a:srgbClr val="FF0000"/>
                  </a:solidFill>
                </a:rPr>
                <a:t>之前是已排好序的记录，用</a:t>
              </a:r>
              <a:r>
                <a:rPr lang="en-US" altLang="zh-CN" sz="2000" b="1" dirty="0">
                  <a:solidFill>
                    <a:srgbClr val="FF0000"/>
                  </a:solidFill>
                </a:rPr>
                <a:t>index</a:t>
              </a:r>
              <a:r>
                <a:rPr lang="zh-CN" altLang="en-US" sz="2000" b="1" dirty="0">
                  <a:solidFill>
                    <a:srgbClr val="FF0000"/>
                  </a:solidFill>
                </a:rPr>
                <a:t>记录本趟最小记录</a:t>
              </a:r>
              <a:endParaRPr lang="en-US" altLang="zh-CN" sz="2000" b="1" dirty="0">
                <a:solidFill>
                  <a:srgbClr val="FF0000"/>
                </a:solidFill>
              </a:endParaRPr>
            </a:p>
            <a:p>
              <a:pPr algn="just">
                <a:lnSpc>
                  <a:spcPct val="104000"/>
                </a:lnSpc>
              </a:pPr>
              <a:r>
                <a:rPr lang="en-US" altLang="zh-CN" b="1" dirty="0"/>
                <a:t>          for </a:t>
              </a:r>
              <a:r>
                <a:rPr lang="en-US" altLang="zh-CN" b="1" dirty="0">
                  <a:latin typeface="宋体" charset="-122"/>
                </a:rPr>
                <a:t>(</a:t>
              </a:r>
              <a:r>
                <a:rPr lang="en-US" altLang="zh-CN" b="1" dirty="0"/>
                <a:t>j=i+1; j&lt;n; j++</a:t>
              </a:r>
              <a:r>
                <a:rPr lang="en-US" altLang="zh-CN" b="1" dirty="0">
                  <a:latin typeface="宋体" charset="-122"/>
                </a:rPr>
                <a:t>)</a:t>
              </a:r>
              <a:r>
                <a:rPr lang="en-US" altLang="zh-CN" b="1" dirty="0"/>
                <a:t>                 </a:t>
              </a:r>
              <a:r>
                <a:rPr lang="en-US" altLang="zh-CN" sz="2000" b="1" dirty="0"/>
                <a:t>//</a:t>
              </a:r>
              <a:r>
                <a:rPr lang="zh-CN" altLang="en-US" sz="2000" b="1" dirty="0"/>
                <a:t>在无序区中找最小记录</a:t>
              </a:r>
            </a:p>
            <a:p>
              <a:pPr algn="just">
                <a:lnSpc>
                  <a:spcPct val="104000"/>
                </a:lnSpc>
              </a:pPr>
              <a:r>
                <a:rPr lang="zh-CN" altLang="en-US" b="1" dirty="0"/>
                <a:t>             </a:t>
              </a:r>
              <a:r>
                <a:rPr lang="en-US" altLang="zh-CN" b="1" dirty="0"/>
                <a:t>if </a:t>
              </a:r>
              <a:r>
                <a:rPr lang="en-US" altLang="zh-CN" b="1" dirty="0">
                  <a:latin typeface="宋体" charset="-122"/>
                </a:rPr>
                <a:t>(</a:t>
              </a:r>
              <a:r>
                <a:rPr lang="en-US" altLang="zh-CN" b="1" dirty="0">
                  <a:solidFill>
                    <a:srgbClr val="FF0000"/>
                  </a:solidFill>
                </a:rPr>
                <a:t>r[j]&lt;r[index]</a:t>
              </a:r>
              <a:r>
                <a:rPr lang="en-US" altLang="zh-CN" b="1" dirty="0">
                  <a:latin typeface="宋体" charset="-122"/>
                </a:rPr>
                <a:t>)</a:t>
              </a:r>
              <a:r>
                <a:rPr lang="en-US" altLang="zh-CN" b="1" dirty="0">
                  <a:solidFill>
                    <a:srgbClr val="FF0000"/>
                  </a:solidFill>
                </a:rPr>
                <a:t> </a:t>
              </a:r>
              <a:r>
                <a:rPr lang="en-US" altLang="zh-CN" b="1" dirty="0"/>
                <a:t>index=j;</a:t>
              </a:r>
            </a:p>
            <a:p>
              <a:pPr algn="just">
                <a:lnSpc>
                  <a:spcPct val="104000"/>
                </a:lnSpc>
              </a:pPr>
              <a:r>
                <a:rPr lang="en-US" altLang="zh-CN" b="1" dirty="0"/>
                <a:t>          if </a:t>
              </a:r>
              <a:r>
                <a:rPr lang="en-US" altLang="zh-CN" b="1" dirty="0">
                  <a:latin typeface="宋体" charset="-122"/>
                </a:rPr>
                <a:t>(</a:t>
              </a:r>
              <a:r>
                <a:rPr lang="en-US" altLang="zh-CN" b="1" dirty="0"/>
                <a:t>index!=</a:t>
              </a:r>
              <a:r>
                <a:rPr lang="en-US" altLang="zh-CN" b="1" dirty="0" err="1"/>
                <a:t>i</a:t>
              </a:r>
              <a:r>
                <a:rPr lang="en-US" altLang="zh-CN" b="1" dirty="0">
                  <a:latin typeface="宋体" charset="-122"/>
                </a:rPr>
                <a:t>)</a:t>
              </a:r>
              <a:r>
                <a:rPr lang="en-US" altLang="zh-CN" b="1" dirty="0"/>
                <a:t> r[</a:t>
              </a:r>
              <a:r>
                <a:rPr lang="en-US" altLang="zh-CN" b="1" dirty="0" err="1"/>
                <a:t>i</a:t>
              </a:r>
              <a:r>
                <a:rPr lang="en-US" altLang="zh-CN" b="1" dirty="0"/>
                <a:t>]←→r[index];   </a:t>
              </a:r>
              <a:r>
                <a:rPr lang="en-US" altLang="zh-CN" sz="2000" b="1" dirty="0"/>
                <a:t>//</a:t>
              </a:r>
              <a:r>
                <a:rPr lang="zh-CN" altLang="en-US" sz="2000" b="1" dirty="0"/>
                <a:t>若最小记录不在最终位置则交换</a:t>
              </a:r>
            </a:p>
            <a:p>
              <a:pPr algn="just">
                <a:lnSpc>
                  <a:spcPct val="104000"/>
                </a:lnSpc>
              </a:pPr>
              <a:r>
                <a:rPr lang="zh-CN" altLang="en-US" b="1" dirty="0"/>
                <a:t>       </a:t>
              </a:r>
              <a:r>
                <a:rPr lang="en-US" altLang="zh-CN" b="1" dirty="0"/>
                <a:t>}</a:t>
              </a:r>
            </a:p>
            <a:p>
              <a:pPr algn="just"/>
              <a:r>
                <a:rPr lang="en-US" altLang="zh-CN" b="1" dirty="0"/>
                <a:t>    }</a:t>
              </a:r>
            </a:p>
          </p:txBody>
        </p:sp>
        <p:grpSp>
          <p:nvGrpSpPr>
            <p:cNvPr id="49163" name="Group 36"/>
            <p:cNvGrpSpPr>
              <a:grpSpLocks/>
            </p:cNvGrpSpPr>
            <p:nvPr/>
          </p:nvGrpSpPr>
          <p:grpSpPr bwMode="auto">
            <a:xfrm>
              <a:off x="1438" y="9039"/>
              <a:ext cx="550" cy="864"/>
              <a:chOff x="1458" y="2840"/>
              <a:chExt cx="550" cy="864"/>
            </a:xfrm>
          </p:grpSpPr>
          <p:sp>
            <p:nvSpPr>
              <p:cNvPr id="49164" name="AutoShape 37"/>
              <p:cNvSpPr>
                <a:spLocks noChangeArrowheads="1"/>
              </p:cNvSpPr>
              <p:nvPr/>
            </p:nvSpPr>
            <p:spPr bwMode="auto">
              <a:xfrm rot="5400000">
                <a:off x="1301" y="2997"/>
                <a:ext cx="864" cy="55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31782" name="WordArt 38"/>
              <p:cNvSpPr>
                <a:spLocks noChangeArrowheads="1" noChangeShapeType="1" noTextEdit="1"/>
              </p:cNvSpPr>
              <p:nvPr/>
            </p:nvSpPr>
            <p:spPr bwMode="auto">
              <a:xfrm rot="18000000">
                <a:off x="1393" y="3045"/>
                <a:ext cx="557" cy="167"/>
              </a:xfrm>
              <a:prstGeom prst="rect">
                <a:avLst/>
              </a:prstGeom>
            </p:spPr>
            <p:txBody>
              <a:bodyPr wrap="none" fromWordArt="1">
                <a:prstTxWarp prst="textCanDown">
                  <a:avLst>
                    <a:gd name="adj" fmla="val 2569"/>
                  </a:avLst>
                </a:prstTxWarp>
              </a:bodyPr>
              <a:lstStyle/>
              <a:p>
                <a:pPr algn="ctr">
                  <a:defRPr/>
                </a:pPr>
                <a:r>
                  <a:rPr lang="en-US" altLang="zh-CN" sz="800" kern="10" dirty="0">
                    <a:ln w="9525">
                      <a:solidFill>
                        <a:srgbClr val="000000"/>
                      </a:solidFill>
                      <a:round/>
                      <a:headEnd/>
                      <a:tailEnd/>
                    </a:ln>
                    <a:noFill/>
                    <a:latin typeface="宋体"/>
                    <a:ea typeface="宋体"/>
                  </a:rPr>
                  <a:t>C</a:t>
                </a:r>
                <a:r>
                  <a:rPr lang="zh-CN" altLang="en-US" sz="800" kern="10" dirty="0">
                    <a:ln w="9525">
                      <a:solidFill>
                        <a:srgbClr val="000000"/>
                      </a:solidFill>
                      <a:round/>
                      <a:headEnd/>
                      <a:tailEnd/>
                    </a:ln>
                    <a:noFill/>
                    <a:latin typeface="宋体"/>
                    <a:ea typeface="宋体"/>
                  </a:rPr>
                  <a:t>伪码</a:t>
                </a:r>
              </a:p>
            </p:txBody>
          </p:sp>
        </p:grpSp>
      </p:grpSp>
      <p:sp>
        <p:nvSpPr>
          <p:cNvPr id="46086" name="Text Box 39"/>
          <p:cNvSpPr txBox="1">
            <a:spLocks noChangeArrowheads="1"/>
          </p:cNvSpPr>
          <p:nvPr/>
        </p:nvSpPr>
        <p:spPr bwMode="auto">
          <a:xfrm>
            <a:off x="469900" y="4689475"/>
            <a:ext cx="84867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b="1" dirty="0">
                <a:latin typeface="宋体" charset="-122"/>
              </a:rPr>
              <a:t>该算法的</a:t>
            </a:r>
            <a:r>
              <a:rPr kumimoji="1" lang="zh-CN" altLang="en-US" b="1" dirty="0">
                <a:solidFill>
                  <a:srgbClr val="FF0000"/>
                </a:solidFill>
                <a:latin typeface="宋体" charset="-122"/>
              </a:rPr>
              <a:t>基本语句</a:t>
            </a:r>
            <a:r>
              <a:rPr kumimoji="1" lang="zh-CN" altLang="en-US" b="1" dirty="0">
                <a:latin typeface="宋体" charset="-122"/>
              </a:rPr>
              <a:t>是内层循环体中的比较语句</a:t>
            </a:r>
            <a:r>
              <a:rPr kumimoji="1" lang="en-US" altLang="zh-CN" b="1" dirty="0">
                <a:solidFill>
                  <a:srgbClr val="FF0000"/>
                </a:solidFill>
              </a:rPr>
              <a:t>r[j]&lt;r[index]</a:t>
            </a:r>
            <a:r>
              <a:rPr kumimoji="1" lang="zh-CN" altLang="en-US" b="1" dirty="0">
                <a:latin typeface="宋体" charset="-122"/>
              </a:rPr>
              <a:t>，其执行次数为：</a:t>
            </a:r>
            <a:r>
              <a:rPr kumimoji="1" lang="zh-CN" altLang="en-US" b="1" dirty="0"/>
              <a:t> </a:t>
            </a:r>
          </a:p>
        </p:txBody>
      </p:sp>
      <p:sp>
        <p:nvSpPr>
          <p:cNvPr id="49159" name="Rectangle 42"/>
          <p:cNvSpPr>
            <a:spLocks noChangeArrowheads="1"/>
          </p:cNvSpPr>
          <p:nvPr/>
        </p:nvSpPr>
        <p:spPr bwMode="auto">
          <a:xfrm>
            <a:off x="0" y="3432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aphicFrame>
        <p:nvGraphicFramePr>
          <p:cNvPr id="46088" name="Object 37"/>
          <p:cNvGraphicFramePr>
            <a:graphicFrameLocks noChangeAspect="1"/>
          </p:cNvGraphicFramePr>
          <p:nvPr/>
        </p:nvGraphicFramePr>
        <p:xfrm>
          <a:off x="2855913" y="5335588"/>
          <a:ext cx="4475162" cy="863600"/>
        </p:xfrm>
        <a:graphic>
          <a:graphicData uri="http://schemas.openxmlformats.org/presentationml/2006/ole">
            <mc:AlternateContent xmlns:mc="http://schemas.openxmlformats.org/markup-compatibility/2006">
              <mc:Choice xmlns:v="urn:schemas-microsoft-com:vml" Requires="v">
                <p:oleObj spid="_x0000_s29701" name="公式" r:id="rId3" imgW="2324100" imgH="444500" progId="Equation.3">
                  <p:embed/>
                </p:oleObj>
              </mc:Choice>
              <mc:Fallback>
                <p:oleObj name="公式" r:id="rId3" imgW="23241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3" y="5335588"/>
                        <a:ext cx="44751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9" name="椭圆 12"/>
          <p:cNvSpPr>
            <a:spLocks noChangeArrowheads="1"/>
          </p:cNvSpPr>
          <p:nvPr/>
        </p:nvSpPr>
        <p:spPr bwMode="auto">
          <a:xfrm>
            <a:off x="6507163" y="5414963"/>
            <a:ext cx="879475" cy="652462"/>
          </a:xfrm>
          <a:prstGeom prst="ellipse">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Tree>
    <p:extLst>
      <p:ext uri="{BB962C8B-B14F-4D97-AF65-F5344CB8AC3E}">
        <p14:creationId xmlns:p14="http://schemas.microsoft.com/office/powerpoint/2010/main" val="56492834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6086"/>
                                        </p:tgtEl>
                                        <p:attrNameLst>
                                          <p:attrName>style.visibility</p:attrName>
                                        </p:attrNameLst>
                                      </p:cBhvr>
                                      <p:to>
                                        <p:strVal val="visible"/>
                                      </p:to>
                                    </p:set>
                                    <p:animEffect transition="in" filter="randombar(horizontal)">
                                      <p:cBhvr>
                                        <p:cTn id="7" dur="500"/>
                                        <p:tgtEl>
                                          <p:spTgt spid="460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46088"/>
                                        </p:tgtEl>
                                        <p:attrNameLst>
                                          <p:attrName>style.visibility</p:attrName>
                                        </p:attrNameLst>
                                      </p:cBhvr>
                                      <p:to>
                                        <p:strVal val="visible"/>
                                      </p:to>
                                    </p:set>
                                    <p:animEffect transition="in" filter="randombar(horizontal)">
                                      <p:cBhvr>
                                        <p:cTn id="12" dur="500"/>
                                        <p:tgtEl>
                                          <p:spTgt spid="46088"/>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6089"/>
                                        </p:tgtEl>
                                        <p:attrNameLst>
                                          <p:attrName>style.visibility</p:attrName>
                                        </p:attrNameLst>
                                      </p:cBhvr>
                                      <p:to>
                                        <p:strVal val="visible"/>
                                      </p:to>
                                    </p:set>
                                    <p:animEffect transition="in" filter="randombar(horizontal)">
                                      <p:cBhvr>
                                        <p:cTn id="15" dur="500"/>
                                        <p:tgtEl>
                                          <p:spTgt spid="46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 grpId="0"/>
      <p:bldP spid="4608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13525C4D-AC9D-48E7-9071-BB94E7B6F5EE}"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5017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5018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49577797-7006-4742-B1AB-A989B43CC0BD}" type="slidenum">
              <a:rPr lang="en-US" altLang="zh-CN" sz="1400" smtClean="0">
                <a:latin typeface="Comic Sans MS" pitchFamily="66" charset="0"/>
              </a:rPr>
              <a:pPr/>
              <a:t>21</a:t>
            </a:fld>
            <a:endParaRPr lang="en-US" altLang="zh-CN" sz="1400" smtClean="0">
              <a:latin typeface="Comic Sans MS" pitchFamily="66" charset="0"/>
            </a:endParaRPr>
          </a:p>
        </p:txBody>
      </p:sp>
      <p:sp>
        <p:nvSpPr>
          <p:cNvPr id="50181" name="Text Box 4"/>
          <p:cNvSpPr txBox="1">
            <a:spLocks noChangeArrowheads="1"/>
          </p:cNvSpPr>
          <p:nvPr/>
        </p:nvSpPr>
        <p:spPr bwMode="auto">
          <a:xfrm>
            <a:off x="365125" y="1279525"/>
            <a:ext cx="8380413"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2800" b="1"/>
              <a:t>        </a:t>
            </a:r>
            <a:r>
              <a:rPr kumimoji="1" lang="zh-CN" altLang="en-US" sz="2800" b="1"/>
              <a:t>起泡排序在扫描过程中两两比较相邻记录，如果反序则交换，最终，最大记录就被“沉到”了序列的最后一个位置，第二遍扫描将第二大记录“沉到”了倒数第二个位置，重复上述操作，直到</a:t>
            </a:r>
            <a:r>
              <a:rPr kumimoji="1" lang="en-US" altLang="zh-CN" sz="2800" b="1" i="1"/>
              <a:t>n</a:t>
            </a:r>
            <a:r>
              <a:rPr kumimoji="1" lang="en-US" altLang="zh-CN" sz="2800" b="1">
                <a:cs typeface="Times New Roman" pitchFamily="18" charset="0"/>
              </a:rPr>
              <a:t>-</a:t>
            </a:r>
            <a:r>
              <a:rPr kumimoji="1" lang="en-US" altLang="zh-CN" sz="2800" b="1"/>
              <a:t>1 </a:t>
            </a:r>
            <a:r>
              <a:rPr kumimoji="1" lang="zh-CN" altLang="en-US" sz="2800" b="1"/>
              <a:t>遍扫描后，整个序列就排好序了。 </a:t>
            </a:r>
            <a:r>
              <a:rPr kumimoji="1" lang="en-US" altLang="zh-CN" sz="2800" b="1"/>
              <a:t>(</a:t>
            </a:r>
            <a:r>
              <a:rPr kumimoji="1" lang="zh-CN" altLang="en-US" sz="2800" b="1">
                <a:solidFill>
                  <a:srgbClr val="CC3300"/>
                </a:solidFill>
              </a:rPr>
              <a:t>算法思想见</a:t>
            </a:r>
            <a:r>
              <a:rPr kumimoji="1" lang="en-US" altLang="zh-CN" sz="2800" b="1">
                <a:solidFill>
                  <a:srgbClr val="CC3300"/>
                </a:solidFill>
              </a:rPr>
              <a:t>P43</a:t>
            </a:r>
            <a:r>
              <a:rPr kumimoji="1" lang="en-US" altLang="zh-CN" sz="2800" b="1"/>
              <a:t>) </a:t>
            </a:r>
          </a:p>
        </p:txBody>
      </p:sp>
      <p:sp>
        <p:nvSpPr>
          <p:cNvPr id="50182" name="Text Box 5"/>
          <p:cNvSpPr txBox="1">
            <a:spLocks noChangeArrowheads="1"/>
          </p:cNvSpPr>
          <p:nvPr/>
        </p:nvSpPr>
        <p:spPr bwMode="auto">
          <a:xfrm>
            <a:off x="274638" y="357188"/>
            <a:ext cx="77533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3.3.2  </a:t>
            </a:r>
            <a:r>
              <a:rPr kumimoji="1" lang="zh-CN" altLang="en-US" sz="4400" b="1">
                <a:solidFill>
                  <a:schemeClr val="tx2"/>
                </a:solidFill>
                <a:latin typeface="华文行楷" pitchFamily="2" charset="-122"/>
                <a:ea typeface="华文行楷" pitchFamily="2" charset="-122"/>
              </a:rPr>
              <a:t>起泡排序</a:t>
            </a:r>
            <a:r>
              <a:rPr kumimoji="1" lang="zh-CN" altLang="en-US" sz="4000" b="1">
                <a:solidFill>
                  <a:srgbClr val="A50021"/>
                </a:solidFill>
              </a:rPr>
              <a:t> </a:t>
            </a:r>
          </a:p>
        </p:txBody>
      </p:sp>
      <p:grpSp>
        <p:nvGrpSpPr>
          <p:cNvPr id="50183" name="Group 15"/>
          <p:cNvGrpSpPr>
            <a:grpSpLocks/>
          </p:cNvGrpSpPr>
          <p:nvPr/>
        </p:nvGrpSpPr>
        <p:grpSpPr bwMode="auto">
          <a:xfrm>
            <a:off x="1828800" y="4143375"/>
            <a:ext cx="5486400" cy="1503363"/>
            <a:chOff x="1152" y="2418"/>
            <a:chExt cx="3456" cy="947"/>
          </a:xfrm>
        </p:grpSpPr>
        <p:sp>
          <p:nvSpPr>
            <p:cNvPr id="50184" name="Text Box 30"/>
            <p:cNvSpPr txBox="1">
              <a:spLocks noChangeArrowheads="1"/>
            </p:cNvSpPr>
            <p:nvPr/>
          </p:nvSpPr>
          <p:spPr bwMode="auto">
            <a:xfrm>
              <a:off x="1152" y="2497"/>
              <a:ext cx="3456" cy="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b="1" i="1"/>
                <a:t>r</a:t>
              </a:r>
              <a:r>
                <a:rPr lang="en-US" altLang="zh-CN" b="1" i="1" baseline="-25000"/>
                <a:t>j</a:t>
              </a:r>
              <a:r>
                <a:rPr lang="en-US" altLang="zh-CN" b="1" baseline="-25000"/>
                <a:t>                        </a:t>
              </a:r>
              <a:r>
                <a:rPr lang="en-US" altLang="zh-CN" b="1" i="1"/>
                <a:t>r</a:t>
              </a:r>
              <a:r>
                <a:rPr lang="en-US" altLang="zh-CN" b="1" i="1" baseline="-25000"/>
                <a:t>j</a:t>
              </a:r>
              <a:r>
                <a:rPr lang="en-US" altLang="zh-CN" b="1" baseline="-25000"/>
                <a:t>+1</a:t>
              </a:r>
              <a:r>
                <a:rPr lang="en-US" altLang="zh-CN" b="1" i="1"/>
                <a:t>  r</a:t>
              </a:r>
              <a:r>
                <a:rPr lang="en-US" altLang="zh-CN" b="1" i="1" baseline="-25000"/>
                <a:t>i</a:t>
              </a:r>
              <a:r>
                <a:rPr lang="en-US" altLang="zh-CN" b="1" baseline="-25000"/>
                <a:t>+1 </a:t>
              </a:r>
              <a:r>
                <a:rPr lang="en-US" altLang="zh-CN" b="1"/>
                <a:t>≤ ……</a:t>
              </a:r>
              <a:r>
                <a:rPr lang="en-US" altLang="zh-CN" b="1" i="1"/>
                <a:t> </a:t>
              </a:r>
              <a:r>
                <a:rPr lang="en-US" altLang="zh-CN" b="1"/>
                <a:t>≤ </a:t>
              </a:r>
              <a:r>
                <a:rPr lang="en-US" altLang="zh-CN" b="1" i="1"/>
                <a:t>r</a:t>
              </a:r>
              <a:r>
                <a:rPr lang="en-US" altLang="zh-CN" b="1" i="1" baseline="-25000"/>
                <a:t>n</a:t>
              </a:r>
              <a:r>
                <a:rPr lang="en-US" altLang="zh-CN" b="1" baseline="-25000">
                  <a:latin typeface="宋体" charset="-122"/>
                </a:rPr>
                <a:t>-</a:t>
              </a:r>
              <a:r>
                <a:rPr lang="en-US" altLang="zh-CN" b="1" baseline="-25000"/>
                <a:t>1 </a:t>
              </a:r>
              <a:r>
                <a:rPr lang="en-US" altLang="zh-CN" b="1"/>
                <a:t>≤</a:t>
              </a:r>
              <a:r>
                <a:rPr lang="en-US" altLang="zh-CN" b="1" i="1"/>
                <a:t>r</a:t>
              </a:r>
              <a:r>
                <a:rPr lang="en-US" altLang="zh-CN" b="1" i="1" baseline="-25000"/>
                <a:t>n</a:t>
              </a:r>
            </a:p>
            <a:p>
              <a:pPr algn="just"/>
              <a:endParaRPr lang="en-US" altLang="zh-CN" b="1"/>
            </a:p>
            <a:p>
              <a:pPr algn="just">
                <a:lnSpc>
                  <a:spcPct val="96000"/>
                </a:lnSpc>
              </a:pPr>
              <a:r>
                <a:rPr lang="en-US" altLang="zh-CN" sz="1600" b="1"/>
                <a:t>            </a:t>
              </a:r>
              <a:r>
                <a:rPr lang="zh-CN" altLang="en-US" sz="1600" b="1"/>
                <a:t>无序区                                  有序区</a:t>
              </a:r>
            </a:p>
            <a:p>
              <a:pPr algn="just">
                <a:lnSpc>
                  <a:spcPct val="96000"/>
                </a:lnSpc>
              </a:pPr>
              <a:r>
                <a:rPr lang="zh-CN" altLang="en-US" sz="1600" b="1"/>
                <a:t>          </a:t>
              </a:r>
              <a:r>
                <a:rPr lang="en-US" altLang="zh-CN" sz="1600" b="1"/>
                <a:t>1≤</a:t>
              </a:r>
              <a:r>
                <a:rPr lang="en-US" altLang="zh-CN" sz="1600" b="1" i="1"/>
                <a:t>j</a:t>
              </a:r>
              <a:r>
                <a:rPr lang="en-US" altLang="zh-CN" sz="1600" b="1"/>
                <a:t>≤</a:t>
              </a:r>
              <a:r>
                <a:rPr lang="en-US" altLang="zh-CN" sz="1600" b="1" i="1"/>
                <a:t>i</a:t>
              </a:r>
              <a:r>
                <a:rPr lang="en-US" altLang="zh-CN" sz="1600" b="1">
                  <a:latin typeface="宋体" charset="-122"/>
                </a:rPr>
                <a:t>-</a:t>
              </a:r>
              <a:r>
                <a:rPr lang="en-US" altLang="zh-CN" sz="1600" b="1"/>
                <a:t>1                          </a:t>
              </a:r>
              <a:r>
                <a:rPr lang="zh-CN" altLang="en-US" sz="1600" b="1"/>
                <a:t>位于最终位置</a:t>
              </a:r>
            </a:p>
          </p:txBody>
        </p:sp>
        <p:sp>
          <p:nvSpPr>
            <p:cNvPr id="50185" name="AutoShape 31"/>
            <p:cNvSpPr>
              <a:spLocks/>
            </p:cNvSpPr>
            <p:nvPr/>
          </p:nvSpPr>
          <p:spPr bwMode="auto">
            <a:xfrm rot="-5405914">
              <a:off x="3129" y="2094"/>
              <a:ext cx="184" cy="1547"/>
            </a:xfrm>
            <a:prstGeom prst="leftBrace">
              <a:avLst>
                <a:gd name="adj1" fmla="val 70063"/>
                <a:gd name="adj2" fmla="val 4994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endParaRPr lang="zh-CN" altLang="zh-CN" sz="1800">
                <a:solidFill>
                  <a:schemeClr val="accent2"/>
                </a:solidFill>
                <a:latin typeface="Arial" charset="0"/>
                <a:ea typeface="华文行楷" pitchFamily="2" charset="-122"/>
              </a:endParaRPr>
            </a:p>
          </p:txBody>
        </p:sp>
        <p:sp>
          <p:nvSpPr>
            <p:cNvPr id="50186" name="Line 32"/>
            <p:cNvSpPr>
              <a:spLocks noChangeShapeType="1"/>
            </p:cNvSpPr>
            <p:nvPr/>
          </p:nvSpPr>
          <p:spPr bwMode="auto">
            <a:xfrm>
              <a:off x="2381" y="2538"/>
              <a:ext cx="0" cy="29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7" name="Text Box 33"/>
            <p:cNvSpPr txBox="1">
              <a:spLocks noChangeArrowheads="1"/>
            </p:cNvSpPr>
            <p:nvPr/>
          </p:nvSpPr>
          <p:spPr bwMode="auto">
            <a:xfrm>
              <a:off x="1345" y="2418"/>
              <a:ext cx="745"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zh-CN" altLang="en-US" sz="1600" b="1"/>
                <a:t>反序则交换</a:t>
              </a:r>
            </a:p>
            <a:p>
              <a:pPr algn="just"/>
              <a:endParaRPr lang="en-US" altLang="zh-CN" sz="1600" b="1"/>
            </a:p>
          </p:txBody>
        </p:sp>
        <p:sp>
          <p:nvSpPr>
            <p:cNvPr id="50188" name="AutoShape 34"/>
            <p:cNvSpPr>
              <a:spLocks/>
            </p:cNvSpPr>
            <p:nvPr/>
          </p:nvSpPr>
          <p:spPr bwMode="auto">
            <a:xfrm rot="-5405914">
              <a:off x="1680" y="2460"/>
              <a:ext cx="175" cy="848"/>
            </a:xfrm>
            <a:prstGeom prst="leftBrace">
              <a:avLst>
                <a:gd name="adj1" fmla="val 40381"/>
                <a:gd name="adj2" fmla="val 4996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50189" name="Line 35"/>
            <p:cNvSpPr>
              <a:spLocks noChangeShapeType="1"/>
            </p:cNvSpPr>
            <p:nvPr/>
          </p:nvSpPr>
          <p:spPr bwMode="auto">
            <a:xfrm>
              <a:off x="1428" y="2696"/>
              <a:ext cx="551" cy="0"/>
            </a:xfrm>
            <a:prstGeom prst="line">
              <a:avLst/>
            </a:prstGeom>
            <a:noFill/>
            <a:ln w="28575">
              <a:solidFill>
                <a:srgbClr val="000000"/>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58918613"/>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36F21E20-D434-4BF7-AF1A-8D7D44D8F827}"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5120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5120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04C72CD4-A3B7-47DD-86ED-13FFB5B71FB8}" type="slidenum">
              <a:rPr lang="en-US" altLang="zh-CN" sz="1400" smtClean="0">
                <a:latin typeface="Comic Sans MS" pitchFamily="66" charset="0"/>
              </a:rPr>
              <a:pPr/>
              <a:t>22</a:t>
            </a:fld>
            <a:endParaRPr lang="en-US" altLang="zh-CN" sz="1400" smtClean="0">
              <a:latin typeface="Comic Sans MS" pitchFamily="66" charset="0"/>
            </a:endParaRPr>
          </a:p>
        </p:txBody>
      </p:sp>
      <p:grpSp>
        <p:nvGrpSpPr>
          <p:cNvPr id="51205" name="Group 1030"/>
          <p:cNvGrpSpPr>
            <a:grpSpLocks/>
          </p:cNvGrpSpPr>
          <p:nvPr/>
        </p:nvGrpSpPr>
        <p:grpSpPr bwMode="auto">
          <a:xfrm>
            <a:off x="417513" y="447675"/>
            <a:ext cx="8405812" cy="2846388"/>
            <a:chOff x="1449" y="7590"/>
            <a:chExt cx="7654" cy="2189"/>
          </a:xfrm>
        </p:grpSpPr>
        <p:sp>
          <p:nvSpPr>
            <p:cNvPr id="51210" name="Text Box 1031"/>
            <p:cNvSpPr txBox="1">
              <a:spLocks noChangeArrowheads="1"/>
            </p:cNvSpPr>
            <p:nvPr/>
          </p:nvSpPr>
          <p:spPr bwMode="auto">
            <a:xfrm>
              <a:off x="1449" y="7593"/>
              <a:ext cx="7654" cy="2186"/>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lnSpc>
                  <a:spcPct val="104000"/>
                </a:lnSpc>
                <a:spcAft>
                  <a:spcPts val="775"/>
                </a:spcAft>
              </a:pPr>
              <a:r>
                <a:rPr lang="zh-CN" altLang="en-US" b="1">
                  <a:latin typeface="楷体_GB2312" pitchFamily="49" charset="-122"/>
                </a:rPr>
                <a:t>算法</a:t>
              </a:r>
              <a:r>
                <a:rPr lang="en-US" altLang="zh-CN" b="1"/>
                <a:t>3.7——</a:t>
              </a:r>
              <a:r>
                <a:rPr lang="zh-CN" altLang="en-US" b="1">
                  <a:latin typeface="楷体_GB2312" pitchFamily="49" charset="-122"/>
                </a:rPr>
                <a:t>起泡排序</a:t>
              </a:r>
            </a:p>
            <a:p>
              <a:pPr algn="just">
                <a:lnSpc>
                  <a:spcPct val="104000"/>
                </a:lnSpc>
              </a:pPr>
              <a:r>
                <a:rPr lang="zh-CN" altLang="en-US" b="1"/>
                <a:t>  </a:t>
              </a:r>
              <a:r>
                <a:rPr lang="en-US" altLang="zh-CN" b="1"/>
                <a:t>void BubbleSort</a:t>
              </a:r>
              <a:r>
                <a:rPr lang="en-US" altLang="zh-CN" b="1">
                  <a:latin typeface="宋体" charset="-122"/>
                </a:rPr>
                <a:t>(</a:t>
              </a:r>
              <a:r>
                <a:rPr lang="en-US" altLang="zh-CN" b="1"/>
                <a:t>int r[ ], int n</a:t>
              </a:r>
              <a:r>
                <a:rPr lang="en-US" altLang="zh-CN" b="1">
                  <a:latin typeface="宋体" charset="-122"/>
                </a:rPr>
                <a:t>) </a:t>
              </a:r>
              <a:r>
                <a:rPr lang="en-US" altLang="zh-CN" sz="2000" b="1"/>
                <a:t>//</a:t>
              </a:r>
              <a:r>
                <a:rPr lang="zh-CN" altLang="en-US" sz="2000" b="1">
                  <a:latin typeface="宋体" charset="-122"/>
                </a:rPr>
                <a:t>数组下标从</a:t>
              </a:r>
              <a:r>
                <a:rPr lang="en-US" altLang="zh-CN" sz="2000" b="1">
                  <a:latin typeface="宋体" charset="-122"/>
                </a:rPr>
                <a:t>0</a:t>
              </a:r>
              <a:r>
                <a:rPr lang="zh-CN" altLang="en-US" sz="2000" b="1">
                  <a:latin typeface="宋体" charset="-122"/>
                </a:rPr>
                <a:t>开始</a:t>
              </a:r>
              <a:endParaRPr lang="zh-CN" altLang="en-US" sz="2000" b="1"/>
            </a:p>
            <a:p>
              <a:pPr algn="just">
                <a:lnSpc>
                  <a:spcPct val="104000"/>
                </a:lnSpc>
              </a:pPr>
              <a:r>
                <a:rPr lang="zh-CN" altLang="en-US" b="1"/>
                <a:t>  </a:t>
              </a:r>
              <a:r>
                <a:rPr lang="en-US" altLang="zh-CN" b="1"/>
                <a:t>{</a:t>
              </a:r>
            </a:p>
            <a:p>
              <a:pPr algn="just">
                <a:lnSpc>
                  <a:spcPct val="104000"/>
                </a:lnSpc>
              </a:pPr>
              <a:r>
                <a:rPr lang="en-US" altLang="zh-CN" b="1"/>
                <a:t>      for (i=1; i&lt;n; i++)   </a:t>
              </a:r>
              <a:r>
                <a:rPr lang="en-US" altLang="zh-CN" sz="2000" b="1"/>
                <a:t>//i</a:t>
              </a:r>
              <a:r>
                <a:rPr lang="zh-CN" altLang="en-US" sz="2000" b="1"/>
                <a:t>循环用来实现比较的趟数，共需比</a:t>
              </a:r>
              <a:r>
                <a:rPr lang="en-US" altLang="zh-CN" sz="2000" b="1"/>
                <a:t>n-1</a:t>
              </a:r>
              <a:r>
                <a:rPr lang="zh-CN" altLang="en-US" sz="2000" b="1"/>
                <a:t>趟</a:t>
              </a:r>
            </a:p>
            <a:p>
              <a:pPr algn="just">
                <a:lnSpc>
                  <a:spcPct val="104000"/>
                </a:lnSpc>
              </a:pPr>
              <a:r>
                <a:rPr lang="zh-CN" altLang="en-US" b="1"/>
                <a:t>         </a:t>
              </a:r>
              <a:r>
                <a:rPr lang="en-US" altLang="zh-CN" b="1"/>
                <a:t>for (j=0; </a:t>
              </a:r>
              <a:r>
                <a:rPr lang="en-US" altLang="zh-CN" b="1">
                  <a:solidFill>
                    <a:srgbClr val="FF0000"/>
                  </a:solidFill>
                </a:rPr>
                <a:t>j&lt;n</a:t>
              </a:r>
              <a:r>
                <a:rPr lang="en-US" altLang="zh-CN" b="1">
                  <a:solidFill>
                    <a:srgbClr val="FF0000"/>
                  </a:solidFill>
                  <a:latin typeface="宋体" charset="-122"/>
                </a:rPr>
                <a:t>-</a:t>
              </a:r>
              <a:r>
                <a:rPr lang="en-US" altLang="zh-CN" b="1">
                  <a:solidFill>
                    <a:srgbClr val="FF0000"/>
                  </a:solidFill>
                </a:rPr>
                <a:t>i</a:t>
              </a:r>
              <a:r>
                <a:rPr lang="en-US" altLang="zh-CN" b="1"/>
                <a:t>; j++)  </a:t>
              </a:r>
              <a:r>
                <a:rPr lang="en-US" altLang="zh-CN" sz="2000" b="1"/>
                <a:t>//j</a:t>
              </a:r>
              <a:r>
                <a:rPr lang="zh-CN" altLang="en-US" sz="2000" b="1"/>
                <a:t>循环用来在一趟中两两相比，并换位</a:t>
              </a:r>
            </a:p>
            <a:p>
              <a:pPr algn="just">
                <a:lnSpc>
                  <a:spcPct val="104000"/>
                </a:lnSpc>
              </a:pPr>
              <a:r>
                <a:rPr lang="zh-CN" altLang="en-US" b="1"/>
                <a:t>           </a:t>
              </a:r>
              <a:r>
                <a:rPr lang="en-US" altLang="zh-CN" b="1"/>
                <a:t>if (</a:t>
              </a:r>
              <a:r>
                <a:rPr lang="en-US" altLang="zh-CN" b="1">
                  <a:solidFill>
                    <a:srgbClr val="FF0000"/>
                  </a:solidFill>
                </a:rPr>
                <a:t>r[j]&gt;r[j+1]</a:t>
              </a:r>
              <a:r>
                <a:rPr lang="en-US" altLang="zh-CN" b="1"/>
                <a:t>)</a:t>
              </a:r>
              <a:r>
                <a:rPr lang="en-US" altLang="zh-CN" b="1">
                  <a:solidFill>
                    <a:srgbClr val="FF0000"/>
                  </a:solidFill>
                </a:rPr>
                <a:t>  </a:t>
              </a:r>
              <a:r>
                <a:rPr lang="en-US" altLang="zh-CN" b="1"/>
                <a:t>r[j]←→r[j+1]</a:t>
              </a:r>
              <a:r>
                <a:rPr lang="zh-CN" altLang="en-US" b="1"/>
                <a:t>；</a:t>
              </a:r>
              <a:r>
                <a:rPr lang="en-US" altLang="zh-CN" sz="2000" b="1"/>
                <a:t>//</a:t>
              </a:r>
              <a:r>
                <a:rPr lang="zh-CN" altLang="en-US" sz="2000" b="1"/>
                <a:t>如果反序，则交换元素</a:t>
              </a:r>
            </a:p>
            <a:p>
              <a:pPr algn="just">
                <a:lnSpc>
                  <a:spcPct val="104000"/>
                </a:lnSpc>
              </a:pPr>
              <a:r>
                <a:rPr lang="zh-CN" altLang="en-US" b="1"/>
                <a:t>   </a:t>
              </a:r>
              <a:r>
                <a:rPr lang="en-US" altLang="zh-CN" b="1"/>
                <a:t>}</a:t>
              </a:r>
            </a:p>
          </p:txBody>
        </p:sp>
        <p:grpSp>
          <p:nvGrpSpPr>
            <p:cNvPr id="51211" name="Group 1032"/>
            <p:cNvGrpSpPr>
              <a:grpSpLocks/>
            </p:cNvGrpSpPr>
            <p:nvPr/>
          </p:nvGrpSpPr>
          <p:grpSpPr bwMode="auto">
            <a:xfrm>
              <a:off x="1449" y="7590"/>
              <a:ext cx="550" cy="864"/>
              <a:chOff x="1519" y="3141"/>
              <a:chExt cx="550" cy="864"/>
            </a:xfrm>
          </p:grpSpPr>
          <p:sp>
            <p:nvSpPr>
              <p:cNvPr id="51212" name="AutoShape 1033"/>
              <p:cNvSpPr>
                <a:spLocks noChangeArrowheads="1"/>
              </p:cNvSpPr>
              <p:nvPr/>
            </p:nvSpPr>
            <p:spPr bwMode="auto">
              <a:xfrm rot="5400000">
                <a:off x="1362" y="3298"/>
                <a:ext cx="864" cy="55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2" name="WordArt 1034"/>
              <p:cNvSpPr>
                <a:spLocks noChangeArrowheads="1" noChangeShapeType="1" noTextEdit="1"/>
              </p:cNvSpPr>
              <p:nvPr/>
            </p:nvSpPr>
            <p:spPr bwMode="auto">
              <a:xfrm rot="18000000">
                <a:off x="1454" y="3346"/>
                <a:ext cx="557" cy="167"/>
              </a:xfrm>
              <a:prstGeom prst="rect">
                <a:avLst/>
              </a:prstGeom>
            </p:spPr>
            <p:txBody>
              <a:bodyPr wrap="none" fromWordArt="1">
                <a:prstTxWarp prst="textCanDown">
                  <a:avLst>
                    <a:gd name="adj" fmla="val 2569"/>
                  </a:avLst>
                </a:prstTxWarp>
              </a:bodyPr>
              <a:lstStyle/>
              <a:p>
                <a:pPr algn="ctr">
                  <a:defRPr/>
                </a:pPr>
                <a:r>
                  <a:rPr lang="en-US" altLang="zh-CN" sz="800" kern="10" dirty="0">
                    <a:ln w="9525">
                      <a:solidFill>
                        <a:srgbClr val="000000"/>
                      </a:solidFill>
                      <a:round/>
                      <a:headEnd/>
                      <a:tailEnd/>
                    </a:ln>
                    <a:noFill/>
                    <a:latin typeface="宋体"/>
                    <a:ea typeface="宋体"/>
                  </a:rPr>
                  <a:t>C</a:t>
                </a:r>
                <a:r>
                  <a:rPr lang="zh-CN" altLang="en-US" sz="800" kern="10" dirty="0">
                    <a:ln w="9525">
                      <a:solidFill>
                        <a:srgbClr val="000000"/>
                      </a:solidFill>
                      <a:round/>
                      <a:headEnd/>
                      <a:tailEnd/>
                    </a:ln>
                    <a:noFill/>
                    <a:latin typeface="宋体"/>
                    <a:ea typeface="宋体"/>
                  </a:rPr>
                  <a:t>伪码</a:t>
                </a:r>
              </a:p>
            </p:txBody>
          </p:sp>
        </p:grpSp>
      </p:grpSp>
      <p:sp>
        <p:nvSpPr>
          <p:cNvPr id="51206" name="Text Box 1035"/>
          <p:cNvSpPr txBox="1">
            <a:spLocks noChangeArrowheads="1"/>
          </p:cNvSpPr>
          <p:nvPr/>
        </p:nvSpPr>
        <p:spPr bwMode="auto">
          <a:xfrm>
            <a:off x="762000" y="3673475"/>
            <a:ext cx="7772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b="1" dirty="0">
                <a:latin typeface="宋体" charset="-122"/>
              </a:rPr>
              <a:t>    </a:t>
            </a:r>
            <a:r>
              <a:rPr kumimoji="1" lang="zh-CN" altLang="en-US" b="1" dirty="0">
                <a:latin typeface="宋体" charset="-122"/>
              </a:rPr>
              <a:t>该算法的基本语句是内层循环体中的比较语句</a:t>
            </a:r>
            <a:r>
              <a:rPr kumimoji="1" lang="en-US" altLang="zh-CN" b="1" dirty="0">
                <a:solidFill>
                  <a:srgbClr val="FF0000"/>
                </a:solidFill>
              </a:rPr>
              <a:t>r[j]&gt;r[j+1]</a:t>
            </a:r>
            <a:r>
              <a:rPr kumimoji="1" lang="zh-CN" altLang="en-US" b="1" dirty="0" smtClean="0">
                <a:latin typeface="宋体" charset="-122"/>
              </a:rPr>
              <a:t>，最坏的情况下：其</a:t>
            </a:r>
            <a:r>
              <a:rPr kumimoji="1" lang="zh-CN" altLang="en-US" b="1" dirty="0">
                <a:latin typeface="宋体" charset="-122"/>
              </a:rPr>
              <a:t>执行次数为：</a:t>
            </a:r>
            <a:r>
              <a:rPr kumimoji="1" lang="zh-CN" altLang="en-US" b="1" dirty="0"/>
              <a:t> </a:t>
            </a:r>
          </a:p>
        </p:txBody>
      </p:sp>
      <p:sp>
        <p:nvSpPr>
          <p:cNvPr id="51207" name="Rectangle 1038"/>
          <p:cNvSpPr>
            <a:spLocks noChangeArrowheads="1"/>
          </p:cNvSpPr>
          <p:nvPr/>
        </p:nvSpPr>
        <p:spPr bwMode="auto">
          <a:xfrm>
            <a:off x="0" y="3421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aphicFrame>
        <p:nvGraphicFramePr>
          <p:cNvPr id="51208" name="Object 19"/>
          <p:cNvGraphicFramePr>
            <a:graphicFrameLocks noChangeAspect="1"/>
          </p:cNvGraphicFramePr>
          <p:nvPr/>
        </p:nvGraphicFramePr>
        <p:xfrm>
          <a:off x="2073275" y="4770438"/>
          <a:ext cx="4643438" cy="904875"/>
        </p:xfrm>
        <a:graphic>
          <a:graphicData uri="http://schemas.openxmlformats.org/presentationml/2006/ole">
            <mc:AlternateContent xmlns:mc="http://schemas.openxmlformats.org/markup-compatibility/2006">
              <mc:Choice xmlns:v="urn:schemas-microsoft-com:vml" Requires="v">
                <p:oleObj spid="_x0000_s30725" name="公式" r:id="rId3" imgW="2298700" imgH="444500" progId="Equation.3">
                  <p:embed/>
                </p:oleObj>
              </mc:Choice>
              <mc:Fallback>
                <p:oleObj name="公式" r:id="rId3" imgW="22987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275" y="4770438"/>
                        <a:ext cx="4643438"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9" name="椭圆 12"/>
          <p:cNvSpPr>
            <a:spLocks noChangeArrowheads="1"/>
          </p:cNvSpPr>
          <p:nvPr/>
        </p:nvSpPr>
        <p:spPr bwMode="auto">
          <a:xfrm>
            <a:off x="5907088" y="4845050"/>
            <a:ext cx="879475" cy="652463"/>
          </a:xfrm>
          <a:prstGeom prst="ellipse">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Tree>
    <p:extLst>
      <p:ext uri="{BB962C8B-B14F-4D97-AF65-F5344CB8AC3E}">
        <p14:creationId xmlns:p14="http://schemas.microsoft.com/office/powerpoint/2010/main" val="3002562971"/>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03DF82ED-E4F9-4A39-A1C0-A0DFD41E1C84}"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5222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5222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9BBBEABC-305D-4C2A-BC1A-FB3AC79CBAF2}" type="slidenum">
              <a:rPr lang="en-US" altLang="zh-CN" sz="1400" smtClean="0">
                <a:latin typeface="Comic Sans MS" pitchFamily="66" charset="0"/>
              </a:rPr>
              <a:pPr/>
              <a:t>23</a:t>
            </a:fld>
            <a:endParaRPr lang="en-US" altLang="zh-CN" sz="1400" smtClean="0">
              <a:latin typeface="Comic Sans MS" pitchFamily="66" charset="0"/>
            </a:endParaRPr>
          </a:p>
        </p:txBody>
      </p:sp>
      <p:sp>
        <p:nvSpPr>
          <p:cNvPr id="52229" name="Text Box 13"/>
          <p:cNvSpPr txBox="1">
            <a:spLocks noChangeArrowheads="1"/>
          </p:cNvSpPr>
          <p:nvPr/>
        </p:nvSpPr>
        <p:spPr bwMode="auto">
          <a:xfrm>
            <a:off x="312738" y="0"/>
            <a:ext cx="844391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b="1">
                <a:latin typeface="宋体" charset="-122"/>
              </a:rPr>
              <a:t>　　可以对起泡排序算法进行一定的</a:t>
            </a:r>
            <a:r>
              <a:rPr kumimoji="1" lang="zh-CN" altLang="en-US" b="1">
                <a:solidFill>
                  <a:srgbClr val="FF0000"/>
                </a:solidFill>
                <a:latin typeface="宋体" charset="-122"/>
              </a:rPr>
              <a:t>改良</a:t>
            </a:r>
            <a:r>
              <a:rPr kumimoji="1" lang="zh-CN" altLang="en-US" b="1">
                <a:latin typeface="宋体" charset="-122"/>
              </a:rPr>
              <a:t>。注意到，在一趟起泡排序过程中，如果</a:t>
            </a:r>
            <a:r>
              <a:rPr kumimoji="1" lang="zh-CN" altLang="en-US" b="1">
                <a:solidFill>
                  <a:srgbClr val="FF0000"/>
                </a:solidFill>
                <a:latin typeface="宋体" charset="-122"/>
              </a:rPr>
              <a:t>有多个记录交换到最终位置，则下一趟起泡排序将不处理这些记录</a:t>
            </a:r>
            <a:r>
              <a:rPr kumimoji="1" lang="zh-CN" altLang="en-US" b="1">
                <a:latin typeface="宋体" charset="-122"/>
              </a:rPr>
              <a:t>；另外，</a:t>
            </a:r>
            <a:r>
              <a:rPr kumimoji="1" lang="zh-CN" altLang="en-US" b="1">
                <a:solidFill>
                  <a:srgbClr val="FF0000"/>
                </a:solidFill>
                <a:latin typeface="宋体" charset="-122"/>
              </a:rPr>
              <a:t>在一趟起泡排序过程中，如果没有记录相交换，</a:t>
            </a:r>
            <a:r>
              <a:rPr kumimoji="1" lang="zh-CN" altLang="en-US" b="1">
                <a:latin typeface="宋体" charset="-122"/>
              </a:rPr>
              <a:t>那么表明这个数组已经有序，</a:t>
            </a:r>
            <a:r>
              <a:rPr kumimoji="1" lang="zh-CN" altLang="en-US" b="1">
                <a:solidFill>
                  <a:srgbClr val="FF0000"/>
                </a:solidFill>
                <a:latin typeface="宋体" charset="-122"/>
              </a:rPr>
              <a:t>算法将终止。</a:t>
            </a:r>
            <a:endParaRPr kumimoji="1" lang="zh-CN" altLang="en-US" b="1">
              <a:solidFill>
                <a:srgbClr val="FF0000"/>
              </a:solidFill>
            </a:endParaRPr>
          </a:p>
        </p:txBody>
      </p:sp>
      <p:grpSp>
        <p:nvGrpSpPr>
          <p:cNvPr id="52230" name="Group 14"/>
          <p:cNvGrpSpPr>
            <a:grpSpLocks/>
          </p:cNvGrpSpPr>
          <p:nvPr/>
        </p:nvGrpSpPr>
        <p:grpSpPr bwMode="auto">
          <a:xfrm>
            <a:off x="684213" y="1946275"/>
            <a:ext cx="7848600" cy="4611688"/>
            <a:chOff x="1699" y="1260"/>
            <a:chExt cx="7661" cy="4011"/>
          </a:xfrm>
        </p:grpSpPr>
        <p:sp>
          <p:nvSpPr>
            <p:cNvPr id="52231" name="Text Box 15"/>
            <p:cNvSpPr txBox="1">
              <a:spLocks noChangeArrowheads="1"/>
            </p:cNvSpPr>
            <p:nvPr/>
          </p:nvSpPr>
          <p:spPr bwMode="auto">
            <a:xfrm>
              <a:off x="1706" y="1260"/>
              <a:ext cx="7654" cy="4011"/>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lnSpc>
                  <a:spcPct val="104000"/>
                </a:lnSpc>
                <a:spcAft>
                  <a:spcPts val="775"/>
                </a:spcAft>
              </a:pPr>
              <a:r>
                <a:rPr lang="zh-CN" altLang="en-US" sz="2000" b="1"/>
                <a:t>算法</a:t>
              </a:r>
              <a:r>
                <a:rPr lang="en-US" altLang="zh-CN" sz="2000" b="1"/>
                <a:t>3.8——</a:t>
              </a:r>
              <a:r>
                <a:rPr lang="zh-CN" altLang="en-US" sz="2000" b="1"/>
                <a:t>改进的起泡排序</a:t>
              </a:r>
            </a:p>
            <a:p>
              <a:pPr algn="just">
                <a:lnSpc>
                  <a:spcPct val="104000"/>
                </a:lnSpc>
              </a:pPr>
              <a:r>
                <a:rPr lang="zh-CN" altLang="en-US" sz="2000" b="1"/>
                <a:t>    </a:t>
              </a:r>
              <a:r>
                <a:rPr lang="en-US" altLang="zh-CN" sz="2000" b="1"/>
                <a:t>void BubbleSort</a:t>
              </a:r>
              <a:r>
                <a:rPr lang="en-US" altLang="zh-CN" sz="2000" b="1">
                  <a:latin typeface="宋体" charset="-122"/>
                </a:rPr>
                <a:t>(</a:t>
              </a:r>
              <a:r>
                <a:rPr lang="en-US" altLang="zh-CN" sz="2000" b="1"/>
                <a:t>int r[ ], int n</a:t>
              </a:r>
              <a:r>
                <a:rPr lang="en-US" altLang="zh-CN" sz="2000" b="1">
                  <a:latin typeface="宋体" charset="-122"/>
                </a:rPr>
                <a:t>)     </a:t>
              </a:r>
              <a:r>
                <a:rPr lang="en-US" altLang="zh-CN" sz="2000" b="1"/>
                <a:t>//</a:t>
              </a:r>
              <a:r>
                <a:rPr lang="zh-CN" altLang="en-US" sz="2000" b="1">
                  <a:latin typeface="宋体" charset="-122"/>
                </a:rPr>
                <a:t>数组下标从</a:t>
              </a:r>
              <a:r>
                <a:rPr lang="en-US" altLang="zh-CN" sz="2000" b="1">
                  <a:latin typeface="宋体" charset="-122"/>
                </a:rPr>
                <a:t>0</a:t>
              </a:r>
              <a:r>
                <a:rPr lang="zh-CN" altLang="en-US" sz="2000" b="1">
                  <a:latin typeface="宋体" charset="-122"/>
                </a:rPr>
                <a:t>开始</a:t>
              </a:r>
              <a:endParaRPr lang="zh-CN" altLang="en-US" sz="2000" b="1"/>
            </a:p>
            <a:p>
              <a:pPr algn="just">
                <a:lnSpc>
                  <a:spcPct val="104000"/>
                </a:lnSpc>
              </a:pPr>
              <a:r>
                <a:rPr lang="zh-CN" altLang="en-US" sz="2000" b="1"/>
                <a:t>    </a:t>
              </a:r>
              <a:r>
                <a:rPr lang="en-US" altLang="zh-CN" sz="2000" b="1"/>
                <a:t>{</a:t>
              </a:r>
            </a:p>
            <a:p>
              <a:pPr algn="just">
                <a:lnSpc>
                  <a:spcPct val="104000"/>
                </a:lnSpc>
              </a:pPr>
              <a:r>
                <a:rPr lang="en-US" altLang="zh-CN" sz="2000" b="1"/>
                <a:t>       exchange=n;          //</a:t>
              </a:r>
              <a:r>
                <a:rPr lang="zh-CN" altLang="en-US" sz="2000" b="1"/>
                <a:t>第一趟起泡排序的范围是</a:t>
              </a:r>
              <a:r>
                <a:rPr lang="en-US" altLang="zh-CN" sz="2000" b="1"/>
                <a:t>r[1]</a:t>
              </a:r>
              <a:r>
                <a:rPr lang="zh-CN" altLang="en-US" sz="2000" b="1"/>
                <a:t>到</a:t>
              </a:r>
              <a:r>
                <a:rPr lang="en-US" altLang="zh-CN" sz="2000" b="1"/>
                <a:t>r[n]</a:t>
              </a:r>
            </a:p>
            <a:p>
              <a:pPr algn="just">
                <a:lnSpc>
                  <a:spcPct val="104000"/>
                </a:lnSpc>
              </a:pPr>
              <a:r>
                <a:rPr lang="en-US" altLang="zh-CN" sz="2000" b="1"/>
                <a:t>       while </a:t>
              </a:r>
              <a:r>
                <a:rPr lang="en-US" altLang="zh-CN" sz="2000" b="1">
                  <a:latin typeface="宋体" charset="-122"/>
                </a:rPr>
                <a:t>(</a:t>
              </a:r>
              <a:r>
                <a:rPr lang="en-US" altLang="zh-CN" sz="2000" b="1"/>
                <a:t>exchange</a:t>
              </a:r>
              <a:r>
                <a:rPr lang="en-US" altLang="zh-CN" sz="2000" b="1">
                  <a:latin typeface="宋体" charset="-122"/>
                </a:rPr>
                <a:t>)  </a:t>
              </a:r>
              <a:r>
                <a:rPr lang="en-US" altLang="zh-CN" sz="2000" b="1"/>
                <a:t>//</a:t>
              </a:r>
              <a:r>
                <a:rPr lang="zh-CN" altLang="en-US" sz="2000" b="1"/>
                <a:t>仅当上一趟排序有记录交换才进行本趟排序</a:t>
              </a:r>
            </a:p>
            <a:p>
              <a:pPr algn="just">
                <a:lnSpc>
                  <a:spcPct val="104000"/>
                </a:lnSpc>
              </a:pPr>
              <a:r>
                <a:rPr lang="zh-CN" altLang="en-US" sz="2000" b="1"/>
                <a:t>       </a:t>
              </a:r>
              <a:r>
                <a:rPr lang="en-US" altLang="zh-CN" sz="2000" b="1"/>
                <a:t>{</a:t>
              </a:r>
            </a:p>
            <a:p>
              <a:pPr algn="just">
                <a:lnSpc>
                  <a:spcPct val="104000"/>
                </a:lnSpc>
              </a:pPr>
              <a:r>
                <a:rPr lang="en-US" altLang="zh-CN" sz="2000" b="1"/>
                <a:t>          bound=exchange; </a:t>
              </a:r>
              <a:r>
                <a:rPr lang="en-US" altLang="zh-CN" sz="2000" b="1">
                  <a:solidFill>
                    <a:srgbClr val="FF3300"/>
                  </a:solidFill>
                </a:rPr>
                <a:t>exchange=0</a:t>
              </a:r>
              <a:r>
                <a:rPr lang="zh-CN" altLang="en-US" sz="2000" b="1">
                  <a:solidFill>
                    <a:srgbClr val="FF3300"/>
                  </a:solidFill>
                </a:rPr>
                <a:t>；</a:t>
              </a:r>
              <a:r>
                <a:rPr lang="zh-CN" altLang="en-US" sz="2000" b="1"/>
                <a:t>  </a:t>
              </a:r>
            </a:p>
            <a:p>
              <a:pPr algn="just">
                <a:lnSpc>
                  <a:spcPct val="104000"/>
                </a:lnSpc>
              </a:pPr>
              <a:r>
                <a:rPr lang="zh-CN" altLang="en-US" sz="2000" b="1"/>
                <a:t>          </a:t>
              </a:r>
              <a:r>
                <a:rPr lang="en-US" altLang="zh-CN" sz="2000" b="1"/>
                <a:t>for </a:t>
              </a:r>
              <a:r>
                <a:rPr lang="en-US" altLang="zh-CN" sz="2000" b="1">
                  <a:latin typeface="宋体" charset="-122"/>
                </a:rPr>
                <a:t>(</a:t>
              </a:r>
              <a:r>
                <a:rPr lang="en-US" altLang="zh-CN" sz="2000" b="1"/>
                <a:t>j=0; j&lt;bound; j++</a:t>
              </a:r>
              <a:r>
                <a:rPr lang="en-US" altLang="zh-CN" sz="2000" b="1">
                  <a:latin typeface="宋体" charset="-122"/>
                </a:rPr>
                <a:t>)</a:t>
              </a:r>
              <a:r>
                <a:rPr lang="en-US" altLang="zh-CN" sz="2000" b="1"/>
                <a:t>          //</a:t>
              </a:r>
              <a:r>
                <a:rPr lang="zh-CN" altLang="en-US" sz="2000" b="1"/>
                <a:t>一趟起泡排序</a:t>
              </a:r>
            </a:p>
            <a:p>
              <a:pPr algn="just">
                <a:lnSpc>
                  <a:spcPct val="104000"/>
                </a:lnSpc>
              </a:pPr>
              <a:r>
                <a:rPr lang="zh-CN" altLang="en-US" sz="2000" b="1"/>
                <a:t>             </a:t>
              </a:r>
              <a:r>
                <a:rPr lang="en-US" altLang="zh-CN" sz="2000" b="1"/>
                <a:t>if </a:t>
              </a:r>
              <a:r>
                <a:rPr lang="en-US" altLang="zh-CN" sz="2000" b="1">
                  <a:latin typeface="宋体" charset="-122"/>
                </a:rPr>
                <a:t>(</a:t>
              </a:r>
              <a:r>
                <a:rPr lang="en-US" altLang="zh-CN" sz="2000" b="1"/>
                <a:t>r[j]&gt;r[j+1]</a:t>
              </a:r>
              <a:r>
                <a:rPr lang="en-US" altLang="zh-CN" sz="2000" b="1">
                  <a:latin typeface="宋体" charset="-122"/>
                </a:rPr>
                <a:t>)</a:t>
              </a:r>
              <a:r>
                <a:rPr lang="en-US" altLang="zh-CN" sz="2000" b="1"/>
                <a:t> {</a:t>
              </a:r>
            </a:p>
            <a:p>
              <a:pPr algn="just">
                <a:lnSpc>
                  <a:spcPct val="104000"/>
                </a:lnSpc>
              </a:pPr>
              <a:r>
                <a:rPr lang="en-US" altLang="zh-CN" sz="2000" b="1"/>
                <a:t>                r[j]←→r[j+1]</a:t>
              </a:r>
              <a:r>
                <a:rPr lang="zh-CN" altLang="en-US" sz="2000" b="1"/>
                <a:t>；</a:t>
              </a:r>
            </a:p>
            <a:p>
              <a:pPr algn="just">
                <a:lnSpc>
                  <a:spcPct val="104000"/>
                </a:lnSpc>
              </a:pPr>
              <a:r>
                <a:rPr lang="zh-CN" altLang="en-US" sz="2000" b="1"/>
                <a:t>                </a:t>
              </a:r>
              <a:r>
                <a:rPr lang="en-US" altLang="zh-CN" sz="2000" b="1"/>
                <a:t>exchange=j</a:t>
              </a:r>
              <a:r>
                <a:rPr lang="zh-CN" altLang="en-US" sz="2000" b="1"/>
                <a:t>；             </a:t>
              </a:r>
              <a:r>
                <a:rPr lang="en-US" altLang="zh-CN" sz="2000" b="1"/>
                <a:t>//</a:t>
              </a:r>
              <a:r>
                <a:rPr lang="zh-CN" altLang="en-US" sz="2000" b="1"/>
                <a:t>记录每一次发生记录交换的位置</a:t>
              </a:r>
            </a:p>
            <a:p>
              <a:pPr algn="just">
                <a:lnSpc>
                  <a:spcPct val="104000"/>
                </a:lnSpc>
              </a:pPr>
              <a:r>
                <a:rPr lang="zh-CN" altLang="en-US" sz="2000" b="1"/>
                <a:t>            </a:t>
              </a:r>
              <a:r>
                <a:rPr lang="en-US" altLang="zh-CN" sz="2000" b="1"/>
                <a:t>}</a:t>
              </a:r>
            </a:p>
            <a:p>
              <a:pPr algn="just">
                <a:lnSpc>
                  <a:spcPct val="104000"/>
                </a:lnSpc>
              </a:pPr>
              <a:r>
                <a:rPr lang="en-US" altLang="zh-CN" sz="2000" b="1"/>
                <a:t>        }</a:t>
              </a:r>
            </a:p>
            <a:p>
              <a:pPr algn="just">
                <a:lnSpc>
                  <a:spcPct val="104000"/>
                </a:lnSpc>
              </a:pPr>
              <a:r>
                <a:rPr lang="en-US" altLang="zh-CN" sz="2000" b="1"/>
                <a:t>    }</a:t>
              </a:r>
            </a:p>
          </p:txBody>
        </p:sp>
        <p:grpSp>
          <p:nvGrpSpPr>
            <p:cNvPr id="52232" name="Group 16"/>
            <p:cNvGrpSpPr>
              <a:grpSpLocks/>
            </p:cNvGrpSpPr>
            <p:nvPr/>
          </p:nvGrpSpPr>
          <p:grpSpPr bwMode="auto">
            <a:xfrm>
              <a:off x="1699" y="1260"/>
              <a:ext cx="550" cy="864"/>
              <a:chOff x="1519" y="3141"/>
              <a:chExt cx="550" cy="864"/>
            </a:xfrm>
          </p:grpSpPr>
          <p:sp>
            <p:nvSpPr>
              <p:cNvPr id="52233" name="AutoShape 17"/>
              <p:cNvSpPr>
                <a:spLocks noChangeArrowheads="1"/>
              </p:cNvSpPr>
              <p:nvPr/>
            </p:nvSpPr>
            <p:spPr bwMode="auto">
              <a:xfrm rot="5400000">
                <a:off x="1362" y="3298"/>
                <a:ext cx="864" cy="550"/>
              </a:xfrm>
              <a:prstGeom prst="rtTriangle">
                <a:avLst/>
              </a:prstGeom>
              <a:solidFill>
                <a:srgbClr val="C0C0C0"/>
              </a:solidFill>
              <a:ln w="9525">
                <a:solidFill>
                  <a:srgbClr val="000000"/>
                </a:solidFill>
                <a:prstDash val="lgDashDot"/>
                <a:miter lim="800000"/>
                <a:headEnd/>
                <a:tailEnd/>
              </a:ln>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34834" name="WordArt 18"/>
              <p:cNvSpPr>
                <a:spLocks noChangeArrowheads="1" noChangeShapeType="1" noTextEdit="1"/>
              </p:cNvSpPr>
              <p:nvPr/>
            </p:nvSpPr>
            <p:spPr bwMode="auto">
              <a:xfrm rot="18000000">
                <a:off x="1454" y="3346"/>
                <a:ext cx="557" cy="167"/>
              </a:xfrm>
              <a:prstGeom prst="rect">
                <a:avLst/>
              </a:prstGeom>
            </p:spPr>
            <p:txBody>
              <a:bodyPr wrap="none" fromWordArt="1">
                <a:prstTxWarp prst="textCanDown">
                  <a:avLst>
                    <a:gd name="adj" fmla="val 2569"/>
                  </a:avLst>
                </a:prstTxWarp>
              </a:bodyPr>
              <a:lstStyle/>
              <a:p>
                <a:pPr algn="ctr">
                  <a:defRPr/>
                </a:pPr>
                <a:r>
                  <a:rPr lang="en-US" altLang="zh-CN" sz="800" kern="10" dirty="0">
                    <a:ln w="9525">
                      <a:solidFill>
                        <a:srgbClr val="000000"/>
                      </a:solidFill>
                      <a:round/>
                      <a:headEnd/>
                      <a:tailEnd/>
                    </a:ln>
                    <a:solidFill>
                      <a:srgbClr val="000000"/>
                    </a:solidFill>
                    <a:latin typeface="宋体"/>
                    <a:ea typeface="宋体"/>
                  </a:rPr>
                  <a:t>C</a:t>
                </a:r>
                <a:r>
                  <a:rPr lang="zh-CN" altLang="en-US" sz="800" kern="10" dirty="0">
                    <a:ln w="9525">
                      <a:solidFill>
                        <a:srgbClr val="000000"/>
                      </a:solidFill>
                      <a:round/>
                      <a:headEnd/>
                      <a:tailEnd/>
                    </a:ln>
                    <a:solidFill>
                      <a:srgbClr val="000000"/>
                    </a:solidFill>
                    <a:latin typeface="宋体"/>
                    <a:ea typeface="宋体"/>
                  </a:rPr>
                  <a:t>伪码</a:t>
                </a:r>
              </a:p>
            </p:txBody>
          </p:sp>
        </p:grpSp>
      </p:grpSp>
    </p:spTree>
    <p:extLst>
      <p:ext uri="{BB962C8B-B14F-4D97-AF65-F5344CB8AC3E}">
        <p14:creationId xmlns:p14="http://schemas.microsoft.com/office/powerpoint/2010/main" val="3613470900"/>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DBB1A870-7F57-435F-89D9-C0CC9FFC1B0D}"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5325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532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E1E1820F-A68A-4CAE-83A7-31AAB5B55CD1}" type="slidenum">
              <a:rPr lang="en-US" altLang="zh-CN" sz="1400" smtClean="0">
                <a:latin typeface="Comic Sans MS" pitchFamily="66" charset="0"/>
              </a:rPr>
              <a:pPr/>
              <a:t>24</a:t>
            </a:fld>
            <a:endParaRPr lang="en-US" altLang="zh-CN" sz="1400" smtClean="0">
              <a:latin typeface="Comic Sans MS" pitchFamily="66" charset="0"/>
            </a:endParaRPr>
          </a:p>
        </p:txBody>
      </p:sp>
      <p:sp>
        <p:nvSpPr>
          <p:cNvPr id="7175" name="Text Box 6"/>
          <p:cNvSpPr txBox="1">
            <a:spLocks noChangeArrowheads="1"/>
          </p:cNvSpPr>
          <p:nvPr/>
        </p:nvSpPr>
        <p:spPr bwMode="auto">
          <a:xfrm>
            <a:off x="320675" y="285750"/>
            <a:ext cx="8340725" cy="6111875"/>
          </a:xfrm>
          <a:prstGeom prst="rect">
            <a:avLst/>
          </a:prstGeom>
          <a:noFill/>
          <a:ln w="9525">
            <a:noFill/>
            <a:miter lim="800000"/>
            <a:headEnd/>
            <a:tailEnd/>
          </a:ln>
        </p:spPr>
        <p:txBody>
          <a:bodyPr>
            <a:spAutoFit/>
          </a:bodyPr>
          <a:lstStyle/>
          <a:p>
            <a:pPr marL="355600" indent="-355600">
              <a:lnSpc>
                <a:spcPct val="120000"/>
              </a:lnSpc>
              <a:spcBef>
                <a:spcPct val="50000"/>
              </a:spcBef>
              <a:buClr>
                <a:srgbClr val="FF0000"/>
              </a:buClr>
              <a:buFont typeface="Wingdings" pitchFamily="2" charset="2"/>
              <a:buChar char="Ø"/>
              <a:defRPr/>
            </a:pPr>
            <a:r>
              <a:rPr kumimoji="1" lang="zh-CN" altLang="en-US" b="1" dirty="0">
                <a:latin typeface="宋体" pitchFamily="2" charset="-122"/>
                <a:ea typeface="宋体" pitchFamily="2" charset="-122"/>
              </a:rPr>
              <a:t>在</a:t>
            </a:r>
            <a:r>
              <a:rPr kumimoji="1" lang="zh-CN" altLang="en-US" b="1" dirty="0">
                <a:solidFill>
                  <a:srgbClr val="FF0000"/>
                </a:solidFill>
                <a:latin typeface="宋体" pitchFamily="2" charset="-122"/>
                <a:ea typeface="宋体" pitchFamily="2" charset="-122"/>
              </a:rPr>
              <a:t>最好情况下</a:t>
            </a:r>
            <a:r>
              <a:rPr kumimoji="1" lang="zh-CN" altLang="en-US" b="1" dirty="0">
                <a:latin typeface="宋体" pitchFamily="2" charset="-122"/>
                <a:ea typeface="宋体" pitchFamily="2" charset="-122"/>
              </a:rPr>
              <a:t>，待排序记录序列为正序，算法只执行一趟，进行了</a:t>
            </a:r>
            <a:r>
              <a:rPr kumimoji="1" lang="en-US" altLang="zh-CN" b="1" i="1" dirty="0">
                <a:ea typeface="宋体" pitchFamily="2" charset="-122"/>
              </a:rPr>
              <a:t>n</a:t>
            </a:r>
            <a:r>
              <a:rPr kumimoji="1" lang="en-US" altLang="zh-CN" b="1" dirty="0">
                <a:latin typeface="宋体" pitchFamily="2" charset="-122"/>
                <a:ea typeface="宋体" pitchFamily="2" charset="-122"/>
              </a:rPr>
              <a:t>-</a:t>
            </a:r>
            <a:r>
              <a:rPr kumimoji="1" lang="en-US" altLang="zh-CN" b="1" dirty="0">
                <a:ea typeface="宋体" pitchFamily="2" charset="-122"/>
              </a:rPr>
              <a:t>1</a:t>
            </a:r>
            <a:r>
              <a:rPr kumimoji="1" lang="zh-CN" altLang="en-US" b="1" dirty="0">
                <a:latin typeface="宋体" pitchFamily="2" charset="-122"/>
                <a:ea typeface="宋体" pitchFamily="2" charset="-122"/>
              </a:rPr>
              <a:t>次关键码的比较，不需要移动记录，时间复杂性为</a:t>
            </a:r>
            <a:r>
              <a:rPr kumimoji="1" lang="en-US" altLang="zh-CN" b="1" i="1" dirty="0">
                <a:solidFill>
                  <a:srgbClr val="FF0000"/>
                </a:solidFill>
                <a:ea typeface="宋体" pitchFamily="2" charset="-122"/>
              </a:rPr>
              <a:t>O</a:t>
            </a:r>
            <a:r>
              <a:rPr kumimoji="1" lang="en-US" altLang="zh-CN" b="1" dirty="0">
                <a:solidFill>
                  <a:srgbClr val="FF0000"/>
                </a:solidFill>
                <a:latin typeface="宋体" pitchFamily="2" charset="-122"/>
                <a:ea typeface="宋体" pitchFamily="2" charset="-122"/>
              </a:rPr>
              <a:t>(</a:t>
            </a:r>
            <a:r>
              <a:rPr kumimoji="1" lang="en-US" altLang="zh-CN" b="1" i="1" dirty="0">
                <a:solidFill>
                  <a:srgbClr val="FF0000"/>
                </a:solidFill>
                <a:ea typeface="宋体" pitchFamily="2" charset="-122"/>
              </a:rPr>
              <a:t>n</a:t>
            </a:r>
            <a:r>
              <a:rPr kumimoji="1" lang="en-US" altLang="zh-CN" b="1" dirty="0">
                <a:solidFill>
                  <a:srgbClr val="FF0000"/>
                </a:solidFill>
                <a:latin typeface="宋体" pitchFamily="2" charset="-122"/>
                <a:ea typeface="宋体" pitchFamily="2" charset="-122"/>
              </a:rPr>
              <a:t>)</a:t>
            </a:r>
            <a:r>
              <a:rPr kumimoji="1" lang="zh-CN" altLang="en-US" b="1" dirty="0">
                <a:latin typeface="宋体" pitchFamily="2" charset="-122"/>
                <a:ea typeface="宋体" pitchFamily="2" charset="-122"/>
              </a:rPr>
              <a:t>；</a:t>
            </a:r>
            <a:endParaRPr kumimoji="1" lang="en-US" altLang="zh-CN" b="1" dirty="0">
              <a:latin typeface="宋体" pitchFamily="2" charset="-122"/>
              <a:ea typeface="宋体" pitchFamily="2" charset="-122"/>
            </a:endParaRPr>
          </a:p>
          <a:p>
            <a:pPr marL="355600" indent="-355600">
              <a:lnSpc>
                <a:spcPct val="120000"/>
              </a:lnSpc>
              <a:spcBef>
                <a:spcPct val="50000"/>
              </a:spcBef>
              <a:buClr>
                <a:srgbClr val="FF0000"/>
              </a:buClr>
              <a:buFont typeface="Wingdings" pitchFamily="2" charset="2"/>
              <a:buChar char="Ø"/>
              <a:defRPr/>
            </a:pPr>
            <a:r>
              <a:rPr kumimoji="1" lang="zh-CN" altLang="en-US" b="1" dirty="0">
                <a:latin typeface="宋体" pitchFamily="2" charset="-122"/>
                <a:ea typeface="宋体" pitchFamily="2" charset="-122"/>
              </a:rPr>
              <a:t>在</a:t>
            </a:r>
            <a:r>
              <a:rPr kumimoji="1" lang="zh-CN" altLang="en-US" b="1" dirty="0">
                <a:solidFill>
                  <a:srgbClr val="FF0000"/>
                </a:solidFill>
                <a:latin typeface="宋体" pitchFamily="2" charset="-122"/>
                <a:ea typeface="宋体" pitchFamily="2" charset="-122"/>
              </a:rPr>
              <a:t>最坏情况下</a:t>
            </a:r>
            <a:r>
              <a:rPr kumimoji="1" lang="zh-CN" altLang="en-US" b="1" dirty="0">
                <a:latin typeface="宋体" pitchFamily="2" charset="-122"/>
                <a:ea typeface="宋体" pitchFamily="2" charset="-122"/>
              </a:rPr>
              <a:t>，待排序记录序列为反序，每趟排序在无序序列中只有一个最大的记录被交换到最终位置，故算法执行</a:t>
            </a:r>
            <a:r>
              <a:rPr kumimoji="1" lang="en-US" altLang="zh-CN" b="1" i="1" dirty="0">
                <a:ea typeface="宋体" pitchFamily="2" charset="-122"/>
              </a:rPr>
              <a:t>n</a:t>
            </a:r>
            <a:r>
              <a:rPr kumimoji="1" lang="en-US" altLang="zh-CN" b="1" dirty="0">
                <a:latin typeface="宋体" pitchFamily="2" charset="-122"/>
                <a:ea typeface="宋体" pitchFamily="2" charset="-122"/>
              </a:rPr>
              <a:t>-</a:t>
            </a:r>
            <a:r>
              <a:rPr kumimoji="1" lang="en-US" altLang="zh-CN" b="1" dirty="0">
                <a:ea typeface="宋体" pitchFamily="2" charset="-122"/>
              </a:rPr>
              <a:t>1</a:t>
            </a:r>
            <a:r>
              <a:rPr kumimoji="1" lang="zh-CN" altLang="en-US" b="1" dirty="0">
                <a:latin typeface="宋体" pitchFamily="2" charset="-122"/>
                <a:ea typeface="宋体" pitchFamily="2" charset="-122"/>
              </a:rPr>
              <a:t>趟，第</a:t>
            </a:r>
            <a:r>
              <a:rPr kumimoji="1" lang="en-US" altLang="zh-CN" b="1" i="1" dirty="0" err="1">
                <a:ea typeface="宋体" pitchFamily="2" charset="-122"/>
              </a:rPr>
              <a:t>i</a:t>
            </a:r>
            <a:r>
              <a:rPr kumimoji="1" lang="zh-CN" altLang="en-US" b="1" dirty="0">
                <a:latin typeface="宋体" pitchFamily="2" charset="-122"/>
                <a:ea typeface="宋体" pitchFamily="2" charset="-122"/>
              </a:rPr>
              <a:t>（</a:t>
            </a:r>
            <a:r>
              <a:rPr kumimoji="1" lang="en-US" altLang="zh-CN" b="1" dirty="0">
                <a:ea typeface="宋体" pitchFamily="2" charset="-122"/>
              </a:rPr>
              <a:t>1</a:t>
            </a:r>
            <a:r>
              <a:rPr kumimoji="1" lang="en-US" altLang="zh-CN" b="1" dirty="0">
                <a:latin typeface="宋体" pitchFamily="2" charset="-122"/>
                <a:ea typeface="宋体" pitchFamily="2" charset="-122"/>
              </a:rPr>
              <a:t>≤</a:t>
            </a:r>
            <a:r>
              <a:rPr kumimoji="1" lang="en-US" altLang="zh-CN" b="1" i="1" dirty="0">
                <a:ea typeface="宋体" pitchFamily="2" charset="-122"/>
              </a:rPr>
              <a:t>i</a:t>
            </a:r>
            <a:r>
              <a:rPr kumimoji="1" lang="zh-CN" altLang="en-US" b="1" dirty="0">
                <a:latin typeface="宋体" pitchFamily="2" charset="-122"/>
                <a:ea typeface="宋体" pitchFamily="2" charset="-122"/>
              </a:rPr>
              <a:t>＜</a:t>
            </a:r>
            <a:r>
              <a:rPr kumimoji="1" lang="en-US" altLang="zh-CN" b="1" i="1" dirty="0">
                <a:ea typeface="宋体" pitchFamily="2" charset="-122"/>
              </a:rPr>
              <a:t>n</a:t>
            </a:r>
            <a:r>
              <a:rPr kumimoji="1" lang="zh-CN" altLang="en-US" b="1" dirty="0">
                <a:latin typeface="宋体" pitchFamily="2" charset="-122"/>
                <a:ea typeface="宋体" pitchFamily="2" charset="-122"/>
              </a:rPr>
              <a:t>）趟排序执行了</a:t>
            </a:r>
            <a:r>
              <a:rPr kumimoji="1" lang="en-US" altLang="zh-CN" b="1" i="1" dirty="0">
                <a:ea typeface="宋体" pitchFamily="2" charset="-122"/>
              </a:rPr>
              <a:t>n</a:t>
            </a:r>
            <a:r>
              <a:rPr kumimoji="1" lang="en-US" altLang="zh-CN" b="1" dirty="0">
                <a:latin typeface="宋体" pitchFamily="2" charset="-122"/>
                <a:ea typeface="宋体" pitchFamily="2" charset="-122"/>
              </a:rPr>
              <a:t>-</a:t>
            </a:r>
            <a:r>
              <a:rPr kumimoji="1" lang="en-US" altLang="zh-CN" b="1" i="1" dirty="0" err="1">
                <a:ea typeface="宋体" pitchFamily="2" charset="-122"/>
              </a:rPr>
              <a:t>i</a:t>
            </a:r>
            <a:r>
              <a:rPr kumimoji="1" lang="zh-CN" altLang="en-US" b="1" dirty="0">
                <a:latin typeface="宋体" pitchFamily="2" charset="-122"/>
                <a:ea typeface="宋体" pitchFamily="2" charset="-122"/>
              </a:rPr>
              <a:t>次关键码的比较和</a:t>
            </a:r>
            <a:r>
              <a:rPr kumimoji="1" lang="en-US" altLang="zh-CN" b="1" i="1" dirty="0">
                <a:ea typeface="宋体" pitchFamily="2" charset="-122"/>
              </a:rPr>
              <a:t>n</a:t>
            </a:r>
            <a:r>
              <a:rPr kumimoji="1" lang="en-US" altLang="zh-CN" b="1" dirty="0">
                <a:latin typeface="宋体" pitchFamily="2" charset="-122"/>
                <a:ea typeface="宋体" pitchFamily="2" charset="-122"/>
              </a:rPr>
              <a:t>-</a:t>
            </a:r>
            <a:r>
              <a:rPr kumimoji="1" lang="en-US" altLang="zh-CN" b="1" i="1" dirty="0" err="1">
                <a:ea typeface="宋体" pitchFamily="2" charset="-122"/>
              </a:rPr>
              <a:t>i</a:t>
            </a:r>
            <a:r>
              <a:rPr kumimoji="1" lang="zh-CN" altLang="en-US" b="1" dirty="0">
                <a:latin typeface="宋体" pitchFamily="2" charset="-122"/>
                <a:ea typeface="宋体" pitchFamily="2" charset="-122"/>
              </a:rPr>
              <a:t>次记录的交换，这样，</a:t>
            </a:r>
            <a:endParaRPr kumimoji="1" lang="en-US" altLang="zh-CN" b="1" dirty="0">
              <a:latin typeface="宋体" pitchFamily="2" charset="-122"/>
              <a:ea typeface="宋体" pitchFamily="2" charset="-122"/>
            </a:endParaRPr>
          </a:p>
          <a:p>
            <a:pPr marL="355600">
              <a:lnSpc>
                <a:spcPct val="150000"/>
              </a:lnSpc>
              <a:spcBef>
                <a:spcPct val="50000"/>
              </a:spcBef>
              <a:defRPr/>
            </a:pPr>
            <a:r>
              <a:rPr kumimoji="1" lang="zh-CN" altLang="en-US" b="1" dirty="0">
                <a:latin typeface="宋体" pitchFamily="2" charset="-122"/>
                <a:ea typeface="宋体" pitchFamily="2" charset="-122"/>
              </a:rPr>
              <a:t>记录的移动次数为：</a:t>
            </a:r>
            <a:endParaRPr kumimoji="1" lang="en-US" altLang="zh-CN" b="1" dirty="0">
              <a:latin typeface="宋体" pitchFamily="2" charset="-122"/>
              <a:ea typeface="宋体" pitchFamily="2" charset="-122"/>
            </a:endParaRPr>
          </a:p>
          <a:p>
            <a:pPr indent="355600">
              <a:lnSpc>
                <a:spcPct val="150000"/>
              </a:lnSpc>
              <a:spcBef>
                <a:spcPct val="50000"/>
              </a:spcBef>
              <a:defRPr/>
            </a:pPr>
            <a:r>
              <a:rPr kumimoji="1" lang="zh-CN" altLang="en-US" b="1" dirty="0">
                <a:latin typeface="宋体" pitchFamily="2" charset="-122"/>
                <a:ea typeface="宋体" pitchFamily="2" charset="-122"/>
              </a:rPr>
              <a:t>关键码的比较次数为： </a:t>
            </a:r>
          </a:p>
          <a:p>
            <a:pPr indent="355600">
              <a:lnSpc>
                <a:spcPct val="120000"/>
              </a:lnSpc>
              <a:spcBef>
                <a:spcPct val="50000"/>
              </a:spcBef>
              <a:defRPr/>
            </a:pPr>
            <a:r>
              <a:rPr kumimoji="1" lang="zh-CN" altLang="en-US" b="1" dirty="0">
                <a:latin typeface="宋体" pitchFamily="2" charset="-122"/>
                <a:ea typeface="宋体" pitchFamily="2" charset="-122"/>
              </a:rPr>
              <a:t>因此，时间复杂性为</a:t>
            </a:r>
            <a:r>
              <a:rPr kumimoji="1" lang="en-US" altLang="zh-CN" b="1" i="1" dirty="0">
                <a:solidFill>
                  <a:srgbClr val="FF0000"/>
                </a:solidFill>
                <a:ea typeface="宋体" pitchFamily="2" charset="-122"/>
              </a:rPr>
              <a:t>O</a:t>
            </a:r>
            <a:r>
              <a:rPr kumimoji="1" lang="en-US" altLang="zh-CN" b="1" dirty="0">
                <a:solidFill>
                  <a:srgbClr val="FF0000"/>
                </a:solidFill>
                <a:latin typeface="宋体" pitchFamily="2" charset="-122"/>
                <a:ea typeface="宋体" pitchFamily="2" charset="-122"/>
              </a:rPr>
              <a:t>(</a:t>
            </a:r>
            <a:r>
              <a:rPr kumimoji="1" lang="en-US" altLang="zh-CN" b="1" i="1" dirty="0">
                <a:solidFill>
                  <a:srgbClr val="FF0000"/>
                </a:solidFill>
                <a:ea typeface="宋体" pitchFamily="2" charset="-122"/>
              </a:rPr>
              <a:t>n</a:t>
            </a:r>
            <a:r>
              <a:rPr kumimoji="1" lang="en-US" altLang="zh-CN" b="1" baseline="30000" dirty="0">
                <a:solidFill>
                  <a:srgbClr val="FF0000"/>
                </a:solidFill>
                <a:ea typeface="宋体" pitchFamily="2" charset="-122"/>
              </a:rPr>
              <a:t>2</a:t>
            </a:r>
            <a:r>
              <a:rPr kumimoji="1" lang="en-US" altLang="zh-CN" b="1" dirty="0">
                <a:solidFill>
                  <a:srgbClr val="FF0000"/>
                </a:solidFill>
                <a:latin typeface="宋体" pitchFamily="2" charset="-122"/>
                <a:ea typeface="宋体" pitchFamily="2" charset="-122"/>
              </a:rPr>
              <a:t>)</a:t>
            </a:r>
            <a:r>
              <a:rPr kumimoji="1" lang="zh-CN" altLang="en-US" b="1" dirty="0">
                <a:latin typeface="宋体" pitchFamily="2" charset="-122"/>
                <a:ea typeface="宋体" pitchFamily="2" charset="-122"/>
              </a:rPr>
              <a:t>；</a:t>
            </a:r>
            <a:endParaRPr kumimoji="1" lang="en-US" altLang="zh-CN" b="1" dirty="0">
              <a:latin typeface="宋体" pitchFamily="2" charset="-122"/>
              <a:ea typeface="宋体" pitchFamily="2" charset="-122"/>
            </a:endParaRPr>
          </a:p>
          <a:p>
            <a:pPr>
              <a:lnSpc>
                <a:spcPct val="120000"/>
              </a:lnSpc>
              <a:spcBef>
                <a:spcPct val="50000"/>
              </a:spcBef>
              <a:buClr>
                <a:srgbClr val="FF0000"/>
              </a:buClr>
              <a:buFont typeface="Wingdings" pitchFamily="2" charset="2"/>
              <a:buChar char="Ø"/>
              <a:defRPr/>
            </a:pPr>
            <a:r>
              <a:rPr kumimoji="1" lang="zh-CN" altLang="en-US" b="1" dirty="0">
                <a:latin typeface="宋体" pitchFamily="2" charset="-122"/>
                <a:ea typeface="宋体" pitchFamily="2" charset="-122"/>
              </a:rPr>
              <a:t> 在</a:t>
            </a:r>
            <a:r>
              <a:rPr kumimoji="1" lang="zh-CN" altLang="en-US" b="1" dirty="0">
                <a:solidFill>
                  <a:srgbClr val="FF0000"/>
                </a:solidFill>
                <a:latin typeface="宋体" pitchFamily="2" charset="-122"/>
                <a:ea typeface="宋体" pitchFamily="2" charset="-122"/>
              </a:rPr>
              <a:t>平均情况下</a:t>
            </a:r>
            <a:r>
              <a:rPr kumimoji="1" lang="zh-CN" altLang="en-US" b="1" dirty="0">
                <a:latin typeface="宋体" pitchFamily="2" charset="-122"/>
                <a:ea typeface="宋体" pitchFamily="2" charset="-122"/>
              </a:rPr>
              <a:t>，其时间复杂性</a:t>
            </a:r>
            <a:r>
              <a:rPr kumimoji="1" lang="zh-CN" altLang="en-US" b="1" dirty="0">
                <a:solidFill>
                  <a:srgbClr val="FF0000"/>
                </a:solidFill>
                <a:latin typeface="宋体" pitchFamily="2" charset="-122"/>
                <a:ea typeface="宋体" pitchFamily="2" charset="-122"/>
              </a:rPr>
              <a:t>与最坏情况同数量级</a:t>
            </a:r>
            <a:r>
              <a:rPr kumimoji="1" lang="zh-CN" altLang="en-US" b="1" dirty="0">
                <a:latin typeface="宋体" pitchFamily="2" charset="-122"/>
                <a:ea typeface="宋体" pitchFamily="2" charset="-122"/>
              </a:rPr>
              <a:t>。</a:t>
            </a:r>
            <a:r>
              <a:rPr kumimoji="1" lang="zh-CN" altLang="en-US" b="1" dirty="0">
                <a:ea typeface="宋体" pitchFamily="2" charset="-122"/>
              </a:rPr>
              <a:t> </a:t>
            </a:r>
          </a:p>
        </p:txBody>
      </p:sp>
      <p:sp>
        <p:nvSpPr>
          <p:cNvPr id="53254" name="Rectangle 9"/>
          <p:cNvSpPr>
            <a:spLocks noChangeArrowheads="1"/>
          </p:cNvSpPr>
          <p:nvPr/>
        </p:nvSpPr>
        <p:spPr bwMode="auto">
          <a:xfrm>
            <a:off x="3838575"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aphicFrame>
        <p:nvGraphicFramePr>
          <p:cNvPr id="53255" name="Object 8"/>
          <p:cNvGraphicFramePr>
            <a:graphicFrameLocks noChangeAspect="1"/>
          </p:cNvGraphicFramePr>
          <p:nvPr/>
        </p:nvGraphicFramePr>
        <p:xfrm>
          <a:off x="4048125" y="4424363"/>
          <a:ext cx="3289300" cy="823912"/>
        </p:xfrm>
        <a:graphic>
          <a:graphicData uri="http://schemas.openxmlformats.org/presentationml/2006/ole">
            <mc:AlternateContent xmlns:mc="http://schemas.openxmlformats.org/markup-compatibility/2006">
              <mc:Choice xmlns:v="urn:schemas-microsoft-com:vml" Requires="v">
                <p:oleObj spid="_x0000_s31752" r:id="rId3" imgW="1244600" imgH="431800" progId="Equation.3">
                  <p:embed/>
                </p:oleObj>
              </mc:Choice>
              <mc:Fallback>
                <p:oleObj r:id="rId3" imgW="12446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25" y="4424363"/>
                        <a:ext cx="32893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6" name="Object 10"/>
          <p:cNvGraphicFramePr>
            <a:graphicFrameLocks noChangeAspect="1"/>
          </p:cNvGraphicFramePr>
          <p:nvPr/>
        </p:nvGraphicFramePr>
        <p:xfrm>
          <a:off x="3760788" y="3586163"/>
          <a:ext cx="3017837" cy="808037"/>
        </p:xfrm>
        <a:graphic>
          <a:graphicData uri="http://schemas.openxmlformats.org/presentationml/2006/ole">
            <mc:AlternateContent xmlns:mc="http://schemas.openxmlformats.org/markup-compatibility/2006">
              <mc:Choice xmlns:v="urn:schemas-microsoft-com:vml" Requires="v">
                <p:oleObj spid="_x0000_s31753" r:id="rId5" imgW="1384300" imgH="431800" progId="Equation.3">
                  <p:embed/>
                </p:oleObj>
              </mc:Choice>
              <mc:Fallback>
                <p:oleObj r:id="rId5" imgW="13843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0788" y="3586163"/>
                        <a:ext cx="3017837"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64322493"/>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A93653E7-1D81-498D-868A-2CB77452B76E}"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5427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5427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869EE1BA-BCCB-4BFB-9055-30C743CE715F}" type="slidenum">
              <a:rPr lang="en-US" altLang="zh-CN" sz="1400" smtClean="0">
                <a:latin typeface="Comic Sans MS" pitchFamily="66" charset="0"/>
              </a:rPr>
              <a:pPr/>
              <a:t>25</a:t>
            </a:fld>
            <a:endParaRPr lang="en-US" altLang="zh-CN" sz="1400" smtClean="0">
              <a:latin typeface="Comic Sans MS" pitchFamily="66" charset="0"/>
            </a:endParaRPr>
          </a:p>
        </p:txBody>
      </p:sp>
      <p:sp>
        <p:nvSpPr>
          <p:cNvPr id="54277" name="Text Box 4"/>
          <p:cNvSpPr txBox="1">
            <a:spLocks noChangeArrowheads="1"/>
          </p:cNvSpPr>
          <p:nvPr/>
        </p:nvSpPr>
        <p:spPr bwMode="auto">
          <a:xfrm>
            <a:off x="260350" y="374650"/>
            <a:ext cx="85042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3.4  </a:t>
            </a:r>
            <a:r>
              <a:rPr kumimoji="1" lang="zh-CN" altLang="en-US" sz="4400" b="1">
                <a:solidFill>
                  <a:schemeClr val="tx2"/>
                </a:solidFill>
                <a:latin typeface="华文行楷" pitchFamily="2" charset="-122"/>
                <a:ea typeface="华文行楷" pitchFamily="2" charset="-122"/>
              </a:rPr>
              <a:t>组合问题中的蛮力法</a:t>
            </a:r>
            <a:r>
              <a:rPr kumimoji="1" lang="zh-CN" altLang="en-US" sz="4000" b="1">
                <a:solidFill>
                  <a:srgbClr val="A50021"/>
                </a:solidFill>
                <a:latin typeface="宋体" charset="-122"/>
              </a:rPr>
              <a:t> </a:t>
            </a:r>
          </a:p>
        </p:txBody>
      </p:sp>
      <p:sp>
        <p:nvSpPr>
          <p:cNvPr id="54278" name="Text Box 9">
            <a:hlinkClick r:id="rId2" action="ppaction://hlinksldjump"/>
          </p:cNvPr>
          <p:cNvSpPr txBox="1">
            <a:spLocks noChangeArrowheads="1"/>
          </p:cNvSpPr>
          <p:nvPr/>
        </p:nvSpPr>
        <p:spPr bwMode="auto">
          <a:xfrm>
            <a:off x="646113" y="2044700"/>
            <a:ext cx="434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3600" b="1"/>
              <a:t>3.4.1  0/1</a:t>
            </a:r>
            <a:r>
              <a:rPr kumimoji="1" lang="zh-CN" altLang="en-US" sz="3600" b="1">
                <a:latin typeface="宋体" charset="-122"/>
              </a:rPr>
              <a:t>背包问题</a:t>
            </a:r>
          </a:p>
        </p:txBody>
      </p:sp>
      <p:sp>
        <p:nvSpPr>
          <p:cNvPr id="54279" name="Text Box 10">
            <a:hlinkClick r:id="rId3" action="ppaction://hlinksldjump"/>
          </p:cNvPr>
          <p:cNvSpPr txBox="1">
            <a:spLocks noChangeArrowheads="1"/>
          </p:cNvSpPr>
          <p:nvPr/>
        </p:nvSpPr>
        <p:spPr bwMode="auto">
          <a:xfrm>
            <a:off x="569913" y="3314700"/>
            <a:ext cx="441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3600" b="1"/>
              <a:t>3.4.2  </a:t>
            </a:r>
            <a:r>
              <a:rPr kumimoji="1" lang="zh-CN" altLang="en-US" sz="3600" b="1">
                <a:latin typeface="宋体" charset="-122"/>
              </a:rPr>
              <a:t>任务分配问题</a:t>
            </a:r>
          </a:p>
        </p:txBody>
      </p:sp>
    </p:spTree>
    <p:extLst>
      <p:ext uri="{BB962C8B-B14F-4D97-AF65-F5344CB8AC3E}">
        <p14:creationId xmlns:p14="http://schemas.microsoft.com/office/powerpoint/2010/main" val="2800562830"/>
      </p:ext>
    </p:extLst>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67522767-BEAB-4633-83AC-7601905BDB87}"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5529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5530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FF8B076C-A57F-4178-9060-BB599CDB3AEF}" type="slidenum">
              <a:rPr lang="en-US" altLang="zh-CN" sz="1400" smtClean="0">
                <a:latin typeface="Comic Sans MS" pitchFamily="66" charset="0"/>
              </a:rPr>
              <a:pPr/>
              <a:t>26</a:t>
            </a:fld>
            <a:endParaRPr lang="en-US" altLang="zh-CN" sz="1400" smtClean="0">
              <a:latin typeface="Comic Sans MS" pitchFamily="66" charset="0"/>
            </a:endParaRPr>
          </a:p>
        </p:txBody>
      </p:sp>
      <p:sp>
        <p:nvSpPr>
          <p:cNvPr id="55301" name="Text Box 4"/>
          <p:cNvSpPr txBox="1">
            <a:spLocks noChangeArrowheads="1"/>
          </p:cNvSpPr>
          <p:nvPr/>
        </p:nvSpPr>
        <p:spPr bwMode="auto">
          <a:xfrm>
            <a:off x="249238" y="407988"/>
            <a:ext cx="7588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3.4.1  0/1</a:t>
            </a:r>
            <a:r>
              <a:rPr kumimoji="1" lang="zh-CN" altLang="en-US" sz="4400" b="1">
                <a:solidFill>
                  <a:schemeClr val="tx2"/>
                </a:solidFill>
                <a:latin typeface="华文行楷" pitchFamily="2" charset="-122"/>
                <a:ea typeface="华文行楷" pitchFamily="2" charset="-122"/>
              </a:rPr>
              <a:t>背包问题</a:t>
            </a:r>
            <a:r>
              <a:rPr kumimoji="1" lang="zh-CN" altLang="en-US" sz="4000" b="1">
                <a:solidFill>
                  <a:srgbClr val="A50021"/>
                </a:solidFill>
              </a:rPr>
              <a:t> </a:t>
            </a:r>
          </a:p>
        </p:txBody>
      </p:sp>
      <p:sp>
        <p:nvSpPr>
          <p:cNvPr id="55302" name="Text Box 5"/>
          <p:cNvSpPr txBox="1">
            <a:spLocks noChangeArrowheads="1"/>
          </p:cNvSpPr>
          <p:nvPr/>
        </p:nvSpPr>
        <p:spPr bwMode="auto">
          <a:xfrm>
            <a:off x="4572000" y="1773238"/>
            <a:ext cx="4321175" cy="4194175"/>
          </a:xfrm>
          <a:prstGeom prst="rect">
            <a:avLst/>
          </a:prstGeom>
          <a:noFill/>
          <a:ln w="12700">
            <a:solidFill>
              <a:srgbClr val="0066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lnSpc>
                <a:spcPct val="120000"/>
              </a:lnSpc>
              <a:spcBef>
                <a:spcPct val="50000"/>
              </a:spcBef>
            </a:pPr>
            <a:r>
              <a:rPr kumimoji="1" lang="zh-CN" altLang="en-US" sz="3200" b="1">
                <a:solidFill>
                  <a:srgbClr val="FF0000"/>
                </a:solidFill>
              </a:rPr>
              <a:t>问题描述</a:t>
            </a:r>
            <a:r>
              <a:rPr kumimoji="1" lang="zh-CN" altLang="en-US" sz="3200" b="1"/>
              <a:t>：给定</a:t>
            </a:r>
            <a:r>
              <a:rPr kumimoji="1" lang="en-US" altLang="zh-CN" sz="3200" b="1" i="1">
                <a:solidFill>
                  <a:srgbClr val="990000"/>
                </a:solidFill>
              </a:rPr>
              <a:t>n</a:t>
            </a:r>
            <a:r>
              <a:rPr kumimoji="1" lang="zh-CN" altLang="en-US" sz="3200" b="1">
                <a:solidFill>
                  <a:srgbClr val="990000"/>
                </a:solidFill>
              </a:rPr>
              <a:t>个重量</a:t>
            </a:r>
            <a:r>
              <a:rPr kumimoji="1" lang="zh-CN" altLang="en-US" sz="3200" b="1"/>
              <a:t>为</a:t>
            </a:r>
            <a:r>
              <a:rPr kumimoji="1" lang="en-US" altLang="zh-CN" sz="3200" b="1"/>
              <a:t>{</a:t>
            </a:r>
            <a:r>
              <a:rPr kumimoji="1" lang="en-US" altLang="zh-CN" sz="3200" b="1" i="1"/>
              <a:t>w</a:t>
            </a:r>
            <a:r>
              <a:rPr kumimoji="1" lang="en-US" altLang="zh-CN" sz="3200" b="1" baseline="-30000"/>
              <a:t>1</a:t>
            </a:r>
            <a:r>
              <a:rPr kumimoji="1" lang="en-US" altLang="zh-CN" sz="3200" b="1"/>
              <a:t>,</a:t>
            </a:r>
            <a:r>
              <a:rPr kumimoji="1" lang="en-US" altLang="zh-CN" sz="3200" b="1" i="1"/>
              <a:t> w</a:t>
            </a:r>
            <a:r>
              <a:rPr kumimoji="1" lang="en-US" altLang="zh-CN" sz="3200" b="1" baseline="-30000"/>
              <a:t>2</a:t>
            </a:r>
            <a:r>
              <a:rPr kumimoji="1" lang="en-US" altLang="zh-CN" sz="3200" b="1"/>
              <a:t>, …</a:t>
            </a:r>
            <a:r>
              <a:rPr kumimoji="1" lang="en-US" altLang="zh-CN" sz="3200" b="1" i="1"/>
              <a:t> </a:t>
            </a:r>
            <a:r>
              <a:rPr kumimoji="1" lang="en-US" altLang="zh-CN" sz="3200" b="1"/>
              <a:t>,</a:t>
            </a:r>
            <a:r>
              <a:rPr kumimoji="1" lang="en-US" altLang="zh-CN" sz="3200" b="1" i="1"/>
              <a:t>w</a:t>
            </a:r>
            <a:r>
              <a:rPr kumimoji="1" lang="en-US" altLang="zh-CN" sz="3200" b="1" i="1" baseline="-30000"/>
              <a:t>n</a:t>
            </a:r>
            <a:r>
              <a:rPr kumimoji="1" lang="en-US" altLang="zh-CN" sz="3200" b="1"/>
              <a:t>}</a:t>
            </a:r>
            <a:r>
              <a:rPr kumimoji="1" lang="zh-CN" altLang="en-US" sz="3200" b="1"/>
              <a:t>、</a:t>
            </a:r>
            <a:r>
              <a:rPr kumimoji="1" lang="zh-CN" altLang="en-US" sz="3200" b="1">
                <a:solidFill>
                  <a:srgbClr val="990000"/>
                </a:solidFill>
              </a:rPr>
              <a:t>价值</a:t>
            </a:r>
            <a:r>
              <a:rPr kumimoji="1" lang="zh-CN" altLang="en-US" sz="3200" b="1"/>
              <a:t>为</a:t>
            </a:r>
            <a:r>
              <a:rPr kumimoji="1" lang="en-US" altLang="zh-CN" sz="3200" b="1"/>
              <a:t>{</a:t>
            </a:r>
            <a:r>
              <a:rPr kumimoji="1" lang="en-US" altLang="zh-CN" sz="3200" b="1" i="1"/>
              <a:t>v</a:t>
            </a:r>
            <a:r>
              <a:rPr kumimoji="1" lang="en-US" altLang="zh-CN" sz="3200" b="1" baseline="-30000"/>
              <a:t>1</a:t>
            </a:r>
            <a:r>
              <a:rPr kumimoji="1" lang="en-US" altLang="zh-CN" sz="3200" b="1"/>
              <a:t>,</a:t>
            </a:r>
            <a:r>
              <a:rPr kumimoji="1" lang="en-US" altLang="zh-CN" sz="3200" b="1" i="1"/>
              <a:t> v</a:t>
            </a:r>
            <a:r>
              <a:rPr kumimoji="1" lang="en-US" altLang="zh-CN" sz="3200" b="1" baseline="-30000"/>
              <a:t>2</a:t>
            </a:r>
            <a:r>
              <a:rPr kumimoji="1" lang="en-US" altLang="zh-CN" sz="3200" b="1"/>
              <a:t>, …</a:t>
            </a:r>
            <a:r>
              <a:rPr kumimoji="1" lang="en-US" altLang="zh-CN" sz="3200" b="1" i="1"/>
              <a:t> </a:t>
            </a:r>
            <a:r>
              <a:rPr kumimoji="1" lang="en-US" altLang="zh-CN" sz="3200" b="1"/>
              <a:t>,</a:t>
            </a:r>
            <a:r>
              <a:rPr kumimoji="1" lang="en-US" altLang="zh-CN" sz="3200" b="1" i="1"/>
              <a:t>v</a:t>
            </a:r>
            <a:r>
              <a:rPr kumimoji="1" lang="en-US" altLang="zh-CN" sz="3200" b="1" i="1" baseline="-30000"/>
              <a:t>n</a:t>
            </a:r>
            <a:r>
              <a:rPr kumimoji="1" lang="en-US" altLang="zh-CN" sz="3200" b="1"/>
              <a:t>}</a:t>
            </a:r>
            <a:r>
              <a:rPr kumimoji="1" lang="zh-CN" altLang="en-US" sz="3200" b="1"/>
              <a:t>的</a:t>
            </a:r>
            <a:r>
              <a:rPr kumimoji="1" lang="zh-CN" altLang="en-US" sz="3200" b="1">
                <a:solidFill>
                  <a:srgbClr val="990000"/>
                </a:solidFill>
              </a:rPr>
              <a:t>物品</a:t>
            </a:r>
            <a:r>
              <a:rPr kumimoji="1" lang="zh-CN" altLang="en-US" sz="3200" b="1"/>
              <a:t>和一个</a:t>
            </a:r>
            <a:r>
              <a:rPr kumimoji="1" lang="zh-CN" altLang="en-US" sz="3200" b="1">
                <a:solidFill>
                  <a:srgbClr val="990000"/>
                </a:solidFill>
              </a:rPr>
              <a:t>容量</a:t>
            </a:r>
            <a:r>
              <a:rPr kumimoji="1" lang="zh-CN" altLang="en-US" sz="3200" b="1"/>
              <a:t>为</a:t>
            </a:r>
            <a:r>
              <a:rPr kumimoji="1" lang="en-US" altLang="zh-CN" sz="3200" b="1" i="1"/>
              <a:t>C</a:t>
            </a:r>
            <a:r>
              <a:rPr kumimoji="1" lang="zh-CN" altLang="en-US" sz="3200" b="1"/>
              <a:t>的</a:t>
            </a:r>
            <a:r>
              <a:rPr kumimoji="1" lang="zh-CN" altLang="en-US" sz="3200" b="1">
                <a:solidFill>
                  <a:srgbClr val="990000"/>
                </a:solidFill>
              </a:rPr>
              <a:t>背包</a:t>
            </a:r>
            <a:r>
              <a:rPr kumimoji="1" lang="zh-CN" altLang="en-US" sz="3200" b="1"/>
              <a:t>，求这些物品中的一个</a:t>
            </a:r>
            <a:r>
              <a:rPr kumimoji="1" lang="zh-CN" altLang="en-US" sz="3200" b="1">
                <a:solidFill>
                  <a:srgbClr val="990000"/>
                </a:solidFill>
              </a:rPr>
              <a:t>最有价值</a:t>
            </a:r>
            <a:r>
              <a:rPr kumimoji="1" lang="zh-CN" altLang="en-US" sz="3200" b="1"/>
              <a:t>的子集，且要能够装到背包中</a:t>
            </a:r>
            <a:r>
              <a:rPr kumimoji="1" lang="zh-CN" altLang="en-US" sz="3200"/>
              <a:t>。</a:t>
            </a:r>
          </a:p>
        </p:txBody>
      </p:sp>
      <p:pic>
        <p:nvPicPr>
          <p:cNvPr id="5530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557338"/>
            <a:ext cx="4033838" cy="4751387"/>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6507"/>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67522767-BEAB-4633-83AC-7601905BDB87}"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5529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5530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FF8B076C-A57F-4178-9060-BB599CDB3AEF}" type="slidenum">
              <a:rPr lang="en-US" altLang="zh-CN" sz="1400" smtClean="0">
                <a:latin typeface="Comic Sans MS" pitchFamily="66" charset="0"/>
              </a:rPr>
              <a:pPr/>
              <a:t>27</a:t>
            </a:fld>
            <a:endParaRPr lang="en-US" altLang="zh-CN" sz="1400" smtClean="0">
              <a:latin typeface="Comic Sans MS" pitchFamily="66" charset="0"/>
            </a:endParaRPr>
          </a:p>
        </p:txBody>
      </p:sp>
      <p:sp>
        <p:nvSpPr>
          <p:cNvPr id="55301" name="Text Box 4"/>
          <p:cNvSpPr txBox="1">
            <a:spLocks noChangeArrowheads="1"/>
          </p:cNvSpPr>
          <p:nvPr/>
        </p:nvSpPr>
        <p:spPr bwMode="auto">
          <a:xfrm>
            <a:off x="249238" y="407988"/>
            <a:ext cx="7588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3.4.1  0/1</a:t>
            </a:r>
            <a:r>
              <a:rPr kumimoji="1" lang="zh-CN" altLang="en-US" sz="4400" b="1">
                <a:solidFill>
                  <a:schemeClr val="tx2"/>
                </a:solidFill>
                <a:latin typeface="华文行楷" pitchFamily="2" charset="-122"/>
                <a:ea typeface="华文行楷" pitchFamily="2" charset="-122"/>
              </a:rPr>
              <a:t>背包问题</a:t>
            </a:r>
            <a:r>
              <a:rPr kumimoji="1" lang="zh-CN" altLang="en-US" sz="4000" b="1">
                <a:solidFill>
                  <a:srgbClr val="A50021"/>
                </a:solidFill>
              </a:rPr>
              <a:t> </a:t>
            </a:r>
          </a:p>
        </p:txBody>
      </p:sp>
      <p:sp>
        <p:nvSpPr>
          <p:cNvPr id="55302" name="Text Box 5"/>
          <p:cNvSpPr txBox="1">
            <a:spLocks noChangeArrowheads="1"/>
          </p:cNvSpPr>
          <p:nvPr/>
        </p:nvSpPr>
        <p:spPr bwMode="auto">
          <a:xfrm>
            <a:off x="4572000" y="1773238"/>
            <a:ext cx="4321175" cy="4194175"/>
          </a:xfrm>
          <a:prstGeom prst="rect">
            <a:avLst/>
          </a:prstGeom>
          <a:noFill/>
          <a:ln w="12700">
            <a:solidFill>
              <a:srgbClr val="0066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lnSpc>
                <a:spcPct val="120000"/>
              </a:lnSpc>
              <a:spcBef>
                <a:spcPct val="50000"/>
              </a:spcBef>
            </a:pPr>
            <a:r>
              <a:rPr kumimoji="1" lang="zh-CN" altLang="en-US" sz="3200" b="1" dirty="0">
                <a:solidFill>
                  <a:srgbClr val="FF0000"/>
                </a:solidFill>
              </a:rPr>
              <a:t>问题描述</a:t>
            </a:r>
            <a:r>
              <a:rPr kumimoji="1" lang="zh-CN" altLang="en-US" sz="3200" b="1" dirty="0"/>
              <a:t>：</a:t>
            </a:r>
            <a:r>
              <a:rPr kumimoji="1" lang="zh-CN" altLang="en-US" sz="3200" b="1" dirty="0" smtClean="0"/>
              <a:t>给定</a:t>
            </a:r>
            <a:r>
              <a:rPr kumimoji="1" lang="en-US" altLang="zh-CN" sz="3200" b="1" i="1" dirty="0" smtClean="0">
                <a:solidFill>
                  <a:srgbClr val="990000"/>
                </a:solidFill>
              </a:rPr>
              <a:t>4</a:t>
            </a:r>
            <a:r>
              <a:rPr kumimoji="1" lang="zh-CN" altLang="en-US" sz="3200" b="1" dirty="0" smtClean="0">
                <a:solidFill>
                  <a:srgbClr val="990000"/>
                </a:solidFill>
              </a:rPr>
              <a:t>个</a:t>
            </a:r>
            <a:r>
              <a:rPr kumimoji="1" lang="zh-CN" altLang="en-US" sz="3200" b="1" dirty="0">
                <a:solidFill>
                  <a:srgbClr val="990000"/>
                </a:solidFill>
              </a:rPr>
              <a:t>重量</a:t>
            </a:r>
            <a:r>
              <a:rPr kumimoji="1" lang="zh-CN" altLang="en-US" sz="3200" b="1" dirty="0"/>
              <a:t>为</a:t>
            </a:r>
            <a:r>
              <a:rPr kumimoji="1" lang="en-US" altLang="zh-CN" sz="3200" b="1" dirty="0" smtClean="0"/>
              <a:t>{</a:t>
            </a:r>
            <a:r>
              <a:rPr kumimoji="1" lang="en-US" altLang="zh-CN" sz="3200" b="1" i="1" dirty="0" smtClean="0"/>
              <a:t>7</a:t>
            </a:r>
            <a:r>
              <a:rPr kumimoji="1" lang="en-US" altLang="zh-CN" sz="3200" b="1" dirty="0" smtClean="0"/>
              <a:t>,</a:t>
            </a:r>
            <a:r>
              <a:rPr kumimoji="1" lang="en-US" altLang="zh-CN" sz="3200" b="1" i="1" dirty="0" smtClean="0"/>
              <a:t> 3</a:t>
            </a:r>
            <a:r>
              <a:rPr kumimoji="1" lang="en-US" altLang="zh-CN" sz="3200" b="1" dirty="0" smtClean="0"/>
              <a:t>, 4</a:t>
            </a:r>
            <a:r>
              <a:rPr kumimoji="1" lang="en-US" altLang="zh-CN" sz="3200" b="1" i="1" dirty="0" smtClean="0"/>
              <a:t> </a:t>
            </a:r>
            <a:r>
              <a:rPr kumimoji="1" lang="en-US" altLang="zh-CN" sz="3200" b="1" dirty="0" smtClean="0"/>
              <a:t>,</a:t>
            </a:r>
            <a:r>
              <a:rPr kumimoji="1" lang="en-US" altLang="zh-CN" sz="3200" b="1" i="1" dirty="0" smtClean="0"/>
              <a:t>5</a:t>
            </a:r>
            <a:r>
              <a:rPr kumimoji="1" lang="en-US" altLang="zh-CN" sz="3200" b="1" dirty="0" smtClean="0"/>
              <a:t>}</a:t>
            </a:r>
            <a:r>
              <a:rPr kumimoji="1" lang="zh-CN" altLang="en-US" sz="3200" b="1" dirty="0"/>
              <a:t>、</a:t>
            </a:r>
            <a:r>
              <a:rPr kumimoji="1" lang="zh-CN" altLang="en-US" sz="3200" b="1" dirty="0">
                <a:solidFill>
                  <a:srgbClr val="990000"/>
                </a:solidFill>
              </a:rPr>
              <a:t>价值</a:t>
            </a:r>
            <a:r>
              <a:rPr kumimoji="1" lang="zh-CN" altLang="en-US" sz="3200" b="1" dirty="0"/>
              <a:t>为</a:t>
            </a:r>
            <a:r>
              <a:rPr kumimoji="1" lang="en-US" altLang="zh-CN" sz="3200" b="1" dirty="0" smtClean="0"/>
              <a:t>{</a:t>
            </a:r>
            <a:r>
              <a:rPr kumimoji="1" lang="en-US" altLang="zh-CN" sz="3200" b="1" i="1" dirty="0" smtClean="0"/>
              <a:t>42</a:t>
            </a:r>
            <a:r>
              <a:rPr kumimoji="1" lang="en-US" altLang="zh-CN" sz="3200" b="1" dirty="0" smtClean="0"/>
              <a:t>,</a:t>
            </a:r>
            <a:r>
              <a:rPr kumimoji="1" lang="en-US" altLang="zh-CN" sz="3200" b="1" i="1" dirty="0" smtClean="0"/>
              <a:t> 12</a:t>
            </a:r>
            <a:r>
              <a:rPr kumimoji="1" lang="en-US" altLang="zh-CN" sz="3200" b="1" dirty="0" smtClean="0"/>
              <a:t>, 40</a:t>
            </a:r>
            <a:r>
              <a:rPr kumimoji="1" lang="en-US" altLang="zh-CN" sz="3200" b="1" i="1" dirty="0" smtClean="0"/>
              <a:t> </a:t>
            </a:r>
            <a:r>
              <a:rPr kumimoji="1" lang="en-US" altLang="zh-CN" sz="3200" b="1" dirty="0" smtClean="0"/>
              <a:t>,</a:t>
            </a:r>
            <a:r>
              <a:rPr kumimoji="1" lang="en-US" altLang="zh-CN" sz="3200" b="1" i="1" dirty="0" smtClean="0"/>
              <a:t>25</a:t>
            </a:r>
            <a:r>
              <a:rPr kumimoji="1" lang="en-US" altLang="zh-CN" sz="3200" b="1" dirty="0" smtClean="0"/>
              <a:t>}</a:t>
            </a:r>
            <a:r>
              <a:rPr kumimoji="1" lang="zh-CN" altLang="en-US" sz="3200" b="1" dirty="0"/>
              <a:t>的</a:t>
            </a:r>
            <a:r>
              <a:rPr kumimoji="1" lang="zh-CN" altLang="en-US" sz="3200" b="1" dirty="0">
                <a:solidFill>
                  <a:srgbClr val="990000"/>
                </a:solidFill>
              </a:rPr>
              <a:t>物品</a:t>
            </a:r>
            <a:r>
              <a:rPr kumimoji="1" lang="zh-CN" altLang="en-US" sz="3200" b="1" dirty="0"/>
              <a:t>和一个</a:t>
            </a:r>
            <a:r>
              <a:rPr kumimoji="1" lang="zh-CN" altLang="en-US" sz="3200" b="1" dirty="0">
                <a:solidFill>
                  <a:srgbClr val="990000"/>
                </a:solidFill>
              </a:rPr>
              <a:t>容量</a:t>
            </a:r>
            <a:r>
              <a:rPr kumimoji="1" lang="zh-CN" altLang="en-US" sz="3200" b="1" dirty="0" smtClean="0"/>
              <a:t>为</a:t>
            </a:r>
            <a:r>
              <a:rPr kumimoji="1" lang="en-US" altLang="zh-CN" sz="3200" b="1" i="1" dirty="0" smtClean="0"/>
              <a:t>10</a:t>
            </a:r>
            <a:r>
              <a:rPr kumimoji="1" lang="zh-CN" altLang="en-US" sz="3200" b="1" dirty="0" smtClean="0"/>
              <a:t>的</a:t>
            </a:r>
            <a:r>
              <a:rPr kumimoji="1" lang="zh-CN" altLang="en-US" sz="3200" b="1" dirty="0">
                <a:solidFill>
                  <a:srgbClr val="990000"/>
                </a:solidFill>
              </a:rPr>
              <a:t>背包</a:t>
            </a:r>
            <a:r>
              <a:rPr kumimoji="1" lang="zh-CN" altLang="en-US" sz="3200" b="1" dirty="0"/>
              <a:t>，求这些物品中的一个</a:t>
            </a:r>
            <a:r>
              <a:rPr kumimoji="1" lang="zh-CN" altLang="en-US" sz="3200" b="1" dirty="0">
                <a:solidFill>
                  <a:srgbClr val="990000"/>
                </a:solidFill>
              </a:rPr>
              <a:t>最有价值</a:t>
            </a:r>
            <a:r>
              <a:rPr kumimoji="1" lang="zh-CN" altLang="en-US" sz="3200" b="1" dirty="0"/>
              <a:t>的子集，且要能够装到背包中</a:t>
            </a:r>
            <a:r>
              <a:rPr kumimoji="1" lang="zh-CN" altLang="en-US" sz="3200" dirty="0"/>
              <a:t>。</a:t>
            </a:r>
          </a:p>
        </p:txBody>
      </p:sp>
      <p:pic>
        <p:nvPicPr>
          <p:cNvPr id="5530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557338"/>
            <a:ext cx="4033838" cy="4751387"/>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450249"/>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458E53E8-2148-4F0A-8565-8031D7C5E022}"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5734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5734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CC42703D-5B16-4CFB-BE92-EE96E5459F24}" type="slidenum">
              <a:rPr lang="en-US" altLang="zh-CN" sz="1400" smtClean="0">
                <a:latin typeface="Comic Sans MS" pitchFamily="66" charset="0"/>
              </a:rPr>
              <a:pPr/>
              <a:t>28</a:t>
            </a:fld>
            <a:endParaRPr lang="en-US" altLang="zh-CN" sz="1400" smtClean="0">
              <a:latin typeface="Comic Sans MS" pitchFamily="66" charset="0"/>
            </a:endParaRPr>
          </a:p>
        </p:txBody>
      </p:sp>
      <p:grpSp>
        <p:nvGrpSpPr>
          <p:cNvPr id="57349" name="Group 10"/>
          <p:cNvGrpSpPr>
            <a:grpSpLocks/>
          </p:cNvGrpSpPr>
          <p:nvPr/>
        </p:nvGrpSpPr>
        <p:grpSpPr bwMode="auto">
          <a:xfrm>
            <a:off x="893763" y="396875"/>
            <a:ext cx="6805612" cy="2514600"/>
            <a:chOff x="1385" y="5604"/>
            <a:chExt cx="7437" cy="3060"/>
          </a:xfrm>
        </p:grpSpPr>
        <p:sp>
          <p:nvSpPr>
            <p:cNvPr id="57556" name="Text Box 11"/>
            <p:cNvSpPr txBox="1">
              <a:spLocks noChangeArrowheads="1"/>
            </p:cNvSpPr>
            <p:nvPr/>
          </p:nvSpPr>
          <p:spPr bwMode="auto">
            <a:xfrm>
              <a:off x="1961" y="5604"/>
              <a:ext cx="728" cy="22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endParaRPr lang="zh-CN" altLang="zh-CN" sz="1800" b="1"/>
            </a:p>
          </p:txBody>
        </p:sp>
        <p:sp>
          <p:nvSpPr>
            <p:cNvPr id="57557" name="Line 12"/>
            <p:cNvSpPr>
              <a:spLocks noChangeShapeType="1"/>
            </p:cNvSpPr>
            <p:nvPr/>
          </p:nvSpPr>
          <p:spPr bwMode="auto">
            <a:xfrm flipH="1">
              <a:off x="1772" y="5604"/>
              <a:ext cx="0" cy="2268"/>
            </a:xfrm>
            <a:prstGeom prst="line">
              <a:avLst/>
            </a:prstGeom>
            <a:noFill/>
            <a:ln w="9525">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57558" name="Text Box 13"/>
            <p:cNvSpPr txBox="1">
              <a:spLocks noChangeArrowheads="1"/>
            </p:cNvSpPr>
            <p:nvPr/>
          </p:nvSpPr>
          <p:spPr bwMode="auto">
            <a:xfrm>
              <a:off x="1385" y="6759"/>
              <a:ext cx="280"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1800" b="1"/>
                <a:t>10</a:t>
              </a:r>
            </a:p>
          </p:txBody>
        </p:sp>
        <p:sp>
          <p:nvSpPr>
            <p:cNvPr id="57559" name="Text Box 14"/>
            <p:cNvSpPr txBox="1">
              <a:spLocks noChangeArrowheads="1"/>
            </p:cNvSpPr>
            <p:nvPr/>
          </p:nvSpPr>
          <p:spPr bwMode="auto">
            <a:xfrm>
              <a:off x="3477" y="6282"/>
              <a:ext cx="728" cy="15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endParaRPr lang="en-US" altLang="zh-CN" sz="1800" b="1"/>
            </a:p>
            <a:p>
              <a:pPr algn="just"/>
              <a:endParaRPr lang="en-US" altLang="zh-CN" sz="1800" b="1"/>
            </a:p>
            <a:p>
              <a:pPr algn="just"/>
              <a:r>
                <a:rPr lang="en-US" altLang="zh-CN" sz="1800" b="1" i="1"/>
                <a:t>w</a:t>
              </a:r>
              <a:r>
                <a:rPr lang="en-US" altLang="zh-CN" sz="1800" b="1" baseline="-25000"/>
                <a:t>1</a:t>
              </a:r>
              <a:r>
                <a:rPr lang="en-US" altLang="zh-CN" sz="1800" b="1"/>
                <a:t>=7</a:t>
              </a:r>
            </a:p>
            <a:p>
              <a:pPr algn="just"/>
              <a:r>
                <a:rPr lang="en-US" altLang="zh-CN" sz="1800" b="1" i="1"/>
                <a:t>v</a:t>
              </a:r>
              <a:r>
                <a:rPr lang="en-US" altLang="zh-CN" sz="1800" b="1" baseline="-25000"/>
                <a:t>1</a:t>
              </a:r>
              <a:r>
                <a:rPr lang="en-US" altLang="zh-CN" sz="1800" b="1"/>
                <a:t>=42</a:t>
              </a:r>
            </a:p>
          </p:txBody>
        </p:sp>
        <p:sp>
          <p:nvSpPr>
            <p:cNvPr id="57560" name="Text Box 15"/>
            <p:cNvSpPr txBox="1">
              <a:spLocks noChangeArrowheads="1"/>
            </p:cNvSpPr>
            <p:nvPr/>
          </p:nvSpPr>
          <p:spPr bwMode="auto">
            <a:xfrm>
              <a:off x="4943" y="7173"/>
              <a:ext cx="728" cy="6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1800" b="1" i="1"/>
                <a:t>w</a:t>
              </a:r>
              <a:r>
                <a:rPr lang="en-US" altLang="zh-CN" sz="1800" b="1" baseline="-25000"/>
                <a:t>2</a:t>
              </a:r>
              <a:r>
                <a:rPr lang="en-US" altLang="zh-CN" sz="1800" b="1"/>
                <a:t>=3</a:t>
              </a:r>
            </a:p>
            <a:p>
              <a:pPr algn="just"/>
              <a:r>
                <a:rPr lang="en-US" altLang="zh-CN" sz="1800" b="1" i="1"/>
                <a:t>v</a:t>
              </a:r>
              <a:r>
                <a:rPr lang="en-US" altLang="zh-CN" sz="1800" b="1" baseline="-25000"/>
                <a:t>2</a:t>
              </a:r>
              <a:r>
                <a:rPr lang="en-US" altLang="zh-CN" sz="1800" b="1"/>
                <a:t>=12</a:t>
              </a:r>
            </a:p>
          </p:txBody>
        </p:sp>
        <p:sp>
          <p:nvSpPr>
            <p:cNvPr id="57561" name="Text Box 16"/>
            <p:cNvSpPr txBox="1">
              <a:spLocks noChangeArrowheads="1"/>
            </p:cNvSpPr>
            <p:nvPr/>
          </p:nvSpPr>
          <p:spPr bwMode="auto">
            <a:xfrm>
              <a:off x="6427" y="6930"/>
              <a:ext cx="728" cy="90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spcBef>
                  <a:spcPts val="775"/>
                </a:spcBef>
              </a:pPr>
              <a:r>
                <a:rPr lang="en-US" altLang="zh-CN" sz="1800" b="1" i="1"/>
                <a:t>w</a:t>
              </a:r>
              <a:r>
                <a:rPr lang="en-US" altLang="zh-CN" sz="1800" b="1" baseline="-25000"/>
                <a:t>3</a:t>
              </a:r>
              <a:r>
                <a:rPr lang="en-US" altLang="zh-CN" sz="1800" b="1"/>
                <a:t>=4</a:t>
              </a:r>
            </a:p>
            <a:p>
              <a:pPr algn="just"/>
              <a:r>
                <a:rPr lang="en-US" altLang="zh-CN" sz="1800" b="1" i="1"/>
                <a:t>v</a:t>
              </a:r>
              <a:r>
                <a:rPr lang="en-US" altLang="zh-CN" sz="1800" b="1" baseline="-25000"/>
                <a:t>3</a:t>
              </a:r>
              <a:r>
                <a:rPr lang="en-US" altLang="zh-CN" sz="1800" b="1"/>
                <a:t>=40</a:t>
              </a:r>
            </a:p>
          </p:txBody>
        </p:sp>
        <p:sp>
          <p:nvSpPr>
            <p:cNvPr id="57562" name="Text Box 17"/>
            <p:cNvSpPr txBox="1">
              <a:spLocks noChangeArrowheads="1"/>
            </p:cNvSpPr>
            <p:nvPr/>
          </p:nvSpPr>
          <p:spPr bwMode="auto">
            <a:xfrm>
              <a:off x="7979" y="6693"/>
              <a:ext cx="728" cy="113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endParaRPr lang="en-US" altLang="zh-CN" sz="1800" b="1" i="1"/>
            </a:p>
            <a:p>
              <a:pPr algn="just"/>
              <a:r>
                <a:rPr lang="en-US" altLang="zh-CN" sz="1800" b="1" i="1"/>
                <a:t>w</a:t>
              </a:r>
              <a:r>
                <a:rPr lang="en-US" altLang="zh-CN" sz="1800" b="1" baseline="-25000"/>
                <a:t>4</a:t>
              </a:r>
              <a:r>
                <a:rPr lang="en-US" altLang="zh-CN" sz="1800" b="1"/>
                <a:t>=5</a:t>
              </a:r>
            </a:p>
            <a:p>
              <a:pPr algn="just"/>
              <a:r>
                <a:rPr lang="en-US" altLang="zh-CN" sz="1800" b="1" i="1"/>
                <a:t>v</a:t>
              </a:r>
              <a:r>
                <a:rPr lang="en-US" altLang="zh-CN" sz="1800" b="1" baseline="-25000"/>
                <a:t>4</a:t>
              </a:r>
              <a:r>
                <a:rPr lang="en-US" altLang="zh-CN" sz="1800" b="1"/>
                <a:t>=25</a:t>
              </a:r>
            </a:p>
          </p:txBody>
        </p:sp>
        <p:sp>
          <p:nvSpPr>
            <p:cNvPr id="57563" name="Text Box 18"/>
            <p:cNvSpPr txBox="1">
              <a:spLocks noChangeArrowheads="1"/>
            </p:cNvSpPr>
            <p:nvPr/>
          </p:nvSpPr>
          <p:spPr bwMode="auto">
            <a:xfrm>
              <a:off x="2095" y="8001"/>
              <a:ext cx="6727"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zh-CN" altLang="en-US" sz="1800" b="1"/>
                <a:t>背包               物品</a:t>
              </a:r>
              <a:r>
                <a:rPr lang="en-US" altLang="zh-CN" sz="1800" b="1"/>
                <a:t>1              </a:t>
              </a:r>
              <a:r>
                <a:rPr lang="zh-CN" altLang="en-US" sz="1800" b="1"/>
                <a:t>物品</a:t>
              </a:r>
              <a:r>
                <a:rPr lang="en-US" altLang="zh-CN" sz="1800" b="1"/>
                <a:t>2              </a:t>
              </a:r>
              <a:r>
                <a:rPr lang="zh-CN" altLang="en-US" sz="1800" b="1"/>
                <a:t>物品</a:t>
              </a:r>
              <a:r>
                <a:rPr lang="en-US" altLang="zh-CN" sz="1800" b="1"/>
                <a:t>3               </a:t>
              </a:r>
              <a:r>
                <a:rPr lang="zh-CN" altLang="en-US" sz="1800" b="1"/>
                <a:t>物品</a:t>
              </a:r>
              <a:r>
                <a:rPr lang="en-US" altLang="zh-CN" sz="1800" b="1"/>
                <a:t>4</a:t>
              </a:r>
            </a:p>
          </p:txBody>
        </p:sp>
      </p:grpSp>
      <p:grpSp>
        <p:nvGrpSpPr>
          <p:cNvPr id="57350" name="Group 25"/>
          <p:cNvGrpSpPr>
            <a:grpSpLocks/>
          </p:cNvGrpSpPr>
          <p:nvPr/>
        </p:nvGrpSpPr>
        <p:grpSpPr bwMode="auto">
          <a:xfrm>
            <a:off x="998538" y="2913063"/>
            <a:ext cx="7648575" cy="3135312"/>
            <a:chOff x="629" y="2107"/>
            <a:chExt cx="4818" cy="1975"/>
          </a:xfrm>
        </p:grpSpPr>
        <p:grpSp>
          <p:nvGrpSpPr>
            <p:cNvPr id="57351" name="Group 1239"/>
            <p:cNvGrpSpPr>
              <a:grpSpLocks/>
            </p:cNvGrpSpPr>
            <p:nvPr/>
          </p:nvGrpSpPr>
          <p:grpSpPr bwMode="auto">
            <a:xfrm>
              <a:off x="632" y="3868"/>
              <a:ext cx="486" cy="213"/>
              <a:chOff x="0" y="3168"/>
              <a:chExt cx="355" cy="384"/>
            </a:xfrm>
          </p:grpSpPr>
          <p:sp>
            <p:nvSpPr>
              <p:cNvPr id="57554" name="Rectangle 1102"/>
              <p:cNvSpPr>
                <a:spLocks noChangeArrowheads="1"/>
              </p:cNvSpPr>
              <p:nvPr/>
            </p:nvSpPr>
            <p:spPr bwMode="auto">
              <a:xfrm>
                <a:off x="43" y="3168"/>
                <a:ext cx="2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 8</a:t>
                </a:r>
              </a:p>
              <a:p>
                <a:pPr algn="just"/>
                <a:endParaRPr kumimoji="1" lang="en-US" altLang="zh-CN" sz="1800" b="1"/>
              </a:p>
            </p:txBody>
          </p:sp>
          <p:sp>
            <p:nvSpPr>
              <p:cNvPr id="57555" name="Rectangle 1238"/>
              <p:cNvSpPr>
                <a:spLocks noChangeArrowheads="1"/>
              </p:cNvSpPr>
              <p:nvPr/>
            </p:nvSpPr>
            <p:spPr bwMode="auto">
              <a:xfrm>
                <a:off x="0" y="3168"/>
                <a:ext cx="35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52" name="Group 1241"/>
            <p:cNvGrpSpPr>
              <a:grpSpLocks/>
            </p:cNvGrpSpPr>
            <p:nvPr/>
          </p:nvGrpSpPr>
          <p:grpSpPr bwMode="auto">
            <a:xfrm>
              <a:off x="1118" y="3868"/>
              <a:ext cx="663" cy="213"/>
              <a:chOff x="355" y="3168"/>
              <a:chExt cx="484" cy="384"/>
            </a:xfrm>
          </p:grpSpPr>
          <p:sp>
            <p:nvSpPr>
              <p:cNvPr id="57552" name="Rectangle 1103"/>
              <p:cNvSpPr>
                <a:spLocks noChangeArrowheads="1"/>
              </p:cNvSpPr>
              <p:nvPr/>
            </p:nvSpPr>
            <p:spPr bwMode="auto">
              <a:xfrm>
                <a:off x="398" y="3168"/>
                <a:ext cx="39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{1,4}</a:t>
                </a:r>
              </a:p>
              <a:p>
                <a:pPr algn="just"/>
                <a:endParaRPr kumimoji="1" lang="en-US" altLang="zh-CN" sz="1800" b="1"/>
              </a:p>
            </p:txBody>
          </p:sp>
          <p:sp>
            <p:nvSpPr>
              <p:cNvPr id="57553" name="Rectangle 1240"/>
              <p:cNvSpPr>
                <a:spLocks noChangeArrowheads="1"/>
              </p:cNvSpPr>
              <p:nvPr/>
            </p:nvSpPr>
            <p:spPr bwMode="auto">
              <a:xfrm>
                <a:off x="355" y="3168"/>
                <a:ext cx="48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53" name="Group 1243"/>
            <p:cNvGrpSpPr>
              <a:grpSpLocks/>
            </p:cNvGrpSpPr>
            <p:nvPr/>
          </p:nvGrpSpPr>
          <p:grpSpPr bwMode="auto">
            <a:xfrm>
              <a:off x="1781" y="3868"/>
              <a:ext cx="629" cy="213"/>
              <a:chOff x="839" y="3168"/>
              <a:chExt cx="460" cy="384"/>
            </a:xfrm>
          </p:grpSpPr>
          <p:sp>
            <p:nvSpPr>
              <p:cNvPr id="57550" name="Rectangle 1104"/>
              <p:cNvSpPr>
                <a:spLocks noChangeArrowheads="1"/>
              </p:cNvSpPr>
              <p:nvPr/>
            </p:nvSpPr>
            <p:spPr bwMode="auto">
              <a:xfrm>
                <a:off x="882" y="3168"/>
                <a:ext cx="3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12</a:t>
                </a:r>
              </a:p>
              <a:p>
                <a:pPr algn="just"/>
                <a:endParaRPr kumimoji="1" lang="en-US" altLang="zh-CN" sz="1800" b="1"/>
              </a:p>
            </p:txBody>
          </p:sp>
          <p:sp>
            <p:nvSpPr>
              <p:cNvPr id="57551" name="Rectangle 1242"/>
              <p:cNvSpPr>
                <a:spLocks noChangeArrowheads="1"/>
              </p:cNvSpPr>
              <p:nvPr/>
            </p:nvSpPr>
            <p:spPr bwMode="auto">
              <a:xfrm>
                <a:off x="839" y="3168"/>
                <a:ext cx="46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54" name="Group 1247"/>
            <p:cNvGrpSpPr>
              <a:grpSpLocks/>
            </p:cNvGrpSpPr>
            <p:nvPr/>
          </p:nvGrpSpPr>
          <p:grpSpPr bwMode="auto">
            <a:xfrm>
              <a:off x="3003" y="3868"/>
              <a:ext cx="593" cy="213"/>
              <a:chOff x="1732" y="3168"/>
              <a:chExt cx="433" cy="384"/>
            </a:xfrm>
          </p:grpSpPr>
          <p:sp>
            <p:nvSpPr>
              <p:cNvPr id="57548" name="Rectangle 1106"/>
              <p:cNvSpPr>
                <a:spLocks noChangeArrowheads="1"/>
              </p:cNvSpPr>
              <p:nvPr/>
            </p:nvSpPr>
            <p:spPr bwMode="auto">
              <a:xfrm>
                <a:off x="1775" y="3168"/>
                <a:ext cx="3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16</a:t>
                </a:r>
                <a:endParaRPr kumimoji="1" lang="en-US" altLang="zh-CN" sz="1800" b="1">
                  <a:solidFill>
                    <a:srgbClr val="FF3300"/>
                  </a:solidFill>
                </a:endParaRPr>
              </a:p>
              <a:p>
                <a:pPr algn="just"/>
                <a:endParaRPr kumimoji="1" lang="en-US" altLang="zh-CN" sz="1800" b="1"/>
              </a:p>
            </p:txBody>
          </p:sp>
          <p:sp>
            <p:nvSpPr>
              <p:cNvPr id="57549" name="Rectangle 1246"/>
              <p:cNvSpPr>
                <a:spLocks noChangeArrowheads="1"/>
              </p:cNvSpPr>
              <p:nvPr/>
            </p:nvSpPr>
            <p:spPr bwMode="auto">
              <a:xfrm>
                <a:off x="1732" y="3168"/>
                <a:ext cx="4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55" name="Group 1249"/>
            <p:cNvGrpSpPr>
              <a:grpSpLocks/>
            </p:cNvGrpSpPr>
            <p:nvPr/>
          </p:nvGrpSpPr>
          <p:grpSpPr bwMode="auto">
            <a:xfrm>
              <a:off x="3596" y="3868"/>
              <a:ext cx="662" cy="213"/>
              <a:chOff x="2165" y="3168"/>
              <a:chExt cx="484" cy="384"/>
            </a:xfrm>
          </p:grpSpPr>
          <p:sp>
            <p:nvSpPr>
              <p:cNvPr id="57546" name="Rectangle 1107"/>
              <p:cNvSpPr>
                <a:spLocks noChangeArrowheads="1"/>
              </p:cNvSpPr>
              <p:nvPr/>
            </p:nvSpPr>
            <p:spPr bwMode="auto">
              <a:xfrm>
                <a:off x="2208" y="3168"/>
                <a:ext cx="39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{1,2,3,4}</a:t>
                </a:r>
              </a:p>
              <a:p>
                <a:pPr algn="just"/>
                <a:endParaRPr kumimoji="1" lang="en-US" altLang="zh-CN" sz="1800" b="1"/>
              </a:p>
            </p:txBody>
          </p:sp>
          <p:sp>
            <p:nvSpPr>
              <p:cNvPr id="57547" name="Rectangle 1248"/>
              <p:cNvSpPr>
                <a:spLocks noChangeArrowheads="1"/>
              </p:cNvSpPr>
              <p:nvPr/>
            </p:nvSpPr>
            <p:spPr bwMode="auto">
              <a:xfrm>
                <a:off x="2165" y="3168"/>
                <a:ext cx="48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56" name="Group 1251"/>
            <p:cNvGrpSpPr>
              <a:grpSpLocks/>
            </p:cNvGrpSpPr>
            <p:nvPr/>
          </p:nvGrpSpPr>
          <p:grpSpPr bwMode="auto">
            <a:xfrm>
              <a:off x="4258" y="3868"/>
              <a:ext cx="593" cy="213"/>
              <a:chOff x="2649" y="3168"/>
              <a:chExt cx="433" cy="384"/>
            </a:xfrm>
          </p:grpSpPr>
          <p:sp>
            <p:nvSpPr>
              <p:cNvPr id="57544" name="Rectangle 1108"/>
              <p:cNvSpPr>
                <a:spLocks noChangeArrowheads="1"/>
              </p:cNvSpPr>
              <p:nvPr/>
            </p:nvSpPr>
            <p:spPr bwMode="auto">
              <a:xfrm>
                <a:off x="2692" y="3168"/>
                <a:ext cx="3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19</a:t>
                </a:r>
              </a:p>
              <a:p>
                <a:pPr algn="just"/>
                <a:endParaRPr kumimoji="1" lang="en-US" altLang="zh-CN" sz="1800" b="1"/>
              </a:p>
            </p:txBody>
          </p:sp>
          <p:sp>
            <p:nvSpPr>
              <p:cNvPr id="57545" name="Rectangle 1250"/>
              <p:cNvSpPr>
                <a:spLocks noChangeArrowheads="1"/>
              </p:cNvSpPr>
              <p:nvPr/>
            </p:nvSpPr>
            <p:spPr bwMode="auto">
              <a:xfrm>
                <a:off x="2649" y="3168"/>
                <a:ext cx="4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sp>
          <p:nvSpPr>
            <p:cNvPr id="57357" name="Rectangle 1038"/>
            <p:cNvSpPr>
              <a:spLocks noChangeArrowheads="1"/>
            </p:cNvSpPr>
            <p:nvPr/>
          </p:nvSpPr>
          <p:spPr bwMode="auto">
            <a:xfrm>
              <a:off x="691" y="2108"/>
              <a:ext cx="368"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zh-CN" altLang="en-US" sz="1800" b="1"/>
                <a:t>序号</a:t>
              </a:r>
            </a:p>
            <a:p>
              <a:pPr algn="just"/>
              <a:endParaRPr kumimoji="1" lang="en-US" altLang="zh-CN" sz="1800" b="1"/>
            </a:p>
          </p:txBody>
        </p:sp>
        <p:sp>
          <p:nvSpPr>
            <p:cNvPr id="57358" name="Rectangle 1110"/>
            <p:cNvSpPr>
              <a:spLocks noChangeArrowheads="1"/>
            </p:cNvSpPr>
            <p:nvPr/>
          </p:nvSpPr>
          <p:spPr bwMode="auto">
            <a:xfrm>
              <a:off x="632" y="2108"/>
              <a:ext cx="486" cy="26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nvGrpSpPr>
            <p:cNvPr id="57359" name="Group 1113"/>
            <p:cNvGrpSpPr>
              <a:grpSpLocks/>
            </p:cNvGrpSpPr>
            <p:nvPr/>
          </p:nvGrpSpPr>
          <p:grpSpPr bwMode="auto">
            <a:xfrm>
              <a:off x="1118" y="2108"/>
              <a:ext cx="663" cy="267"/>
              <a:chOff x="355" y="0"/>
              <a:chExt cx="484" cy="480"/>
            </a:xfrm>
          </p:grpSpPr>
          <p:sp>
            <p:nvSpPr>
              <p:cNvPr id="57542" name="Rectangle 1039"/>
              <p:cNvSpPr>
                <a:spLocks noChangeArrowheads="1"/>
              </p:cNvSpPr>
              <p:nvPr/>
            </p:nvSpPr>
            <p:spPr bwMode="auto">
              <a:xfrm>
                <a:off x="398" y="0"/>
                <a:ext cx="39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zh-CN" altLang="en-US" sz="1800" b="1"/>
                  <a:t>子集</a:t>
                </a:r>
              </a:p>
              <a:p>
                <a:pPr algn="just"/>
                <a:endParaRPr kumimoji="1" lang="en-US" altLang="zh-CN" sz="1800" b="1"/>
              </a:p>
            </p:txBody>
          </p:sp>
          <p:sp>
            <p:nvSpPr>
              <p:cNvPr id="57543" name="Rectangle 1112"/>
              <p:cNvSpPr>
                <a:spLocks noChangeArrowheads="1"/>
              </p:cNvSpPr>
              <p:nvPr/>
            </p:nvSpPr>
            <p:spPr bwMode="auto">
              <a:xfrm>
                <a:off x="355" y="0"/>
                <a:ext cx="484"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sp>
          <p:nvSpPr>
            <p:cNvPr id="57360" name="Rectangle 1040"/>
            <p:cNvSpPr>
              <a:spLocks noChangeArrowheads="1"/>
            </p:cNvSpPr>
            <p:nvPr/>
          </p:nvSpPr>
          <p:spPr bwMode="auto">
            <a:xfrm>
              <a:off x="1840" y="2108"/>
              <a:ext cx="51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zh-CN" altLang="en-US" sz="1800" b="1"/>
                <a:t>总重量</a:t>
              </a:r>
            </a:p>
            <a:p>
              <a:pPr algn="just"/>
              <a:endParaRPr kumimoji="1" lang="en-US" altLang="zh-CN" sz="1800" b="1"/>
            </a:p>
          </p:txBody>
        </p:sp>
        <p:sp>
          <p:nvSpPr>
            <p:cNvPr id="57361" name="Rectangle 1114"/>
            <p:cNvSpPr>
              <a:spLocks noChangeArrowheads="1"/>
            </p:cNvSpPr>
            <p:nvPr/>
          </p:nvSpPr>
          <p:spPr bwMode="auto">
            <a:xfrm>
              <a:off x="1781" y="2108"/>
              <a:ext cx="629" cy="26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nvGrpSpPr>
            <p:cNvPr id="57362" name="Group 1117"/>
            <p:cNvGrpSpPr>
              <a:grpSpLocks/>
            </p:cNvGrpSpPr>
            <p:nvPr/>
          </p:nvGrpSpPr>
          <p:grpSpPr bwMode="auto">
            <a:xfrm>
              <a:off x="2410" y="2108"/>
              <a:ext cx="593" cy="267"/>
              <a:chOff x="1299" y="0"/>
              <a:chExt cx="433" cy="480"/>
            </a:xfrm>
          </p:grpSpPr>
          <p:sp>
            <p:nvSpPr>
              <p:cNvPr id="57540" name="Rectangle 1041"/>
              <p:cNvSpPr>
                <a:spLocks noChangeArrowheads="1"/>
              </p:cNvSpPr>
              <p:nvPr/>
            </p:nvSpPr>
            <p:spPr bwMode="auto">
              <a:xfrm>
                <a:off x="1342" y="0"/>
                <a:ext cx="34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zh-CN" altLang="en-US" sz="1800" b="1"/>
                  <a:t>总价值</a:t>
                </a:r>
              </a:p>
              <a:p>
                <a:pPr algn="just"/>
                <a:endParaRPr kumimoji="1" lang="en-US" altLang="zh-CN" sz="1800" b="1"/>
              </a:p>
            </p:txBody>
          </p:sp>
          <p:sp>
            <p:nvSpPr>
              <p:cNvPr id="57541" name="Rectangle 1116"/>
              <p:cNvSpPr>
                <a:spLocks noChangeArrowheads="1"/>
              </p:cNvSpPr>
              <p:nvPr/>
            </p:nvSpPr>
            <p:spPr bwMode="auto">
              <a:xfrm>
                <a:off x="1299" y="0"/>
                <a:ext cx="433"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63" name="Group 1119"/>
            <p:cNvGrpSpPr>
              <a:grpSpLocks/>
            </p:cNvGrpSpPr>
            <p:nvPr/>
          </p:nvGrpSpPr>
          <p:grpSpPr bwMode="auto">
            <a:xfrm>
              <a:off x="3003" y="2108"/>
              <a:ext cx="593" cy="267"/>
              <a:chOff x="1732" y="0"/>
              <a:chExt cx="433" cy="480"/>
            </a:xfrm>
          </p:grpSpPr>
          <p:sp>
            <p:nvSpPr>
              <p:cNvPr id="57538" name="Rectangle 1042"/>
              <p:cNvSpPr>
                <a:spLocks noChangeArrowheads="1"/>
              </p:cNvSpPr>
              <p:nvPr/>
            </p:nvSpPr>
            <p:spPr bwMode="auto">
              <a:xfrm>
                <a:off x="1775" y="0"/>
                <a:ext cx="34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zh-CN" altLang="en-US" sz="1800" b="1"/>
                  <a:t>序号</a:t>
                </a:r>
              </a:p>
              <a:p>
                <a:pPr algn="just"/>
                <a:endParaRPr kumimoji="1" lang="en-US" altLang="zh-CN" sz="1800" b="1"/>
              </a:p>
            </p:txBody>
          </p:sp>
          <p:sp>
            <p:nvSpPr>
              <p:cNvPr id="57539" name="Rectangle 1118"/>
              <p:cNvSpPr>
                <a:spLocks noChangeArrowheads="1"/>
              </p:cNvSpPr>
              <p:nvPr/>
            </p:nvSpPr>
            <p:spPr bwMode="auto">
              <a:xfrm>
                <a:off x="1732" y="0"/>
                <a:ext cx="433"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64" name="Group 1121"/>
            <p:cNvGrpSpPr>
              <a:grpSpLocks/>
            </p:cNvGrpSpPr>
            <p:nvPr/>
          </p:nvGrpSpPr>
          <p:grpSpPr bwMode="auto">
            <a:xfrm>
              <a:off x="3596" y="2108"/>
              <a:ext cx="662" cy="267"/>
              <a:chOff x="2165" y="0"/>
              <a:chExt cx="484" cy="480"/>
            </a:xfrm>
          </p:grpSpPr>
          <p:sp>
            <p:nvSpPr>
              <p:cNvPr id="57536" name="Rectangle 1043"/>
              <p:cNvSpPr>
                <a:spLocks noChangeArrowheads="1"/>
              </p:cNvSpPr>
              <p:nvPr/>
            </p:nvSpPr>
            <p:spPr bwMode="auto">
              <a:xfrm>
                <a:off x="2208" y="0"/>
                <a:ext cx="39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zh-CN" altLang="en-US" sz="1800" b="1"/>
                  <a:t>子集</a:t>
                </a:r>
              </a:p>
              <a:p>
                <a:pPr algn="just"/>
                <a:endParaRPr kumimoji="1" lang="en-US" altLang="zh-CN" sz="1800" b="1"/>
              </a:p>
            </p:txBody>
          </p:sp>
          <p:sp>
            <p:nvSpPr>
              <p:cNvPr id="57537" name="Rectangle 1120"/>
              <p:cNvSpPr>
                <a:spLocks noChangeArrowheads="1"/>
              </p:cNvSpPr>
              <p:nvPr/>
            </p:nvSpPr>
            <p:spPr bwMode="auto">
              <a:xfrm>
                <a:off x="2165" y="0"/>
                <a:ext cx="484"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sp>
          <p:nvSpPr>
            <p:cNvPr id="57365" name="Rectangle 1044"/>
            <p:cNvSpPr>
              <a:spLocks noChangeArrowheads="1"/>
            </p:cNvSpPr>
            <p:nvPr/>
          </p:nvSpPr>
          <p:spPr bwMode="auto">
            <a:xfrm>
              <a:off x="4317" y="2108"/>
              <a:ext cx="475"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zh-CN" altLang="en-US" sz="1800" b="1"/>
                <a:t>总重量</a:t>
              </a:r>
            </a:p>
            <a:p>
              <a:pPr algn="just"/>
              <a:endParaRPr kumimoji="1" lang="en-US" altLang="zh-CN" sz="1800" b="1"/>
            </a:p>
          </p:txBody>
        </p:sp>
        <p:sp>
          <p:nvSpPr>
            <p:cNvPr id="57366" name="Rectangle 1122"/>
            <p:cNvSpPr>
              <a:spLocks noChangeArrowheads="1"/>
            </p:cNvSpPr>
            <p:nvPr/>
          </p:nvSpPr>
          <p:spPr bwMode="auto">
            <a:xfrm>
              <a:off x="4258" y="2108"/>
              <a:ext cx="593" cy="26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57367" name="Rectangle 1045"/>
            <p:cNvSpPr>
              <a:spLocks noChangeArrowheads="1"/>
            </p:cNvSpPr>
            <p:nvPr/>
          </p:nvSpPr>
          <p:spPr bwMode="auto">
            <a:xfrm>
              <a:off x="4910" y="2108"/>
              <a:ext cx="475"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zh-CN" altLang="en-US" sz="1800" b="1"/>
                <a:t>总价值</a:t>
              </a:r>
            </a:p>
            <a:p>
              <a:pPr algn="just"/>
              <a:endParaRPr kumimoji="1" lang="en-US" altLang="zh-CN" sz="1800" b="1"/>
            </a:p>
          </p:txBody>
        </p:sp>
        <p:sp>
          <p:nvSpPr>
            <p:cNvPr id="57368" name="Rectangle 1124"/>
            <p:cNvSpPr>
              <a:spLocks noChangeArrowheads="1"/>
            </p:cNvSpPr>
            <p:nvPr/>
          </p:nvSpPr>
          <p:spPr bwMode="auto">
            <a:xfrm>
              <a:off x="4851" y="2108"/>
              <a:ext cx="593" cy="26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nvGrpSpPr>
            <p:cNvPr id="57369" name="Group 1127"/>
            <p:cNvGrpSpPr>
              <a:grpSpLocks/>
            </p:cNvGrpSpPr>
            <p:nvPr/>
          </p:nvGrpSpPr>
          <p:grpSpPr bwMode="auto">
            <a:xfrm>
              <a:off x="632" y="2375"/>
              <a:ext cx="486" cy="213"/>
              <a:chOff x="0" y="480"/>
              <a:chExt cx="355" cy="384"/>
            </a:xfrm>
          </p:grpSpPr>
          <p:sp>
            <p:nvSpPr>
              <p:cNvPr id="57534" name="Rectangle 1046"/>
              <p:cNvSpPr>
                <a:spLocks noChangeArrowheads="1"/>
              </p:cNvSpPr>
              <p:nvPr/>
            </p:nvSpPr>
            <p:spPr bwMode="auto">
              <a:xfrm>
                <a:off x="43" y="480"/>
                <a:ext cx="2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 1</a:t>
                </a:r>
              </a:p>
              <a:p>
                <a:pPr algn="just"/>
                <a:endParaRPr kumimoji="1" lang="en-US" altLang="zh-CN" sz="1800" b="1"/>
              </a:p>
            </p:txBody>
          </p:sp>
          <p:sp>
            <p:nvSpPr>
              <p:cNvPr id="57535" name="Rectangle 1126"/>
              <p:cNvSpPr>
                <a:spLocks noChangeArrowheads="1"/>
              </p:cNvSpPr>
              <p:nvPr/>
            </p:nvSpPr>
            <p:spPr bwMode="auto">
              <a:xfrm>
                <a:off x="0" y="480"/>
                <a:ext cx="35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70" name="Group 1129"/>
            <p:cNvGrpSpPr>
              <a:grpSpLocks/>
            </p:cNvGrpSpPr>
            <p:nvPr/>
          </p:nvGrpSpPr>
          <p:grpSpPr bwMode="auto">
            <a:xfrm>
              <a:off x="1118" y="2375"/>
              <a:ext cx="663" cy="213"/>
              <a:chOff x="355" y="480"/>
              <a:chExt cx="484" cy="384"/>
            </a:xfrm>
          </p:grpSpPr>
          <p:sp>
            <p:nvSpPr>
              <p:cNvPr id="57532" name="Rectangle 1047"/>
              <p:cNvSpPr>
                <a:spLocks noChangeArrowheads="1"/>
              </p:cNvSpPr>
              <p:nvPr/>
            </p:nvSpPr>
            <p:spPr bwMode="auto">
              <a:xfrm>
                <a:off x="398" y="480"/>
                <a:ext cx="39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φ</a:t>
                </a:r>
              </a:p>
              <a:p>
                <a:pPr algn="just"/>
                <a:endParaRPr kumimoji="1" lang="en-US" altLang="zh-CN" sz="1800" b="1"/>
              </a:p>
            </p:txBody>
          </p:sp>
          <p:sp>
            <p:nvSpPr>
              <p:cNvPr id="57533" name="Rectangle 1128"/>
              <p:cNvSpPr>
                <a:spLocks noChangeArrowheads="1"/>
              </p:cNvSpPr>
              <p:nvPr/>
            </p:nvSpPr>
            <p:spPr bwMode="auto">
              <a:xfrm>
                <a:off x="355" y="480"/>
                <a:ext cx="48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71" name="Group 1131"/>
            <p:cNvGrpSpPr>
              <a:grpSpLocks/>
            </p:cNvGrpSpPr>
            <p:nvPr/>
          </p:nvGrpSpPr>
          <p:grpSpPr bwMode="auto">
            <a:xfrm>
              <a:off x="1781" y="2375"/>
              <a:ext cx="629" cy="213"/>
              <a:chOff x="839" y="480"/>
              <a:chExt cx="460" cy="384"/>
            </a:xfrm>
          </p:grpSpPr>
          <p:sp>
            <p:nvSpPr>
              <p:cNvPr id="57530" name="Rectangle 1048"/>
              <p:cNvSpPr>
                <a:spLocks noChangeArrowheads="1"/>
              </p:cNvSpPr>
              <p:nvPr/>
            </p:nvSpPr>
            <p:spPr bwMode="auto">
              <a:xfrm>
                <a:off x="882" y="480"/>
                <a:ext cx="3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0</a:t>
                </a:r>
              </a:p>
              <a:p>
                <a:pPr algn="just"/>
                <a:endParaRPr kumimoji="1" lang="en-US" altLang="zh-CN" sz="1800" b="1"/>
              </a:p>
            </p:txBody>
          </p:sp>
          <p:sp>
            <p:nvSpPr>
              <p:cNvPr id="57531" name="Rectangle 1130"/>
              <p:cNvSpPr>
                <a:spLocks noChangeArrowheads="1"/>
              </p:cNvSpPr>
              <p:nvPr/>
            </p:nvSpPr>
            <p:spPr bwMode="auto">
              <a:xfrm>
                <a:off x="839" y="480"/>
                <a:ext cx="46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72" name="Group 1133"/>
            <p:cNvGrpSpPr>
              <a:grpSpLocks/>
            </p:cNvGrpSpPr>
            <p:nvPr/>
          </p:nvGrpSpPr>
          <p:grpSpPr bwMode="auto">
            <a:xfrm>
              <a:off x="2410" y="2375"/>
              <a:ext cx="593" cy="213"/>
              <a:chOff x="1299" y="480"/>
              <a:chExt cx="433" cy="384"/>
            </a:xfrm>
          </p:grpSpPr>
          <p:sp>
            <p:nvSpPr>
              <p:cNvPr id="57528" name="Rectangle 1049"/>
              <p:cNvSpPr>
                <a:spLocks noChangeArrowheads="1"/>
              </p:cNvSpPr>
              <p:nvPr/>
            </p:nvSpPr>
            <p:spPr bwMode="auto">
              <a:xfrm>
                <a:off x="1342" y="480"/>
                <a:ext cx="3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0</a:t>
                </a:r>
              </a:p>
              <a:p>
                <a:pPr algn="just"/>
                <a:endParaRPr kumimoji="1" lang="en-US" altLang="zh-CN" sz="1800" b="1"/>
              </a:p>
            </p:txBody>
          </p:sp>
          <p:sp>
            <p:nvSpPr>
              <p:cNvPr id="57529" name="Rectangle 1132"/>
              <p:cNvSpPr>
                <a:spLocks noChangeArrowheads="1"/>
              </p:cNvSpPr>
              <p:nvPr/>
            </p:nvSpPr>
            <p:spPr bwMode="auto">
              <a:xfrm>
                <a:off x="1299" y="480"/>
                <a:ext cx="4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73" name="Group 1135"/>
            <p:cNvGrpSpPr>
              <a:grpSpLocks/>
            </p:cNvGrpSpPr>
            <p:nvPr/>
          </p:nvGrpSpPr>
          <p:grpSpPr bwMode="auto">
            <a:xfrm>
              <a:off x="3003" y="2375"/>
              <a:ext cx="593" cy="213"/>
              <a:chOff x="1732" y="480"/>
              <a:chExt cx="433" cy="384"/>
            </a:xfrm>
          </p:grpSpPr>
          <p:sp>
            <p:nvSpPr>
              <p:cNvPr id="57526" name="Rectangle 1050"/>
              <p:cNvSpPr>
                <a:spLocks noChangeArrowheads="1"/>
              </p:cNvSpPr>
              <p:nvPr/>
            </p:nvSpPr>
            <p:spPr bwMode="auto">
              <a:xfrm>
                <a:off x="1775" y="480"/>
                <a:ext cx="3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 9</a:t>
                </a:r>
              </a:p>
              <a:p>
                <a:pPr algn="just"/>
                <a:endParaRPr kumimoji="1" lang="en-US" altLang="zh-CN" sz="1800" b="1"/>
              </a:p>
            </p:txBody>
          </p:sp>
          <p:sp>
            <p:nvSpPr>
              <p:cNvPr id="57527" name="Rectangle 1134"/>
              <p:cNvSpPr>
                <a:spLocks noChangeArrowheads="1"/>
              </p:cNvSpPr>
              <p:nvPr/>
            </p:nvSpPr>
            <p:spPr bwMode="auto">
              <a:xfrm>
                <a:off x="1732" y="480"/>
                <a:ext cx="4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74" name="Group 1137"/>
            <p:cNvGrpSpPr>
              <a:grpSpLocks/>
            </p:cNvGrpSpPr>
            <p:nvPr/>
          </p:nvGrpSpPr>
          <p:grpSpPr bwMode="auto">
            <a:xfrm>
              <a:off x="3596" y="2375"/>
              <a:ext cx="662" cy="213"/>
              <a:chOff x="2165" y="480"/>
              <a:chExt cx="484" cy="384"/>
            </a:xfrm>
          </p:grpSpPr>
          <p:sp>
            <p:nvSpPr>
              <p:cNvPr id="57524" name="Rectangle 1051"/>
              <p:cNvSpPr>
                <a:spLocks noChangeArrowheads="1"/>
              </p:cNvSpPr>
              <p:nvPr/>
            </p:nvSpPr>
            <p:spPr bwMode="auto">
              <a:xfrm>
                <a:off x="2208" y="480"/>
                <a:ext cx="39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{2,3}</a:t>
                </a:r>
              </a:p>
              <a:p>
                <a:pPr algn="just"/>
                <a:endParaRPr kumimoji="1" lang="en-US" altLang="zh-CN" sz="1800" b="1"/>
              </a:p>
            </p:txBody>
          </p:sp>
          <p:sp>
            <p:nvSpPr>
              <p:cNvPr id="57525" name="Rectangle 1136"/>
              <p:cNvSpPr>
                <a:spLocks noChangeArrowheads="1"/>
              </p:cNvSpPr>
              <p:nvPr/>
            </p:nvSpPr>
            <p:spPr bwMode="auto">
              <a:xfrm>
                <a:off x="2165" y="480"/>
                <a:ext cx="48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75" name="Group 1139"/>
            <p:cNvGrpSpPr>
              <a:grpSpLocks/>
            </p:cNvGrpSpPr>
            <p:nvPr/>
          </p:nvGrpSpPr>
          <p:grpSpPr bwMode="auto">
            <a:xfrm>
              <a:off x="4258" y="2375"/>
              <a:ext cx="593" cy="213"/>
              <a:chOff x="2649" y="480"/>
              <a:chExt cx="433" cy="384"/>
            </a:xfrm>
          </p:grpSpPr>
          <p:sp>
            <p:nvSpPr>
              <p:cNvPr id="57522" name="Rectangle 1052"/>
              <p:cNvSpPr>
                <a:spLocks noChangeArrowheads="1"/>
              </p:cNvSpPr>
              <p:nvPr/>
            </p:nvSpPr>
            <p:spPr bwMode="auto">
              <a:xfrm>
                <a:off x="2692" y="480"/>
                <a:ext cx="3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7</a:t>
                </a:r>
              </a:p>
              <a:p>
                <a:pPr algn="just"/>
                <a:endParaRPr kumimoji="1" lang="en-US" altLang="zh-CN" sz="1800" b="1"/>
              </a:p>
            </p:txBody>
          </p:sp>
          <p:sp>
            <p:nvSpPr>
              <p:cNvPr id="57523" name="Rectangle 1138"/>
              <p:cNvSpPr>
                <a:spLocks noChangeArrowheads="1"/>
              </p:cNvSpPr>
              <p:nvPr/>
            </p:nvSpPr>
            <p:spPr bwMode="auto">
              <a:xfrm>
                <a:off x="2649" y="480"/>
                <a:ext cx="4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76" name="Group 1141"/>
            <p:cNvGrpSpPr>
              <a:grpSpLocks/>
            </p:cNvGrpSpPr>
            <p:nvPr/>
          </p:nvGrpSpPr>
          <p:grpSpPr bwMode="auto">
            <a:xfrm>
              <a:off x="4851" y="2375"/>
              <a:ext cx="593" cy="213"/>
              <a:chOff x="3082" y="480"/>
              <a:chExt cx="433" cy="384"/>
            </a:xfrm>
          </p:grpSpPr>
          <p:sp>
            <p:nvSpPr>
              <p:cNvPr id="57520" name="Rectangle 1053"/>
              <p:cNvSpPr>
                <a:spLocks noChangeArrowheads="1"/>
              </p:cNvSpPr>
              <p:nvPr/>
            </p:nvSpPr>
            <p:spPr bwMode="auto">
              <a:xfrm>
                <a:off x="3125" y="480"/>
                <a:ext cx="3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52</a:t>
                </a:r>
              </a:p>
              <a:p>
                <a:pPr algn="just"/>
                <a:endParaRPr kumimoji="1" lang="en-US" altLang="zh-CN" sz="1800" b="1"/>
              </a:p>
            </p:txBody>
          </p:sp>
          <p:sp>
            <p:nvSpPr>
              <p:cNvPr id="57521" name="Rectangle 1140"/>
              <p:cNvSpPr>
                <a:spLocks noChangeArrowheads="1"/>
              </p:cNvSpPr>
              <p:nvPr/>
            </p:nvSpPr>
            <p:spPr bwMode="auto">
              <a:xfrm>
                <a:off x="3082" y="480"/>
                <a:ext cx="4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77" name="Group 1143"/>
            <p:cNvGrpSpPr>
              <a:grpSpLocks/>
            </p:cNvGrpSpPr>
            <p:nvPr/>
          </p:nvGrpSpPr>
          <p:grpSpPr bwMode="auto">
            <a:xfrm>
              <a:off x="632" y="2588"/>
              <a:ext cx="486" cy="213"/>
              <a:chOff x="0" y="864"/>
              <a:chExt cx="355" cy="384"/>
            </a:xfrm>
          </p:grpSpPr>
          <p:sp>
            <p:nvSpPr>
              <p:cNvPr id="57518" name="Rectangle 1054"/>
              <p:cNvSpPr>
                <a:spLocks noChangeArrowheads="1"/>
              </p:cNvSpPr>
              <p:nvPr/>
            </p:nvSpPr>
            <p:spPr bwMode="auto">
              <a:xfrm>
                <a:off x="43" y="864"/>
                <a:ext cx="2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 2</a:t>
                </a:r>
              </a:p>
              <a:p>
                <a:pPr algn="just"/>
                <a:endParaRPr kumimoji="1" lang="en-US" altLang="zh-CN" sz="1800" b="1"/>
              </a:p>
            </p:txBody>
          </p:sp>
          <p:sp>
            <p:nvSpPr>
              <p:cNvPr id="57519" name="Rectangle 1142"/>
              <p:cNvSpPr>
                <a:spLocks noChangeArrowheads="1"/>
              </p:cNvSpPr>
              <p:nvPr/>
            </p:nvSpPr>
            <p:spPr bwMode="auto">
              <a:xfrm>
                <a:off x="0" y="864"/>
                <a:ext cx="35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78" name="Group 1145"/>
            <p:cNvGrpSpPr>
              <a:grpSpLocks/>
            </p:cNvGrpSpPr>
            <p:nvPr/>
          </p:nvGrpSpPr>
          <p:grpSpPr bwMode="auto">
            <a:xfrm>
              <a:off x="1118" y="2588"/>
              <a:ext cx="663" cy="213"/>
              <a:chOff x="355" y="864"/>
              <a:chExt cx="484" cy="384"/>
            </a:xfrm>
          </p:grpSpPr>
          <p:sp>
            <p:nvSpPr>
              <p:cNvPr id="57516" name="Rectangle 1055"/>
              <p:cNvSpPr>
                <a:spLocks noChangeArrowheads="1"/>
              </p:cNvSpPr>
              <p:nvPr/>
            </p:nvSpPr>
            <p:spPr bwMode="auto">
              <a:xfrm>
                <a:off x="398" y="864"/>
                <a:ext cx="39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a:t>
                </a:r>
              </a:p>
              <a:p>
                <a:pPr algn="just"/>
                <a:endParaRPr kumimoji="1" lang="en-US" altLang="zh-CN" sz="1800" b="1"/>
              </a:p>
            </p:txBody>
          </p:sp>
          <p:sp>
            <p:nvSpPr>
              <p:cNvPr id="57517" name="Rectangle 1144"/>
              <p:cNvSpPr>
                <a:spLocks noChangeArrowheads="1"/>
              </p:cNvSpPr>
              <p:nvPr/>
            </p:nvSpPr>
            <p:spPr bwMode="auto">
              <a:xfrm>
                <a:off x="355" y="864"/>
                <a:ext cx="48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79" name="Group 1147"/>
            <p:cNvGrpSpPr>
              <a:grpSpLocks/>
            </p:cNvGrpSpPr>
            <p:nvPr/>
          </p:nvGrpSpPr>
          <p:grpSpPr bwMode="auto">
            <a:xfrm>
              <a:off x="1781" y="2588"/>
              <a:ext cx="629" cy="213"/>
              <a:chOff x="839" y="864"/>
              <a:chExt cx="460" cy="384"/>
            </a:xfrm>
          </p:grpSpPr>
          <p:sp>
            <p:nvSpPr>
              <p:cNvPr id="57514" name="Rectangle 1056"/>
              <p:cNvSpPr>
                <a:spLocks noChangeArrowheads="1"/>
              </p:cNvSpPr>
              <p:nvPr/>
            </p:nvSpPr>
            <p:spPr bwMode="auto">
              <a:xfrm>
                <a:off x="882" y="864"/>
                <a:ext cx="3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7</a:t>
                </a:r>
              </a:p>
              <a:p>
                <a:pPr algn="just"/>
                <a:endParaRPr kumimoji="1" lang="en-US" altLang="zh-CN" sz="1800" b="1"/>
              </a:p>
            </p:txBody>
          </p:sp>
          <p:sp>
            <p:nvSpPr>
              <p:cNvPr id="57515" name="Rectangle 1146"/>
              <p:cNvSpPr>
                <a:spLocks noChangeArrowheads="1"/>
              </p:cNvSpPr>
              <p:nvPr/>
            </p:nvSpPr>
            <p:spPr bwMode="auto">
              <a:xfrm>
                <a:off x="839" y="864"/>
                <a:ext cx="46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80" name="Group 1149"/>
            <p:cNvGrpSpPr>
              <a:grpSpLocks/>
            </p:cNvGrpSpPr>
            <p:nvPr/>
          </p:nvGrpSpPr>
          <p:grpSpPr bwMode="auto">
            <a:xfrm>
              <a:off x="2410" y="2588"/>
              <a:ext cx="593" cy="213"/>
              <a:chOff x="1299" y="864"/>
              <a:chExt cx="433" cy="384"/>
            </a:xfrm>
          </p:grpSpPr>
          <p:sp>
            <p:nvSpPr>
              <p:cNvPr id="57512" name="Rectangle 1057"/>
              <p:cNvSpPr>
                <a:spLocks noChangeArrowheads="1"/>
              </p:cNvSpPr>
              <p:nvPr/>
            </p:nvSpPr>
            <p:spPr bwMode="auto">
              <a:xfrm>
                <a:off x="1342" y="864"/>
                <a:ext cx="3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42</a:t>
                </a:r>
              </a:p>
              <a:p>
                <a:pPr algn="just"/>
                <a:endParaRPr kumimoji="1" lang="en-US" altLang="zh-CN" sz="1800" b="1"/>
              </a:p>
            </p:txBody>
          </p:sp>
          <p:sp>
            <p:nvSpPr>
              <p:cNvPr id="57513" name="Rectangle 1148"/>
              <p:cNvSpPr>
                <a:spLocks noChangeArrowheads="1"/>
              </p:cNvSpPr>
              <p:nvPr/>
            </p:nvSpPr>
            <p:spPr bwMode="auto">
              <a:xfrm>
                <a:off x="1299" y="864"/>
                <a:ext cx="4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81" name="Group 1151"/>
            <p:cNvGrpSpPr>
              <a:grpSpLocks/>
            </p:cNvGrpSpPr>
            <p:nvPr/>
          </p:nvGrpSpPr>
          <p:grpSpPr bwMode="auto">
            <a:xfrm>
              <a:off x="3003" y="2588"/>
              <a:ext cx="593" cy="213"/>
              <a:chOff x="1732" y="864"/>
              <a:chExt cx="433" cy="384"/>
            </a:xfrm>
          </p:grpSpPr>
          <p:sp>
            <p:nvSpPr>
              <p:cNvPr id="57510" name="Rectangle 1058"/>
              <p:cNvSpPr>
                <a:spLocks noChangeArrowheads="1"/>
              </p:cNvSpPr>
              <p:nvPr/>
            </p:nvSpPr>
            <p:spPr bwMode="auto">
              <a:xfrm>
                <a:off x="1775" y="864"/>
                <a:ext cx="3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10</a:t>
                </a:r>
              </a:p>
              <a:p>
                <a:pPr algn="just"/>
                <a:endParaRPr kumimoji="1" lang="en-US" altLang="zh-CN" sz="1800" b="1"/>
              </a:p>
            </p:txBody>
          </p:sp>
          <p:sp>
            <p:nvSpPr>
              <p:cNvPr id="57511" name="Rectangle 1150"/>
              <p:cNvSpPr>
                <a:spLocks noChangeArrowheads="1"/>
              </p:cNvSpPr>
              <p:nvPr/>
            </p:nvSpPr>
            <p:spPr bwMode="auto">
              <a:xfrm>
                <a:off x="1732" y="864"/>
                <a:ext cx="4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82" name="Group 1153"/>
            <p:cNvGrpSpPr>
              <a:grpSpLocks/>
            </p:cNvGrpSpPr>
            <p:nvPr/>
          </p:nvGrpSpPr>
          <p:grpSpPr bwMode="auto">
            <a:xfrm>
              <a:off x="3596" y="2588"/>
              <a:ext cx="662" cy="213"/>
              <a:chOff x="2165" y="864"/>
              <a:chExt cx="484" cy="384"/>
            </a:xfrm>
          </p:grpSpPr>
          <p:sp>
            <p:nvSpPr>
              <p:cNvPr id="57508" name="Rectangle 1059"/>
              <p:cNvSpPr>
                <a:spLocks noChangeArrowheads="1"/>
              </p:cNvSpPr>
              <p:nvPr/>
            </p:nvSpPr>
            <p:spPr bwMode="auto">
              <a:xfrm>
                <a:off x="2208" y="864"/>
                <a:ext cx="39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{2,4}</a:t>
                </a:r>
              </a:p>
              <a:p>
                <a:pPr algn="just"/>
                <a:endParaRPr kumimoji="1" lang="en-US" altLang="zh-CN" sz="1800" b="1"/>
              </a:p>
            </p:txBody>
          </p:sp>
          <p:sp>
            <p:nvSpPr>
              <p:cNvPr id="57509" name="Rectangle 1152"/>
              <p:cNvSpPr>
                <a:spLocks noChangeArrowheads="1"/>
              </p:cNvSpPr>
              <p:nvPr/>
            </p:nvSpPr>
            <p:spPr bwMode="auto">
              <a:xfrm>
                <a:off x="2165" y="864"/>
                <a:ext cx="48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83" name="Group 1155"/>
            <p:cNvGrpSpPr>
              <a:grpSpLocks/>
            </p:cNvGrpSpPr>
            <p:nvPr/>
          </p:nvGrpSpPr>
          <p:grpSpPr bwMode="auto">
            <a:xfrm>
              <a:off x="4258" y="2588"/>
              <a:ext cx="593" cy="213"/>
              <a:chOff x="2649" y="864"/>
              <a:chExt cx="433" cy="384"/>
            </a:xfrm>
          </p:grpSpPr>
          <p:sp>
            <p:nvSpPr>
              <p:cNvPr id="57506" name="Rectangle 1060"/>
              <p:cNvSpPr>
                <a:spLocks noChangeArrowheads="1"/>
              </p:cNvSpPr>
              <p:nvPr/>
            </p:nvSpPr>
            <p:spPr bwMode="auto">
              <a:xfrm>
                <a:off x="2692" y="864"/>
                <a:ext cx="3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8</a:t>
                </a:r>
              </a:p>
              <a:p>
                <a:pPr algn="just"/>
                <a:endParaRPr kumimoji="1" lang="en-US" altLang="zh-CN" sz="1800" b="1"/>
              </a:p>
            </p:txBody>
          </p:sp>
          <p:sp>
            <p:nvSpPr>
              <p:cNvPr id="57507" name="Rectangle 1154"/>
              <p:cNvSpPr>
                <a:spLocks noChangeArrowheads="1"/>
              </p:cNvSpPr>
              <p:nvPr/>
            </p:nvSpPr>
            <p:spPr bwMode="auto">
              <a:xfrm>
                <a:off x="2649" y="864"/>
                <a:ext cx="4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84" name="Group 1157"/>
            <p:cNvGrpSpPr>
              <a:grpSpLocks/>
            </p:cNvGrpSpPr>
            <p:nvPr/>
          </p:nvGrpSpPr>
          <p:grpSpPr bwMode="auto">
            <a:xfrm>
              <a:off x="4851" y="2588"/>
              <a:ext cx="593" cy="213"/>
              <a:chOff x="3082" y="864"/>
              <a:chExt cx="433" cy="384"/>
            </a:xfrm>
          </p:grpSpPr>
          <p:sp>
            <p:nvSpPr>
              <p:cNvPr id="57504" name="Rectangle 1061"/>
              <p:cNvSpPr>
                <a:spLocks noChangeArrowheads="1"/>
              </p:cNvSpPr>
              <p:nvPr/>
            </p:nvSpPr>
            <p:spPr bwMode="auto">
              <a:xfrm>
                <a:off x="3125" y="864"/>
                <a:ext cx="3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37</a:t>
                </a:r>
              </a:p>
              <a:p>
                <a:pPr algn="just"/>
                <a:endParaRPr kumimoji="1" lang="en-US" altLang="zh-CN" sz="1800" b="1"/>
              </a:p>
            </p:txBody>
          </p:sp>
          <p:sp>
            <p:nvSpPr>
              <p:cNvPr id="57505" name="Rectangle 1156"/>
              <p:cNvSpPr>
                <a:spLocks noChangeArrowheads="1"/>
              </p:cNvSpPr>
              <p:nvPr/>
            </p:nvSpPr>
            <p:spPr bwMode="auto">
              <a:xfrm>
                <a:off x="3082" y="864"/>
                <a:ext cx="4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85" name="Group 1159"/>
            <p:cNvGrpSpPr>
              <a:grpSpLocks/>
            </p:cNvGrpSpPr>
            <p:nvPr/>
          </p:nvGrpSpPr>
          <p:grpSpPr bwMode="auto">
            <a:xfrm>
              <a:off x="632" y="2801"/>
              <a:ext cx="486" cy="214"/>
              <a:chOff x="0" y="1248"/>
              <a:chExt cx="355" cy="384"/>
            </a:xfrm>
          </p:grpSpPr>
          <p:sp>
            <p:nvSpPr>
              <p:cNvPr id="57502" name="Rectangle 1062"/>
              <p:cNvSpPr>
                <a:spLocks noChangeArrowheads="1"/>
              </p:cNvSpPr>
              <p:nvPr/>
            </p:nvSpPr>
            <p:spPr bwMode="auto">
              <a:xfrm>
                <a:off x="43" y="1248"/>
                <a:ext cx="2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 3</a:t>
                </a:r>
              </a:p>
              <a:p>
                <a:pPr algn="just"/>
                <a:endParaRPr kumimoji="1" lang="en-US" altLang="zh-CN" sz="1800" b="1"/>
              </a:p>
            </p:txBody>
          </p:sp>
          <p:sp>
            <p:nvSpPr>
              <p:cNvPr id="57503" name="Rectangle 1158"/>
              <p:cNvSpPr>
                <a:spLocks noChangeArrowheads="1"/>
              </p:cNvSpPr>
              <p:nvPr/>
            </p:nvSpPr>
            <p:spPr bwMode="auto">
              <a:xfrm>
                <a:off x="0" y="1248"/>
                <a:ext cx="35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86" name="Group 1161"/>
            <p:cNvGrpSpPr>
              <a:grpSpLocks/>
            </p:cNvGrpSpPr>
            <p:nvPr/>
          </p:nvGrpSpPr>
          <p:grpSpPr bwMode="auto">
            <a:xfrm>
              <a:off x="1118" y="2801"/>
              <a:ext cx="663" cy="214"/>
              <a:chOff x="355" y="1248"/>
              <a:chExt cx="484" cy="384"/>
            </a:xfrm>
          </p:grpSpPr>
          <p:sp>
            <p:nvSpPr>
              <p:cNvPr id="57500" name="Rectangle 1063"/>
              <p:cNvSpPr>
                <a:spLocks noChangeArrowheads="1"/>
              </p:cNvSpPr>
              <p:nvPr/>
            </p:nvSpPr>
            <p:spPr bwMode="auto">
              <a:xfrm>
                <a:off x="398" y="1248"/>
                <a:ext cx="39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{2}</a:t>
                </a:r>
              </a:p>
              <a:p>
                <a:pPr algn="just"/>
                <a:endParaRPr kumimoji="1" lang="en-US" altLang="zh-CN" sz="1800" b="1"/>
              </a:p>
            </p:txBody>
          </p:sp>
          <p:sp>
            <p:nvSpPr>
              <p:cNvPr id="57501" name="Rectangle 1160"/>
              <p:cNvSpPr>
                <a:spLocks noChangeArrowheads="1"/>
              </p:cNvSpPr>
              <p:nvPr/>
            </p:nvSpPr>
            <p:spPr bwMode="auto">
              <a:xfrm>
                <a:off x="355" y="1248"/>
                <a:ext cx="48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87" name="Group 1163"/>
            <p:cNvGrpSpPr>
              <a:grpSpLocks/>
            </p:cNvGrpSpPr>
            <p:nvPr/>
          </p:nvGrpSpPr>
          <p:grpSpPr bwMode="auto">
            <a:xfrm>
              <a:off x="1781" y="2801"/>
              <a:ext cx="629" cy="214"/>
              <a:chOff x="839" y="1248"/>
              <a:chExt cx="460" cy="384"/>
            </a:xfrm>
          </p:grpSpPr>
          <p:sp>
            <p:nvSpPr>
              <p:cNvPr id="57498" name="Rectangle 1064"/>
              <p:cNvSpPr>
                <a:spLocks noChangeArrowheads="1"/>
              </p:cNvSpPr>
              <p:nvPr/>
            </p:nvSpPr>
            <p:spPr bwMode="auto">
              <a:xfrm>
                <a:off x="882" y="1248"/>
                <a:ext cx="3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3</a:t>
                </a:r>
              </a:p>
              <a:p>
                <a:pPr algn="just"/>
                <a:endParaRPr kumimoji="1" lang="en-US" altLang="zh-CN" sz="1800" b="1"/>
              </a:p>
            </p:txBody>
          </p:sp>
          <p:sp>
            <p:nvSpPr>
              <p:cNvPr id="57499" name="Rectangle 1162"/>
              <p:cNvSpPr>
                <a:spLocks noChangeArrowheads="1"/>
              </p:cNvSpPr>
              <p:nvPr/>
            </p:nvSpPr>
            <p:spPr bwMode="auto">
              <a:xfrm>
                <a:off x="839" y="1248"/>
                <a:ext cx="46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88" name="Group 1165"/>
            <p:cNvGrpSpPr>
              <a:grpSpLocks/>
            </p:cNvGrpSpPr>
            <p:nvPr/>
          </p:nvGrpSpPr>
          <p:grpSpPr bwMode="auto">
            <a:xfrm>
              <a:off x="2410" y="2801"/>
              <a:ext cx="593" cy="214"/>
              <a:chOff x="1299" y="1248"/>
              <a:chExt cx="433" cy="384"/>
            </a:xfrm>
          </p:grpSpPr>
          <p:sp>
            <p:nvSpPr>
              <p:cNvPr id="57496" name="Rectangle 1065"/>
              <p:cNvSpPr>
                <a:spLocks noChangeArrowheads="1"/>
              </p:cNvSpPr>
              <p:nvPr/>
            </p:nvSpPr>
            <p:spPr bwMode="auto">
              <a:xfrm>
                <a:off x="1342" y="1248"/>
                <a:ext cx="3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12</a:t>
                </a:r>
              </a:p>
              <a:p>
                <a:pPr algn="just"/>
                <a:endParaRPr kumimoji="1" lang="en-US" altLang="zh-CN" sz="1800" b="1"/>
              </a:p>
            </p:txBody>
          </p:sp>
          <p:sp>
            <p:nvSpPr>
              <p:cNvPr id="57497" name="Rectangle 1164"/>
              <p:cNvSpPr>
                <a:spLocks noChangeArrowheads="1"/>
              </p:cNvSpPr>
              <p:nvPr/>
            </p:nvSpPr>
            <p:spPr bwMode="auto">
              <a:xfrm>
                <a:off x="1299" y="1248"/>
                <a:ext cx="4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89" name="Group 1167"/>
            <p:cNvGrpSpPr>
              <a:grpSpLocks/>
            </p:cNvGrpSpPr>
            <p:nvPr/>
          </p:nvGrpSpPr>
          <p:grpSpPr bwMode="auto">
            <a:xfrm>
              <a:off x="3003" y="2801"/>
              <a:ext cx="593" cy="214"/>
              <a:chOff x="1732" y="1248"/>
              <a:chExt cx="433" cy="384"/>
            </a:xfrm>
          </p:grpSpPr>
          <p:sp>
            <p:nvSpPr>
              <p:cNvPr id="57494" name="Rectangle 1066"/>
              <p:cNvSpPr>
                <a:spLocks noChangeArrowheads="1"/>
              </p:cNvSpPr>
              <p:nvPr/>
            </p:nvSpPr>
            <p:spPr bwMode="auto">
              <a:xfrm>
                <a:off x="1775" y="1248"/>
                <a:ext cx="3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11</a:t>
                </a:r>
              </a:p>
              <a:p>
                <a:pPr algn="just"/>
                <a:endParaRPr kumimoji="1" lang="en-US" altLang="zh-CN" sz="1800" b="1"/>
              </a:p>
            </p:txBody>
          </p:sp>
          <p:sp>
            <p:nvSpPr>
              <p:cNvPr id="57495" name="Rectangle 1166"/>
              <p:cNvSpPr>
                <a:spLocks noChangeArrowheads="1"/>
              </p:cNvSpPr>
              <p:nvPr/>
            </p:nvSpPr>
            <p:spPr bwMode="auto">
              <a:xfrm>
                <a:off x="1732" y="1248"/>
                <a:ext cx="4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90" name="Group 1169"/>
            <p:cNvGrpSpPr>
              <a:grpSpLocks/>
            </p:cNvGrpSpPr>
            <p:nvPr/>
          </p:nvGrpSpPr>
          <p:grpSpPr bwMode="auto">
            <a:xfrm>
              <a:off x="3596" y="2801"/>
              <a:ext cx="662" cy="214"/>
              <a:chOff x="2165" y="1248"/>
              <a:chExt cx="484" cy="384"/>
            </a:xfrm>
          </p:grpSpPr>
          <p:sp>
            <p:nvSpPr>
              <p:cNvPr id="57492" name="Rectangle 1067"/>
              <p:cNvSpPr>
                <a:spLocks noChangeArrowheads="1"/>
              </p:cNvSpPr>
              <p:nvPr/>
            </p:nvSpPr>
            <p:spPr bwMode="auto">
              <a:xfrm>
                <a:off x="2208" y="1248"/>
                <a:ext cx="39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{3,4}</a:t>
                </a:r>
              </a:p>
              <a:p>
                <a:pPr algn="just"/>
                <a:endParaRPr kumimoji="1" lang="en-US" altLang="zh-CN" sz="1800" b="1"/>
              </a:p>
            </p:txBody>
          </p:sp>
          <p:sp>
            <p:nvSpPr>
              <p:cNvPr id="57493" name="Rectangle 1168"/>
              <p:cNvSpPr>
                <a:spLocks noChangeArrowheads="1"/>
              </p:cNvSpPr>
              <p:nvPr/>
            </p:nvSpPr>
            <p:spPr bwMode="auto">
              <a:xfrm>
                <a:off x="2165" y="1248"/>
                <a:ext cx="48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91" name="Group 1171"/>
            <p:cNvGrpSpPr>
              <a:grpSpLocks/>
            </p:cNvGrpSpPr>
            <p:nvPr/>
          </p:nvGrpSpPr>
          <p:grpSpPr bwMode="auto">
            <a:xfrm>
              <a:off x="4258" y="2801"/>
              <a:ext cx="593" cy="214"/>
              <a:chOff x="2649" y="1248"/>
              <a:chExt cx="433" cy="384"/>
            </a:xfrm>
          </p:grpSpPr>
          <p:sp>
            <p:nvSpPr>
              <p:cNvPr id="57490" name="Rectangle 1068"/>
              <p:cNvSpPr>
                <a:spLocks noChangeArrowheads="1"/>
              </p:cNvSpPr>
              <p:nvPr/>
            </p:nvSpPr>
            <p:spPr bwMode="auto">
              <a:xfrm>
                <a:off x="2692" y="1248"/>
                <a:ext cx="3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9</a:t>
                </a:r>
              </a:p>
              <a:p>
                <a:pPr algn="just"/>
                <a:endParaRPr kumimoji="1" lang="en-US" altLang="zh-CN" sz="1800" b="1"/>
              </a:p>
            </p:txBody>
          </p:sp>
          <p:sp>
            <p:nvSpPr>
              <p:cNvPr id="57491" name="Rectangle 1170"/>
              <p:cNvSpPr>
                <a:spLocks noChangeArrowheads="1"/>
              </p:cNvSpPr>
              <p:nvPr/>
            </p:nvSpPr>
            <p:spPr bwMode="auto">
              <a:xfrm>
                <a:off x="2649" y="1248"/>
                <a:ext cx="4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92" name="Group 1173"/>
            <p:cNvGrpSpPr>
              <a:grpSpLocks/>
            </p:cNvGrpSpPr>
            <p:nvPr/>
          </p:nvGrpSpPr>
          <p:grpSpPr bwMode="auto">
            <a:xfrm>
              <a:off x="4851" y="2801"/>
              <a:ext cx="593" cy="214"/>
              <a:chOff x="3082" y="1248"/>
              <a:chExt cx="433" cy="384"/>
            </a:xfrm>
          </p:grpSpPr>
          <p:sp>
            <p:nvSpPr>
              <p:cNvPr id="57488" name="Rectangle 1069"/>
              <p:cNvSpPr>
                <a:spLocks noChangeArrowheads="1"/>
              </p:cNvSpPr>
              <p:nvPr/>
            </p:nvSpPr>
            <p:spPr bwMode="auto">
              <a:xfrm>
                <a:off x="3125" y="1248"/>
                <a:ext cx="3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solidFill>
                      <a:srgbClr val="FF0000"/>
                    </a:solidFill>
                  </a:rPr>
                  <a:t>65</a:t>
                </a:r>
              </a:p>
              <a:p>
                <a:pPr algn="just"/>
                <a:endParaRPr kumimoji="1" lang="en-US" altLang="zh-CN" sz="1800" b="1"/>
              </a:p>
            </p:txBody>
          </p:sp>
          <p:sp>
            <p:nvSpPr>
              <p:cNvPr id="57489" name="Rectangle 1172"/>
              <p:cNvSpPr>
                <a:spLocks noChangeArrowheads="1"/>
              </p:cNvSpPr>
              <p:nvPr/>
            </p:nvSpPr>
            <p:spPr bwMode="auto">
              <a:xfrm>
                <a:off x="3082" y="1248"/>
                <a:ext cx="4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93" name="Group 1175"/>
            <p:cNvGrpSpPr>
              <a:grpSpLocks/>
            </p:cNvGrpSpPr>
            <p:nvPr/>
          </p:nvGrpSpPr>
          <p:grpSpPr bwMode="auto">
            <a:xfrm>
              <a:off x="632" y="3015"/>
              <a:ext cx="486" cy="213"/>
              <a:chOff x="0" y="1632"/>
              <a:chExt cx="355" cy="384"/>
            </a:xfrm>
          </p:grpSpPr>
          <p:sp>
            <p:nvSpPr>
              <p:cNvPr id="57486" name="Rectangle 1070"/>
              <p:cNvSpPr>
                <a:spLocks noChangeArrowheads="1"/>
              </p:cNvSpPr>
              <p:nvPr/>
            </p:nvSpPr>
            <p:spPr bwMode="auto">
              <a:xfrm>
                <a:off x="43" y="1632"/>
                <a:ext cx="2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 4</a:t>
                </a:r>
              </a:p>
              <a:p>
                <a:pPr algn="just"/>
                <a:endParaRPr kumimoji="1" lang="en-US" altLang="zh-CN" sz="1800" b="1"/>
              </a:p>
            </p:txBody>
          </p:sp>
          <p:sp>
            <p:nvSpPr>
              <p:cNvPr id="57487" name="Rectangle 1174"/>
              <p:cNvSpPr>
                <a:spLocks noChangeArrowheads="1"/>
              </p:cNvSpPr>
              <p:nvPr/>
            </p:nvSpPr>
            <p:spPr bwMode="auto">
              <a:xfrm>
                <a:off x="0" y="1632"/>
                <a:ext cx="35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94" name="Group 1177"/>
            <p:cNvGrpSpPr>
              <a:grpSpLocks/>
            </p:cNvGrpSpPr>
            <p:nvPr/>
          </p:nvGrpSpPr>
          <p:grpSpPr bwMode="auto">
            <a:xfrm>
              <a:off x="1118" y="3015"/>
              <a:ext cx="663" cy="213"/>
              <a:chOff x="355" y="1632"/>
              <a:chExt cx="484" cy="384"/>
            </a:xfrm>
          </p:grpSpPr>
          <p:sp>
            <p:nvSpPr>
              <p:cNvPr id="57484" name="Rectangle 1071"/>
              <p:cNvSpPr>
                <a:spLocks noChangeArrowheads="1"/>
              </p:cNvSpPr>
              <p:nvPr/>
            </p:nvSpPr>
            <p:spPr bwMode="auto">
              <a:xfrm>
                <a:off x="398" y="1632"/>
                <a:ext cx="39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{3}</a:t>
                </a:r>
              </a:p>
              <a:p>
                <a:pPr algn="just"/>
                <a:endParaRPr kumimoji="1" lang="en-US" altLang="zh-CN" sz="1800" b="1"/>
              </a:p>
            </p:txBody>
          </p:sp>
          <p:sp>
            <p:nvSpPr>
              <p:cNvPr id="57485" name="Rectangle 1176"/>
              <p:cNvSpPr>
                <a:spLocks noChangeArrowheads="1"/>
              </p:cNvSpPr>
              <p:nvPr/>
            </p:nvSpPr>
            <p:spPr bwMode="auto">
              <a:xfrm>
                <a:off x="355" y="1632"/>
                <a:ext cx="48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95" name="Group 1179"/>
            <p:cNvGrpSpPr>
              <a:grpSpLocks/>
            </p:cNvGrpSpPr>
            <p:nvPr/>
          </p:nvGrpSpPr>
          <p:grpSpPr bwMode="auto">
            <a:xfrm>
              <a:off x="1781" y="3015"/>
              <a:ext cx="629" cy="213"/>
              <a:chOff x="839" y="1632"/>
              <a:chExt cx="460" cy="384"/>
            </a:xfrm>
          </p:grpSpPr>
          <p:sp>
            <p:nvSpPr>
              <p:cNvPr id="57482" name="Rectangle 1072"/>
              <p:cNvSpPr>
                <a:spLocks noChangeArrowheads="1"/>
              </p:cNvSpPr>
              <p:nvPr/>
            </p:nvSpPr>
            <p:spPr bwMode="auto">
              <a:xfrm>
                <a:off x="882" y="1632"/>
                <a:ext cx="3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4</a:t>
                </a:r>
              </a:p>
              <a:p>
                <a:pPr algn="just"/>
                <a:endParaRPr kumimoji="1" lang="en-US" altLang="zh-CN" sz="1800" b="1"/>
              </a:p>
            </p:txBody>
          </p:sp>
          <p:sp>
            <p:nvSpPr>
              <p:cNvPr id="57483" name="Rectangle 1178"/>
              <p:cNvSpPr>
                <a:spLocks noChangeArrowheads="1"/>
              </p:cNvSpPr>
              <p:nvPr/>
            </p:nvSpPr>
            <p:spPr bwMode="auto">
              <a:xfrm>
                <a:off x="839" y="1632"/>
                <a:ext cx="46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96" name="Group 1181"/>
            <p:cNvGrpSpPr>
              <a:grpSpLocks/>
            </p:cNvGrpSpPr>
            <p:nvPr/>
          </p:nvGrpSpPr>
          <p:grpSpPr bwMode="auto">
            <a:xfrm>
              <a:off x="2410" y="3015"/>
              <a:ext cx="593" cy="213"/>
              <a:chOff x="1299" y="1632"/>
              <a:chExt cx="433" cy="384"/>
            </a:xfrm>
          </p:grpSpPr>
          <p:sp>
            <p:nvSpPr>
              <p:cNvPr id="57480" name="Rectangle 1073"/>
              <p:cNvSpPr>
                <a:spLocks noChangeArrowheads="1"/>
              </p:cNvSpPr>
              <p:nvPr/>
            </p:nvSpPr>
            <p:spPr bwMode="auto">
              <a:xfrm>
                <a:off x="1342" y="1632"/>
                <a:ext cx="3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40</a:t>
                </a:r>
              </a:p>
              <a:p>
                <a:pPr algn="just"/>
                <a:endParaRPr kumimoji="1" lang="en-US" altLang="zh-CN" sz="1800" b="1"/>
              </a:p>
            </p:txBody>
          </p:sp>
          <p:sp>
            <p:nvSpPr>
              <p:cNvPr id="57481" name="Rectangle 1180"/>
              <p:cNvSpPr>
                <a:spLocks noChangeArrowheads="1"/>
              </p:cNvSpPr>
              <p:nvPr/>
            </p:nvSpPr>
            <p:spPr bwMode="auto">
              <a:xfrm>
                <a:off x="1299" y="1632"/>
                <a:ext cx="4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97" name="Group 1183"/>
            <p:cNvGrpSpPr>
              <a:grpSpLocks/>
            </p:cNvGrpSpPr>
            <p:nvPr/>
          </p:nvGrpSpPr>
          <p:grpSpPr bwMode="auto">
            <a:xfrm>
              <a:off x="3003" y="3015"/>
              <a:ext cx="593" cy="213"/>
              <a:chOff x="1732" y="1632"/>
              <a:chExt cx="433" cy="384"/>
            </a:xfrm>
          </p:grpSpPr>
          <p:sp>
            <p:nvSpPr>
              <p:cNvPr id="57478" name="Rectangle 1074"/>
              <p:cNvSpPr>
                <a:spLocks noChangeArrowheads="1"/>
              </p:cNvSpPr>
              <p:nvPr/>
            </p:nvSpPr>
            <p:spPr bwMode="auto">
              <a:xfrm>
                <a:off x="1775" y="1632"/>
                <a:ext cx="3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12</a:t>
                </a:r>
              </a:p>
              <a:p>
                <a:pPr algn="just"/>
                <a:endParaRPr kumimoji="1" lang="en-US" altLang="zh-CN" sz="1800" b="1"/>
              </a:p>
            </p:txBody>
          </p:sp>
          <p:sp>
            <p:nvSpPr>
              <p:cNvPr id="57479" name="Rectangle 1182"/>
              <p:cNvSpPr>
                <a:spLocks noChangeArrowheads="1"/>
              </p:cNvSpPr>
              <p:nvPr/>
            </p:nvSpPr>
            <p:spPr bwMode="auto">
              <a:xfrm>
                <a:off x="1732" y="1632"/>
                <a:ext cx="4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98" name="Group 1185"/>
            <p:cNvGrpSpPr>
              <a:grpSpLocks/>
            </p:cNvGrpSpPr>
            <p:nvPr/>
          </p:nvGrpSpPr>
          <p:grpSpPr bwMode="auto">
            <a:xfrm>
              <a:off x="3596" y="3015"/>
              <a:ext cx="662" cy="213"/>
              <a:chOff x="2165" y="1632"/>
              <a:chExt cx="484" cy="384"/>
            </a:xfrm>
          </p:grpSpPr>
          <p:sp>
            <p:nvSpPr>
              <p:cNvPr id="57476" name="Rectangle 1075"/>
              <p:cNvSpPr>
                <a:spLocks noChangeArrowheads="1"/>
              </p:cNvSpPr>
              <p:nvPr/>
            </p:nvSpPr>
            <p:spPr bwMode="auto">
              <a:xfrm>
                <a:off x="2208" y="1632"/>
                <a:ext cx="39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{1,2,3}</a:t>
                </a:r>
              </a:p>
              <a:p>
                <a:pPr algn="just"/>
                <a:endParaRPr kumimoji="1" lang="en-US" altLang="zh-CN" sz="1800" b="1"/>
              </a:p>
            </p:txBody>
          </p:sp>
          <p:sp>
            <p:nvSpPr>
              <p:cNvPr id="57477" name="Rectangle 1184"/>
              <p:cNvSpPr>
                <a:spLocks noChangeArrowheads="1"/>
              </p:cNvSpPr>
              <p:nvPr/>
            </p:nvSpPr>
            <p:spPr bwMode="auto">
              <a:xfrm>
                <a:off x="2165" y="1632"/>
                <a:ext cx="48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399" name="Group 1187"/>
            <p:cNvGrpSpPr>
              <a:grpSpLocks/>
            </p:cNvGrpSpPr>
            <p:nvPr/>
          </p:nvGrpSpPr>
          <p:grpSpPr bwMode="auto">
            <a:xfrm>
              <a:off x="4258" y="3015"/>
              <a:ext cx="593" cy="213"/>
              <a:chOff x="2649" y="1632"/>
              <a:chExt cx="433" cy="384"/>
            </a:xfrm>
          </p:grpSpPr>
          <p:sp>
            <p:nvSpPr>
              <p:cNvPr id="57474" name="Rectangle 1076"/>
              <p:cNvSpPr>
                <a:spLocks noChangeArrowheads="1"/>
              </p:cNvSpPr>
              <p:nvPr/>
            </p:nvSpPr>
            <p:spPr bwMode="auto">
              <a:xfrm>
                <a:off x="2692" y="1632"/>
                <a:ext cx="3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14</a:t>
                </a:r>
              </a:p>
              <a:p>
                <a:pPr algn="just"/>
                <a:endParaRPr kumimoji="1" lang="en-US" altLang="zh-CN" sz="1800" b="1"/>
              </a:p>
            </p:txBody>
          </p:sp>
          <p:sp>
            <p:nvSpPr>
              <p:cNvPr id="57475" name="Rectangle 1186"/>
              <p:cNvSpPr>
                <a:spLocks noChangeArrowheads="1"/>
              </p:cNvSpPr>
              <p:nvPr/>
            </p:nvSpPr>
            <p:spPr bwMode="auto">
              <a:xfrm>
                <a:off x="2649" y="1632"/>
                <a:ext cx="4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sp>
          <p:nvSpPr>
            <p:cNvPr id="57400" name="Rectangle 1077"/>
            <p:cNvSpPr>
              <a:spLocks noChangeArrowheads="1"/>
            </p:cNvSpPr>
            <p:nvPr/>
          </p:nvSpPr>
          <p:spPr bwMode="auto">
            <a:xfrm>
              <a:off x="4893" y="3024"/>
              <a:ext cx="47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zh-CN" altLang="en-US" sz="1800" b="1"/>
                <a:t>不可行</a:t>
              </a:r>
            </a:p>
          </p:txBody>
        </p:sp>
        <p:sp>
          <p:nvSpPr>
            <p:cNvPr id="57401" name="Rectangle 1188"/>
            <p:cNvSpPr>
              <a:spLocks noChangeArrowheads="1"/>
            </p:cNvSpPr>
            <p:nvPr/>
          </p:nvSpPr>
          <p:spPr bwMode="auto">
            <a:xfrm>
              <a:off x="4851" y="3015"/>
              <a:ext cx="593" cy="21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nvGrpSpPr>
            <p:cNvPr id="57402" name="Group 1191"/>
            <p:cNvGrpSpPr>
              <a:grpSpLocks/>
            </p:cNvGrpSpPr>
            <p:nvPr/>
          </p:nvGrpSpPr>
          <p:grpSpPr bwMode="auto">
            <a:xfrm>
              <a:off x="632" y="3228"/>
              <a:ext cx="486" cy="213"/>
              <a:chOff x="0" y="2016"/>
              <a:chExt cx="355" cy="384"/>
            </a:xfrm>
          </p:grpSpPr>
          <p:sp>
            <p:nvSpPr>
              <p:cNvPr id="57472" name="Rectangle 1078"/>
              <p:cNvSpPr>
                <a:spLocks noChangeArrowheads="1"/>
              </p:cNvSpPr>
              <p:nvPr/>
            </p:nvSpPr>
            <p:spPr bwMode="auto">
              <a:xfrm>
                <a:off x="43" y="2016"/>
                <a:ext cx="2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 5</a:t>
                </a:r>
              </a:p>
              <a:p>
                <a:pPr algn="just"/>
                <a:endParaRPr kumimoji="1" lang="en-US" altLang="zh-CN" sz="1800" b="1"/>
              </a:p>
            </p:txBody>
          </p:sp>
          <p:sp>
            <p:nvSpPr>
              <p:cNvPr id="57473" name="Rectangle 1190"/>
              <p:cNvSpPr>
                <a:spLocks noChangeArrowheads="1"/>
              </p:cNvSpPr>
              <p:nvPr/>
            </p:nvSpPr>
            <p:spPr bwMode="auto">
              <a:xfrm>
                <a:off x="0" y="2016"/>
                <a:ext cx="35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403" name="Group 1193"/>
            <p:cNvGrpSpPr>
              <a:grpSpLocks/>
            </p:cNvGrpSpPr>
            <p:nvPr/>
          </p:nvGrpSpPr>
          <p:grpSpPr bwMode="auto">
            <a:xfrm>
              <a:off x="1118" y="3228"/>
              <a:ext cx="663" cy="213"/>
              <a:chOff x="355" y="2016"/>
              <a:chExt cx="484" cy="384"/>
            </a:xfrm>
          </p:grpSpPr>
          <p:sp>
            <p:nvSpPr>
              <p:cNvPr id="57470" name="Rectangle 1079"/>
              <p:cNvSpPr>
                <a:spLocks noChangeArrowheads="1"/>
              </p:cNvSpPr>
              <p:nvPr/>
            </p:nvSpPr>
            <p:spPr bwMode="auto">
              <a:xfrm>
                <a:off x="398" y="2016"/>
                <a:ext cx="39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{4}</a:t>
                </a:r>
              </a:p>
              <a:p>
                <a:pPr algn="just"/>
                <a:endParaRPr kumimoji="1" lang="en-US" altLang="zh-CN" sz="1800" b="1"/>
              </a:p>
            </p:txBody>
          </p:sp>
          <p:sp>
            <p:nvSpPr>
              <p:cNvPr id="57471" name="Rectangle 1192"/>
              <p:cNvSpPr>
                <a:spLocks noChangeArrowheads="1"/>
              </p:cNvSpPr>
              <p:nvPr/>
            </p:nvSpPr>
            <p:spPr bwMode="auto">
              <a:xfrm>
                <a:off x="355" y="2016"/>
                <a:ext cx="48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404" name="Group 1195"/>
            <p:cNvGrpSpPr>
              <a:grpSpLocks/>
            </p:cNvGrpSpPr>
            <p:nvPr/>
          </p:nvGrpSpPr>
          <p:grpSpPr bwMode="auto">
            <a:xfrm>
              <a:off x="1781" y="3228"/>
              <a:ext cx="629" cy="213"/>
              <a:chOff x="839" y="2016"/>
              <a:chExt cx="460" cy="384"/>
            </a:xfrm>
          </p:grpSpPr>
          <p:sp>
            <p:nvSpPr>
              <p:cNvPr id="57468" name="Rectangle 1080"/>
              <p:cNvSpPr>
                <a:spLocks noChangeArrowheads="1"/>
              </p:cNvSpPr>
              <p:nvPr/>
            </p:nvSpPr>
            <p:spPr bwMode="auto">
              <a:xfrm>
                <a:off x="882" y="2016"/>
                <a:ext cx="3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5</a:t>
                </a:r>
              </a:p>
              <a:p>
                <a:pPr algn="just"/>
                <a:endParaRPr kumimoji="1" lang="en-US" altLang="zh-CN" sz="1800" b="1"/>
              </a:p>
            </p:txBody>
          </p:sp>
          <p:sp>
            <p:nvSpPr>
              <p:cNvPr id="57469" name="Rectangle 1194"/>
              <p:cNvSpPr>
                <a:spLocks noChangeArrowheads="1"/>
              </p:cNvSpPr>
              <p:nvPr/>
            </p:nvSpPr>
            <p:spPr bwMode="auto">
              <a:xfrm>
                <a:off x="839" y="2016"/>
                <a:ext cx="46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405" name="Group 1197"/>
            <p:cNvGrpSpPr>
              <a:grpSpLocks/>
            </p:cNvGrpSpPr>
            <p:nvPr/>
          </p:nvGrpSpPr>
          <p:grpSpPr bwMode="auto">
            <a:xfrm>
              <a:off x="2410" y="3228"/>
              <a:ext cx="593" cy="213"/>
              <a:chOff x="1299" y="2016"/>
              <a:chExt cx="433" cy="384"/>
            </a:xfrm>
          </p:grpSpPr>
          <p:sp>
            <p:nvSpPr>
              <p:cNvPr id="57466" name="Rectangle 1081"/>
              <p:cNvSpPr>
                <a:spLocks noChangeArrowheads="1"/>
              </p:cNvSpPr>
              <p:nvPr/>
            </p:nvSpPr>
            <p:spPr bwMode="auto">
              <a:xfrm>
                <a:off x="1342" y="2016"/>
                <a:ext cx="3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25</a:t>
                </a:r>
              </a:p>
              <a:p>
                <a:pPr algn="just"/>
                <a:endParaRPr kumimoji="1" lang="en-US" altLang="zh-CN" sz="1800" b="1"/>
              </a:p>
            </p:txBody>
          </p:sp>
          <p:sp>
            <p:nvSpPr>
              <p:cNvPr id="57467" name="Rectangle 1196"/>
              <p:cNvSpPr>
                <a:spLocks noChangeArrowheads="1"/>
              </p:cNvSpPr>
              <p:nvPr/>
            </p:nvSpPr>
            <p:spPr bwMode="auto">
              <a:xfrm>
                <a:off x="1299" y="2016"/>
                <a:ext cx="4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406" name="Group 1199"/>
            <p:cNvGrpSpPr>
              <a:grpSpLocks/>
            </p:cNvGrpSpPr>
            <p:nvPr/>
          </p:nvGrpSpPr>
          <p:grpSpPr bwMode="auto">
            <a:xfrm>
              <a:off x="3003" y="3228"/>
              <a:ext cx="593" cy="213"/>
              <a:chOff x="1732" y="2016"/>
              <a:chExt cx="433" cy="384"/>
            </a:xfrm>
          </p:grpSpPr>
          <p:sp>
            <p:nvSpPr>
              <p:cNvPr id="57464" name="Rectangle 1082"/>
              <p:cNvSpPr>
                <a:spLocks noChangeArrowheads="1"/>
              </p:cNvSpPr>
              <p:nvPr/>
            </p:nvSpPr>
            <p:spPr bwMode="auto">
              <a:xfrm>
                <a:off x="1775" y="2016"/>
                <a:ext cx="3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13</a:t>
                </a:r>
              </a:p>
              <a:p>
                <a:pPr algn="just"/>
                <a:endParaRPr kumimoji="1" lang="en-US" altLang="zh-CN" sz="1800" b="1"/>
              </a:p>
            </p:txBody>
          </p:sp>
          <p:sp>
            <p:nvSpPr>
              <p:cNvPr id="57465" name="Rectangle 1198"/>
              <p:cNvSpPr>
                <a:spLocks noChangeArrowheads="1"/>
              </p:cNvSpPr>
              <p:nvPr/>
            </p:nvSpPr>
            <p:spPr bwMode="auto">
              <a:xfrm>
                <a:off x="1732" y="2016"/>
                <a:ext cx="4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407" name="Group 1201"/>
            <p:cNvGrpSpPr>
              <a:grpSpLocks/>
            </p:cNvGrpSpPr>
            <p:nvPr/>
          </p:nvGrpSpPr>
          <p:grpSpPr bwMode="auto">
            <a:xfrm>
              <a:off x="3596" y="3228"/>
              <a:ext cx="662" cy="213"/>
              <a:chOff x="2165" y="2016"/>
              <a:chExt cx="484" cy="384"/>
            </a:xfrm>
          </p:grpSpPr>
          <p:sp>
            <p:nvSpPr>
              <p:cNvPr id="57462" name="Rectangle 1083"/>
              <p:cNvSpPr>
                <a:spLocks noChangeArrowheads="1"/>
              </p:cNvSpPr>
              <p:nvPr/>
            </p:nvSpPr>
            <p:spPr bwMode="auto">
              <a:xfrm>
                <a:off x="2208" y="2016"/>
                <a:ext cx="39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{1,2,4}</a:t>
                </a:r>
              </a:p>
              <a:p>
                <a:pPr algn="just"/>
                <a:endParaRPr kumimoji="1" lang="en-US" altLang="zh-CN" sz="1800" b="1"/>
              </a:p>
            </p:txBody>
          </p:sp>
          <p:sp>
            <p:nvSpPr>
              <p:cNvPr id="57463" name="Rectangle 1200"/>
              <p:cNvSpPr>
                <a:spLocks noChangeArrowheads="1"/>
              </p:cNvSpPr>
              <p:nvPr/>
            </p:nvSpPr>
            <p:spPr bwMode="auto">
              <a:xfrm>
                <a:off x="2165" y="2016"/>
                <a:ext cx="48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408" name="Group 1203"/>
            <p:cNvGrpSpPr>
              <a:grpSpLocks/>
            </p:cNvGrpSpPr>
            <p:nvPr/>
          </p:nvGrpSpPr>
          <p:grpSpPr bwMode="auto">
            <a:xfrm>
              <a:off x="4258" y="3228"/>
              <a:ext cx="593" cy="213"/>
              <a:chOff x="2649" y="2016"/>
              <a:chExt cx="433" cy="384"/>
            </a:xfrm>
          </p:grpSpPr>
          <p:sp>
            <p:nvSpPr>
              <p:cNvPr id="57460" name="Rectangle 1084"/>
              <p:cNvSpPr>
                <a:spLocks noChangeArrowheads="1"/>
              </p:cNvSpPr>
              <p:nvPr/>
            </p:nvSpPr>
            <p:spPr bwMode="auto">
              <a:xfrm>
                <a:off x="2692" y="2016"/>
                <a:ext cx="3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15</a:t>
                </a:r>
              </a:p>
              <a:p>
                <a:pPr algn="just"/>
                <a:endParaRPr kumimoji="1" lang="en-US" altLang="zh-CN" sz="1800" b="1"/>
              </a:p>
            </p:txBody>
          </p:sp>
          <p:sp>
            <p:nvSpPr>
              <p:cNvPr id="57461" name="Rectangle 1202"/>
              <p:cNvSpPr>
                <a:spLocks noChangeArrowheads="1"/>
              </p:cNvSpPr>
              <p:nvPr/>
            </p:nvSpPr>
            <p:spPr bwMode="auto">
              <a:xfrm>
                <a:off x="2649" y="2016"/>
                <a:ext cx="4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sp>
          <p:nvSpPr>
            <p:cNvPr id="57409" name="Rectangle 1204"/>
            <p:cNvSpPr>
              <a:spLocks noChangeArrowheads="1"/>
            </p:cNvSpPr>
            <p:nvPr/>
          </p:nvSpPr>
          <p:spPr bwMode="auto">
            <a:xfrm>
              <a:off x="4851" y="3228"/>
              <a:ext cx="593" cy="21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nvGrpSpPr>
            <p:cNvPr id="57410" name="Group 1207"/>
            <p:cNvGrpSpPr>
              <a:grpSpLocks/>
            </p:cNvGrpSpPr>
            <p:nvPr/>
          </p:nvGrpSpPr>
          <p:grpSpPr bwMode="auto">
            <a:xfrm>
              <a:off x="632" y="3441"/>
              <a:ext cx="486" cy="213"/>
              <a:chOff x="0" y="2400"/>
              <a:chExt cx="355" cy="384"/>
            </a:xfrm>
          </p:grpSpPr>
          <p:sp>
            <p:nvSpPr>
              <p:cNvPr id="57458" name="Rectangle 1086"/>
              <p:cNvSpPr>
                <a:spLocks noChangeArrowheads="1"/>
              </p:cNvSpPr>
              <p:nvPr/>
            </p:nvSpPr>
            <p:spPr bwMode="auto">
              <a:xfrm>
                <a:off x="43" y="2400"/>
                <a:ext cx="2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 6</a:t>
                </a:r>
              </a:p>
              <a:p>
                <a:pPr algn="just"/>
                <a:endParaRPr kumimoji="1" lang="en-US" altLang="zh-CN" sz="1800" b="1"/>
              </a:p>
            </p:txBody>
          </p:sp>
          <p:sp>
            <p:nvSpPr>
              <p:cNvPr id="57459" name="Rectangle 1206"/>
              <p:cNvSpPr>
                <a:spLocks noChangeArrowheads="1"/>
              </p:cNvSpPr>
              <p:nvPr/>
            </p:nvSpPr>
            <p:spPr bwMode="auto">
              <a:xfrm>
                <a:off x="0" y="2400"/>
                <a:ext cx="35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411" name="Group 1209"/>
            <p:cNvGrpSpPr>
              <a:grpSpLocks/>
            </p:cNvGrpSpPr>
            <p:nvPr/>
          </p:nvGrpSpPr>
          <p:grpSpPr bwMode="auto">
            <a:xfrm>
              <a:off x="1118" y="3441"/>
              <a:ext cx="663" cy="213"/>
              <a:chOff x="355" y="2400"/>
              <a:chExt cx="484" cy="384"/>
            </a:xfrm>
          </p:grpSpPr>
          <p:sp>
            <p:nvSpPr>
              <p:cNvPr id="57456" name="Rectangle 1087"/>
              <p:cNvSpPr>
                <a:spLocks noChangeArrowheads="1"/>
              </p:cNvSpPr>
              <p:nvPr/>
            </p:nvSpPr>
            <p:spPr bwMode="auto">
              <a:xfrm>
                <a:off x="398" y="2400"/>
                <a:ext cx="39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{1,2}</a:t>
                </a:r>
              </a:p>
              <a:p>
                <a:pPr algn="just"/>
                <a:endParaRPr kumimoji="1" lang="en-US" altLang="zh-CN" sz="1800" b="1"/>
              </a:p>
            </p:txBody>
          </p:sp>
          <p:sp>
            <p:nvSpPr>
              <p:cNvPr id="57457" name="Rectangle 1208"/>
              <p:cNvSpPr>
                <a:spLocks noChangeArrowheads="1"/>
              </p:cNvSpPr>
              <p:nvPr/>
            </p:nvSpPr>
            <p:spPr bwMode="auto">
              <a:xfrm>
                <a:off x="355" y="2400"/>
                <a:ext cx="48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412" name="Group 1211"/>
            <p:cNvGrpSpPr>
              <a:grpSpLocks/>
            </p:cNvGrpSpPr>
            <p:nvPr/>
          </p:nvGrpSpPr>
          <p:grpSpPr bwMode="auto">
            <a:xfrm>
              <a:off x="1781" y="3441"/>
              <a:ext cx="629" cy="213"/>
              <a:chOff x="839" y="2400"/>
              <a:chExt cx="460" cy="384"/>
            </a:xfrm>
          </p:grpSpPr>
          <p:sp>
            <p:nvSpPr>
              <p:cNvPr id="57454" name="Rectangle 1088"/>
              <p:cNvSpPr>
                <a:spLocks noChangeArrowheads="1"/>
              </p:cNvSpPr>
              <p:nvPr/>
            </p:nvSpPr>
            <p:spPr bwMode="auto">
              <a:xfrm>
                <a:off x="882" y="2400"/>
                <a:ext cx="3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10</a:t>
                </a:r>
              </a:p>
              <a:p>
                <a:pPr algn="just"/>
                <a:endParaRPr kumimoji="1" lang="en-US" altLang="zh-CN" sz="1800" b="1"/>
              </a:p>
            </p:txBody>
          </p:sp>
          <p:sp>
            <p:nvSpPr>
              <p:cNvPr id="57455" name="Rectangle 1210"/>
              <p:cNvSpPr>
                <a:spLocks noChangeArrowheads="1"/>
              </p:cNvSpPr>
              <p:nvPr/>
            </p:nvSpPr>
            <p:spPr bwMode="auto">
              <a:xfrm>
                <a:off x="839" y="2400"/>
                <a:ext cx="46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413" name="Group 1213"/>
            <p:cNvGrpSpPr>
              <a:grpSpLocks/>
            </p:cNvGrpSpPr>
            <p:nvPr/>
          </p:nvGrpSpPr>
          <p:grpSpPr bwMode="auto">
            <a:xfrm>
              <a:off x="2410" y="3441"/>
              <a:ext cx="593" cy="213"/>
              <a:chOff x="1299" y="2400"/>
              <a:chExt cx="433" cy="384"/>
            </a:xfrm>
          </p:grpSpPr>
          <p:sp>
            <p:nvSpPr>
              <p:cNvPr id="57452" name="Rectangle 1089"/>
              <p:cNvSpPr>
                <a:spLocks noChangeArrowheads="1"/>
              </p:cNvSpPr>
              <p:nvPr/>
            </p:nvSpPr>
            <p:spPr bwMode="auto">
              <a:xfrm>
                <a:off x="1342" y="2400"/>
                <a:ext cx="3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54</a:t>
                </a:r>
              </a:p>
              <a:p>
                <a:pPr algn="just"/>
                <a:endParaRPr kumimoji="1" lang="en-US" altLang="zh-CN" sz="1800" b="1"/>
              </a:p>
            </p:txBody>
          </p:sp>
          <p:sp>
            <p:nvSpPr>
              <p:cNvPr id="57453" name="Rectangle 1212"/>
              <p:cNvSpPr>
                <a:spLocks noChangeArrowheads="1"/>
              </p:cNvSpPr>
              <p:nvPr/>
            </p:nvSpPr>
            <p:spPr bwMode="auto">
              <a:xfrm>
                <a:off x="1299" y="2400"/>
                <a:ext cx="4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414" name="Group 1215"/>
            <p:cNvGrpSpPr>
              <a:grpSpLocks/>
            </p:cNvGrpSpPr>
            <p:nvPr/>
          </p:nvGrpSpPr>
          <p:grpSpPr bwMode="auto">
            <a:xfrm>
              <a:off x="3003" y="3441"/>
              <a:ext cx="593" cy="213"/>
              <a:chOff x="1732" y="2400"/>
              <a:chExt cx="433" cy="384"/>
            </a:xfrm>
          </p:grpSpPr>
          <p:sp>
            <p:nvSpPr>
              <p:cNvPr id="57450" name="Rectangle 1090"/>
              <p:cNvSpPr>
                <a:spLocks noChangeArrowheads="1"/>
              </p:cNvSpPr>
              <p:nvPr/>
            </p:nvSpPr>
            <p:spPr bwMode="auto">
              <a:xfrm>
                <a:off x="1775" y="2400"/>
                <a:ext cx="3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14</a:t>
                </a:r>
              </a:p>
              <a:p>
                <a:pPr algn="just"/>
                <a:endParaRPr kumimoji="1" lang="en-US" altLang="zh-CN" sz="1800" b="1"/>
              </a:p>
            </p:txBody>
          </p:sp>
          <p:sp>
            <p:nvSpPr>
              <p:cNvPr id="57451" name="Rectangle 1214"/>
              <p:cNvSpPr>
                <a:spLocks noChangeArrowheads="1"/>
              </p:cNvSpPr>
              <p:nvPr/>
            </p:nvSpPr>
            <p:spPr bwMode="auto">
              <a:xfrm>
                <a:off x="1732" y="2400"/>
                <a:ext cx="4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415" name="Group 1217"/>
            <p:cNvGrpSpPr>
              <a:grpSpLocks/>
            </p:cNvGrpSpPr>
            <p:nvPr/>
          </p:nvGrpSpPr>
          <p:grpSpPr bwMode="auto">
            <a:xfrm>
              <a:off x="3596" y="3441"/>
              <a:ext cx="662" cy="213"/>
              <a:chOff x="2165" y="2400"/>
              <a:chExt cx="484" cy="384"/>
            </a:xfrm>
          </p:grpSpPr>
          <p:sp>
            <p:nvSpPr>
              <p:cNvPr id="57448" name="Rectangle 1091"/>
              <p:cNvSpPr>
                <a:spLocks noChangeArrowheads="1"/>
              </p:cNvSpPr>
              <p:nvPr/>
            </p:nvSpPr>
            <p:spPr bwMode="auto">
              <a:xfrm>
                <a:off x="2208" y="2400"/>
                <a:ext cx="39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{1,3,4}</a:t>
                </a:r>
              </a:p>
              <a:p>
                <a:pPr algn="just"/>
                <a:endParaRPr kumimoji="1" lang="en-US" altLang="zh-CN" sz="1800" b="1"/>
              </a:p>
            </p:txBody>
          </p:sp>
          <p:sp>
            <p:nvSpPr>
              <p:cNvPr id="57449" name="Rectangle 1216"/>
              <p:cNvSpPr>
                <a:spLocks noChangeArrowheads="1"/>
              </p:cNvSpPr>
              <p:nvPr/>
            </p:nvSpPr>
            <p:spPr bwMode="auto">
              <a:xfrm>
                <a:off x="2165" y="2400"/>
                <a:ext cx="48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416" name="Group 1219"/>
            <p:cNvGrpSpPr>
              <a:grpSpLocks/>
            </p:cNvGrpSpPr>
            <p:nvPr/>
          </p:nvGrpSpPr>
          <p:grpSpPr bwMode="auto">
            <a:xfrm>
              <a:off x="4258" y="3441"/>
              <a:ext cx="593" cy="213"/>
              <a:chOff x="2649" y="2400"/>
              <a:chExt cx="433" cy="384"/>
            </a:xfrm>
          </p:grpSpPr>
          <p:sp>
            <p:nvSpPr>
              <p:cNvPr id="57446" name="Rectangle 1092"/>
              <p:cNvSpPr>
                <a:spLocks noChangeArrowheads="1"/>
              </p:cNvSpPr>
              <p:nvPr/>
            </p:nvSpPr>
            <p:spPr bwMode="auto">
              <a:xfrm>
                <a:off x="2692" y="2400"/>
                <a:ext cx="3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16</a:t>
                </a:r>
              </a:p>
              <a:p>
                <a:pPr algn="just"/>
                <a:endParaRPr kumimoji="1" lang="en-US" altLang="zh-CN" sz="1800" b="1"/>
              </a:p>
            </p:txBody>
          </p:sp>
          <p:sp>
            <p:nvSpPr>
              <p:cNvPr id="57447" name="Rectangle 1218"/>
              <p:cNvSpPr>
                <a:spLocks noChangeArrowheads="1"/>
              </p:cNvSpPr>
              <p:nvPr/>
            </p:nvSpPr>
            <p:spPr bwMode="auto">
              <a:xfrm>
                <a:off x="2649" y="2400"/>
                <a:ext cx="4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417" name="Group 1223"/>
            <p:cNvGrpSpPr>
              <a:grpSpLocks/>
            </p:cNvGrpSpPr>
            <p:nvPr/>
          </p:nvGrpSpPr>
          <p:grpSpPr bwMode="auto">
            <a:xfrm>
              <a:off x="632" y="3654"/>
              <a:ext cx="486" cy="214"/>
              <a:chOff x="0" y="2784"/>
              <a:chExt cx="355" cy="384"/>
            </a:xfrm>
          </p:grpSpPr>
          <p:sp>
            <p:nvSpPr>
              <p:cNvPr id="57444" name="Rectangle 1094"/>
              <p:cNvSpPr>
                <a:spLocks noChangeArrowheads="1"/>
              </p:cNvSpPr>
              <p:nvPr/>
            </p:nvSpPr>
            <p:spPr bwMode="auto">
              <a:xfrm>
                <a:off x="43" y="2784"/>
                <a:ext cx="2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 7</a:t>
                </a:r>
              </a:p>
              <a:p>
                <a:pPr algn="just"/>
                <a:endParaRPr kumimoji="1" lang="en-US" altLang="zh-CN" sz="1800" b="1"/>
              </a:p>
            </p:txBody>
          </p:sp>
          <p:sp>
            <p:nvSpPr>
              <p:cNvPr id="57445" name="Rectangle 1222"/>
              <p:cNvSpPr>
                <a:spLocks noChangeArrowheads="1"/>
              </p:cNvSpPr>
              <p:nvPr/>
            </p:nvSpPr>
            <p:spPr bwMode="auto">
              <a:xfrm>
                <a:off x="0" y="2784"/>
                <a:ext cx="35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418" name="Group 1225"/>
            <p:cNvGrpSpPr>
              <a:grpSpLocks/>
            </p:cNvGrpSpPr>
            <p:nvPr/>
          </p:nvGrpSpPr>
          <p:grpSpPr bwMode="auto">
            <a:xfrm>
              <a:off x="1118" y="3654"/>
              <a:ext cx="663" cy="214"/>
              <a:chOff x="355" y="2784"/>
              <a:chExt cx="484" cy="384"/>
            </a:xfrm>
          </p:grpSpPr>
          <p:sp>
            <p:nvSpPr>
              <p:cNvPr id="57442" name="Rectangle 1095"/>
              <p:cNvSpPr>
                <a:spLocks noChangeArrowheads="1"/>
              </p:cNvSpPr>
              <p:nvPr/>
            </p:nvSpPr>
            <p:spPr bwMode="auto">
              <a:xfrm>
                <a:off x="398" y="2784"/>
                <a:ext cx="39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{1,3}</a:t>
                </a:r>
              </a:p>
              <a:p>
                <a:pPr algn="just"/>
                <a:endParaRPr kumimoji="1" lang="en-US" altLang="zh-CN" sz="1800" b="1"/>
              </a:p>
            </p:txBody>
          </p:sp>
          <p:sp>
            <p:nvSpPr>
              <p:cNvPr id="57443" name="Rectangle 1224"/>
              <p:cNvSpPr>
                <a:spLocks noChangeArrowheads="1"/>
              </p:cNvSpPr>
              <p:nvPr/>
            </p:nvSpPr>
            <p:spPr bwMode="auto">
              <a:xfrm>
                <a:off x="355" y="2784"/>
                <a:ext cx="48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419" name="Group 1227"/>
            <p:cNvGrpSpPr>
              <a:grpSpLocks/>
            </p:cNvGrpSpPr>
            <p:nvPr/>
          </p:nvGrpSpPr>
          <p:grpSpPr bwMode="auto">
            <a:xfrm>
              <a:off x="1781" y="3654"/>
              <a:ext cx="629" cy="214"/>
              <a:chOff x="839" y="2784"/>
              <a:chExt cx="460" cy="384"/>
            </a:xfrm>
          </p:grpSpPr>
          <p:sp>
            <p:nvSpPr>
              <p:cNvPr id="57440" name="Rectangle 1096"/>
              <p:cNvSpPr>
                <a:spLocks noChangeArrowheads="1"/>
              </p:cNvSpPr>
              <p:nvPr/>
            </p:nvSpPr>
            <p:spPr bwMode="auto">
              <a:xfrm>
                <a:off x="882" y="2784"/>
                <a:ext cx="3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11</a:t>
                </a:r>
              </a:p>
              <a:p>
                <a:pPr algn="just"/>
                <a:endParaRPr kumimoji="1" lang="en-US" altLang="zh-CN" sz="1800" b="1"/>
              </a:p>
            </p:txBody>
          </p:sp>
          <p:sp>
            <p:nvSpPr>
              <p:cNvPr id="57441" name="Rectangle 1226"/>
              <p:cNvSpPr>
                <a:spLocks noChangeArrowheads="1"/>
              </p:cNvSpPr>
              <p:nvPr/>
            </p:nvSpPr>
            <p:spPr bwMode="auto">
              <a:xfrm>
                <a:off x="839" y="2784"/>
                <a:ext cx="46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sp>
          <p:nvSpPr>
            <p:cNvPr id="57420" name="Rectangle 1097"/>
            <p:cNvSpPr>
              <a:spLocks noChangeArrowheads="1"/>
            </p:cNvSpPr>
            <p:nvPr/>
          </p:nvSpPr>
          <p:spPr bwMode="auto">
            <a:xfrm>
              <a:off x="2469" y="3654"/>
              <a:ext cx="475"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zh-CN" altLang="en-US" sz="1800" b="1"/>
                <a:t>不可行</a:t>
              </a:r>
            </a:p>
            <a:p>
              <a:pPr algn="just"/>
              <a:endParaRPr kumimoji="1" lang="en-US" altLang="zh-CN" sz="1800" b="1"/>
            </a:p>
          </p:txBody>
        </p:sp>
        <p:sp>
          <p:nvSpPr>
            <p:cNvPr id="57421" name="Rectangle 1228"/>
            <p:cNvSpPr>
              <a:spLocks noChangeArrowheads="1"/>
            </p:cNvSpPr>
            <p:nvPr/>
          </p:nvSpPr>
          <p:spPr bwMode="auto">
            <a:xfrm>
              <a:off x="2410" y="3654"/>
              <a:ext cx="593" cy="21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nvGrpSpPr>
            <p:cNvPr id="57422" name="Group 1231"/>
            <p:cNvGrpSpPr>
              <a:grpSpLocks/>
            </p:cNvGrpSpPr>
            <p:nvPr/>
          </p:nvGrpSpPr>
          <p:grpSpPr bwMode="auto">
            <a:xfrm>
              <a:off x="3003" y="3654"/>
              <a:ext cx="593" cy="214"/>
              <a:chOff x="1732" y="2784"/>
              <a:chExt cx="433" cy="384"/>
            </a:xfrm>
          </p:grpSpPr>
          <p:sp>
            <p:nvSpPr>
              <p:cNvPr id="57438" name="Rectangle 1098"/>
              <p:cNvSpPr>
                <a:spLocks noChangeArrowheads="1"/>
              </p:cNvSpPr>
              <p:nvPr/>
            </p:nvSpPr>
            <p:spPr bwMode="auto">
              <a:xfrm>
                <a:off x="1775" y="2784"/>
                <a:ext cx="3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15</a:t>
                </a:r>
              </a:p>
              <a:p>
                <a:pPr algn="just"/>
                <a:endParaRPr kumimoji="1" lang="en-US" altLang="zh-CN" sz="1800" b="1"/>
              </a:p>
            </p:txBody>
          </p:sp>
          <p:sp>
            <p:nvSpPr>
              <p:cNvPr id="57439" name="Rectangle 1230"/>
              <p:cNvSpPr>
                <a:spLocks noChangeArrowheads="1"/>
              </p:cNvSpPr>
              <p:nvPr/>
            </p:nvSpPr>
            <p:spPr bwMode="auto">
              <a:xfrm>
                <a:off x="1732" y="2784"/>
                <a:ext cx="4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423" name="Group 1233"/>
            <p:cNvGrpSpPr>
              <a:grpSpLocks/>
            </p:cNvGrpSpPr>
            <p:nvPr/>
          </p:nvGrpSpPr>
          <p:grpSpPr bwMode="auto">
            <a:xfrm>
              <a:off x="3596" y="3654"/>
              <a:ext cx="662" cy="214"/>
              <a:chOff x="2165" y="2784"/>
              <a:chExt cx="484" cy="384"/>
            </a:xfrm>
          </p:grpSpPr>
          <p:sp>
            <p:nvSpPr>
              <p:cNvPr id="57436" name="Rectangle 1099"/>
              <p:cNvSpPr>
                <a:spLocks noChangeArrowheads="1"/>
              </p:cNvSpPr>
              <p:nvPr/>
            </p:nvSpPr>
            <p:spPr bwMode="auto">
              <a:xfrm>
                <a:off x="2208" y="2784"/>
                <a:ext cx="39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{2,3,4}</a:t>
                </a:r>
              </a:p>
              <a:p>
                <a:pPr algn="just"/>
                <a:endParaRPr kumimoji="1" lang="en-US" altLang="zh-CN" sz="1800" b="1"/>
              </a:p>
            </p:txBody>
          </p:sp>
          <p:sp>
            <p:nvSpPr>
              <p:cNvPr id="57437" name="Rectangle 1232"/>
              <p:cNvSpPr>
                <a:spLocks noChangeArrowheads="1"/>
              </p:cNvSpPr>
              <p:nvPr/>
            </p:nvSpPr>
            <p:spPr bwMode="auto">
              <a:xfrm>
                <a:off x="2165" y="2784"/>
                <a:ext cx="48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57424" name="Group 1235"/>
            <p:cNvGrpSpPr>
              <a:grpSpLocks/>
            </p:cNvGrpSpPr>
            <p:nvPr/>
          </p:nvGrpSpPr>
          <p:grpSpPr bwMode="auto">
            <a:xfrm>
              <a:off x="4258" y="3654"/>
              <a:ext cx="593" cy="214"/>
              <a:chOff x="2649" y="2784"/>
              <a:chExt cx="433" cy="384"/>
            </a:xfrm>
          </p:grpSpPr>
          <p:sp>
            <p:nvSpPr>
              <p:cNvPr id="57434" name="Rectangle 1100"/>
              <p:cNvSpPr>
                <a:spLocks noChangeArrowheads="1"/>
              </p:cNvSpPr>
              <p:nvPr/>
            </p:nvSpPr>
            <p:spPr bwMode="auto">
              <a:xfrm>
                <a:off x="2692" y="2784"/>
                <a:ext cx="3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12</a:t>
                </a:r>
              </a:p>
              <a:p>
                <a:pPr algn="just"/>
                <a:endParaRPr kumimoji="1" lang="en-US" altLang="zh-CN" sz="1800" b="1"/>
              </a:p>
            </p:txBody>
          </p:sp>
          <p:sp>
            <p:nvSpPr>
              <p:cNvPr id="57435" name="Rectangle 1234"/>
              <p:cNvSpPr>
                <a:spLocks noChangeArrowheads="1"/>
              </p:cNvSpPr>
              <p:nvPr/>
            </p:nvSpPr>
            <p:spPr bwMode="auto">
              <a:xfrm>
                <a:off x="2649" y="2784"/>
                <a:ext cx="4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sp>
          <p:nvSpPr>
            <p:cNvPr id="57425" name="Rectangle 1236"/>
            <p:cNvSpPr>
              <a:spLocks noChangeArrowheads="1"/>
            </p:cNvSpPr>
            <p:nvPr/>
          </p:nvSpPr>
          <p:spPr bwMode="auto">
            <a:xfrm>
              <a:off x="4851" y="3654"/>
              <a:ext cx="593" cy="21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57426" name="Rectangle 1105"/>
            <p:cNvSpPr>
              <a:spLocks noChangeArrowheads="1"/>
            </p:cNvSpPr>
            <p:nvPr/>
          </p:nvSpPr>
          <p:spPr bwMode="auto">
            <a:xfrm>
              <a:off x="2469" y="3868"/>
              <a:ext cx="47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zh-CN" altLang="en-US" sz="1800" b="1"/>
                <a:t>不可行</a:t>
              </a:r>
            </a:p>
            <a:p>
              <a:pPr algn="just"/>
              <a:endParaRPr kumimoji="1" lang="en-US" altLang="zh-CN" sz="1800" b="1"/>
            </a:p>
          </p:txBody>
        </p:sp>
        <p:sp>
          <p:nvSpPr>
            <p:cNvPr id="57427" name="Rectangle 1244"/>
            <p:cNvSpPr>
              <a:spLocks noChangeArrowheads="1"/>
            </p:cNvSpPr>
            <p:nvPr/>
          </p:nvSpPr>
          <p:spPr bwMode="auto">
            <a:xfrm>
              <a:off x="2410" y="3868"/>
              <a:ext cx="593" cy="21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57428" name="Rectangle 1252"/>
            <p:cNvSpPr>
              <a:spLocks noChangeArrowheads="1"/>
            </p:cNvSpPr>
            <p:nvPr/>
          </p:nvSpPr>
          <p:spPr bwMode="auto">
            <a:xfrm>
              <a:off x="4851" y="3868"/>
              <a:ext cx="593" cy="21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57429" name="Rectangle 1255"/>
            <p:cNvSpPr>
              <a:spLocks noChangeArrowheads="1"/>
            </p:cNvSpPr>
            <p:nvPr/>
          </p:nvSpPr>
          <p:spPr bwMode="auto">
            <a:xfrm>
              <a:off x="629" y="2107"/>
              <a:ext cx="4818" cy="1975"/>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57430" name="Rectangle 19"/>
            <p:cNvSpPr>
              <a:spLocks noChangeArrowheads="1"/>
            </p:cNvSpPr>
            <p:nvPr/>
          </p:nvSpPr>
          <p:spPr bwMode="auto">
            <a:xfrm>
              <a:off x="4893" y="3225"/>
              <a:ext cx="47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zh-CN" altLang="en-US" sz="1800" b="1"/>
                <a:t>不可行</a:t>
              </a:r>
            </a:p>
          </p:txBody>
        </p:sp>
        <p:sp>
          <p:nvSpPr>
            <p:cNvPr id="57431" name="Rectangle 20"/>
            <p:cNvSpPr>
              <a:spLocks noChangeArrowheads="1"/>
            </p:cNvSpPr>
            <p:nvPr/>
          </p:nvSpPr>
          <p:spPr bwMode="auto">
            <a:xfrm>
              <a:off x="4883" y="3436"/>
              <a:ext cx="47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zh-CN" altLang="en-US" sz="1800" b="1"/>
                <a:t>不可行</a:t>
              </a:r>
            </a:p>
          </p:txBody>
        </p:sp>
        <p:sp>
          <p:nvSpPr>
            <p:cNvPr id="57432" name="Rectangle 21"/>
            <p:cNvSpPr>
              <a:spLocks noChangeArrowheads="1"/>
            </p:cNvSpPr>
            <p:nvPr/>
          </p:nvSpPr>
          <p:spPr bwMode="auto">
            <a:xfrm>
              <a:off x="4892" y="3647"/>
              <a:ext cx="47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zh-CN" altLang="en-US" sz="1800" b="1"/>
                <a:t>不可行</a:t>
              </a:r>
            </a:p>
          </p:txBody>
        </p:sp>
        <p:sp>
          <p:nvSpPr>
            <p:cNvPr id="57433" name="Rectangle 22"/>
            <p:cNvSpPr>
              <a:spLocks noChangeArrowheads="1"/>
            </p:cNvSpPr>
            <p:nvPr/>
          </p:nvSpPr>
          <p:spPr bwMode="auto">
            <a:xfrm>
              <a:off x="4901" y="3866"/>
              <a:ext cx="47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zh-CN" altLang="en-US" sz="1800" b="1"/>
                <a:t>不可行</a:t>
              </a:r>
            </a:p>
          </p:txBody>
        </p:sp>
      </p:grpSp>
      <p:sp>
        <p:nvSpPr>
          <p:cNvPr id="2" name="矩形 1"/>
          <p:cNvSpPr/>
          <p:nvPr/>
        </p:nvSpPr>
        <p:spPr>
          <a:xfrm>
            <a:off x="3825876" y="168258"/>
            <a:ext cx="4572000" cy="1200329"/>
          </a:xfrm>
          <a:prstGeom prst="rect">
            <a:avLst/>
          </a:prstGeom>
        </p:spPr>
        <p:txBody>
          <a:bodyPr>
            <a:spAutoFit/>
          </a:bodyPr>
          <a:lstStyle/>
          <a:p>
            <a:r>
              <a:rPr kumimoji="1" lang="zh-CN" altLang="en-US" b="1" dirty="0"/>
              <a:t>给定</a:t>
            </a:r>
            <a:r>
              <a:rPr kumimoji="1" lang="en-US" altLang="zh-CN" b="1" i="1" dirty="0">
                <a:solidFill>
                  <a:srgbClr val="990000"/>
                </a:solidFill>
              </a:rPr>
              <a:t>4</a:t>
            </a:r>
            <a:r>
              <a:rPr kumimoji="1" lang="zh-CN" altLang="en-US" b="1" dirty="0">
                <a:solidFill>
                  <a:srgbClr val="990000"/>
                </a:solidFill>
              </a:rPr>
              <a:t>个重量</a:t>
            </a:r>
            <a:r>
              <a:rPr kumimoji="1" lang="zh-CN" altLang="en-US" b="1" dirty="0"/>
              <a:t>为</a:t>
            </a:r>
            <a:r>
              <a:rPr kumimoji="1" lang="en-US" altLang="zh-CN" b="1" dirty="0"/>
              <a:t>{</a:t>
            </a:r>
            <a:r>
              <a:rPr kumimoji="1" lang="en-US" altLang="zh-CN" b="1" i="1" dirty="0"/>
              <a:t>7</a:t>
            </a:r>
            <a:r>
              <a:rPr kumimoji="1" lang="en-US" altLang="zh-CN" b="1" dirty="0"/>
              <a:t>,</a:t>
            </a:r>
            <a:r>
              <a:rPr kumimoji="1" lang="en-US" altLang="zh-CN" b="1" i="1" dirty="0"/>
              <a:t> 3</a:t>
            </a:r>
            <a:r>
              <a:rPr kumimoji="1" lang="en-US" altLang="zh-CN" b="1" dirty="0"/>
              <a:t>, 4</a:t>
            </a:r>
            <a:r>
              <a:rPr kumimoji="1" lang="en-US" altLang="zh-CN" b="1" i="1" dirty="0"/>
              <a:t> </a:t>
            </a:r>
            <a:r>
              <a:rPr kumimoji="1" lang="en-US" altLang="zh-CN" b="1" dirty="0"/>
              <a:t>,</a:t>
            </a:r>
            <a:r>
              <a:rPr kumimoji="1" lang="en-US" altLang="zh-CN" b="1" i="1" dirty="0"/>
              <a:t>5</a:t>
            </a:r>
            <a:r>
              <a:rPr kumimoji="1" lang="en-US" altLang="zh-CN" b="1" dirty="0"/>
              <a:t>}</a:t>
            </a:r>
            <a:r>
              <a:rPr kumimoji="1" lang="zh-CN" altLang="en-US" b="1" dirty="0"/>
              <a:t>、</a:t>
            </a:r>
            <a:r>
              <a:rPr kumimoji="1" lang="zh-CN" altLang="en-US" b="1" dirty="0">
                <a:solidFill>
                  <a:srgbClr val="990000"/>
                </a:solidFill>
              </a:rPr>
              <a:t>价值</a:t>
            </a:r>
            <a:r>
              <a:rPr kumimoji="1" lang="zh-CN" altLang="en-US" b="1" dirty="0"/>
              <a:t>为</a:t>
            </a:r>
            <a:r>
              <a:rPr kumimoji="1" lang="en-US" altLang="zh-CN" b="1" dirty="0"/>
              <a:t>{</a:t>
            </a:r>
            <a:r>
              <a:rPr kumimoji="1" lang="en-US" altLang="zh-CN" b="1" i="1" dirty="0"/>
              <a:t>42</a:t>
            </a:r>
            <a:r>
              <a:rPr kumimoji="1" lang="en-US" altLang="zh-CN" b="1" dirty="0"/>
              <a:t>,</a:t>
            </a:r>
            <a:r>
              <a:rPr kumimoji="1" lang="en-US" altLang="zh-CN" b="1" i="1" dirty="0"/>
              <a:t> 12</a:t>
            </a:r>
            <a:r>
              <a:rPr kumimoji="1" lang="en-US" altLang="zh-CN" b="1" dirty="0"/>
              <a:t>, 40</a:t>
            </a:r>
            <a:r>
              <a:rPr kumimoji="1" lang="en-US" altLang="zh-CN" b="1" i="1" dirty="0"/>
              <a:t> </a:t>
            </a:r>
            <a:r>
              <a:rPr kumimoji="1" lang="en-US" altLang="zh-CN" b="1" dirty="0"/>
              <a:t>,</a:t>
            </a:r>
            <a:r>
              <a:rPr kumimoji="1" lang="en-US" altLang="zh-CN" b="1" i="1" dirty="0"/>
              <a:t>25</a:t>
            </a:r>
            <a:r>
              <a:rPr kumimoji="1" lang="en-US" altLang="zh-CN" b="1" dirty="0"/>
              <a:t>}</a:t>
            </a:r>
            <a:r>
              <a:rPr kumimoji="1" lang="zh-CN" altLang="en-US" b="1" dirty="0"/>
              <a:t>的</a:t>
            </a:r>
            <a:r>
              <a:rPr kumimoji="1" lang="zh-CN" altLang="en-US" b="1" dirty="0">
                <a:solidFill>
                  <a:srgbClr val="990000"/>
                </a:solidFill>
              </a:rPr>
              <a:t>物品</a:t>
            </a:r>
            <a:r>
              <a:rPr kumimoji="1" lang="zh-CN" altLang="en-US" b="1" dirty="0"/>
              <a:t>和一个</a:t>
            </a:r>
            <a:r>
              <a:rPr kumimoji="1" lang="zh-CN" altLang="en-US" b="1" dirty="0">
                <a:solidFill>
                  <a:srgbClr val="990000"/>
                </a:solidFill>
              </a:rPr>
              <a:t>容量</a:t>
            </a:r>
            <a:r>
              <a:rPr kumimoji="1" lang="zh-CN" altLang="en-US" b="1" dirty="0"/>
              <a:t>为</a:t>
            </a:r>
            <a:r>
              <a:rPr kumimoji="1" lang="en-US" altLang="zh-CN" b="1" i="1" dirty="0"/>
              <a:t>10</a:t>
            </a:r>
            <a:r>
              <a:rPr kumimoji="1" lang="zh-CN" altLang="en-US" b="1" dirty="0"/>
              <a:t>的</a:t>
            </a:r>
            <a:r>
              <a:rPr kumimoji="1" lang="zh-CN" altLang="en-US" b="1" dirty="0">
                <a:solidFill>
                  <a:srgbClr val="990000"/>
                </a:solidFill>
              </a:rPr>
              <a:t>背包</a:t>
            </a:r>
            <a:r>
              <a:rPr kumimoji="1" lang="zh-CN" altLang="en-US" b="1" dirty="0"/>
              <a:t>，</a:t>
            </a:r>
            <a:endParaRPr lang="zh-CN" altLang="en-US" dirty="0"/>
          </a:p>
        </p:txBody>
      </p:sp>
    </p:spTree>
    <p:extLst>
      <p:ext uri="{BB962C8B-B14F-4D97-AF65-F5344CB8AC3E}">
        <p14:creationId xmlns:p14="http://schemas.microsoft.com/office/powerpoint/2010/main" val="3889477819"/>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76454421-28AE-4769-A5E5-7D65BA8B77DB}"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5837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5837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B0AAFFE5-C74C-4C10-B0C7-44393458D341}" type="slidenum">
              <a:rPr lang="en-US" altLang="zh-CN" sz="1400" smtClean="0">
                <a:latin typeface="Comic Sans MS" pitchFamily="66" charset="0"/>
              </a:rPr>
              <a:pPr/>
              <a:t>29</a:t>
            </a:fld>
            <a:endParaRPr lang="en-US" altLang="zh-CN" sz="1400" smtClean="0">
              <a:latin typeface="Comic Sans MS" pitchFamily="66" charset="0"/>
            </a:endParaRPr>
          </a:p>
        </p:txBody>
      </p:sp>
      <p:sp>
        <p:nvSpPr>
          <p:cNvPr id="58373" name="Text Box 1028"/>
          <p:cNvSpPr txBox="1">
            <a:spLocks noChangeArrowheads="1"/>
          </p:cNvSpPr>
          <p:nvPr/>
        </p:nvSpPr>
        <p:spPr bwMode="auto">
          <a:xfrm>
            <a:off x="242888" y="173038"/>
            <a:ext cx="72024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4400" b="1">
                <a:solidFill>
                  <a:schemeClr val="tx2"/>
                </a:solidFill>
                <a:latin typeface="华文行楷" pitchFamily="2" charset="-122"/>
                <a:ea typeface="华文行楷" pitchFamily="2" charset="-122"/>
              </a:rPr>
              <a:t>生成子集</a:t>
            </a:r>
            <a:r>
              <a:rPr kumimoji="1" lang="zh-CN" altLang="en-US" sz="4000" b="1">
                <a:solidFill>
                  <a:srgbClr val="A50021"/>
                </a:solidFill>
              </a:rPr>
              <a:t> </a:t>
            </a:r>
          </a:p>
        </p:txBody>
      </p:sp>
      <p:sp>
        <p:nvSpPr>
          <p:cNvPr id="54278" name="Text Box 1029"/>
          <p:cNvSpPr txBox="1">
            <a:spLocks noChangeArrowheads="1"/>
          </p:cNvSpPr>
          <p:nvPr/>
        </p:nvSpPr>
        <p:spPr bwMode="auto">
          <a:xfrm>
            <a:off x="474663" y="966788"/>
            <a:ext cx="8062912" cy="290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lnSpc>
                <a:spcPct val="120000"/>
              </a:lnSpc>
              <a:spcBef>
                <a:spcPct val="20000"/>
              </a:spcBef>
              <a:spcAft>
                <a:spcPct val="20000"/>
              </a:spcAft>
            </a:pPr>
            <a:r>
              <a:rPr kumimoji="1" lang="en-US" altLang="zh-CN" b="1"/>
              <a:t>       </a:t>
            </a:r>
            <a:r>
              <a:rPr kumimoji="1" lang="en-US" altLang="zh-CN" b="1" i="1"/>
              <a:t>n</a:t>
            </a:r>
            <a:r>
              <a:rPr kumimoji="1" lang="zh-CN" altLang="en-US" b="1">
                <a:latin typeface="宋体" charset="-122"/>
              </a:rPr>
              <a:t>个元素的集合</a:t>
            </a:r>
            <a:r>
              <a:rPr kumimoji="1" lang="en-US" altLang="zh-CN" b="1" i="1"/>
              <a:t>A</a:t>
            </a:r>
            <a:r>
              <a:rPr kumimoji="1" lang="en-US" altLang="zh-CN" b="1"/>
              <a:t>={</a:t>
            </a:r>
            <a:r>
              <a:rPr kumimoji="1" lang="en-US" altLang="zh-CN" b="1" i="1"/>
              <a:t>a</a:t>
            </a:r>
            <a:r>
              <a:rPr kumimoji="1" lang="en-US" altLang="zh-CN" b="1" baseline="-30000"/>
              <a:t>1</a:t>
            </a:r>
            <a:r>
              <a:rPr kumimoji="1" lang="en-US" altLang="zh-CN" b="1"/>
              <a:t>, </a:t>
            </a:r>
            <a:r>
              <a:rPr kumimoji="1" lang="en-US" altLang="zh-CN" b="1" i="1"/>
              <a:t>a</a:t>
            </a:r>
            <a:r>
              <a:rPr kumimoji="1" lang="en-US" altLang="zh-CN" b="1" baseline="-30000"/>
              <a:t>2</a:t>
            </a:r>
            <a:r>
              <a:rPr kumimoji="1" lang="en-US" altLang="zh-CN" b="1"/>
              <a:t>,……, </a:t>
            </a:r>
            <a:r>
              <a:rPr kumimoji="1" lang="en-US" altLang="zh-CN" b="1" i="1"/>
              <a:t>a</a:t>
            </a:r>
            <a:r>
              <a:rPr kumimoji="1" lang="en-US" altLang="zh-CN" b="1" i="1" baseline="-30000"/>
              <a:t>n</a:t>
            </a:r>
            <a:r>
              <a:rPr kumimoji="1" lang="en-US" altLang="zh-CN" b="1"/>
              <a:t>}</a:t>
            </a:r>
            <a:r>
              <a:rPr kumimoji="1" lang="zh-CN" altLang="en-US" b="1">
                <a:latin typeface="宋体" charset="-122"/>
              </a:rPr>
              <a:t>的所有</a:t>
            </a:r>
            <a:r>
              <a:rPr kumimoji="1" lang="en-US" altLang="zh-CN" b="1"/>
              <a:t>2</a:t>
            </a:r>
            <a:r>
              <a:rPr kumimoji="1" lang="en-US" altLang="zh-CN" b="1" i="1" baseline="30000"/>
              <a:t>n</a:t>
            </a:r>
            <a:r>
              <a:rPr kumimoji="1" lang="zh-CN" altLang="en-US" b="1">
                <a:latin typeface="宋体" charset="-122"/>
              </a:rPr>
              <a:t>个子集，如何表示这些子集？</a:t>
            </a:r>
            <a:endParaRPr kumimoji="1" lang="en-US" altLang="zh-CN" b="1">
              <a:latin typeface="宋体" charset="-122"/>
            </a:endParaRPr>
          </a:p>
          <a:p>
            <a:pPr algn="just" eaLnBrk="1" hangingPunct="1">
              <a:lnSpc>
                <a:spcPct val="120000"/>
              </a:lnSpc>
              <a:spcBef>
                <a:spcPct val="20000"/>
              </a:spcBef>
              <a:spcAft>
                <a:spcPct val="20000"/>
              </a:spcAft>
            </a:pPr>
            <a:r>
              <a:rPr kumimoji="1" lang="en-US" altLang="zh-CN" b="1">
                <a:latin typeface="宋体" charset="-122"/>
              </a:rPr>
              <a:t>   </a:t>
            </a:r>
            <a:r>
              <a:rPr kumimoji="1" lang="zh-CN" altLang="en-US" b="1">
                <a:latin typeface="宋体" charset="-122"/>
              </a:rPr>
              <a:t>将每个子集与长度为</a:t>
            </a:r>
            <a:r>
              <a:rPr kumimoji="1" lang="en-US" altLang="zh-CN" b="1" i="1"/>
              <a:t>n</a:t>
            </a:r>
            <a:r>
              <a:rPr kumimoji="1" lang="zh-CN" altLang="en-US" b="1">
                <a:latin typeface="宋体" charset="-122"/>
              </a:rPr>
              <a:t>的所有</a:t>
            </a:r>
            <a:r>
              <a:rPr kumimoji="1" lang="en-US" altLang="zh-CN" b="1"/>
              <a:t>2</a:t>
            </a:r>
            <a:r>
              <a:rPr kumimoji="1" lang="en-US" altLang="zh-CN" b="1" i="1" baseline="30000"/>
              <a:t>n</a:t>
            </a:r>
            <a:r>
              <a:rPr kumimoji="1" lang="zh-CN" altLang="en-US" b="1">
                <a:latin typeface="宋体" charset="-122"/>
              </a:rPr>
              <a:t>个比特串之间的一一对应关系：</a:t>
            </a:r>
            <a:r>
              <a:rPr kumimoji="1" lang="zh-CN" altLang="en-US" b="1">
                <a:solidFill>
                  <a:srgbClr val="FF0000"/>
                </a:solidFill>
                <a:latin typeface="宋体" charset="-122"/>
              </a:rPr>
              <a:t>为每一个子集指定一个比特串</a:t>
            </a:r>
            <a:r>
              <a:rPr kumimoji="1" lang="en-US" altLang="zh-CN" b="1" i="1">
                <a:solidFill>
                  <a:srgbClr val="FF0000"/>
                </a:solidFill>
              </a:rPr>
              <a:t>b</a:t>
            </a:r>
            <a:r>
              <a:rPr kumimoji="1" lang="en-US" altLang="zh-CN" b="1" baseline="-30000">
                <a:solidFill>
                  <a:srgbClr val="FF0000"/>
                </a:solidFill>
              </a:rPr>
              <a:t>1</a:t>
            </a:r>
            <a:r>
              <a:rPr kumimoji="1" lang="en-US" altLang="zh-CN" b="1" i="1">
                <a:solidFill>
                  <a:srgbClr val="FF0000"/>
                </a:solidFill>
              </a:rPr>
              <a:t>b</a:t>
            </a:r>
            <a:r>
              <a:rPr kumimoji="1" lang="en-US" altLang="zh-CN" b="1" baseline="-30000">
                <a:solidFill>
                  <a:srgbClr val="FF0000"/>
                </a:solidFill>
              </a:rPr>
              <a:t>2</a:t>
            </a:r>
            <a:r>
              <a:rPr kumimoji="1" lang="en-US" altLang="zh-CN" b="1">
                <a:solidFill>
                  <a:srgbClr val="FF0000"/>
                </a:solidFill>
              </a:rPr>
              <a:t>…</a:t>
            </a:r>
            <a:r>
              <a:rPr kumimoji="1" lang="en-US" altLang="zh-CN" b="1" i="1">
                <a:solidFill>
                  <a:srgbClr val="FF0000"/>
                </a:solidFill>
              </a:rPr>
              <a:t>b</a:t>
            </a:r>
            <a:r>
              <a:rPr kumimoji="1" lang="en-US" altLang="zh-CN" b="1" i="1" baseline="-30000">
                <a:solidFill>
                  <a:srgbClr val="FF0000"/>
                </a:solidFill>
              </a:rPr>
              <a:t>n</a:t>
            </a:r>
            <a:r>
              <a:rPr kumimoji="1" lang="en-US" altLang="zh-CN" b="1" i="1">
                <a:solidFill>
                  <a:srgbClr val="FF0000"/>
                </a:solidFill>
              </a:rPr>
              <a:t>(b</a:t>
            </a:r>
            <a:r>
              <a:rPr kumimoji="1" lang="en-US" altLang="zh-CN" b="1" i="1" baseline="-25000">
                <a:solidFill>
                  <a:srgbClr val="FF0000"/>
                </a:solidFill>
              </a:rPr>
              <a:t>i</a:t>
            </a:r>
            <a:r>
              <a:rPr kumimoji="1" lang="en-US" altLang="zh-CN" b="1" i="1">
                <a:solidFill>
                  <a:srgbClr val="FF0000"/>
                </a:solidFill>
              </a:rPr>
              <a:t>=0</a:t>
            </a:r>
            <a:r>
              <a:rPr kumimoji="1" lang="zh-CN" altLang="en-US" b="1">
                <a:solidFill>
                  <a:srgbClr val="FF0000"/>
                </a:solidFill>
              </a:rPr>
              <a:t>或</a:t>
            </a:r>
            <a:r>
              <a:rPr kumimoji="1" lang="en-US" altLang="zh-CN" b="1" i="1">
                <a:solidFill>
                  <a:srgbClr val="FF0000"/>
                </a:solidFill>
              </a:rPr>
              <a:t>b</a:t>
            </a:r>
            <a:r>
              <a:rPr kumimoji="1" lang="en-US" altLang="zh-CN" b="1" i="1" baseline="-25000">
                <a:solidFill>
                  <a:srgbClr val="FF0000"/>
                </a:solidFill>
              </a:rPr>
              <a:t>i</a:t>
            </a:r>
            <a:r>
              <a:rPr kumimoji="1" lang="en-US" altLang="zh-CN" b="1" i="1">
                <a:solidFill>
                  <a:srgbClr val="FF0000"/>
                </a:solidFill>
              </a:rPr>
              <a:t>=1)</a:t>
            </a:r>
            <a:r>
              <a:rPr kumimoji="1" lang="zh-CN" altLang="en-US" b="1">
                <a:solidFill>
                  <a:srgbClr val="FF0000"/>
                </a:solidFill>
                <a:latin typeface="宋体" charset="-122"/>
              </a:rPr>
              <a:t>，如果</a:t>
            </a:r>
            <a:r>
              <a:rPr kumimoji="1" lang="en-US" altLang="zh-CN" b="1" i="1">
                <a:solidFill>
                  <a:srgbClr val="FF0000"/>
                </a:solidFill>
              </a:rPr>
              <a:t>a</a:t>
            </a:r>
            <a:r>
              <a:rPr kumimoji="1" lang="en-US" altLang="zh-CN" b="1" i="1" baseline="-30000">
                <a:solidFill>
                  <a:srgbClr val="FF0000"/>
                </a:solidFill>
              </a:rPr>
              <a:t>i</a:t>
            </a:r>
            <a:r>
              <a:rPr kumimoji="1" lang="zh-CN" altLang="en-US" b="1">
                <a:solidFill>
                  <a:srgbClr val="FF0000"/>
                </a:solidFill>
                <a:latin typeface="宋体" charset="-122"/>
              </a:rPr>
              <a:t>属于该子集，则</a:t>
            </a:r>
            <a:r>
              <a:rPr kumimoji="1" lang="en-US" altLang="zh-CN" b="1" i="1">
                <a:solidFill>
                  <a:srgbClr val="FF0000"/>
                </a:solidFill>
              </a:rPr>
              <a:t>b</a:t>
            </a:r>
            <a:r>
              <a:rPr kumimoji="1" lang="en-US" altLang="zh-CN" b="1" i="1" baseline="-30000">
                <a:solidFill>
                  <a:srgbClr val="FF0000"/>
                </a:solidFill>
              </a:rPr>
              <a:t>i</a:t>
            </a:r>
            <a:r>
              <a:rPr kumimoji="1" lang="zh-CN" altLang="en-US" b="1">
                <a:solidFill>
                  <a:srgbClr val="FF0000"/>
                </a:solidFill>
                <a:latin typeface="宋体" charset="-122"/>
              </a:rPr>
              <a:t>＝</a:t>
            </a:r>
            <a:r>
              <a:rPr kumimoji="1" lang="en-US" altLang="zh-CN" b="1">
                <a:solidFill>
                  <a:srgbClr val="FF0000"/>
                </a:solidFill>
              </a:rPr>
              <a:t>1</a:t>
            </a:r>
            <a:r>
              <a:rPr kumimoji="1" lang="zh-CN" altLang="en-US" b="1">
                <a:solidFill>
                  <a:srgbClr val="FF0000"/>
                </a:solidFill>
                <a:latin typeface="宋体" charset="-122"/>
              </a:rPr>
              <a:t>；如果</a:t>
            </a:r>
            <a:r>
              <a:rPr kumimoji="1" lang="en-US" altLang="zh-CN" b="1" i="1">
                <a:solidFill>
                  <a:srgbClr val="FF0000"/>
                </a:solidFill>
              </a:rPr>
              <a:t>a</a:t>
            </a:r>
            <a:r>
              <a:rPr kumimoji="1" lang="en-US" altLang="zh-CN" b="1" i="1" baseline="-30000">
                <a:solidFill>
                  <a:srgbClr val="FF0000"/>
                </a:solidFill>
              </a:rPr>
              <a:t>i</a:t>
            </a:r>
            <a:r>
              <a:rPr kumimoji="1" lang="zh-CN" altLang="en-US" b="1">
                <a:solidFill>
                  <a:srgbClr val="FF0000"/>
                </a:solidFill>
                <a:latin typeface="宋体" charset="-122"/>
              </a:rPr>
              <a:t>不属于该子集，则</a:t>
            </a:r>
            <a:r>
              <a:rPr kumimoji="1" lang="en-US" altLang="zh-CN" b="1" i="1">
                <a:solidFill>
                  <a:srgbClr val="FF0000"/>
                </a:solidFill>
              </a:rPr>
              <a:t>b</a:t>
            </a:r>
            <a:r>
              <a:rPr kumimoji="1" lang="en-US" altLang="zh-CN" b="1" i="1" baseline="-30000">
                <a:solidFill>
                  <a:srgbClr val="FF0000"/>
                </a:solidFill>
              </a:rPr>
              <a:t>i</a:t>
            </a:r>
            <a:r>
              <a:rPr kumimoji="1" lang="zh-CN" altLang="en-US" b="1">
                <a:solidFill>
                  <a:srgbClr val="FF0000"/>
                </a:solidFill>
                <a:latin typeface="宋体" charset="-122"/>
              </a:rPr>
              <a:t>＝</a:t>
            </a:r>
            <a:r>
              <a:rPr kumimoji="1" lang="en-US" altLang="zh-CN" b="1">
                <a:solidFill>
                  <a:srgbClr val="FF0000"/>
                </a:solidFill>
              </a:rPr>
              <a:t>0</a:t>
            </a:r>
            <a:r>
              <a:rPr kumimoji="1" lang="zh-CN" altLang="en-US" b="1">
                <a:solidFill>
                  <a:srgbClr val="FF0000"/>
                </a:solidFill>
                <a:latin typeface="宋体" charset="-122"/>
              </a:rPr>
              <a:t>（</a:t>
            </a:r>
            <a:r>
              <a:rPr kumimoji="1" lang="en-US" altLang="zh-CN" b="1">
                <a:solidFill>
                  <a:srgbClr val="FF0000"/>
                </a:solidFill>
              </a:rPr>
              <a:t>1</a:t>
            </a:r>
            <a:r>
              <a:rPr kumimoji="1" lang="en-US" altLang="zh-CN" b="1">
                <a:solidFill>
                  <a:srgbClr val="FF0000"/>
                </a:solidFill>
                <a:latin typeface="宋体" charset="-122"/>
              </a:rPr>
              <a:t>≤</a:t>
            </a:r>
            <a:r>
              <a:rPr kumimoji="1" lang="en-US" altLang="zh-CN" b="1" i="1">
                <a:solidFill>
                  <a:srgbClr val="FF0000"/>
                </a:solidFill>
              </a:rPr>
              <a:t>i</a:t>
            </a:r>
            <a:r>
              <a:rPr kumimoji="1" lang="en-US" altLang="zh-CN" b="1">
                <a:solidFill>
                  <a:srgbClr val="FF0000"/>
                </a:solidFill>
                <a:latin typeface="宋体" charset="-122"/>
              </a:rPr>
              <a:t>≤</a:t>
            </a:r>
            <a:r>
              <a:rPr kumimoji="1" lang="en-US" altLang="zh-CN" b="1" i="1">
                <a:solidFill>
                  <a:srgbClr val="FF0000"/>
                </a:solidFill>
              </a:rPr>
              <a:t>n</a:t>
            </a:r>
            <a:r>
              <a:rPr kumimoji="1" lang="zh-CN" altLang="en-US" b="1">
                <a:solidFill>
                  <a:srgbClr val="FF0000"/>
                </a:solidFill>
                <a:latin typeface="宋体" charset="-122"/>
              </a:rPr>
              <a:t>）。</a:t>
            </a:r>
            <a:endParaRPr kumimoji="1" lang="zh-CN" altLang="en-US" b="1">
              <a:solidFill>
                <a:srgbClr val="FF0000"/>
              </a:solidFill>
            </a:endParaRPr>
          </a:p>
        </p:txBody>
      </p:sp>
      <p:sp>
        <p:nvSpPr>
          <p:cNvPr id="54279" name="Text Box 17"/>
          <p:cNvSpPr txBox="1">
            <a:spLocks noChangeArrowheads="1"/>
          </p:cNvSpPr>
          <p:nvPr/>
        </p:nvSpPr>
        <p:spPr bwMode="auto">
          <a:xfrm>
            <a:off x="441325" y="3863975"/>
            <a:ext cx="8702675"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120000"/>
              </a:lnSpc>
            </a:pPr>
            <a:r>
              <a:rPr lang="zh-CN" altLang="en-US" b="1"/>
              <a:t>以下是</a:t>
            </a:r>
            <a:r>
              <a:rPr lang="en-US" altLang="zh-CN" b="1"/>
              <a:t>3</a:t>
            </a:r>
            <a:r>
              <a:rPr lang="zh-CN" altLang="en-US" b="1"/>
              <a:t>个元素</a:t>
            </a:r>
            <a:r>
              <a:rPr lang="en-US" altLang="zh-CN" b="1"/>
              <a:t>{</a:t>
            </a:r>
            <a:r>
              <a:rPr lang="en-US" altLang="zh-CN" b="1" i="1"/>
              <a:t>a</a:t>
            </a:r>
            <a:r>
              <a:rPr lang="en-US" altLang="zh-CN" b="1" baseline="-25000"/>
              <a:t>1</a:t>
            </a:r>
            <a:r>
              <a:rPr lang="en-US" altLang="zh-CN" b="1"/>
              <a:t>,</a:t>
            </a:r>
            <a:r>
              <a:rPr lang="en-US" altLang="zh-CN" b="1" i="1"/>
              <a:t>a</a:t>
            </a:r>
            <a:r>
              <a:rPr lang="en-US" altLang="zh-CN" b="1" baseline="-25000"/>
              <a:t>2</a:t>
            </a:r>
            <a:r>
              <a:rPr lang="en-US" altLang="zh-CN" b="1"/>
              <a:t>,</a:t>
            </a:r>
            <a:r>
              <a:rPr lang="en-US" altLang="zh-CN" b="1" i="1"/>
              <a:t>a</a:t>
            </a:r>
            <a:r>
              <a:rPr lang="en-US" altLang="zh-CN" b="1" baseline="-25000"/>
              <a:t>2</a:t>
            </a:r>
            <a:r>
              <a:rPr lang="en-US" altLang="zh-CN" b="1"/>
              <a:t>}</a:t>
            </a:r>
            <a:r>
              <a:rPr lang="zh-CN" altLang="en-US" b="1"/>
              <a:t>的集合可构成的</a:t>
            </a:r>
            <a:r>
              <a:rPr lang="en-US" altLang="zh-CN" b="1"/>
              <a:t>8</a:t>
            </a:r>
            <a:r>
              <a:rPr lang="zh-CN" altLang="en-US" b="1"/>
              <a:t>个子集（注意与</a:t>
            </a:r>
            <a:r>
              <a:rPr lang="en-US" altLang="zh-CN" b="1"/>
              <a:t>01</a:t>
            </a:r>
            <a:r>
              <a:rPr lang="zh-CN" altLang="en-US" b="1"/>
              <a:t>串对照）：</a:t>
            </a:r>
          </a:p>
          <a:p>
            <a:pPr algn="just">
              <a:lnSpc>
                <a:spcPct val="120000"/>
              </a:lnSpc>
              <a:spcBef>
                <a:spcPct val="40000"/>
              </a:spcBef>
            </a:pPr>
            <a:r>
              <a:rPr lang="zh-CN" altLang="en-US" b="1"/>
              <a:t>比特串  </a:t>
            </a:r>
            <a:r>
              <a:rPr lang="en-US" altLang="zh-CN" b="1"/>
              <a:t>000     001     010     011      100      101       110          111</a:t>
            </a:r>
          </a:p>
          <a:p>
            <a:pPr algn="just">
              <a:lnSpc>
                <a:spcPct val="120000"/>
              </a:lnSpc>
            </a:pPr>
            <a:r>
              <a:rPr lang="zh-CN" altLang="en-US" b="1"/>
              <a:t>子集       </a:t>
            </a:r>
            <a:r>
              <a:rPr lang="en-US" altLang="zh-CN" b="1" i="1"/>
              <a:t>Φ</a:t>
            </a:r>
            <a:r>
              <a:rPr lang="en-US" altLang="zh-CN" b="1"/>
              <a:t>      {</a:t>
            </a:r>
            <a:r>
              <a:rPr lang="en-US" altLang="zh-CN" b="1" i="1"/>
              <a:t>a</a:t>
            </a:r>
            <a:r>
              <a:rPr lang="en-US" altLang="zh-CN" b="1" baseline="-25000"/>
              <a:t>3</a:t>
            </a:r>
            <a:r>
              <a:rPr lang="en-US" altLang="zh-CN" b="1"/>
              <a:t>}     {</a:t>
            </a:r>
            <a:r>
              <a:rPr lang="en-US" altLang="zh-CN" b="1" i="1"/>
              <a:t>a</a:t>
            </a:r>
            <a:r>
              <a:rPr lang="en-US" altLang="zh-CN" b="1" baseline="-25000"/>
              <a:t>2</a:t>
            </a:r>
            <a:r>
              <a:rPr lang="en-US" altLang="zh-CN" b="1"/>
              <a:t>}   {</a:t>
            </a:r>
            <a:r>
              <a:rPr lang="en-US" altLang="zh-CN" b="1" i="1"/>
              <a:t>a</a:t>
            </a:r>
            <a:r>
              <a:rPr lang="en-US" altLang="zh-CN" b="1" baseline="-25000"/>
              <a:t>2</a:t>
            </a:r>
            <a:r>
              <a:rPr lang="en-US" altLang="zh-CN" b="1"/>
              <a:t>,</a:t>
            </a:r>
            <a:r>
              <a:rPr lang="en-US" altLang="zh-CN" b="1" i="1"/>
              <a:t>a</a:t>
            </a:r>
            <a:r>
              <a:rPr lang="en-US" altLang="zh-CN" b="1" baseline="-25000"/>
              <a:t>3</a:t>
            </a:r>
            <a:r>
              <a:rPr lang="en-US" altLang="zh-CN" b="1"/>
              <a:t>}   {</a:t>
            </a:r>
            <a:r>
              <a:rPr lang="en-US" altLang="zh-CN" b="1" i="1"/>
              <a:t>a</a:t>
            </a:r>
            <a:r>
              <a:rPr lang="en-US" altLang="zh-CN" b="1" baseline="-25000"/>
              <a:t>1</a:t>
            </a:r>
            <a:r>
              <a:rPr lang="en-US" altLang="zh-CN" b="1"/>
              <a:t>}   {</a:t>
            </a:r>
            <a:r>
              <a:rPr lang="en-US" altLang="zh-CN" b="1" i="1"/>
              <a:t>a</a:t>
            </a:r>
            <a:r>
              <a:rPr lang="en-US" altLang="zh-CN" b="1" baseline="-25000"/>
              <a:t>1</a:t>
            </a:r>
            <a:r>
              <a:rPr lang="en-US" altLang="zh-CN" b="1"/>
              <a:t>,</a:t>
            </a:r>
            <a:r>
              <a:rPr lang="en-US" altLang="zh-CN" b="1" i="1"/>
              <a:t>a</a:t>
            </a:r>
            <a:r>
              <a:rPr lang="en-US" altLang="zh-CN" b="1" baseline="-25000"/>
              <a:t>3</a:t>
            </a:r>
            <a:r>
              <a:rPr lang="en-US" altLang="zh-CN" b="1"/>
              <a:t>}  {</a:t>
            </a:r>
            <a:r>
              <a:rPr lang="en-US" altLang="zh-CN" b="1" i="1"/>
              <a:t>a</a:t>
            </a:r>
            <a:r>
              <a:rPr lang="en-US" altLang="zh-CN" b="1" baseline="-25000"/>
              <a:t>1</a:t>
            </a:r>
            <a:r>
              <a:rPr lang="en-US" altLang="zh-CN" b="1"/>
              <a:t>, </a:t>
            </a:r>
            <a:r>
              <a:rPr lang="en-US" altLang="zh-CN" b="1" i="1"/>
              <a:t>a</a:t>
            </a:r>
            <a:r>
              <a:rPr lang="en-US" altLang="zh-CN" b="1" baseline="-25000"/>
              <a:t>2</a:t>
            </a:r>
            <a:r>
              <a:rPr lang="en-US" altLang="zh-CN" b="1"/>
              <a:t>}  {</a:t>
            </a:r>
            <a:r>
              <a:rPr lang="en-US" altLang="zh-CN" b="1" i="1"/>
              <a:t>a</a:t>
            </a:r>
            <a:r>
              <a:rPr lang="en-US" altLang="zh-CN" b="1" baseline="-25000"/>
              <a:t>1</a:t>
            </a:r>
            <a:r>
              <a:rPr lang="en-US" altLang="zh-CN" b="1"/>
              <a:t>,</a:t>
            </a:r>
            <a:r>
              <a:rPr lang="en-US" altLang="zh-CN" b="1" i="1"/>
              <a:t>a</a:t>
            </a:r>
            <a:r>
              <a:rPr lang="en-US" altLang="zh-CN" b="1" baseline="-25000"/>
              <a:t>2</a:t>
            </a:r>
            <a:r>
              <a:rPr lang="en-US" altLang="zh-CN" b="1"/>
              <a:t>,</a:t>
            </a:r>
            <a:r>
              <a:rPr lang="en-US" altLang="zh-CN" b="1" i="1"/>
              <a:t>a</a:t>
            </a:r>
            <a:r>
              <a:rPr lang="en-US" altLang="zh-CN" b="1" baseline="-25000"/>
              <a:t>2</a:t>
            </a:r>
            <a:r>
              <a:rPr lang="en-US" altLang="zh-CN" b="1"/>
              <a:t>}</a:t>
            </a:r>
          </a:p>
        </p:txBody>
      </p:sp>
    </p:spTree>
    <p:extLst>
      <p:ext uri="{BB962C8B-B14F-4D97-AF65-F5344CB8AC3E}">
        <p14:creationId xmlns:p14="http://schemas.microsoft.com/office/powerpoint/2010/main" val="103650194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4278">
                                            <p:txEl>
                                              <p:pRg st="1" end="1"/>
                                            </p:txEl>
                                          </p:spTgt>
                                        </p:tgtEl>
                                        <p:attrNameLst>
                                          <p:attrName>style.visibility</p:attrName>
                                        </p:attrNameLst>
                                      </p:cBhvr>
                                      <p:to>
                                        <p:strVal val="visible"/>
                                      </p:to>
                                    </p:set>
                                    <p:animEffect transition="in" filter="randombar(horizontal)">
                                      <p:cBhvr>
                                        <p:cTn id="7" dur="500"/>
                                        <p:tgtEl>
                                          <p:spTgt spid="5427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54279">
                                            <p:txEl>
                                              <p:pRg st="0" end="0"/>
                                            </p:txEl>
                                          </p:spTgt>
                                        </p:tgtEl>
                                        <p:attrNameLst>
                                          <p:attrName>style.visibility</p:attrName>
                                        </p:attrNameLst>
                                      </p:cBhvr>
                                      <p:to>
                                        <p:strVal val="visible"/>
                                      </p:to>
                                    </p:set>
                                    <p:animEffect transition="in" filter="randombar(horizontal)">
                                      <p:cBhvr>
                                        <p:cTn id="12" dur="500"/>
                                        <p:tgtEl>
                                          <p:spTgt spid="5427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54279">
                                            <p:txEl>
                                              <p:pRg st="1" end="1"/>
                                            </p:txEl>
                                          </p:spTgt>
                                        </p:tgtEl>
                                        <p:attrNameLst>
                                          <p:attrName>style.visibility</p:attrName>
                                        </p:attrNameLst>
                                      </p:cBhvr>
                                      <p:to>
                                        <p:strVal val="visible"/>
                                      </p:to>
                                    </p:set>
                                    <p:animEffect transition="in" filter="randombar(horizontal)">
                                      <p:cBhvr>
                                        <p:cTn id="17" dur="500"/>
                                        <p:tgtEl>
                                          <p:spTgt spid="54279">
                                            <p:txEl>
                                              <p:pRg st="1" end="1"/>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54279">
                                            <p:txEl>
                                              <p:pRg st="2" end="2"/>
                                            </p:txEl>
                                          </p:spTgt>
                                        </p:tgtEl>
                                        <p:attrNameLst>
                                          <p:attrName>style.visibility</p:attrName>
                                        </p:attrNameLst>
                                      </p:cBhvr>
                                      <p:to>
                                        <p:strVal val="visible"/>
                                      </p:to>
                                    </p:set>
                                    <p:animEffect transition="in" filter="randombar(horizontal)">
                                      <p:cBhvr>
                                        <p:cTn id="20" dur="500"/>
                                        <p:tgtEl>
                                          <p:spTgt spid="542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87D2BB32-9081-488D-B3FE-6C1883BE39FF}"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9011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901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F549305A-9951-4BCB-8A3E-488378C26641}" type="slidenum">
              <a:rPr lang="en-US" altLang="zh-CN" sz="1400" smtClean="0">
                <a:latin typeface="Comic Sans MS" pitchFamily="66" charset="0"/>
              </a:rPr>
              <a:pPr/>
              <a:t>3</a:t>
            </a:fld>
            <a:endParaRPr lang="en-US" altLang="zh-CN" sz="1400" smtClean="0">
              <a:latin typeface="Comic Sans MS" pitchFamily="66" charset="0"/>
            </a:endParaRPr>
          </a:p>
        </p:txBody>
      </p:sp>
      <p:sp>
        <p:nvSpPr>
          <p:cNvPr id="90117" name="Text Box 24"/>
          <p:cNvSpPr txBox="1">
            <a:spLocks noChangeArrowheads="1"/>
          </p:cNvSpPr>
          <p:nvPr/>
        </p:nvSpPr>
        <p:spPr bwMode="auto">
          <a:xfrm>
            <a:off x="357188" y="1266825"/>
            <a:ext cx="878681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200000"/>
              </a:lnSpc>
              <a:spcBef>
                <a:spcPct val="50000"/>
              </a:spcBef>
            </a:pPr>
            <a:r>
              <a:rPr kumimoji="1" lang="en-US" altLang="zh-CN" sz="2800" b="1" dirty="0"/>
              <a:t>1</a:t>
            </a:r>
            <a:r>
              <a:rPr kumimoji="1" lang="zh-CN" altLang="en-US" sz="2800" b="1" dirty="0"/>
              <a:t>、</a:t>
            </a:r>
            <a:r>
              <a:rPr kumimoji="1" lang="zh-CN" altLang="en-US" sz="2800" b="1" dirty="0" smtClean="0"/>
              <a:t>求在主串</a:t>
            </a:r>
            <a:r>
              <a:rPr kumimoji="1" lang="en-US" altLang="zh-CN" sz="2800" b="1" dirty="0" err="1" smtClean="0"/>
              <a:t>abcabcababa</a:t>
            </a:r>
            <a:r>
              <a:rPr kumimoji="1" lang="zh-CN" altLang="en-US" sz="2800" b="1" dirty="0" smtClean="0"/>
              <a:t>中查找子</a:t>
            </a:r>
            <a:r>
              <a:rPr kumimoji="1" lang="zh-CN" altLang="en-US" sz="2800" b="1" dirty="0"/>
              <a:t>串</a:t>
            </a:r>
            <a:r>
              <a:rPr kumimoji="1" lang="en-US" altLang="zh-CN" sz="2800" b="1" dirty="0" err="1" smtClean="0"/>
              <a:t>abab</a:t>
            </a:r>
            <a:r>
              <a:rPr kumimoji="1" lang="zh-CN" altLang="en-US" sz="2800" b="1" dirty="0" smtClean="0"/>
              <a:t>所需要的比较次数</a:t>
            </a:r>
            <a:endParaRPr kumimoji="1" lang="en-US" altLang="zh-CN" sz="2800" b="1" dirty="0"/>
          </a:p>
        </p:txBody>
      </p:sp>
      <p:sp>
        <p:nvSpPr>
          <p:cNvPr id="90118" name="Text Box 25"/>
          <p:cNvSpPr txBox="1">
            <a:spLocks noChangeArrowheads="1"/>
          </p:cNvSpPr>
          <p:nvPr/>
        </p:nvSpPr>
        <p:spPr bwMode="auto">
          <a:xfrm>
            <a:off x="339725" y="339725"/>
            <a:ext cx="73437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4400" b="1" dirty="0" smtClean="0">
                <a:solidFill>
                  <a:schemeClr val="tx2"/>
                </a:solidFill>
                <a:latin typeface="华文行楷" pitchFamily="2" charset="-122"/>
                <a:ea typeface="华文行楷" pitchFamily="2" charset="-122"/>
              </a:rPr>
              <a:t>练习</a:t>
            </a:r>
            <a:endParaRPr kumimoji="1" lang="zh-CN" altLang="en-US" sz="4400" b="1" dirty="0">
              <a:solidFill>
                <a:schemeClr val="tx2"/>
              </a:solidFill>
              <a:latin typeface="华文行楷" pitchFamily="2" charset="-122"/>
              <a:ea typeface="华文行楷" pitchFamily="2" charset="-122"/>
            </a:endParaRPr>
          </a:p>
        </p:txBody>
      </p:sp>
    </p:spTree>
    <p:extLst>
      <p:ext uri="{BB962C8B-B14F-4D97-AF65-F5344CB8AC3E}">
        <p14:creationId xmlns:p14="http://schemas.microsoft.com/office/powerpoint/2010/main" val="2726504350"/>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5B698604-53DD-4700-B562-58518DF95B47}"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5939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593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DE1FDF90-CB6B-4B81-9E20-21BE90AB33B5}" type="slidenum">
              <a:rPr lang="en-US" altLang="zh-CN" sz="1400" smtClean="0">
                <a:latin typeface="Comic Sans MS" pitchFamily="66" charset="0"/>
              </a:rPr>
              <a:pPr/>
              <a:t>30</a:t>
            </a:fld>
            <a:endParaRPr lang="en-US" altLang="zh-CN" sz="1400" smtClean="0">
              <a:latin typeface="Comic Sans MS" pitchFamily="66" charset="0"/>
            </a:endParaRPr>
          </a:p>
        </p:txBody>
      </p:sp>
      <p:sp>
        <p:nvSpPr>
          <p:cNvPr id="59397" name="Text Box 5"/>
          <p:cNvSpPr txBox="1">
            <a:spLocks noChangeArrowheads="1"/>
          </p:cNvSpPr>
          <p:nvPr/>
        </p:nvSpPr>
        <p:spPr bwMode="auto">
          <a:xfrm>
            <a:off x="942975" y="477838"/>
            <a:ext cx="708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b="1">
                <a:latin typeface="宋体" charset="-122"/>
              </a:rPr>
              <a:t>生成</a:t>
            </a:r>
            <a:r>
              <a:rPr kumimoji="1" lang="en-US" altLang="zh-CN" b="1"/>
              <a:t>n</a:t>
            </a:r>
            <a:r>
              <a:rPr kumimoji="1" lang="zh-CN" altLang="en-US" b="1">
                <a:latin typeface="宋体" charset="-122"/>
              </a:rPr>
              <a:t>个元素子集的算法如下：</a:t>
            </a:r>
            <a:r>
              <a:rPr kumimoji="1" lang="zh-CN" altLang="en-US"/>
              <a:t> </a:t>
            </a:r>
          </a:p>
        </p:txBody>
      </p:sp>
      <p:grpSp>
        <p:nvGrpSpPr>
          <p:cNvPr id="59398" name="Group 6"/>
          <p:cNvGrpSpPr>
            <a:grpSpLocks/>
          </p:cNvGrpSpPr>
          <p:nvPr/>
        </p:nvGrpSpPr>
        <p:grpSpPr bwMode="auto">
          <a:xfrm>
            <a:off x="904875" y="1044575"/>
            <a:ext cx="7599363" cy="3370263"/>
            <a:chOff x="1360" y="7110"/>
            <a:chExt cx="7661" cy="1908"/>
          </a:xfrm>
        </p:grpSpPr>
        <p:sp>
          <p:nvSpPr>
            <p:cNvPr id="59400" name="Text Box 7"/>
            <p:cNvSpPr txBox="1">
              <a:spLocks noChangeArrowheads="1"/>
            </p:cNvSpPr>
            <p:nvPr/>
          </p:nvSpPr>
          <p:spPr bwMode="auto">
            <a:xfrm>
              <a:off x="1367" y="7119"/>
              <a:ext cx="7654" cy="1899"/>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lnSpc>
                  <a:spcPct val="120000"/>
                </a:lnSpc>
                <a:spcAft>
                  <a:spcPts val="775"/>
                </a:spcAft>
              </a:pPr>
              <a:r>
                <a:rPr lang="zh-CN" altLang="en-US" b="1" dirty="0"/>
                <a:t>算法</a:t>
              </a:r>
              <a:r>
                <a:rPr lang="en-US" altLang="zh-CN" b="1" dirty="0"/>
                <a:t>——</a:t>
              </a:r>
              <a:r>
                <a:rPr lang="zh-CN" altLang="en-US" b="1" dirty="0"/>
                <a:t>生成子集</a:t>
              </a:r>
            </a:p>
            <a:p>
              <a:pPr algn="just">
                <a:lnSpc>
                  <a:spcPct val="120000"/>
                </a:lnSpc>
              </a:pPr>
              <a:r>
                <a:rPr lang="zh-CN" altLang="en-US" b="1" dirty="0"/>
                <a:t>    </a:t>
              </a:r>
              <a:r>
                <a:rPr lang="en-US" altLang="zh-CN" b="1" dirty="0"/>
                <a:t>1</a:t>
              </a:r>
              <a:r>
                <a:rPr lang="zh-CN" altLang="en-US" b="1" dirty="0"/>
                <a:t>．初始化一个长度为</a:t>
              </a:r>
              <a:r>
                <a:rPr lang="en-US" altLang="zh-CN" b="1" dirty="0"/>
                <a:t>n</a:t>
              </a:r>
              <a:r>
                <a:rPr lang="zh-CN" altLang="en-US" b="1" dirty="0"/>
                <a:t>的比特串</a:t>
              </a:r>
              <a:r>
                <a:rPr lang="en-US" altLang="zh-CN" b="1" dirty="0"/>
                <a:t>s=00…0</a:t>
              </a:r>
              <a:r>
                <a:rPr lang="zh-CN" altLang="en-US" b="1" dirty="0"/>
                <a:t>并将对应的子集输出；</a:t>
              </a:r>
              <a:endParaRPr lang="en-US" altLang="zh-CN" b="1" dirty="0"/>
            </a:p>
            <a:p>
              <a:pPr algn="just">
                <a:lnSpc>
                  <a:spcPct val="120000"/>
                </a:lnSpc>
              </a:pPr>
              <a:r>
                <a:rPr lang="en-US" altLang="zh-CN" b="1" dirty="0">
                  <a:solidFill>
                    <a:srgbClr val="FF0000"/>
                  </a:solidFill>
                </a:rPr>
                <a:t>     //</a:t>
              </a:r>
              <a:r>
                <a:rPr lang="zh-CN" altLang="en-US" b="1" dirty="0">
                  <a:solidFill>
                    <a:srgbClr val="FF0000"/>
                  </a:solidFill>
                </a:rPr>
                <a:t>只循环</a:t>
              </a:r>
              <a:r>
                <a:rPr lang="en-US" altLang="zh-CN" b="1" dirty="0">
                  <a:solidFill>
                    <a:srgbClr val="FF0000"/>
                  </a:solidFill>
                </a:rPr>
                <a:t>2</a:t>
              </a:r>
              <a:r>
                <a:rPr lang="en-US" altLang="zh-CN" b="1" baseline="30000" dirty="0">
                  <a:solidFill>
                    <a:srgbClr val="FF0000"/>
                  </a:solidFill>
                </a:rPr>
                <a:t>n</a:t>
              </a:r>
              <a:r>
                <a:rPr lang="en-US" altLang="zh-CN" b="1" dirty="0">
                  <a:solidFill>
                    <a:srgbClr val="FF0000"/>
                  </a:solidFill>
                </a:rPr>
                <a:t>-1</a:t>
              </a:r>
              <a:r>
                <a:rPr lang="zh-CN" altLang="en-US" b="1" dirty="0">
                  <a:solidFill>
                    <a:srgbClr val="FF0000"/>
                  </a:solidFill>
                </a:rPr>
                <a:t>趟以产生剩下的</a:t>
              </a:r>
              <a:r>
                <a:rPr lang="en-US" altLang="zh-CN" b="1" dirty="0">
                  <a:solidFill>
                    <a:srgbClr val="FF0000"/>
                  </a:solidFill>
                </a:rPr>
                <a:t>2</a:t>
              </a:r>
              <a:r>
                <a:rPr lang="en-US" altLang="zh-CN" b="1" baseline="30000" dirty="0">
                  <a:solidFill>
                    <a:srgbClr val="FF0000"/>
                  </a:solidFill>
                </a:rPr>
                <a:t>n</a:t>
              </a:r>
              <a:r>
                <a:rPr lang="en-US" altLang="zh-CN" b="1" dirty="0">
                  <a:solidFill>
                    <a:srgbClr val="FF0000"/>
                  </a:solidFill>
                </a:rPr>
                <a:t>-1</a:t>
              </a:r>
              <a:r>
                <a:rPr lang="zh-CN" altLang="en-US" b="1" dirty="0">
                  <a:solidFill>
                    <a:srgbClr val="FF0000"/>
                  </a:solidFill>
                </a:rPr>
                <a:t>个子集</a:t>
              </a:r>
            </a:p>
            <a:p>
              <a:pPr algn="just">
                <a:lnSpc>
                  <a:spcPct val="120000"/>
                </a:lnSpc>
              </a:pPr>
              <a:r>
                <a:rPr lang="zh-CN" altLang="en-US" b="1" dirty="0"/>
                <a:t>    </a:t>
              </a:r>
              <a:r>
                <a:rPr lang="en-US" altLang="zh-CN" b="1" dirty="0"/>
                <a:t>2</a:t>
              </a:r>
              <a:r>
                <a:rPr lang="zh-CN" altLang="en-US" b="1" dirty="0"/>
                <a:t>．</a:t>
              </a:r>
              <a:r>
                <a:rPr lang="en-US" altLang="zh-CN" b="1" dirty="0"/>
                <a:t>for (</a:t>
              </a:r>
              <a:r>
                <a:rPr lang="en-US" altLang="zh-CN" b="1" dirty="0" err="1"/>
                <a:t>i</a:t>
              </a:r>
              <a:r>
                <a:rPr lang="en-US" altLang="zh-CN" b="1" dirty="0"/>
                <a:t>=1; </a:t>
              </a:r>
              <a:r>
                <a:rPr lang="en-US" altLang="zh-CN" b="1" dirty="0" err="1">
                  <a:solidFill>
                    <a:srgbClr val="FF0000"/>
                  </a:solidFill>
                </a:rPr>
                <a:t>i</a:t>
              </a:r>
              <a:r>
                <a:rPr lang="en-US" altLang="zh-CN" b="1" dirty="0">
                  <a:solidFill>
                    <a:srgbClr val="FF0000"/>
                  </a:solidFill>
                </a:rPr>
                <a:t>&lt;2</a:t>
              </a:r>
              <a:r>
                <a:rPr lang="en-US" altLang="zh-CN" b="1" baseline="30000" dirty="0">
                  <a:solidFill>
                    <a:srgbClr val="FF0000"/>
                  </a:solidFill>
                </a:rPr>
                <a:t>n</a:t>
              </a:r>
              <a:r>
                <a:rPr lang="en-US" altLang="zh-CN" b="1" dirty="0"/>
                <a:t>; </a:t>
              </a:r>
              <a:r>
                <a:rPr lang="en-US" altLang="zh-CN" b="1" dirty="0" err="1"/>
                <a:t>i</a:t>
              </a:r>
              <a:r>
                <a:rPr lang="en-US" altLang="zh-CN" b="1" dirty="0"/>
                <a:t>++)</a:t>
              </a:r>
              <a:endParaRPr lang="en-US" altLang="zh-CN" b="1" baseline="30000" dirty="0">
                <a:solidFill>
                  <a:srgbClr val="FF0000"/>
                </a:solidFill>
              </a:endParaRPr>
            </a:p>
            <a:p>
              <a:pPr algn="just">
                <a:lnSpc>
                  <a:spcPct val="120000"/>
                </a:lnSpc>
              </a:pPr>
              <a:r>
                <a:rPr lang="en-US" altLang="zh-CN" b="1" dirty="0"/>
                <a:t>          2.1  </a:t>
              </a:r>
              <a:r>
                <a:rPr lang="en-US" altLang="zh-CN" b="1" dirty="0" smtClean="0"/>
                <a:t>s++</a:t>
              </a:r>
              <a:r>
                <a:rPr lang="zh-CN" altLang="en-US" b="1" dirty="0"/>
                <a:t>；</a:t>
              </a:r>
              <a:r>
                <a:rPr lang="en-US" altLang="zh-CN" b="1" dirty="0"/>
                <a:t>//</a:t>
              </a:r>
              <a:r>
                <a:rPr lang="zh-CN" altLang="en-US" b="1" dirty="0"/>
                <a:t>此处要与二进制对应起来</a:t>
              </a:r>
            </a:p>
            <a:p>
              <a:pPr algn="just">
                <a:lnSpc>
                  <a:spcPct val="120000"/>
                </a:lnSpc>
              </a:pPr>
              <a:r>
                <a:rPr lang="zh-CN" altLang="en-US" b="1" dirty="0"/>
                <a:t>          </a:t>
              </a:r>
              <a:r>
                <a:rPr lang="en-US" altLang="zh-CN" b="1" dirty="0"/>
                <a:t>2.2  </a:t>
              </a:r>
              <a:r>
                <a:rPr lang="zh-CN" altLang="en-US" b="1" dirty="0" smtClean="0"/>
                <a:t>将</a:t>
              </a:r>
              <a:r>
                <a:rPr lang="en-US" altLang="zh-CN" b="1" dirty="0" smtClean="0"/>
                <a:t>s</a:t>
              </a:r>
              <a:r>
                <a:rPr lang="zh-CN" altLang="en-US" b="1" dirty="0" smtClean="0"/>
                <a:t>对应</a:t>
              </a:r>
              <a:r>
                <a:rPr lang="zh-CN" altLang="en-US" b="1" dirty="0"/>
                <a:t>的子集输出；</a:t>
              </a:r>
            </a:p>
          </p:txBody>
        </p:sp>
        <p:grpSp>
          <p:nvGrpSpPr>
            <p:cNvPr id="59401" name="Group 8"/>
            <p:cNvGrpSpPr>
              <a:grpSpLocks/>
            </p:cNvGrpSpPr>
            <p:nvPr/>
          </p:nvGrpSpPr>
          <p:grpSpPr bwMode="auto">
            <a:xfrm>
              <a:off x="1360" y="7110"/>
              <a:ext cx="540" cy="606"/>
              <a:chOff x="1710" y="5089"/>
              <a:chExt cx="540" cy="606"/>
            </a:xfrm>
          </p:grpSpPr>
          <p:sp>
            <p:nvSpPr>
              <p:cNvPr id="59402" name="AutoShape 9"/>
              <p:cNvSpPr>
                <a:spLocks noChangeArrowheads="1"/>
              </p:cNvSpPr>
              <p:nvPr/>
            </p:nvSpPr>
            <p:spPr bwMode="auto">
              <a:xfrm rot="5400000">
                <a:off x="1677" y="5122"/>
                <a:ext cx="606" cy="54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59403" name="WordArt 10"/>
              <p:cNvSpPr>
                <a:spLocks noChangeArrowheads="1" noChangeShapeType="1" noTextEdit="1"/>
              </p:cNvSpPr>
              <p:nvPr/>
            </p:nvSpPr>
            <p:spPr bwMode="auto">
              <a:xfrm rot="-3757173">
                <a:off x="1660" y="5281"/>
                <a:ext cx="495" cy="169"/>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CanDown">
                  <a:avLst>
                    <a:gd name="adj" fmla="val 2569"/>
                  </a:avLst>
                </a:prstTxWarp>
              </a:bodyPr>
              <a:lstStyle/>
              <a:p>
                <a:pPr algn="ctr"/>
                <a:r>
                  <a:rPr lang="zh-CN" altLang="en-US" sz="800" kern="10">
                    <a:ln w="9525">
                      <a:solidFill>
                        <a:srgbClr val="000000"/>
                      </a:solidFill>
                      <a:prstDash val="lgDashDot"/>
                      <a:round/>
                      <a:headEnd/>
                      <a:tailEnd/>
                    </a:ln>
                    <a:noFill/>
                    <a:latin typeface="宋体"/>
                    <a:ea typeface="宋体"/>
                  </a:rPr>
                  <a:t>伪代码</a:t>
                </a:r>
              </a:p>
            </p:txBody>
          </p:sp>
        </p:grpSp>
      </p:grpSp>
      <p:sp>
        <p:nvSpPr>
          <p:cNvPr id="59399" name="Text Box 11"/>
          <p:cNvSpPr txBox="1">
            <a:spLocks noChangeArrowheads="1"/>
          </p:cNvSpPr>
          <p:nvPr/>
        </p:nvSpPr>
        <p:spPr bwMode="auto">
          <a:xfrm>
            <a:off x="730250" y="4757738"/>
            <a:ext cx="7848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b="1">
                <a:latin typeface="宋体" charset="-122"/>
              </a:rPr>
              <a:t>    </a:t>
            </a:r>
            <a:r>
              <a:rPr kumimoji="1" lang="zh-CN" altLang="en-US" b="1">
                <a:latin typeface="宋体" charset="-122"/>
              </a:rPr>
              <a:t>显然，算法</a:t>
            </a:r>
            <a:r>
              <a:rPr kumimoji="1" lang="en-US" altLang="zh-CN" b="1"/>
              <a:t>3.10</a:t>
            </a:r>
            <a:r>
              <a:rPr kumimoji="1" lang="zh-CN" altLang="en-US" b="1">
                <a:latin typeface="宋体" charset="-122"/>
              </a:rPr>
              <a:t>的时间复杂性为</a:t>
            </a:r>
            <a:r>
              <a:rPr kumimoji="1" lang="en-US" altLang="zh-CN" b="1" i="1">
                <a:solidFill>
                  <a:srgbClr val="FF0000"/>
                </a:solidFill>
              </a:rPr>
              <a:t>O</a:t>
            </a:r>
            <a:r>
              <a:rPr kumimoji="1" lang="en-US" altLang="zh-CN" b="1">
                <a:solidFill>
                  <a:srgbClr val="FF0000"/>
                </a:solidFill>
              </a:rPr>
              <a:t>(2</a:t>
            </a:r>
            <a:r>
              <a:rPr kumimoji="1" lang="en-US" altLang="zh-CN" b="1" i="1" baseline="30000">
                <a:solidFill>
                  <a:srgbClr val="FF0000"/>
                </a:solidFill>
              </a:rPr>
              <a:t>n</a:t>
            </a:r>
            <a:r>
              <a:rPr kumimoji="1" lang="en-US" altLang="zh-CN" b="1">
                <a:solidFill>
                  <a:srgbClr val="FF0000"/>
                </a:solidFill>
              </a:rPr>
              <a:t>)</a:t>
            </a:r>
            <a:r>
              <a:rPr kumimoji="1" lang="zh-CN" altLang="en-US" b="1">
                <a:latin typeface="宋体" charset="-122"/>
              </a:rPr>
              <a:t>，也就是说和子集的数量成正比。</a:t>
            </a:r>
            <a:r>
              <a:rPr kumimoji="1" lang="zh-CN" altLang="en-US" b="1"/>
              <a:t> </a:t>
            </a:r>
          </a:p>
        </p:txBody>
      </p:sp>
    </p:spTree>
    <p:extLst>
      <p:ext uri="{BB962C8B-B14F-4D97-AF65-F5344CB8AC3E}">
        <p14:creationId xmlns:p14="http://schemas.microsoft.com/office/powerpoint/2010/main" val="2346646861"/>
      </p:ext>
    </p:extLst>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D829D119-2631-4CA5-AD43-72179A2D3436}"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6041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6042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8A304A8B-D7A9-4036-BDB0-DD2242AEAD0B}" type="slidenum">
              <a:rPr lang="en-US" altLang="zh-CN" sz="1400" smtClean="0">
                <a:latin typeface="Comic Sans MS" pitchFamily="66" charset="0"/>
              </a:rPr>
              <a:pPr/>
              <a:t>31</a:t>
            </a:fld>
            <a:endParaRPr lang="en-US" altLang="zh-CN" sz="1400" smtClean="0">
              <a:latin typeface="Comic Sans MS" pitchFamily="66" charset="0"/>
            </a:endParaRPr>
          </a:p>
        </p:txBody>
      </p:sp>
      <p:sp>
        <p:nvSpPr>
          <p:cNvPr id="60421" name="Text Box 4" descr="Rectangle: Click to edit Master text styles&#10;Second level&#10;Third level&#10;Fourth level&#10;Fifth level"/>
          <p:cNvSpPr>
            <a:spLocks noChangeArrowheads="1"/>
          </p:cNvSpPr>
          <p:nvPr>
            <p:ph type="body" idx="1"/>
          </p:nvPr>
        </p:nvSpPr>
        <p:spPr>
          <a:xfrm>
            <a:off x="555625" y="1641475"/>
            <a:ext cx="7772400" cy="2540000"/>
          </a:xfrm>
          <a:noFill/>
        </p:spPr>
        <p:txBody>
          <a:bodyPr/>
          <a:lstStyle/>
          <a:p>
            <a:pPr eaLnBrk="1" hangingPunct="1">
              <a:spcBef>
                <a:spcPct val="50000"/>
              </a:spcBef>
              <a:buFontTx/>
              <a:buNone/>
            </a:pPr>
            <a:r>
              <a:rPr lang="en-US" altLang="zh-CN" b="0" smtClean="0"/>
              <a:t>       </a:t>
            </a:r>
            <a:r>
              <a:rPr lang="zh-CN" altLang="en-US" b="0" smtClean="0"/>
              <a:t>对于一个具有</a:t>
            </a:r>
            <a:r>
              <a:rPr lang="en-US" altLang="zh-CN" b="0" i="1" smtClean="0"/>
              <a:t>n</a:t>
            </a:r>
            <a:r>
              <a:rPr lang="zh-CN" altLang="en-US" b="0" smtClean="0"/>
              <a:t>个元素的集合，其子集数量是</a:t>
            </a:r>
            <a:r>
              <a:rPr lang="en-US" altLang="zh-CN" b="0" smtClean="0"/>
              <a:t>2</a:t>
            </a:r>
            <a:r>
              <a:rPr lang="en-US" altLang="zh-CN" b="0" i="1" baseline="30000" smtClean="0"/>
              <a:t>n</a:t>
            </a:r>
            <a:r>
              <a:rPr lang="zh-CN" altLang="en-US" b="0" smtClean="0"/>
              <a:t>，所以，不论生成子集的算法效率有多高，蛮力法都会导致一个</a:t>
            </a:r>
            <a:r>
              <a:rPr lang="en-US" altLang="zh-CN" b="0" smtClean="0">
                <a:solidFill>
                  <a:srgbClr val="FF0000"/>
                </a:solidFill>
              </a:rPr>
              <a:t>Ω(2</a:t>
            </a:r>
            <a:r>
              <a:rPr lang="en-US" altLang="zh-CN" b="0" i="1" baseline="30000" smtClean="0">
                <a:solidFill>
                  <a:srgbClr val="FF0000"/>
                </a:solidFill>
              </a:rPr>
              <a:t>n</a:t>
            </a:r>
            <a:r>
              <a:rPr lang="en-US" altLang="zh-CN" b="0" smtClean="0">
                <a:solidFill>
                  <a:srgbClr val="FF0000"/>
                </a:solidFill>
              </a:rPr>
              <a:t>)</a:t>
            </a:r>
            <a:r>
              <a:rPr lang="zh-CN" altLang="en-US" b="0" smtClean="0"/>
              <a:t>的算法。 </a:t>
            </a:r>
          </a:p>
        </p:txBody>
      </p:sp>
      <p:sp>
        <p:nvSpPr>
          <p:cNvPr id="60422" name="Text Box 5"/>
          <p:cNvSpPr txBox="1">
            <a:spLocks noChangeArrowheads="1"/>
          </p:cNvSpPr>
          <p:nvPr/>
        </p:nvSpPr>
        <p:spPr bwMode="auto">
          <a:xfrm>
            <a:off x="249238" y="407988"/>
            <a:ext cx="76946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3.4.1  0/1</a:t>
            </a:r>
            <a:r>
              <a:rPr kumimoji="1" lang="zh-CN" altLang="en-US" sz="4400" b="1">
                <a:solidFill>
                  <a:schemeClr val="tx2"/>
                </a:solidFill>
                <a:latin typeface="华文行楷" pitchFamily="2" charset="-122"/>
                <a:ea typeface="华文行楷" pitchFamily="2" charset="-122"/>
              </a:rPr>
              <a:t>背包问题</a:t>
            </a:r>
            <a:r>
              <a:rPr kumimoji="1" lang="zh-CN" altLang="en-US" sz="4000" b="1">
                <a:solidFill>
                  <a:srgbClr val="A50021"/>
                </a:solidFill>
              </a:rPr>
              <a:t> </a:t>
            </a:r>
          </a:p>
        </p:txBody>
      </p:sp>
    </p:spTree>
    <p:extLst>
      <p:ext uri="{BB962C8B-B14F-4D97-AF65-F5344CB8AC3E}">
        <p14:creationId xmlns:p14="http://schemas.microsoft.com/office/powerpoint/2010/main" val="249680503"/>
      </p:ext>
    </p:extLst>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22454D1D-3755-4C4D-9F4E-38F895835BB4}"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6144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614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C25DBE53-82C2-46CF-BABA-7D4B675F18D2}" type="slidenum">
              <a:rPr lang="en-US" altLang="zh-CN" sz="1400" smtClean="0">
                <a:latin typeface="Comic Sans MS" pitchFamily="66" charset="0"/>
              </a:rPr>
              <a:pPr/>
              <a:t>32</a:t>
            </a:fld>
            <a:endParaRPr lang="en-US" altLang="zh-CN" sz="1400" smtClean="0">
              <a:latin typeface="Comic Sans MS" pitchFamily="66" charset="0"/>
            </a:endParaRPr>
          </a:p>
        </p:txBody>
      </p:sp>
      <p:sp>
        <p:nvSpPr>
          <p:cNvPr id="61445" name="Text Box 2"/>
          <p:cNvSpPr txBox="1">
            <a:spLocks noChangeArrowheads="1"/>
          </p:cNvSpPr>
          <p:nvPr/>
        </p:nvSpPr>
        <p:spPr bwMode="auto">
          <a:xfrm>
            <a:off x="381000" y="346075"/>
            <a:ext cx="78962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3.4.2  </a:t>
            </a:r>
            <a:r>
              <a:rPr kumimoji="1" lang="zh-CN" altLang="en-US" sz="4400" b="1">
                <a:solidFill>
                  <a:schemeClr val="tx2"/>
                </a:solidFill>
                <a:latin typeface="华文行楷" pitchFamily="2" charset="-122"/>
                <a:ea typeface="华文行楷" pitchFamily="2" charset="-122"/>
              </a:rPr>
              <a:t>任务分配问题</a:t>
            </a:r>
            <a:r>
              <a:rPr kumimoji="1" lang="zh-CN" altLang="en-US" sz="4000" b="1">
                <a:solidFill>
                  <a:srgbClr val="A50021"/>
                </a:solidFill>
              </a:rPr>
              <a:t> </a:t>
            </a:r>
          </a:p>
        </p:txBody>
      </p:sp>
      <p:sp>
        <p:nvSpPr>
          <p:cNvPr id="61446" name="Text Box 3"/>
          <p:cNvSpPr txBox="1">
            <a:spLocks noChangeArrowheads="1"/>
          </p:cNvSpPr>
          <p:nvPr/>
        </p:nvSpPr>
        <p:spPr bwMode="auto">
          <a:xfrm>
            <a:off x="407988" y="1362075"/>
            <a:ext cx="8329612"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200000"/>
              </a:lnSpc>
              <a:spcBef>
                <a:spcPct val="50000"/>
              </a:spcBef>
            </a:pPr>
            <a:r>
              <a:rPr kumimoji="1" lang="en-US" altLang="zh-CN" sz="2800" b="1">
                <a:latin typeface="宋体" charset="-122"/>
              </a:rPr>
              <a:t>    </a:t>
            </a:r>
            <a:r>
              <a:rPr kumimoji="1" lang="zh-CN" altLang="en-US" sz="2800" b="1">
                <a:latin typeface="宋体" charset="-122"/>
              </a:rPr>
              <a:t>假设</a:t>
            </a:r>
            <a:r>
              <a:rPr kumimoji="1" lang="zh-CN" altLang="en-US" sz="2800" b="1">
                <a:solidFill>
                  <a:srgbClr val="6600CC"/>
                </a:solidFill>
                <a:latin typeface="宋体" charset="-122"/>
              </a:rPr>
              <a:t>有</a:t>
            </a:r>
            <a:r>
              <a:rPr kumimoji="1" lang="en-US" altLang="zh-CN" sz="2800" b="1" i="1">
                <a:solidFill>
                  <a:srgbClr val="6600CC"/>
                </a:solidFill>
              </a:rPr>
              <a:t>n</a:t>
            </a:r>
            <a:r>
              <a:rPr kumimoji="1" lang="zh-CN" altLang="en-US" sz="2800" b="1">
                <a:solidFill>
                  <a:srgbClr val="6600CC"/>
                </a:solidFill>
                <a:latin typeface="宋体" charset="-122"/>
              </a:rPr>
              <a:t>个任务需要分配给</a:t>
            </a:r>
            <a:r>
              <a:rPr kumimoji="1" lang="en-US" altLang="zh-CN" sz="2800" b="1" i="1">
                <a:solidFill>
                  <a:srgbClr val="6600CC"/>
                </a:solidFill>
              </a:rPr>
              <a:t>n</a:t>
            </a:r>
            <a:r>
              <a:rPr kumimoji="1" lang="zh-CN" altLang="en-US" sz="2800" b="1">
                <a:solidFill>
                  <a:srgbClr val="6600CC"/>
                </a:solidFill>
                <a:latin typeface="宋体" charset="-122"/>
              </a:rPr>
              <a:t>个人执行，每个任务只分配给一个人，每个人只分配一个任务，且第</a:t>
            </a:r>
            <a:r>
              <a:rPr kumimoji="1" lang="en-US" altLang="zh-CN" sz="2800" b="1" i="1">
                <a:solidFill>
                  <a:srgbClr val="6600CC"/>
                </a:solidFill>
              </a:rPr>
              <a:t>j</a:t>
            </a:r>
            <a:r>
              <a:rPr kumimoji="1" lang="zh-CN" altLang="en-US" sz="2800" b="1">
                <a:solidFill>
                  <a:srgbClr val="6600CC"/>
                </a:solidFill>
                <a:latin typeface="宋体" charset="-122"/>
              </a:rPr>
              <a:t>个任务分配给第</a:t>
            </a:r>
            <a:r>
              <a:rPr kumimoji="1" lang="en-US" altLang="zh-CN" sz="2800" b="1" i="1">
                <a:solidFill>
                  <a:srgbClr val="6600CC"/>
                </a:solidFill>
              </a:rPr>
              <a:t>i</a:t>
            </a:r>
            <a:r>
              <a:rPr kumimoji="1" lang="zh-CN" altLang="en-US" sz="2800" b="1">
                <a:solidFill>
                  <a:srgbClr val="6600CC"/>
                </a:solidFill>
                <a:latin typeface="宋体" charset="-122"/>
              </a:rPr>
              <a:t>个人的成本是</a:t>
            </a:r>
            <a:r>
              <a:rPr kumimoji="1" lang="en-US" altLang="zh-CN" sz="2800" b="1" i="1">
                <a:solidFill>
                  <a:srgbClr val="6600CC"/>
                </a:solidFill>
              </a:rPr>
              <a:t>C</a:t>
            </a:r>
            <a:r>
              <a:rPr kumimoji="1" lang="en-US" altLang="zh-CN" sz="2800" b="1">
                <a:solidFill>
                  <a:srgbClr val="6600CC"/>
                </a:solidFill>
              </a:rPr>
              <a:t>[</a:t>
            </a:r>
            <a:r>
              <a:rPr kumimoji="1" lang="en-US" altLang="zh-CN" sz="2800" b="1" i="1">
                <a:solidFill>
                  <a:srgbClr val="6600CC"/>
                </a:solidFill>
              </a:rPr>
              <a:t>i</a:t>
            </a:r>
            <a:r>
              <a:rPr kumimoji="1" lang="en-US" altLang="zh-CN" sz="2800" b="1">
                <a:solidFill>
                  <a:srgbClr val="6600CC"/>
                </a:solidFill>
              </a:rPr>
              <a:t>, </a:t>
            </a:r>
            <a:r>
              <a:rPr kumimoji="1" lang="en-US" altLang="zh-CN" sz="2800" b="1" i="1">
                <a:solidFill>
                  <a:srgbClr val="6600CC"/>
                </a:solidFill>
              </a:rPr>
              <a:t>j</a:t>
            </a:r>
            <a:r>
              <a:rPr kumimoji="1" lang="en-US" altLang="zh-CN" sz="2800" b="1">
                <a:solidFill>
                  <a:srgbClr val="6600CC"/>
                </a:solidFill>
              </a:rPr>
              <a:t>]</a:t>
            </a:r>
            <a:r>
              <a:rPr kumimoji="1" lang="zh-CN" altLang="en-US" sz="2800" b="1">
                <a:solidFill>
                  <a:srgbClr val="6600CC"/>
                </a:solidFill>
                <a:latin typeface="宋体" charset="-122"/>
              </a:rPr>
              <a:t>（</a:t>
            </a:r>
            <a:r>
              <a:rPr kumimoji="1" lang="en-US" altLang="zh-CN" sz="2800" b="1">
                <a:solidFill>
                  <a:srgbClr val="6600CC"/>
                </a:solidFill>
              </a:rPr>
              <a:t>1</a:t>
            </a:r>
            <a:r>
              <a:rPr kumimoji="1" lang="en-US" altLang="zh-CN" sz="2800" b="1">
                <a:solidFill>
                  <a:srgbClr val="6600CC"/>
                </a:solidFill>
                <a:latin typeface="宋体" charset="-122"/>
              </a:rPr>
              <a:t>≤</a:t>
            </a:r>
            <a:r>
              <a:rPr kumimoji="1" lang="en-US" altLang="zh-CN" sz="2800" b="1" i="1">
                <a:solidFill>
                  <a:srgbClr val="6600CC"/>
                </a:solidFill>
              </a:rPr>
              <a:t>i</a:t>
            </a:r>
            <a:r>
              <a:rPr kumimoji="1" lang="en-US" altLang="zh-CN" sz="2800" b="1">
                <a:solidFill>
                  <a:srgbClr val="6600CC"/>
                </a:solidFill>
              </a:rPr>
              <a:t> , </a:t>
            </a:r>
            <a:r>
              <a:rPr kumimoji="1" lang="en-US" altLang="zh-CN" sz="2800" b="1" i="1">
                <a:solidFill>
                  <a:srgbClr val="6600CC"/>
                </a:solidFill>
              </a:rPr>
              <a:t>j</a:t>
            </a:r>
            <a:r>
              <a:rPr kumimoji="1" lang="en-US" altLang="zh-CN" sz="2800" b="1">
                <a:solidFill>
                  <a:srgbClr val="6600CC"/>
                </a:solidFill>
                <a:latin typeface="宋体" charset="-122"/>
              </a:rPr>
              <a:t>≤</a:t>
            </a:r>
            <a:r>
              <a:rPr kumimoji="1" lang="en-US" altLang="zh-CN" sz="2800" b="1" i="1">
                <a:solidFill>
                  <a:srgbClr val="6600CC"/>
                </a:solidFill>
              </a:rPr>
              <a:t>n</a:t>
            </a:r>
            <a:r>
              <a:rPr kumimoji="1" lang="zh-CN" altLang="en-US" sz="2800" b="1">
                <a:solidFill>
                  <a:srgbClr val="6600CC"/>
                </a:solidFill>
                <a:latin typeface="宋体" charset="-122"/>
              </a:rPr>
              <a:t>），</a:t>
            </a:r>
            <a:r>
              <a:rPr kumimoji="1" lang="zh-CN" altLang="en-US" sz="2800" b="1">
                <a:latin typeface="宋体" charset="-122"/>
              </a:rPr>
              <a:t>任务分配问题要求</a:t>
            </a:r>
            <a:r>
              <a:rPr kumimoji="1" lang="zh-CN" altLang="en-US" sz="2800" b="1">
                <a:solidFill>
                  <a:srgbClr val="FF3300"/>
                </a:solidFill>
                <a:latin typeface="宋体" charset="-122"/>
              </a:rPr>
              <a:t>找出总成本最小的分配方案</a:t>
            </a:r>
            <a:r>
              <a:rPr kumimoji="1" lang="zh-CN" altLang="en-US" sz="2800" b="1">
                <a:latin typeface="宋体" charset="-122"/>
              </a:rPr>
              <a:t>。</a:t>
            </a:r>
            <a:r>
              <a:rPr kumimoji="1" lang="zh-CN" altLang="en-US" sz="2800" b="1"/>
              <a:t> </a:t>
            </a:r>
          </a:p>
        </p:txBody>
      </p:sp>
    </p:spTree>
    <p:extLst>
      <p:ext uri="{BB962C8B-B14F-4D97-AF65-F5344CB8AC3E}">
        <p14:creationId xmlns:p14="http://schemas.microsoft.com/office/powerpoint/2010/main" val="2592173605"/>
      </p:ext>
    </p:extLst>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2EE91BBB-89F8-4FBF-AF94-2B2213E00CAC}"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6246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6246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59153F60-C934-43BE-ADB8-261A2F072089}" type="slidenum">
              <a:rPr lang="en-US" altLang="zh-CN" sz="1400" smtClean="0">
                <a:latin typeface="Comic Sans MS" pitchFamily="66" charset="0"/>
              </a:rPr>
              <a:pPr/>
              <a:t>33</a:t>
            </a:fld>
            <a:endParaRPr lang="en-US" altLang="zh-CN" sz="1400" smtClean="0">
              <a:latin typeface="Comic Sans MS" pitchFamily="66" charset="0"/>
            </a:endParaRPr>
          </a:p>
        </p:txBody>
      </p:sp>
      <p:sp>
        <p:nvSpPr>
          <p:cNvPr id="62469" name="Text Box 4"/>
          <p:cNvSpPr txBox="1">
            <a:spLocks noChangeArrowheads="1"/>
          </p:cNvSpPr>
          <p:nvPr/>
        </p:nvSpPr>
        <p:spPr bwMode="auto">
          <a:xfrm>
            <a:off x="558800" y="695325"/>
            <a:ext cx="80772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20000"/>
              </a:lnSpc>
              <a:spcBef>
                <a:spcPct val="50000"/>
              </a:spcBef>
            </a:pPr>
            <a:r>
              <a:rPr kumimoji="1" lang="en-US" altLang="zh-CN" sz="2800" b="1">
                <a:latin typeface="宋体" charset="-122"/>
              </a:rPr>
              <a:t>    </a:t>
            </a:r>
            <a:r>
              <a:rPr kumimoji="1" lang="zh-CN" altLang="en-US" sz="2800" b="1">
                <a:latin typeface="宋体" charset="-122"/>
              </a:rPr>
              <a:t>下图是一个任务分配问题的成本矩阵，矩阵元素</a:t>
            </a:r>
            <a:r>
              <a:rPr kumimoji="1" lang="en-US" altLang="zh-CN" sz="2800" b="1" i="1"/>
              <a:t>C</a:t>
            </a:r>
            <a:r>
              <a:rPr kumimoji="1" lang="en-US" altLang="zh-CN" sz="2800" b="1"/>
              <a:t>[</a:t>
            </a:r>
            <a:r>
              <a:rPr kumimoji="1" lang="en-US" altLang="zh-CN" sz="2800" b="1" i="1"/>
              <a:t>i</a:t>
            </a:r>
            <a:r>
              <a:rPr kumimoji="1" lang="en-US" altLang="zh-CN" sz="2800" b="1"/>
              <a:t>, </a:t>
            </a:r>
            <a:r>
              <a:rPr kumimoji="1" lang="en-US" altLang="zh-CN" sz="2800" b="1" i="1"/>
              <a:t>j</a:t>
            </a:r>
            <a:r>
              <a:rPr kumimoji="1" lang="en-US" altLang="zh-CN" sz="2800" b="1"/>
              <a:t>]</a:t>
            </a:r>
            <a:r>
              <a:rPr kumimoji="1" lang="zh-CN" altLang="en-US" sz="2800" b="1">
                <a:latin typeface="宋体" charset="-122"/>
              </a:rPr>
              <a:t>代表将任务</a:t>
            </a:r>
            <a:r>
              <a:rPr kumimoji="1" lang="en-US" altLang="zh-CN" sz="2800" b="1" i="1"/>
              <a:t>j</a:t>
            </a:r>
            <a:r>
              <a:rPr kumimoji="1" lang="zh-CN" altLang="en-US" sz="2800" b="1">
                <a:latin typeface="宋体" charset="-122"/>
              </a:rPr>
              <a:t>分配给人员</a:t>
            </a:r>
            <a:r>
              <a:rPr kumimoji="1" lang="en-US" altLang="zh-CN" sz="2800" b="1" i="1"/>
              <a:t>i</a:t>
            </a:r>
            <a:r>
              <a:rPr kumimoji="1" lang="zh-CN" altLang="en-US" sz="2800" b="1">
                <a:latin typeface="宋体" charset="-122"/>
              </a:rPr>
              <a:t>的</a:t>
            </a:r>
            <a:r>
              <a:rPr kumimoji="1" lang="zh-CN" altLang="en-US" sz="2800" b="1">
                <a:solidFill>
                  <a:srgbClr val="FF0000"/>
                </a:solidFill>
                <a:latin typeface="宋体" charset="-122"/>
              </a:rPr>
              <a:t>成本</a:t>
            </a:r>
            <a:r>
              <a:rPr kumimoji="1" lang="zh-CN" altLang="en-US" sz="2800" b="1">
                <a:latin typeface="宋体" charset="-122"/>
              </a:rPr>
              <a:t>。</a:t>
            </a:r>
            <a:r>
              <a:rPr kumimoji="1" lang="zh-CN" altLang="en-US" sz="2800" b="1"/>
              <a:t> </a:t>
            </a:r>
          </a:p>
        </p:txBody>
      </p:sp>
      <p:grpSp>
        <p:nvGrpSpPr>
          <p:cNvPr id="62470" name="Group 11"/>
          <p:cNvGrpSpPr>
            <a:grpSpLocks/>
          </p:cNvGrpSpPr>
          <p:nvPr/>
        </p:nvGrpSpPr>
        <p:grpSpPr bwMode="auto">
          <a:xfrm>
            <a:off x="1912938" y="1874838"/>
            <a:ext cx="5818187" cy="2295525"/>
            <a:chOff x="1141" y="1514"/>
            <a:chExt cx="3665" cy="1446"/>
          </a:xfrm>
        </p:grpSpPr>
        <p:sp>
          <p:nvSpPr>
            <p:cNvPr id="62472" name="Text Box 6"/>
            <p:cNvSpPr txBox="1">
              <a:spLocks noChangeArrowheads="1"/>
            </p:cNvSpPr>
            <p:nvPr/>
          </p:nvSpPr>
          <p:spPr bwMode="auto">
            <a:xfrm>
              <a:off x="1141" y="1514"/>
              <a:ext cx="3665" cy="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130000"/>
                </a:lnSpc>
              </a:pPr>
              <a:endParaRPr lang="en-US" altLang="zh-CN" b="1"/>
            </a:p>
            <a:p>
              <a:pPr algn="just">
                <a:lnSpc>
                  <a:spcPct val="130000"/>
                </a:lnSpc>
              </a:pPr>
              <a:endParaRPr lang="en-US" altLang="zh-CN" b="1"/>
            </a:p>
            <a:p>
              <a:pPr algn="just">
                <a:lnSpc>
                  <a:spcPct val="130000"/>
                </a:lnSpc>
              </a:pPr>
              <a:r>
                <a:rPr lang="en-US" altLang="zh-CN" b="1"/>
                <a:t>C=</a:t>
              </a:r>
            </a:p>
          </p:txBody>
        </p:sp>
        <p:sp>
          <p:nvSpPr>
            <p:cNvPr id="62473" name="AutoShape 7"/>
            <p:cNvSpPr>
              <a:spLocks noChangeArrowheads="1"/>
            </p:cNvSpPr>
            <p:nvPr/>
          </p:nvSpPr>
          <p:spPr bwMode="auto">
            <a:xfrm>
              <a:off x="1738" y="1864"/>
              <a:ext cx="1613" cy="1096"/>
            </a:xfrm>
            <a:prstGeom prst="bracketPair">
              <a:avLst>
                <a:gd name="adj" fmla="val 4144"/>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150000"/>
                </a:lnSpc>
              </a:pPr>
              <a:r>
                <a:rPr lang="en-US" altLang="zh-CN" b="1"/>
                <a:t> 9           2           7</a:t>
              </a:r>
            </a:p>
            <a:p>
              <a:pPr algn="just">
                <a:lnSpc>
                  <a:spcPct val="150000"/>
                </a:lnSpc>
              </a:pPr>
              <a:r>
                <a:rPr lang="en-US" altLang="zh-CN" b="1"/>
                <a:t> 6           4           3</a:t>
              </a:r>
            </a:p>
            <a:p>
              <a:pPr algn="just">
                <a:lnSpc>
                  <a:spcPct val="150000"/>
                </a:lnSpc>
              </a:pPr>
              <a:r>
                <a:rPr lang="en-US" altLang="zh-CN" b="1"/>
                <a:t> 5           8           1</a:t>
              </a:r>
            </a:p>
          </p:txBody>
        </p:sp>
        <p:sp>
          <p:nvSpPr>
            <p:cNvPr id="62474" name="Text Box 8"/>
            <p:cNvSpPr txBox="1">
              <a:spLocks noChangeArrowheads="1"/>
            </p:cNvSpPr>
            <p:nvPr/>
          </p:nvSpPr>
          <p:spPr bwMode="auto">
            <a:xfrm>
              <a:off x="1681" y="1533"/>
              <a:ext cx="206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130000"/>
                </a:lnSpc>
              </a:pPr>
              <a:r>
                <a:rPr lang="zh-CN" altLang="en-US" b="1"/>
                <a:t>任务</a:t>
              </a:r>
              <a:r>
                <a:rPr lang="en-US" altLang="zh-CN" b="1"/>
                <a:t>1  </a:t>
              </a:r>
              <a:r>
                <a:rPr lang="zh-CN" altLang="en-US" b="1"/>
                <a:t>任务</a:t>
              </a:r>
              <a:r>
                <a:rPr lang="en-US" altLang="zh-CN" b="1"/>
                <a:t>2  </a:t>
              </a:r>
              <a:r>
                <a:rPr lang="zh-CN" altLang="en-US" b="1"/>
                <a:t>任务</a:t>
              </a:r>
              <a:r>
                <a:rPr lang="en-US" altLang="zh-CN" b="1"/>
                <a:t>3</a:t>
              </a:r>
            </a:p>
          </p:txBody>
        </p:sp>
        <p:sp>
          <p:nvSpPr>
            <p:cNvPr id="62475" name="Text Box 9"/>
            <p:cNvSpPr txBox="1">
              <a:spLocks noChangeArrowheads="1"/>
            </p:cNvSpPr>
            <p:nvPr/>
          </p:nvSpPr>
          <p:spPr bwMode="auto">
            <a:xfrm>
              <a:off x="3410" y="1970"/>
              <a:ext cx="621" cy="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130000"/>
                </a:lnSpc>
              </a:pPr>
              <a:r>
                <a:rPr lang="zh-CN" altLang="en-US" b="1"/>
                <a:t>人员</a:t>
              </a:r>
              <a:r>
                <a:rPr lang="en-US" altLang="zh-CN" b="1"/>
                <a:t>1</a:t>
              </a:r>
            </a:p>
            <a:p>
              <a:pPr algn="just">
                <a:lnSpc>
                  <a:spcPct val="130000"/>
                </a:lnSpc>
              </a:pPr>
              <a:r>
                <a:rPr lang="zh-CN" altLang="en-US" b="1"/>
                <a:t>人员</a:t>
              </a:r>
              <a:r>
                <a:rPr lang="en-US" altLang="zh-CN" b="1"/>
                <a:t>2</a:t>
              </a:r>
            </a:p>
            <a:p>
              <a:pPr algn="just">
                <a:lnSpc>
                  <a:spcPct val="130000"/>
                </a:lnSpc>
              </a:pPr>
              <a:r>
                <a:rPr lang="zh-CN" altLang="en-US" b="1"/>
                <a:t>人员</a:t>
              </a:r>
              <a:r>
                <a:rPr lang="en-US" altLang="zh-CN" b="1"/>
                <a:t>3</a:t>
              </a:r>
            </a:p>
          </p:txBody>
        </p:sp>
      </p:grpSp>
      <p:sp>
        <p:nvSpPr>
          <p:cNvPr id="62471" name="Text Box 10"/>
          <p:cNvSpPr txBox="1">
            <a:spLocks noChangeArrowheads="1"/>
          </p:cNvSpPr>
          <p:nvPr/>
        </p:nvSpPr>
        <p:spPr bwMode="auto">
          <a:xfrm>
            <a:off x="501650" y="4352925"/>
            <a:ext cx="8178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2800" b="1">
                <a:latin typeface="Arial" charset="0"/>
              </a:rPr>
              <a:t>        </a:t>
            </a:r>
            <a:r>
              <a:rPr kumimoji="1" lang="zh-CN" altLang="en-US" sz="2800" b="1">
                <a:latin typeface="Arial" charset="0"/>
              </a:rPr>
              <a:t>任务分配问题就是</a:t>
            </a:r>
            <a:r>
              <a:rPr kumimoji="1" lang="zh-CN" altLang="en-US" sz="2800" b="1">
                <a:solidFill>
                  <a:srgbClr val="FF0000"/>
                </a:solidFill>
                <a:latin typeface="Arial" charset="0"/>
              </a:rPr>
              <a:t>在分配成本矩阵中的每一行选取一个元素，这些元素分别属于不同的列，并且元素之和最小。</a:t>
            </a:r>
            <a:endParaRPr kumimoji="1" lang="en-US" altLang="zh-CN" sz="2800" b="1">
              <a:solidFill>
                <a:srgbClr val="FF0000"/>
              </a:solidFill>
              <a:latin typeface="Arial" charset="0"/>
            </a:endParaRPr>
          </a:p>
        </p:txBody>
      </p:sp>
    </p:spTree>
    <p:extLst>
      <p:ext uri="{BB962C8B-B14F-4D97-AF65-F5344CB8AC3E}">
        <p14:creationId xmlns:p14="http://schemas.microsoft.com/office/powerpoint/2010/main" val="1074597045"/>
      </p:ext>
    </p:extLst>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6B29812D-E47A-43F0-A219-DBE957391C13}"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6349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634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F6535477-1DA4-4A99-9C6D-36185D5538A1}" type="slidenum">
              <a:rPr lang="en-US" altLang="zh-CN" sz="1400" smtClean="0">
                <a:latin typeface="Comic Sans MS" pitchFamily="66" charset="0"/>
              </a:rPr>
              <a:pPr/>
              <a:t>34</a:t>
            </a:fld>
            <a:endParaRPr lang="en-US" altLang="zh-CN" sz="1400" smtClean="0">
              <a:latin typeface="Comic Sans MS" pitchFamily="66" charset="0"/>
            </a:endParaRPr>
          </a:p>
        </p:txBody>
      </p:sp>
      <p:sp>
        <p:nvSpPr>
          <p:cNvPr id="63493" name="Text Box 2"/>
          <p:cNvSpPr txBox="1">
            <a:spLocks noChangeArrowheads="1"/>
          </p:cNvSpPr>
          <p:nvPr/>
        </p:nvSpPr>
        <p:spPr bwMode="auto">
          <a:xfrm>
            <a:off x="487363" y="676275"/>
            <a:ext cx="83566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20000"/>
              </a:lnSpc>
              <a:spcBef>
                <a:spcPct val="50000"/>
              </a:spcBef>
            </a:pPr>
            <a:r>
              <a:rPr kumimoji="1" lang="zh-CN" altLang="en-US" b="1">
                <a:latin typeface="宋体" charset="-122"/>
              </a:rPr>
              <a:t>可以用一个</a:t>
            </a:r>
            <a:r>
              <a:rPr kumimoji="1" lang="en-US" altLang="zh-CN" b="1" i="1"/>
              <a:t>n</a:t>
            </a:r>
            <a:r>
              <a:rPr kumimoji="1" lang="zh-CN" altLang="en-US" b="1">
                <a:latin typeface="宋体" charset="-122"/>
              </a:rPr>
              <a:t>元组</a:t>
            </a:r>
            <a:r>
              <a:rPr kumimoji="1" lang="en-US" altLang="zh-CN" b="1"/>
              <a:t>(</a:t>
            </a:r>
            <a:r>
              <a:rPr kumimoji="1" lang="en-US" altLang="zh-CN" b="1" i="1"/>
              <a:t>j</a:t>
            </a:r>
            <a:r>
              <a:rPr kumimoji="1" lang="en-US" altLang="zh-CN" b="1" baseline="-30000"/>
              <a:t>1</a:t>
            </a:r>
            <a:r>
              <a:rPr kumimoji="1" lang="en-US" altLang="zh-CN" b="1"/>
              <a:t>,</a:t>
            </a:r>
            <a:r>
              <a:rPr kumimoji="1" lang="en-US" altLang="zh-CN" b="1" i="1"/>
              <a:t> j</a:t>
            </a:r>
            <a:r>
              <a:rPr kumimoji="1" lang="en-US" altLang="zh-CN" b="1" baseline="-30000"/>
              <a:t>2</a:t>
            </a:r>
            <a:r>
              <a:rPr kumimoji="1" lang="en-US" altLang="zh-CN" b="1"/>
              <a:t>, …,</a:t>
            </a:r>
            <a:r>
              <a:rPr kumimoji="1" lang="en-US" altLang="zh-CN" b="1" i="1"/>
              <a:t> j</a:t>
            </a:r>
            <a:r>
              <a:rPr kumimoji="1" lang="en-US" altLang="zh-CN" b="1" i="1" baseline="-30000"/>
              <a:t>n</a:t>
            </a:r>
            <a:r>
              <a:rPr kumimoji="1" lang="en-US" altLang="zh-CN" b="1"/>
              <a:t>)</a:t>
            </a:r>
            <a:r>
              <a:rPr kumimoji="1" lang="zh-CN" altLang="en-US" b="1">
                <a:latin typeface="宋体" charset="-122"/>
              </a:rPr>
              <a:t>来描述任务分配问题的一个可能解，其中</a:t>
            </a:r>
            <a:r>
              <a:rPr kumimoji="1" lang="zh-CN" altLang="en-US" b="1">
                <a:solidFill>
                  <a:srgbClr val="FF0000"/>
                </a:solidFill>
                <a:latin typeface="宋体" charset="-122"/>
              </a:rPr>
              <a:t>第</a:t>
            </a:r>
            <a:r>
              <a:rPr kumimoji="1" lang="en-US" altLang="zh-CN" b="1" i="1">
                <a:solidFill>
                  <a:srgbClr val="FF0000"/>
                </a:solidFill>
              </a:rPr>
              <a:t>i</a:t>
            </a:r>
            <a:r>
              <a:rPr kumimoji="1" lang="zh-CN" altLang="en-US" b="1">
                <a:solidFill>
                  <a:srgbClr val="FF0000"/>
                </a:solidFill>
                <a:latin typeface="宋体" charset="-122"/>
              </a:rPr>
              <a:t>个分量</a:t>
            </a:r>
            <a:r>
              <a:rPr kumimoji="1" lang="en-US" altLang="zh-CN" b="1" i="1">
                <a:solidFill>
                  <a:srgbClr val="FF0000"/>
                </a:solidFill>
              </a:rPr>
              <a:t>j</a:t>
            </a:r>
            <a:r>
              <a:rPr kumimoji="1" lang="en-US" altLang="zh-CN" b="1" i="1" baseline="-30000">
                <a:solidFill>
                  <a:srgbClr val="FF0000"/>
                </a:solidFill>
              </a:rPr>
              <a:t>i</a:t>
            </a:r>
            <a:r>
              <a:rPr kumimoji="1" lang="zh-CN" altLang="en-US" b="1">
                <a:solidFill>
                  <a:srgbClr val="FF0000"/>
                </a:solidFill>
                <a:latin typeface="宋体" charset="-122"/>
              </a:rPr>
              <a:t>（</a:t>
            </a:r>
            <a:r>
              <a:rPr kumimoji="1" lang="en-US" altLang="zh-CN" b="1">
                <a:solidFill>
                  <a:srgbClr val="FF0000"/>
                </a:solidFill>
              </a:rPr>
              <a:t>1</a:t>
            </a:r>
            <a:r>
              <a:rPr kumimoji="1" lang="en-US" altLang="zh-CN" b="1">
                <a:solidFill>
                  <a:srgbClr val="FF0000"/>
                </a:solidFill>
                <a:latin typeface="宋体" charset="-122"/>
              </a:rPr>
              <a:t>≤</a:t>
            </a:r>
            <a:r>
              <a:rPr kumimoji="1" lang="en-US" altLang="zh-CN" b="1" i="1">
                <a:solidFill>
                  <a:srgbClr val="FF0000"/>
                </a:solidFill>
              </a:rPr>
              <a:t>i</a:t>
            </a:r>
            <a:r>
              <a:rPr kumimoji="1" lang="en-US" altLang="zh-CN" b="1">
                <a:solidFill>
                  <a:srgbClr val="FF0000"/>
                </a:solidFill>
                <a:latin typeface="宋体" charset="-122"/>
              </a:rPr>
              <a:t>≤</a:t>
            </a:r>
            <a:r>
              <a:rPr kumimoji="1" lang="en-US" altLang="zh-CN" b="1" i="1">
                <a:solidFill>
                  <a:srgbClr val="FF0000"/>
                </a:solidFill>
              </a:rPr>
              <a:t>n</a:t>
            </a:r>
            <a:r>
              <a:rPr kumimoji="1" lang="zh-CN" altLang="en-US" b="1">
                <a:solidFill>
                  <a:srgbClr val="FF0000"/>
                </a:solidFill>
                <a:latin typeface="宋体" charset="-122"/>
              </a:rPr>
              <a:t>）表示在第</a:t>
            </a:r>
            <a:r>
              <a:rPr kumimoji="1" lang="en-US" altLang="zh-CN" b="1" i="1">
                <a:solidFill>
                  <a:srgbClr val="FF0000"/>
                </a:solidFill>
              </a:rPr>
              <a:t>i</a:t>
            </a:r>
            <a:r>
              <a:rPr kumimoji="1" lang="zh-CN" altLang="en-US" b="1">
                <a:solidFill>
                  <a:srgbClr val="FF0000"/>
                </a:solidFill>
                <a:latin typeface="宋体" charset="-122"/>
              </a:rPr>
              <a:t>行中选择的列号</a:t>
            </a:r>
            <a:r>
              <a:rPr kumimoji="1" lang="zh-CN" altLang="en-US" b="1">
                <a:latin typeface="宋体" charset="-122"/>
              </a:rPr>
              <a:t>，</a:t>
            </a:r>
            <a:r>
              <a:rPr kumimoji="1" lang="zh-CN" altLang="en-US" b="1">
                <a:solidFill>
                  <a:srgbClr val="FF3300"/>
                </a:solidFill>
                <a:latin typeface="宋体" charset="-122"/>
              </a:rPr>
              <a:t> </a:t>
            </a:r>
            <a:r>
              <a:rPr kumimoji="1" lang="zh-CN" altLang="en-US" b="1">
                <a:latin typeface="宋体" charset="-122"/>
              </a:rPr>
              <a:t>因此用蛮力法解决任务分配问题要求生成整数</a:t>
            </a:r>
            <a:r>
              <a:rPr kumimoji="1" lang="en-US" altLang="zh-CN" b="1"/>
              <a:t>1~</a:t>
            </a:r>
            <a:r>
              <a:rPr kumimoji="1" lang="en-US" altLang="zh-CN" b="1" i="1"/>
              <a:t>n</a:t>
            </a:r>
            <a:r>
              <a:rPr kumimoji="1" lang="zh-CN" altLang="en-US" b="1">
                <a:latin typeface="宋体" charset="-122"/>
              </a:rPr>
              <a:t>的全排列，然后把成本矩阵中的相应元素相加来求得每种分配方案的总成本，最后选出具有最小和的方案。</a:t>
            </a:r>
            <a:endParaRPr kumimoji="1" lang="zh-CN" altLang="en-US" b="1"/>
          </a:p>
        </p:txBody>
      </p:sp>
      <p:grpSp>
        <p:nvGrpSpPr>
          <p:cNvPr id="63494" name="Group 68"/>
          <p:cNvGrpSpPr>
            <a:grpSpLocks/>
          </p:cNvGrpSpPr>
          <p:nvPr/>
        </p:nvGrpSpPr>
        <p:grpSpPr bwMode="auto">
          <a:xfrm>
            <a:off x="1050925" y="3213100"/>
            <a:ext cx="6904038" cy="2506663"/>
            <a:chOff x="-2" y="-2"/>
            <a:chExt cx="1530" cy="2788"/>
          </a:xfrm>
        </p:grpSpPr>
        <p:grpSp>
          <p:nvGrpSpPr>
            <p:cNvPr id="63496" name="Group 66"/>
            <p:cNvGrpSpPr>
              <a:grpSpLocks/>
            </p:cNvGrpSpPr>
            <p:nvPr/>
          </p:nvGrpSpPr>
          <p:grpSpPr bwMode="auto">
            <a:xfrm>
              <a:off x="0" y="0"/>
              <a:ext cx="1526" cy="2784"/>
              <a:chOff x="0" y="0"/>
              <a:chExt cx="1526" cy="2784"/>
            </a:xfrm>
          </p:grpSpPr>
          <p:grpSp>
            <p:nvGrpSpPr>
              <p:cNvPr id="63498" name="Group 25"/>
              <p:cNvGrpSpPr>
                <a:grpSpLocks/>
              </p:cNvGrpSpPr>
              <p:nvPr/>
            </p:nvGrpSpPr>
            <p:grpSpPr bwMode="auto">
              <a:xfrm>
                <a:off x="0" y="0"/>
                <a:ext cx="412" cy="480"/>
                <a:chOff x="0" y="0"/>
                <a:chExt cx="412" cy="480"/>
              </a:xfrm>
            </p:grpSpPr>
            <p:sp>
              <p:nvSpPr>
                <p:cNvPr id="63559" name="Rectangle 3"/>
                <p:cNvSpPr>
                  <a:spLocks noChangeArrowheads="1"/>
                </p:cNvSpPr>
                <p:nvPr/>
              </p:nvSpPr>
              <p:spPr bwMode="auto">
                <a:xfrm>
                  <a:off x="43" y="0"/>
                  <a:ext cx="32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b="1"/>
                    <a:t>    </a:t>
                  </a:r>
                  <a:r>
                    <a:rPr kumimoji="1" lang="zh-CN" altLang="en-US" b="1"/>
                    <a:t>序号</a:t>
                  </a:r>
                </a:p>
              </p:txBody>
            </p:sp>
            <p:sp>
              <p:nvSpPr>
                <p:cNvPr id="63560" name="Rectangle 24"/>
                <p:cNvSpPr>
                  <a:spLocks noChangeArrowheads="1"/>
                </p:cNvSpPr>
                <p:nvPr/>
              </p:nvSpPr>
              <p:spPr bwMode="auto">
                <a:xfrm>
                  <a:off x="0" y="0"/>
                  <a:ext cx="412"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63499" name="Group 27"/>
              <p:cNvGrpSpPr>
                <a:grpSpLocks/>
              </p:cNvGrpSpPr>
              <p:nvPr/>
            </p:nvGrpSpPr>
            <p:grpSpPr bwMode="auto">
              <a:xfrm>
                <a:off x="412" y="0"/>
                <a:ext cx="428" cy="480"/>
                <a:chOff x="412" y="0"/>
                <a:chExt cx="428" cy="480"/>
              </a:xfrm>
            </p:grpSpPr>
            <p:sp>
              <p:nvSpPr>
                <p:cNvPr id="63557" name="Rectangle 4"/>
                <p:cNvSpPr>
                  <a:spLocks noChangeArrowheads="1"/>
                </p:cNvSpPr>
                <p:nvPr/>
              </p:nvSpPr>
              <p:spPr bwMode="auto">
                <a:xfrm>
                  <a:off x="455" y="0"/>
                  <a:ext cx="34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zh-CN" altLang="en-US" b="1"/>
                    <a:t>分配方案</a:t>
                  </a:r>
                </a:p>
              </p:txBody>
            </p:sp>
            <p:sp>
              <p:nvSpPr>
                <p:cNvPr id="63558" name="Rectangle 26"/>
                <p:cNvSpPr>
                  <a:spLocks noChangeArrowheads="1"/>
                </p:cNvSpPr>
                <p:nvPr/>
              </p:nvSpPr>
              <p:spPr bwMode="auto">
                <a:xfrm>
                  <a:off x="412" y="0"/>
                  <a:ext cx="42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63500" name="Group 29"/>
              <p:cNvGrpSpPr>
                <a:grpSpLocks/>
              </p:cNvGrpSpPr>
              <p:nvPr/>
            </p:nvGrpSpPr>
            <p:grpSpPr bwMode="auto">
              <a:xfrm>
                <a:off x="840" y="0"/>
                <a:ext cx="686" cy="480"/>
                <a:chOff x="840" y="0"/>
                <a:chExt cx="686" cy="480"/>
              </a:xfrm>
            </p:grpSpPr>
            <p:sp>
              <p:nvSpPr>
                <p:cNvPr id="63555" name="Rectangle 5"/>
                <p:cNvSpPr>
                  <a:spLocks noChangeArrowheads="1"/>
                </p:cNvSpPr>
                <p:nvPr/>
              </p:nvSpPr>
              <p:spPr bwMode="auto">
                <a:xfrm>
                  <a:off x="883" y="0"/>
                  <a:ext cx="60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b="1"/>
                    <a:t>          </a:t>
                  </a:r>
                  <a:r>
                    <a:rPr kumimoji="1" lang="zh-CN" altLang="en-US" b="1"/>
                    <a:t>总成本</a:t>
                  </a:r>
                </a:p>
              </p:txBody>
            </p:sp>
            <p:sp>
              <p:nvSpPr>
                <p:cNvPr id="63556" name="Rectangle 28"/>
                <p:cNvSpPr>
                  <a:spLocks noChangeArrowheads="1"/>
                </p:cNvSpPr>
                <p:nvPr/>
              </p:nvSpPr>
              <p:spPr bwMode="auto">
                <a:xfrm>
                  <a:off x="840" y="0"/>
                  <a:ext cx="686"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63501" name="Group 31"/>
              <p:cNvGrpSpPr>
                <a:grpSpLocks/>
              </p:cNvGrpSpPr>
              <p:nvPr/>
            </p:nvGrpSpPr>
            <p:grpSpPr bwMode="auto">
              <a:xfrm>
                <a:off x="0" y="480"/>
                <a:ext cx="412" cy="384"/>
                <a:chOff x="0" y="480"/>
                <a:chExt cx="412" cy="384"/>
              </a:xfrm>
            </p:grpSpPr>
            <p:sp>
              <p:nvSpPr>
                <p:cNvPr id="63553" name="Rectangle 6"/>
                <p:cNvSpPr>
                  <a:spLocks noChangeArrowheads="1"/>
                </p:cNvSpPr>
                <p:nvPr/>
              </p:nvSpPr>
              <p:spPr bwMode="auto">
                <a:xfrm>
                  <a:off x="43" y="480"/>
                  <a:ext cx="3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1</a:t>
                  </a:r>
                </a:p>
              </p:txBody>
            </p:sp>
            <p:sp>
              <p:nvSpPr>
                <p:cNvPr id="63554" name="Rectangle 30"/>
                <p:cNvSpPr>
                  <a:spLocks noChangeArrowheads="1"/>
                </p:cNvSpPr>
                <p:nvPr/>
              </p:nvSpPr>
              <p:spPr bwMode="auto">
                <a:xfrm>
                  <a:off x="0" y="480"/>
                  <a:ext cx="4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63502" name="Group 33"/>
              <p:cNvGrpSpPr>
                <a:grpSpLocks/>
              </p:cNvGrpSpPr>
              <p:nvPr/>
            </p:nvGrpSpPr>
            <p:grpSpPr bwMode="auto">
              <a:xfrm>
                <a:off x="412" y="480"/>
                <a:ext cx="428" cy="384"/>
                <a:chOff x="412" y="480"/>
                <a:chExt cx="428" cy="384"/>
              </a:xfrm>
            </p:grpSpPr>
            <p:sp>
              <p:nvSpPr>
                <p:cNvPr id="63551" name="Rectangle 7"/>
                <p:cNvSpPr>
                  <a:spLocks noChangeArrowheads="1"/>
                </p:cNvSpPr>
                <p:nvPr/>
              </p:nvSpPr>
              <p:spPr bwMode="auto">
                <a:xfrm>
                  <a:off x="455" y="480"/>
                  <a:ext cx="34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1, 2, 3</a:t>
                  </a:r>
                </a:p>
              </p:txBody>
            </p:sp>
            <p:sp>
              <p:nvSpPr>
                <p:cNvPr id="63552" name="Rectangle 32"/>
                <p:cNvSpPr>
                  <a:spLocks noChangeArrowheads="1"/>
                </p:cNvSpPr>
                <p:nvPr/>
              </p:nvSpPr>
              <p:spPr bwMode="auto">
                <a:xfrm>
                  <a:off x="412" y="480"/>
                  <a:ext cx="42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63503" name="Group 35"/>
              <p:cNvGrpSpPr>
                <a:grpSpLocks/>
              </p:cNvGrpSpPr>
              <p:nvPr/>
            </p:nvGrpSpPr>
            <p:grpSpPr bwMode="auto">
              <a:xfrm>
                <a:off x="840" y="480"/>
                <a:ext cx="686" cy="384"/>
                <a:chOff x="840" y="480"/>
                <a:chExt cx="686" cy="384"/>
              </a:xfrm>
            </p:grpSpPr>
            <p:sp>
              <p:nvSpPr>
                <p:cNvPr id="63549" name="Rectangle 8"/>
                <p:cNvSpPr>
                  <a:spLocks noChangeArrowheads="1"/>
                </p:cNvSpPr>
                <p:nvPr/>
              </p:nvSpPr>
              <p:spPr bwMode="auto">
                <a:xfrm>
                  <a:off x="883" y="480"/>
                  <a:ext cx="60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9+4+1=14</a:t>
                  </a:r>
                </a:p>
              </p:txBody>
            </p:sp>
            <p:sp>
              <p:nvSpPr>
                <p:cNvPr id="63550" name="Rectangle 34"/>
                <p:cNvSpPr>
                  <a:spLocks noChangeArrowheads="1"/>
                </p:cNvSpPr>
                <p:nvPr/>
              </p:nvSpPr>
              <p:spPr bwMode="auto">
                <a:xfrm>
                  <a:off x="840" y="480"/>
                  <a:ext cx="68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63504" name="Group 37"/>
              <p:cNvGrpSpPr>
                <a:grpSpLocks/>
              </p:cNvGrpSpPr>
              <p:nvPr/>
            </p:nvGrpSpPr>
            <p:grpSpPr bwMode="auto">
              <a:xfrm>
                <a:off x="0" y="864"/>
                <a:ext cx="412" cy="384"/>
                <a:chOff x="0" y="864"/>
                <a:chExt cx="412" cy="384"/>
              </a:xfrm>
            </p:grpSpPr>
            <p:sp>
              <p:nvSpPr>
                <p:cNvPr id="63547" name="Rectangle 9"/>
                <p:cNvSpPr>
                  <a:spLocks noChangeArrowheads="1"/>
                </p:cNvSpPr>
                <p:nvPr/>
              </p:nvSpPr>
              <p:spPr bwMode="auto">
                <a:xfrm>
                  <a:off x="43" y="864"/>
                  <a:ext cx="3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2</a:t>
                  </a:r>
                </a:p>
              </p:txBody>
            </p:sp>
            <p:sp>
              <p:nvSpPr>
                <p:cNvPr id="63548" name="Rectangle 36"/>
                <p:cNvSpPr>
                  <a:spLocks noChangeArrowheads="1"/>
                </p:cNvSpPr>
                <p:nvPr/>
              </p:nvSpPr>
              <p:spPr bwMode="auto">
                <a:xfrm>
                  <a:off x="0" y="864"/>
                  <a:ext cx="4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63505" name="Group 39"/>
              <p:cNvGrpSpPr>
                <a:grpSpLocks/>
              </p:cNvGrpSpPr>
              <p:nvPr/>
            </p:nvGrpSpPr>
            <p:grpSpPr bwMode="auto">
              <a:xfrm>
                <a:off x="412" y="864"/>
                <a:ext cx="428" cy="384"/>
                <a:chOff x="412" y="864"/>
                <a:chExt cx="428" cy="384"/>
              </a:xfrm>
            </p:grpSpPr>
            <p:sp>
              <p:nvSpPr>
                <p:cNvPr id="63545" name="Rectangle 10"/>
                <p:cNvSpPr>
                  <a:spLocks noChangeArrowheads="1"/>
                </p:cNvSpPr>
                <p:nvPr/>
              </p:nvSpPr>
              <p:spPr bwMode="auto">
                <a:xfrm>
                  <a:off x="455" y="864"/>
                  <a:ext cx="34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1, 3, 2</a:t>
                  </a:r>
                </a:p>
              </p:txBody>
            </p:sp>
            <p:sp>
              <p:nvSpPr>
                <p:cNvPr id="63546" name="Rectangle 38"/>
                <p:cNvSpPr>
                  <a:spLocks noChangeArrowheads="1"/>
                </p:cNvSpPr>
                <p:nvPr/>
              </p:nvSpPr>
              <p:spPr bwMode="auto">
                <a:xfrm>
                  <a:off x="412" y="864"/>
                  <a:ext cx="42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63506" name="Group 41"/>
              <p:cNvGrpSpPr>
                <a:grpSpLocks/>
              </p:cNvGrpSpPr>
              <p:nvPr/>
            </p:nvGrpSpPr>
            <p:grpSpPr bwMode="auto">
              <a:xfrm>
                <a:off x="840" y="864"/>
                <a:ext cx="686" cy="384"/>
                <a:chOff x="840" y="864"/>
                <a:chExt cx="686" cy="384"/>
              </a:xfrm>
            </p:grpSpPr>
            <p:sp>
              <p:nvSpPr>
                <p:cNvPr id="63543" name="Rectangle 11"/>
                <p:cNvSpPr>
                  <a:spLocks noChangeArrowheads="1"/>
                </p:cNvSpPr>
                <p:nvPr/>
              </p:nvSpPr>
              <p:spPr bwMode="auto">
                <a:xfrm>
                  <a:off x="883" y="864"/>
                  <a:ext cx="60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9+3+8=20</a:t>
                  </a:r>
                </a:p>
              </p:txBody>
            </p:sp>
            <p:sp>
              <p:nvSpPr>
                <p:cNvPr id="63544" name="Rectangle 40"/>
                <p:cNvSpPr>
                  <a:spLocks noChangeArrowheads="1"/>
                </p:cNvSpPr>
                <p:nvPr/>
              </p:nvSpPr>
              <p:spPr bwMode="auto">
                <a:xfrm>
                  <a:off x="840" y="864"/>
                  <a:ext cx="68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63507" name="Group 43"/>
              <p:cNvGrpSpPr>
                <a:grpSpLocks/>
              </p:cNvGrpSpPr>
              <p:nvPr/>
            </p:nvGrpSpPr>
            <p:grpSpPr bwMode="auto">
              <a:xfrm>
                <a:off x="0" y="1248"/>
                <a:ext cx="412" cy="384"/>
                <a:chOff x="0" y="1248"/>
                <a:chExt cx="412" cy="384"/>
              </a:xfrm>
            </p:grpSpPr>
            <p:sp>
              <p:nvSpPr>
                <p:cNvPr id="63541" name="Rectangle 12"/>
                <p:cNvSpPr>
                  <a:spLocks noChangeArrowheads="1"/>
                </p:cNvSpPr>
                <p:nvPr/>
              </p:nvSpPr>
              <p:spPr bwMode="auto">
                <a:xfrm>
                  <a:off x="43" y="1248"/>
                  <a:ext cx="3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3</a:t>
                  </a:r>
                </a:p>
              </p:txBody>
            </p:sp>
            <p:sp>
              <p:nvSpPr>
                <p:cNvPr id="63542" name="Rectangle 42"/>
                <p:cNvSpPr>
                  <a:spLocks noChangeArrowheads="1"/>
                </p:cNvSpPr>
                <p:nvPr/>
              </p:nvSpPr>
              <p:spPr bwMode="auto">
                <a:xfrm>
                  <a:off x="0" y="1248"/>
                  <a:ext cx="4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63508" name="Group 45"/>
              <p:cNvGrpSpPr>
                <a:grpSpLocks/>
              </p:cNvGrpSpPr>
              <p:nvPr/>
            </p:nvGrpSpPr>
            <p:grpSpPr bwMode="auto">
              <a:xfrm>
                <a:off x="412" y="1248"/>
                <a:ext cx="428" cy="384"/>
                <a:chOff x="412" y="1248"/>
                <a:chExt cx="428" cy="384"/>
              </a:xfrm>
            </p:grpSpPr>
            <p:sp>
              <p:nvSpPr>
                <p:cNvPr id="63539" name="Rectangle 13"/>
                <p:cNvSpPr>
                  <a:spLocks noChangeArrowheads="1"/>
                </p:cNvSpPr>
                <p:nvPr/>
              </p:nvSpPr>
              <p:spPr bwMode="auto">
                <a:xfrm>
                  <a:off x="455" y="1248"/>
                  <a:ext cx="34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2, 1, 3</a:t>
                  </a:r>
                </a:p>
              </p:txBody>
            </p:sp>
            <p:sp>
              <p:nvSpPr>
                <p:cNvPr id="63540" name="Rectangle 44"/>
                <p:cNvSpPr>
                  <a:spLocks noChangeArrowheads="1"/>
                </p:cNvSpPr>
                <p:nvPr/>
              </p:nvSpPr>
              <p:spPr bwMode="auto">
                <a:xfrm>
                  <a:off x="412" y="1248"/>
                  <a:ext cx="42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63509" name="Group 47"/>
              <p:cNvGrpSpPr>
                <a:grpSpLocks/>
              </p:cNvGrpSpPr>
              <p:nvPr/>
            </p:nvGrpSpPr>
            <p:grpSpPr bwMode="auto">
              <a:xfrm>
                <a:off x="840" y="1248"/>
                <a:ext cx="686" cy="384"/>
                <a:chOff x="840" y="1248"/>
                <a:chExt cx="686" cy="384"/>
              </a:xfrm>
            </p:grpSpPr>
            <p:sp>
              <p:nvSpPr>
                <p:cNvPr id="63537" name="Rectangle 14"/>
                <p:cNvSpPr>
                  <a:spLocks noChangeArrowheads="1"/>
                </p:cNvSpPr>
                <p:nvPr/>
              </p:nvSpPr>
              <p:spPr bwMode="auto">
                <a:xfrm>
                  <a:off x="883" y="1248"/>
                  <a:ext cx="60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2+6+1=9</a:t>
                  </a:r>
                </a:p>
              </p:txBody>
            </p:sp>
            <p:sp>
              <p:nvSpPr>
                <p:cNvPr id="63538" name="Rectangle 46"/>
                <p:cNvSpPr>
                  <a:spLocks noChangeArrowheads="1"/>
                </p:cNvSpPr>
                <p:nvPr/>
              </p:nvSpPr>
              <p:spPr bwMode="auto">
                <a:xfrm>
                  <a:off x="840" y="1248"/>
                  <a:ext cx="68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63510" name="Group 49"/>
              <p:cNvGrpSpPr>
                <a:grpSpLocks/>
              </p:cNvGrpSpPr>
              <p:nvPr/>
            </p:nvGrpSpPr>
            <p:grpSpPr bwMode="auto">
              <a:xfrm>
                <a:off x="0" y="1632"/>
                <a:ext cx="412" cy="384"/>
                <a:chOff x="0" y="1632"/>
                <a:chExt cx="412" cy="384"/>
              </a:xfrm>
            </p:grpSpPr>
            <p:sp>
              <p:nvSpPr>
                <p:cNvPr id="63535" name="Rectangle 15"/>
                <p:cNvSpPr>
                  <a:spLocks noChangeArrowheads="1"/>
                </p:cNvSpPr>
                <p:nvPr/>
              </p:nvSpPr>
              <p:spPr bwMode="auto">
                <a:xfrm>
                  <a:off x="43" y="1632"/>
                  <a:ext cx="3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4</a:t>
                  </a:r>
                </a:p>
              </p:txBody>
            </p:sp>
            <p:sp>
              <p:nvSpPr>
                <p:cNvPr id="63536" name="Rectangle 48"/>
                <p:cNvSpPr>
                  <a:spLocks noChangeArrowheads="1"/>
                </p:cNvSpPr>
                <p:nvPr/>
              </p:nvSpPr>
              <p:spPr bwMode="auto">
                <a:xfrm>
                  <a:off x="0" y="1632"/>
                  <a:ext cx="4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63511" name="Group 51"/>
              <p:cNvGrpSpPr>
                <a:grpSpLocks/>
              </p:cNvGrpSpPr>
              <p:nvPr/>
            </p:nvGrpSpPr>
            <p:grpSpPr bwMode="auto">
              <a:xfrm>
                <a:off x="412" y="1632"/>
                <a:ext cx="428" cy="384"/>
                <a:chOff x="412" y="1632"/>
                <a:chExt cx="428" cy="384"/>
              </a:xfrm>
            </p:grpSpPr>
            <p:sp>
              <p:nvSpPr>
                <p:cNvPr id="63533" name="Rectangle 16"/>
                <p:cNvSpPr>
                  <a:spLocks noChangeArrowheads="1"/>
                </p:cNvSpPr>
                <p:nvPr/>
              </p:nvSpPr>
              <p:spPr bwMode="auto">
                <a:xfrm>
                  <a:off x="455" y="1632"/>
                  <a:ext cx="34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2, 3, 1</a:t>
                  </a:r>
                </a:p>
              </p:txBody>
            </p:sp>
            <p:sp>
              <p:nvSpPr>
                <p:cNvPr id="63534" name="Rectangle 50"/>
                <p:cNvSpPr>
                  <a:spLocks noChangeArrowheads="1"/>
                </p:cNvSpPr>
                <p:nvPr/>
              </p:nvSpPr>
              <p:spPr bwMode="auto">
                <a:xfrm>
                  <a:off x="412" y="1632"/>
                  <a:ext cx="42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63512" name="Group 53"/>
              <p:cNvGrpSpPr>
                <a:grpSpLocks/>
              </p:cNvGrpSpPr>
              <p:nvPr/>
            </p:nvGrpSpPr>
            <p:grpSpPr bwMode="auto">
              <a:xfrm>
                <a:off x="840" y="1632"/>
                <a:ext cx="686" cy="384"/>
                <a:chOff x="840" y="1632"/>
                <a:chExt cx="686" cy="384"/>
              </a:xfrm>
            </p:grpSpPr>
            <p:sp>
              <p:nvSpPr>
                <p:cNvPr id="63531" name="Rectangle 17"/>
                <p:cNvSpPr>
                  <a:spLocks noChangeArrowheads="1"/>
                </p:cNvSpPr>
                <p:nvPr/>
              </p:nvSpPr>
              <p:spPr bwMode="auto">
                <a:xfrm>
                  <a:off x="883" y="1632"/>
                  <a:ext cx="60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2+3+5=10</a:t>
                  </a:r>
                </a:p>
              </p:txBody>
            </p:sp>
            <p:sp>
              <p:nvSpPr>
                <p:cNvPr id="63532" name="Rectangle 52"/>
                <p:cNvSpPr>
                  <a:spLocks noChangeArrowheads="1"/>
                </p:cNvSpPr>
                <p:nvPr/>
              </p:nvSpPr>
              <p:spPr bwMode="auto">
                <a:xfrm>
                  <a:off x="840" y="1632"/>
                  <a:ext cx="68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63513" name="Group 55"/>
              <p:cNvGrpSpPr>
                <a:grpSpLocks/>
              </p:cNvGrpSpPr>
              <p:nvPr/>
            </p:nvGrpSpPr>
            <p:grpSpPr bwMode="auto">
              <a:xfrm>
                <a:off x="0" y="2016"/>
                <a:ext cx="412" cy="384"/>
                <a:chOff x="0" y="2016"/>
                <a:chExt cx="412" cy="384"/>
              </a:xfrm>
            </p:grpSpPr>
            <p:sp>
              <p:nvSpPr>
                <p:cNvPr id="63529" name="Rectangle 18"/>
                <p:cNvSpPr>
                  <a:spLocks noChangeArrowheads="1"/>
                </p:cNvSpPr>
                <p:nvPr/>
              </p:nvSpPr>
              <p:spPr bwMode="auto">
                <a:xfrm>
                  <a:off x="43" y="2016"/>
                  <a:ext cx="3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5</a:t>
                  </a:r>
                </a:p>
              </p:txBody>
            </p:sp>
            <p:sp>
              <p:nvSpPr>
                <p:cNvPr id="63530" name="Rectangle 54"/>
                <p:cNvSpPr>
                  <a:spLocks noChangeArrowheads="1"/>
                </p:cNvSpPr>
                <p:nvPr/>
              </p:nvSpPr>
              <p:spPr bwMode="auto">
                <a:xfrm>
                  <a:off x="0" y="2016"/>
                  <a:ext cx="4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63514" name="Group 57"/>
              <p:cNvGrpSpPr>
                <a:grpSpLocks/>
              </p:cNvGrpSpPr>
              <p:nvPr/>
            </p:nvGrpSpPr>
            <p:grpSpPr bwMode="auto">
              <a:xfrm>
                <a:off x="412" y="2016"/>
                <a:ext cx="428" cy="384"/>
                <a:chOff x="412" y="2016"/>
                <a:chExt cx="428" cy="384"/>
              </a:xfrm>
            </p:grpSpPr>
            <p:sp>
              <p:nvSpPr>
                <p:cNvPr id="63527" name="Rectangle 19"/>
                <p:cNvSpPr>
                  <a:spLocks noChangeArrowheads="1"/>
                </p:cNvSpPr>
                <p:nvPr/>
              </p:nvSpPr>
              <p:spPr bwMode="auto">
                <a:xfrm>
                  <a:off x="455" y="2016"/>
                  <a:ext cx="34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3, 1, 2</a:t>
                  </a:r>
                </a:p>
              </p:txBody>
            </p:sp>
            <p:sp>
              <p:nvSpPr>
                <p:cNvPr id="63528" name="Rectangle 56"/>
                <p:cNvSpPr>
                  <a:spLocks noChangeArrowheads="1"/>
                </p:cNvSpPr>
                <p:nvPr/>
              </p:nvSpPr>
              <p:spPr bwMode="auto">
                <a:xfrm>
                  <a:off x="412" y="2016"/>
                  <a:ext cx="42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63515" name="Group 59"/>
              <p:cNvGrpSpPr>
                <a:grpSpLocks/>
              </p:cNvGrpSpPr>
              <p:nvPr/>
            </p:nvGrpSpPr>
            <p:grpSpPr bwMode="auto">
              <a:xfrm>
                <a:off x="840" y="2016"/>
                <a:ext cx="686" cy="384"/>
                <a:chOff x="840" y="2016"/>
                <a:chExt cx="686" cy="384"/>
              </a:xfrm>
            </p:grpSpPr>
            <p:sp>
              <p:nvSpPr>
                <p:cNvPr id="63525" name="Rectangle 20"/>
                <p:cNvSpPr>
                  <a:spLocks noChangeArrowheads="1"/>
                </p:cNvSpPr>
                <p:nvPr/>
              </p:nvSpPr>
              <p:spPr bwMode="auto">
                <a:xfrm>
                  <a:off x="883" y="2016"/>
                  <a:ext cx="60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7+6+8=21</a:t>
                  </a:r>
                </a:p>
              </p:txBody>
            </p:sp>
            <p:sp>
              <p:nvSpPr>
                <p:cNvPr id="63526" name="Rectangle 58"/>
                <p:cNvSpPr>
                  <a:spLocks noChangeArrowheads="1"/>
                </p:cNvSpPr>
                <p:nvPr/>
              </p:nvSpPr>
              <p:spPr bwMode="auto">
                <a:xfrm>
                  <a:off x="840" y="2016"/>
                  <a:ext cx="68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63516" name="Group 61"/>
              <p:cNvGrpSpPr>
                <a:grpSpLocks/>
              </p:cNvGrpSpPr>
              <p:nvPr/>
            </p:nvGrpSpPr>
            <p:grpSpPr bwMode="auto">
              <a:xfrm>
                <a:off x="0" y="2400"/>
                <a:ext cx="412" cy="384"/>
                <a:chOff x="0" y="2400"/>
                <a:chExt cx="412" cy="384"/>
              </a:xfrm>
            </p:grpSpPr>
            <p:sp>
              <p:nvSpPr>
                <p:cNvPr id="63523" name="Rectangle 21"/>
                <p:cNvSpPr>
                  <a:spLocks noChangeArrowheads="1"/>
                </p:cNvSpPr>
                <p:nvPr/>
              </p:nvSpPr>
              <p:spPr bwMode="auto">
                <a:xfrm>
                  <a:off x="43" y="2400"/>
                  <a:ext cx="3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6</a:t>
                  </a:r>
                </a:p>
              </p:txBody>
            </p:sp>
            <p:sp>
              <p:nvSpPr>
                <p:cNvPr id="63524" name="Rectangle 60"/>
                <p:cNvSpPr>
                  <a:spLocks noChangeArrowheads="1"/>
                </p:cNvSpPr>
                <p:nvPr/>
              </p:nvSpPr>
              <p:spPr bwMode="auto">
                <a:xfrm>
                  <a:off x="0" y="2400"/>
                  <a:ext cx="41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63517" name="Group 63"/>
              <p:cNvGrpSpPr>
                <a:grpSpLocks/>
              </p:cNvGrpSpPr>
              <p:nvPr/>
            </p:nvGrpSpPr>
            <p:grpSpPr bwMode="auto">
              <a:xfrm>
                <a:off x="412" y="2400"/>
                <a:ext cx="428" cy="384"/>
                <a:chOff x="412" y="2400"/>
                <a:chExt cx="428" cy="384"/>
              </a:xfrm>
            </p:grpSpPr>
            <p:sp>
              <p:nvSpPr>
                <p:cNvPr id="63521" name="Rectangle 22"/>
                <p:cNvSpPr>
                  <a:spLocks noChangeArrowheads="1"/>
                </p:cNvSpPr>
                <p:nvPr/>
              </p:nvSpPr>
              <p:spPr bwMode="auto">
                <a:xfrm>
                  <a:off x="455" y="2400"/>
                  <a:ext cx="34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3, 2, 1</a:t>
                  </a:r>
                </a:p>
              </p:txBody>
            </p:sp>
            <p:sp>
              <p:nvSpPr>
                <p:cNvPr id="63522" name="Rectangle 62"/>
                <p:cNvSpPr>
                  <a:spLocks noChangeArrowheads="1"/>
                </p:cNvSpPr>
                <p:nvPr/>
              </p:nvSpPr>
              <p:spPr bwMode="auto">
                <a:xfrm>
                  <a:off x="412" y="2400"/>
                  <a:ext cx="42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63518" name="Group 65"/>
              <p:cNvGrpSpPr>
                <a:grpSpLocks/>
              </p:cNvGrpSpPr>
              <p:nvPr/>
            </p:nvGrpSpPr>
            <p:grpSpPr bwMode="auto">
              <a:xfrm>
                <a:off x="840" y="2400"/>
                <a:ext cx="686" cy="384"/>
                <a:chOff x="840" y="2400"/>
                <a:chExt cx="686" cy="384"/>
              </a:xfrm>
            </p:grpSpPr>
            <p:sp>
              <p:nvSpPr>
                <p:cNvPr id="63519" name="Rectangle 23"/>
                <p:cNvSpPr>
                  <a:spLocks noChangeArrowheads="1"/>
                </p:cNvSpPr>
                <p:nvPr/>
              </p:nvSpPr>
              <p:spPr bwMode="auto">
                <a:xfrm>
                  <a:off x="883" y="2400"/>
                  <a:ext cx="60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7+4+5=16</a:t>
                  </a:r>
                </a:p>
              </p:txBody>
            </p:sp>
            <p:sp>
              <p:nvSpPr>
                <p:cNvPr id="63520" name="Rectangle 64"/>
                <p:cNvSpPr>
                  <a:spLocks noChangeArrowheads="1"/>
                </p:cNvSpPr>
                <p:nvPr/>
              </p:nvSpPr>
              <p:spPr bwMode="auto">
                <a:xfrm>
                  <a:off x="840" y="2400"/>
                  <a:ext cx="68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sp>
          <p:nvSpPr>
            <p:cNvPr id="63497" name="Rectangle 67"/>
            <p:cNvSpPr>
              <a:spLocks noChangeArrowheads="1"/>
            </p:cNvSpPr>
            <p:nvPr/>
          </p:nvSpPr>
          <p:spPr bwMode="auto">
            <a:xfrm>
              <a:off x="-2" y="-2"/>
              <a:ext cx="1530" cy="2788"/>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sp>
        <p:nvSpPr>
          <p:cNvPr id="63495" name="矩形 3"/>
          <p:cNvSpPr>
            <a:spLocks noChangeArrowheads="1"/>
          </p:cNvSpPr>
          <p:nvPr/>
        </p:nvSpPr>
        <p:spPr bwMode="auto">
          <a:xfrm>
            <a:off x="2586038" y="5881688"/>
            <a:ext cx="3590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kumimoji="1" lang="zh-CN" altLang="en-US" b="1">
                <a:latin typeface="宋体" charset="-122"/>
              </a:rPr>
              <a:t> 算法实现详见课本</a:t>
            </a:r>
            <a:r>
              <a:rPr kumimoji="1" lang="en-US" altLang="zh-CN" b="1">
                <a:latin typeface="宋体" charset="-122"/>
              </a:rPr>
              <a:t>P46</a:t>
            </a:r>
            <a:r>
              <a:rPr kumimoji="1" lang="zh-CN" altLang="en-US" b="1">
                <a:latin typeface="宋体" charset="-122"/>
              </a:rPr>
              <a:t>。</a:t>
            </a:r>
            <a:endParaRPr lang="zh-CN" altLang="en-US"/>
          </a:p>
        </p:txBody>
      </p:sp>
    </p:spTree>
    <p:extLst>
      <p:ext uri="{BB962C8B-B14F-4D97-AF65-F5344CB8AC3E}">
        <p14:creationId xmlns:p14="http://schemas.microsoft.com/office/powerpoint/2010/main" val="2798583761"/>
      </p:ext>
    </p:extLst>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097F9ED4-1AFB-42FE-AC95-EFEA01B8F5ED}"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6451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6451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A640D34D-6050-4624-AA08-1EC732D145B7}" type="slidenum">
              <a:rPr lang="en-US" altLang="zh-CN" sz="1400" smtClean="0">
                <a:latin typeface="Comic Sans MS" pitchFamily="66" charset="0"/>
              </a:rPr>
              <a:pPr/>
              <a:t>35</a:t>
            </a:fld>
            <a:endParaRPr lang="en-US" altLang="zh-CN" sz="1400" smtClean="0">
              <a:latin typeface="Comic Sans MS" pitchFamily="66" charset="0"/>
            </a:endParaRPr>
          </a:p>
        </p:txBody>
      </p:sp>
      <p:sp>
        <p:nvSpPr>
          <p:cNvPr id="64517" name="Text Box 4"/>
          <p:cNvSpPr txBox="1">
            <a:spLocks noChangeArrowheads="1"/>
          </p:cNvSpPr>
          <p:nvPr/>
        </p:nvSpPr>
        <p:spPr bwMode="auto">
          <a:xfrm>
            <a:off x="319088" y="323850"/>
            <a:ext cx="75549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3.4.2  </a:t>
            </a:r>
            <a:r>
              <a:rPr kumimoji="1" lang="zh-CN" altLang="en-US" sz="4400" b="1">
                <a:solidFill>
                  <a:schemeClr val="tx2"/>
                </a:solidFill>
                <a:latin typeface="华文行楷" pitchFamily="2" charset="-122"/>
                <a:ea typeface="华文行楷" pitchFamily="2" charset="-122"/>
              </a:rPr>
              <a:t>生成排列对象</a:t>
            </a:r>
            <a:r>
              <a:rPr kumimoji="1" lang="zh-CN" altLang="en-US" sz="4000" b="1">
                <a:solidFill>
                  <a:srgbClr val="A50021"/>
                </a:solidFill>
              </a:rPr>
              <a:t> </a:t>
            </a:r>
          </a:p>
        </p:txBody>
      </p:sp>
      <p:sp>
        <p:nvSpPr>
          <p:cNvPr id="64518" name="Text Box 7"/>
          <p:cNvSpPr txBox="1">
            <a:spLocks noChangeArrowheads="1"/>
          </p:cNvSpPr>
          <p:nvPr/>
        </p:nvSpPr>
        <p:spPr bwMode="auto">
          <a:xfrm>
            <a:off x="385763" y="1246188"/>
            <a:ext cx="8561387"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20000"/>
              </a:lnSpc>
              <a:spcBef>
                <a:spcPct val="20000"/>
              </a:spcBef>
              <a:spcAft>
                <a:spcPct val="20000"/>
              </a:spcAft>
            </a:pPr>
            <a:r>
              <a:rPr kumimoji="1" lang="zh-CN" altLang="en-US" sz="2800" b="1" dirty="0" smtClean="0"/>
              <a:t>        用</a:t>
            </a:r>
            <a:r>
              <a:rPr kumimoji="1" lang="zh-CN" altLang="en-US" sz="2800" b="1" dirty="0"/>
              <a:t>蛮力法生成</a:t>
            </a:r>
            <a:r>
              <a:rPr kumimoji="1" lang="en-US" altLang="zh-CN" sz="2800" b="1" dirty="0"/>
              <a:t>n</a:t>
            </a:r>
            <a:r>
              <a:rPr kumimoji="1" lang="zh-CN" altLang="en-US" sz="2800" b="1" dirty="0"/>
              <a:t>个数的所有</a:t>
            </a:r>
            <a:r>
              <a:rPr kumimoji="1" lang="en-US" altLang="zh-CN" sz="2800" b="1" dirty="0"/>
              <a:t>n!</a:t>
            </a:r>
            <a:r>
              <a:rPr kumimoji="1" lang="zh-CN" altLang="en-US" sz="2800" b="1" dirty="0"/>
              <a:t>个排列：假设已经生成了所有</a:t>
            </a:r>
            <a:r>
              <a:rPr kumimoji="1" lang="en-US" altLang="zh-CN" sz="2800" b="1" dirty="0"/>
              <a:t>(</a:t>
            </a:r>
            <a:r>
              <a:rPr kumimoji="1" lang="en-US" altLang="zh-CN" sz="2800" b="1" i="1" dirty="0"/>
              <a:t>n</a:t>
            </a:r>
            <a:r>
              <a:rPr kumimoji="1" lang="en-US" altLang="zh-CN" sz="2800" b="1" dirty="0">
                <a:cs typeface="Times New Roman" pitchFamily="18" charset="0"/>
              </a:rPr>
              <a:t>-</a:t>
            </a:r>
            <a:r>
              <a:rPr kumimoji="1" lang="en-US" altLang="zh-CN" sz="2800" b="1" dirty="0"/>
              <a:t>1)!</a:t>
            </a:r>
            <a:r>
              <a:rPr kumimoji="1" lang="zh-CN" altLang="en-US" sz="2800" b="1" dirty="0"/>
              <a:t>个排列，可以</a:t>
            </a:r>
            <a:r>
              <a:rPr kumimoji="1" lang="zh-CN" altLang="en-US" sz="2800" b="1" dirty="0">
                <a:solidFill>
                  <a:srgbClr val="FF0000"/>
                </a:solidFill>
              </a:rPr>
              <a:t>把</a:t>
            </a:r>
            <a:r>
              <a:rPr kumimoji="1" lang="en-US" altLang="zh-CN" sz="2800" b="1" i="1" dirty="0">
                <a:solidFill>
                  <a:srgbClr val="FF0000"/>
                </a:solidFill>
              </a:rPr>
              <a:t>n</a:t>
            </a:r>
            <a:r>
              <a:rPr kumimoji="1" lang="zh-CN" altLang="en-US" sz="2800" b="1" dirty="0">
                <a:solidFill>
                  <a:srgbClr val="FF0000"/>
                </a:solidFill>
              </a:rPr>
              <a:t>插入到</a:t>
            </a:r>
            <a:r>
              <a:rPr kumimoji="1" lang="en-US" altLang="zh-CN" sz="2800" b="1" i="1" dirty="0">
                <a:solidFill>
                  <a:srgbClr val="FF0000"/>
                </a:solidFill>
              </a:rPr>
              <a:t>n</a:t>
            </a:r>
            <a:r>
              <a:rPr kumimoji="1" lang="en-US" altLang="zh-CN" sz="2800" b="1" dirty="0">
                <a:solidFill>
                  <a:srgbClr val="FF0000"/>
                </a:solidFill>
                <a:cs typeface="Times New Roman" pitchFamily="18" charset="0"/>
              </a:rPr>
              <a:t>-</a:t>
            </a:r>
            <a:r>
              <a:rPr kumimoji="1" lang="en-US" altLang="zh-CN" sz="2800" b="1" dirty="0">
                <a:solidFill>
                  <a:srgbClr val="FF0000"/>
                </a:solidFill>
              </a:rPr>
              <a:t>1</a:t>
            </a:r>
            <a:r>
              <a:rPr kumimoji="1" lang="zh-CN" altLang="en-US" sz="2800" b="1" dirty="0">
                <a:solidFill>
                  <a:srgbClr val="FF0000"/>
                </a:solidFill>
              </a:rPr>
              <a:t>个元素的每一种排列中的</a:t>
            </a:r>
            <a:r>
              <a:rPr kumimoji="1" lang="en-US" altLang="zh-CN" sz="2800" b="1" i="1" dirty="0">
                <a:solidFill>
                  <a:srgbClr val="FF0000"/>
                </a:solidFill>
              </a:rPr>
              <a:t>n</a:t>
            </a:r>
            <a:r>
              <a:rPr kumimoji="1" lang="zh-CN" altLang="en-US" sz="2800" b="1" dirty="0">
                <a:solidFill>
                  <a:srgbClr val="FF0000"/>
                </a:solidFill>
              </a:rPr>
              <a:t>个位置中去，来得到问题规模为</a:t>
            </a:r>
            <a:r>
              <a:rPr kumimoji="1" lang="en-US" altLang="zh-CN" sz="2800" b="1" i="1" dirty="0">
                <a:solidFill>
                  <a:srgbClr val="FF0000"/>
                </a:solidFill>
              </a:rPr>
              <a:t>n</a:t>
            </a:r>
            <a:r>
              <a:rPr kumimoji="1" lang="zh-CN" altLang="en-US" sz="2800" b="1" dirty="0">
                <a:solidFill>
                  <a:srgbClr val="FF0000"/>
                </a:solidFill>
              </a:rPr>
              <a:t>的所有排列</a:t>
            </a:r>
            <a:r>
              <a:rPr kumimoji="1" lang="zh-CN" altLang="en-US" sz="2800" b="1" dirty="0"/>
              <a:t>。按照这种方式生成的所有排列都是独一无二的，并且他们的总数应该是</a:t>
            </a:r>
            <a:r>
              <a:rPr kumimoji="1" lang="en-US" altLang="zh-CN" sz="2800" b="1" i="1" dirty="0"/>
              <a:t>n</a:t>
            </a:r>
            <a:r>
              <a:rPr kumimoji="1" lang="en-US" altLang="zh-CN" sz="2800" b="1" dirty="0"/>
              <a:t>(</a:t>
            </a:r>
            <a:r>
              <a:rPr kumimoji="1" lang="en-US" altLang="zh-CN" sz="2800" b="1" i="1" dirty="0"/>
              <a:t>n</a:t>
            </a:r>
            <a:r>
              <a:rPr kumimoji="1" lang="en-US" altLang="zh-CN" sz="2800" b="1" dirty="0">
                <a:cs typeface="Times New Roman" pitchFamily="18" charset="0"/>
              </a:rPr>
              <a:t>-</a:t>
            </a:r>
            <a:r>
              <a:rPr kumimoji="1" lang="en-US" altLang="zh-CN" sz="2800" b="1" dirty="0"/>
              <a:t>1)!=</a:t>
            </a:r>
            <a:r>
              <a:rPr kumimoji="1" lang="en-US" altLang="zh-CN" sz="2800" b="1" i="1" dirty="0"/>
              <a:t>n</a:t>
            </a:r>
            <a:r>
              <a:rPr kumimoji="1" lang="en-US" altLang="zh-CN" sz="2800" b="1" dirty="0"/>
              <a:t>!</a:t>
            </a:r>
            <a:r>
              <a:rPr kumimoji="1" lang="zh-CN" altLang="en-US" sz="2800" b="1" dirty="0"/>
              <a:t>。</a:t>
            </a:r>
          </a:p>
        </p:txBody>
      </p:sp>
      <p:sp>
        <p:nvSpPr>
          <p:cNvPr id="52231" name="Text Box 9"/>
          <p:cNvSpPr txBox="1">
            <a:spLocks noChangeArrowheads="1"/>
          </p:cNvSpPr>
          <p:nvPr/>
        </p:nvSpPr>
        <p:spPr bwMode="auto">
          <a:xfrm>
            <a:off x="1276350" y="3995623"/>
            <a:ext cx="6400800" cy="199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130000"/>
              </a:lnSpc>
            </a:pPr>
            <a:r>
              <a:rPr lang="zh-CN" altLang="en-US" sz="2800" b="1" dirty="0"/>
              <a:t>开始       </a:t>
            </a:r>
            <a:r>
              <a:rPr lang="en-US" altLang="zh-CN" sz="2800" b="1" dirty="0"/>
              <a:t>1</a:t>
            </a:r>
          </a:p>
          <a:p>
            <a:pPr algn="just">
              <a:lnSpc>
                <a:spcPct val="130000"/>
              </a:lnSpc>
            </a:pPr>
            <a:r>
              <a:rPr lang="zh-CN" altLang="en-US" sz="2800" b="1" dirty="0"/>
              <a:t>插入</a:t>
            </a:r>
            <a:r>
              <a:rPr lang="en-US" altLang="zh-CN" sz="2800" b="1" dirty="0"/>
              <a:t>2     12  21</a:t>
            </a:r>
          </a:p>
          <a:p>
            <a:pPr algn="just">
              <a:lnSpc>
                <a:spcPct val="130000"/>
              </a:lnSpc>
            </a:pPr>
            <a:r>
              <a:rPr lang="zh-CN" altLang="en-US" sz="2800" b="1" dirty="0"/>
              <a:t>插入</a:t>
            </a:r>
            <a:r>
              <a:rPr lang="en-US" altLang="zh-CN" sz="2800" b="1" dirty="0"/>
              <a:t>3     </a:t>
            </a:r>
            <a:r>
              <a:rPr lang="en-US" altLang="zh-CN" sz="2800" b="1" dirty="0">
                <a:solidFill>
                  <a:srgbClr val="FF3300"/>
                </a:solidFill>
              </a:rPr>
              <a:t>123  132  312</a:t>
            </a:r>
            <a:r>
              <a:rPr lang="en-US" altLang="zh-CN" sz="2800" b="1" dirty="0"/>
              <a:t>  </a:t>
            </a:r>
            <a:r>
              <a:rPr lang="en-US" altLang="zh-CN" sz="2800" b="1" dirty="0">
                <a:solidFill>
                  <a:srgbClr val="FF0000"/>
                </a:solidFill>
              </a:rPr>
              <a:t>213  231  321</a:t>
            </a:r>
          </a:p>
          <a:p>
            <a:pPr algn="just">
              <a:lnSpc>
                <a:spcPct val="130000"/>
              </a:lnSpc>
              <a:spcBef>
                <a:spcPts val="775"/>
              </a:spcBef>
            </a:pPr>
            <a:r>
              <a:rPr lang="en-US" altLang="zh-CN" sz="2800" b="1" dirty="0"/>
              <a:t>                    </a:t>
            </a:r>
            <a:r>
              <a:rPr lang="zh-CN" altLang="en-US" sz="2800" b="1" dirty="0"/>
              <a:t>生成排列的过程</a:t>
            </a:r>
          </a:p>
        </p:txBody>
      </p:sp>
    </p:spTree>
    <p:extLst>
      <p:ext uri="{BB962C8B-B14F-4D97-AF65-F5344CB8AC3E}">
        <p14:creationId xmlns:p14="http://schemas.microsoft.com/office/powerpoint/2010/main" val="9020340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2231">
                                            <p:txEl>
                                              <p:pRg st="2" end="2"/>
                                            </p:txEl>
                                          </p:spTgt>
                                        </p:tgtEl>
                                        <p:attrNameLst>
                                          <p:attrName>style.visibility</p:attrName>
                                        </p:attrNameLst>
                                      </p:cBhvr>
                                      <p:to>
                                        <p:strVal val="visible"/>
                                      </p:to>
                                    </p:set>
                                    <p:animEffect transition="in" filter="randombar(horizontal)">
                                      <p:cBhvr>
                                        <p:cTn id="7" dur="500"/>
                                        <p:tgtEl>
                                          <p:spTgt spid="522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D501166F-50D9-4DE1-BE45-C0D7600FD69A}"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65539"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655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9610A9EB-ACEE-4B97-96CB-B3664DB2337C}" type="slidenum">
              <a:rPr lang="en-US" altLang="zh-CN" sz="1400" smtClean="0">
                <a:latin typeface="Comic Sans MS" pitchFamily="66" charset="0"/>
              </a:rPr>
              <a:pPr/>
              <a:t>36</a:t>
            </a:fld>
            <a:endParaRPr lang="en-US" altLang="zh-CN" sz="1400" smtClean="0">
              <a:latin typeface="Comic Sans MS" pitchFamily="66" charset="0"/>
            </a:endParaRPr>
          </a:p>
        </p:txBody>
      </p:sp>
      <p:grpSp>
        <p:nvGrpSpPr>
          <p:cNvPr id="65541" name="Group 7"/>
          <p:cNvGrpSpPr>
            <a:grpSpLocks/>
          </p:cNvGrpSpPr>
          <p:nvPr/>
        </p:nvGrpSpPr>
        <p:grpSpPr bwMode="auto">
          <a:xfrm>
            <a:off x="762000" y="433388"/>
            <a:ext cx="7315200" cy="2986087"/>
            <a:chOff x="1279" y="3338"/>
            <a:chExt cx="7654" cy="2193"/>
          </a:xfrm>
        </p:grpSpPr>
        <p:sp>
          <p:nvSpPr>
            <p:cNvPr id="65542" name="Text Box 8"/>
            <p:cNvSpPr txBox="1">
              <a:spLocks noChangeArrowheads="1"/>
            </p:cNvSpPr>
            <p:nvPr/>
          </p:nvSpPr>
          <p:spPr bwMode="auto">
            <a:xfrm>
              <a:off x="1279" y="3341"/>
              <a:ext cx="7654" cy="2190"/>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lnSpc>
                  <a:spcPct val="120000"/>
                </a:lnSpc>
                <a:spcAft>
                  <a:spcPts val="775"/>
                </a:spcAft>
              </a:pPr>
              <a:r>
                <a:rPr lang="zh-CN" altLang="en-US" b="1"/>
                <a:t>算法</a:t>
              </a:r>
              <a:r>
                <a:rPr lang="en-US" altLang="zh-CN" b="1"/>
                <a:t>——</a:t>
              </a:r>
              <a:r>
                <a:rPr lang="zh-CN" altLang="en-US" b="1"/>
                <a:t>生成排列对象</a:t>
              </a:r>
            </a:p>
            <a:p>
              <a:pPr algn="just">
                <a:lnSpc>
                  <a:spcPct val="120000"/>
                </a:lnSpc>
              </a:pPr>
              <a:r>
                <a:rPr lang="zh-CN" altLang="en-US" b="1"/>
                <a:t>    </a:t>
              </a:r>
              <a:r>
                <a:rPr lang="en-US" altLang="zh-CN" b="1"/>
                <a:t>1</a:t>
              </a:r>
              <a:r>
                <a:rPr lang="zh-CN" altLang="en-US" b="1"/>
                <a:t>．生成初始排列</a:t>
              </a:r>
              <a:r>
                <a:rPr lang="en-US" altLang="zh-CN" b="1"/>
                <a:t>{1}</a:t>
              </a:r>
              <a:r>
                <a:rPr lang="zh-CN" altLang="en-US" b="1"/>
                <a:t>；</a:t>
              </a:r>
            </a:p>
            <a:p>
              <a:pPr algn="just">
                <a:lnSpc>
                  <a:spcPct val="120000"/>
                </a:lnSpc>
              </a:pPr>
              <a:r>
                <a:rPr lang="zh-CN" altLang="en-US" b="1"/>
                <a:t>    </a:t>
              </a:r>
              <a:r>
                <a:rPr lang="en-US" altLang="zh-CN" b="1"/>
                <a:t>2</a:t>
              </a:r>
              <a:r>
                <a:rPr lang="zh-CN" altLang="en-US" b="1"/>
                <a:t>．</a:t>
              </a:r>
              <a:r>
                <a:rPr lang="en-US" altLang="zh-CN" b="1"/>
                <a:t>for (i=2; i&lt;=n; i++)</a:t>
              </a:r>
            </a:p>
            <a:p>
              <a:pPr algn="just">
                <a:lnSpc>
                  <a:spcPct val="120000"/>
                </a:lnSpc>
              </a:pPr>
              <a:r>
                <a:rPr lang="en-US" altLang="zh-CN" b="1"/>
                <a:t>             for (j=1; </a:t>
              </a:r>
              <a:r>
                <a:rPr lang="en-US" altLang="zh-CN" b="1">
                  <a:solidFill>
                    <a:srgbClr val="FF0000"/>
                  </a:solidFill>
                </a:rPr>
                <a:t>j&lt;=(i</a:t>
              </a:r>
              <a:r>
                <a:rPr lang="en-US" altLang="zh-CN" b="1">
                  <a:solidFill>
                    <a:srgbClr val="FF0000"/>
                  </a:solidFill>
                  <a:latin typeface="宋体" charset="-122"/>
                </a:rPr>
                <a:t>-</a:t>
              </a:r>
              <a:r>
                <a:rPr lang="en-US" altLang="zh-CN" b="1">
                  <a:solidFill>
                    <a:srgbClr val="FF0000"/>
                  </a:solidFill>
                </a:rPr>
                <a:t>1)!</a:t>
              </a:r>
              <a:r>
                <a:rPr lang="en-US" altLang="zh-CN" b="1"/>
                <a:t>; j++)</a:t>
              </a:r>
            </a:p>
            <a:p>
              <a:pPr algn="just">
                <a:lnSpc>
                  <a:spcPct val="120000"/>
                </a:lnSpc>
              </a:pPr>
              <a:r>
                <a:rPr lang="en-US" altLang="zh-CN" b="1"/>
                <a:t>                for (k=i; k&gt;=1; k</a:t>
              </a:r>
              <a:r>
                <a:rPr lang="en-US" altLang="zh-CN" b="1">
                  <a:latin typeface="宋体" charset="-122"/>
                </a:rPr>
                <a:t>--</a:t>
              </a:r>
              <a:r>
                <a:rPr lang="en-US" altLang="zh-CN" b="1"/>
                <a:t>)        </a:t>
              </a:r>
              <a:r>
                <a:rPr lang="en-US" altLang="zh-CN" b="1">
                  <a:solidFill>
                    <a:srgbClr val="FF0000"/>
                  </a:solidFill>
                </a:rPr>
                <a:t>//</a:t>
              </a:r>
              <a:r>
                <a:rPr lang="zh-CN" altLang="en-US" b="1">
                  <a:solidFill>
                    <a:srgbClr val="FF0000"/>
                  </a:solidFill>
                </a:rPr>
                <a:t>从高位向低位插入</a:t>
              </a:r>
            </a:p>
            <a:p>
              <a:pPr algn="just">
                <a:lnSpc>
                  <a:spcPct val="120000"/>
                </a:lnSpc>
              </a:pPr>
              <a:r>
                <a:rPr lang="zh-CN" altLang="en-US" b="1"/>
                <a:t>                   将</a:t>
              </a:r>
              <a:r>
                <a:rPr lang="en-US" altLang="zh-CN" b="1"/>
                <a:t>i</a:t>
              </a:r>
              <a:r>
                <a:rPr lang="zh-CN" altLang="en-US" b="1"/>
                <a:t>插入到第</a:t>
              </a:r>
              <a:r>
                <a:rPr lang="en-US" altLang="zh-CN" b="1"/>
                <a:t>j</a:t>
              </a:r>
              <a:r>
                <a:rPr lang="zh-CN" altLang="en-US" b="1"/>
                <a:t>个排列中的第</a:t>
              </a:r>
              <a:r>
                <a:rPr lang="en-US" altLang="zh-CN" b="1"/>
                <a:t>k</a:t>
              </a:r>
              <a:r>
                <a:rPr lang="zh-CN" altLang="en-US" b="1"/>
                <a:t>个位置；</a:t>
              </a:r>
            </a:p>
          </p:txBody>
        </p:sp>
        <p:grpSp>
          <p:nvGrpSpPr>
            <p:cNvPr id="65543" name="Group 9"/>
            <p:cNvGrpSpPr>
              <a:grpSpLocks/>
            </p:cNvGrpSpPr>
            <p:nvPr/>
          </p:nvGrpSpPr>
          <p:grpSpPr bwMode="auto">
            <a:xfrm>
              <a:off x="1281" y="3338"/>
              <a:ext cx="540" cy="813"/>
              <a:chOff x="1711" y="5088"/>
              <a:chExt cx="540" cy="813"/>
            </a:xfrm>
          </p:grpSpPr>
          <p:sp>
            <p:nvSpPr>
              <p:cNvPr id="65544" name="AutoShape 10"/>
              <p:cNvSpPr>
                <a:spLocks noChangeArrowheads="1"/>
              </p:cNvSpPr>
              <p:nvPr/>
            </p:nvSpPr>
            <p:spPr bwMode="auto">
              <a:xfrm rot="5400000">
                <a:off x="1574" y="5225"/>
                <a:ext cx="813" cy="54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65545" name="WordArt 11"/>
              <p:cNvSpPr>
                <a:spLocks noChangeArrowheads="1" noChangeShapeType="1" noTextEdit="1"/>
              </p:cNvSpPr>
              <p:nvPr/>
            </p:nvSpPr>
            <p:spPr bwMode="auto">
              <a:xfrm rot="-3420000">
                <a:off x="1660" y="5281"/>
                <a:ext cx="495" cy="169"/>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CanDown">
                  <a:avLst>
                    <a:gd name="adj" fmla="val 2569"/>
                  </a:avLst>
                </a:prstTxWarp>
              </a:bodyPr>
              <a:lstStyle/>
              <a:p>
                <a:pPr algn="ctr"/>
                <a:r>
                  <a:rPr lang="zh-CN" altLang="en-US" sz="800" kern="10">
                    <a:ln w="9525">
                      <a:solidFill>
                        <a:srgbClr val="000000"/>
                      </a:solidFill>
                      <a:prstDash val="lgDashDot"/>
                      <a:round/>
                      <a:headEnd/>
                      <a:tailEnd/>
                    </a:ln>
                    <a:noFill/>
                    <a:latin typeface="宋体"/>
                    <a:ea typeface="宋体"/>
                  </a:rPr>
                  <a:t>伪代码</a:t>
                </a:r>
              </a:p>
            </p:txBody>
          </p:sp>
        </p:grpSp>
      </p:grpSp>
    </p:spTree>
    <p:extLst>
      <p:ext uri="{BB962C8B-B14F-4D97-AF65-F5344CB8AC3E}">
        <p14:creationId xmlns:p14="http://schemas.microsoft.com/office/powerpoint/2010/main" val="1753202868"/>
      </p:ext>
    </p:extLst>
  </p:cSld>
  <p:clrMapOvr>
    <a:masterClrMapping/>
  </p:clrMapOvr>
  <p:transition spd="slow">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60D1E1E4-CEF1-49A3-8DE9-98E8963CA87A}"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6656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6656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35522ACC-7692-4A86-86F2-737794DC529F}" type="slidenum">
              <a:rPr lang="en-US" altLang="zh-CN" sz="1400" smtClean="0">
                <a:latin typeface="Comic Sans MS" pitchFamily="66" charset="0"/>
              </a:rPr>
              <a:pPr/>
              <a:t>37</a:t>
            </a:fld>
            <a:endParaRPr lang="en-US" altLang="zh-CN" sz="1400" smtClean="0">
              <a:latin typeface="Comic Sans MS" pitchFamily="66" charset="0"/>
            </a:endParaRPr>
          </a:p>
        </p:txBody>
      </p:sp>
      <p:sp>
        <p:nvSpPr>
          <p:cNvPr id="66565" name="Text Box 4" descr="Rectangle: Click to edit Master text styles&#10;Second level&#10;Third level&#10;Fourth level&#10;Fifth level"/>
          <p:cNvSpPr>
            <a:spLocks noChangeArrowheads="1"/>
          </p:cNvSpPr>
          <p:nvPr>
            <p:ph type="body" idx="1"/>
          </p:nvPr>
        </p:nvSpPr>
        <p:spPr>
          <a:xfrm>
            <a:off x="685800" y="1206500"/>
            <a:ext cx="8135938" cy="4114800"/>
          </a:xfrm>
          <a:noFill/>
        </p:spPr>
        <p:txBody>
          <a:bodyPr/>
          <a:lstStyle/>
          <a:p>
            <a:pPr marL="0" indent="0" eaLnBrk="1" hangingPunct="1">
              <a:lnSpc>
                <a:spcPct val="150000"/>
              </a:lnSpc>
              <a:spcBef>
                <a:spcPct val="50000"/>
              </a:spcBef>
              <a:buFontTx/>
              <a:buNone/>
            </a:pPr>
            <a:r>
              <a:rPr lang="en-US" altLang="zh-CN" smtClean="0"/>
              <a:t>        </a:t>
            </a:r>
            <a:r>
              <a:rPr lang="zh-CN" altLang="en-US" smtClean="0"/>
              <a:t>由于任务分配问题需要考虑的排列数量是</a:t>
            </a:r>
            <a:r>
              <a:rPr lang="en-US" altLang="zh-CN" i="1" smtClean="0"/>
              <a:t>n!</a:t>
            </a:r>
            <a:r>
              <a:rPr lang="zh-CN" altLang="en-US" smtClean="0"/>
              <a:t>，所以，其时间复杂度至少为</a:t>
            </a:r>
            <a:r>
              <a:rPr lang="en-US" altLang="zh-CN" smtClean="0">
                <a:solidFill>
                  <a:srgbClr val="FF0000"/>
                </a:solidFill>
              </a:rPr>
              <a:t>O(</a:t>
            </a:r>
            <a:r>
              <a:rPr lang="en-US" altLang="zh-CN" i="1" smtClean="0">
                <a:solidFill>
                  <a:srgbClr val="FF0000"/>
                </a:solidFill>
              </a:rPr>
              <a:t>n!</a:t>
            </a:r>
            <a:r>
              <a:rPr lang="en-US" altLang="zh-CN" smtClean="0">
                <a:solidFill>
                  <a:srgbClr val="FF0000"/>
                </a:solidFill>
              </a:rPr>
              <a:t>)</a:t>
            </a:r>
            <a:r>
              <a:rPr lang="zh-CN" altLang="en-US" smtClean="0"/>
              <a:t>，</a:t>
            </a:r>
            <a:r>
              <a:rPr lang="zh-CN" altLang="en-US" smtClean="0">
                <a:solidFill>
                  <a:srgbClr val="FF0000"/>
                </a:solidFill>
              </a:rPr>
              <a:t>除了该问题的一些规模非常小的实例外，蛮力法几乎是不实用的。</a:t>
            </a:r>
            <a:r>
              <a:rPr lang="zh-CN" altLang="en-US" b="0" smtClean="0">
                <a:solidFill>
                  <a:srgbClr val="FF0000"/>
                </a:solidFill>
              </a:rPr>
              <a:t> </a:t>
            </a:r>
          </a:p>
        </p:txBody>
      </p:sp>
      <p:sp>
        <p:nvSpPr>
          <p:cNvPr id="66566" name="Text Box 5"/>
          <p:cNvSpPr txBox="1">
            <a:spLocks noChangeArrowheads="1"/>
          </p:cNvSpPr>
          <p:nvPr/>
        </p:nvSpPr>
        <p:spPr bwMode="auto">
          <a:xfrm>
            <a:off x="381000" y="346075"/>
            <a:ext cx="78009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3.4.4  </a:t>
            </a:r>
            <a:r>
              <a:rPr kumimoji="1" lang="zh-CN" altLang="en-US" sz="4400" b="1">
                <a:solidFill>
                  <a:schemeClr val="tx2"/>
                </a:solidFill>
                <a:latin typeface="华文行楷" pitchFamily="2" charset="-122"/>
                <a:ea typeface="华文行楷" pitchFamily="2" charset="-122"/>
              </a:rPr>
              <a:t>任务分配问题</a:t>
            </a:r>
            <a:r>
              <a:rPr kumimoji="1" lang="zh-CN" altLang="en-US" sz="4000" b="1">
                <a:solidFill>
                  <a:srgbClr val="A50021"/>
                </a:solidFill>
              </a:rPr>
              <a:t> </a:t>
            </a:r>
          </a:p>
        </p:txBody>
      </p:sp>
    </p:spTree>
    <p:extLst>
      <p:ext uri="{BB962C8B-B14F-4D97-AF65-F5344CB8AC3E}">
        <p14:creationId xmlns:p14="http://schemas.microsoft.com/office/powerpoint/2010/main" val="3237660429"/>
      </p:ext>
    </p:extLst>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782BD61D-0C00-4DB2-8BA3-6F0E774F406D}"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6758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6758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8DE033A6-693E-40DD-9244-0F281F9327A6}" type="slidenum">
              <a:rPr lang="en-US" altLang="zh-CN" sz="1400" smtClean="0">
                <a:latin typeface="Comic Sans MS" pitchFamily="66" charset="0"/>
              </a:rPr>
              <a:pPr/>
              <a:t>38</a:t>
            </a:fld>
            <a:endParaRPr lang="en-US" altLang="zh-CN" sz="1400" smtClean="0">
              <a:latin typeface="Comic Sans MS" pitchFamily="66" charset="0"/>
            </a:endParaRPr>
          </a:p>
        </p:txBody>
      </p:sp>
      <p:sp>
        <p:nvSpPr>
          <p:cNvPr id="67589" name="Text Box 4"/>
          <p:cNvSpPr txBox="1">
            <a:spLocks noChangeArrowheads="1"/>
          </p:cNvSpPr>
          <p:nvPr/>
        </p:nvSpPr>
        <p:spPr bwMode="auto">
          <a:xfrm>
            <a:off x="288925" y="385763"/>
            <a:ext cx="81422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3.5  </a:t>
            </a:r>
            <a:r>
              <a:rPr kumimoji="1" lang="zh-CN" altLang="en-US" sz="4400" b="1">
                <a:solidFill>
                  <a:schemeClr val="tx2"/>
                </a:solidFill>
                <a:latin typeface="华文行楷" pitchFamily="2" charset="-122"/>
                <a:ea typeface="华文行楷" pitchFamily="2" charset="-122"/>
              </a:rPr>
              <a:t>图问题中的蛮力法</a:t>
            </a:r>
            <a:r>
              <a:rPr kumimoji="1" lang="zh-CN" altLang="en-US" sz="4000" b="1">
                <a:solidFill>
                  <a:srgbClr val="A50021"/>
                </a:solidFill>
              </a:rPr>
              <a:t> </a:t>
            </a:r>
          </a:p>
        </p:txBody>
      </p:sp>
      <p:sp>
        <p:nvSpPr>
          <p:cNvPr id="67590" name="Text Box 6">
            <a:hlinkClick r:id="" action="ppaction://hlinkshowjump?jump=nextslide"/>
          </p:cNvPr>
          <p:cNvSpPr txBox="1">
            <a:spLocks noChangeArrowheads="1"/>
          </p:cNvSpPr>
          <p:nvPr/>
        </p:nvSpPr>
        <p:spPr bwMode="auto">
          <a:xfrm>
            <a:off x="593725" y="1782763"/>
            <a:ext cx="510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3600" b="1"/>
              <a:t>3.5.1  </a:t>
            </a:r>
            <a:r>
              <a:rPr kumimoji="1" lang="zh-CN" altLang="en-US" sz="3600" b="1">
                <a:latin typeface="宋体" charset="-122"/>
              </a:rPr>
              <a:t>哈密尔顿回路问题</a:t>
            </a:r>
            <a:r>
              <a:rPr kumimoji="1" lang="zh-CN" altLang="en-US" sz="3600" b="1"/>
              <a:t> </a:t>
            </a:r>
          </a:p>
        </p:txBody>
      </p:sp>
      <p:sp>
        <p:nvSpPr>
          <p:cNvPr id="67591" name="Text Box 9">
            <a:hlinkClick r:id="rId2" action="ppaction://hlinksldjump"/>
          </p:cNvPr>
          <p:cNvSpPr txBox="1">
            <a:spLocks noChangeArrowheads="1"/>
          </p:cNvSpPr>
          <p:nvPr/>
        </p:nvSpPr>
        <p:spPr bwMode="auto">
          <a:xfrm>
            <a:off x="593725" y="3333750"/>
            <a:ext cx="457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3600" b="1"/>
              <a:t>3.5.2  TSP</a:t>
            </a:r>
            <a:r>
              <a:rPr kumimoji="1" lang="zh-CN" altLang="en-US" sz="3600" b="1"/>
              <a:t>问题</a:t>
            </a:r>
          </a:p>
        </p:txBody>
      </p:sp>
    </p:spTree>
    <p:extLst>
      <p:ext uri="{BB962C8B-B14F-4D97-AF65-F5344CB8AC3E}">
        <p14:creationId xmlns:p14="http://schemas.microsoft.com/office/powerpoint/2010/main" val="3543727606"/>
      </p:ext>
    </p:extLst>
  </p:cSld>
  <p:clrMapOvr>
    <a:masterClrMapping/>
  </p:clrMapOvr>
  <p:transition spd="slow">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FB7782A6-3B48-437F-8C7E-1B2D1F896BDB}"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6861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6861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6221C7A1-CD9B-4445-84DC-2C907F23FFD9}" type="slidenum">
              <a:rPr lang="en-US" altLang="zh-CN" sz="1400" smtClean="0">
                <a:latin typeface="Comic Sans MS" pitchFamily="66" charset="0"/>
              </a:rPr>
              <a:pPr/>
              <a:t>39</a:t>
            </a:fld>
            <a:endParaRPr lang="en-US" altLang="zh-CN" sz="1400" smtClean="0">
              <a:latin typeface="Comic Sans MS" pitchFamily="66" charset="0"/>
            </a:endParaRPr>
          </a:p>
        </p:txBody>
      </p:sp>
      <p:sp>
        <p:nvSpPr>
          <p:cNvPr id="68613" name="Text Box 5"/>
          <p:cNvSpPr txBox="1">
            <a:spLocks noChangeArrowheads="1"/>
          </p:cNvSpPr>
          <p:nvPr/>
        </p:nvSpPr>
        <p:spPr bwMode="auto">
          <a:xfrm>
            <a:off x="242888" y="404813"/>
            <a:ext cx="838993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3.5.1  </a:t>
            </a:r>
            <a:r>
              <a:rPr kumimoji="1" lang="zh-CN" altLang="en-US" sz="4400" b="1">
                <a:solidFill>
                  <a:schemeClr val="tx2"/>
                </a:solidFill>
                <a:latin typeface="华文行楷" pitchFamily="2" charset="-122"/>
                <a:ea typeface="华文行楷" pitchFamily="2" charset="-122"/>
              </a:rPr>
              <a:t>哈密尔顿回路问题</a:t>
            </a:r>
            <a:r>
              <a:rPr kumimoji="1" lang="zh-CN" altLang="en-US" sz="4000">
                <a:solidFill>
                  <a:srgbClr val="A50021"/>
                </a:solidFill>
              </a:rPr>
              <a:t> </a:t>
            </a:r>
          </a:p>
        </p:txBody>
      </p:sp>
      <p:sp>
        <p:nvSpPr>
          <p:cNvPr id="68614" name="Text Box 6"/>
          <p:cNvSpPr txBox="1">
            <a:spLocks noChangeArrowheads="1"/>
          </p:cNvSpPr>
          <p:nvPr/>
        </p:nvSpPr>
        <p:spPr bwMode="auto">
          <a:xfrm>
            <a:off x="354013" y="1262063"/>
            <a:ext cx="8450262"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spcBef>
                <a:spcPct val="50000"/>
              </a:spcBef>
            </a:pPr>
            <a:r>
              <a:rPr kumimoji="1" lang="en-US" altLang="zh-CN" sz="2800" b="1" dirty="0">
                <a:latin typeface="宋体" charset="-122"/>
              </a:rPr>
              <a:t>    </a:t>
            </a:r>
            <a:r>
              <a:rPr kumimoji="1" lang="zh-CN" altLang="en-US" sz="2800" b="1" dirty="0">
                <a:latin typeface="宋体" charset="-122"/>
              </a:rPr>
              <a:t>著名的爱尔兰数学家哈密尔顿（</a:t>
            </a:r>
            <a:r>
              <a:rPr kumimoji="1" lang="en-US" altLang="zh-CN" sz="2800" b="1" dirty="0"/>
              <a:t>William Hamilton</a:t>
            </a:r>
            <a:r>
              <a:rPr kumimoji="1" lang="zh-CN" altLang="en-US" sz="2800" b="1" dirty="0">
                <a:latin typeface="宋体" charset="-122"/>
              </a:rPr>
              <a:t>，</a:t>
            </a:r>
            <a:r>
              <a:rPr kumimoji="1" lang="en-US" altLang="zh-CN" sz="2800" b="1" dirty="0"/>
              <a:t>1805—1865</a:t>
            </a:r>
            <a:r>
              <a:rPr kumimoji="1" lang="zh-CN" altLang="en-US" sz="2800" b="1" dirty="0">
                <a:latin typeface="宋体" charset="-122"/>
              </a:rPr>
              <a:t>）提出了著名的周游世界问题。他用正十二面体的</a:t>
            </a:r>
            <a:r>
              <a:rPr kumimoji="1" lang="en-US" altLang="zh-CN" sz="2800" b="1" dirty="0"/>
              <a:t>20</a:t>
            </a:r>
            <a:r>
              <a:rPr kumimoji="1" lang="zh-CN" altLang="en-US" sz="2800" b="1" dirty="0">
                <a:latin typeface="宋体" charset="-122"/>
              </a:rPr>
              <a:t>个顶点代表</a:t>
            </a:r>
            <a:r>
              <a:rPr kumimoji="1" lang="en-US" altLang="zh-CN" sz="2800" b="1" dirty="0"/>
              <a:t>20</a:t>
            </a:r>
            <a:r>
              <a:rPr kumimoji="1" lang="zh-CN" altLang="en-US" sz="2800" b="1" dirty="0">
                <a:latin typeface="宋体" charset="-122"/>
              </a:rPr>
              <a:t>个城市，要求</a:t>
            </a:r>
            <a:r>
              <a:rPr kumimoji="1" lang="zh-CN" altLang="en-US" sz="2800" b="1" dirty="0">
                <a:solidFill>
                  <a:srgbClr val="FF0000"/>
                </a:solidFill>
                <a:latin typeface="宋体" charset="-122"/>
              </a:rPr>
              <a:t>从一个城市出发，经过每个城市恰好一次，然后回到出发城市。</a:t>
            </a:r>
            <a:endParaRPr kumimoji="1" lang="zh-CN" altLang="en-US" sz="2800" b="1" dirty="0">
              <a:solidFill>
                <a:srgbClr val="FF0000"/>
              </a:solidFill>
            </a:endParaRPr>
          </a:p>
        </p:txBody>
      </p:sp>
      <p:grpSp>
        <p:nvGrpSpPr>
          <p:cNvPr id="2" name="Group 19"/>
          <p:cNvGrpSpPr>
            <a:grpSpLocks/>
          </p:cNvGrpSpPr>
          <p:nvPr/>
        </p:nvGrpSpPr>
        <p:grpSpPr bwMode="auto">
          <a:xfrm>
            <a:off x="950913" y="3403600"/>
            <a:ext cx="3629025" cy="2562225"/>
            <a:chOff x="1532" y="2610"/>
            <a:chExt cx="2459" cy="1605"/>
          </a:xfrm>
        </p:grpSpPr>
        <p:sp>
          <p:nvSpPr>
            <p:cNvPr id="68619" name="Text Box 8"/>
            <p:cNvSpPr txBox="1">
              <a:spLocks noChangeArrowheads="1"/>
            </p:cNvSpPr>
            <p:nvPr/>
          </p:nvSpPr>
          <p:spPr bwMode="auto">
            <a:xfrm>
              <a:off x="1902" y="3215"/>
              <a:ext cx="167"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72000"/>
                </a:lnSpc>
              </a:pPr>
              <a:r>
                <a:rPr lang="en-US" altLang="zh-CN" sz="1600" b="1"/>
                <a:t>19</a:t>
              </a:r>
            </a:p>
          </p:txBody>
        </p:sp>
        <p:sp>
          <p:nvSpPr>
            <p:cNvPr id="68620" name="Text Box 9"/>
            <p:cNvSpPr txBox="1">
              <a:spLocks noChangeArrowheads="1"/>
            </p:cNvSpPr>
            <p:nvPr/>
          </p:nvSpPr>
          <p:spPr bwMode="auto">
            <a:xfrm>
              <a:off x="2069" y="3901"/>
              <a:ext cx="13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72000"/>
                </a:lnSpc>
              </a:pPr>
              <a:r>
                <a:rPr lang="en-US" altLang="zh-CN" sz="1600" b="1"/>
                <a:t>8</a:t>
              </a:r>
            </a:p>
          </p:txBody>
        </p:sp>
        <p:sp>
          <p:nvSpPr>
            <p:cNvPr id="68621" name="Text Box 10"/>
            <p:cNvSpPr txBox="1">
              <a:spLocks noChangeArrowheads="1"/>
            </p:cNvSpPr>
            <p:nvPr/>
          </p:nvSpPr>
          <p:spPr bwMode="auto">
            <a:xfrm>
              <a:off x="3471" y="3243"/>
              <a:ext cx="13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72000"/>
                </a:lnSpc>
              </a:pPr>
              <a:r>
                <a:rPr lang="en-US" altLang="zh-CN" sz="1600" b="1"/>
                <a:t>3</a:t>
              </a:r>
            </a:p>
          </p:txBody>
        </p:sp>
        <p:sp>
          <p:nvSpPr>
            <p:cNvPr id="68622" name="Text Box 11"/>
            <p:cNvSpPr txBox="1">
              <a:spLocks noChangeArrowheads="1"/>
            </p:cNvSpPr>
            <p:nvPr/>
          </p:nvSpPr>
          <p:spPr bwMode="auto">
            <a:xfrm>
              <a:off x="2599" y="2857"/>
              <a:ext cx="185"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72000"/>
                </a:lnSpc>
              </a:pPr>
              <a:r>
                <a:rPr lang="en-US" altLang="zh-CN" sz="1600" b="1"/>
                <a:t>14</a:t>
              </a:r>
            </a:p>
          </p:txBody>
        </p:sp>
        <p:sp>
          <p:nvSpPr>
            <p:cNvPr id="68623" name="Line 12"/>
            <p:cNvSpPr>
              <a:spLocks noChangeShapeType="1"/>
            </p:cNvSpPr>
            <p:nvPr/>
          </p:nvSpPr>
          <p:spPr bwMode="auto">
            <a:xfrm flipV="1">
              <a:off x="1743" y="2750"/>
              <a:ext cx="1010" cy="535"/>
            </a:xfrm>
            <a:prstGeom prst="line">
              <a:avLst/>
            </a:prstGeom>
            <a:noFill/>
            <a:ln w="63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8624" name="Line 13"/>
            <p:cNvSpPr>
              <a:spLocks noChangeShapeType="1"/>
            </p:cNvSpPr>
            <p:nvPr/>
          </p:nvSpPr>
          <p:spPr bwMode="auto">
            <a:xfrm>
              <a:off x="2762" y="2742"/>
              <a:ext cx="1023" cy="561"/>
            </a:xfrm>
            <a:prstGeom prst="line">
              <a:avLst/>
            </a:prstGeom>
            <a:noFill/>
            <a:ln w="63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8625" name="Line 14"/>
            <p:cNvSpPr>
              <a:spLocks noChangeShapeType="1"/>
            </p:cNvSpPr>
            <p:nvPr/>
          </p:nvSpPr>
          <p:spPr bwMode="auto">
            <a:xfrm flipH="1">
              <a:off x="3321" y="3303"/>
              <a:ext cx="464" cy="830"/>
            </a:xfrm>
            <a:prstGeom prst="line">
              <a:avLst/>
            </a:prstGeom>
            <a:noFill/>
            <a:ln w="63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8626" name="Freeform 15"/>
            <p:cNvSpPr>
              <a:spLocks/>
            </p:cNvSpPr>
            <p:nvPr/>
          </p:nvSpPr>
          <p:spPr bwMode="auto">
            <a:xfrm flipV="1">
              <a:off x="2057" y="4141"/>
              <a:ext cx="1260" cy="0"/>
            </a:xfrm>
            <a:custGeom>
              <a:avLst/>
              <a:gdLst>
                <a:gd name="T0" fmla="*/ 17 w 1410"/>
                <a:gd name="T1" fmla="*/ 0 h 1"/>
                <a:gd name="T2" fmla="*/ 0 w 1410"/>
                <a:gd name="T3" fmla="*/ 0 h 1"/>
                <a:gd name="T4" fmla="*/ 0 60000 65536"/>
                <a:gd name="T5" fmla="*/ 0 60000 65536"/>
                <a:gd name="T6" fmla="*/ 0 w 1410"/>
                <a:gd name="T7" fmla="*/ 0 h 1"/>
                <a:gd name="T8" fmla="*/ 1410 w 1410"/>
                <a:gd name="T9" fmla="*/ 0 h 1"/>
              </a:gdLst>
              <a:ahLst/>
              <a:cxnLst>
                <a:cxn ang="T4">
                  <a:pos x="T0" y="T1"/>
                </a:cxn>
                <a:cxn ang="T5">
                  <a:pos x="T2" y="T3"/>
                </a:cxn>
              </a:cxnLst>
              <a:rect l="T6" t="T7" r="T8" b="T9"/>
              <a:pathLst>
                <a:path w="1410" h="1">
                  <a:moveTo>
                    <a:pt x="1410" y="1"/>
                  </a:moveTo>
                  <a:lnTo>
                    <a:pt x="0" y="0"/>
                  </a:lnTo>
                </a:path>
              </a:pathLst>
            </a:custGeom>
            <a:noFill/>
            <a:ln w="6350">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27" name="Freeform 16"/>
            <p:cNvSpPr>
              <a:spLocks/>
            </p:cNvSpPr>
            <p:nvPr/>
          </p:nvSpPr>
          <p:spPr bwMode="auto">
            <a:xfrm>
              <a:off x="1734" y="3284"/>
              <a:ext cx="318" cy="859"/>
            </a:xfrm>
            <a:custGeom>
              <a:avLst/>
              <a:gdLst>
                <a:gd name="T0" fmla="*/ 4 w 361"/>
                <a:gd name="T1" fmla="*/ 1 h 1304"/>
                <a:gd name="T2" fmla="*/ 0 w 361"/>
                <a:gd name="T3" fmla="*/ 0 h 1304"/>
                <a:gd name="T4" fmla="*/ 0 60000 65536"/>
                <a:gd name="T5" fmla="*/ 0 60000 65536"/>
                <a:gd name="T6" fmla="*/ 0 w 361"/>
                <a:gd name="T7" fmla="*/ 0 h 1304"/>
                <a:gd name="T8" fmla="*/ 361 w 361"/>
                <a:gd name="T9" fmla="*/ 1304 h 1304"/>
              </a:gdLst>
              <a:ahLst/>
              <a:cxnLst>
                <a:cxn ang="T4">
                  <a:pos x="T0" y="T1"/>
                </a:cxn>
                <a:cxn ang="T5">
                  <a:pos x="T2" y="T3"/>
                </a:cxn>
              </a:cxnLst>
              <a:rect l="T6" t="T7" r="T8" b="T9"/>
              <a:pathLst>
                <a:path w="361" h="1304">
                  <a:moveTo>
                    <a:pt x="361" y="1304"/>
                  </a:moveTo>
                  <a:lnTo>
                    <a:pt x="0" y="0"/>
                  </a:lnTo>
                </a:path>
              </a:pathLst>
            </a:custGeom>
            <a:noFill/>
            <a:ln w="6350">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28" name="Line 17"/>
            <p:cNvSpPr>
              <a:spLocks noChangeShapeType="1"/>
            </p:cNvSpPr>
            <p:nvPr/>
          </p:nvSpPr>
          <p:spPr bwMode="auto">
            <a:xfrm>
              <a:off x="2771" y="2750"/>
              <a:ext cx="0" cy="202"/>
            </a:xfrm>
            <a:prstGeom prst="line">
              <a:avLst/>
            </a:prstGeom>
            <a:noFill/>
            <a:ln w="63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8629" name="Freeform 18"/>
            <p:cNvSpPr>
              <a:spLocks/>
            </p:cNvSpPr>
            <p:nvPr/>
          </p:nvSpPr>
          <p:spPr bwMode="auto">
            <a:xfrm>
              <a:off x="3494" y="3300"/>
              <a:ext cx="282" cy="91"/>
            </a:xfrm>
            <a:custGeom>
              <a:avLst/>
              <a:gdLst>
                <a:gd name="T0" fmla="*/ 1 w 390"/>
                <a:gd name="T1" fmla="*/ 0 h 150"/>
                <a:gd name="T2" fmla="*/ 0 w 390"/>
                <a:gd name="T3" fmla="*/ 1 h 150"/>
                <a:gd name="T4" fmla="*/ 0 60000 65536"/>
                <a:gd name="T5" fmla="*/ 0 60000 65536"/>
                <a:gd name="T6" fmla="*/ 0 w 390"/>
                <a:gd name="T7" fmla="*/ 0 h 150"/>
                <a:gd name="T8" fmla="*/ 390 w 390"/>
                <a:gd name="T9" fmla="*/ 150 h 150"/>
              </a:gdLst>
              <a:ahLst/>
              <a:cxnLst>
                <a:cxn ang="T4">
                  <a:pos x="T0" y="T1"/>
                </a:cxn>
                <a:cxn ang="T5">
                  <a:pos x="T2" y="T3"/>
                </a:cxn>
              </a:cxnLst>
              <a:rect l="T6" t="T7" r="T8" b="T9"/>
              <a:pathLst>
                <a:path w="390" h="150">
                  <a:moveTo>
                    <a:pt x="390" y="0"/>
                  </a:moveTo>
                  <a:lnTo>
                    <a:pt x="0" y="150"/>
                  </a:lnTo>
                </a:path>
              </a:pathLst>
            </a:custGeom>
            <a:noFill/>
            <a:ln w="6350">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30" name="Freeform 19"/>
            <p:cNvSpPr>
              <a:spLocks/>
            </p:cNvSpPr>
            <p:nvPr/>
          </p:nvSpPr>
          <p:spPr bwMode="auto">
            <a:xfrm>
              <a:off x="3159" y="3972"/>
              <a:ext cx="153" cy="162"/>
            </a:xfrm>
            <a:custGeom>
              <a:avLst/>
              <a:gdLst>
                <a:gd name="T0" fmla="*/ 2 w 194"/>
                <a:gd name="T1" fmla="*/ 1 h 285"/>
                <a:gd name="T2" fmla="*/ 0 w 194"/>
                <a:gd name="T3" fmla="*/ 0 h 285"/>
                <a:gd name="T4" fmla="*/ 0 60000 65536"/>
                <a:gd name="T5" fmla="*/ 0 60000 65536"/>
                <a:gd name="T6" fmla="*/ 0 w 194"/>
                <a:gd name="T7" fmla="*/ 0 h 285"/>
                <a:gd name="T8" fmla="*/ 194 w 194"/>
                <a:gd name="T9" fmla="*/ 285 h 285"/>
              </a:gdLst>
              <a:ahLst/>
              <a:cxnLst>
                <a:cxn ang="T4">
                  <a:pos x="T0" y="T1"/>
                </a:cxn>
                <a:cxn ang="T5">
                  <a:pos x="T2" y="T3"/>
                </a:cxn>
              </a:cxnLst>
              <a:rect l="T6" t="T7" r="T8" b="T9"/>
              <a:pathLst>
                <a:path w="194" h="285">
                  <a:moveTo>
                    <a:pt x="194" y="285"/>
                  </a:moveTo>
                  <a:lnTo>
                    <a:pt x="0" y="0"/>
                  </a:lnTo>
                </a:path>
              </a:pathLst>
            </a:custGeom>
            <a:noFill/>
            <a:ln w="6350">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31" name="Freeform 20"/>
            <p:cNvSpPr>
              <a:spLocks/>
            </p:cNvSpPr>
            <p:nvPr/>
          </p:nvSpPr>
          <p:spPr bwMode="auto">
            <a:xfrm>
              <a:off x="2066" y="3980"/>
              <a:ext cx="141" cy="157"/>
            </a:xfrm>
            <a:custGeom>
              <a:avLst/>
              <a:gdLst>
                <a:gd name="T0" fmla="*/ 0 w 210"/>
                <a:gd name="T1" fmla="*/ 1 h 240"/>
                <a:gd name="T2" fmla="*/ 1 w 210"/>
                <a:gd name="T3" fmla="*/ 0 h 240"/>
                <a:gd name="T4" fmla="*/ 0 60000 65536"/>
                <a:gd name="T5" fmla="*/ 0 60000 65536"/>
                <a:gd name="T6" fmla="*/ 0 w 210"/>
                <a:gd name="T7" fmla="*/ 0 h 240"/>
                <a:gd name="T8" fmla="*/ 210 w 210"/>
                <a:gd name="T9" fmla="*/ 240 h 240"/>
              </a:gdLst>
              <a:ahLst/>
              <a:cxnLst>
                <a:cxn ang="T4">
                  <a:pos x="T0" y="T1"/>
                </a:cxn>
                <a:cxn ang="T5">
                  <a:pos x="T2" y="T3"/>
                </a:cxn>
              </a:cxnLst>
              <a:rect l="T6" t="T7" r="T8" b="T9"/>
              <a:pathLst>
                <a:path w="210" h="240">
                  <a:moveTo>
                    <a:pt x="0" y="240"/>
                  </a:moveTo>
                  <a:lnTo>
                    <a:pt x="210" y="0"/>
                  </a:lnTo>
                </a:path>
              </a:pathLst>
            </a:custGeom>
            <a:noFill/>
            <a:ln w="6350">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32" name="Line 21"/>
            <p:cNvSpPr>
              <a:spLocks noChangeShapeType="1"/>
            </p:cNvSpPr>
            <p:nvPr/>
          </p:nvSpPr>
          <p:spPr bwMode="auto">
            <a:xfrm>
              <a:off x="1739" y="3287"/>
              <a:ext cx="247" cy="58"/>
            </a:xfrm>
            <a:prstGeom prst="line">
              <a:avLst/>
            </a:prstGeom>
            <a:noFill/>
            <a:ln w="63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8633" name="Freeform 22"/>
            <p:cNvSpPr>
              <a:spLocks/>
            </p:cNvSpPr>
            <p:nvPr/>
          </p:nvSpPr>
          <p:spPr bwMode="auto">
            <a:xfrm>
              <a:off x="1978" y="2956"/>
              <a:ext cx="775" cy="385"/>
            </a:xfrm>
            <a:custGeom>
              <a:avLst/>
              <a:gdLst>
                <a:gd name="T0" fmla="*/ 0 w 910"/>
                <a:gd name="T1" fmla="*/ 1 h 594"/>
                <a:gd name="T2" fmla="*/ 3 w 910"/>
                <a:gd name="T3" fmla="*/ 1 h 594"/>
                <a:gd name="T4" fmla="*/ 3 w 910"/>
                <a:gd name="T5" fmla="*/ 0 h 594"/>
                <a:gd name="T6" fmla="*/ 0 60000 65536"/>
                <a:gd name="T7" fmla="*/ 0 60000 65536"/>
                <a:gd name="T8" fmla="*/ 0 60000 65536"/>
                <a:gd name="T9" fmla="*/ 0 w 910"/>
                <a:gd name="T10" fmla="*/ 0 h 594"/>
                <a:gd name="T11" fmla="*/ 910 w 910"/>
                <a:gd name="T12" fmla="*/ 594 h 594"/>
              </a:gdLst>
              <a:ahLst/>
              <a:cxnLst>
                <a:cxn ang="T6">
                  <a:pos x="T0" y="T1"/>
                </a:cxn>
                <a:cxn ang="T7">
                  <a:pos x="T2" y="T3"/>
                </a:cxn>
                <a:cxn ang="T8">
                  <a:pos x="T4" y="T5"/>
                </a:cxn>
              </a:cxnLst>
              <a:rect l="T9" t="T10" r="T11" b="T12"/>
              <a:pathLst>
                <a:path w="910" h="594">
                  <a:moveTo>
                    <a:pt x="0" y="594"/>
                  </a:moveTo>
                  <a:lnTo>
                    <a:pt x="525" y="354"/>
                  </a:lnTo>
                  <a:lnTo>
                    <a:pt x="910" y="0"/>
                  </a:lnTo>
                </a:path>
              </a:pathLst>
            </a:custGeom>
            <a:noFill/>
            <a:ln w="6350">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34" name="Freeform 23"/>
            <p:cNvSpPr>
              <a:spLocks/>
            </p:cNvSpPr>
            <p:nvPr/>
          </p:nvSpPr>
          <p:spPr bwMode="auto">
            <a:xfrm>
              <a:off x="2762" y="2948"/>
              <a:ext cx="746" cy="433"/>
            </a:xfrm>
            <a:custGeom>
              <a:avLst/>
              <a:gdLst>
                <a:gd name="T0" fmla="*/ 0 w 735"/>
                <a:gd name="T1" fmla="*/ 0 h 630"/>
                <a:gd name="T2" fmla="*/ 562 w 735"/>
                <a:gd name="T3" fmla="*/ 1 h 630"/>
                <a:gd name="T4" fmla="*/ 1310 w 735"/>
                <a:gd name="T5" fmla="*/ 1 h 630"/>
                <a:gd name="T6" fmla="*/ 0 60000 65536"/>
                <a:gd name="T7" fmla="*/ 0 60000 65536"/>
                <a:gd name="T8" fmla="*/ 0 60000 65536"/>
                <a:gd name="T9" fmla="*/ 0 w 735"/>
                <a:gd name="T10" fmla="*/ 0 h 630"/>
                <a:gd name="T11" fmla="*/ 735 w 735"/>
                <a:gd name="T12" fmla="*/ 630 h 630"/>
              </a:gdLst>
              <a:ahLst/>
              <a:cxnLst>
                <a:cxn ang="T6">
                  <a:pos x="T0" y="T1"/>
                </a:cxn>
                <a:cxn ang="T7">
                  <a:pos x="T2" y="T3"/>
                </a:cxn>
                <a:cxn ang="T8">
                  <a:pos x="T4" y="T5"/>
                </a:cxn>
              </a:cxnLst>
              <a:rect l="T9" t="T10" r="T11" b="T12"/>
              <a:pathLst>
                <a:path w="735" h="630">
                  <a:moveTo>
                    <a:pt x="0" y="0"/>
                  </a:moveTo>
                  <a:lnTo>
                    <a:pt x="315" y="387"/>
                  </a:lnTo>
                  <a:lnTo>
                    <a:pt x="735" y="630"/>
                  </a:lnTo>
                </a:path>
              </a:pathLst>
            </a:custGeom>
            <a:noFill/>
            <a:ln w="6350">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35" name="Freeform 24"/>
            <p:cNvSpPr>
              <a:spLocks/>
            </p:cNvSpPr>
            <p:nvPr/>
          </p:nvSpPr>
          <p:spPr bwMode="auto">
            <a:xfrm>
              <a:off x="3173" y="3393"/>
              <a:ext cx="326" cy="581"/>
            </a:xfrm>
            <a:custGeom>
              <a:avLst/>
              <a:gdLst>
                <a:gd name="T0" fmla="*/ 203 w 330"/>
                <a:gd name="T1" fmla="*/ 0 h 810"/>
                <a:gd name="T2" fmla="*/ 61 w 330"/>
                <a:gd name="T3" fmla="*/ 1 h 810"/>
                <a:gd name="T4" fmla="*/ 0 w 330"/>
                <a:gd name="T5" fmla="*/ 1 h 810"/>
                <a:gd name="T6" fmla="*/ 0 60000 65536"/>
                <a:gd name="T7" fmla="*/ 0 60000 65536"/>
                <a:gd name="T8" fmla="*/ 0 60000 65536"/>
                <a:gd name="T9" fmla="*/ 0 w 330"/>
                <a:gd name="T10" fmla="*/ 0 h 810"/>
                <a:gd name="T11" fmla="*/ 330 w 330"/>
                <a:gd name="T12" fmla="*/ 810 h 810"/>
              </a:gdLst>
              <a:ahLst/>
              <a:cxnLst>
                <a:cxn ang="T6">
                  <a:pos x="T0" y="T1"/>
                </a:cxn>
                <a:cxn ang="T7">
                  <a:pos x="T2" y="T3"/>
                </a:cxn>
                <a:cxn ang="T8">
                  <a:pos x="T4" y="T5"/>
                </a:cxn>
              </a:cxnLst>
              <a:rect l="T9" t="T10" r="T11" b="T12"/>
              <a:pathLst>
                <a:path w="330" h="810">
                  <a:moveTo>
                    <a:pt x="330" y="0"/>
                  </a:moveTo>
                  <a:lnTo>
                    <a:pt x="100" y="352"/>
                  </a:lnTo>
                  <a:lnTo>
                    <a:pt x="0" y="810"/>
                  </a:lnTo>
                </a:path>
              </a:pathLst>
            </a:custGeom>
            <a:noFill/>
            <a:ln w="6350">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36" name="Freeform 25"/>
            <p:cNvSpPr>
              <a:spLocks/>
            </p:cNvSpPr>
            <p:nvPr/>
          </p:nvSpPr>
          <p:spPr bwMode="auto">
            <a:xfrm>
              <a:off x="2216" y="3927"/>
              <a:ext cx="948" cy="57"/>
            </a:xfrm>
            <a:custGeom>
              <a:avLst/>
              <a:gdLst>
                <a:gd name="T0" fmla="*/ 3 w 1126"/>
                <a:gd name="T1" fmla="*/ 1 h 95"/>
                <a:gd name="T2" fmla="*/ 3 w 1126"/>
                <a:gd name="T3" fmla="*/ 0 h 95"/>
                <a:gd name="T4" fmla="*/ 0 w 1126"/>
                <a:gd name="T5" fmla="*/ 1 h 95"/>
                <a:gd name="T6" fmla="*/ 0 60000 65536"/>
                <a:gd name="T7" fmla="*/ 0 60000 65536"/>
                <a:gd name="T8" fmla="*/ 0 60000 65536"/>
                <a:gd name="T9" fmla="*/ 0 w 1126"/>
                <a:gd name="T10" fmla="*/ 0 h 95"/>
                <a:gd name="T11" fmla="*/ 1126 w 1126"/>
                <a:gd name="T12" fmla="*/ 95 h 95"/>
              </a:gdLst>
              <a:ahLst/>
              <a:cxnLst>
                <a:cxn ang="T6">
                  <a:pos x="T0" y="T1"/>
                </a:cxn>
                <a:cxn ang="T7">
                  <a:pos x="T2" y="T3"/>
                </a:cxn>
                <a:cxn ang="T8">
                  <a:pos x="T4" y="T5"/>
                </a:cxn>
              </a:cxnLst>
              <a:rect l="T9" t="T10" r="T11" b="T12"/>
              <a:pathLst>
                <a:path w="1126" h="95">
                  <a:moveTo>
                    <a:pt x="1126" y="95"/>
                  </a:moveTo>
                  <a:lnTo>
                    <a:pt x="595" y="0"/>
                  </a:lnTo>
                  <a:lnTo>
                    <a:pt x="0" y="95"/>
                  </a:lnTo>
                </a:path>
              </a:pathLst>
            </a:custGeom>
            <a:noFill/>
            <a:ln w="6350">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37" name="Freeform 26"/>
            <p:cNvSpPr>
              <a:spLocks/>
            </p:cNvSpPr>
            <p:nvPr/>
          </p:nvSpPr>
          <p:spPr bwMode="auto">
            <a:xfrm>
              <a:off x="1981" y="3337"/>
              <a:ext cx="231" cy="645"/>
            </a:xfrm>
            <a:custGeom>
              <a:avLst/>
              <a:gdLst>
                <a:gd name="T0" fmla="*/ 40 w 242"/>
                <a:gd name="T1" fmla="*/ 1 h 906"/>
                <a:gd name="T2" fmla="*/ 32 w 242"/>
                <a:gd name="T3" fmla="*/ 1 h 906"/>
                <a:gd name="T4" fmla="*/ 0 w 242"/>
                <a:gd name="T5" fmla="*/ 0 h 906"/>
                <a:gd name="T6" fmla="*/ 0 60000 65536"/>
                <a:gd name="T7" fmla="*/ 0 60000 65536"/>
                <a:gd name="T8" fmla="*/ 0 60000 65536"/>
                <a:gd name="T9" fmla="*/ 0 w 242"/>
                <a:gd name="T10" fmla="*/ 0 h 906"/>
                <a:gd name="T11" fmla="*/ 242 w 242"/>
                <a:gd name="T12" fmla="*/ 906 h 906"/>
              </a:gdLst>
              <a:ahLst/>
              <a:cxnLst>
                <a:cxn ang="T6">
                  <a:pos x="T0" y="T1"/>
                </a:cxn>
                <a:cxn ang="T7">
                  <a:pos x="T2" y="T3"/>
                </a:cxn>
                <a:cxn ang="T8">
                  <a:pos x="T4" y="T5"/>
                </a:cxn>
              </a:cxnLst>
              <a:rect l="T9" t="T10" r="T11" b="T12"/>
              <a:pathLst>
                <a:path w="242" h="906">
                  <a:moveTo>
                    <a:pt x="242" y="906"/>
                  </a:moveTo>
                  <a:lnTo>
                    <a:pt x="201" y="462"/>
                  </a:lnTo>
                  <a:lnTo>
                    <a:pt x="0" y="0"/>
                  </a:lnTo>
                </a:path>
              </a:pathLst>
            </a:custGeom>
            <a:noFill/>
            <a:ln w="6350">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38" name="Line 27"/>
            <p:cNvSpPr>
              <a:spLocks noChangeShapeType="1"/>
            </p:cNvSpPr>
            <p:nvPr/>
          </p:nvSpPr>
          <p:spPr bwMode="auto">
            <a:xfrm>
              <a:off x="2418" y="3187"/>
              <a:ext cx="101" cy="170"/>
            </a:xfrm>
            <a:prstGeom prst="line">
              <a:avLst/>
            </a:prstGeom>
            <a:noFill/>
            <a:ln w="63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8639" name="Line 28"/>
            <p:cNvSpPr>
              <a:spLocks noChangeShapeType="1"/>
            </p:cNvSpPr>
            <p:nvPr/>
          </p:nvSpPr>
          <p:spPr bwMode="auto">
            <a:xfrm flipH="1">
              <a:off x="2919" y="3219"/>
              <a:ext cx="168" cy="140"/>
            </a:xfrm>
            <a:prstGeom prst="line">
              <a:avLst/>
            </a:prstGeom>
            <a:noFill/>
            <a:ln w="63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8640" name="Freeform 29"/>
            <p:cNvSpPr>
              <a:spLocks/>
            </p:cNvSpPr>
            <p:nvPr/>
          </p:nvSpPr>
          <p:spPr bwMode="auto">
            <a:xfrm>
              <a:off x="3018" y="3600"/>
              <a:ext cx="255" cy="56"/>
            </a:xfrm>
            <a:custGeom>
              <a:avLst/>
              <a:gdLst>
                <a:gd name="T0" fmla="*/ 3 w 300"/>
                <a:gd name="T1" fmla="*/ 1 h 105"/>
                <a:gd name="T2" fmla="*/ 0 w 300"/>
                <a:gd name="T3" fmla="*/ 0 h 105"/>
                <a:gd name="T4" fmla="*/ 0 60000 65536"/>
                <a:gd name="T5" fmla="*/ 0 60000 65536"/>
                <a:gd name="T6" fmla="*/ 0 w 300"/>
                <a:gd name="T7" fmla="*/ 0 h 105"/>
                <a:gd name="T8" fmla="*/ 300 w 300"/>
                <a:gd name="T9" fmla="*/ 105 h 105"/>
              </a:gdLst>
              <a:ahLst/>
              <a:cxnLst>
                <a:cxn ang="T4">
                  <a:pos x="T0" y="T1"/>
                </a:cxn>
                <a:cxn ang="T5">
                  <a:pos x="T2" y="T3"/>
                </a:cxn>
              </a:cxnLst>
              <a:rect l="T6" t="T7" r="T8" b="T9"/>
              <a:pathLst>
                <a:path w="300" h="105">
                  <a:moveTo>
                    <a:pt x="300" y="105"/>
                  </a:moveTo>
                  <a:lnTo>
                    <a:pt x="0" y="0"/>
                  </a:lnTo>
                </a:path>
              </a:pathLst>
            </a:custGeom>
            <a:noFill/>
            <a:ln w="6350">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41" name="Freeform 30"/>
            <p:cNvSpPr>
              <a:spLocks/>
            </p:cNvSpPr>
            <p:nvPr/>
          </p:nvSpPr>
          <p:spPr bwMode="auto">
            <a:xfrm>
              <a:off x="2706" y="3755"/>
              <a:ext cx="1" cy="172"/>
            </a:xfrm>
            <a:custGeom>
              <a:avLst/>
              <a:gdLst>
                <a:gd name="T0" fmla="*/ 0 w 10"/>
                <a:gd name="T1" fmla="*/ 1 h 270"/>
                <a:gd name="T2" fmla="*/ 0 w 10"/>
                <a:gd name="T3" fmla="*/ 0 h 270"/>
                <a:gd name="T4" fmla="*/ 0 60000 65536"/>
                <a:gd name="T5" fmla="*/ 0 60000 65536"/>
                <a:gd name="T6" fmla="*/ 0 w 10"/>
                <a:gd name="T7" fmla="*/ 0 h 270"/>
                <a:gd name="T8" fmla="*/ 10 w 10"/>
                <a:gd name="T9" fmla="*/ 270 h 270"/>
              </a:gdLst>
              <a:ahLst/>
              <a:cxnLst>
                <a:cxn ang="T4">
                  <a:pos x="T0" y="T1"/>
                </a:cxn>
                <a:cxn ang="T5">
                  <a:pos x="T2" y="T3"/>
                </a:cxn>
              </a:cxnLst>
              <a:rect l="T6" t="T7" r="T8" b="T9"/>
              <a:pathLst>
                <a:path w="10" h="270">
                  <a:moveTo>
                    <a:pt x="10" y="270"/>
                  </a:moveTo>
                  <a:lnTo>
                    <a:pt x="0" y="0"/>
                  </a:lnTo>
                </a:path>
              </a:pathLst>
            </a:custGeom>
            <a:noFill/>
            <a:ln w="6350">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42" name="Line 31"/>
            <p:cNvSpPr>
              <a:spLocks noChangeShapeType="1"/>
            </p:cNvSpPr>
            <p:nvPr/>
          </p:nvSpPr>
          <p:spPr bwMode="auto">
            <a:xfrm flipV="1">
              <a:off x="2175" y="3612"/>
              <a:ext cx="203" cy="40"/>
            </a:xfrm>
            <a:prstGeom prst="line">
              <a:avLst/>
            </a:prstGeom>
            <a:noFill/>
            <a:ln w="63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8643" name="Freeform 32"/>
            <p:cNvSpPr>
              <a:spLocks/>
            </p:cNvSpPr>
            <p:nvPr/>
          </p:nvSpPr>
          <p:spPr bwMode="auto">
            <a:xfrm>
              <a:off x="2524" y="3359"/>
              <a:ext cx="402" cy="1"/>
            </a:xfrm>
            <a:custGeom>
              <a:avLst/>
              <a:gdLst>
                <a:gd name="T0" fmla="*/ 0 w 495"/>
                <a:gd name="T1" fmla="*/ 1 h 1"/>
                <a:gd name="T2" fmla="*/ 2 w 495"/>
                <a:gd name="T3" fmla="*/ 0 h 1"/>
                <a:gd name="T4" fmla="*/ 0 60000 65536"/>
                <a:gd name="T5" fmla="*/ 0 60000 65536"/>
                <a:gd name="T6" fmla="*/ 0 w 495"/>
                <a:gd name="T7" fmla="*/ 0 h 1"/>
                <a:gd name="T8" fmla="*/ 495 w 495"/>
                <a:gd name="T9" fmla="*/ 1 h 1"/>
              </a:gdLst>
              <a:ahLst/>
              <a:cxnLst>
                <a:cxn ang="T4">
                  <a:pos x="T0" y="T1"/>
                </a:cxn>
                <a:cxn ang="T5">
                  <a:pos x="T2" y="T3"/>
                </a:cxn>
              </a:cxnLst>
              <a:rect l="T6" t="T7" r="T8" b="T9"/>
              <a:pathLst>
                <a:path w="495" h="1">
                  <a:moveTo>
                    <a:pt x="0" y="1"/>
                  </a:moveTo>
                  <a:lnTo>
                    <a:pt x="495" y="0"/>
                  </a:lnTo>
                </a:path>
              </a:pathLst>
            </a:custGeom>
            <a:noFill/>
            <a:ln w="6350">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44" name="Freeform 33"/>
            <p:cNvSpPr>
              <a:spLocks/>
            </p:cNvSpPr>
            <p:nvPr/>
          </p:nvSpPr>
          <p:spPr bwMode="auto">
            <a:xfrm>
              <a:off x="2917" y="3357"/>
              <a:ext cx="113" cy="251"/>
            </a:xfrm>
            <a:custGeom>
              <a:avLst/>
              <a:gdLst>
                <a:gd name="T0" fmla="*/ 0 w 119"/>
                <a:gd name="T1" fmla="*/ 0 h 345"/>
                <a:gd name="T2" fmla="*/ 17 w 119"/>
                <a:gd name="T3" fmla="*/ 1 h 345"/>
                <a:gd name="T4" fmla="*/ 0 60000 65536"/>
                <a:gd name="T5" fmla="*/ 0 60000 65536"/>
                <a:gd name="T6" fmla="*/ 0 w 119"/>
                <a:gd name="T7" fmla="*/ 0 h 345"/>
                <a:gd name="T8" fmla="*/ 119 w 119"/>
                <a:gd name="T9" fmla="*/ 345 h 345"/>
              </a:gdLst>
              <a:ahLst/>
              <a:cxnLst>
                <a:cxn ang="T4">
                  <a:pos x="T0" y="T1"/>
                </a:cxn>
                <a:cxn ang="T5">
                  <a:pos x="T2" y="T3"/>
                </a:cxn>
              </a:cxnLst>
              <a:rect l="T6" t="T7" r="T8" b="T9"/>
              <a:pathLst>
                <a:path w="119" h="345">
                  <a:moveTo>
                    <a:pt x="0" y="0"/>
                  </a:moveTo>
                  <a:lnTo>
                    <a:pt x="119" y="345"/>
                  </a:lnTo>
                </a:path>
              </a:pathLst>
            </a:custGeom>
            <a:noFill/>
            <a:ln w="6350">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45" name="Freeform 34"/>
            <p:cNvSpPr>
              <a:spLocks/>
            </p:cNvSpPr>
            <p:nvPr/>
          </p:nvSpPr>
          <p:spPr bwMode="auto">
            <a:xfrm>
              <a:off x="2713" y="3606"/>
              <a:ext cx="310" cy="154"/>
            </a:xfrm>
            <a:custGeom>
              <a:avLst/>
              <a:gdLst>
                <a:gd name="T0" fmla="*/ 1 w 421"/>
                <a:gd name="T1" fmla="*/ 0 h 225"/>
                <a:gd name="T2" fmla="*/ 0 w 421"/>
                <a:gd name="T3" fmla="*/ 1 h 225"/>
                <a:gd name="T4" fmla="*/ 0 60000 65536"/>
                <a:gd name="T5" fmla="*/ 0 60000 65536"/>
                <a:gd name="T6" fmla="*/ 0 w 421"/>
                <a:gd name="T7" fmla="*/ 0 h 225"/>
                <a:gd name="T8" fmla="*/ 421 w 421"/>
                <a:gd name="T9" fmla="*/ 225 h 225"/>
              </a:gdLst>
              <a:ahLst/>
              <a:cxnLst>
                <a:cxn ang="T4">
                  <a:pos x="T0" y="T1"/>
                </a:cxn>
                <a:cxn ang="T5">
                  <a:pos x="T2" y="T3"/>
                </a:cxn>
              </a:cxnLst>
              <a:rect l="T6" t="T7" r="T8" b="T9"/>
              <a:pathLst>
                <a:path w="421" h="225">
                  <a:moveTo>
                    <a:pt x="421" y="0"/>
                  </a:moveTo>
                  <a:lnTo>
                    <a:pt x="0" y="225"/>
                  </a:lnTo>
                </a:path>
              </a:pathLst>
            </a:custGeom>
            <a:noFill/>
            <a:ln w="6350">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46" name="Line 35"/>
            <p:cNvSpPr>
              <a:spLocks noChangeShapeType="1"/>
            </p:cNvSpPr>
            <p:nvPr/>
          </p:nvSpPr>
          <p:spPr bwMode="auto">
            <a:xfrm flipH="1" flipV="1">
              <a:off x="2383" y="3614"/>
              <a:ext cx="321" cy="148"/>
            </a:xfrm>
            <a:prstGeom prst="line">
              <a:avLst/>
            </a:prstGeom>
            <a:noFill/>
            <a:ln w="63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8647" name="Freeform 36"/>
            <p:cNvSpPr>
              <a:spLocks/>
            </p:cNvSpPr>
            <p:nvPr/>
          </p:nvSpPr>
          <p:spPr bwMode="auto">
            <a:xfrm>
              <a:off x="2383" y="3366"/>
              <a:ext cx="132" cy="240"/>
            </a:xfrm>
            <a:custGeom>
              <a:avLst/>
              <a:gdLst>
                <a:gd name="T0" fmla="*/ 0 w 240"/>
                <a:gd name="T1" fmla="*/ 1 h 376"/>
                <a:gd name="T2" fmla="*/ 1 w 240"/>
                <a:gd name="T3" fmla="*/ 0 h 376"/>
                <a:gd name="T4" fmla="*/ 0 60000 65536"/>
                <a:gd name="T5" fmla="*/ 0 60000 65536"/>
                <a:gd name="T6" fmla="*/ 0 w 240"/>
                <a:gd name="T7" fmla="*/ 0 h 376"/>
                <a:gd name="T8" fmla="*/ 240 w 240"/>
                <a:gd name="T9" fmla="*/ 376 h 376"/>
              </a:gdLst>
              <a:ahLst/>
              <a:cxnLst>
                <a:cxn ang="T4">
                  <a:pos x="T0" y="T1"/>
                </a:cxn>
                <a:cxn ang="T5">
                  <a:pos x="T2" y="T3"/>
                </a:cxn>
              </a:cxnLst>
              <a:rect l="T6" t="T7" r="T8" b="T9"/>
              <a:pathLst>
                <a:path w="240" h="376">
                  <a:moveTo>
                    <a:pt x="0" y="376"/>
                  </a:moveTo>
                  <a:lnTo>
                    <a:pt x="240" y="0"/>
                  </a:lnTo>
                </a:path>
              </a:pathLst>
            </a:custGeom>
            <a:noFill/>
            <a:ln w="6350">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48" name="Text Box 38"/>
            <p:cNvSpPr txBox="1">
              <a:spLocks noChangeArrowheads="1"/>
            </p:cNvSpPr>
            <p:nvPr/>
          </p:nvSpPr>
          <p:spPr bwMode="auto">
            <a:xfrm>
              <a:off x="2651" y="2610"/>
              <a:ext cx="132"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72000"/>
                </a:lnSpc>
              </a:pPr>
              <a:r>
                <a:rPr lang="en-US" altLang="zh-CN" sz="1600" b="1"/>
                <a:t>1</a:t>
              </a:r>
            </a:p>
          </p:txBody>
        </p:sp>
        <p:sp>
          <p:nvSpPr>
            <p:cNvPr id="68649" name="Text Box 39"/>
            <p:cNvSpPr txBox="1">
              <a:spLocks noChangeArrowheads="1"/>
            </p:cNvSpPr>
            <p:nvPr/>
          </p:nvSpPr>
          <p:spPr bwMode="auto">
            <a:xfrm>
              <a:off x="1532" y="3237"/>
              <a:ext cx="185"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72000"/>
                </a:lnSpc>
              </a:pPr>
              <a:r>
                <a:rPr lang="en-US" altLang="zh-CN" sz="1600" b="1"/>
                <a:t>20</a:t>
              </a:r>
            </a:p>
          </p:txBody>
        </p:sp>
        <p:sp>
          <p:nvSpPr>
            <p:cNvPr id="68650" name="Text Box 40"/>
            <p:cNvSpPr txBox="1">
              <a:spLocks noChangeArrowheads="1"/>
            </p:cNvSpPr>
            <p:nvPr/>
          </p:nvSpPr>
          <p:spPr bwMode="auto">
            <a:xfrm>
              <a:off x="3859" y="3248"/>
              <a:ext cx="132"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72000"/>
                </a:lnSpc>
              </a:pPr>
              <a:r>
                <a:rPr lang="en-US" altLang="zh-CN" sz="1600" b="1"/>
                <a:t>2</a:t>
              </a:r>
            </a:p>
          </p:txBody>
        </p:sp>
        <p:sp>
          <p:nvSpPr>
            <p:cNvPr id="68651" name="Text Box 41"/>
            <p:cNvSpPr txBox="1">
              <a:spLocks noChangeArrowheads="1"/>
            </p:cNvSpPr>
            <p:nvPr/>
          </p:nvSpPr>
          <p:spPr bwMode="auto">
            <a:xfrm>
              <a:off x="3092" y="3098"/>
              <a:ext cx="185"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72000"/>
                </a:lnSpc>
              </a:pPr>
              <a:r>
                <a:rPr lang="en-US" altLang="zh-CN" sz="1600" b="1"/>
                <a:t>13</a:t>
              </a:r>
            </a:p>
          </p:txBody>
        </p:sp>
        <p:sp>
          <p:nvSpPr>
            <p:cNvPr id="68652" name="Text Box 42"/>
            <p:cNvSpPr txBox="1">
              <a:spLocks noChangeArrowheads="1"/>
            </p:cNvSpPr>
            <p:nvPr/>
          </p:nvSpPr>
          <p:spPr bwMode="auto">
            <a:xfrm>
              <a:off x="2317" y="3039"/>
              <a:ext cx="185"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72000"/>
                </a:lnSpc>
              </a:pPr>
              <a:r>
                <a:rPr lang="en-US" altLang="zh-CN" sz="1600" b="1"/>
                <a:t>15</a:t>
              </a:r>
            </a:p>
          </p:txBody>
        </p:sp>
        <p:sp>
          <p:nvSpPr>
            <p:cNvPr id="68653" name="Text Box 43"/>
            <p:cNvSpPr txBox="1">
              <a:spLocks noChangeArrowheads="1"/>
            </p:cNvSpPr>
            <p:nvPr/>
          </p:nvSpPr>
          <p:spPr bwMode="auto">
            <a:xfrm>
              <a:off x="3312" y="3604"/>
              <a:ext cx="132"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72000"/>
                </a:lnSpc>
              </a:pPr>
              <a:r>
                <a:rPr lang="en-US" altLang="zh-CN" sz="1600" b="1"/>
                <a:t>4</a:t>
              </a:r>
            </a:p>
          </p:txBody>
        </p:sp>
        <p:sp>
          <p:nvSpPr>
            <p:cNvPr id="68654" name="Text Box 44"/>
            <p:cNvSpPr txBox="1">
              <a:spLocks noChangeArrowheads="1"/>
            </p:cNvSpPr>
            <p:nvPr/>
          </p:nvSpPr>
          <p:spPr bwMode="auto">
            <a:xfrm>
              <a:off x="3233" y="3915"/>
              <a:ext cx="13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72000"/>
                </a:lnSpc>
              </a:pPr>
              <a:r>
                <a:rPr lang="en-US" altLang="zh-CN" sz="1600" b="1"/>
                <a:t>5</a:t>
              </a:r>
            </a:p>
          </p:txBody>
        </p:sp>
        <p:sp>
          <p:nvSpPr>
            <p:cNvPr id="68655" name="Text Box 45"/>
            <p:cNvSpPr txBox="1">
              <a:spLocks noChangeArrowheads="1"/>
            </p:cNvSpPr>
            <p:nvPr/>
          </p:nvSpPr>
          <p:spPr bwMode="auto">
            <a:xfrm>
              <a:off x="3391" y="4097"/>
              <a:ext cx="13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72000"/>
                </a:lnSpc>
              </a:pPr>
              <a:r>
                <a:rPr lang="en-US" altLang="zh-CN" sz="1600" b="1"/>
                <a:t>6</a:t>
              </a:r>
            </a:p>
          </p:txBody>
        </p:sp>
        <p:sp>
          <p:nvSpPr>
            <p:cNvPr id="68656" name="Text Box 46"/>
            <p:cNvSpPr txBox="1">
              <a:spLocks noChangeArrowheads="1"/>
            </p:cNvSpPr>
            <p:nvPr/>
          </p:nvSpPr>
          <p:spPr bwMode="auto">
            <a:xfrm>
              <a:off x="1930" y="4105"/>
              <a:ext cx="13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72000"/>
                </a:lnSpc>
              </a:pPr>
              <a:r>
                <a:rPr lang="en-US" altLang="zh-CN" sz="1600" b="1"/>
                <a:t>7</a:t>
              </a:r>
            </a:p>
          </p:txBody>
        </p:sp>
        <p:sp>
          <p:nvSpPr>
            <p:cNvPr id="68657" name="Text Box 47"/>
            <p:cNvSpPr txBox="1">
              <a:spLocks noChangeArrowheads="1"/>
            </p:cNvSpPr>
            <p:nvPr/>
          </p:nvSpPr>
          <p:spPr bwMode="auto">
            <a:xfrm>
              <a:off x="2678" y="3967"/>
              <a:ext cx="132"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72000"/>
                </a:lnSpc>
              </a:pPr>
              <a:r>
                <a:rPr lang="en-US" altLang="zh-CN" sz="1600" b="1"/>
                <a:t>9</a:t>
              </a:r>
            </a:p>
          </p:txBody>
        </p:sp>
        <p:sp>
          <p:nvSpPr>
            <p:cNvPr id="68658" name="Text Box 48"/>
            <p:cNvSpPr txBox="1">
              <a:spLocks noChangeArrowheads="1"/>
            </p:cNvSpPr>
            <p:nvPr/>
          </p:nvSpPr>
          <p:spPr bwMode="auto">
            <a:xfrm>
              <a:off x="2739" y="3756"/>
              <a:ext cx="168"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72000"/>
                </a:lnSpc>
              </a:pPr>
              <a:r>
                <a:rPr lang="en-US" altLang="zh-CN" sz="1600" b="1"/>
                <a:t>10</a:t>
              </a:r>
            </a:p>
          </p:txBody>
        </p:sp>
        <p:sp>
          <p:nvSpPr>
            <p:cNvPr id="68659" name="Text Box 49"/>
            <p:cNvSpPr txBox="1">
              <a:spLocks noChangeArrowheads="1"/>
            </p:cNvSpPr>
            <p:nvPr/>
          </p:nvSpPr>
          <p:spPr bwMode="auto">
            <a:xfrm>
              <a:off x="2819" y="3511"/>
              <a:ext cx="167"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72000"/>
                </a:lnSpc>
              </a:pPr>
              <a:r>
                <a:rPr lang="en-US" altLang="zh-CN" sz="1600" b="1"/>
                <a:t>11</a:t>
              </a:r>
            </a:p>
          </p:txBody>
        </p:sp>
        <p:sp>
          <p:nvSpPr>
            <p:cNvPr id="68660" name="Text Box 50"/>
            <p:cNvSpPr txBox="1">
              <a:spLocks noChangeArrowheads="1"/>
            </p:cNvSpPr>
            <p:nvPr/>
          </p:nvSpPr>
          <p:spPr bwMode="auto">
            <a:xfrm>
              <a:off x="2986" y="3314"/>
              <a:ext cx="168"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72000"/>
                </a:lnSpc>
              </a:pPr>
              <a:r>
                <a:rPr lang="en-US" altLang="zh-CN" sz="1600" b="1"/>
                <a:t>12</a:t>
              </a:r>
            </a:p>
          </p:txBody>
        </p:sp>
        <p:sp>
          <p:nvSpPr>
            <p:cNvPr id="68661" name="Text Box 51"/>
            <p:cNvSpPr txBox="1">
              <a:spLocks noChangeArrowheads="1"/>
            </p:cNvSpPr>
            <p:nvPr/>
          </p:nvSpPr>
          <p:spPr bwMode="auto">
            <a:xfrm>
              <a:off x="2316" y="3294"/>
              <a:ext cx="168"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72000"/>
                </a:lnSpc>
              </a:pPr>
              <a:r>
                <a:rPr lang="en-US" altLang="zh-CN" sz="1600" b="1"/>
                <a:t>16</a:t>
              </a:r>
            </a:p>
          </p:txBody>
        </p:sp>
        <p:sp>
          <p:nvSpPr>
            <p:cNvPr id="68662" name="Text Box 52"/>
            <p:cNvSpPr txBox="1">
              <a:spLocks noChangeArrowheads="1"/>
            </p:cNvSpPr>
            <p:nvPr/>
          </p:nvSpPr>
          <p:spPr bwMode="auto">
            <a:xfrm>
              <a:off x="2439" y="3517"/>
              <a:ext cx="168"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72000"/>
                </a:lnSpc>
              </a:pPr>
              <a:r>
                <a:rPr lang="en-US" altLang="zh-CN" sz="1600" b="1"/>
                <a:t>17</a:t>
              </a:r>
            </a:p>
          </p:txBody>
        </p:sp>
        <p:sp>
          <p:nvSpPr>
            <p:cNvPr id="68663" name="Text Box 53"/>
            <p:cNvSpPr txBox="1">
              <a:spLocks noChangeArrowheads="1"/>
            </p:cNvSpPr>
            <p:nvPr/>
          </p:nvSpPr>
          <p:spPr bwMode="auto">
            <a:xfrm>
              <a:off x="1972" y="3623"/>
              <a:ext cx="168"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72000"/>
                </a:lnSpc>
              </a:pPr>
              <a:r>
                <a:rPr lang="en-US" altLang="zh-CN" sz="1600" b="1"/>
                <a:t>18</a:t>
              </a:r>
            </a:p>
          </p:txBody>
        </p:sp>
      </p:grpSp>
      <p:grpSp>
        <p:nvGrpSpPr>
          <p:cNvPr id="3" name="Group 22"/>
          <p:cNvGrpSpPr>
            <a:grpSpLocks/>
          </p:cNvGrpSpPr>
          <p:nvPr/>
        </p:nvGrpSpPr>
        <p:grpSpPr bwMode="auto">
          <a:xfrm>
            <a:off x="4557713" y="3822700"/>
            <a:ext cx="4110037" cy="2308225"/>
            <a:chOff x="2871" y="2408"/>
            <a:chExt cx="2589" cy="1454"/>
          </a:xfrm>
        </p:grpSpPr>
        <p:sp>
          <p:nvSpPr>
            <p:cNvPr id="68617" name="Rectangle 20"/>
            <p:cNvSpPr>
              <a:spLocks noChangeArrowheads="1"/>
            </p:cNvSpPr>
            <p:nvPr/>
          </p:nvSpPr>
          <p:spPr bwMode="auto">
            <a:xfrm>
              <a:off x="3317" y="2408"/>
              <a:ext cx="2143" cy="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50000"/>
                </a:lnSpc>
                <a:spcBef>
                  <a:spcPct val="50000"/>
                </a:spcBef>
              </a:pPr>
              <a:r>
                <a:rPr kumimoji="1" lang="zh-CN" altLang="en-US" b="1" dirty="0">
                  <a:latin typeface="宋体" charset="-122"/>
                </a:rPr>
                <a:t>正十二面体的展开图，按照图中的顶点编号所构成的回路，就是哈密</a:t>
              </a:r>
              <a:r>
                <a:rPr kumimoji="1" lang="zh-CN" altLang="en-US" b="1" dirty="0">
                  <a:latin typeface="Arial" charset="0"/>
                </a:rPr>
                <a:t>尔</a:t>
              </a:r>
              <a:r>
                <a:rPr kumimoji="1" lang="zh-CN" altLang="en-US" b="1" dirty="0">
                  <a:latin typeface="宋体" charset="-122"/>
                </a:rPr>
                <a:t>顿回路的一个解。</a:t>
              </a:r>
              <a:r>
                <a:rPr kumimoji="1" lang="zh-CN" altLang="en-US" dirty="0">
                  <a:solidFill>
                    <a:schemeClr val="accent2"/>
                  </a:solidFill>
                  <a:latin typeface="宋体" charset="-122"/>
                </a:rPr>
                <a:t> </a:t>
              </a:r>
            </a:p>
          </p:txBody>
        </p:sp>
        <p:sp>
          <p:nvSpPr>
            <p:cNvPr id="68618" name="AutoShape 21"/>
            <p:cNvSpPr>
              <a:spLocks noChangeArrowheads="1"/>
            </p:cNvSpPr>
            <p:nvPr/>
          </p:nvSpPr>
          <p:spPr bwMode="auto">
            <a:xfrm>
              <a:off x="2871" y="2589"/>
              <a:ext cx="145" cy="809"/>
            </a:xfrm>
            <a:prstGeom prst="leftArrow">
              <a:avLst>
                <a:gd name="adj1" fmla="val 50000"/>
                <a:gd name="adj2" fmla="val 39777"/>
              </a:avLst>
            </a:prstGeom>
            <a:solidFill>
              <a:schemeClr val="hlink"/>
            </a:solidFill>
            <a:ln w="6350">
              <a:solidFill>
                <a:schemeClr val="bg2"/>
              </a:solidFill>
              <a:miter lim="800000"/>
              <a:headEnd/>
              <a:tailEnd/>
            </a:ln>
          </p:spPr>
          <p:txBody>
            <a:bodyPr wrap="none" anchor="ct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50000"/>
                </a:lnSpc>
              </a:pPr>
              <a:endParaRPr lang="zh-CN" altLang="en-US"/>
            </a:p>
          </p:txBody>
        </p:sp>
      </p:grpSp>
    </p:spTree>
    <p:extLst>
      <p:ext uri="{BB962C8B-B14F-4D97-AF65-F5344CB8AC3E}">
        <p14:creationId xmlns:p14="http://schemas.microsoft.com/office/powerpoint/2010/main" val="164343035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2"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3425081D-8E1D-408B-8A77-E2F8A729C278}"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1229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1229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91A55985-D0D5-40CF-8D0D-A11B0253B5E0}" type="slidenum">
              <a:rPr lang="en-US" altLang="zh-CN" sz="1400" smtClean="0">
                <a:latin typeface="Comic Sans MS" pitchFamily="66" charset="0"/>
              </a:rPr>
              <a:pPr/>
              <a:t>4</a:t>
            </a:fld>
            <a:endParaRPr lang="en-US" altLang="zh-CN" sz="1400" smtClean="0">
              <a:latin typeface="Comic Sans MS" pitchFamily="66" charset="0"/>
            </a:endParaRPr>
          </a:p>
        </p:txBody>
      </p:sp>
      <p:sp>
        <p:nvSpPr>
          <p:cNvPr id="12293" name="Text Box 4"/>
          <p:cNvSpPr txBox="1">
            <a:spLocks noChangeArrowheads="1"/>
          </p:cNvSpPr>
          <p:nvPr/>
        </p:nvSpPr>
        <p:spPr bwMode="auto">
          <a:xfrm>
            <a:off x="246063" y="393700"/>
            <a:ext cx="78644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3.2  </a:t>
            </a:r>
            <a:r>
              <a:rPr kumimoji="1" lang="zh-CN" altLang="en-US" sz="4400" b="1">
                <a:solidFill>
                  <a:schemeClr val="tx2"/>
                </a:solidFill>
                <a:latin typeface="华文行楷" pitchFamily="2" charset="-122"/>
                <a:ea typeface="华文行楷" pitchFamily="2" charset="-122"/>
              </a:rPr>
              <a:t>查找问题中的蛮力法 </a:t>
            </a:r>
          </a:p>
        </p:txBody>
      </p:sp>
      <p:sp>
        <p:nvSpPr>
          <p:cNvPr id="12294" name="Text Box 5">
            <a:hlinkClick r:id="" action="ppaction://hlinkshowjump?jump=nextslide"/>
          </p:cNvPr>
          <p:cNvSpPr txBox="1">
            <a:spLocks noChangeArrowheads="1"/>
          </p:cNvSpPr>
          <p:nvPr/>
        </p:nvSpPr>
        <p:spPr bwMode="auto">
          <a:xfrm>
            <a:off x="533400" y="1346200"/>
            <a:ext cx="5486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3600" b="1"/>
              <a:t>3.2.1  </a:t>
            </a:r>
            <a:r>
              <a:rPr kumimoji="1" lang="zh-CN" altLang="en-US" sz="3600" b="1"/>
              <a:t>顺序查找 </a:t>
            </a:r>
          </a:p>
        </p:txBody>
      </p:sp>
      <p:sp>
        <p:nvSpPr>
          <p:cNvPr id="12295" name="Text Box 7">
            <a:hlinkClick r:id="rId2" action="ppaction://hlinksldjump"/>
          </p:cNvPr>
          <p:cNvSpPr txBox="1">
            <a:spLocks noChangeArrowheads="1"/>
          </p:cNvSpPr>
          <p:nvPr/>
        </p:nvSpPr>
        <p:spPr bwMode="auto">
          <a:xfrm>
            <a:off x="533400" y="2078038"/>
            <a:ext cx="403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3600" b="1"/>
              <a:t>3.2.2  </a:t>
            </a:r>
            <a:r>
              <a:rPr kumimoji="1" lang="zh-CN" altLang="en-US" sz="3600" b="1"/>
              <a:t>串匹配问题</a:t>
            </a:r>
          </a:p>
        </p:txBody>
      </p:sp>
    </p:spTree>
    <p:extLst>
      <p:ext uri="{BB962C8B-B14F-4D97-AF65-F5344CB8AC3E}">
        <p14:creationId xmlns:p14="http://schemas.microsoft.com/office/powerpoint/2010/main" val="3167306603"/>
      </p:ext>
    </p:extLst>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ECCBEB63-0F70-4A4D-BB50-18828B18DD64}"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6963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6963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F4027B1F-EE19-479F-90D6-2B195388D3B0}" type="slidenum">
              <a:rPr lang="en-US" altLang="zh-CN" sz="1400" smtClean="0">
                <a:latin typeface="Comic Sans MS" pitchFamily="66" charset="0"/>
              </a:rPr>
              <a:pPr/>
              <a:t>40</a:t>
            </a:fld>
            <a:endParaRPr lang="en-US" altLang="zh-CN" sz="1400" smtClean="0">
              <a:latin typeface="Comic Sans MS" pitchFamily="66" charset="0"/>
            </a:endParaRPr>
          </a:p>
        </p:txBody>
      </p:sp>
      <p:sp>
        <p:nvSpPr>
          <p:cNvPr id="69637" name="Text Box 4"/>
          <p:cNvSpPr txBox="1">
            <a:spLocks noChangeArrowheads="1"/>
          </p:cNvSpPr>
          <p:nvPr/>
        </p:nvSpPr>
        <p:spPr bwMode="auto">
          <a:xfrm>
            <a:off x="469900" y="635000"/>
            <a:ext cx="8399463"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lnSpc>
                <a:spcPct val="120000"/>
              </a:lnSpc>
              <a:spcBef>
                <a:spcPct val="20000"/>
              </a:spcBef>
            </a:pPr>
            <a:r>
              <a:rPr kumimoji="1" lang="en-US" altLang="zh-CN" sz="2800" b="1"/>
              <a:t>        </a:t>
            </a:r>
            <a:r>
              <a:rPr kumimoji="1" lang="zh-CN" altLang="en-US" sz="2800" b="1"/>
              <a:t>使用蛮力法寻找哈密尔顿回路的基本思想是：对于给定的无向图</a:t>
            </a:r>
            <a:r>
              <a:rPr kumimoji="1" lang="en-US" altLang="zh-CN" sz="2800" b="1" i="1"/>
              <a:t>G</a:t>
            </a:r>
            <a:r>
              <a:rPr kumimoji="1" lang="en-US" altLang="zh-CN" sz="2800" b="1"/>
              <a:t>=(</a:t>
            </a:r>
            <a:r>
              <a:rPr kumimoji="1" lang="en-US" altLang="zh-CN" sz="2800" b="1" i="1"/>
              <a:t>V</a:t>
            </a:r>
            <a:r>
              <a:rPr kumimoji="1" lang="en-US" altLang="zh-CN" sz="2800" b="1"/>
              <a:t>, </a:t>
            </a:r>
            <a:r>
              <a:rPr kumimoji="1" lang="en-US" altLang="zh-CN" sz="2800" b="1" i="1"/>
              <a:t>E</a:t>
            </a:r>
            <a:r>
              <a:rPr kumimoji="1" lang="en-US" altLang="zh-CN" sz="2800" b="1"/>
              <a:t>)</a:t>
            </a:r>
            <a:r>
              <a:rPr kumimoji="1" lang="zh-CN" altLang="en-US" sz="2800" b="1"/>
              <a:t>，首先生成图中</a:t>
            </a:r>
            <a:r>
              <a:rPr kumimoji="1" lang="zh-CN" altLang="en-US" sz="2800" b="1">
                <a:solidFill>
                  <a:srgbClr val="FF0000"/>
                </a:solidFill>
              </a:rPr>
              <a:t>所有顶点的排列对象</a:t>
            </a:r>
            <a:r>
              <a:rPr kumimoji="1" lang="en-US" altLang="zh-CN" sz="2800" b="1"/>
              <a:t>(</a:t>
            </a:r>
            <a:r>
              <a:rPr kumimoji="1" lang="en-US" altLang="zh-CN" sz="2800" b="1" i="1"/>
              <a:t>v</a:t>
            </a:r>
            <a:r>
              <a:rPr kumimoji="1" lang="en-US" altLang="zh-CN" sz="2800" b="1" i="1" baseline="-30000"/>
              <a:t>i</a:t>
            </a:r>
            <a:r>
              <a:rPr kumimoji="1" lang="en-US" altLang="zh-CN" sz="2800" b="1" baseline="-30000"/>
              <a:t>1</a:t>
            </a:r>
            <a:r>
              <a:rPr kumimoji="1" lang="en-US" altLang="zh-CN" sz="2800" b="1"/>
              <a:t>, </a:t>
            </a:r>
            <a:r>
              <a:rPr kumimoji="1" lang="en-US" altLang="zh-CN" sz="2800" b="1" i="1"/>
              <a:t>v</a:t>
            </a:r>
            <a:r>
              <a:rPr kumimoji="1" lang="en-US" altLang="zh-CN" sz="2800" b="1" i="1" baseline="-30000"/>
              <a:t>i</a:t>
            </a:r>
            <a:r>
              <a:rPr kumimoji="1" lang="en-US" altLang="zh-CN" sz="2800" b="1" baseline="-30000"/>
              <a:t>2</a:t>
            </a:r>
            <a:r>
              <a:rPr kumimoji="1" lang="en-US" altLang="zh-CN" sz="2800" b="1"/>
              <a:t>, …, </a:t>
            </a:r>
            <a:r>
              <a:rPr kumimoji="1" lang="en-US" altLang="zh-CN" sz="2800" b="1" i="1"/>
              <a:t>v</a:t>
            </a:r>
            <a:r>
              <a:rPr kumimoji="1" lang="en-US" altLang="zh-CN" sz="2800" b="1" i="1" baseline="-30000"/>
              <a:t>in</a:t>
            </a:r>
            <a:r>
              <a:rPr kumimoji="1" lang="en-US" altLang="zh-CN" sz="2800" b="1"/>
              <a:t>)</a:t>
            </a:r>
            <a:r>
              <a:rPr kumimoji="1" lang="zh-CN" altLang="en-US" sz="2800" b="1"/>
              <a:t>，然后依次考察每个排列对象是否满足以下</a:t>
            </a:r>
            <a:r>
              <a:rPr kumimoji="1" lang="zh-CN" altLang="en-US" sz="2800" b="1">
                <a:solidFill>
                  <a:srgbClr val="FF0000"/>
                </a:solidFill>
              </a:rPr>
              <a:t>两个条件</a:t>
            </a:r>
            <a:r>
              <a:rPr kumimoji="1" lang="zh-CN" altLang="en-US" sz="2800" b="1"/>
              <a:t>：</a:t>
            </a:r>
          </a:p>
          <a:p>
            <a:pPr algn="just" eaLnBrk="1" hangingPunct="1">
              <a:lnSpc>
                <a:spcPct val="120000"/>
              </a:lnSpc>
              <a:spcBef>
                <a:spcPct val="20000"/>
              </a:spcBef>
            </a:pPr>
            <a:r>
              <a:rPr kumimoji="1" lang="zh-CN" altLang="en-US" sz="2800" b="1">
                <a:solidFill>
                  <a:srgbClr val="FF0000"/>
                </a:solidFill>
              </a:rPr>
              <a:t>（</a:t>
            </a:r>
            <a:r>
              <a:rPr kumimoji="1" lang="en-US" altLang="zh-CN" sz="2800" b="1">
                <a:solidFill>
                  <a:srgbClr val="FF0000"/>
                </a:solidFill>
              </a:rPr>
              <a:t>1</a:t>
            </a:r>
            <a:r>
              <a:rPr kumimoji="1" lang="zh-CN" altLang="en-US" sz="2800" b="1">
                <a:solidFill>
                  <a:srgbClr val="FF0000"/>
                </a:solidFill>
              </a:rPr>
              <a:t>）相邻顶点之间存在边，</a:t>
            </a:r>
            <a:r>
              <a:rPr kumimoji="1" lang="zh-CN" altLang="en-US" sz="2800" b="1"/>
              <a:t>即</a:t>
            </a:r>
          </a:p>
          <a:p>
            <a:pPr algn="just" eaLnBrk="1" hangingPunct="1">
              <a:lnSpc>
                <a:spcPct val="120000"/>
              </a:lnSpc>
              <a:spcBef>
                <a:spcPct val="20000"/>
              </a:spcBef>
            </a:pPr>
            <a:r>
              <a:rPr kumimoji="1" lang="zh-CN" altLang="en-US" sz="2800" b="1"/>
              <a:t>              </a:t>
            </a:r>
            <a:r>
              <a:rPr kumimoji="1" lang="en-US" altLang="zh-CN" sz="2800" b="1"/>
              <a:t>(</a:t>
            </a:r>
            <a:r>
              <a:rPr kumimoji="1" lang="en-US" altLang="zh-CN" sz="2800" b="1" i="1"/>
              <a:t>v</a:t>
            </a:r>
            <a:r>
              <a:rPr kumimoji="1" lang="en-US" altLang="zh-CN" sz="2800" b="1" i="1" baseline="-30000"/>
              <a:t>ij</a:t>
            </a:r>
            <a:r>
              <a:rPr kumimoji="1" lang="en-US" altLang="zh-CN" sz="2800" b="1"/>
              <a:t>, </a:t>
            </a:r>
            <a:r>
              <a:rPr kumimoji="1" lang="en-US" altLang="zh-CN" sz="2800" b="1" i="1"/>
              <a:t>v</a:t>
            </a:r>
            <a:r>
              <a:rPr kumimoji="1" lang="en-US" altLang="zh-CN" sz="2800" b="1" i="1" baseline="-30000"/>
              <a:t>ij</a:t>
            </a:r>
            <a:r>
              <a:rPr kumimoji="1" lang="en-US" altLang="zh-CN" sz="2800" b="1" baseline="-30000"/>
              <a:t>+1</a:t>
            </a:r>
            <a:r>
              <a:rPr kumimoji="1" lang="en-US" altLang="zh-CN" sz="2800" b="1"/>
              <a:t>)∈</a:t>
            </a:r>
            <a:r>
              <a:rPr kumimoji="1" lang="en-US" altLang="zh-CN" sz="2800" b="1" i="1"/>
              <a:t>E</a:t>
            </a:r>
            <a:r>
              <a:rPr kumimoji="1" lang="zh-CN" altLang="en-US" sz="2800" b="1"/>
              <a:t>（</a:t>
            </a:r>
            <a:r>
              <a:rPr kumimoji="1" lang="en-US" altLang="zh-CN" sz="2800" b="1"/>
              <a:t>1≤</a:t>
            </a:r>
            <a:r>
              <a:rPr kumimoji="1" lang="en-US" altLang="zh-CN" sz="2800" b="1" i="1"/>
              <a:t>j</a:t>
            </a:r>
            <a:r>
              <a:rPr kumimoji="1" lang="en-US" altLang="zh-CN" sz="2800" b="1"/>
              <a:t>≤</a:t>
            </a:r>
            <a:r>
              <a:rPr kumimoji="1" lang="en-US" altLang="zh-CN" sz="2800" b="1" i="1"/>
              <a:t>n</a:t>
            </a:r>
            <a:r>
              <a:rPr kumimoji="1" lang="en-US" altLang="zh-CN" sz="2800" b="1"/>
              <a:t>-1</a:t>
            </a:r>
            <a:r>
              <a:rPr kumimoji="1" lang="zh-CN" altLang="en-US" sz="2800" b="1"/>
              <a:t>）</a:t>
            </a:r>
          </a:p>
          <a:p>
            <a:pPr algn="just" eaLnBrk="1" hangingPunct="1">
              <a:lnSpc>
                <a:spcPct val="120000"/>
              </a:lnSpc>
              <a:spcBef>
                <a:spcPct val="20000"/>
              </a:spcBef>
            </a:pPr>
            <a:r>
              <a:rPr kumimoji="1" lang="zh-CN" altLang="en-US" sz="2800" b="1">
                <a:solidFill>
                  <a:srgbClr val="FF0000"/>
                </a:solidFill>
              </a:rPr>
              <a:t>（</a:t>
            </a:r>
            <a:r>
              <a:rPr kumimoji="1" lang="en-US" altLang="zh-CN" sz="2800" b="1">
                <a:solidFill>
                  <a:srgbClr val="FF0000"/>
                </a:solidFill>
              </a:rPr>
              <a:t>2</a:t>
            </a:r>
            <a:r>
              <a:rPr kumimoji="1" lang="zh-CN" altLang="en-US" sz="2800" b="1">
                <a:solidFill>
                  <a:srgbClr val="FF0000"/>
                </a:solidFill>
              </a:rPr>
              <a:t>）最后一个顶点和第一个顶点之间存在边</a:t>
            </a:r>
            <a:r>
              <a:rPr kumimoji="1" lang="zh-CN" altLang="en-US" sz="2800" b="1"/>
              <a:t>，即</a:t>
            </a:r>
          </a:p>
          <a:p>
            <a:pPr algn="just" eaLnBrk="1" hangingPunct="1">
              <a:lnSpc>
                <a:spcPct val="120000"/>
              </a:lnSpc>
              <a:spcBef>
                <a:spcPct val="20000"/>
              </a:spcBef>
            </a:pPr>
            <a:r>
              <a:rPr kumimoji="1" lang="zh-CN" altLang="en-US" sz="2800" b="1"/>
              <a:t>               </a:t>
            </a:r>
            <a:r>
              <a:rPr kumimoji="1" lang="en-US" altLang="zh-CN" sz="2800" b="1"/>
              <a:t>(</a:t>
            </a:r>
            <a:r>
              <a:rPr kumimoji="1" lang="en-US" altLang="zh-CN" sz="2800" b="1" i="1"/>
              <a:t>v</a:t>
            </a:r>
            <a:r>
              <a:rPr kumimoji="1" lang="en-US" altLang="zh-CN" sz="2800" b="1" i="1" baseline="-30000"/>
              <a:t>in</a:t>
            </a:r>
            <a:r>
              <a:rPr kumimoji="1" lang="en-US" altLang="zh-CN" sz="2800" b="1"/>
              <a:t>, </a:t>
            </a:r>
            <a:r>
              <a:rPr kumimoji="1" lang="en-US" altLang="zh-CN" sz="2800" b="1" i="1"/>
              <a:t>v</a:t>
            </a:r>
            <a:r>
              <a:rPr kumimoji="1" lang="en-US" altLang="zh-CN" sz="2800" b="1" i="1" baseline="-30000"/>
              <a:t>i</a:t>
            </a:r>
            <a:r>
              <a:rPr kumimoji="1" lang="en-US" altLang="zh-CN" sz="2800" b="1" baseline="-30000"/>
              <a:t>1</a:t>
            </a:r>
            <a:r>
              <a:rPr kumimoji="1" lang="en-US" altLang="zh-CN" sz="2800" b="1"/>
              <a:t>)∈</a:t>
            </a:r>
            <a:r>
              <a:rPr kumimoji="1" lang="en-US" altLang="zh-CN" sz="2800" b="1" i="1"/>
              <a:t>E</a:t>
            </a:r>
            <a:endParaRPr kumimoji="1" lang="en-US" altLang="zh-CN" sz="2800" b="1"/>
          </a:p>
          <a:p>
            <a:pPr algn="just" eaLnBrk="1" hangingPunct="1">
              <a:lnSpc>
                <a:spcPct val="120000"/>
              </a:lnSpc>
              <a:spcBef>
                <a:spcPct val="20000"/>
              </a:spcBef>
            </a:pPr>
            <a:r>
              <a:rPr kumimoji="1" lang="en-US" altLang="zh-CN" sz="2800" b="1">
                <a:solidFill>
                  <a:srgbClr val="FF0000"/>
                </a:solidFill>
                <a:latin typeface="宋体" charset="-122"/>
              </a:rPr>
              <a:t>   </a:t>
            </a:r>
            <a:r>
              <a:rPr kumimoji="1" lang="zh-CN" altLang="en-US" sz="2800" b="1">
                <a:solidFill>
                  <a:srgbClr val="FF0000"/>
                </a:solidFill>
                <a:latin typeface="宋体" charset="-122"/>
              </a:rPr>
              <a:t>满足这两个条件的回路就是哈密</a:t>
            </a:r>
            <a:r>
              <a:rPr kumimoji="1" lang="zh-CN" altLang="en-US" sz="2800" b="1">
                <a:solidFill>
                  <a:srgbClr val="FF0000"/>
                </a:solidFill>
              </a:rPr>
              <a:t>尔</a:t>
            </a:r>
            <a:r>
              <a:rPr kumimoji="1" lang="zh-CN" altLang="en-US" sz="2800" b="1">
                <a:solidFill>
                  <a:srgbClr val="FF0000"/>
                </a:solidFill>
                <a:latin typeface="宋体" charset="-122"/>
              </a:rPr>
              <a:t>顿回路。</a:t>
            </a:r>
          </a:p>
        </p:txBody>
      </p:sp>
    </p:spTree>
    <p:extLst>
      <p:ext uri="{BB962C8B-B14F-4D97-AF65-F5344CB8AC3E}">
        <p14:creationId xmlns:p14="http://schemas.microsoft.com/office/powerpoint/2010/main" val="4142219565"/>
      </p:ext>
    </p:extLst>
  </p:cSld>
  <p:clrMapOvr>
    <a:masterClrMapping/>
  </p:clrMapOvr>
  <p:transition spd="slow">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FC6AAA70-9BA8-46D2-A3D2-1946C3336AF5}"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7065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7066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59FABA87-F202-4705-BE74-230663EC970F}" type="slidenum">
              <a:rPr lang="en-US" altLang="zh-CN" sz="1400" smtClean="0">
                <a:latin typeface="Comic Sans MS" pitchFamily="66" charset="0"/>
              </a:rPr>
              <a:pPr/>
              <a:t>41</a:t>
            </a:fld>
            <a:endParaRPr lang="en-US" altLang="zh-CN" sz="1400" smtClean="0">
              <a:latin typeface="Comic Sans MS" pitchFamily="66" charset="0"/>
            </a:endParaRPr>
          </a:p>
        </p:txBody>
      </p:sp>
      <p:grpSp>
        <p:nvGrpSpPr>
          <p:cNvPr id="70661" name="Group 6"/>
          <p:cNvGrpSpPr>
            <a:grpSpLocks/>
          </p:cNvGrpSpPr>
          <p:nvPr/>
        </p:nvGrpSpPr>
        <p:grpSpPr bwMode="auto">
          <a:xfrm>
            <a:off x="588963" y="1689100"/>
            <a:ext cx="2238375" cy="1600200"/>
            <a:chOff x="1521" y="10542"/>
            <a:chExt cx="1990" cy="1552"/>
          </a:xfrm>
        </p:grpSpPr>
        <p:sp>
          <p:nvSpPr>
            <p:cNvPr id="70733" name="Oval 7"/>
            <p:cNvSpPr>
              <a:spLocks noChangeArrowheads="1"/>
            </p:cNvSpPr>
            <p:nvPr/>
          </p:nvSpPr>
          <p:spPr bwMode="auto">
            <a:xfrm>
              <a:off x="1521" y="10542"/>
              <a:ext cx="290" cy="29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80000"/>
                </a:lnSpc>
              </a:pPr>
              <a:r>
                <a:rPr lang="en-US" altLang="zh-CN" sz="2000"/>
                <a:t>1</a:t>
              </a:r>
            </a:p>
          </p:txBody>
        </p:sp>
        <p:sp>
          <p:nvSpPr>
            <p:cNvPr id="70734" name="Oval 8"/>
            <p:cNvSpPr>
              <a:spLocks noChangeArrowheads="1"/>
            </p:cNvSpPr>
            <p:nvPr/>
          </p:nvSpPr>
          <p:spPr bwMode="auto">
            <a:xfrm>
              <a:off x="2481" y="10582"/>
              <a:ext cx="290" cy="291"/>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80000"/>
                </a:lnSpc>
              </a:pPr>
              <a:r>
                <a:rPr lang="en-US" altLang="zh-CN" sz="2000"/>
                <a:t>2</a:t>
              </a:r>
            </a:p>
          </p:txBody>
        </p:sp>
        <p:sp>
          <p:nvSpPr>
            <p:cNvPr id="70735" name="Oval 9"/>
            <p:cNvSpPr>
              <a:spLocks noChangeArrowheads="1"/>
            </p:cNvSpPr>
            <p:nvPr/>
          </p:nvSpPr>
          <p:spPr bwMode="auto">
            <a:xfrm>
              <a:off x="2481" y="11803"/>
              <a:ext cx="290" cy="291"/>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80000"/>
                </a:lnSpc>
              </a:pPr>
              <a:r>
                <a:rPr lang="en-US" altLang="zh-CN" sz="2000"/>
                <a:t>4</a:t>
              </a:r>
            </a:p>
          </p:txBody>
        </p:sp>
        <p:sp>
          <p:nvSpPr>
            <p:cNvPr id="70736" name="Oval 10"/>
            <p:cNvSpPr>
              <a:spLocks noChangeArrowheads="1"/>
            </p:cNvSpPr>
            <p:nvPr/>
          </p:nvSpPr>
          <p:spPr bwMode="auto">
            <a:xfrm>
              <a:off x="3221" y="11221"/>
              <a:ext cx="290" cy="291"/>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80000"/>
                </a:lnSpc>
              </a:pPr>
              <a:r>
                <a:rPr lang="en-US" altLang="zh-CN" sz="2000"/>
                <a:t>5</a:t>
              </a:r>
            </a:p>
          </p:txBody>
        </p:sp>
        <p:sp>
          <p:nvSpPr>
            <p:cNvPr id="70737" name="Oval 11"/>
            <p:cNvSpPr>
              <a:spLocks noChangeArrowheads="1"/>
            </p:cNvSpPr>
            <p:nvPr/>
          </p:nvSpPr>
          <p:spPr bwMode="auto">
            <a:xfrm>
              <a:off x="1521" y="11794"/>
              <a:ext cx="290" cy="291"/>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80000"/>
                </a:lnSpc>
              </a:pPr>
              <a:r>
                <a:rPr lang="en-US" altLang="zh-CN" sz="2000"/>
                <a:t>3</a:t>
              </a:r>
            </a:p>
          </p:txBody>
        </p:sp>
        <p:sp>
          <p:nvSpPr>
            <p:cNvPr id="70738" name="Line 12"/>
            <p:cNvSpPr>
              <a:spLocks noChangeShapeType="1"/>
            </p:cNvSpPr>
            <p:nvPr/>
          </p:nvSpPr>
          <p:spPr bwMode="auto">
            <a:xfrm>
              <a:off x="1821" y="10702"/>
              <a:ext cx="6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39" name="Line 13"/>
            <p:cNvSpPr>
              <a:spLocks noChangeShapeType="1"/>
            </p:cNvSpPr>
            <p:nvPr/>
          </p:nvSpPr>
          <p:spPr bwMode="auto">
            <a:xfrm>
              <a:off x="1661" y="10833"/>
              <a:ext cx="0" cy="9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40" name="Line 14"/>
            <p:cNvSpPr>
              <a:spLocks noChangeShapeType="1"/>
            </p:cNvSpPr>
            <p:nvPr/>
          </p:nvSpPr>
          <p:spPr bwMode="auto">
            <a:xfrm>
              <a:off x="1791" y="11941"/>
              <a:ext cx="6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41" name="Line 15"/>
            <p:cNvSpPr>
              <a:spLocks noChangeShapeType="1"/>
            </p:cNvSpPr>
            <p:nvPr/>
          </p:nvSpPr>
          <p:spPr bwMode="auto">
            <a:xfrm flipH="1">
              <a:off x="1751" y="10851"/>
              <a:ext cx="790" cy="9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42" name="Line 16"/>
            <p:cNvSpPr>
              <a:spLocks noChangeShapeType="1"/>
            </p:cNvSpPr>
            <p:nvPr/>
          </p:nvSpPr>
          <p:spPr bwMode="auto">
            <a:xfrm>
              <a:off x="2771" y="10773"/>
              <a:ext cx="49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43" name="Line 17"/>
            <p:cNvSpPr>
              <a:spLocks noChangeShapeType="1"/>
            </p:cNvSpPr>
            <p:nvPr/>
          </p:nvSpPr>
          <p:spPr bwMode="auto">
            <a:xfrm flipH="1">
              <a:off x="2771" y="11484"/>
              <a:ext cx="510" cy="4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44" name="Line 18"/>
            <p:cNvSpPr>
              <a:spLocks noChangeShapeType="1"/>
            </p:cNvSpPr>
            <p:nvPr/>
          </p:nvSpPr>
          <p:spPr bwMode="auto">
            <a:xfrm>
              <a:off x="1769" y="10803"/>
              <a:ext cx="790" cy="9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662" name="Group 41"/>
          <p:cNvGrpSpPr>
            <a:grpSpLocks/>
          </p:cNvGrpSpPr>
          <p:nvPr/>
        </p:nvGrpSpPr>
        <p:grpSpPr bwMode="auto">
          <a:xfrm>
            <a:off x="3068638" y="1239838"/>
            <a:ext cx="1446212" cy="368300"/>
            <a:chOff x="0" y="0"/>
            <a:chExt cx="509" cy="384"/>
          </a:xfrm>
        </p:grpSpPr>
        <p:sp>
          <p:nvSpPr>
            <p:cNvPr id="70731" name="Rectangle 19"/>
            <p:cNvSpPr>
              <a:spLocks noChangeArrowheads="1"/>
            </p:cNvSpPr>
            <p:nvPr/>
          </p:nvSpPr>
          <p:spPr bwMode="auto">
            <a:xfrm>
              <a:off x="43" y="0"/>
              <a:ext cx="4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zh-CN" altLang="en-US" sz="1800" b="1">
                  <a:latin typeface="宋体" charset="-122"/>
                </a:rPr>
                <a:t>路径</a:t>
              </a:r>
              <a:endParaRPr kumimoji="1" lang="zh-CN" altLang="en-US" sz="1800" b="1"/>
            </a:p>
            <a:p>
              <a:pPr algn="just"/>
              <a:endParaRPr kumimoji="1" lang="en-US" altLang="zh-CN" sz="1800" b="1"/>
            </a:p>
          </p:txBody>
        </p:sp>
        <p:sp>
          <p:nvSpPr>
            <p:cNvPr id="70732" name="Rectangle 40"/>
            <p:cNvSpPr>
              <a:spLocks noChangeArrowheads="1"/>
            </p:cNvSpPr>
            <p:nvPr/>
          </p:nvSpPr>
          <p:spPr bwMode="auto">
            <a:xfrm>
              <a:off x="0" y="0"/>
              <a:ext cx="5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0663" name="Group 43"/>
          <p:cNvGrpSpPr>
            <a:grpSpLocks/>
          </p:cNvGrpSpPr>
          <p:nvPr/>
        </p:nvGrpSpPr>
        <p:grpSpPr bwMode="auto">
          <a:xfrm>
            <a:off x="4514850" y="1239838"/>
            <a:ext cx="2628900" cy="368300"/>
            <a:chOff x="509" y="0"/>
            <a:chExt cx="926" cy="384"/>
          </a:xfrm>
        </p:grpSpPr>
        <p:sp>
          <p:nvSpPr>
            <p:cNvPr id="70729" name="Rectangle 20"/>
            <p:cNvSpPr>
              <a:spLocks noChangeArrowheads="1"/>
            </p:cNvSpPr>
            <p:nvPr/>
          </p:nvSpPr>
          <p:spPr bwMode="auto">
            <a:xfrm>
              <a:off x="552" y="0"/>
              <a:ext cx="8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a:t>
              </a:r>
              <a:r>
                <a:rPr kumimoji="1" lang="en-US" altLang="zh-CN" sz="1800" b="1" i="1"/>
                <a:t>v</a:t>
              </a:r>
              <a:r>
                <a:rPr kumimoji="1" lang="en-US" altLang="zh-CN" sz="1800" b="1" i="1" baseline="-30000"/>
                <a:t>ij</a:t>
              </a:r>
              <a:r>
                <a:rPr kumimoji="1" lang="en-US" altLang="zh-CN" sz="1800" b="1"/>
                <a:t>, </a:t>
              </a:r>
              <a:r>
                <a:rPr kumimoji="1" lang="en-US" altLang="zh-CN" sz="1800" b="1" i="1"/>
                <a:t>v</a:t>
              </a:r>
              <a:r>
                <a:rPr kumimoji="1" lang="en-US" altLang="zh-CN" sz="1800" b="1" i="1" baseline="-30000"/>
                <a:t>ij</a:t>
              </a:r>
              <a:r>
                <a:rPr kumimoji="1" lang="en-US" altLang="zh-CN" sz="1800" b="1" baseline="-30000"/>
                <a:t>+1</a:t>
              </a:r>
              <a:r>
                <a:rPr kumimoji="1" lang="en-US" altLang="zh-CN" sz="1800" b="1"/>
                <a:t>)∈</a:t>
              </a:r>
              <a:r>
                <a:rPr kumimoji="1" lang="en-US" altLang="zh-CN" sz="1800" b="1" i="1"/>
                <a:t>E</a:t>
              </a:r>
              <a:endParaRPr kumimoji="1" lang="en-US" altLang="zh-CN" sz="1800" b="1"/>
            </a:p>
            <a:p>
              <a:pPr algn="just"/>
              <a:endParaRPr kumimoji="1" lang="en-US" altLang="zh-CN" sz="1800" b="1"/>
            </a:p>
          </p:txBody>
        </p:sp>
        <p:sp>
          <p:nvSpPr>
            <p:cNvPr id="70730" name="Rectangle 42"/>
            <p:cNvSpPr>
              <a:spLocks noChangeArrowheads="1"/>
            </p:cNvSpPr>
            <p:nvPr/>
          </p:nvSpPr>
          <p:spPr bwMode="auto">
            <a:xfrm>
              <a:off x="509" y="0"/>
              <a:ext cx="9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0664" name="Group 47"/>
          <p:cNvGrpSpPr>
            <a:grpSpLocks/>
          </p:cNvGrpSpPr>
          <p:nvPr/>
        </p:nvGrpSpPr>
        <p:grpSpPr bwMode="auto">
          <a:xfrm>
            <a:off x="3068638" y="1608138"/>
            <a:ext cx="1446212" cy="366712"/>
            <a:chOff x="0" y="384"/>
            <a:chExt cx="509" cy="384"/>
          </a:xfrm>
        </p:grpSpPr>
        <p:sp>
          <p:nvSpPr>
            <p:cNvPr id="70727" name="Rectangle 22"/>
            <p:cNvSpPr>
              <a:spLocks noChangeArrowheads="1"/>
            </p:cNvSpPr>
            <p:nvPr/>
          </p:nvSpPr>
          <p:spPr bwMode="auto">
            <a:xfrm>
              <a:off x="43" y="384"/>
              <a:ext cx="4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12345</a:t>
              </a:r>
            </a:p>
          </p:txBody>
        </p:sp>
        <p:sp>
          <p:nvSpPr>
            <p:cNvPr id="70728" name="Rectangle 46"/>
            <p:cNvSpPr>
              <a:spLocks noChangeArrowheads="1"/>
            </p:cNvSpPr>
            <p:nvPr/>
          </p:nvSpPr>
          <p:spPr bwMode="auto">
            <a:xfrm>
              <a:off x="0" y="384"/>
              <a:ext cx="5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0665" name="Group 49"/>
          <p:cNvGrpSpPr>
            <a:grpSpLocks/>
          </p:cNvGrpSpPr>
          <p:nvPr/>
        </p:nvGrpSpPr>
        <p:grpSpPr bwMode="auto">
          <a:xfrm>
            <a:off x="4514850" y="1608138"/>
            <a:ext cx="2628900" cy="366712"/>
            <a:chOff x="509" y="384"/>
            <a:chExt cx="926" cy="384"/>
          </a:xfrm>
        </p:grpSpPr>
        <p:sp>
          <p:nvSpPr>
            <p:cNvPr id="70725" name="Rectangle 23"/>
            <p:cNvSpPr>
              <a:spLocks noChangeArrowheads="1"/>
            </p:cNvSpPr>
            <p:nvPr/>
          </p:nvSpPr>
          <p:spPr bwMode="auto">
            <a:xfrm>
              <a:off x="552" y="384"/>
              <a:ext cx="8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1→2→3→4→5</a:t>
              </a:r>
              <a:r>
                <a:rPr kumimoji="1" lang="zh-CN" altLang="en-US" sz="1800" b="1"/>
                <a:t>（是）</a:t>
              </a:r>
            </a:p>
            <a:p>
              <a:pPr algn="just"/>
              <a:endParaRPr kumimoji="1" lang="en-US" altLang="zh-CN" sz="1800" b="1"/>
            </a:p>
          </p:txBody>
        </p:sp>
        <p:sp>
          <p:nvSpPr>
            <p:cNvPr id="70726" name="Rectangle 48"/>
            <p:cNvSpPr>
              <a:spLocks noChangeArrowheads="1"/>
            </p:cNvSpPr>
            <p:nvPr/>
          </p:nvSpPr>
          <p:spPr bwMode="auto">
            <a:xfrm>
              <a:off x="509" y="384"/>
              <a:ext cx="9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0666" name="Group 53"/>
          <p:cNvGrpSpPr>
            <a:grpSpLocks/>
          </p:cNvGrpSpPr>
          <p:nvPr/>
        </p:nvGrpSpPr>
        <p:grpSpPr bwMode="auto">
          <a:xfrm>
            <a:off x="3068638" y="1974850"/>
            <a:ext cx="1446212" cy="368300"/>
            <a:chOff x="0" y="768"/>
            <a:chExt cx="509" cy="384"/>
          </a:xfrm>
        </p:grpSpPr>
        <p:sp>
          <p:nvSpPr>
            <p:cNvPr id="70723" name="Rectangle 25"/>
            <p:cNvSpPr>
              <a:spLocks noChangeArrowheads="1"/>
            </p:cNvSpPr>
            <p:nvPr/>
          </p:nvSpPr>
          <p:spPr bwMode="auto">
            <a:xfrm>
              <a:off x="43" y="768"/>
              <a:ext cx="4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12354</a:t>
              </a:r>
            </a:p>
          </p:txBody>
        </p:sp>
        <p:sp>
          <p:nvSpPr>
            <p:cNvPr id="70724" name="Rectangle 52"/>
            <p:cNvSpPr>
              <a:spLocks noChangeArrowheads="1"/>
            </p:cNvSpPr>
            <p:nvPr/>
          </p:nvSpPr>
          <p:spPr bwMode="auto">
            <a:xfrm>
              <a:off x="0" y="768"/>
              <a:ext cx="5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0667" name="Group 55"/>
          <p:cNvGrpSpPr>
            <a:grpSpLocks/>
          </p:cNvGrpSpPr>
          <p:nvPr/>
        </p:nvGrpSpPr>
        <p:grpSpPr bwMode="auto">
          <a:xfrm>
            <a:off x="4514850" y="1974850"/>
            <a:ext cx="2628900" cy="368300"/>
            <a:chOff x="509" y="768"/>
            <a:chExt cx="926" cy="384"/>
          </a:xfrm>
        </p:grpSpPr>
        <p:sp>
          <p:nvSpPr>
            <p:cNvPr id="70721" name="Rectangle 26"/>
            <p:cNvSpPr>
              <a:spLocks noChangeArrowheads="1"/>
            </p:cNvSpPr>
            <p:nvPr/>
          </p:nvSpPr>
          <p:spPr bwMode="auto">
            <a:xfrm>
              <a:off x="552" y="768"/>
              <a:ext cx="8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1→2→3  5→4  </a:t>
              </a:r>
              <a:r>
                <a:rPr kumimoji="1" lang="zh-CN" altLang="en-US" sz="1800" b="1"/>
                <a:t>（否）</a:t>
              </a:r>
            </a:p>
            <a:p>
              <a:pPr algn="just"/>
              <a:endParaRPr kumimoji="1" lang="en-US" altLang="zh-CN" sz="1800" b="1"/>
            </a:p>
          </p:txBody>
        </p:sp>
        <p:sp>
          <p:nvSpPr>
            <p:cNvPr id="70722" name="Rectangle 54"/>
            <p:cNvSpPr>
              <a:spLocks noChangeArrowheads="1"/>
            </p:cNvSpPr>
            <p:nvPr/>
          </p:nvSpPr>
          <p:spPr bwMode="auto">
            <a:xfrm>
              <a:off x="509" y="768"/>
              <a:ext cx="9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0668" name="Group 59"/>
          <p:cNvGrpSpPr>
            <a:grpSpLocks/>
          </p:cNvGrpSpPr>
          <p:nvPr/>
        </p:nvGrpSpPr>
        <p:grpSpPr bwMode="auto">
          <a:xfrm>
            <a:off x="3068638" y="2343150"/>
            <a:ext cx="1446212" cy="366713"/>
            <a:chOff x="0" y="1152"/>
            <a:chExt cx="509" cy="384"/>
          </a:xfrm>
        </p:grpSpPr>
        <p:sp>
          <p:nvSpPr>
            <p:cNvPr id="70719" name="Rectangle 28"/>
            <p:cNvSpPr>
              <a:spLocks noChangeArrowheads="1"/>
            </p:cNvSpPr>
            <p:nvPr/>
          </p:nvSpPr>
          <p:spPr bwMode="auto">
            <a:xfrm>
              <a:off x="43" y="1152"/>
              <a:ext cx="4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12435</a:t>
              </a:r>
            </a:p>
          </p:txBody>
        </p:sp>
        <p:sp>
          <p:nvSpPr>
            <p:cNvPr id="70720" name="Rectangle 58"/>
            <p:cNvSpPr>
              <a:spLocks noChangeArrowheads="1"/>
            </p:cNvSpPr>
            <p:nvPr/>
          </p:nvSpPr>
          <p:spPr bwMode="auto">
            <a:xfrm>
              <a:off x="0" y="1152"/>
              <a:ext cx="5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0669" name="Group 61"/>
          <p:cNvGrpSpPr>
            <a:grpSpLocks/>
          </p:cNvGrpSpPr>
          <p:nvPr/>
        </p:nvGrpSpPr>
        <p:grpSpPr bwMode="auto">
          <a:xfrm>
            <a:off x="4514850" y="2343150"/>
            <a:ext cx="2628900" cy="366713"/>
            <a:chOff x="509" y="1152"/>
            <a:chExt cx="926" cy="384"/>
          </a:xfrm>
        </p:grpSpPr>
        <p:sp>
          <p:nvSpPr>
            <p:cNvPr id="70717" name="Rectangle 29"/>
            <p:cNvSpPr>
              <a:spLocks noChangeArrowheads="1"/>
            </p:cNvSpPr>
            <p:nvPr/>
          </p:nvSpPr>
          <p:spPr bwMode="auto">
            <a:xfrm>
              <a:off x="552" y="1152"/>
              <a:ext cx="8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1→2  4→3  5    </a:t>
              </a:r>
              <a:r>
                <a:rPr kumimoji="1" lang="zh-CN" altLang="en-US" sz="1800" b="1"/>
                <a:t>（否）</a:t>
              </a:r>
            </a:p>
            <a:p>
              <a:pPr algn="just"/>
              <a:endParaRPr kumimoji="1" lang="en-US" altLang="zh-CN" sz="1800" b="1"/>
            </a:p>
          </p:txBody>
        </p:sp>
        <p:sp>
          <p:nvSpPr>
            <p:cNvPr id="70718" name="Rectangle 60"/>
            <p:cNvSpPr>
              <a:spLocks noChangeArrowheads="1"/>
            </p:cNvSpPr>
            <p:nvPr/>
          </p:nvSpPr>
          <p:spPr bwMode="auto">
            <a:xfrm>
              <a:off x="509" y="1152"/>
              <a:ext cx="9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0670" name="Group 23"/>
          <p:cNvGrpSpPr>
            <a:grpSpLocks/>
          </p:cNvGrpSpPr>
          <p:nvPr/>
        </p:nvGrpSpPr>
        <p:grpSpPr bwMode="auto">
          <a:xfrm>
            <a:off x="7143750" y="1608138"/>
            <a:ext cx="1601788" cy="1101725"/>
            <a:chOff x="4500" y="1013"/>
            <a:chExt cx="1256" cy="694"/>
          </a:xfrm>
        </p:grpSpPr>
        <p:grpSp>
          <p:nvGrpSpPr>
            <p:cNvPr id="70711" name="Group 51"/>
            <p:cNvGrpSpPr>
              <a:grpSpLocks/>
            </p:cNvGrpSpPr>
            <p:nvPr/>
          </p:nvGrpSpPr>
          <p:grpSpPr bwMode="auto">
            <a:xfrm>
              <a:off x="4500" y="1013"/>
              <a:ext cx="1256" cy="231"/>
              <a:chOff x="1435" y="384"/>
              <a:chExt cx="702" cy="384"/>
            </a:xfrm>
          </p:grpSpPr>
          <p:sp>
            <p:nvSpPr>
              <p:cNvPr id="70715" name="Rectangle 24"/>
              <p:cNvSpPr>
                <a:spLocks noChangeArrowheads="1"/>
              </p:cNvSpPr>
              <p:nvPr/>
            </p:nvSpPr>
            <p:spPr bwMode="auto">
              <a:xfrm>
                <a:off x="1478" y="384"/>
                <a:ext cx="61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zh-CN" altLang="en-US" sz="1800" b="1">
                    <a:latin typeface="宋体" charset="-122"/>
                  </a:rPr>
                  <a:t>否</a:t>
                </a:r>
                <a:endParaRPr kumimoji="1" lang="zh-CN" altLang="en-US" sz="1800" b="1"/>
              </a:p>
              <a:p>
                <a:pPr algn="just"/>
                <a:endParaRPr kumimoji="1" lang="en-US" altLang="zh-CN" sz="1800" b="1"/>
              </a:p>
            </p:txBody>
          </p:sp>
          <p:sp>
            <p:nvSpPr>
              <p:cNvPr id="70716" name="Rectangle 50"/>
              <p:cNvSpPr>
                <a:spLocks noChangeArrowheads="1"/>
              </p:cNvSpPr>
              <p:nvPr/>
            </p:nvSpPr>
            <p:spPr bwMode="auto">
              <a:xfrm>
                <a:off x="1435" y="384"/>
                <a:ext cx="70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0712" name="Group 63"/>
            <p:cNvGrpSpPr>
              <a:grpSpLocks/>
            </p:cNvGrpSpPr>
            <p:nvPr/>
          </p:nvGrpSpPr>
          <p:grpSpPr bwMode="auto">
            <a:xfrm>
              <a:off x="4500" y="1476"/>
              <a:ext cx="1256" cy="231"/>
              <a:chOff x="1435" y="1152"/>
              <a:chExt cx="702" cy="384"/>
            </a:xfrm>
          </p:grpSpPr>
          <p:sp>
            <p:nvSpPr>
              <p:cNvPr id="70713" name="Rectangle 30"/>
              <p:cNvSpPr>
                <a:spLocks noChangeArrowheads="1"/>
              </p:cNvSpPr>
              <p:nvPr/>
            </p:nvSpPr>
            <p:spPr bwMode="auto">
              <a:xfrm>
                <a:off x="1478" y="1152"/>
                <a:ext cx="61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zh-CN" altLang="en-US" sz="1800" b="1">
                    <a:latin typeface="宋体" charset="-122"/>
                  </a:rPr>
                  <a:t>否</a:t>
                </a:r>
                <a:endParaRPr kumimoji="1" lang="zh-CN" altLang="en-US" sz="1800" b="1"/>
              </a:p>
              <a:p>
                <a:pPr algn="just"/>
                <a:endParaRPr kumimoji="1" lang="en-US" altLang="zh-CN" sz="1800" b="1"/>
              </a:p>
            </p:txBody>
          </p:sp>
          <p:sp>
            <p:nvSpPr>
              <p:cNvPr id="70714" name="Rectangle 62"/>
              <p:cNvSpPr>
                <a:spLocks noChangeArrowheads="1"/>
              </p:cNvSpPr>
              <p:nvPr/>
            </p:nvSpPr>
            <p:spPr bwMode="auto">
              <a:xfrm>
                <a:off x="1435" y="1152"/>
                <a:ext cx="70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grpSp>
        <p:nvGrpSpPr>
          <p:cNvPr id="70671" name="Group 65"/>
          <p:cNvGrpSpPr>
            <a:grpSpLocks/>
          </p:cNvGrpSpPr>
          <p:nvPr/>
        </p:nvGrpSpPr>
        <p:grpSpPr bwMode="auto">
          <a:xfrm>
            <a:off x="3068638" y="2709863"/>
            <a:ext cx="1446212" cy="368300"/>
            <a:chOff x="0" y="1536"/>
            <a:chExt cx="509" cy="384"/>
          </a:xfrm>
        </p:grpSpPr>
        <p:sp>
          <p:nvSpPr>
            <p:cNvPr id="70709" name="Rectangle 31"/>
            <p:cNvSpPr>
              <a:spLocks noChangeArrowheads="1"/>
            </p:cNvSpPr>
            <p:nvPr/>
          </p:nvSpPr>
          <p:spPr bwMode="auto">
            <a:xfrm>
              <a:off x="43" y="1536"/>
              <a:ext cx="4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12453</a:t>
              </a:r>
            </a:p>
          </p:txBody>
        </p:sp>
        <p:sp>
          <p:nvSpPr>
            <p:cNvPr id="70710" name="Rectangle 64"/>
            <p:cNvSpPr>
              <a:spLocks noChangeArrowheads="1"/>
            </p:cNvSpPr>
            <p:nvPr/>
          </p:nvSpPr>
          <p:spPr bwMode="auto">
            <a:xfrm>
              <a:off x="0" y="1536"/>
              <a:ext cx="5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0672" name="Group 67"/>
          <p:cNvGrpSpPr>
            <a:grpSpLocks/>
          </p:cNvGrpSpPr>
          <p:nvPr/>
        </p:nvGrpSpPr>
        <p:grpSpPr bwMode="auto">
          <a:xfrm>
            <a:off x="4514850" y="2709863"/>
            <a:ext cx="2628900" cy="368300"/>
            <a:chOff x="509" y="1536"/>
            <a:chExt cx="926" cy="384"/>
          </a:xfrm>
        </p:grpSpPr>
        <p:sp>
          <p:nvSpPr>
            <p:cNvPr id="70707" name="Rectangle 32"/>
            <p:cNvSpPr>
              <a:spLocks noChangeArrowheads="1"/>
            </p:cNvSpPr>
            <p:nvPr/>
          </p:nvSpPr>
          <p:spPr bwMode="auto">
            <a:xfrm>
              <a:off x="552" y="1536"/>
              <a:ext cx="8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1→2  4→5  3    </a:t>
              </a:r>
              <a:r>
                <a:rPr kumimoji="1" lang="zh-CN" altLang="en-US" sz="1800" b="1"/>
                <a:t>（否）</a:t>
              </a:r>
            </a:p>
            <a:p>
              <a:pPr algn="just"/>
              <a:endParaRPr kumimoji="1" lang="en-US" altLang="zh-CN" sz="1800" b="1"/>
            </a:p>
          </p:txBody>
        </p:sp>
        <p:sp>
          <p:nvSpPr>
            <p:cNvPr id="70708" name="Rectangle 66"/>
            <p:cNvSpPr>
              <a:spLocks noChangeArrowheads="1"/>
            </p:cNvSpPr>
            <p:nvPr/>
          </p:nvSpPr>
          <p:spPr bwMode="auto">
            <a:xfrm>
              <a:off x="509" y="1536"/>
              <a:ext cx="9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0673" name="Group 71"/>
          <p:cNvGrpSpPr>
            <a:grpSpLocks/>
          </p:cNvGrpSpPr>
          <p:nvPr/>
        </p:nvGrpSpPr>
        <p:grpSpPr bwMode="auto">
          <a:xfrm>
            <a:off x="3068638" y="3078163"/>
            <a:ext cx="1446212" cy="366712"/>
            <a:chOff x="0" y="1920"/>
            <a:chExt cx="509" cy="384"/>
          </a:xfrm>
        </p:grpSpPr>
        <p:sp>
          <p:nvSpPr>
            <p:cNvPr id="70705" name="Rectangle 34"/>
            <p:cNvSpPr>
              <a:spLocks noChangeArrowheads="1"/>
            </p:cNvSpPr>
            <p:nvPr/>
          </p:nvSpPr>
          <p:spPr bwMode="auto">
            <a:xfrm>
              <a:off x="43" y="1920"/>
              <a:ext cx="4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12534</a:t>
              </a:r>
            </a:p>
          </p:txBody>
        </p:sp>
        <p:sp>
          <p:nvSpPr>
            <p:cNvPr id="70706" name="Rectangle 70"/>
            <p:cNvSpPr>
              <a:spLocks noChangeArrowheads="1"/>
            </p:cNvSpPr>
            <p:nvPr/>
          </p:nvSpPr>
          <p:spPr bwMode="auto">
            <a:xfrm>
              <a:off x="0" y="1920"/>
              <a:ext cx="5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0674" name="Group 73"/>
          <p:cNvGrpSpPr>
            <a:grpSpLocks/>
          </p:cNvGrpSpPr>
          <p:nvPr/>
        </p:nvGrpSpPr>
        <p:grpSpPr bwMode="auto">
          <a:xfrm>
            <a:off x="4514850" y="3078163"/>
            <a:ext cx="2628900" cy="366712"/>
            <a:chOff x="509" y="1920"/>
            <a:chExt cx="926" cy="384"/>
          </a:xfrm>
        </p:grpSpPr>
        <p:sp>
          <p:nvSpPr>
            <p:cNvPr id="70703" name="Rectangle 35"/>
            <p:cNvSpPr>
              <a:spLocks noChangeArrowheads="1"/>
            </p:cNvSpPr>
            <p:nvPr/>
          </p:nvSpPr>
          <p:spPr bwMode="auto">
            <a:xfrm>
              <a:off x="552" y="1920"/>
              <a:ext cx="8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1→2→5  3→4  </a:t>
              </a:r>
              <a:r>
                <a:rPr kumimoji="1" lang="zh-CN" altLang="en-US" sz="1800" b="1"/>
                <a:t>（否）</a:t>
              </a:r>
            </a:p>
            <a:p>
              <a:pPr algn="just"/>
              <a:endParaRPr kumimoji="1" lang="en-US" altLang="zh-CN" sz="1800" b="1"/>
            </a:p>
          </p:txBody>
        </p:sp>
        <p:sp>
          <p:nvSpPr>
            <p:cNvPr id="70704" name="Rectangle 72"/>
            <p:cNvSpPr>
              <a:spLocks noChangeArrowheads="1"/>
            </p:cNvSpPr>
            <p:nvPr/>
          </p:nvSpPr>
          <p:spPr bwMode="auto">
            <a:xfrm>
              <a:off x="509" y="1920"/>
              <a:ext cx="9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0675" name="Group 77"/>
          <p:cNvGrpSpPr>
            <a:grpSpLocks/>
          </p:cNvGrpSpPr>
          <p:nvPr/>
        </p:nvGrpSpPr>
        <p:grpSpPr bwMode="auto">
          <a:xfrm>
            <a:off x="3068638" y="3444875"/>
            <a:ext cx="1446212" cy="368300"/>
            <a:chOff x="0" y="2304"/>
            <a:chExt cx="509" cy="384"/>
          </a:xfrm>
        </p:grpSpPr>
        <p:sp>
          <p:nvSpPr>
            <p:cNvPr id="70701" name="Rectangle 37"/>
            <p:cNvSpPr>
              <a:spLocks noChangeArrowheads="1"/>
            </p:cNvSpPr>
            <p:nvPr/>
          </p:nvSpPr>
          <p:spPr bwMode="auto">
            <a:xfrm>
              <a:off x="43" y="2304"/>
              <a:ext cx="4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12543</a:t>
              </a:r>
            </a:p>
          </p:txBody>
        </p:sp>
        <p:sp>
          <p:nvSpPr>
            <p:cNvPr id="70702" name="Rectangle 76"/>
            <p:cNvSpPr>
              <a:spLocks noChangeArrowheads="1"/>
            </p:cNvSpPr>
            <p:nvPr/>
          </p:nvSpPr>
          <p:spPr bwMode="auto">
            <a:xfrm>
              <a:off x="0" y="2304"/>
              <a:ext cx="5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0676" name="Group 79"/>
          <p:cNvGrpSpPr>
            <a:grpSpLocks/>
          </p:cNvGrpSpPr>
          <p:nvPr/>
        </p:nvGrpSpPr>
        <p:grpSpPr bwMode="auto">
          <a:xfrm>
            <a:off x="4514850" y="3444875"/>
            <a:ext cx="2628900" cy="368300"/>
            <a:chOff x="509" y="2304"/>
            <a:chExt cx="926" cy="384"/>
          </a:xfrm>
        </p:grpSpPr>
        <p:sp>
          <p:nvSpPr>
            <p:cNvPr id="70699" name="Rectangle 38"/>
            <p:cNvSpPr>
              <a:spLocks noChangeArrowheads="1"/>
            </p:cNvSpPr>
            <p:nvPr/>
          </p:nvSpPr>
          <p:spPr bwMode="auto">
            <a:xfrm>
              <a:off x="552" y="2304"/>
              <a:ext cx="8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1→2→5→4→3</a:t>
              </a:r>
              <a:r>
                <a:rPr kumimoji="1" lang="zh-CN" altLang="en-US" sz="1800" b="1"/>
                <a:t>（是）</a:t>
              </a:r>
            </a:p>
            <a:p>
              <a:pPr algn="just"/>
              <a:endParaRPr kumimoji="1" lang="en-US" altLang="zh-CN" sz="1800" b="1"/>
            </a:p>
          </p:txBody>
        </p:sp>
        <p:sp>
          <p:nvSpPr>
            <p:cNvPr id="70700" name="Rectangle 78"/>
            <p:cNvSpPr>
              <a:spLocks noChangeArrowheads="1"/>
            </p:cNvSpPr>
            <p:nvPr/>
          </p:nvSpPr>
          <p:spPr bwMode="auto">
            <a:xfrm>
              <a:off x="509" y="2304"/>
              <a:ext cx="9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0677" name="Group 22"/>
          <p:cNvGrpSpPr>
            <a:grpSpLocks/>
          </p:cNvGrpSpPr>
          <p:nvPr/>
        </p:nvGrpSpPr>
        <p:grpSpPr bwMode="auto">
          <a:xfrm>
            <a:off x="7143750" y="1239838"/>
            <a:ext cx="1616075" cy="2573337"/>
            <a:chOff x="4500" y="781"/>
            <a:chExt cx="1256" cy="1621"/>
          </a:xfrm>
        </p:grpSpPr>
        <p:grpSp>
          <p:nvGrpSpPr>
            <p:cNvPr id="70684" name="Group 45"/>
            <p:cNvGrpSpPr>
              <a:grpSpLocks/>
            </p:cNvGrpSpPr>
            <p:nvPr/>
          </p:nvGrpSpPr>
          <p:grpSpPr bwMode="auto">
            <a:xfrm>
              <a:off x="4500" y="781"/>
              <a:ext cx="1256" cy="232"/>
              <a:chOff x="1435" y="0"/>
              <a:chExt cx="702" cy="384"/>
            </a:xfrm>
          </p:grpSpPr>
          <p:sp>
            <p:nvSpPr>
              <p:cNvPr id="70697" name="Rectangle 21"/>
              <p:cNvSpPr>
                <a:spLocks noChangeArrowheads="1"/>
              </p:cNvSpPr>
              <p:nvPr/>
            </p:nvSpPr>
            <p:spPr bwMode="auto">
              <a:xfrm>
                <a:off x="1478" y="0"/>
                <a:ext cx="61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800" b="1"/>
                  <a:t>(</a:t>
                </a:r>
                <a:r>
                  <a:rPr kumimoji="1" lang="en-US" altLang="zh-CN" sz="1800" b="1" i="1"/>
                  <a:t>v</a:t>
                </a:r>
                <a:r>
                  <a:rPr kumimoji="1" lang="en-US" altLang="zh-CN" sz="1800" b="1" i="1" baseline="-30000"/>
                  <a:t>in</a:t>
                </a:r>
                <a:r>
                  <a:rPr kumimoji="1" lang="en-US" altLang="zh-CN" sz="1800" b="1"/>
                  <a:t>, </a:t>
                </a:r>
                <a:r>
                  <a:rPr kumimoji="1" lang="en-US" altLang="zh-CN" sz="1800" b="1" i="1"/>
                  <a:t>v</a:t>
                </a:r>
                <a:r>
                  <a:rPr kumimoji="1" lang="en-US" altLang="zh-CN" sz="1800" b="1" i="1" baseline="-30000"/>
                  <a:t>i</a:t>
                </a:r>
                <a:r>
                  <a:rPr kumimoji="1" lang="en-US" altLang="zh-CN" sz="1800" b="1" baseline="-30000"/>
                  <a:t>1</a:t>
                </a:r>
                <a:r>
                  <a:rPr kumimoji="1" lang="en-US" altLang="zh-CN" sz="1800" b="1"/>
                  <a:t>)∈</a:t>
                </a:r>
                <a:r>
                  <a:rPr kumimoji="1" lang="en-US" altLang="zh-CN" sz="1800" b="1" i="1"/>
                  <a:t>E</a:t>
                </a:r>
                <a:endParaRPr kumimoji="1" lang="en-US" altLang="zh-CN" sz="1800" b="1"/>
              </a:p>
              <a:p>
                <a:pPr algn="just"/>
                <a:endParaRPr kumimoji="1" lang="en-US" altLang="zh-CN" sz="1800" b="1"/>
              </a:p>
            </p:txBody>
          </p:sp>
          <p:sp>
            <p:nvSpPr>
              <p:cNvPr id="70698" name="Rectangle 44"/>
              <p:cNvSpPr>
                <a:spLocks noChangeArrowheads="1"/>
              </p:cNvSpPr>
              <p:nvPr/>
            </p:nvSpPr>
            <p:spPr bwMode="auto">
              <a:xfrm>
                <a:off x="1435" y="0"/>
                <a:ext cx="70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0685" name="Group 57"/>
            <p:cNvGrpSpPr>
              <a:grpSpLocks/>
            </p:cNvGrpSpPr>
            <p:nvPr/>
          </p:nvGrpSpPr>
          <p:grpSpPr bwMode="auto">
            <a:xfrm>
              <a:off x="4500" y="1244"/>
              <a:ext cx="1256" cy="232"/>
              <a:chOff x="1435" y="768"/>
              <a:chExt cx="702" cy="384"/>
            </a:xfrm>
          </p:grpSpPr>
          <p:sp>
            <p:nvSpPr>
              <p:cNvPr id="70695" name="Rectangle 27"/>
              <p:cNvSpPr>
                <a:spLocks noChangeArrowheads="1"/>
              </p:cNvSpPr>
              <p:nvPr/>
            </p:nvSpPr>
            <p:spPr bwMode="auto">
              <a:xfrm>
                <a:off x="1478" y="768"/>
                <a:ext cx="61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zh-CN" altLang="en-US" sz="1800" b="1">
                    <a:latin typeface="宋体" charset="-122"/>
                  </a:rPr>
                  <a:t>是</a:t>
                </a:r>
                <a:endParaRPr kumimoji="1" lang="zh-CN" altLang="en-US" sz="1800" b="1"/>
              </a:p>
              <a:p>
                <a:pPr algn="just"/>
                <a:endParaRPr kumimoji="1" lang="en-US" altLang="zh-CN" sz="1800" b="1"/>
              </a:p>
            </p:txBody>
          </p:sp>
          <p:sp>
            <p:nvSpPr>
              <p:cNvPr id="70696" name="Rectangle 56"/>
              <p:cNvSpPr>
                <a:spLocks noChangeArrowheads="1"/>
              </p:cNvSpPr>
              <p:nvPr/>
            </p:nvSpPr>
            <p:spPr bwMode="auto">
              <a:xfrm>
                <a:off x="1435" y="768"/>
                <a:ext cx="70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0686" name="Group 69"/>
            <p:cNvGrpSpPr>
              <a:grpSpLocks/>
            </p:cNvGrpSpPr>
            <p:nvPr/>
          </p:nvGrpSpPr>
          <p:grpSpPr bwMode="auto">
            <a:xfrm>
              <a:off x="4500" y="1707"/>
              <a:ext cx="1256" cy="232"/>
              <a:chOff x="1435" y="1536"/>
              <a:chExt cx="702" cy="384"/>
            </a:xfrm>
          </p:grpSpPr>
          <p:sp>
            <p:nvSpPr>
              <p:cNvPr id="70693" name="Rectangle 33"/>
              <p:cNvSpPr>
                <a:spLocks noChangeArrowheads="1"/>
              </p:cNvSpPr>
              <p:nvPr/>
            </p:nvSpPr>
            <p:spPr bwMode="auto">
              <a:xfrm>
                <a:off x="1478" y="1536"/>
                <a:ext cx="61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zh-CN" altLang="en-US" sz="1800" b="1">
                    <a:latin typeface="宋体" charset="-122"/>
                  </a:rPr>
                  <a:t>是</a:t>
                </a:r>
                <a:endParaRPr kumimoji="1" lang="zh-CN" altLang="en-US" sz="1800" b="1"/>
              </a:p>
              <a:p>
                <a:pPr algn="just"/>
                <a:endParaRPr kumimoji="1" lang="en-US" altLang="zh-CN" sz="1800" b="1"/>
              </a:p>
            </p:txBody>
          </p:sp>
          <p:sp>
            <p:nvSpPr>
              <p:cNvPr id="70694" name="Rectangle 68"/>
              <p:cNvSpPr>
                <a:spLocks noChangeArrowheads="1"/>
              </p:cNvSpPr>
              <p:nvPr/>
            </p:nvSpPr>
            <p:spPr bwMode="auto">
              <a:xfrm>
                <a:off x="1435" y="1536"/>
                <a:ext cx="70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0687" name="Group 75"/>
            <p:cNvGrpSpPr>
              <a:grpSpLocks/>
            </p:cNvGrpSpPr>
            <p:nvPr/>
          </p:nvGrpSpPr>
          <p:grpSpPr bwMode="auto">
            <a:xfrm>
              <a:off x="4500" y="1939"/>
              <a:ext cx="1256" cy="231"/>
              <a:chOff x="1435" y="1920"/>
              <a:chExt cx="702" cy="384"/>
            </a:xfrm>
          </p:grpSpPr>
          <p:sp>
            <p:nvSpPr>
              <p:cNvPr id="70691" name="Rectangle 36"/>
              <p:cNvSpPr>
                <a:spLocks noChangeArrowheads="1"/>
              </p:cNvSpPr>
              <p:nvPr/>
            </p:nvSpPr>
            <p:spPr bwMode="auto">
              <a:xfrm>
                <a:off x="1478" y="1920"/>
                <a:ext cx="61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zh-CN" altLang="en-US" sz="1800" b="1">
                    <a:latin typeface="宋体" charset="-122"/>
                  </a:rPr>
                  <a:t>是</a:t>
                </a:r>
                <a:endParaRPr kumimoji="1" lang="zh-CN" altLang="en-US" sz="1800" b="1"/>
              </a:p>
              <a:p>
                <a:pPr algn="just"/>
                <a:endParaRPr kumimoji="1" lang="en-US" altLang="zh-CN" sz="1800" b="1"/>
              </a:p>
            </p:txBody>
          </p:sp>
          <p:sp>
            <p:nvSpPr>
              <p:cNvPr id="70692" name="Rectangle 74"/>
              <p:cNvSpPr>
                <a:spLocks noChangeArrowheads="1"/>
              </p:cNvSpPr>
              <p:nvPr/>
            </p:nvSpPr>
            <p:spPr bwMode="auto">
              <a:xfrm>
                <a:off x="1435" y="1920"/>
                <a:ext cx="70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0688" name="Group 81"/>
            <p:cNvGrpSpPr>
              <a:grpSpLocks/>
            </p:cNvGrpSpPr>
            <p:nvPr/>
          </p:nvGrpSpPr>
          <p:grpSpPr bwMode="auto">
            <a:xfrm>
              <a:off x="4500" y="2170"/>
              <a:ext cx="1256" cy="232"/>
              <a:chOff x="1435" y="2304"/>
              <a:chExt cx="702" cy="384"/>
            </a:xfrm>
          </p:grpSpPr>
          <p:sp>
            <p:nvSpPr>
              <p:cNvPr id="70689" name="Rectangle 39"/>
              <p:cNvSpPr>
                <a:spLocks noChangeArrowheads="1"/>
              </p:cNvSpPr>
              <p:nvPr/>
            </p:nvSpPr>
            <p:spPr bwMode="auto">
              <a:xfrm>
                <a:off x="1478" y="2304"/>
                <a:ext cx="61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zh-CN" altLang="en-US" sz="1800" b="1">
                    <a:latin typeface="宋体" charset="-122"/>
                  </a:rPr>
                  <a:t>是</a:t>
                </a:r>
                <a:endParaRPr kumimoji="1" lang="zh-CN" altLang="en-US" sz="1800" b="1"/>
              </a:p>
              <a:p>
                <a:pPr algn="just"/>
                <a:endParaRPr kumimoji="1" lang="en-US" altLang="zh-CN" sz="1800" b="1"/>
              </a:p>
            </p:txBody>
          </p:sp>
          <p:sp>
            <p:nvSpPr>
              <p:cNvPr id="70690" name="Rectangle 80"/>
              <p:cNvSpPr>
                <a:spLocks noChangeArrowheads="1"/>
              </p:cNvSpPr>
              <p:nvPr/>
            </p:nvSpPr>
            <p:spPr bwMode="auto">
              <a:xfrm>
                <a:off x="1435" y="2304"/>
                <a:ext cx="70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sp>
        <p:nvSpPr>
          <p:cNvPr id="70678" name="Rectangle 83"/>
          <p:cNvSpPr>
            <a:spLocks noChangeArrowheads="1"/>
          </p:cNvSpPr>
          <p:nvPr/>
        </p:nvSpPr>
        <p:spPr bwMode="auto">
          <a:xfrm>
            <a:off x="3062288" y="1238250"/>
            <a:ext cx="5689600" cy="2576513"/>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70679" name="Text Box 85"/>
          <p:cNvSpPr txBox="1">
            <a:spLocks noChangeArrowheads="1"/>
          </p:cNvSpPr>
          <p:nvPr/>
        </p:nvSpPr>
        <p:spPr bwMode="auto">
          <a:xfrm>
            <a:off x="762000" y="4217988"/>
            <a:ext cx="7537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(a) </a:t>
            </a:r>
            <a:r>
              <a:rPr lang="zh-CN" altLang="en-US" sz="2000" b="1"/>
              <a:t>一个无向图                                     </a:t>
            </a:r>
            <a:r>
              <a:rPr lang="en-US" altLang="zh-CN" sz="2000" b="1"/>
              <a:t>(b) </a:t>
            </a:r>
            <a:r>
              <a:rPr lang="zh-CN" altLang="en-US" sz="2000" b="1"/>
              <a:t>哈密顿回路求解过程</a:t>
            </a:r>
          </a:p>
          <a:p>
            <a:pPr algn="just">
              <a:spcBef>
                <a:spcPts val="775"/>
              </a:spcBef>
            </a:pPr>
            <a:r>
              <a:rPr lang="zh-CN" altLang="en-US" sz="2000" b="1"/>
              <a:t>                   </a:t>
            </a:r>
          </a:p>
        </p:txBody>
      </p:sp>
      <p:sp>
        <p:nvSpPr>
          <p:cNvPr id="70680" name="Text Box 86"/>
          <p:cNvSpPr txBox="1">
            <a:spLocks noChangeArrowheads="1"/>
          </p:cNvSpPr>
          <p:nvPr/>
        </p:nvSpPr>
        <p:spPr bwMode="auto">
          <a:xfrm>
            <a:off x="465138" y="5011738"/>
            <a:ext cx="8077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b="1">
                <a:latin typeface="宋体" charset="-122"/>
              </a:rPr>
              <a:t>    </a:t>
            </a:r>
            <a:r>
              <a:rPr kumimoji="1" lang="zh-CN" altLang="en-US" b="1">
                <a:latin typeface="宋体" charset="-122"/>
              </a:rPr>
              <a:t>显然，蛮力法求解哈密尔顿回路在最坏情况下需要考察所有顶点的排列对象，其时间复杂性为</a:t>
            </a:r>
            <a:r>
              <a:rPr kumimoji="1" lang="en-US" altLang="zh-CN" b="1" i="1">
                <a:solidFill>
                  <a:srgbClr val="FF0000"/>
                </a:solidFill>
              </a:rPr>
              <a:t>O</a:t>
            </a:r>
            <a:r>
              <a:rPr kumimoji="1" lang="en-US" altLang="zh-CN" b="1">
                <a:solidFill>
                  <a:srgbClr val="FF0000"/>
                </a:solidFill>
              </a:rPr>
              <a:t>(</a:t>
            </a:r>
            <a:r>
              <a:rPr kumimoji="1" lang="en-US" altLang="zh-CN" b="1" i="1">
                <a:solidFill>
                  <a:srgbClr val="FF0000"/>
                </a:solidFill>
              </a:rPr>
              <a:t>n</a:t>
            </a:r>
            <a:r>
              <a:rPr kumimoji="1" lang="en-US" altLang="zh-CN" b="1">
                <a:solidFill>
                  <a:srgbClr val="FF0000"/>
                </a:solidFill>
              </a:rPr>
              <a:t>!)</a:t>
            </a:r>
            <a:r>
              <a:rPr kumimoji="1" lang="zh-CN" altLang="en-US" b="1">
                <a:latin typeface="宋体" charset="-122"/>
              </a:rPr>
              <a:t>。</a:t>
            </a:r>
            <a:r>
              <a:rPr kumimoji="1" lang="zh-CN" altLang="en-US" b="1">
                <a:solidFill>
                  <a:srgbClr val="A50021"/>
                </a:solidFill>
                <a:latin typeface="宋体" charset="-122"/>
              </a:rPr>
              <a:t>*</a:t>
            </a:r>
            <a:r>
              <a:rPr kumimoji="1" lang="zh-CN" altLang="en-US" b="1"/>
              <a:t> </a:t>
            </a:r>
            <a:endParaRPr kumimoji="1" lang="en-US" altLang="zh-CN" b="1"/>
          </a:p>
          <a:p>
            <a:pPr eaLnBrk="1" hangingPunct="1">
              <a:spcBef>
                <a:spcPct val="50000"/>
              </a:spcBef>
            </a:pPr>
            <a:r>
              <a:rPr kumimoji="1" lang="zh-CN" altLang="en-US" b="1">
                <a:latin typeface="宋体" charset="-122"/>
              </a:rPr>
              <a:t>    算法实现详见课本</a:t>
            </a:r>
            <a:r>
              <a:rPr kumimoji="1" lang="en-US" altLang="zh-CN" b="1">
                <a:latin typeface="宋体" charset="-122"/>
              </a:rPr>
              <a:t>P47</a:t>
            </a:r>
            <a:r>
              <a:rPr kumimoji="1" lang="zh-CN" altLang="en-US" b="1">
                <a:latin typeface="宋体" charset="-122"/>
              </a:rPr>
              <a:t>。</a:t>
            </a:r>
            <a:endParaRPr kumimoji="1" lang="zh-CN" altLang="en-US" b="1"/>
          </a:p>
        </p:txBody>
      </p:sp>
      <p:sp>
        <p:nvSpPr>
          <p:cNvPr id="70681" name="Rectangle 21"/>
          <p:cNvSpPr>
            <a:spLocks noChangeArrowheads="1"/>
          </p:cNvSpPr>
          <p:nvPr/>
        </p:nvSpPr>
        <p:spPr bwMode="auto">
          <a:xfrm>
            <a:off x="2786063" y="3800475"/>
            <a:ext cx="1471612"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a:t>
            </a:r>
          </a:p>
        </p:txBody>
      </p:sp>
      <p:sp>
        <p:nvSpPr>
          <p:cNvPr id="70682" name="Rectangle 21"/>
          <p:cNvSpPr>
            <a:spLocks noChangeArrowheads="1"/>
          </p:cNvSpPr>
          <p:nvPr/>
        </p:nvSpPr>
        <p:spPr bwMode="auto">
          <a:xfrm>
            <a:off x="4629150" y="3797300"/>
            <a:ext cx="1471613"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a:t>
            </a:r>
          </a:p>
        </p:txBody>
      </p:sp>
      <p:sp>
        <p:nvSpPr>
          <p:cNvPr id="70683" name="Rectangle 21"/>
          <p:cNvSpPr>
            <a:spLocks noChangeArrowheads="1"/>
          </p:cNvSpPr>
          <p:nvPr/>
        </p:nvSpPr>
        <p:spPr bwMode="auto">
          <a:xfrm>
            <a:off x="7097713" y="3797300"/>
            <a:ext cx="147002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a:t>
            </a:r>
          </a:p>
        </p:txBody>
      </p:sp>
    </p:spTree>
    <p:extLst>
      <p:ext uri="{BB962C8B-B14F-4D97-AF65-F5344CB8AC3E}">
        <p14:creationId xmlns:p14="http://schemas.microsoft.com/office/powerpoint/2010/main" val="551564988"/>
      </p:ext>
    </p:extLst>
  </p:cSld>
  <p:clrMapOvr>
    <a:masterClrMapping/>
  </p:clrMapOvr>
  <p:transition spd="slow">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68ADD5E7-7FD2-478A-AA10-1E536AB088BA}"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7168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7168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2B35AA06-0739-44A8-843B-0E1B1C549BB5}" type="slidenum">
              <a:rPr lang="en-US" altLang="zh-CN" sz="1400" smtClean="0">
                <a:latin typeface="Comic Sans MS" pitchFamily="66" charset="0"/>
              </a:rPr>
              <a:pPr/>
              <a:t>42</a:t>
            </a:fld>
            <a:endParaRPr lang="en-US" altLang="zh-CN" sz="1400" smtClean="0">
              <a:latin typeface="Comic Sans MS" pitchFamily="66" charset="0"/>
            </a:endParaRPr>
          </a:p>
        </p:txBody>
      </p:sp>
      <p:sp>
        <p:nvSpPr>
          <p:cNvPr id="71685" name="Text Box 4"/>
          <p:cNvSpPr txBox="1">
            <a:spLocks noChangeArrowheads="1"/>
          </p:cNvSpPr>
          <p:nvPr/>
        </p:nvSpPr>
        <p:spPr bwMode="auto">
          <a:xfrm>
            <a:off x="284163" y="390525"/>
            <a:ext cx="78152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3.5.2  TSP</a:t>
            </a:r>
            <a:r>
              <a:rPr kumimoji="1" lang="zh-CN" altLang="en-US" sz="4400" b="1">
                <a:solidFill>
                  <a:schemeClr val="tx2"/>
                </a:solidFill>
                <a:latin typeface="华文行楷" pitchFamily="2" charset="-122"/>
                <a:ea typeface="华文行楷" pitchFamily="2" charset="-122"/>
              </a:rPr>
              <a:t>问题</a:t>
            </a:r>
            <a:r>
              <a:rPr kumimoji="1" lang="zh-CN" altLang="en-US" sz="4000" b="1">
                <a:solidFill>
                  <a:srgbClr val="A50021"/>
                </a:solidFill>
              </a:rPr>
              <a:t> </a:t>
            </a:r>
          </a:p>
        </p:txBody>
      </p:sp>
      <p:sp>
        <p:nvSpPr>
          <p:cNvPr id="71686" name="Text Box 5"/>
          <p:cNvSpPr txBox="1">
            <a:spLocks noChangeArrowheads="1"/>
          </p:cNvSpPr>
          <p:nvPr/>
        </p:nvSpPr>
        <p:spPr bwMode="auto">
          <a:xfrm>
            <a:off x="406400" y="1331913"/>
            <a:ext cx="8050213" cy="388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20000"/>
              </a:lnSpc>
              <a:spcBef>
                <a:spcPct val="20000"/>
              </a:spcBef>
              <a:spcAft>
                <a:spcPct val="20000"/>
              </a:spcAft>
            </a:pPr>
            <a:r>
              <a:rPr kumimoji="1" lang="en-US" altLang="zh-CN" sz="2800" b="1">
                <a:latin typeface="宋体" charset="-122"/>
              </a:rPr>
              <a:t>    </a:t>
            </a:r>
            <a:r>
              <a:rPr kumimoji="1" lang="en-US" altLang="zh-CN" sz="2800" b="1"/>
              <a:t>TSP</a:t>
            </a:r>
            <a:r>
              <a:rPr kumimoji="1" lang="zh-CN" altLang="en-US" sz="2800" b="1">
                <a:latin typeface="宋体" charset="-122"/>
              </a:rPr>
              <a:t>问题是指旅行家要旅行</a:t>
            </a:r>
            <a:r>
              <a:rPr kumimoji="1" lang="en-US" altLang="zh-CN" sz="2800" b="1" i="1"/>
              <a:t>n</a:t>
            </a:r>
            <a:r>
              <a:rPr kumimoji="1" lang="zh-CN" altLang="en-US" sz="2800" b="1">
                <a:latin typeface="宋体" charset="-122"/>
              </a:rPr>
              <a:t>个城市然后回到出发城市，要求</a:t>
            </a:r>
            <a:r>
              <a:rPr kumimoji="1" lang="zh-CN" altLang="en-US" sz="2800" b="1">
                <a:solidFill>
                  <a:srgbClr val="FF0000"/>
                </a:solidFill>
                <a:latin typeface="宋体" charset="-122"/>
              </a:rPr>
              <a:t>各个城市经历且仅经历一次，并要求所走的路程最短。</a:t>
            </a:r>
            <a:r>
              <a:rPr kumimoji="1" lang="zh-CN" altLang="en-US" sz="2800" b="1">
                <a:latin typeface="宋体" charset="-122"/>
              </a:rPr>
              <a:t>该问题又称为</a:t>
            </a:r>
            <a:r>
              <a:rPr kumimoji="1" lang="zh-CN" altLang="en-US" sz="2800" b="1">
                <a:solidFill>
                  <a:srgbClr val="FF0000"/>
                </a:solidFill>
                <a:latin typeface="宋体" charset="-122"/>
              </a:rPr>
              <a:t>货郎担问题、邮递员问题、售货员问题</a:t>
            </a:r>
            <a:r>
              <a:rPr kumimoji="1" lang="zh-CN" altLang="en-US" sz="2800" b="1">
                <a:latin typeface="宋体" charset="-122"/>
              </a:rPr>
              <a:t>，是图问题中最广为人知的问题。</a:t>
            </a:r>
          </a:p>
          <a:p>
            <a:pPr eaLnBrk="1" hangingPunct="1">
              <a:lnSpc>
                <a:spcPct val="120000"/>
              </a:lnSpc>
              <a:spcBef>
                <a:spcPct val="20000"/>
              </a:spcBef>
              <a:spcAft>
                <a:spcPct val="20000"/>
              </a:spcAft>
            </a:pPr>
            <a:r>
              <a:rPr kumimoji="1" lang="zh-CN" altLang="en-US" sz="2800" b="1">
                <a:latin typeface="宋体" charset="-122"/>
              </a:rPr>
              <a:t>    用蛮力法解决</a:t>
            </a:r>
            <a:r>
              <a:rPr kumimoji="1" lang="en-US" altLang="zh-CN" sz="2800" b="1"/>
              <a:t>TSP</a:t>
            </a:r>
            <a:r>
              <a:rPr kumimoji="1" lang="zh-CN" altLang="en-US" sz="2800" b="1">
                <a:latin typeface="宋体" charset="-122"/>
              </a:rPr>
              <a:t>问题，可以</a:t>
            </a:r>
            <a:r>
              <a:rPr kumimoji="1" lang="zh-CN" altLang="en-US" sz="2800" b="1">
                <a:solidFill>
                  <a:srgbClr val="FF0000"/>
                </a:solidFill>
                <a:latin typeface="宋体" charset="-122"/>
              </a:rPr>
              <a:t>找出所有可能的旅行路线，从中选取路径长度最短的简单回路。</a:t>
            </a:r>
            <a:endParaRPr kumimoji="1" lang="en-US" altLang="zh-CN" sz="2800" b="1">
              <a:solidFill>
                <a:srgbClr val="FF0000"/>
              </a:solidFill>
              <a:latin typeface="宋体" charset="-122"/>
            </a:endParaRPr>
          </a:p>
        </p:txBody>
      </p:sp>
    </p:spTree>
    <p:extLst>
      <p:ext uri="{BB962C8B-B14F-4D97-AF65-F5344CB8AC3E}">
        <p14:creationId xmlns:p14="http://schemas.microsoft.com/office/powerpoint/2010/main" val="3279195278"/>
      </p:ext>
    </p:extLst>
  </p:cSld>
  <p:clrMapOvr>
    <a:masterClrMapping/>
  </p:clrMapOvr>
  <p:transition spd="slow">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869A91B3-8793-48CE-A008-2CA894E81823}"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7270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7270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1843A8B2-ABCD-4440-8EF4-971E841000D8}" type="slidenum">
              <a:rPr lang="en-US" altLang="zh-CN" sz="1400" smtClean="0">
                <a:latin typeface="Comic Sans MS" pitchFamily="66" charset="0"/>
              </a:rPr>
              <a:pPr/>
              <a:t>43</a:t>
            </a:fld>
            <a:endParaRPr lang="en-US" altLang="zh-CN" sz="1400" smtClean="0">
              <a:latin typeface="Comic Sans MS" pitchFamily="66" charset="0"/>
            </a:endParaRPr>
          </a:p>
        </p:txBody>
      </p:sp>
      <p:grpSp>
        <p:nvGrpSpPr>
          <p:cNvPr id="72709" name="Group 10"/>
          <p:cNvGrpSpPr>
            <a:grpSpLocks/>
          </p:cNvGrpSpPr>
          <p:nvPr/>
        </p:nvGrpSpPr>
        <p:grpSpPr bwMode="auto">
          <a:xfrm>
            <a:off x="304800" y="1646238"/>
            <a:ext cx="1882775" cy="1735137"/>
            <a:chOff x="192" y="1037"/>
            <a:chExt cx="1186" cy="1093"/>
          </a:xfrm>
        </p:grpSpPr>
        <p:sp>
          <p:nvSpPr>
            <p:cNvPr id="72803" name="Text Box 35"/>
            <p:cNvSpPr txBox="1">
              <a:spLocks noChangeArrowheads="1"/>
            </p:cNvSpPr>
            <p:nvPr/>
          </p:nvSpPr>
          <p:spPr bwMode="auto">
            <a:xfrm>
              <a:off x="467" y="1600"/>
              <a:ext cx="1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8</a:t>
              </a:r>
            </a:p>
          </p:txBody>
        </p:sp>
        <p:sp>
          <p:nvSpPr>
            <p:cNvPr id="72804" name="Oval 36"/>
            <p:cNvSpPr>
              <a:spLocks noChangeArrowheads="1"/>
            </p:cNvSpPr>
            <p:nvPr/>
          </p:nvSpPr>
          <p:spPr bwMode="auto">
            <a:xfrm>
              <a:off x="286" y="1158"/>
              <a:ext cx="198" cy="17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70000"/>
                </a:lnSpc>
              </a:pPr>
              <a:r>
                <a:rPr lang="en-US" altLang="zh-CN" sz="2000" b="1" i="1"/>
                <a:t>a</a:t>
              </a:r>
              <a:endParaRPr lang="en-US" altLang="zh-CN" sz="2000" b="1"/>
            </a:p>
          </p:txBody>
        </p:sp>
        <p:sp>
          <p:nvSpPr>
            <p:cNvPr id="72805" name="Oval 37"/>
            <p:cNvSpPr>
              <a:spLocks noChangeArrowheads="1"/>
            </p:cNvSpPr>
            <p:nvPr/>
          </p:nvSpPr>
          <p:spPr bwMode="auto">
            <a:xfrm>
              <a:off x="1084" y="1158"/>
              <a:ext cx="198" cy="17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70000"/>
                </a:lnSpc>
              </a:pPr>
              <a:r>
                <a:rPr lang="en-US" altLang="zh-CN" sz="2000" b="1" i="1"/>
                <a:t>b</a:t>
              </a:r>
              <a:endParaRPr lang="en-US" altLang="zh-CN" sz="2000" b="1"/>
            </a:p>
          </p:txBody>
        </p:sp>
        <p:sp>
          <p:nvSpPr>
            <p:cNvPr id="72806" name="Freeform 38"/>
            <p:cNvSpPr>
              <a:spLocks/>
            </p:cNvSpPr>
            <p:nvPr/>
          </p:nvSpPr>
          <p:spPr bwMode="auto">
            <a:xfrm>
              <a:off x="488" y="1254"/>
              <a:ext cx="593" cy="1"/>
            </a:xfrm>
            <a:custGeom>
              <a:avLst/>
              <a:gdLst>
                <a:gd name="T0" fmla="*/ 0 w 818"/>
                <a:gd name="T1" fmla="*/ 0 h 5"/>
                <a:gd name="T2" fmla="*/ 1 w 818"/>
                <a:gd name="T3" fmla="*/ 0 h 5"/>
                <a:gd name="T4" fmla="*/ 0 60000 65536"/>
                <a:gd name="T5" fmla="*/ 0 60000 65536"/>
                <a:gd name="T6" fmla="*/ 0 w 818"/>
                <a:gd name="T7" fmla="*/ 0 h 5"/>
                <a:gd name="T8" fmla="*/ 818 w 818"/>
                <a:gd name="T9" fmla="*/ 5 h 5"/>
              </a:gdLst>
              <a:ahLst/>
              <a:cxnLst>
                <a:cxn ang="T4">
                  <a:pos x="T0" y="T1"/>
                </a:cxn>
                <a:cxn ang="T5">
                  <a:pos x="T2" y="T3"/>
                </a:cxn>
              </a:cxnLst>
              <a:rect l="T6" t="T7" r="T8" b="T9"/>
              <a:pathLst>
                <a:path w="818" h="5">
                  <a:moveTo>
                    <a:pt x="0" y="5"/>
                  </a:moveTo>
                  <a:lnTo>
                    <a:pt x="818"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6800" tIns="10800" rIns="18000" bIns="10800"/>
            <a:lstStyle/>
            <a:p>
              <a:endParaRPr lang="zh-CN" altLang="en-US"/>
            </a:p>
          </p:txBody>
        </p:sp>
        <p:sp>
          <p:nvSpPr>
            <p:cNvPr id="72807" name="Freeform 39"/>
            <p:cNvSpPr>
              <a:spLocks/>
            </p:cNvSpPr>
            <p:nvPr/>
          </p:nvSpPr>
          <p:spPr bwMode="auto">
            <a:xfrm>
              <a:off x="458" y="1317"/>
              <a:ext cx="661" cy="533"/>
            </a:xfrm>
            <a:custGeom>
              <a:avLst/>
              <a:gdLst>
                <a:gd name="T0" fmla="*/ 0 w 953"/>
                <a:gd name="T1" fmla="*/ 0 h 910"/>
                <a:gd name="T2" fmla="*/ 1 w 953"/>
                <a:gd name="T3" fmla="*/ 1 h 910"/>
                <a:gd name="T4" fmla="*/ 0 60000 65536"/>
                <a:gd name="T5" fmla="*/ 0 60000 65536"/>
                <a:gd name="T6" fmla="*/ 0 w 953"/>
                <a:gd name="T7" fmla="*/ 0 h 910"/>
                <a:gd name="T8" fmla="*/ 953 w 953"/>
                <a:gd name="T9" fmla="*/ 910 h 910"/>
              </a:gdLst>
              <a:ahLst/>
              <a:cxnLst>
                <a:cxn ang="T4">
                  <a:pos x="T0" y="T1"/>
                </a:cxn>
                <a:cxn ang="T5">
                  <a:pos x="T2" y="T3"/>
                </a:cxn>
              </a:cxnLst>
              <a:rect l="T6" t="T7" r="T8" b="T9"/>
              <a:pathLst>
                <a:path w="953" h="910">
                  <a:moveTo>
                    <a:pt x="0" y="0"/>
                  </a:moveTo>
                  <a:lnTo>
                    <a:pt x="953" y="91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6800" tIns="10800" rIns="18000" bIns="10800"/>
            <a:lstStyle/>
            <a:p>
              <a:endParaRPr lang="zh-CN" altLang="en-US"/>
            </a:p>
          </p:txBody>
        </p:sp>
        <p:sp>
          <p:nvSpPr>
            <p:cNvPr id="72808" name="Freeform 40"/>
            <p:cNvSpPr>
              <a:spLocks/>
            </p:cNvSpPr>
            <p:nvPr/>
          </p:nvSpPr>
          <p:spPr bwMode="auto">
            <a:xfrm>
              <a:off x="368" y="1334"/>
              <a:ext cx="1" cy="491"/>
            </a:xfrm>
            <a:custGeom>
              <a:avLst/>
              <a:gdLst>
                <a:gd name="T0" fmla="*/ 0 w 7"/>
                <a:gd name="T1" fmla="*/ 0 h 730"/>
                <a:gd name="T2" fmla="*/ 0 w 7"/>
                <a:gd name="T3" fmla="*/ 1 h 730"/>
                <a:gd name="T4" fmla="*/ 0 60000 65536"/>
                <a:gd name="T5" fmla="*/ 0 60000 65536"/>
                <a:gd name="T6" fmla="*/ 0 w 7"/>
                <a:gd name="T7" fmla="*/ 0 h 730"/>
                <a:gd name="T8" fmla="*/ 7 w 7"/>
                <a:gd name="T9" fmla="*/ 730 h 730"/>
              </a:gdLst>
              <a:ahLst/>
              <a:cxnLst>
                <a:cxn ang="T4">
                  <a:pos x="T0" y="T1"/>
                </a:cxn>
                <a:cxn ang="T5">
                  <a:pos x="T2" y="T3"/>
                </a:cxn>
              </a:cxnLst>
              <a:rect l="T6" t="T7" r="T8" b="T9"/>
              <a:pathLst>
                <a:path w="7" h="730">
                  <a:moveTo>
                    <a:pt x="7" y="0"/>
                  </a:moveTo>
                  <a:lnTo>
                    <a:pt x="0" y="73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6800" tIns="10800" rIns="18000" bIns="10800"/>
            <a:lstStyle/>
            <a:p>
              <a:endParaRPr lang="zh-CN" altLang="en-US"/>
            </a:p>
          </p:txBody>
        </p:sp>
        <p:sp>
          <p:nvSpPr>
            <p:cNvPr id="72809" name="Freeform 41"/>
            <p:cNvSpPr>
              <a:spLocks/>
            </p:cNvSpPr>
            <p:nvPr/>
          </p:nvSpPr>
          <p:spPr bwMode="auto">
            <a:xfrm>
              <a:off x="1189" y="1329"/>
              <a:ext cx="1" cy="499"/>
            </a:xfrm>
            <a:custGeom>
              <a:avLst/>
              <a:gdLst>
                <a:gd name="T0" fmla="*/ 0 w 1"/>
                <a:gd name="T1" fmla="*/ 0 h 795"/>
                <a:gd name="T2" fmla="*/ 0 w 1"/>
                <a:gd name="T3" fmla="*/ 1 h 795"/>
                <a:gd name="T4" fmla="*/ 0 60000 65536"/>
                <a:gd name="T5" fmla="*/ 0 60000 65536"/>
                <a:gd name="T6" fmla="*/ 0 w 1"/>
                <a:gd name="T7" fmla="*/ 0 h 795"/>
                <a:gd name="T8" fmla="*/ 1 w 1"/>
                <a:gd name="T9" fmla="*/ 795 h 795"/>
              </a:gdLst>
              <a:ahLst/>
              <a:cxnLst>
                <a:cxn ang="T4">
                  <a:pos x="T0" y="T1"/>
                </a:cxn>
                <a:cxn ang="T5">
                  <a:pos x="T2" y="T3"/>
                </a:cxn>
              </a:cxnLst>
              <a:rect l="T6" t="T7" r="T8" b="T9"/>
              <a:pathLst>
                <a:path w="1" h="795">
                  <a:moveTo>
                    <a:pt x="0" y="0"/>
                  </a:moveTo>
                  <a:lnTo>
                    <a:pt x="0" y="79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6800" tIns="10800" rIns="18000" bIns="10800"/>
            <a:lstStyle/>
            <a:p>
              <a:endParaRPr lang="zh-CN" altLang="en-US"/>
            </a:p>
          </p:txBody>
        </p:sp>
        <p:sp>
          <p:nvSpPr>
            <p:cNvPr id="72810" name="Oval 42"/>
            <p:cNvSpPr>
              <a:spLocks noChangeArrowheads="1"/>
            </p:cNvSpPr>
            <p:nvPr/>
          </p:nvSpPr>
          <p:spPr bwMode="auto">
            <a:xfrm>
              <a:off x="1084" y="1831"/>
              <a:ext cx="198" cy="17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80000"/>
                </a:lnSpc>
              </a:pPr>
              <a:r>
                <a:rPr lang="en-US" altLang="zh-CN" sz="2000" b="1" i="1"/>
                <a:t>d</a:t>
              </a:r>
              <a:endParaRPr lang="en-US" altLang="zh-CN" sz="2000" b="1"/>
            </a:p>
          </p:txBody>
        </p:sp>
        <p:sp>
          <p:nvSpPr>
            <p:cNvPr id="72811" name="Oval 43"/>
            <p:cNvSpPr>
              <a:spLocks noChangeArrowheads="1"/>
            </p:cNvSpPr>
            <p:nvPr/>
          </p:nvSpPr>
          <p:spPr bwMode="auto">
            <a:xfrm>
              <a:off x="270" y="1831"/>
              <a:ext cx="198" cy="17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70000"/>
                </a:lnSpc>
              </a:pPr>
              <a:r>
                <a:rPr lang="en-US" altLang="zh-CN" sz="2000" b="1" i="1"/>
                <a:t>c</a:t>
              </a:r>
              <a:endParaRPr lang="en-US" altLang="zh-CN" sz="2000" b="1"/>
            </a:p>
          </p:txBody>
        </p:sp>
        <p:sp>
          <p:nvSpPr>
            <p:cNvPr id="72812" name="Freeform 44"/>
            <p:cNvSpPr>
              <a:spLocks/>
            </p:cNvSpPr>
            <p:nvPr/>
          </p:nvSpPr>
          <p:spPr bwMode="auto">
            <a:xfrm flipV="1">
              <a:off x="463" y="1929"/>
              <a:ext cx="621" cy="0"/>
            </a:xfrm>
            <a:custGeom>
              <a:avLst/>
              <a:gdLst>
                <a:gd name="T0" fmla="*/ 0 w 819"/>
                <a:gd name="T1" fmla="*/ 0 h 4"/>
                <a:gd name="T2" fmla="*/ 2 w 819"/>
                <a:gd name="T3" fmla="*/ 0 h 4"/>
                <a:gd name="T4" fmla="*/ 0 60000 65536"/>
                <a:gd name="T5" fmla="*/ 0 60000 65536"/>
                <a:gd name="T6" fmla="*/ 0 w 819"/>
                <a:gd name="T7" fmla="*/ 0 h 4"/>
                <a:gd name="T8" fmla="*/ 819 w 819"/>
                <a:gd name="T9" fmla="*/ 0 h 4"/>
              </a:gdLst>
              <a:ahLst/>
              <a:cxnLst>
                <a:cxn ang="T4">
                  <a:pos x="T0" y="T1"/>
                </a:cxn>
                <a:cxn ang="T5">
                  <a:pos x="T2" y="T3"/>
                </a:cxn>
              </a:cxnLst>
              <a:rect l="T6" t="T7" r="T8" b="T9"/>
              <a:pathLst>
                <a:path w="819" h="4">
                  <a:moveTo>
                    <a:pt x="0" y="4"/>
                  </a:moveTo>
                  <a:lnTo>
                    <a:pt x="819"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46800" tIns="10800" rIns="18000" bIns="10800"/>
            <a:lstStyle/>
            <a:p>
              <a:endParaRPr lang="zh-CN" altLang="en-US"/>
            </a:p>
          </p:txBody>
        </p:sp>
        <p:sp>
          <p:nvSpPr>
            <p:cNvPr id="72813" name="Text Box 45"/>
            <p:cNvSpPr txBox="1">
              <a:spLocks noChangeArrowheads="1"/>
            </p:cNvSpPr>
            <p:nvPr/>
          </p:nvSpPr>
          <p:spPr bwMode="auto">
            <a:xfrm>
              <a:off x="747" y="1037"/>
              <a:ext cx="1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2</a:t>
              </a:r>
            </a:p>
          </p:txBody>
        </p:sp>
        <p:sp>
          <p:nvSpPr>
            <p:cNvPr id="72814" name="Text Box 46"/>
            <p:cNvSpPr txBox="1">
              <a:spLocks noChangeArrowheads="1"/>
            </p:cNvSpPr>
            <p:nvPr/>
          </p:nvSpPr>
          <p:spPr bwMode="auto">
            <a:xfrm>
              <a:off x="1261" y="1497"/>
              <a:ext cx="11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3</a:t>
              </a:r>
            </a:p>
          </p:txBody>
        </p:sp>
        <p:sp>
          <p:nvSpPr>
            <p:cNvPr id="72815" name="Text Box 47"/>
            <p:cNvSpPr txBox="1">
              <a:spLocks noChangeArrowheads="1"/>
            </p:cNvSpPr>
            <p:nvPr/>
          </p:nvSpPr>
          <p:spPr bwMode="auto">
            <a:xfrm>
              <a:off x="192" y="1505"/>
              <a:ext cx="11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5</a:t>
              </a:r>
            </a:p>
          </p:txBody>
        </p:sp>
        <p:sp>
          <p:nvSpPr>
            <p:cNvPr id="72816" name="Line 48"/>
            <p:cNvSpPr>
              <a:spLocks noChangeShapeType="1"/>
            </p:cNvSpPr>
            <p:nvPr/>
          </p:nvSpPr>
          <p:spPr bwMode="auto">
            <a:xfrm flipV="1">
              <a:off x="438" y="1308"/>
              <a:ext cx="668" cy="5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17" name="Text Box 49"/>
            <p:cNvSpPr txBox="1">
              <a:spLocks noChangeArrowheads="1"/>
            </p:cNvSpPr>
            <p:nvPr/>
          </p:nvSpPr>
          <p:spPr bwMode="auto">
            <a:xfrm>
              <a:off x="996" y="1590"/>
              <a:ext cx="1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7</a:t>
              </a:r>
            </a:p>
          </p:txBody>
        </p:sp>
        <p:sp>
          <p:nvSpPr>
            <p:cNvPr id="72818" name="Text Box 50"/>
            <p:cNvSpPr txBox="1">
              <a:spLocks noChangeArrowheads="1"/>
            </p:cNvSpPr>
            <p:nvPr/>
          </p:nvSpPr>
          <p:spPr bwMode="auto">
            <a:xfrm>
              <a:off x="752" y="1957"/>
              <a:ext cx="1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1</a:t>
              </a:r>
            </a:p>
          </p:txBody>
        </p:sp>
      </p:grpSp>
      <p:grpSp>
        <p:nvGrpSpPr>
          <p:cNvPr id="72710" name="Group 137"/>
          <p:cNvGrpSpPr>
            <a:grpSpLocks/>
          </p:cNvGrpSpPr>
          <p:nvPr/>
        </p:nvGrpSpPr>
        <p:grpSpPr bwMode="auto">
          <a:xfrm>
            <a:off x="2543175" y="1138238"/>
            <a:ext cx="6218238" cy="2430462"/>
            <a:chOff x="-2" y="-2"/>
            <a:chExt cx="2185" cy="2788"/>
          </a:xfrm>
        </p:grpSpPr>
        <p:grpSp>
          <p:nvGrpSpPr>
            <p:cNvPr id="72717" name="Group 135"/>
            <p:cNvGrpSpPr>
              <a:grpSpLocks/>
            </p:cNvGrpSpPr>
            <p:nvPr/>
          </p:nvGrpSpPr>
          <p:grpSpPr bwMode="auto">
            <a:xfrm>
              <a:off x="0" y="0"/>
              <a:ext cx="2181" cy="2784"/>
              <a:chOff x="0" y="0"/>
              <a:chExt cx="2181" cy="2784"/>
            </a:xfrm>
          </p:grpSpPr>
          <p:grpSp>
            <p:nvGrpSpPr>
              <p:cNvPr id="72719" name="Group 80"/>
              <p:cNvGrpSpPr>
                <a:grpSpLocks/>
              </p:cNvGrpSpPr>
              <p:nvPr/>
            </p:nvGrpSpPr>
            <p:grpSpPr bwMode="auto">
              <a:xfrm>
                <a:off x="0" y="0"/>
                <a:ext cx="344" cy="480"/>
                <a:chOff x="0" y="0"/>
                <a:chExt cx="344" cy="480"/>
              </a:xfrm>
            </p:grpSpPr>
            <p:sp>
              <p:nvSpPr>
                <p:cNvPr id="72801" name="Rectangle 51"/>
                <p:cNvSpPr>
                  <a:spLocks noChangeArrowheads="1"/>
                </p:cNvSpPr>
                <p:nvPr/>
              </p:nvSpPr>
              <p:spPr bwMode="auto">
                <a:xfrm>
                  <a:off x="43" y="0"/>
                  <a:ext cx="25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zh-CN" altLang="en-US" sz="2000" b="1">
                      <a:latin typeface="宋体" charset="-122"/>
                    </a:rPr>
                    <a:t>序号</a:t>
                  </a:r>
                  <a:endParaRPr kumimoji="1" lang="zh-CN" altLang="en-US" sz="2000" b="1"/>
                </a:p>
                <a:p>
                  <a:pPr algn="just"/>
                  <a:endParaRPr kumimoji="1" lang="en-US" altLang="zh-CN" sz="2000" b="1"/>
                </a:p>
              </p:txBody>
            </p:sp>
            <p:sp>
              <p:nvSpPr>
                <p:cNvPr id="72802" name="Rectangle 79"/>
                <p:cNvSpPr>
                  <a:spLocks noChangeArrowheads="1"/>
                </p:cNvSpPr>
                <p:nvPr/>
              </p:nvSpPr>
              <p:spPr bwMode="auto">
                <a:xfrm>
                  <a:off x="0" y="0"/>
                  <a:ext cx="344"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2720" name="Group 82"/>
              <p:cNvGrpSpPr>
                <a:grpSpLocks/>
              </p:cNvGrpSpPr>
              <p:nvPr/>
            </p:nvGrpSpPr>
            <p:grpSpPr bwMode="auto">
              <a:xfrm>
                <a:off x="344" y="0"/>
                <a:ext cx="769" cy="480"/>
                <a:chOff x="344" y="0"/>
                <a:chExt cx="769" cy="480"/>
              </a:xfrm>
            </p:grpSpPr>
            <p:sp>
              <p:nvSpPr>
                <p:cNvPr id="72799" name="Rectangle 52"/>
                <p:cNvSpPr>
                  <a:spLocks noChangeArrowheads="1"/>
                </p:cNvSpPr>
                <p:nvPr/>
              </p:nvSpPr>
              <p:spPr bwMode="auto">
                <a:xfrm>
                  <a:off x="387" y="0"/>
                  <a:ext cx="68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zh-CN" altLang="en-US" sz="2000" b="1">
                      <a:latin typeface="宋体" charset="-122"/>
                    </a:rPr>
                    <a:t>路径</a:t>
                  </a:r>
                  <a:endParaRPr kumimoji="1" lang="zh-CN" altLang="en-US" sz="2000" b="1"/>
                </a:p>
                <a:p>
                  <a:pPr algn="just"/>
                  <a:endParaRPr kumimoji="1" lang="en-US" altLang="zh-CN" sz="2000" b="1"/>
                </a:p>
              </p:txBody>
            </p:sp>
            <p:sp>
              <p:nvSpPr>
                <p:cNvPr id="72800" name="Rectangle 81"/>
                <p:cNvSpPr>
                  <a:spLocks noChangeArrowheads="1"/>
                </p:cNvSpPr>
                <p:nvPr/>
              </p:nvSpPr>
              <p:spPr bwMode="auto">
                <a:xfrm>
                  <a:off x="344" y="0"/>
                  <a:ext cx="769"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2721" name="Group 84"/>
              <p:cNvGrpSpPr>
                <a:grpSpLocks/>
              </p:cNvGrpSpPr>
              <p:nvPr/>
            </p:nvGrpSpPr>
            <p:grpSpPr bwMode="auto">
              <a:xfrm>
                <a:off x="1113" y="0"/>
                <a:ext cx="534" cy="480"/>
                <a:chOff x="1113" y="0"/>
                <a:chExt cx="534" cy="480"/>
              </a:xfrm>
            </p:grpSpPr>
            <p:sp>
              <p:nvSpPr>
                <p:cNvPr id="72797" name="Rectangle 53"/>
                <p:cNvSpPr>
                  <a:spLocks noChangeArrowheads="1"/>
                </p:cNvSpPr>
                <p:nvPr/>
              </p:nvSpPr>
              <p:spPr bwMode="auto">
                <a:xfrm>
                  <a:off x="1156" y="0"/>
                  <a:ext cx="44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zh-CN" altLang="en-US" sz="2000" b="1">
                      <a:latin typeface="宋体" charset="-122"/>
                    </a:rPr>
                    <a:t>路径长度</a:t>
                  </a:r>
                  <a:endParaRPr kumimoji="1" lang="zh-CN" altLang="en-US" sz="2000" b="1"/>
                </a:p>
                <a:p>
                  <a:pPr algn="just"/>
                  <a:endParaRPr kumimoji="1" lang="en-US" altLang="zh-CN" sz="2000" b="1"/>
                </a:p>
              </p:txBody>
            </p:sp>
            <p:sp>
              <p:nvSpPr>
                <p:cNvPr id="72798" name="Rectangle 83"/>
                <p:cNvSpPr>
                  <a:spLocks noChangeArrowheads="1"/>
                </p:cNvSpPr>
                <p:nvPr/>
              </p:nvSpPr>
              <p:spPr bwMode="auto">
                <a:xfrm>
                  <a:off x="1113" y="0"/>
                  <a:ext cx="534"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2722" name="Group 86"/>
              <p:cNvGrpSpPr>
                <a:grpSpLocks/>
              </p:cNvGrpSpPr>
              <p:nvPr/>
            </p:nvGrpSpPr>
            <p:grpSpPr bwMode="auto">
              <a:xfrm>
                <a:off x="1647" y="0"/>
                <a:ext cx="534" cy="480"/>
                <a:chOff x="1647" y="0"/>
                <a:chExt cx="534" cy="480"/>
              </a:xfrm>
            </p:grpSpPr>
            <p:sp>
              <p:nvSpPr>
                <p:cNvPr id="72795" name="Rectangle 54"/>
                <p:cNvSpPr>
                  <a:spLocks noChangeArrowheads="1"/>
                </p:cNvSpPr>
                <p:nvPr/>
              </p:nvSpPr>
              <p:spPr bwMode="auto">
                <a:xfrm>
                  <a:off x="1690" y="0"/>
                  <a:ext cx="44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zh-CN" altLang="en-US" sz="2000" b="1">
                      <a:latin typeface="宋体" charset="-122"/>
                    </a:rPr>
                    <a:t>是否最短</a:t>
                  </a:r>
                  <a:endParaRPr kumimoji="1" lang="zh-CN" altLang="en-US" sz="2000" b="1"/>
                </a:p>
                <a:p>
                  <a:pPr algn="just"/>
                  <a:endParaRPr kumimoji="1" lang="en-US" altLang="zh-CN" sz="2000" b="1"/>
                </a:p>
              </p:txBody>
            </p:sp>
            <p:sp>
              <p:nvSpPr>
                <p:cNvPr id="72796" name="Rectangle 85"/>
                <p:cNvSpPr>
                  <a:spLocks noChangeArrowheads="1"/>
                </p:cNvSpPr>
                <p:nvPr/>
              </p:nvSpPr>
              <p:spPr bwMode="auto">
                <a:xfrm>
                  <a:off x="1647" y="0"/>
                  <a:ext cx="534"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2723" name="Group 88"/>
              <p:cNvGrpSpPr>
                <a:grpSpLocks/>
              </p:cNvGrpSpPr>
              <p:nvPr/>
            </p:nvGrpSpPr>
            <p:grpSpPr bwMode="auto">
              <a:xfrm>
                <a:off x="0" y="480"/>
                <a:ext cx="344" cy="384"/>
                <a:chOff x="0" y="480"/>
                <a:chExt cx="344" cy="384"/>
              </a:xfrm>
            </p:grpSpPr>
            <p:sp>
              <p:nvSpPr>
                <p:cNvPr id="72793" name="Rectangle 55"/>
                <p:cNvSpPr>
                  <a:spLocks noChangeArrowheads="1"/>
                </p:cNvSpPr>
                <p:nvPr/>
              </p:nvSpPr>
              <p:spPr bwMode="auto">
                <a:xfrm>
                  <a:off x="43" y="480"/>
                  <a:ext cx="2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  1</a:t>
                  </a:r>
                </a:p>
                <a:p>
                  <a:pPr algn="just"/>
                  <a:endParaRPr kumimoji="1" lang="en-US" altLang="zh-CN" sz="2000" b="1"/>
                </a:p>
              </p:txBody>
            </p:sp>
            <p:sp>
              <p:nvSpPr>
                <p:cNvPr id="72794" name="Rectangle 87"/>
                <p:cNvSpPr>
                  <a:spLocks noChangeArrowheads="1"/>
                </p:cNvSpPr>
                <p:nvPr/>
              </p:nvSpPr>
              <p:spPr bwMode="auto">
                <a:xfrm>
                  <a:off x="0" y="480"/>
                  <a:ext cx="34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2724" name="Group 90"/>
              <p:cNvGrpSpPr>
                <a:grpSpLocks/>
              </p:cNvGrpSpPr>
              <p:nvPr/>
            </p:nvGrpSpPr>
            <p:grpSpPr bwMode="auto">
              <a:xfrm>
                <a:off x="344" y="480"/>
                <a:ext cx="769" cy="384"/>
                <a:chOff x="344" y="480"/>
                <a:chExt cx="769" cy="384"/>
              </a:xfrm>
            </p:grpSpPr>
            <p:sp>
              <p:nvSpPr>
                <p:cNvPr id="72791" name="Rectangle 56"/>
                <p:cNvSpPr>
                  <a:spLocks noChangeArrowheads="1"/>
                </p:cNvSpPr>
                <p:nvPr/>
              </p:nvSpPr>
              <p:spPr bwMode="auto">
                <a:xfrm>
                  <a:off x="387" y="480"/>
                  <a:ext cx="68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i="1"/>
                    <a:t>a</a:t>
                  </a:r>
                  <a:r>
                    <a:rPr kumimoji="1" lang="en-US" altLang="zh-CN" sz="2000" b="1"/>
                    <a:t>→</a:t>
                  </a:r>
                  <a:r>
                    <a:rPr kumimoji="1" lang="en-US" altLang="zh-CN" sz="2000" b="1" i="1"/>
                    <a:t>b</a:t>
                  </a:r>
                  <a:r>
                    <a:rPr kumimoji="1" lang="en-US" altLang="zh-CN" sz="2000" b="1"/>
                    <a:t>→</a:t>
                  </a:r>
                  <a:r>
                    <a:rPr kumimoji="1" lang="en-US" altLang="zh-CN" sz="2000" b="1" i="1"/>
                    <a:t>c</a:t>
                  </a:r>
                  <a:r>
                    <a:rPr kumimoji="1" lang="en-US" altLang="zh-CN" sz="2000" b="1"/>
                    <a:t>→</a:t>
                  </a:r>
                  <a:r>
                    <a:rPr kumimoji="1" lang="en-US" altLang="zh-CN" sz="2000" b="1" i="1"/>
                    <a:t>d</a:t>
                  </a:r>
                  <a:r>
                    <a:rPr kumimoji="1" lang="en-US" altLang="zh-CN" sz="2000" b="1"/>
                    <a:t>→</a:t>
                  </a:r>
                  <a:r>
                    <a:rPr kumimoji="1" lang="en-US" altLang="zh-CN" sz="2000" b="1" i="1"/>
                    <a:t>a</a:t>
                  </a:r>
                  <a:endParaRPr kumimoji="1" lang="en-US" altLang="zh-CN" sz="2000" b="1"/>
                </a:p>
                <a:p>
                  <a:pPr algn="just"/>
                  <a:endParaRPr kumimoji="1" lang="en-US" altLang="zh-CN" sz="2000" b="1"/>
                </a:p>
              </p:txBody>
            </p:sp>
            <p:sp>
              <p:nvSpPr>
                <p:cNvPr id="72792" name="Rectangle 89"/>
                <p:cNvSpPr>
                  <a:spLocks noChangeArrowheads="1"/>
                </p:cNvSpPr>
                <p:nvPr/>
              </p:nvSpPr>
              <p:spPr bwMode="auto">
                <a:xfrm>
                  <a:off x="344" y="480"/>
                  <a:ext cx="76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2725" name="Group 92"/>
              <p:cNvGrpSpPr>
                <a:grpSpLocks/>
              </p:cNvGrpSpPr>
              <p:nvPr/>
            </p:nvGrpSpPr>
            <p:grpSpPr bwMode="auto">
              <a:xfrm>
                <a:off x="1113" y="480"/>
                <a:ext cx="534" cy="384"/>
                <a:chOff x="1113" y="480"/>
                <a:chExt cx="534" cy="384"/>
              </a:xfrm>
            </p:grpSpPr>
            <p:sp>
              <p:nvSpPr>
                <p:cNvPr id="72789" name="Rectangle 57"/>
                <p:cNvSpPr>
                  <a:spLocks noChangeArrowheads="1"/>
                </p:cNvSpPr>
                <p:nvPr/>
              </p:nvSpPr>
              <p:spPr bwMode="auto">
                <a:xfrm>
                  <a:off x="1156" y="480"/>
                  <a:ext cx="4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     18</a:t>
                  </a:r>
                </a:p>
                <a:p>
                  <a:pPr algn="just"/>
                  <a:endParaRPr kumimoji="1" lang="en-US" altLang="zh-CN" sz="2000" b="1"/>
                </a:p>
              </p:txBody>
            </p:sp>
            <p:sp>
              <p:nvSpPr>
                <p:cNvPr id="72790" name="Rectangle 91"/>
                <p:cNvSpPr>
                  <a:spLocks noChangeArrowheads="1"/>
                </p:cNvSpPr>
                <p:nvPr/>
              </p:nvSpPr>
              <p:spPr bwMode="auto">
                <a:xfrm>
                  <a:off x="1113" y="480"/>
                  <a:ext cx="5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2726" name="Group 94"/>
              <p:cNvGrpSpPr>
                <a:grpSpLocks/>
              </p:cNvGrpSpPr>
              <p:nvPr/>
            </p:nvGrpSpPr>
            <p:grpSpPr bwMode="auto">
              <a:xfrm>
                <a:off x="1647" y="480"/>
                <a:ext cx="534" cy="384"/>
                <a:chOff x="1647" y="480"/>
                <a:chExt cx="534" cy="384"/>
              </a:xfrm>
            </p:grpSpPr>
            <p:sp>
              <p:nvSpPr>
                <p:cNvPr id="72787" name="Rectangle 58"/>
                <p:cNvSpPr>
                  <a:spLocks noChangeArrowheads="1"/>
                </p:cNvSpPr>
                <p:nvPr/>
              </p:nvSpPr>
              <p:spPr bwMode="auto">
                <a:xfrm>
                  <a:off x="1690" y="480"/>
                  <a:ext cx="4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latin typeface="宋体" charset="-122"/>
                    </a:rPr>
                    <a:t>   </a:t>
                  </a:r>
                  <a:r>
                    <a:rPr kumimoji="1" lang="zh-CN" altLang="en-US" sz="2000" b="1">
                      <a:latin typeface="宋体" charset="-122"/>
                    </a:rPr>
                    <a:t>否</a:t>
                  </a:r>
                  <a:endParaRPr kumimoji="1" lang="zh-CN" altLang="en-US" sz="2000" b="1"/>
                </a:p>
                <a:p>
                  <a:pPr algn="just"/>
                  <a:endParaRPr kumimoji="1" lang="en-US" altLang="zh-CN" sz="2000" b="1"/>
                </a:p>
              </p:txBody>
            </p:sp>
            <p:sp>
              <p:nvSpPr>
                <p:cNvPr id="72788" name="Rectangle 93"/>
                <p:cNvSpPr>
                  <a:spLocks noChangeArrowheads="1"/>
                </p:cNvSpPr>
                <p:nvPr/>
              </p:nvSpPr>
              <p:spPr bwMode="auto">
                <a:xfrm>
                  <a:off x="1647" y="480"/>
                  <a:ext cx="5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2727" name="Group 96"/>
              <p:cNvGrpSpPr>
                <a:grpSpLocks/>
              </p:cNvGrpSpPr>
              <p:nvPr/>
            </p:nvGrpSpPr>
            <p:grpSpPr bwMode="auto">
              <a:xfrm>
                <a:off x="0" y="864"/>
                <a:ext cx="344" cy="384"/>
                <a:chOff x="0" y="864"/>
                <a:chExt cx="344" cy="384"/>
              </a:xfrm>
            </p:grpSpPr>
            <p:sp>
              <p:nvSpPr>
                <p:cNvPr id="72785" name="Rectangle 59"/>
                <p:cNvSpPr>
                  <a:spLocks noChangeArrowheads="1"/>
                </p:cNvSpPr>
                <p:nvPr/>
              </p:nvSpPr>
              <p:spPr bwMode="auto">
                <a:xfrm>
                  <a:off x="43" y="864"/>
                  <a:ext cx="2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  2</a:t>
                  </a:r>
                </a:p>
                <a:p>
                  <a:pPr algn="just"/>
                  <a:endParaRPr kumimoji="1" lang="en-US" altLang="zh-CN" sz="2000" b="1"/>
                </a:p>
              </p:txBody>
            </p:sp>
            <p:sp>
              <p:nvSpPr>
                <p:cNvPr id="72786" name="Rectangle 95"/>
                <p:cNvSpPr>
                  <a:spLocks noChangeArrowheads="1"/>
                </p:cNvSpPr>
                <p:nvPr/>
              </p:nvSpPr>
              <p:spPr bwMode="auto">
                <a:xfrm>
                  <a:off x="0" y="864"/>
                  <a:ext cx="34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2728" name="Group 98"/>
              <p:cNvGrpSpPr>
                <a:grpSpLocks/>
              </p:cNvGrpSpPr>
              <p:nvPr/>
            </p:nvGrpSpPr>
            <p:grpSpPr bwMode="auto">
              <a:xfrm>
                <a:off x="344" y="864"/>
                <a:ext cx="769" cy="384"/>
                <a:chOff x="344" y="864"/>
                <a:chExt cx="769" cy="384"/>
              </a:xfrm>
            </p:grpSpPr>
            <p:sp>
              <p:nvSpPr>
                <p:cNvPr id="72783" name="Rectangle 60"/>
                <p:cNvSpPr>
                  <a:spLocks noChangeArrowheads="1"/>
                </p:cNvSpPr>
                <p:nvPr/>
              </p:nvSpPr>
              <p:spPr bwMode="auto">
                <a:xfrm>
                  <a:off x="387" y="864"/>
                  <a:ext cx="68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i="1"/>
                    <a:t>a</a:t>
                  </a:r>
                  <a:r>
                    <a:rPr kumimoji="1" lang="en-US" altLang="zh-CN" sz="2000" b="1"/>
                    <a:t>→</a:t>
                  </a:r>
                  <a:r>
                    <a:rPr kumimoji="1" lang="en-US" altLang="zh-CN" sz="2000" b="1" i="1"/>
                    <a:t>b</a:t>
                  </a:r>
                  <a:r>
                    <a:rPr kumimoji="1" lang="en-US" altLang="zh-CN" sz="2000" b="1"/>
                    <a:t>→</a:t>
                  </a:r>
                  <a:r>
                    <a:rPr kumimoji="1" lang="en-US" altLang="zh-CN" sz="2000" b="1" i="1"/>
                    <a:t>d</a:t>
                  </a:r>
                  <a:r>
                    <a:rPr kumimoji="1" lang="en-US" altLang="zh-CN" sz="2000" b="1"/>
                    <a:t>→</a:t>
                  </a:r>
                  <a:r>
                    <a:rPr kumimoji="1" lang="en-US" altLang="zh-CN" sz="2000" b="1" i="1"/>
                    <a:t>c</a:t>
                  </a:r>
                  <a:r>
                    <a:rPr kumimoji="1" lang="en-US" altLang="zh-CN" sz="2000" b="1"/>
                    <a:t>→</a:t>
                  </a:r>
                  <a:r>
                    <a:rPr kumimoji="1" lang="en-US" altLang="zh-CN" sz="2000" b="1" i="1"/>
                    <a:t>a</a:t>
                  </a:r>
                  <a:endParaRPr kumimoji="1" lang="en-US" altLang="zh-CN" sz="2000" b="1"/>
                </a:p>
                <a:p>
                  <a:pPr algn="just"/>
                  <a:endParaRPr kumimoji="1" lang="en-US" altLang="zh-CN" sz="2000" b="1"/>
                </a:p>
              </p:txBody>
            </p:sp>
            <p:sp>
              <p:nvSpPr>
                <p:cNvPr id="72784" name="Rectangle 97"/>
                <p:cNvSpPr>
                  <a:spLocks noChangeArrowheads="1"/>
                </p:cNvSpPr>
                <p:nvPr/>
              </p:nvSpPr>
              <p:spPr bwMode="auto">
                <a:xfrm>
                  <a:off x="344" y="864"/>
                  <a:ext cx="76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2729" name="Group 100"/>
              <p:cNvGrpSpPr>
                <a:grpSpLocks/>
              </p:cNvGrpSpPr>
              <p:nvPr/>
            </p:nvGrpSpPr>
            <p:grpSpPr bwMode="auto">
              <a:xfrm>
                <a:off x="1113" y="864"/>
                <a:ext cx="534" cy="384"/>
                <a:chOff x="1113" y="864"/>
                <a:chExt cx="534" cy="384"/>
              </a:xfrm>
            </p:grpSpPr>
            <p:sp>
              <p:nvSpPr>
                <p:cNvPr id="72781" name="Rectangle 61"/>
                <p:cNvSpPr>
                  <a:spLocks noChangeArrowheads="1"/>
                </p:cNvSpPr>
                <p:nvPr/>
              </p:nvSpPr>
              <p:spPr bwMode="auto">
                <a:xfrm>
                  <a:off x="1156" y="864"/>
                  <a:ext cx="4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     11</a:t>
                  </a:r>
                </a:p>
                <a:p>
                  <a:pPr algn="just"/>
                  <a:endParaRPr kumimoji="1" lang="en-US" altLang="zh-CN" sz="2000" b="1"/>
                </a:p>
              </p:txBody>
            </p:sp>
            <p:sp>
              <p:nvSpPr>
                <p:cNvPr id="72782" name="Rectangle 99"/>
                <p:cNvSpPr>
                  <a:spLocks noChangeArrowheads="1"/>
                </p:cNvSpPr>
                <p:nvPr/>
              </p:nvSpPr>
              <p:spPr bwMode="auto">
                <a:xfrm>
                  <a:off x="1113" y="864"/>
                  <a:ext cx="5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2730" name="Group 102"/>
              <p:cNvGrpSpPr>
                <a:grpSpLocks/>
              </p:cNvGrpSpPr>
              <p:nvPr/>
            </p:nvGrpSpPr>
            <p:grpSpPr bwMode="auto">
              <a:xfrm>
                <a:off x="1647" y="864"/>
                <a:ext cx="534" cy="384"/>
                <a:chOff x="1647" y="864"/>
                <a:chExt cx="534" cy="384"/>
              </a:xfrm>
            </p:grpSpPr>
            <p:sp>
              <p:nvSpPr>
                <p:cNvPr id="72779" name="Rectangle 62"/>
                <p:cNvSpPr>
                  <a:spLocks noChangeArrowheads="1"/>
                </p:cNvSpPr>
                <p:nvPr/>
              </p:nvSpPr>
              <p:spPr bwMode="auto">
                <a:xfrm>
                  <a:off x="1690" y="864"/>
                  <a:ext cx="4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latin typeface="宋体" charset="-122"/>
                    </a:rPr>
                    <a:t>   </a:t>
                  </a:r>
                  <a:r>
                    <a:rPr kumimoji="1" lang="zh-CN" altLang="en-US" sz="2000" b="1">
                      <a:latin typeface="宋体" charset="-122"/>
                    </a:rPr>
                    <a:t>是</a:t>
                  </a:r>
                  <a:endParaRPr kumimoji="1" lang="zh-CN" altLang="en-US" sz="2000" b="1"/>
                </a:p>
                <a:p>
                  <a:pPr algn="just"/>
                  <a:endParaRPr kumimoji="1" lang="en-US" altLang="zh-CN" sz="2000" b="1"/>
                </a:p>
              </p:txBody>
            </p:sp>
            <p:sp>
              <p:nvSpPr>
                <p:cNvPr id="72780" name="Rectangle 101"/>
                <p:cNvSpPr>
                  <a:spLocks noChangeArrowheads="1"/>
                </p:cNvSpPr>
                <p:nvPr/>
              </p:nvSpPr>
              <p:spPr bwMode="auto">
                <a:xfrm>
                  <a:off x="1647" y="864"/>
                  <a:ext cx="5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2731" name="Group 104"/>
              <p:cNvGrpSpPr>
                <a:grpSpLocks/>
              </p:cNvGrpSpPr>
              <p:nvPr/>
            </p:nvGrpSpPr>
            <p:grpSpPr bwMode="auto">
              <a:xfrm>
                <a:off x="0" y="1248"/>
                <a:ext cx="344" cy="384"/>
                <a:chOff x="0" y="1248"/>
                <a:chExt cx="344" cy="384"/>
              </a:xfrm>
            </p:grpSpPr>
            <p:sp>
              <p:nvSpPr>
                <p:cNvPr id="72777" name="Rectangle 63"/>
                <p:cNvSpPr>
                  <a:spLocks noChangeArrowheads="1"/>
                </p:cNvSpPr>
                <p:nvPr/>
              </p:nvSpPr>
              <p:spPr bwMode="auto">
                <a:xfrm>
                  <a:off x="43" y="1248"/>
                  <a:ext cx="2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  3</a:t>
                  </a:r>
                </a:p>
                <a:p>
                  <a:pPr algn="just"/>
                  <a:endParaRPr kumimoji="1" lang="en-US" altLang="zh-CN" sz="2000" b="1"/>
                </a:p>
              </p:txBody>
            </p:sp>
            <p:sp>
              <p:nvSpPr>
                <p:cNvPr id="72778" name="Rectangle 103"/>
                <p:cNvSpPr>
                  <a:spLocks noChangeArrowheads="1"/>
                </p:cNvSpPr>
                <p:nvPr/>
              </p:nvSpPr>
              <p:spPr bwMode="auto">
                <a:xfrm>
                  <a:off x="0" y="1248"/>
                  <a:ext cx="34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2732" name="Group 106"/>
              <p:cNvGrpSpPr>
                <a:grpSpLocks/>
              </p:cNvGrpSpPr>
              <p:nvPr/>
            </p:nvGrpSpPr>
            <p:grpSpPr bwMode="auto">
              <a:xfrm>
                <a:off x="344" y="1248"/>
                <a:ext cx="769" cy="384"/>
                <a:chOff x="344" y="1248"/>
                <a:chExt cx="769" cy="384"/>
              </a:xfrm>
            </p:grpSpPr>
            <p:sp>
              <p:nvSpPr>
                <p:cNvPr id="72775" name="Rectangle 64"/>
                <p:cNvSpPr>
                  <a:spLocks noChangeArrowheads="1"/>
                </p:cNvSpPr>
                <p:nvPr/>
              </p:nvSpPr>
              <p:spPr bwMode="auto">
                <a:xfrm>
                  <a:off x="387" y="1248"/>
                  <a:ext cx="68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i="1"/>
                    <a:t>a</a:t>
                  </a:r>
                  <a:r>
                    <a:rPr kumimoji="1" lang="en-US" altLang="zh-CN" sz="2000" b="1"/>
                    <a:t>→</a:t>
                  </a:r>
                  <a:r>
                    <a:rPr kumimoji="1" lang="en-US" altLang="zh-CN" sz="2000" b="1" i="1"/>
                    <a:t>c</a:t>
                  </a:r>
                  <a:r>
                    <a:rPr kumimoji="1" lang="en-US" altLang="zh-CN" sz="2000" b="1"/>
                    <a:t>→</a:t>
                  </a:r>
                  <a:r>
                    <a:rPr kumimoji="1" lang="en-US" altLang="zh-CN" sz="2000" b="1" i="1"/>
                    <a:t>b</a:t>
                  </a:r>
                  <a:r>
                    <a:rPr kumimoji="1" lang="en-US" altLang="zh-CN" sz="2000" b="1"/>
                    <a:t>→</a:t>
                  </a:r>
                  <a:r>
                    <a:rPr kumimoji="1" lang="en-US" altLang="zh-CN" sz="2000" b="1" i="1"/>
                    <a:t>d</a:t>
                  </a:r>
                  <a:r>
                    <a:rPr kumimoji="1" lang="en-US" altLang="zh-CN" sz="2000" b="1"/>
                    <a:t>→</a:t>
                  </a:r>
                  <a:r>
                    <a:rPr kumimoji="1" lang="en-US" altLang="zh-CN" sz="2000" b="1" i="1"/>
                    <a:t>a</a:t>
                  </a:r>
                  <a:endParaRPr kumimoji="1" lang="en-US" altLang="zh-CN" sz="2000" b="1"/>
                </a:p>
                <a:p>
                  <a:pPr algn="just"/>
                  <a:endParaRPr kumimoji="1" lang="en-US" altLang="zh-CN" sz="2000" b="1"/>
                </a:p>
              </p:txBody>
            </p:sp>
            <p:sp>
              <p:nvSpPr>
                <p:cNvPr id="72776" name="Rectangle 105"/>
                <p:cNvSpPr>
                  <a:spLocks noChangeArrowheads="1"/>
                </p:cNvSpPr>
                <p:nvPr/>
              </p:nvSpPr>
              <p:spPr bwMode="auto">
                <a:xfrm>
                  <a:off x="344" y="1248"/>
                  <a:ext cx="76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2733" name="Group 108"/>
              <p:cNvGrpSpPr>
                <a:grpSpLocks/>
              </p:cNvGrpSpPr>
              <p:nvPr/>
            </p:nvGrpSpPr>
            <p:grpSpPr bwMode="auto">
              <a:xfrm>
                <a:off x="1113" y="1248"/>
                <a:ext cx="534" cy="384"/>
                <a:chOff x="1113" y="1248"/>
                <a:chExt cx="534" cy="384"/>
              </a:xfrm>
            </p:grpSpPr>
            <p:sp>
              <p:nvSpPr>
                <p:cNvPr id="72773" name="Rectangle 65"/>
                <p:cNvSpPr>
                  <a:spLocks noChangeArrowheads="1"/>
                </p:cNvSpPr>
                <p:nvPr/>
              </p:nvSpPr>
              <p:spPr bwMode="auto">
                <a:xfrm>
                  <a:off x="1156" y="1248"/>
                  <a:ext cx="4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     23</a:t>
                  </a:r>
                </a:p>
                <a:p>
                  <a:pPr algn="just"/>
                  <a:endParaRPr kumimoji="1" lang="en-US" altLang="zh-CN" sz="2000" b="1"/>
                </a:p>
              </p:txBody>
            </p:sp>
            <p:sp>
              <p:nvSpPr>
                <p:cNvPr id="72774" name="Rectangle 107"/>
                <p:cNvSpPr>
                  <a:spLocks noChangeArrowheads="1"/>
                </p:cNvSpPr>
                <p:nvPr/>
              </p:nvSpPr>
              <p:spPr bwMode="auto">
                <a:xfrm>
                  <a:off x="1113" y="1248"/>
                  <a:ext cx="5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2734" name="Group 110"/>
              <p:cNvGrpSpPr>
                <a:grpSpLocks/>
              </p:cNvGrpSpPr>
              <p:nvPr/>
            </p:nvGrpSpPr>
            <p:grpSpPr bwMode="auto">
              <a:xfrm>
                <a:off x="1647" y="1248"/>
                <a:ext cx="534" cy="384"/>
                <a:chOff x="1647" y="1248"/>
                <a:chExt cx="534" cy="384"/>
              </a:xfrm>
            </p:grpSpPr>
            <p:sp>
              <p:nvSpPr>
                <p:cNvPr id="72771" name="Rectangle 66"/>
                <p:cNvSpPr>
                  <a:spLocks noChangeArrowheads="1"/>
                </p:cNvSpPr>
                <p:nvPr/>
              </p:nvSpPr>
              <p:spPr bwMode="auto">
                <a:xfrm>
                  <a:off x="1690" y="1248"/>
                  <a:ext cx="4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latin typeface="宋体" charset="-122"/>
                    </a:rPr>
                    <a:t>   </a:t>
                  </a:r>
                  <a:r>
                    <a:rPr kumimoji="1" lang="zh-CN" altLang="en-US" sz="2000" b="1">
                      <a:latin typeface="宋体" charset="-122"/>
                    </a:rPr>
                    <a:t>否</a:t>
                  </a:r>
                  <a:endParaRPr kumimoji="1" lang="zh-CN" altLang="en-US" sz="2000" b="1"/>
                </a:p>
                <a:p>
                  <a:pPr algn="just"/>
                  <a:endParaRPr kumimoji="1" lang="en-US" altLang="zh-CN" sz="2000" b="1"/>
                </a:p>
              </p:txBody>
            </p:sp>
            <p:sp>
              <p:nvSpPr>
                <p:cNvPr id="72772" name="Rectangle 109"/>
                <p:cNvSpPr>
                  <a:spLocks noChangeArrowheads="1"/>
                </p:cNvSpPr>
                <p:nvPr/>
              </p:nvSpPr>
              <p:spPr bwMode="auto">
                <a:xfrm>
                  <a:off x="1647" y="1248"/>
                  <a:ext cx="5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2735" name="Group 112"/>
              <p:cNvGrpSpPr>
                <a:grpSpLocks/>
              </p:cNvGrpSpPr>
              <p:nvPr/>
            </p:nvGrpSpPr>
            <p:grpSpPr bwMode="auto">
              <a:xfrm>
                <a:off x="0" y="1632"/>
                <a:ext cx="344" cy="384"/>
                <a:chOff x="0" y="1632"/>
                <a:chExt cx="344" cy="384"/>
              </a:xfrm>
            </p:grpSpPr>
            <p:sp>
              <p:nvSpPr>
                <p:cNvPr id="72769" name="Rectangle 67"/>
                <p:cNvSpPr>
                  <a:spLocks noChangeArrowheads="1"/>
                </p:cNvSpPr>
                <p:nvPr/>
              </p:nvSpPr>
              <p:spPr bwMode="auto">
                <a:xfrm>
                  <a:off x="43" y="1632"/>
                  <a:ext cx="2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  4</a:t>
                  </a:r>
                </a:p>
                <a:p>
                  <a:pPr algn="just"/>
                  <a:endParaRPr kumimoji="1" lang="en-US" altLang="zh-CN" sz="2000" b="1"/>
                </a:p>
              </p:txBody>
            </p:sp>
            <p:sp>
              <p:nvSpPr>
                <p:cNvPr id="72770" name="Rectangle 111"/>
                <p:cNvSpPr>
                  <a:spLocks noChangeArrowheads="1"/>
                </p:cNvSpPr>
                <p:nvPr/>
              </p:nvSpPr>
              <p:spPr bwMode="auto">
                <a:xfrm>
                  <a:off x="0" y="1632"/>
                  <a:ext cx="34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2736" name="Group 114"/>
              <p:cNvGrpSpPr>
                <a:grpSpLocks/>
              </p:cNvGrpSpPr>
              <p:nvPr/>
            </p:nvGrpSpPr>
            <p:grpSpPr bwMode="auto">
              <a:xfrm>
                <a:off x="344" y="1632"/>
                <a:ext cx="769" cy="384"/>
                <a:chOff x="344" y="1632"/>
                <a:chExt cx="769" cy="384"/>
              </a:xfrm>
            </p:grpSpPr>
            <p:sp>
              <p:nvSpPr>
                <p:cNvPr id="72767" name="Rectangle 68"/>
                <p:cNvSpPr>
                  <a:spLocks noChangeArrowheads="1"/>
                </p:cNvSpPr>
                <p:nvPr/>
              </p:nvSpPr>
              <p:spPr bwMode="auto">
                <a:xfrm>
                  <a:off x="387" y="1632"/>
                  <a:ext cx="68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i="1"/>
                    <a:t>a</a:t>
                  </a:r>
                  <a:r>
                    <a:rPr kumimoji="1" lang="en-US" altLang="zh-CN" sz="2000" b="1"/>
                    <a:t>→</a:t>
                  </a:r>
                  <a:r>
                    <a:rPr kumimoji="1" lang="en-US" altLang="zh-CN" sz="2000" b="1" i="1"/>
                    <a:t>c</a:t>
                  </a:r>
                  <a:r>
                    <a:rPr kumimoji="1" lang="en-US" altLang="zh-CN" sz="2000" b="1"/>
                    <a:t>→</a:t>
                  </a:r>
                  <a:r>
                    <a:rPr kumimoji="1" lang="en-US" altLang="zh-CN" sz="2000" b="1" i="1"/>
                    <a:t>d</a:t>
                  </a:r>
                  <a:r>
                    <a:rPr kumimoji="1" lang="en-US" altLang="zh-CN" sz="2000" b="1"/>
                    <a:t>→</a:t>
                  </a:r>
                  <a:r>
                    <a:rPr kumimoji="1" lang="en-US" altLang="zh-CN" sz="2000" b="1" i="1"/>
                    <a:t>b</a:t>
                  </a:r>
                  <a:r>
                    <a:rPr kumimoji="1" lang="en-US" altLang="zh-CN" sz="2000" b="1"/>
                    <a:t>→</a:t>
                  </a:r>
                  <a:r>
                    <a:rPr kumimoji="1" lang="en-US" altLang="zh-CN" sz="2000" b="1" i="1"/>
                    <a:t>a</a:t>
                  </a:r>
                  <a:endParaRPr kumimoji="1" lang="en-US" altLang="zh-CN" sz="2000" b="1"/>
                </a:p>
                <a:p>
                  <a:pPr algn="just"/>
                  <a:endParaRPr kumimoji="1" lang="en-US" altLang="zh-CN" sz="2000" b="1"/>
                </a:p>
              </p:txBody>
            </p:sp>
            <p:sp>
              <p:nvSpPr>
                <p:cNvPr id="72768" name="Rectangle 113"/>
                <p:cNvSpPr>
                  <a:spLocks noChangeArrowheads="1"/>
                </p:cNvSpPr>
                <p:nvPr/>
              </p:nvSpPr>
              <p:spPr bwMode="auto">
                <a:xfrm>
                  <a:off x="344" y="1632"/>
                  <a:ext cx="76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2737" name="Group 116"/>
              <p:cNvGrpSpPr>
                <a:grpSpLocks/>
              </p:cNvGrpSpPr>
              <p:nvPr/>
            </p:nvGrpSpPr>
            <p:grpSpPr bwMode="auto">
              <a:xfrm>
                <a:off x="1113" y="1632"/>
                <a:ext cx="534" cy="384"/>
                <a:chOff x="1113" y="1632"/>
                <a:chExt cx="534" cy="384"/>
              </a:xfrm>
            </p:grpSpPr>
            <p:sp>
              <p:nvSpPr>
                <p:cNvPr id="72765" name="Rectangle 69"/>
                <p:cNvSpPr>
                  <a:spLocks noChangeArrowheads="1"/>
                </p:cNvSpPr>
                <p:nvPr/>
              </p:nvSpPr>
              <p:spPr bwMode="auto">
                <a:xfrm>
                  <a:off x="1156" y="1632"/>
                  <a:ext cx="4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     11</a:t>
                  </a:r>
                </a:p>
                <a:p>
                  <a:pPr algn="just"/>
                  <a:endParaRPr kumimoji="1" lang="en-US" altLang="zh-CN" sz="2000" b="1"/>
                </a:p>
              </p:txBody>
            </p:sp>
            <p:sp>
              <p:nvSpPr>
                <p:cNvPr id="72766" name="Rectangle 115"/>
                <p:cNvSpPr>
                  <a:spLocks noChangeArrowheads="1"/>
                </p:cNvSpPr>
                <p:nvPr/>
              </p:nvSpPr>
              <p:spPr bwMode="auto">
                <a:xfrm>
                  <a:off x="1113" y="1632"/>
                  <a:ext cx="5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2738" name="Group 118"/>
              <p:cNvGrpSpPr>
                <a:grpSpLocks/>
              </p:cNvGrpSpPr>
              <p:nvPr/>
            </p:nvGrpSpPr>
            <p:grpSpPr bwMode="auto">
              <a:xfrm>
                <a:off x="1647" y="1632"/>
                <a:ext cx="534" cy="384"/>
                <a:chOff x="1647" y="1632"/>
                <a:chExt cx="534" cy="384"/>
              </a:xfrm>
            </p:grpSpPr>
            <p:sp>
              <p:nvSpPr>
                <p:cNvPr id="72763" name="Rectangle 70"/>
                <p:cNvSpPr>
                  <a:spLocks noChangeArrowheads="1"/>
                </p:cNvSpPr>
                <p:nvPr/>
              </p:nvSpPr>
              <p:spPr bwMode="auto">
                <a:xfrm>
                  <a:off x="1690" y="1632"/>
                  <a:ext cx="4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latin typeface="宋体" charset="-122"/>
                    </a:rPr>
                    <a:t>   </a:t>
                  </a:r>
                  <a:r>
                    <a:rPr kumimoji="1" lang="zh-CN" altLang="en-US" sz="2000" b="1">
                      <a:latin typeface="宋体" charset="-122"/>
                    </a:rPr>
                    <a:t>是</a:t>
                  </a:r>
                  <a:endParaRPr kumimoji="1" lang="zh-CN" altLang="en-US" sz="2000" b="1"/>
                </a:p>
                <a:p>
                  <a:pPr algn="just"/>
                  <a:endParaRPr kumimoji="1" lang="en-US" altLang="zh-CN" sz="2000" b="1"/>
                </a:p>
              </p:txBody>
            </p:sp>
            <p:sp>
              <p:nvSpPr>
                <p:cNvPr id="72764" name="Rectangle 117"/>
                <p:cNvSpPr>
                  <a:spLocks noChangeArrowheads="1"/>
                </p:cNvSpPr>
                <p:nvPr/>
              </p:nvSpPr>
              <p:spPr bwMode="auto">
                <a:xfrm>
                  <a:off x="1647" y="1632"/>
                  <a:ext cx="5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2739" name="Group 120"/>
              <p:cNvGrpSpPr>
                <a:grpSpLocks/>
              </p:cNvGrpSpPr>
              <p:nvPr/>
            </p:nvGrpSpPr>
            <p:grpSpPr bwMode="auto">
              <a:xfrm>
                <a:off x="0" y="2016"/>
                <a:ext cx="344" cy="384"/>
                <a:chOff x="0" y="2016"/>
                <a:chExt cx="344" cy="384"/>
              </a:xfrm>
            </p:grpSpPr>
            <p:sp>
              <p:nvSpPr>
                <p:cNvPr id="72761" name="Rectangle 71"/>
                <p:cNvSpPr>
                  <a:spLocks noChangeArrowheads="1"/>
                </p:cNvSpPr>
                <p:nvPr/>
              </p:nvSpPr>
              <p:spPr bwMode="auto">
                <a:xfrm>
                  <a:off x="43" y="2016"/>
                  <a:ext cx="2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  5</a:t>
                  </a:r>
                </a:p>
                <a:p>
                  <a:pPr algn="just"/>
                  <a:endParaRPr kumimoji="1" lang="en-US" altLang="zh-CN" sz="2000" b="1"/>
                </a:p>
              </p:txBody>
            </p:sp>
            <p:sp>
              <p:nvSpPr>
                <p:cNvPr id="72762" name="Rectangle 119"/>
                <p:cNvSpPr>
                  <a:spLocks noChangeArrowheads="1"/>
                </p:cNvSpPr>
                <p:nvPr/>
              </p:nvSpPr>
              <p:spPr bwMode="auto">
                <a:xfrm>
                  <a:off x="0" y="2016"/>
                  <a:ext cx="34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2740" name="Group 122"/>
              <p:cNvGrpSpPr>
                <a:grpSpLocks/>
              </p:cNvGrpSpPr>
              <p:nvPr/>
            </p:nvGrpSpPr>
            <p:grpSpPr bwMode="auto">
              <a:xfrm>
                <a:off x="344" y="2016"/>
                <a:ext cx="769" cy="384"/>
                <a:chOff x="344" y="2016"/>
                <a:chExt cx="769" cy="384"/>
              </a:xfrm>
            </p:grpSpPr>
            <p:sp>
              <p:nvSpPr>
                <p:cNvPr id="72759" name="Rectangle 72"/>
                <p:cNvSpPr>
                  <a:spLocks noChangeArrowheads="1"/>
                </p:cNvSpPr>
                <p:nvPr/>
              </p:nvSpPr>
              <p:spPr bwMode="auto">
                <a:xfrm>
                  <a:off x="387" y="2016"/>
                  <a:ext cx="68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i="1"/>
                    <a:t>a</a:t>
                  </a:r>
                  <a:r>
                    <a:rPr kumimoji="1" lang="en-US" altLang="zh-CN" sz="2000" b="1"/>
                    <a:t>→</a:t>
                  </a:r>
                  <a:r>
                    <a:rPr kumimoji="1" lang="en-US" altLang="zh-CN" sz="2000" b="1" i="1"/>
                    <a:t>d</a:t>
                  </a:r>
                  <a:r>
                    <a:rPr kumimoji="1" lang="en-US" altLang="zh-CN" sz="2000" b="1"/>
                    <a:t>→</a:t>
                  </a:r>
                  <a:r>
                    <a:rPr kumimoji="1" lang="en-US" altLang="zh-CN" sz="2000" b="1" i="1"/>
                    <a:t>b</a:t>
                  </a:r>
                  <a:r>
                    <a:rPr kumimoji="1" lang="en-US" altLang="zh-CN" sz="2000" b="1"/>
                    <a:t>→</a:t>
                  </a:r>
                  <a:r>
                    <a:rPr kumimoji="1" lang="en-US" altLang="zh-CN" sz="2000" b="1" i="1"/>
                    <a:t>c</a:t>
                  </a:r>
                  <a:r>
                    <a:rPr kumimoji="1" lang="en-US" altLang="zh-CN" sz="2000" b="1"/>
                    <a:t>→</a:t>
                  </a:r>
                  <a:r>
                    <a:rPr kumimoji="1" lang="en-US" altLang="zh-CN" sz="2000" b="1" i="1"/>
                    <a:t>a</a:t>
                  </a:r>
                  <a:endParaRPr kumimoji="1" lang="en-US" altLang="zh-CN" sz="2000" b="1"/>
                </a:p>
                <a:p>
                  <a:pPr algn="just"/>
                  <a:endParaRPr kumimoji="1" lang="en-US" altLang="zh-CN" sz="2000" b="1"/>
                </a:p>
              </p:txBody>
            </p:sp>
            <p:sp>
              <p:nvSpPr>
                <p:cNvPr id="72760" name="Rectangle 121"/>
                <p:cNvSpPr>
                  <a:spLocks noChangeArrowheads="1"/>
                </p:cNvSpPr>
                <p:nvPr/>
              </p:nvSpPr>
              <p:spPr bwMode="auto">
                <a:xfrm>
                  <a:off x="344" y="2016"/>
                  <a:ext cx="76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2741" name="Group 124"/>
              <p:cNvGrpSpPr>
                <a:grpSpLocks/>
              </p:cNvGrpSpPr>
              <p:nvPr/>
            </p:nvGrpSpPr>
            <p:grpSpPr bwMode="auto">
              <a:xfrm>
                <a:off x="1113" y="2016"/>
                <a:ext cx="534" cy="384"/>
                <a:chOff x="1113" y="2016"/>
                <a:chExt cx="534" cy="384"/>
              </a:xfrm>
            </p:grpSpPr>
            <p:sp>
              <p:nvSpPr>
                <p:cNvPr id="72757" name="Rectangle 73"/>
                <p:cNvSpPr>
                  <a:spLocks noChangeArrowheads="1"/>
                </p:cNvSpPr>
                <p:nvPr/>
              </p:nvSpPr>
              <p:spPr bwMode="auto">
                <a:xfrm>
                  <a:off x="1156" y="2016"/>
                  <a:ext cx="4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     23</a:t>
                  </a:r>
                </a:p>
                <a:p>
                  <a:pPr algn="just"/>
                  <a:endParaRPr kumimoji="1" lang="en-US" altLang="zh-CN" sz="2000" b="1"/>
                </a:p>
              </p:txBody>
            </p:sp>
            <p:sp>
              <p:nvSpPr>
                <p:cNvPr id="72758" name="Rectangle 123"/>
                <p:cNvSpPr>
                  <a:spLocks noChangeArrowheads="1"/>
                </p:cNvSpPr>
                <p:nvPr/>
              </p:nvSpPr>
              <p:spPr bwMode="auto">
                <a:xfrm>
                  <a:off x="1113" y="2016"/>
                  <a:ext cx="5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2742" name="Group 126"/>
              <p:cNvGrpSpPr>
                <a:grpSpLocks/>
              </p:cNvGrpSpPr>
              <p:nvPr/>
            </p:nvGrpSpPr>
            <p:grpSpPr bwMode="auto">
              <a:xfrm>
                <a:off x="1647" y="2016"/>
                <a:ext cx="534" cy="384"/>
                <a:chOff x="1647" y="2016"/>
                <a:chExt cx="534" cy="384"/>
              </a:xfrm>
            </p:grpSpPr>
            <p:sp>
              <p:nvSpPr>
                <p:cNvPr id="72755" name="Rectangle 74"/>
                <p:cNvSpPr>
                  <a:spLocks noChangeArrowheads="1"/>
                </p:cNvSpPr>
                <p:nvPr/>
              </p:nvSpPr>
              <p:spPr bwMode="auto">
                <a:xfrm>
                  <a:off x="1690" y="2016"/>
                  <a:ext cx="4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latin typeface="宋体" charset="-122"/>
                    </a:rPr>
                    <a:t>   </a:t>
                  </a:r>
                  <a:r>
                    <a:rPr kumimoji="1" lang="zh-CN" altLang="en-US" sz="2000" b="1">
                      <a:latin typeface="宋体" charset="-122"/>
                    </a:rPr>
                    <a:t>否</a:t>
                  </a:r>
                  <a:endParaRPr kumimoji="1" lang="zh-CN" altLang="en-US" sz="2000" b="1"/>
                </a:p>
                <a:p>
                  <a:pPr algn="just"/>
                  <a:endParaRPr kumimoji="1" lang="en-US" altLang="zh-CN" sz="2000" b="1"/>
                </a:p>
              </p:txBody>
            </p:sp>
            <p:sp>
              <p:nvSpPr>
                <p:cNvPr id="72756" name="Rectangle 125"/>
                <p:cNvSpPr>
                  <a:spLocks noChangeArrowheads="1"/>
                </p:cNvSpPr>
                <p:nvPr/>
              </p:nvSpPr>
              <p:spPr bwMode="auto">
                <a:xfrm>
                  <a:off x="1647" y="2016"/>
                  <a:ext cx="5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2743" name="Group 128"/>
              <p:cNvGrpSpPr>
                <a:grpSpLocks/>
              </p:cNvGrpSpPr>
              <p:nvPr/>
            </p:nvGrpSpPr>
            <p:grpSpPr bwMode="auto">
              <a:xfrm>
                <a:off x="0" y="2400"/>
                <a:ext cx="344" cy="384"/>
                <a:chOff x="0" y="2400"/>
                <a:chExt cx="344" cy="384"/>
              </a:xfrm>
            </p:grpSpPr>
            <p:sp>
              <p:nvSpPr>
                <p:cNvPr id="72753" name="Rectangle 75"/>
                <p:cNvSpPr>
                  <a:spLocks noChangeArrowheads="1"/>
                </p:cNvSpPr>
                <p:nvPr/>
              </p:nvSpPr>
              <p:spPr bwMode="auto">
                <a:xfrm>
                  <a:off x="43" y="2400"/>
                  <a:ext cx="2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  6</a:t>
                  </a:r>
                </a:p>
                <a:p>
                  <a:pPr algn="just"/>
                  <a:endParaRPr kumimoji="1" lang="en-US" altLang="zh-CN" sz="2000" b="1"/>
                </a:p>
              </p:txBody>
            </p:sp>
            <p:sp>
              <p:nvSpPr>
                <p:cNvPr id="72754" name="Rectangle 127"/>
                <p:cNvSpPr>
                  <a:spLocks noChangeArrowheads="1"/>
                </p:cNvSpPr>
                <p:nvPr/>
              </p:nvSpPr>
              <p:spPr bwMode="auto">
                <a:xfrm>
                  <a:off x="0" y="2400"/>
                  <a:ext cx="34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2744" name="Group 130"/>
              <p:cNvGrpSpPr>
                <a:grpSpLocks/>
              </p:cNvGrpSpPr>
              <p:nvPr/>
            </p:nvGrpSpPr>
            <p:grpSpPr bwMode="auto">
              <a:xfrm>
                <a:off x="344" y="2400"/>
                <a:ext cx="769" cy="384"/>
                <a:chOff x="344" y="2400"/>
                <a:chExt cx="769" cy="384"/>
              </a:xfrm>
            </p:grpSpPr>
            <p:sp>
              <p:nvSpPr>
                <p:cNvPr id="72751" name="Rectangle 76"/>
                <p:cNvSpPr>
                  <a:spLocks noChangeArrowheads="1"/>
                </p:cNvSpPr>
                <p:nvPr/>
              </p:nvSpPr>
              <p:spPr bwMode="auto">
                <a:xfrm>
                  <a:off x="387" y="2400"/>
                  <a:ext cx="68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i="1"/>
                    <a:t>a</a:t>
                  </a:r>
                  <a:r>
                    <a:rPr kumimoji="1" lang="en-US" altLang="zh-CN" sz="2000" b="1"/>
                    <a:t>→</a:t>
                  </a:r>
                  <a:r>
                    <a:rPr kumimoji="1" lang="en-US" altLang="zh-CN" sz="2000" b="1" i="1"/>
                    <a:t>d</a:t>
                  </a:r>
                  <a:r>
                    <a:rPr kumimoji="1" lang="en-US" altLang="zh-CN" sz="2000" b="1"/>
                    <a:t>→</a:t>
                  </a:r>
                  <a:r>
                    <a:rPr kumimoji="1" lang="en-US" altLang="zh-CN" sz="2000" b="1" i="1"/>
                    <a:t>c</a:t>
                  </a:r>
                  <a:r>
                    <a:rPr kumimoji="1" lang="en-US" altLang="zh-CN" sz="2000" b="1"/>
                    <a:t>→</a:t>
                  </a:r>
                  <a:r>
                    <a:rPr kumimoji="1" lang="en-US" altLang="zh-CN" sz="2000" b="1" i="1"/>
                    <a:t>b</a:t>
                  </a:r>
                  <a:r>
                    <a:rPr kumimoji="1" lang="en-US" altLang="zh-CN" sz="2000" b="1"/>
                    <a:t>→</a:t>
                  </a:r>
                  <a:r>
                    <a:rPr kumimoji="1" lang="en-US" altLang="zh-CN" sz="2000" b="1" i="1"/>
                    <a:t>a</a:t>
                  </a:r>
                  <a:endParaRPr kumimoji="1" lang="en-US" altLang="zh-CN" sz="2000" b="1"/>
                </a:p>
                <a:p>
                  <a:pPr algn="just"/>
                  <a:endParaRPr kumimoji="1" lang="en-US" altLang="zh-CN" sz="2000" b="1"/>
                </a:p>
              </p:txBody>
            </p:sp>
            <p:sp>
              <p:nvSpPr>
                <p:cNvPr id="72752" name="Rectangle 129"/>
                <p:cNvSpPr>
                  <a:spLocks noChangeArrowheads="1"/>
                </p:cNvSpPr>
                <p:nvPr/>
              </p:nvSpPr>
              <p:spPr bwMode="auto">
                <a:xfrm>
                  <a:off x="344" y="2400"/>
                  <a:ext cx="76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2745" name="Group 132"/>
              <p:cNvGrpSpPr>
                <a:grpSpLocks/>
              </p:cNvGrpSpPr>
              <p:nvPr/>
            </p:nvGrpSpPr>
            <p:grpSpPr bwMode="auto">
              <a:xfrm>
                <a:off x="1113" y="2400"/>
                <a:ext cx="534" cy="384"/>
                <a:chOff x="1113" y="2400"/>
                <a:chExt cx="534" cy="384"/>
              </a:xfrm>
            </p:grpSpPr>
            <p:sp>
              <p:nvSpPr>
                <p:cNvPr id="72749" name="Rectangle 77"/>
                <p:cNvSpPr>
                  <a:spLocks noChangeArrowheads="1"/>
                </p:cNvSpPr>
                <p:nvPr/>
              </p:nvSpPr>
              <p:spPr bwMode="auto">
                <a:xfrm>
                  <a:off x="1156" y="2400"/>
                  <a:ext cx="4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     18</a:t>
                  </a:r>
                </a:p>
                <a:p>
                  <a:pPr algn="just"/>
                  <a:endParaRPr kumimoji="1" lang="en-US" altLang="zh-CN" sz="2000" b="1"/>
                </a:p>
              </p:txBody>
            </p:sp>
            <p:sp>
              <p:nvSpPr>
                <p:cNvPr id="72750" name="Rectangle 131"/>
                <p:cNvSpPr>
                  <a:spLocks noChangeArrowheads="1"/>
                </p:cNvSpPr>
                <p:nvPr/>
              </p:nvSpPr>
              <p:spPr bwMode="auto">
                <a:xfrm>
                  <a:off x="1113" y="2400"/>
                  <a:ext cx="5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2746" name="Group 134"/>
              <p:cNvGrpSpPr>
                <a:grpSpLocks/>
              </p:cNvGrpSpPr>
              <p:nvPr/>
            </p:nvGrpSpPr>
            <p:grpSpPr bwMode="auto">
              <a:xfrm>
                <a:off x="1647" y="2400"/>
                <a:ext cx="534" cy="384"/>
                <a:chOff x="1647" y="2400"/>
                <a:chExt cx="534" cy="384"/>
              </a:xfrm>
            </p:grpSpPr>
            <p:sp>
              <p:nvSpPr>
                <p:cNvPr id="72747" name="Rectangle 78"/>
                <p:cNvSpPr>
                  <a:spLocks noChangeArrowheads="1"/>
                </p:cNvSpPr>
                <p:nvPr/>
              </p:nvSpPr>
              <p:spPr bwMode="auto">
                <a:xfrm>
                  <a:off x="1690" y="2400"/>
                  <a:ext cx="4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latin typeface="宋体" charset="-122"/>
                    </a:rPr>
                    <a:t>   </a:t>
                  </a:r>
                  <a:r>
                    <a:rPr kumimoji="1" lang="zh-CN" altLang="en-US" sz="2000" b="1">
                      <a:latin typeface="宋体" charset="-122"/>
                    </a:rPr>
                    <a:t>否</a:t>
                  </a:r>
                  <a:endParaRPr kumimoji="1" lang="zh-CN" altLang="en-US" sz="2000" b="1"/>
                </a:p>
                <a:p>
                  <a:pPr algn="just"/>
                  <a:endParaRPr kumimoji="1" lang="en-US" altLang="zh-CN" sz="2000" b="1"/>
                </a:p>
              </p:txBody>
            </p:sp>
            <p:sp>
              <p:nvSpPr>
                <p:cNvPr id="72748" name="Rectangle 133"/>
                <p:cNvSpPr>
                  <a:spLocks noChangeArrowheads="1"/>
                </p:cNvSpPr>
                <p:nvPr/>
              </p:nvSpPr>
              <p:spPr bwMode="auto">
                <a:xfrm>
                  <a:off x="1647" y="2400"/>
                  <a:ext cx="53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sp>
          <p:nvSpPr>
            <p:cNvPr id="72718" name="Rectangle 136"/>
            <p:cNvSpPr>
              <a:spLocks noChangeArrowheads="1"/>
            </p:cNvSpPr>
            <p:nvPr/>
          </p:nvSpPr>
          <p:spPr bwMode="auto">
            <a:xfrm>
              <a:off x="-2" y="-2"/>
              <a:ext cx="2185" cy="2788"/>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sp>
        <p:nvSpPr>
          <p:cNvPr id="72711" name="Text Box 138"/>
          <p:cNvSpPr txBox="1">
            <a:spLocks noChangeArrowheads="1"/>
          </p:cNvSpPr>
          <p:nvPr/>
        </p:nvSpPr>
        <p:spPr bwMode="auto">
          <a:xfrm>
            <a:off x="468313" y="4149725"/>
            <a:ext cx="8153400"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lnSpc>
                <a:spcPct val="120000"/>
              </a:lnSpc>
              <a:spcBef>
                <a:spcPct val="20000"/>
              </a:spcBef>
              <a:spcAft>
                <a:spcPct val="20000"/>
              </a:spcAft>
            </a:pPr>
            <a:r>
              <a:rPr kumimoji="1" lang="en-US" altLang="zh-CN" b="1">
                <a:latin typeface="宋体" charset="-122"/>
              </a:rPr>
              <a:t>    </a:t>
            </a:r>
            <a:r>
              <a:rPr kumimoji="1" lang="zh-CN" altLang="en-US" b="1">
                <a:latin typeface="宋体" charset="-122"/>
              </a:rPr>
              <a:t>注意到，在图中有</a:t>
            </a:r>
            <a:r>
              <a:rPr kumimoji="1" lang="en-US" altLang="zh-CN" b="1"/>
              <a:t>3</a:t>
            </a:r>
            <a:r>
              <a:rPr kumimoji="1" lang="zh-CN" altLang="en-US" b="1">
                <a:latin typeface="宋体" charset="-122"/>
              </a:rPr>
              <a:t>对不同的路径，对每对路径来说，不同的只是路径的方向，因此，可以将这个数量减半，则</a:t>
            </a:r>
            <a:r>
              <a:rPr kumimoji="1" lang="zh-CN" altLang="en-US" b="1">
                <a:solidFill>
                  <a:srgbClr val="FF0000"/>
                </a:solidFill>
                <a:latin typeface="宋体" charset="-122"/>
              </a:rPr>
              <a:t>可能的解有</a:t>
            </a:r>
            <a:r>
              <a:rPr kumimoji="1" lang="en-US" altLang="zh-CN" b="1">
                <a:solidFill>
                  <a:srgbClr val="FF0000"/>
                </a:solidFill>
                <a:latin typeface="宋体" charset="-122"/>
              </a:rPr>
              <a:t>(</a:t>
            </a:r>
            <a:r>
              <a:rPr kumimoji="1" lang="en-US" altLang="zh-CN" b="1" i="1">
                <a:solidFill>
                  <a:srgbClr val="FF0000"/>
                </a:solidFill>
              </a:rPr>
              <a:t>n</a:t>
            </a:r>
            <a:r>
              <a:rPr kumimoji="1" lang="en-US" altLang="zh-CN" b="1">
                <a:solidFill>
                  <a:srgbClr val="FF0000"/>
                </a:solidFill>
                <a:latin typeface="宋体" charset="-122"/>
              </a:rPr>
              <a:t>-</a:t>
            </a:r>
            <a:r>
              <a:rPr kumimoji="1" lang="en-US" altLang="zh-CN" b="1">
                <a:solidFill>
                  <a:srgbClr val="FF0000"/>
                </a:solidFill>
              </a:rPr>
              <a:t>1</a:t>
            </a:r>
            <a:r>
              <a:rPr kumimoji="1" lang="en-US" altLang="zh-CN" b="1">
                <a:solidFill>
                  <a:srgbClr val="FF0000"/>
                </a:solidFill>
                <a:latin typeface="宋体" charset="-122"/>
              </a:rPr>
              <a:t>)</a:t>
            </a:r>
            <a:r>
              <a:rPr kumimoji="1" lang="en-US" altLang="zh-CN" b="1">
                <a:solidFill>
                  <a:srgbClr val="FF0000"/>
                </a:solidFill>
              </a:rPr>
              <a:t>!</a:t>
            </a:r>
            <a:r>
              <a:rPr kumimoji="1" lang="en-US" altLang="zh-CN" b="1">
                <a:solidFill>
                  <a:srgbClr val="FF0000"/>
                </a:solidFill>
                <a:latin typeface="宋体" charset="-122"/>
              </a:rPr>
              <a:t>/</a:t>
            </a:r>
            <a:r>
              <a:rPr kumimoji="1" lang="en-US" altLang="zh-CN" b="1">
                <a:solidFill>
                  <a:srgbClr val="FF0000"/>
                </a:solidFill>
              </a:rPr>
              <a:t>2</a:t>
            </a:r>
            <a:r>
              <a:rPr kumimoji="1" lang="zh-CN" altLang="en-US" b="1">
                <a:solidFill>
                  <a:srgbClr val="FF0000"/>
                </a:solidFill>
                <a:latin typeface="宋体" charset="-122"/>
              </a:rPr>
              <a:t>个</a:t>
            </a:r>
            <a:r>
              <a:rPr kumimoji="1" lang="zh-CN" altLang="en-US" b="1">
                <a:latin typeface="宋体" charset="-122"/>
              </a:rPr>
              <a:t>。这是一个非常大的数，随着</a:t>
            </a:r>
            <a:r>
              <a:rPr kumimoji="1" lang="en-US" altLang="zh-CN" b="1" i="1"/>
              <a:t>n</a:t>
            </a:r>
            <a:r>
              <a:rPr kumimoji="1" lang="zh-CN" altLang="en-US" b="1">
                <a:latin typeface="宋体" charset="-122"/>
              </a:rPr>
              <a:t>的增长，</a:t>
            </a:r>
            <a:r>
              <a:rPr kumimoji="1" lang="en-US" altLang="zh-CN" b="1"/>
              <a:t>TSP</a:t>
            </a:r>
            <a:r>
              <a:rPr kumimoji="1" lang="zh-CN" altLang="en-US" b="1">
                <a:latin typeface="宋体" charset="-122"/>
              </a:rPr>
              <a:t>问题的可能解也在迅速地增长，例如：</a:t>
            </a:r>
            <a:endParaRPr kumimoji="1" lang="zh-CN" altLang="en-US" b="1"/>
          </a:p>
        </p:txBody>
      </p:sp>
      <p:sp>
        <p:nvSpPr>
          <p:cNvPr id="72712" name="Text Box 11"/>
          <p:cNvSpPr txBox="1">
            <a:spLocks noChangeArrowheads="1"/>
          </p:cNvSpPr>
          <p:nvPr/>
        </p:nvSpPr>
        <p:spPr bwMode="auto">
          <a:xfrm>
            <a:off x="284163" y="390525"/>
            <a:ext cx="722153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3.5.2  TSP</a:t>
            </a:r>
            <a:r>
              <a:rPr kumimoji="1" lang="zh-CN" altLang="en-US" sz="4400" b="1">
                <a:solidFill>
                  <a:schemeClr val="tx2"/>
                </a:solidFill>
                <a:latin typeface="华文行楷" pitchFamily="2" charset="-122"/>
                <a:ea typeface="华文行楷" pitchFamily="2" charset="-122"/>
              </a:rPr>
              <a:t>问题</a:t>
            </a:r>
            <a:r>
              <a:rPr kumimoji="1" lang="zh-CN" altLang="en-US" sz="4000" b="1">
                <a:solidFill>
                  <a:srgbClr val="A50021"/>
                </a:solidFill>
              </a:rPr>
              <a:t> </a:t>
            </a:r>
          </a:p>
        </p:txBody>
      </p:sp>
      <p:sp>
        <p:nvSpPr>
          <p:cNvPr id="72713" name="Rectangle 21"/>
          <p:cNvSpPr>
            <a:spLocks noChangeArrowheads="1"/>
          </p:cNvSpPr>
          <p:nvPr/>
        </p:nvSpPr>
        <p:spPr bwMode="auto">
          <a:xfrm>
            <a:off x="2200275" y="3609975"/>
            <a:ext cx="14700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a:t>
            </a:r>
          </a:p>
        </p:txBody>
      </p:sp>
      <p:sp>
        <p:nvSpPr>
          <p:cNvPr id="72714" name="Rectangle 21"/>
          <p:cNvSpPr>
            <a:spLocks noChangeArrowheads="1"/>
          </p:cNvSpPr>
          <p:nvPr/>
        </p:nvSpPr>
        <p:spPr bwMode="auto">
          <a:xfrm>
            <a:off x="3784600" y="3606800"/>
            <a:ext cx="14716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a:t>
            </a:r>
          </a:p>
        </p:txBody>
      </p:sp>
      <p:sp>
        <p:nvSpPr>
          <p:cNvPr id="72715" name="Rectangle 21"/>
          <p:cNvSpPr>
            <a:spLocks noChangeArrowheads="1"/>
          </p:cNvSpPr>
          <p:nvPr/>
        </p:nvSpPr>
        <p:spPr bwMode="auto">
          <a:xfrm>
            <a:off x="5648325" y="3606800"/>
            <a:ext cx="14700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a:t>
            </a:r>
          </a:p>
        </p:txBody>
      </p:sp>
      <p:sp>
        <p:nvSpPr>
          <p:cNvPr id="72716" name="Rectangle 21"/>
          <p:cNvSpPr>
            <a:spLocks noChangeArrowheads="1"/>
          </p:cNvSpPr>
          <p:nvPr/>
        </p:nvSpPr>
        <p:spPr bwMode="auto">
          <a:xfrm>
            <a:off x="7197725" y="3621088"/>
            <a:ext cx="14716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a:t>
            </a:r>
          </a:p>
        </p:txBody>
      </p:sp>
    </p:spTree>
    <p:extLst>
      <p:ext uri="{BB962C8B-B14F-4D97-AF65-F5344CB8AC3E}">
        <p14:creationId xmlns:p14="http://schemas.microsoft.com/office/powerpoint/2010/main" val="3031570371"/>
      </p:ext>
    </p:extLst>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1D2F27A4-0818-439B-9AC5-A3B8550BA211}"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7373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7373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E68B1D99-D707-48D8-9DE1-5FA90364A842}" type="slidenum">
              <a:rPr lang="en-US" altLang="zh-CN" sz="1400" smtClean="0">
                <a:latin typeface="Comic Sans MS" pitchFamily="66" charset="0"/>
              </a:rPr>
              <a:pPr/>
              <a:t>44</a:t>
            </a:fld>
            <a:endParaRPr lang="en-US" altLang="zh-CN" sz="1400" smtClean="0">
              <a:latin typeface="Comic Sans MS" pitchFamily="66" charset="0"/>
            </a:endParaRPr>
          </a:p>
        </p:txBody>
      </p:sp>
      <p:sp>
        <p:nvSpPr>
          <p:cNvPr id="73733" name="Text Box 2"/>
          <p:cNvSpPr txBox="1">
            <a:spLocks noChangeArrowheads="1"/>
          </p:cNvSpPr>
          <p:nvPr/>
        </p:nvSpPr>
        <p:spPr bwMode="auto">
          <a:xfrm>
            <a:off x="279400" y="1566863"/>
            <a:ext cx="8675688"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20000"/>
              </a:lnSpc>
              <a:buFont typeface="Wingdings" pitchFamily="2" charset="2"/>
              <a:buChar char="l"/>
            </a:pPr>
            <a:r>
              <a:rPr kumimoji="1" lang="en-US" altLang="zh-CN" sz="2800" b="1"/>
              <a:t> </a:t>
            </a:r>
            <a:r>
              <a:rPr kumimoji="1" lang="zh-CN" altLang="en-US" sz="2800" b="1"/>
              <a:t>一个</a:t>
            </a:r>
            <a:r>
              <a:rPr kumimoji="1" lang="en-US" altLang="zh-CN" sz="2800" b="1"/>
              <a:t>10</a:t>
            </a:r>
            <a:r>
              <a:rPr kumimoji="1" lang="zh-CN" altLang="en-US" sz="2800" b="1"/>
              <a:t>城市的</a:t>
            </a:r>
            <a:r>
              <a:rPr kumimoji="1" lang="en-US" altLang="zh-CN" sz="2800" b="1"/>
              <a:t>TSP</a:t>
            </a:r>
            <a:r>
              <a:rPr kumimoji="1" lang="zh-CN" altLang="en-US" sz="2800" b="1"/>
              <a:t>问题有大约有</a:t>
            </a:r>
            <a:r>
              <a:rPr kumimoji="1" lang="en-US" altLang="zh-CN" sz="2800" b="1"/>
              <a:t>180,000</a:t>
            </a:r>
            <a:r>
              <a:rPr kumimoji="1" lang="zh-CN" altLang="en-US" sz="2800" b="1"/>
              <a:t>个可能解。</a:t>
            </a:r>
          </a:p>
          <a:p>
            <a:pPr eaLnBrk="1" hangingPunct="1">
              <a:lnSpc>
                <a:spcPct val="120000"/>
              </a:lnSpc>
              <a:buFont typeface="Wingdings" pitchFamily="2" charset="2"/>
              <a:buChar char="l"/>
            </a:pPr>
            <a:r>
              <a:rPr kumimoji="1" lang="zh-CN" altLang="en-US" sz="2800" b="1"/>
              <a:t> 一个</a:t>
            </a:r>
            <a:r>
              <a:rPr kumimoji="1" lang="en-US" altLang="zh-CN" sz="2800" b="1"/>
              <a:t>20</a:t>
            </a:r>
            <a:r>
              <a:rPr kumimoji="1" lang="zh-CN" altLang="en-US" sz="2800" b="1"/>
              <a:t>城市的</a:t>
            </a:r>
            <a:r>
              <a:rPr kumimoji="1" lang="en-US" altLang="zh-CN" sz="2800" b="1"/>
              <a:t>TSP</a:t>
            </a:r>
            <a:r>
              <a:rPr kumimoji="1" lang="zh-CN" altLang="en-US" sz="2800" b="1"/>
              <a:t>问题有大约有</a:t>
            </a:r>
          </a:p>
          <a:p>
            <a:pPr eaLnBrk="1" hangingPunct="1">
              <a:lnSpc>
                <a:spcPct val="120000"/>
              </a:lnSpc>
              <a:buFont typeface="Wingdings" pitchFamily="2" charset="2"/>
              <a:buNone/>
            </a:pPr>
            <a:r>
              <a:rPr kumimoji="1" lang="zh-CN" altLang="en-US" sz="2800" b="1"/>
              <a:t>                                  </a:t>
            </a:r>
            <a:r>
              <a:rPr kumimoji="1" lang="en-US" altLang="zh-CN" sz="2800" b="1"/>
              <a:t>60,000,000,000,000,000</a:t>
            </a:r>
            <a:r>
              <a:rPr kumimoji="1" lang="zh-CN" altLang="en-US" sz="2800" b="1"/>
              <a:t>个可能解。</a:t>
            </a:r>
          </a:p>
          <a:p>
            <a:pPr eaLnBrk="1" hangingPunct="1">
              <a:lnSpc>
                <a:spcPct val="120000"/>
              </a:lnSpc>
              <a:spcBef>
                <a:spcPct val="50000"/>
              </a:spcBef>
              <a:buFont typeface="Wingdings" pitchFamily="2" charset="2"/>
              <a:buChar char="l"/>
            </a:pPr>
            <a:r>
              <a:rPr kumimoji="1" lang="zh-CN" altLang="en-US" sz="2800" b="1"/>
              <a:t> 一个</a:t>
            </a:r>
            <a:r>
              <a:rPr kumimoji="1" lang="en-US" altLang="zh-CN" sz="2800" b="1"/>
              <a:t>50</a:t>
            </a:r>
            <a:r>
              <a:rPr kumimoji="1" lang="zh-CN" altLang="en-US" sz="2800" b="1"/>
              <a:t>城市的</a:t>
            </a:r>
            <a:r>
              <a:rPr kumimoji="1" lang="en-US" altLang="zh-CN" sz="2800" b="1"/>
              <a:t>TSP</a:t>
            </a:r>
            <a:r>
              <a:rPr kumimoji="1" lang="zh-CN" altLang="en-US" sz="2800" b="1"/>
              <a:t>问题有大约</a:t>
            </a:r>
            <a:r>
              <a:rPr kumimoji="1" lang="en-US" altLang="zh-CN" sz="2800" b="1"/>
              <a:t>10</a:t>
            </a:r>
            <a:r>
              <a:rPr kumimoji="1" lang="en-US" altLang="zh-CN" sz="2800" b="1" baseline="30000"/>
              <a:t>62</a:t>
            </a:r>
            <a:r>
              <a:rPr kumimoji="1" lang="zh-CN" altLang="en-US" sz="2800" b="1"/>
              <a:t>个可能解。</a:t>
            </a:r>
          </a:p>
          <a:p>
            <a:pPr eaLnBrk="1" hangingPunct="1">
              <a:lnSpc>
                <a:spcPct val="120000"/>
              </a:lnSpc>
              <a:spcBef>
                <a:spcPct val="50000"/>
              </a:spcBef>
              <a:buFont typeface="Wingdings" pitchFamily="2" charset="2"/>
              <a:buChar char="v"/>
            </a:pPr>
            <a:r>
              <a:rPr kumimoji="1" lang="zh-CN" altLang="en-US" sz="2800" b="1">
                <a:solidFill>
                  <a:srgbClr val="FF0000"/>
                </a:solidFill>
              </a:rPr>
              <a:t> 用蛮力法求解</a:t>
            </a:r>
            <a:r>
              <a:rPr kumimoji="1" lang="en-US" altLang="zh-CN" sz="2800" b="1">
                <a:solidFill>
                  <a:srgbClr val="FF0000"/>
                </a:solidFill>
              </a:rPr>
              <a:t>TSP</a:t>
            </a:r>
            <a:r>
              <a:rPr kumimoji="1" lang="zh-CN" altLang="en-US" sz="2800" b="1">
                <a:solidFill>
                  <a:srgbClr val="FF0000"/>
                </a:solidFill>
              </a:rPr>
              <a:t>问题，</a:t>
            </a:r>
            <a:r>
              <a:rPr kumimoji="1" lang="zh-CN" altLang="en-US" sz="2800" b="1">
                <a:latin typeface="宋体" charset="-122"/>
              </a:rPr>
              <a:t>其时间复杂性为</a:t>
            </a:r>
            <a:r>
              <a:rPr kumimoji="1" lang="en-US" altLang="zh-CN" sz="2800" b="1" i="1">
                <a:solidFill>
                  <a:srgbClr val="FF0000"/>
                </a:solidFill>
              </a:rPr>
              <a:t>O</a:t>
            </a:r>
            <a:r>
              <a:rPr kumimoji="1" lang="en-US" altLang="zh-CN" sz="2800" b="1">
                <a:solidFill>
                  <a:srgbClr val="FF0000"/>
                </a:solidFill>
              </a:rPr>
              <a:t>(</a:t>
            </a:r>
            <a:r>
              <a:rPr kumimoji="1" lang="en-US" altLang="zh-CN" sz="2800" b="1" i="1">
                <a:solidFill>
                  <a:srgbClr val="FF0000"/>
                </a:solidFill>
              </a:rPr>
              <a:t>n</a:t>
            </a:r>
            <a:r>
              <a:rPr kumimoji="1" lang="en-US" altLang="zh-CN" sz="2800" b="1">
                <a:solidFill>
                  <a:srgbClr val="FF0000"/>
                </a:solidFill>
              </a:rPr>
              <a:t>!)</a:t>
            </a:r>
            <a:r>
              <a:rPr kumimoji="1" lang="zh-CN" altLang="en-US" sz="2800" b="1">
                <a:solidFill>
                  <a:srgbClr val="FF0000"/>
                </a:solidFill>
              </a:rPr>
              <a:t>，只能解决问题规模很小的实例。</a:t>
            </a:r>
          </a:p>
        </p:txBody>
      </p:sp>
      <p:sp>
        <p:nvSpPr>
          <p:cNvPr id="73734" name="Text Box 4"/>
          <p:cNvSpPr txBox="1">
            <a:spLocks noChangeArrowheads="1"/>
          </p:cNvSpPr>
          <p:nvPr/>
        </p:nvSpPr>
        <p:spPr bwMode="auto">
          <a:xfrm>
            <a:off x="284163" y="390525"/>
            <a:ext cx="71612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3.5.2  TSP</a:t>
            </a:r>
            <a:r>
              <a:rPr kumimoji="1" lang="zh-CN" altLang="en-US" sz="4400" b="1">
                <a:solidFill>
                  <a:schemeClr val="tx2"/>
                </a:solidFill>
                <a:latin typeface="华文行楷" pitchFamily="2" charset="-122"/>
                <a:ea typeface="华文行楷" pitchFamily="2" charset="-122"/>
              </a:rPr>
              <a:t>问题</a:t>
            </a:r>
            <a:r>
              <a:rPr kumimoji="1" lang="zh-CN" altLang="en-US" sz="4000" b="1">
                <a:solidFill>
                  <a:srgbClr val="A50021"/>
                </a:solidFill>
              </a:rPr>
              <a:t> </a:t>
            </a:r>
          </a:p>
        </p:txBody>
      </p:sp>
    </p:spTree>
    <p:extLst>
      <p:ext uri="{BB962C8B-B14F-4D97-AF65-F5344CB8AC3E}">
        <p14:creationId xmlns:p14="http://schemas.microsoft.com/office/powerpoint/2010/main" val="2634344994"/>
      </p:ext>
    </p:extLst>
  </p:cSld>
  <p:clrMapOvr>
    <a:masterClrMapping/>
  </p:clrMapOvr>
  <p:transition spd="slow">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9E2D4F2B-1BCC-480A-AFEE-85E59D626611}"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7475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7475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11DE672D-93BF-422B-8B5E-ABF8683804FB}" type="slidenum">
              <a:rPr lang="en-US" altLang="zh-CN" sz="1400" smtClean="0">
                <a:latin typeface="Comic Sans MS" pitchFamily="66" charset="0"/>
              </a:rPr>
              <a:pPr/>
              <a:t>45</a:t>
            </a:fld>
            <a:endParaRPr lang="en-US" altLang="zh-CN" sz="1400" smtClean="0">
              <a:latin typeface="Comic Sans MS" pitchFamily="66" charset="0"/>
            </a:endParaRPr>
          </a:p>
        </p:txBody>
      </p:sp>
      <p:sp>
        <p:nvSpPr>
          <p:cNvPr id="74757" name="Text Box 4"/>
          <p:cNvSpPr txBox="1">
            <a:spLocks noChangeArrowheads="1"/>
          </p:cNvSpPr>
          <p:nvPr/>
        </p:nvSpPr>
        <p:spPr bwMode="auto">
          <a:xfrm>
            <a:off x="298450" y="379413"/>
            <a:ext cx="84661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3.6  </a:t>
            </a:r>
            <a:r>
              <a:rPr kumimoji="1" lang="zh-CN" altLang="en-US" sz="4400" b="1">
                <a:solidFill>
                  <a:schemeClr val="tx2"/>
                </a:solidFill>
                <a:latin typeface="华文行楷" pitchFamily="2" charset="-122"/>
                <a:ea typeface="华文行楷" pitchFamily="2" charset="-122"/>
              </a:rPr>
              <a:t>几何问题中的蛮力法</a:t>
            </a:r>
            <a:r>
              <a:rPr kumimoji="1" lang="zh-CN" altLang="en-US" sz="3600" b="1">
                <a:solidFill>
                  <a:srgbClr val="A50021"/>
                </a:solidFill>
              </a:rPr>
              <a:t> </a:t>
            </a:r>
          </a:p>
        </p:txBody>
      </p:sp>
      <p:sp>
        <p:nvSpPr>
          <p:cNvPr id="74758" name="Text Box 6">
            <a:hlinkClick r:id="" action="ppaction://hlinkshowjump?jump=nextslide"/>
          </p:cNvPr>
          <p:cNvSpPr txBox="1">
            <a:spLocks noChangeArrowheads="1"/>
          </p:cNvSpPr>
          <p:nvPr/>
        </p:nvSpPr>
        <p:spPr bwMode="auto">
          <a:xfrm>
            <a:off x="547688" y="1281113"/>
            <a:ext cx="5410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spcBef>
                <a:spcPct val="50000"/>
              </a:spcBef>
            </a:pPr>
            <a:r>
              <a:rPr kumimoji="1" lang="en-US" altLang="zh-CN" sz="3600" b="1"/>
              <a:t>3.6.1  </a:t>
            </a:r>
            <a:r>
              <a:rPr kumimoji="1" lang="zh-CN" altLang="en-US" sz="3600" b="1">
                <a:latin typeface="宋体" charset="-122"/>
              </a:rPr>
              <a:t>最近对问题</a:t>
            </a:r>
            <a:endParaRPr kumimoji="1" lang="zh-CN" altLang="en-US" sz="3600" b="1"/>
          </a:p>
        </p:txBody>
      </p:sp>
      <p:sp>
        <p:nvSpPr>
          <p:cNvPr id="74759" name="Text Box 8">
            <a:hlinkClick r:id="rId2" action="ppaction://hlinksldjump"/>
          </p:cNvPr>
          <p:cNvSpPr txBox="1">
            <a:spLocks noChangeArrowheads="1"/>
          </p:cNvSpPr>
          <p:nvPr/>
        </p:nvSpPr>
        <p:spPr bwMode="auto">
          <a:xfrm>
            <a:off x="547688" y="1997075"/>
            <a:ext cx="3657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3600" b="1"/>
              <a:t>3.6.2</a:t>
            </a:r>
            <a:r>
              <a:rPr kumimoji="1" lang="en-US" altLang="zh-CN" sz="3600" b="1">
                <a:latin typeface="宋体" charset="-122"/>
              </a:rPr>
              <a:t> </a:t>
            </a:r>
            <a:r>
              <a:rPr kumimoji="1" lang="zh-CN" altLang="en-US" sz="3600" b="1">
                <a:latin typeface="宋体" charset="-122"/>
              </a:rPr>
              <a:t>凸包问题</a:t>
            </a:r>
          </a:p>
        </p:txBody>
      </p:sp>
    </p:spTree>
    <p:extLst>
      <p:ext uri="{BB962C8B-B14F-4D97-AF65-F5344CB8AC3E}">
        <p14:creationId xmlns:p14="http://schemas.microsoft.com/office/powerpoint/2010/main" val="1551319093"/>
      </p:ext>
    </p:extLst>
  </p:cSld>
  <p:clrMapOvr>
    <a:masterClrMapping/>
  </p:clrMapOvr>
  <p:transition spd="slow">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2133C674-4B72-48AF-8886-A19B7255E58B}"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7577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7578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A7DC14AF-F5D1-4A81-8B18-10079E42CC1B}" type="slidenum">
              <a:rPr lang="en-US" altLang="zh-CN" sz="1400" smtClean="0">
                <a:latin typeface="Comic Sans MS" pitchFamily="66" charset="0"/>
              </a:rPr>
              <a:pPr/>
              <a:t>46</a:t>
            </a:fld>
            <a:endParaRPr lang="en-US" altLang="zh-CN" sz="1400" smtClean="0">
              <a:latin typeface="Comic Sans MS" pitchFamily="66" charset="0"/>
            </a:endParaRPr>
          </a:p>
        </p:txBody>
      </p:sp>
      <p:sp>
        <p:nvSpPr>
          <p:cNvPr id="75781" name="Text Box 4"/>
          <p:cNvSpPr txBox="1">
            <a:spLocks noChangeArrowheads="1"/>
          </p:cNvSpPr>
          <p:nvPr/>
        </p:nvSpPr>
        <p:spPr bwMode="auto">
          <a:xfrm>
            <a:off x="233363" y="377825"/>
            <a:ext cx="80073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3.6.1  </a:t>
            </a:r>
            <a:r>
              <a:rPr kumimoji="1" lang="zh-CN" altLang="en-US" sz="4400" b="1">
                <a:solidFill>
                  <a:schemeClr val="tx2"/>
                </a:solidFill>
                <a:latin typeface="华文行楷" pitchFamily="2" charset="-122"/>
                <a:ea typeface="华文行楷" pitchFamily="2" charset="-122"/>
              </a:rPr>
              <a:t>最近对问题 </a:t>
            </a:r>
          </a:p>
        </p:txBody>
      </p:sp>
      <p:sp>
        <p:nvSpPr>
          <p:cNvPr id="75782" name="Text Box 5"/>
          <p:cNvSpPr txBox="1">
            <a:spLocks noChangeArrowheads="1"/>
          </p:cNvSpPr>
          <p:nvPr/>
        </p:nvSpPr>
        <p:spPr bwMode="auto">
          <a:xfrm>
            <a:off x="338138" y="1320800"/>
            <a:ext cx="8181975" cy="33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20000"/>
              </a:lnSpc>
              <a:spcBef>
                <a:spcPct val="20000"/>
              </a:spcBef>
              <a:spcAft>
                <a:spcPct val="20000"/>
              </a:spcAft>
            </a:pPr>
            <a:r>
              <a:rPr kumimoji="1" lang="en-US" altLang="zh-CN" sz="2800" b="1"/>
              <a:t>        </a:t>
            </a:r>
            <a:r>
              <a:rPr kumimoji="1" lang="zh-CN" altLang="en-US" sz="2800" b="1"/>
              <a:t>最近对问题要求</a:t>
            </a:r>
            <a:r>
              <a:rPr kumimoji="1" lang="zh-CN" altLang="en-US" sz="2800" b="1">
                <a:solidFill>
                  <a:srgbClr val="FF0000"/>
                </a:solidFill>
              </a:rPr>
              <a:t>找出一个包含</a:t>
            </a:r>
            <a:r>
              <a:rPr kumimoji="1" lang="en-US" altLang="zh-CN" sz="2800" b="1" i="1">
                <a:solidFill>
                  <a:srgbClr val="FF0000"/>
                </a:solidFill>
              </a:rPr>
              <a:t>n</a:t>
            </a:r>
            <a:r>
              <a:rPr kumimoji="1" lang="zh-CN" altLang="en-US" sz="2800" b="1">
                <a:solidFill>
                  <a:srgbClr val="FF0000"/>
                </a:solidFill>
              </a:rPr>
              <a:t>个点的集合中距离最近的两个点。</a:t>
            </a:r>
            <a:endParaRPr kumimoji="1" lang="en-US" altLang="zh-CN" sz="2800" b="1">
              <a:solidFill>
                <a:srgbClr val="FF0000"/>
              </a:solidFill>
            </a:endParaRPr>
          </a:p>
          <a:p>
            <a:pPr eaLnBrk="1" hangingPunct="1">
              <a:lnSpc>
                <a:spcPct val="120000"/>
              </a:lnSpc>
              <a:spcBef>
                <a:spcPct val="20000"/>
              </a:spcBef>
              <a:spcAft>
                <a:spcPct val="20000"/>
              </a:spcAft>
            </a:pPr>
            <a:r>
              <a:rPr kumimoji="1" lang="en-US" altLang="zh-CN" sz="2800" b="1">
                <a:solidFill>
                  <a:srgbClr val="FF0000"/>
                </a:solidFill>
              </a:rPr>
              <a:t>        </a:t>
            </a:r>
            <a:r>
              <a:rPr kumimoji="1" lang="zh-CN" altLang="en-US" sz="2800" b="1"/>
              <a:t>简单起见，只考虑二维的情况，并假设所讨论的点是以标准笛卡儿坐标形式（</a:t>
            </a:r>
            <a:r>
              <a:rPr kumimoji="1" lang="en-US" altLang="zh-CN" sz="2800" b="1" i="1"/>
              <a:t>x</a:t>
            </a:r>
            <a:r>
              <a:rPr kumimoji="1" lang="en-US" altLang="zh-CN" sz="2800" b="1"/>
              <a:t>, </a:t>
            </a:r>
            <a:r>
              <a:rPr kumimoji="1" lang="en-US" altLang="zh-CN" sz="2800" b="1" i="1"/>
              <a:t>y</a:t>
            </a:r>
            <a:r>
              <a:rPr kumimoji="1" lang="zh-CN" altLang="en-US" sz="2800" b="1"/>
              <a:t>）给出的。因此，在两个点</a:t>
            </a:r>
            <a:r>
              <a:rPr kumimoji="1" lang="en-US" altLang="zh-CN" sz="2800" b="1" i="1"/>
              <a:t>P</a:t>
            </a:r>
            <a:r>
              <a:rPr kumimoji="1" lang="en-US" altLang="zh-CN" sz="2800" b="1" i="1" baseline="-30000"/>
              <a:t>i</a:t>
            </a:r>
            <a:r>
              <a:rPr kumimoji="1" lang="en-US" altLang="zh-CN" sz="2800" b="1"/>
              <a:t>=(</a:t>
            </a:r>
            <a:r>
              <a:rPr kumimoji="1" lang="en-US" altLang="zh-CN" sz="2800" b="1" i="1"/>
              <a:t>x</a:t>
            </a:r>
            <a:r>
              <a:rPr kumimoji="1" lang="en-US" altLang="zh-CN" sz="2800" b="1" i="1" baseline="-30000"/>
              <a:t>i</a:t>
            </a:r>
            <a:r>
              <a:rPr kumimoji="1" lang="en-US" altLang="zh-CN" sz="2800" b="1"/>
              <a:t>, </a:t>
            </a:r>
            <a:r>
              <a:rPr kumimoji="1" lang="en-US" altLang="zh-CN" sz="2800" b="1" i="1"/>
              <a:t>y</a:t>
            </a:r>
            <a:r>
              <a:rPr kumimoji="1" lang="en-US" altLang="zh-CN" sz="2800" b="1" i="1" baseline="-30000"/>
              <a:t>i</a:t>
            </a:r>
            <a:r>
              <a:rPr kumimoji="1" lang="en-US" altLang="zh-CN" sz="2800" b="1"/>
              <a:t>)</a:t>
            </a:r>
            <a:r>
              <a:rPr kumimoji="1" lang="zh-CN" altLang="en-US" sz="2800" b="1"/>
              <a:t>和</a:t>
            </a:r>
            <a:r>
              <a:rPr kumimoji="1" lang="en-US" altLang="zh-CN" sz="2800" b="1" i="1"/>
              <a:t>P</a:t>
            </a:r>
            <a:r>
              <a:rPr kumimoji="1" lang="en-US" altLang="zh-CN" sz="2800" b="1" i="1" baseline="-30000"/>
              <a:t>j</a:t>
            </a:r>
            <a:r>
              <a:rPr kumimoji="1" lang="en-US" altLang="zh-CN" sz="2800" b="1"/>
              <a:t>=(</a:t>
            </a:r>
            <a:r>
              <a:rPr kumimoji="1" lang="en-US" altLang="zh-CN" sz="2800" b="1" i="1"/>
              <a:t>x</a:t>
            </a:r>
            <a:r>
              <a:rPr kumimoji="1" lang="en-US" altLang="zh-CN" sz="2800" b="1" i="1" baseline="-30000"/>
              <a:t>j</a:t>
            </a:r>
            <a:r>
              <a:rPr kumimoji="1" lang="en-US" altLang="zh-CN" sz="2800" b="1"/>
              <a:t>, </a:t>
            </a:r>
            <a:r>
              <a:rPr kumimoji="1" lang="en-US" altLang="zh-CN" sz="2800" b="1" i="1"/>
              <a:t>y</a:t>
            </a:r>
            <a:r>
              <a:rPr kumimoji="1" lang="en-US" altLang="zh-CN" sz="2800" b="1" i="1" baseline="-30000"/>
              <a:t>j</a:t>
            </a:r>
            <a:r>
              <a:rPr kumimoji="1" lang="en-US" altLang="zh-CN" sz="2800" b="1"/>
              <a:t>)</a:t>
            </a:r>
            <a:r>
              <a:rPr kumimoji="1" lang="zh-CN" altLang="en-US" sz="2800" b="1"/>
              <a:t>之间的距离是标准的欧几里德距离：  </a:t>
            </a:r>
          </a:p>
        </p:txBody>
      </p:sp>
      <p:sp>
        <p:nvSpPr>
          <p:cNvPr id="75783" name="Rectangle 10"/>
          <p:cNvSpPr>
            <a:spLocks noChangeArrowheads="1"/>
          </p:cNvSpPr>
          <p:nvPr/>
        </p:nvSpPr>
        <p:spPr bwMode="auto">
          <a:xfrm>
            <a:off x="0" y="3286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aphicFrame>
        <p:nvGraphicFramePr>
          <p:cNvPr id="75784" name="Object 4"/>
          <p:cNvGraphicFramePr>
            <a:graphicFrameLocks noChangeAspect="1"/>
          </p:cNvGraphicFramePr>
          <p:nvPr/>
        </p:nvGraphicFramePr>
        <p:xfrm>
          <a:off x="2297113" y="4906963"/>
          <a:ext cx="3816350" cy="788987"/>
        </p:xfrm>
        <a:graphic>
          <a:graphicData uri="http://schemas.openxmlformats.org/presentationml/2006/ole">
            <mc:AlternateContent xmlns:mc="http://schemas.openxmlformats.org/markup-compatibility/2006">
              <mc:Choice xmlns:v="urn:schemas-microsoft-com:vml" Requires="v">
                <p:oleObj spid="_x0000_s32773" name="公式" r:id="rId3" imgW="1841500" imgH="317500" progId="Equation.3">
                  <p:embed/>
                </p:oleObj>
              </mc:Choice>
              <mc:Fallback>
                <p:oleObj name="公式" r:id="rId3" imgW="1841500" imgH="317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7113" y="4906963"/>
                        <a:ext cx="3816350"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274746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5782">
                                            <p:txEl>
                                              <p:pRg st="1" end="1"/>
                                            </p:txEl>
                                          </p:spTgt>
                                        </p:tgtEl>
                                        <p:attrNameLst>
                                          <p:attrName>style.visibility</p:attrName>
                                        </p:attrNameLst>
                                      </p:cBhvr>
                                      <p:to>
                                        <p:strVal val="visible"/>
                                      </p:to>
                                    </p:set>
                                    <p:animEffect transition="in" filter="randombar(horizontal)">
                                      <p:cBhvr>
                                        <p:cTn id="7" dur="500"/>
                                        <p:tgtEl>
                                          <p:spTgt spid="7578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75784"/>
                                        </p:tgtEl>
                                        <p:attrNameLst>
                                          <p:attrName>style.visibility</p:attrName>
                                        </p:attrNameLst>
                                      </p:cBhvr>
                                      <p:to>
                                        <p:strVal val="visible"/>
                                      </p:to>
                                    </p:set>
                                    <p:animEffect transition="in" filter="randombar(horizontal)">
                                      <p:cBhvr>
                                        <p:cTn id="12" dur="500"/>
                                        <p:tgtEl>
                                          <p:spTgt spid="75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7C589BD1-5FF1-4BED-95FE-8AC8B851F502}"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7680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7680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E9F2979A-3301-4C17-9526-906BCB4E3806}" type="slidenum">
              <a:rPr lang="en-US" altLang="zh-CN" sz="1400" smtClean="0">
                <a:latin typeface="Comic Sans MS" pitchFamily="66" charset="0"/>
              </a:rPr>
              <a:pPr/>
              <a:t>47</a:t>
            </a:fld>
            <a:endParaRPr lang="en-US" altLang="zh-CN" sz="1400" smtClean="0">
              <a:latin typeface="Comic Sans MS" pitchFamily="66" charset="0"/>
            </a:endParaRPr>
          </a:p>
        </p:txBody>
      </p:sp>
      <p:sp>
        <p:nvSpPr>
          <p:cNvPr id="76805" name="Text Box 4"/>
          <p:cNvSpPr txBox="1">
            <a:spLocks noChangeArrowheads="1"/>
          </p:cNvSpPr>
          <p:nvPr/>
        </p:nvSpPr>
        <p:spPr bwMode="auto">
          <a:xfrm>
            <a:off x="534988" y="1311275"/>
            <a:ext cx="7961312"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200000"/>
              </a:lnSpc>
              <a:spcBef>
                <a:spcPct val="50000"/>
              </a:spcBef>
            </a:pPr>
            <a:r>
              <a:rPr kumimoji="1" lang="en-US" altLang="zh-CN" sz="2800" b="1">
                <a:latin typeface="宋体" charset="-122"/>
              </a:rPr>
              <a:t>    </a:t>
            </a:r>
            <a:r>
              <a:rPr kumimoji="1" lang="zh-CN" altLang="en-US" sz="2800" b="1">
                <a:latin typeface="宋体" charset="-122"/>
              </a:rPr>
              <a:t>蛮力法求解最近对问题的过程是：</a:t>
            </a:r>
            <a:r>
              <a:rPr kumimoji="1" lang="zh-CN" altLang="en-US" sz="2800" b="1">
                <a:solidFill>
                  <a:srgbClr val="FF0000"/>
                </a:solidFill>
                <a:latin typeface="宋体" charset="-122"/>
              </a:rPr>
              <a:t>分别计算每一对点之间的距离</a:t>
            </a:r>
            <a:r>
              <a:rPr kumimoji="1" lang="zh-CN" altLang="en-US" sz="2800" b="1">
                <a:latin typeface="宋体" charset="-122"/>
              </a:rPr>
              <a:t>，然后</a:t>
            </a:r>
            <a:r>
              <a:rPr kumimoji="1" lang="zh-CN" altLang="en-US" sz="2800" b="1">
                <a:solidFill>
                  <a:srgbClr val="FF0000"/>
                </a:solidFill>
                <a:latin typeface="宋体" charset="-122"/>
              </a:rPr>
              <a:t>找出距离最小的那一对</a:t>
            </a:r>
            <a:r>
              <a:rPr kumimoji="1" lang="zh-CN" altLang="en-US" sz="2800" b="1">
                <a:latin typeface="宋体" charset="-122"/>
              </a:rPr>
              <a:t>，为了避免对同一对点计算两次距离，</a:t>
            </a:r>
            <a:r>
              <a:rPr kumimoji="1" lang="zh-CN" altLang="en-US" sz="2800" b="1">
                <a:solidFill>
                  <a:srgbClr val="FF0000"/>
                </a:solidFill>
                <a:latin typeface="宋体" charset="-122"/>
              </a:rPr>
              <a:t>只考虑</a:t>
            </a:r>
            <a:r>
              <a:rPr kumimoji="1" lang="en-US" altLang="zh-CN" sz="2800" b="1" i="1">
                <a:solidFill>
                  <a:srgbClr val="FF0000"/>
                </a:solidFill>
              </a:rPr>
              <a:t>i</a:t>
            </a:r>
            <a:r>
              <a:rPr kumimoji="1" lang="zh-CN" altLang="en-US" sz="2800" b="1">
                <a:solidFill>
                  <a:srgbClr val="FF0000"/>
                </a:solidFill>
                <a:latin typeface="宋体" charset="-122"/>
              </a:rPr>
              <a:t>＜</a:t>
            </a:r>
            <a:r>
              <a:rPr kumimoji="1" lang="en-US" altLang="zh-CN" sz="2800" b="1" i="1">
                <a:solidFill>
                  <a:srgbClr val="FF0000"/>
                </a:solidFill>
              </a:rPr>
              <a:t>j</a:t>
            </a:r>
            <a:r>
              <a:rPr kumimoji="1" lang="zh-CN" altLang="en-US" sz="2800" b="1">
                <a:solidFill>
                  <a:srgbClr val="FF0000"/>
                </a:solidFill>
                <a:latin typeface="宋体" charset="-122"/>
              </a:rPr>
              <a:t>的那些点对</a:t>
            </a:r>
            <a:r>
              <a:rPr kumimoji="1" lang="en-US" altLang="zh-CN" sz="2800" b="1">
                <a:solidFill>
                  <a:srgbClr val="FF0000"/>
                </a:solidFill>
              </a:rPr>
              <a:t>(</a:t>
            </a:r>
            <a:r>
              <a:rPr kumimoji="1" lang="en-US" altLang="zh-CN" sz="2800" b="1" i="1">
                <a:solidFill>
                  <a:srgbClr val="FF0000"/>
                </a:solidFill>
              </a:rPr>
              <a:t>P</a:t>
            </a:r>
            <a:r>
              <a:rPr kumimoji="1" lang="en-US" altLang="zh-CN" sz="2800" b="1" i="1" baseline="-30000">
                <a:solidFill>
                  <a:srgbClr val="FF0000"/>
                </a:solidFill>
              </a:rPr>
              <a:t>i</a:t>
            </a:r>
            <a:r>
              <a:rPr kumimoji="1" lang="en-US" altLang="zh-CN" sz="2800" b="1">
                <a:solidFill>
                  <a:srgbClr val="FF0000"/>
                </a:solidFill>
              </a:rPr>
              <a:t>, </a:t>
            </a:r>
            <a:r>
              <a:rPr kumimoji="1" lang="en-US" altLang="zh-CN" sz="2800" b="1" i="1">
                <a:solidFill>
                  <a:srgbClr val="FF0000"/>
                </a:solidFill>
              </a:rPr>
              <a:t>P</a:t>
            </a:r>
            <a:r>
              <a:rPr kumimoji="1" lang="en-US" altLang="zh-CN" sz="2800" b="1" i="1" baseline="-30000">
                <a:solidFill>
                  <a:srgbClr val="FF0000"/>
                </a:solidFill>
              </a:rPr>
              <a:t>j</a:t>
            </a:r>
            <a:r>
              <a:rPr kumimoji="1" lang="en-US" altLang="zh-CN" sz="2800" b="1">
                <a:solidFill>
                  <a:srgbClr val="FF0000"/>
                </a:solidFill>
              </a:rPr>
              <a:t>)</a:t>
            </a:r>
            <a:r>
              <a:rPr kumimoji="1" lang="zh-CN" altLang="en-US" sz="2800" b="1">
                <a:latin typeface="宋体" charset="-122"/>
              </a:rPr>
              <a:t>。</a:t>
            </a:r>
            <a:r>
              <a:rPr kumimoji="1" lang="zh-CN" altLang="en-US" sz="2800" b="1"/>
              <a:t> </a:t>
            </a:r>
          </a:p>
        </p:txBody>
      </p:sp>
      <p:sp>
        <p:nvSpPr>
          <p:cNvPr id="76806" name="Text Box 5"/>
          <p:cNvSpPr txBox="1">
            <a:spLocks noChangeArrowheads="1"/>
          </p:cNvSpPr>
          <p:nvPr/>
        </p:nvSpPr>
        <p:spPr bwMode="auto">
          <a:xfrm>
            <a:off x="233363" y="377825"/>
            <a:ext cx="78295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3.6.1  </a:t>
            </a:r>
            <a:r>
              <a:rPr kumimoji="1" lang="zh-CN" altLang="en-US" sz="4400" b="1">
                <a:solidFill>
                  <a:schemeClr val="tx2"/>
                </a:solidFill>
                <a:latin typeface="华文行楷" pitchFamily="2" charset="-122"/>
                <a:ea typeface="华文行楷" pitchFamily="2" charset="-122"/>
              </a:rPr>
              <a:t>最近对问题 </a:t>
            </a:r>
          </a:p>
        </p:txBody>
      </p:sp>
    </p:spTree>
    <p:extLst>
      <p:ext uri="{BB962C8B-B14F-4D97-AF65-F5344CB8AC3E}">
        <p14:creationId xmlns:p14="http://schemas.microsoft.com/office/powerpoint/2010/main" val="3430398355"/>
      </p:ext>
    </p:extLst>
  </p:cSld>
  <p:clrMapOvr>
    <a:masterClrMapping/>
  </p:clrMapOvr>
  <p:transition spd="slow">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886B04BA-43AC-43F8-BC72-95AAF98C4CE6}"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7782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778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1B258621-845F-42F4-933C-E789FD357BC1}" type="slidenum">
              <a:rPr lang="en-US" altLang="zh-CN" sz="1400" smtClean="0">
                <a:latin typeface="Comic Sans MS" pitchFamily="66" charset="0"/>
              </a:rPr>
              <a:pPr/>
              <a:t>48</a:t>
            </a:fld>
            <a:endParaRPr lang="en-US" altLang="zh-CN" sz="1400" smtClean="0">
              <a:latin typeface="Comic Sans MS" pitchFamily="66" charset="0"/>
            </a:endParaRPr>
          </a:p>
        </p:txBody>
      </p:sp>
      <p:grpSp>
        <p:nvGrpSpPr>
          <p:cNvPr id="77829" name="Group 2"/>
          <p:cNvGrpSpPr>
            <a:grpSpLocks/>
          </p:cNvGrpSpPr>
          <p:nvPr/>
        </p:nvGrpSpPr>
        <p:grpSpPr bwMode="auto">
          <a:xfrm>
            <a:off x="609600" y="762000"/>
            <a:ext cx="8077200" cy="5189538"/>
            <a:chOff x="1461" y="8632"/>
            <a:chExt cx="7654" cy="4538"/>
          </a:xfrm>
        </p:grpSpPr>
        <p:sp>
          <p:nvSpPr>
            <p:cNvPr id="77831" name="Text Box 3"/>
            <p:cNvSpPr txBox="1">
              <a:spLocks noChangeArrowheads="1"/>
            </p:cNvSpPr>
            <p:nvPr/>
          </p:nvSpPr>
          <p:spPr bwMode="auto">
            <a:xfrm>
              <a:off x="1461" y="8634"/>
              <a:ext cx="7654" cy="4536"/>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spcAft>
                  <a:spcPts val="775"/>
                </a:spcAft>
              </a:pPr>
              <a:r>
                <a:rPr lang="zh-CN" altLang="en-US" sz="1800" b="1">
                  <a:latin typeface="楷体_GB2312" pitchFamily="49" charset="-122"/>
                </a:rPr>
                <a:t>算法</a:t>
              </a:r>
              <a:r>
                <a:rPr lang="en-US" altLang="zh-CN" sz="1800" b="1"/>
                <a:t>3.11——</a:t>
              </a:r>
              <a:r>
                <a:rPr lang="zh-CN" altLang="en-US" sz="1800" b="1">
                  <a:latin typeface="楷体_GB2312" pitchFamily="49" charset="-122"/>
                </a:rPr>
                <a:t>最近对问题</a:t>
              </a:r>
            </a:p>
          </p:txBody>
        </p:sp>
        <p:grpSp>
          <p:nvGrpSpPr>
            <p:cNvPr id="77832" name="Group 4"/>
            <p:cNvGrpSpPr>
              <a:grpSpLocks/>
            </p:cNvGrpSpPr>
            <p:nvPr/>
          </p:nvGrpSpPr>
          <p:grpSpPr bwMode="auto">
            <a:xfrm>
              <a:off x="1469" y="8632"/>
              <a:ext cx="550" cy="864"/>
              <a:chOff x="1519" y="3141"/>
              <a:chExt cx="550" cy="864"/>
            </a:xfrm>
          </p:grpSpPr>
          <p:sp>
            <p:nvSpPr>
              <p:cNvPr id="77833" name="AutoShape 5"/>
              <p:cNvSpPr>
                <a:spLocks noChangeArrowheads="1"/>
              </p:cNvSpPr>
              <p:nvPr/>
            </p:nvSpPr>
            <p:spPr bwMode="auto">
              <a:xfrm rot="5400000">
                <a:off x="1362" y="3298"/>
                <a:ext cx="864" cy="55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91142" name="WordArt 6"/>
              <p:cNvSpPr>
                <a:spLocks noChangeArrowheads="1" noChangeShapeType="1" noTextEdit="1"/>
              </p:cNvSpPr>
              <p:nvPr/>
            </p:nvSpPr>
            <p:spPr bwMode="auto">
              <a:xfrm rot="18000000">
                <a:off x="1454" y="3346"/>
                <a:ext cx="557" cy="167"/>
              </a:xfrm>
              <a:prstGeom prst="rect">
                <a:avLst/>
              </a:prstGeom>
            </p:spPr>
            <p:txBody>
              <a:bodyPr wrap="none" fromWordArt="1">
                <a:prstTxWarp prst="textCanDown">
                  <a:avLst>
                    <a:gd name="adj" fmla="val 2569"/>
                  </a:avLst>
                </a:prstTxWarp>
              </a:bodyPr>
              <a:lstStyle/>
              <a:p>
                <a:pPr algn="ctr">
                  <a:defRPr/>
                </a:pPr>
                <a:r>
                  <a:rPr lang="en-US" altLang="zh-CN" sz="800" kern="10" dirty="0">
                    <a:ln w="9525">
                      <a:solidFill>
                        <a:srgbClr val="000000"/>
                      </a:solidFill>
                      <a:round/>
                      <a:headEnd/>
                      <a:tailEnd/>
                    </a:ln>
                    <a:noFill/>
                    <a:latin typeface="宋体"/>
                    <a:ea typeface="宋体"/>
                  </a:rPr>
                  <a:t>C</a:t>
                </a:r>
                <a:r>
                  <a:rPr lang="zh-CN" altLang="en-US" sz="800" kern="10" dirty="0">
                    <a:ln w="9525">
                      <a:solidFill>
                        <a:srgbClr val="000000"/>
                      </a:solidFill>
                      <a:round/>
                      <a:headEnd/>
                      <a:tailEnd/>
                    </a:ln>
                    <a:noFill/>
                    <a:latin typeface="宋体"/>
                    <a:ea typeface="宋体"/>
                  </a:rPr>
                  <a:t>伪码</a:t>
                </a:r>
              </a:p>
            </p:txBody>
          </p:sp>
        </p:grpSp>
      </p:grpSp>
      <p:sp>
        <p:nvSpPr>
          <p:cNvPr id="77830" name="Rectangle 8"/>
          <p:cNvSpPr>
            <a:spLocks noChangeArrowheads="1"/>
          </p:cNvSpPr>
          <p:nvPr/>
        </p:nvSpPr>
        <p:spPr bwMode="auto">
          <a:xfrm>
            <a:off x="990600" y="1295400"/>
            <a:ext cx="7031038" cy="484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nSpc>
                <a:spcPct val="60000"/>
              </a:lnSpc>
              <a:spcBef>
                <a:spcPct val="50000"/>
              </a:spcBef>
            </a:pPr>
            <a:r>
              <a:rPr lang="en-US" altLang="zh-CN" sz="1800" b="1">
                <a:solidFill>
                  <a:srgbClr val="FF0000"/>
                </a:solidFill>
              </a:rPr>
              <a:t>//</a:t>
            </a:r>
            <a:r>
              <a:rPr lang="zh-CN" altLang="en-US" sz="1800" b="1">
                <a:solidFill>
                  <a:srgbClr val="FF0000"/>
                </a:solidFill>
              </a:rPr>
              <a:t>将每个点的</a:t>
            </a:r>
            <a:r>
              <a:rPr lang="en-US" altLang="zh-CN" sz="1800" b="1">
                <a:solidFill>
                  <a:srgbClr val="FF0000"/>
                </a:solidFill>
              </a:rPr>
              <a:t>x</a:t>
            </a:r>
            <a:r>
              <a:rPr lang="zh-CN" altLang="en-US" sz="1800" b="1">
                <a:solidFill>
                  <a:srgbClr val="FF0000"/>
                </a:solidFill>
              </a:rPr>
              <a:t>坐标和</a:t>
            </a:r>
            <a:r>
              <a:rPr lang="en-US" altLang="zh-CN" sz="1800" b="1">
                <a:solidFill>
                  <a:srgbClr val="FF0000"/>
                </a:solidFill>
              </a:rPr>
              <a:t>y</a:t>
            </a:r>
            <a:r>
              <a:rPr lang="zh-CN" altLang="en-US" sz="1800" b="1">
                <a:solidFill>
                  <a:srgbClr val="FF0000"/>
                </a:solidFill>
              </a:rPr>
              <a:t>坐标分别放在</a:t>
            </a:r>
            <a:r>
              <a:rPr lang="en-US" altLang="zh-CN" sz="1800" b="1">
                <a:solidFill>
                  <a:srgbClr val="FF0000"/>
                </a:solidFill>
              </a:rPr>
              <a:t>x[ ]</a:t>
            </a:r>
            <a:r>
              <a:rPr lang="zh-CN" altLang="en-US" sz="1800" b="1">
                <a:solidFill>
                  <a:srgbClr val="FF0000"/>
                </a:solidFill>
              </a:rPr>
              <a:t>和</a:t>
            </a:r>
            <a:r>
              <a:rPr lang="en-US" altLang="zh-CN" sz="1800" b="1">
                <a:solidFill>
                  <a:srgbClr val="FF0000"/>
                </a:solidFill>
              </a:rPr>
              <a:t>y[ ]</a:t>
            </a:r>
            <a:r>
              <a:rPr lang="zh-CN" altLang="en-US" sz="1800" b="1">
                <a:solidFill>
                  <a:srgbClr val="FF0000"/>
                </a:solidFill>
              </a:rPr>
              <a:t>中</a:t>
            </a:r>
            <a:endParaRPr lang="en-US" altLang="zh-CN" sz="1800" b="1">
              <a:solidFill>
                <a:srgbClr val="FF0000"/>
              </a:solidFill>
            </a:endParaRPr>
          </a:p>
          <a:p>
            <a:pPr>
              <a:lnSpc>
                <a:spcPct val="60000"/>
              </a:lnSpc>
              <a:spcBef>
                <a:spcPct val="50000"/>
              </a:spcBef>
            </a:pPr>
            <a:r>
              <a:rPr lang="en-US" altLang="zh-CN" sz="1800" b="1"/>
              <a:t>int ClosestPoints(int n, int x[ ], int y[])</a:t>
            </a:r>
          </a:p>
          <a:p>
            <a:pPr>
              <a:lnSpc>
                <a:spcPct val="60000"/>
              </a:lnSpc>
              <a:spcBef>
                <a:spcPct val="50000"/>
              </a:spcBef>
            </a:pPr>
            <a:r>
              <a:rPr lang="en-US" altLang="zh-CN" sz="1800" b="1"/>
              <a:t>{ int index1, int index2</a:t>
            </a:r>
            <a:r>
              <a:rPr lang="zh-CN" altLang="en-US" sz="1800" b="1"/>
              <a:t>；</a:t>
            </a:r>
            <a:endParaRPr lang="en-US" altLang="zh-CN" sz="1800" b="1"/>
          </a:p>
          <a:p>
            <a:pPr>
              <a:lnSpc>
                <a:spcPct val="60000"/>
              </a:lnSpc>
              <a:spcBef>
                <a:spcPct val="50000"/>
              </a:spcBef>
            </a:pPr>
            <a:r>
              <a:rPr lang="en-US" altLang="zh-CN" sz="1800" b="1"/>
              <a:t>   int d,minDist=1000;</a:t>
            </a:r>
          </a:p>
          <a:p>
            <a:pPr>
              <a:lnSpc>
                <a:spcPct val="60000"/>
              </a:lnSpc>
              <a:spcBef>
                <a:spcPct val="50000"/>
              </a:spcBef>
            </a:pPr>
            <a:r>
              <a:rPr lang="en-US" altLang="zh-CN" sz="1800" b="1"/>
              <a:t>   for (i=0; i&lt;n-1; i++)</a:t>
            </a:r>
          </a:p>
          <a:p>
            <a:pPr>
              <a:lnSpc>
                <a:spcPct val="60000"/>
              </a:lnSpc>
              <a:spcBef>
                <a:spcPct val="50000"/>
              </a:spcBef>
            </a:pPr>
            <a:r>
              <a:rPr lang="en-US" altLang="zh-CN" sz="1800" b="1"/>
              <a:t>      for (j=i+1; j&lt;n; j++)</a:t>
            </a:r>
          </a:p>
          <a:p>
            <a:pPr>
              <a:lnSpc>
                <a:spcPct val="60000"/>
              </a:lnSpc>
              <a:spcBef>
                <a:spcPct val="50000"/>
              </a:spcBef>
            </a:pPr>
            <a:r>
              <a:rPr lang="en-US" altLang="zh-CN" sz="1800" b="1"/>
              <a:t>     {</a:t>
            </a:r>
          </a:p>
          <a:p>
            <a:pPr>
              <a:lnSpc>
                <a:spcPct val="60000"/>
              </a:lnSpc>
              <a:spcBef>
                <a:spcPct val="50000"/>
              </a:spcBef>
            </a:pPr>
            <a:r>
              <a:rPr lang="en-US" altLang="zh-CN" sz="1800" b="1"/>
              <a:t>         d=(x[i]-x[j])* (x[i]-x[j])+(y[i]-y[j])* (y[i]-y[j]); </a:t>
            </a:r>
          </a:p>
          <a:p>
            <a:pPr>
              <a:lnSpc>
                <a:spcPct val="60000"/>
              </a:lnSpc>
              <a:spcBef>
                <a:spcPct val="50000"/>
              </a:spcBef>
            </a:pPr>
            <a:r>
              <a:rPr lang="en-US" altLang="zh-CN" sz="1800" b="1"/>
              <a:t>         if (d&lt;minDist) {</a:t>
            </a:r>
          </a:p>
          <a:p>
            <a:pPr>
              <a:lnSpc>
                <a:spcPct val="60000"/>
              </a:lnSpc>
              <a:spcBef>
                <a:spcPct val="50000"/>
              </a:spcBef>
            </a:pPr>
            <a:r>
              <a:rPr lang="en-US" altLang="zh-CN" sz="1800" b="1"/>
              <a:t>             minDist=d;</a:t>
            </a:r>
          </a:p>
          <a:p>
            <a:pPr>
              <a:lnSpc>
                <a:spcPct val="60000"/>
              </a:lnSpc>
              <a:spcBef>
                <a:spcPct val="50000"/>
              </a:spcBef>
            </a:pPr>
            <a:r>
              <a:rPr lang="en-US" altLang="zh-CN" sz="1800" b="1"/>
              <a:t>             index1=i;</a:t>
            </a:r>
          </a:p>
          <a:p>
            <a:pPr>
              <a:lnSpc>
                <a:spcPct val="60000"/>
              </a:lnSpc>
              <a:spcBef>
                <a:spcPct val="50000"/>
              </a:spcBef>
            </a:pPr>
            <a:r>
              <a:rPr lang="en-US" altLang="zh-CN" sz="1800" b="1"/>
              <a:t>             index2=j;</a:t>
            </a:r>
          </a:p>
          <a:p>
            <a:pPr>
              <a:lnSpc>
                <a:spcPct val="60000"/>
              </a:lnSpc>
              <a:spcBef>
                <a:spcPct val="50000"/>
              </a:spcBef>
            </a:pPr>
            <a:r>
              <a:rPr lang="en-US" altLang="zh-CN" sz="1800" b="1"/>
              <a:t>        }</a:t>
            </a:r>
          </a:p>
          <a:p>
            <a:pPr>
              <a:lnSpc>
                <a:spcPct val="60000"/>
              </a:lnSpc>
              <a:spcBef>
                <a:spcPct val="50000"/>
              </a:spcBef>
            </a:pPr>
            <a:r>
              <a:rPr lang="en-US" altLang="zh-CN" sz="1800" b="1"/>
              <a:t>      }</a:t>
            </a:r>
          </a:p>
          <a:p>
            <a:pPr>
              <a:lnSpc>
                <a:spcPct val="60000"/>
              </a:lnSpc>
              <a:spcBef>
                <a:spcPct val="50000"/>
              </a:spcBef>
            </a:pPr>
            <a:r>
              <a:rPr lang="en-US" altLang="zh-CN" sz="1800" b="1"/>
              <a:t>     return  minDist;</a:t>
            </a:r>
          </a:p>
          <a:p>
            <a:pPr>
              <a:lnSpc>
                <a:spcPct val="60000"/>
              </a:lnSpc>
              <a:spcBef>
                <a:spcPct val="50000"/>
              </a:spcBef>
            </a:pPr>
            <a:r>
              <a:rPr lang="en-US" altLang="zh-CN" sz="1800" b="1"/>
              <a:t>}</a:t>
            </a:r>
          </a:p>
        </p:txBody>
      </p:sp>
    </p:spTree>
    <p:extLst>
      <p:ext uri="{BB962C8B-B14F-4D97-AF65-F5344CB8AC3E}">
        <p14:creationId xmlns:p14="http://schemas.microsoft.com/office/powerpoint/2010/main" val="1042759597"/>
      </p:ext>
    </p:extLst>
  </p:cSld>
  <p:clrMapOvr>
    <a:masterClrMapping/>
  </p:clrMapOvr>
  <p:transition spd="slow">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B639BC98-9B0B-467B-9BCC-B196D98377FA}"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7885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788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5766501F-28E9-4C3B-9A37-A469C805F6E2}" type="slidenum">
              <a:rPr lang="en-US" altLang="zh-CN" sz="1400" smtClean="0">
                <a:latin typeface="Comic Sans MS" pitchFamily="66" charset="0"/>
              </a:rPr>
              <a:pPr/>
              <a:t>49</a:t>
            </a:fld>
            <a:endParaRPr lang="en-US" altLang="zh-CN" sz="1400" smtClean="0">
              <a:latin typeface="Comic Sans MS" pitchFamily="66" charset="0"/>
            </a:endParaRPr>
          </a:p>
        </p:txBody>
      </p:sp>
      <p:sp>
        <p:nvSpPr>
          <p:cNvPr id="78853" name="Text Box 1026"/>
          <p:cNvSpPr txBox="1">
            <a:spLocks noChangeArrowheads="1"/>
          </p:cNvSpPr>
          <p:nvPr/>
        </p:nvSpPr>
        <p:spPr bwMode="auto">
          <a:xfrm>
            <a:off x="733425" y="985838"/>
            <a:ext cx="7718425"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20000"/>
              </a:lnSpc>
              <a:spcBef>
                <a:spcPct val="50000"/>
              </a:spcBef>
            </a:pPr>
            <a:r>
              <a:rPr kumimoji="1" lang="en-US" altLang="zh-CN" sz="2800" b="1">
                <a:latin typeface="宋体" charset="-122"/>
              </a:rPr>
              <a:t>    </a:t>
            </a:r>
            <a:r>
              <a:rPr kumimoji="1" lang="zh-CN" altLang="en-US" sz="2800" b="1">
                <a:latin typeface="宋体" charset="-122"/>
              </a:rPr>
              <a:t>算法</a:t>
            </a:r>
            <a:r>
              <a:rPr kumimoji="1" lang="en-US" altLang="zh-CN" sz="2800" b="1"/>
              <a:t>3.11</a:t>
            </a:r>
            <a:r>
              <a:rPr kumimoji="1" lang="zh-CN" altLang="en-US" sz="2800" b="1">
                <a:latin typeface="宋体" charset="-122"/>
              </a:rPr>
              <a:t>的基本操作是计算两个点的欧几里德距离。注意到在求欧几里德距离时，避免了求平方根操作，其原因是：如果被开方的数越小，则它的平方根也越小。所以，算法</a:t>
            </a:r>
            <a:r>
              <a:rPr kumimoji="1" lang="en-US" altLang="zh-CN" sz="2800" b="1"/>
              <a:t>3.11</a:t>
            </a:r>
            <a:r>
              <a:rPr kumimoji="1" lang="zh-CN" altLang="en-US" sz="2800" b="1">
                <a:latin typeface="宋体" charset="-122"/>
              </a:rPr>
              <a:t>的基本操作就是求平方，其执行次数为：</a:t>
            </a:r>
            <a:r>
              <a:rPr kumimoji="1" lang="zh-CN" altLang="en-US" sz="2800" b="1"/>
              <a:t> </a:t>
            </a:r>
          </a:p>
        </p:txBody>
      </p:sp>
      <p:graphicFrame>
        <p:nvGraphicFramePr>
          <p:cNvPr id="78854" name="Object 1028"/>
          <p:cNvGraphicFramePr>
            <a:graphicFrameLocks noChangeAspect="1"/>
          </p:cNvGraphicFramePr>
          <p:nvPr/>
        </p:nvGraphicFramePr>
        <p:xfrm>
          <a:off x="528638" y="3816350"/>
          <a:ext cx="6935787" cy="1096963"/>
        </p:xfrm>
        <a:graphic>
          <a:graphicData uri="http://schemas.openxmlformats.org/presentationml/2006/ole">
            <mc:AlternateContent xmlns:mc="http://schemas.openxmlformats.org/markup-compatibility/2006">
              <mc:Choice xmlns:v="urn:schemas-microsoft-com:vml" Requires="v">
                <p:oleObj spid="_x0000_s33797" name="公式" r:id="rId3" imgW="3593880" imgH="457200" progId="Equation.3">
                  <p:embed/>
                </p:oleObj>
              </mc:Choice>
              <mc:Fallback>
                <p:oleObj name="公式" r:id="rId3" imgW="359388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38" y="3816350"/>
                        <a:ext cx="6935787"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5" name="椭圆 6"/>
          <p:cNvSpPr>
            <a:spLocks noChangeArrowheads="1"/>
          </p:cNvSpPr>
          <p:nvPr/>
        </p:nvSpPr>
        <p:spPr bwMode="auto">
          <a:xfrm>
            <a:off x="6708775" y="4014788"/>
            <a:ext cx="879475" cy="652462"/>
          </a:xfrm>
          <a:prstGeom prst="ellipse">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Tree>
    <p:extLst>
      <p:ext uri="{BB962C8B-B14F-4D97-AF65-F5344CB8AC3E}">
        <p14:creationId xmlns:p14="http://schemas.microsoft.com/office/powerpoint/2010/main" val="1507609534"/>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EF50A6E8-6EA2-4336-80C5-680D628EE250}"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2048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2048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32D31A1A-431F-4907-BA39-27CE0C1CA730}" type="slidenum">
              <a:rPr lang="en-US" altLang="zh-CN" sz="1400" smtClean="0">
                <a:latin typeface="Comic Sans MS" pitchFamily="66" charset="0"/>
              </a:rPr>
              <a:pPr/>
              <a:t>5</a:t>
            </a:fld>
            <a:endParaRPr lang="en-US" altLang="zh-CN" sz="1400" smtClean="0">
              <a:latin typeface="Comic Sans MS" pitchFamily="66" charset="0"/>
            </a:endParaRPr>
          </a:p>
        </p:txBody>
      </p:sp>
      <p:sp>
        <p:nvSpPr>
          <p:cNvPr id="24581" name="Text Box 4"/>
          <p:cNvSpPr txBox="1">
            <a:spLocks noChangeArrowheads="1"/>
          </p:cNvSpPr>
          <p:nvPr/>
        </p:nvSpPr>
        <p:spPr bwMode="auto">
          <a:xfrm>
            <a:off x="323850" y="1717675"/>
            <a:ext cx="8624888"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8288" indent="-268288"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spcBef>
                <a:spcPct val="20000"/>
              </a:spcBef>
              <a:spcAft>
                <a:spcPct val="20000"/>
              </a:spcAft>
            </a:pPr>
            <a:r>
              <a:rPr kumimoji="1" lang="zh-CN" altLang="en-US" b="1"/>
              <a:t>基本思想：</a:t>
            </a:r>
          </a:p>
          <a:p>
            <a:pPr algn="just" eaLnBrk="1" hangingPunct="1">
              <a:spcBef>
                <a:spcPct val="20000"/>
              </a:spcBef>
              <a:spcAft>
                <a:spcPct val="20000"/>
              </a:spcAft>
              <a:buClr>
                <a:srgbClr val="990000"/>
              </a:buClr>
              <a:buFont typeface="Wingdings" pitchFamily="2" charset="2"/>
              <a:buChar char="Ø"/>
            </a:pPr>
            <a:r>
              <a:rPr kumimoji="1" lang="zh-CN" altLang="en-US" b="1"/>
              <a:t>从主串</a:t>
            </a:r>
            <a:r>
              <a:rPr kumimoji="1" lang="en-US" altLang="zh-CN" b="1" i="1"/>
              <a:t>S</a:t>
            </a:r>
            <a:r>
              <a:rPr kumimoji="1" lang="zh-CN" altLang="en-US" b="1"/>
              <a:t>的第一个字符开始和模式</a:t>
            </a:r>
            <a:r>
              <a:rPr kumimoji="1" lang="en-US" altLang="zh-CN" b="1" i="1"/>
              <a:t>T</a:t>
            </a:r>
            <a:r>
              <a:rPr kumimoji="1" lang="zh-CN" altLang="en-US" b="1"/>
              <a:t>的第一个字符进行比较</a:t>
            </a:r>
            <a:r>
              <a:rPr kumimoji="1" lang="en-US" altLang="zh-CN" b="1"/>
              <a:t>;</a:t>
            </a:r>
          </a:p>
          <a:p>
            <a:pPr algn="just" eaLnBrk="1" hangingPunct="1">
              <a:spcBef>
                <a:spcPct val="20000"/>
              </a:spcBef>
              <a:spcAft>
                <a:spcPct val="20000"/>
              </a:spcAft>
              <a:buClr>
                <a:srgbClr val="990000"/>
              </a:buClr>
              <a:buFont typeface="Wingdings" pitchFamily="2" charset="2"/>
              <a:buChar char="Ø"/>
            </a:pPr>
            <a:r>
              <a:rPr kumimoji="1" lang="zh-CN" altLang="en-US" b="1"/>
              <a:t>若相等，则继续比较两者的后续字符；</a:t>
            </a:r>
          </a:p>
          <a:p>
            <a:pPr algn="just" eaLnBrk="1" hangingPunct="1">
              <a:spcBef>
                <a:spcPct val="20000"/>
              </a:spcBef>
              <a:spcAft>
                <a:spcPct val="20000"/>
              </a:spcAft>
              <a:buClr>
                <a:srgbClr val="990000"/>
              </a:buClr>
              <a:buFont typeface="Wingdings" pitchFamily="2" charset="2"/>
              <a:buChar char="Ø"/>
            </a:pPr>
            <a:r>
              <a:rPr kumimoji="1" lang="zh-CN" altLang="en-US" b="1"/>
              <a:t>若不相等，则从主串</a:t>
            </a:r>
            <a:r>
              <a:rPr kumimoji="1" lang="en-US" altLang="zh-CN" b="1" i="1"/>
              <a:t>S</a:t>
            </a:r>
            <a:r>
              <a:rPr kumimoji="1" lang="zh-CN" altLang="en-US" b="1"/>
              <a:t>的第二个字符开始和模式</a:t>
            </a:r>
            <a:r>
              <a:rPr kumimoji="1" lang="en-US" altLang="zh-CN" b="1" i="1"/>
              <a:t>T</a:t>
            </a:r>
            <a:r>
              <a:rPr kumimoji="1" lang="zh-CN" altLang="en-US" b="1"/>
              <a:t>的第一个字符进行比较</a:t>
            </a:r>
            <a:r>
              <a:rPr kumimoji="1" lang="en-US" altLang="zh-CN" b="1"/>
              <a:t>;</a:t>
            </a:r>
          </a:p>
          <a:p>
            <a:pPr algn="just" eaLnBrk="1" hangingPunct="1">
              <a:spcBef>
                <a:spcPct val="20000"/>
              </a:spcBef>
              <a:spcAft>
                <a:spcPct val="20000"/>
              </a:spcAft>
              <a:buClr>
                <a:srgbClr val="990000"/>
              </a:buClr>
              <a:buFont typeface="Wingdings" pitchFamily="2" charset="2"/>
              <a:buChar char="Ø"/>
            </a:pPr>
            <a:r>
              <a:rPr kumimoji="1" lang="zh-CN" altLang="en-US" b="1"/>
              <a:t>重复上述过程，若</a:t>
            </a:r>
            <a:r>
              <a:rPr kumimoji="1" lang="en-US" altLang="zh-CN" b="1" i="1"/>
              <a:t>T</a:t>
            </a:r>
            <a:r>
              <a:rPr kumimoji="1" lang="zh-CN" altLang="en-US" b="1"/>
              <a:t>中的字符全部比较完毕，则说明本趟匹配成功；</a:t>
            </a:r>
          </a:p>
          <a:p>
            <a:pPr algn="just" eaLnBrk="1" hangingPunct="1">
              <a:spcBef>
                <a:spcPct val="20000"/>
              </a:spcBef>
              <a:spcAft>
                <a:spcPct val="20000"/>
              </a:spcAft>
              <a:buClr>
                <a:srgbClr val="990000"/>
              </a:buClr>
              <a:buFont typeface="Wingdings" pitchFamily="2" charset="2"/>
              <a:buChar char="Ø"/>
            </a:pPr>
            <a:r>
              <a:rPr kumimoji="1" lang="zh-CN" altLang="en-US" b="1">
                <a:solidFill>
                  <a:srgbClr val="FF0000"/>
                </a:solidFill>
              </a:rPr>
              <a:t>若</a:t>
            </a:r>
            <a:r>
              <a:rPr kumimoji="1" lang="en-US" altLang="zh-CN" b="1">
                <a:solidFill>
                  <a:srgbClr val="FF0000"/>
                </a:solidFill>
              </a:rPr>
              <a:t>S</a:t>
            </a:r>
            <a:r>
              <a:rPr kumimoji="1" lang="zh-CN" altLang="en-US" b="1">
                <a:solidFill>
                  <a:srgbClr val="FF0000"/>
                </a:solidFill>
              </a:rPr>
              <a:t>中的字符全部都比较完毕，而</a:t>
            </a:r>
            <a:r>
              <a:rPr kumimoji="1" lang="en-US" altLang="zh-CN" b="1">
                <a:solidFill>
                  <a:srgbClr val="FF0000"/>
                </a:solidFill>
              </a:rPr>
              <a:t>T</a:t>
            </a:r>
            <a:r>
              <a:rPr kumimoji="1" lang="zh-CN" altLang="en-US" b="1">
                <a:solidFill>
                  <a:srgbClr val="FF0000"/>
                </a:solidFill>
              </a:rPr>
              <a:t>中还有剩余，则匹配失败</a:t>
            </a:r>
            <a:r>
              <a:rPr kumimoji="1" lang="zh-CN" altLang="en-US" b="1"/>
              <a:t>。</a:t>
            </a:r>
            <a:endParaRPr kumimoji="1" lang="en-US" altLang="zh-CN" b="1"/>
          </a:p>
          <a:p>
            <a:pPr algn="just" eaLnBrk="1" hangingPunct="1">
              <a:spcBef>
                <a:spcPct val="20000"/>
              </a:spcBef>
              <a:spcAft>
                <a:spcPct val="20000"/>
              </a:spcAft>
              <a:buClr>
                <a:srgbClr val="990000"/>
              </a:buClr>
              <a:buFont typeface="Wingdings" pitchFamily="2" charset="2"/>
              <a:buChar char="Ø"/>
            </a:pPr>
            <a:r>
              <a:rPr kumimoji="1" lang="zh-CN" altLang="en-US" b="1"/>
              <a:t>这个算法称为</a:t>
            </a:r>
            <a:r>
              <a:rPr kumimoji="1" lang="zh-CN" altLang="en-US" b="1">
                <a:solidFill>
                  <a:srgbClr val="FF0000"/>
                </a:solidFill>
              </a:rPr>
              <a:t>朴素的模式匹配算法</a:t>
            </a:r>
            <a:r>
              <a:rPr kumimoji="1" lang="zh-CN" altLang="en-US" b="1"/>
              <a:t>，简称</a:t>
            </a:r>
            <a:r>
              <a:rPr kumimoji="1" lang="en-US" altLang="zh-CN" b="1">
                <a:solidFill>
                  <a:srgbClr val="FF0000"/>
                </a:solidFill>
              </a:rPr>
              <a:t>BF</a:t>
            </a:r>
            <a:r>
              <a:rPr kumimoji="1" lang="zh-CN" altLang="en-US" b="1">
                <a:solidFill>
                  <a:srgbClr val="FF0000"/>
                </a:solidFill>
              </a:rPr>
              <a:t>算法</a:t>
            </a:r>
            <a:r>
              <a:rPr kumimoji="1" lang="zh-CN" altLang="en-US" b="1"/>
              <a:t>。</a:t>
            </a:r>
          </a:p>
        </p:txBody>
      </p:sp>
      <p:sp>
        <p:nvSpPr>
          <p:cNvPr id="20486" name="Text Box 5"/>
          <p:cNvSpPr txBox="1">
            <a:spLocks noChangeArrowheads="1"/>
          </p:cNvSpPr>
          <p:nvPr/>
        </p:nvSpPr>
        <p:spPr bwMode="auto">
          <a:xfrm>
            <a:off x="303213" y="1163638"/>
            <a:ext cx="70596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buFont typeface="Wingdings" pitchFamily="2" charset="2"/>
              <a:buChar char="r"/>
            </a:pPr>
            <a:r>
              <a:rPr kumimoji="1" lang="zh-CN" altLang="en-US" sz="3200" b="1">
                <a:solidFill>
                  <a:srgbClr val="990000"/>
                </a:solidFill>
                <a:latin typeface="Arial" charset="0"/>
              </a:rPr>
              <a:t>蛮力法解决串匹配问题</a:t>
            </a:r>
            <a:r>
              <a:rPr kumimoji="1" lang="en-US" altLang="zh-CN" sz="3200" b="1">
                <a:solidFill>
                  <a:srgbClr val="990000"/>
                </a:solidFill>
                <a:latin typeface="Arial" charset="0"/>
              </a:rPr>
              <a:t>——BF</a:t>
            </a:r>
            <a:r>
              <a:rPr kumimoji="1" lang="zh-CN" altLang="en-US" sz="3200" b="1">
                <a:solidFill>
                  <a:srgbClr val="990000"/>
                </a:solidFill>
                <a:latin typeface="Arial" charset="0"/>
              </a:rPr>
              <a:t>算法</a:t>
            </a:r>
          </a:p>
        </p:txBody>
      </p:sp>
      <p:sp>
        <p:nvSpPr>
          <p:cNvPr id="20487" name="Text Box 6"/>
          <p:cNvSpPr txBox="1">
            <a:spLocks noChangeArrowheads="1"/>
          </p:cNvSpPr>
          <p:nvPr/>
        </p:nvSpPr>
        <p:spPr bwMode="auto">
          <a:xfrm>
            <a:off x="300038" y="368300"/>
            <a:ext cx="6934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3.2.2  </a:t>
            </a:r>
            <a:r>
              <a:rPr kumimoji="1" lang="zh-CN" altLang="en-US" sz="4400" b="1">
                <a:solidFill>
                  <a:schemeClr val="tx2"/>
                </a:solidFill>
                <a:latin typeface="华文行楷" pitchFamily="2" charset="-122"/>
                <a:ea typeface="华文行楷" pitchFamily="2" charset="-122"/>
              </a:rPr>
              <a:t>串匹配问题</a:t>
            </a:r>
            <a:r>
              <a:rPr kumimoji="1" lang="zh-CN" altLang="en-US" sz="4000" b="1">
                <a:solidFill>
                  <a:srgbClr val="A50021"/>
                </a:solidFill>
              </a:rPr>
              <a:t> </a:t>
            </a:r>
          </a:p>
        </p:txBody>
      </p:sp>
    </p:spTree>
    <p:extLst>
      <p:ext uri="{BB962C8B-B14F-4D97-AF65-F5344CB8AC3E}">
        <p14:creationId xmlns:p14="http://schemas.microsoft.com/office/powerpoint/2010/main" val="11059522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8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8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58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FC980756-7982-4F68-88B5-F9E22546EF93}"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7987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798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A10AE29F-9EF3-42E1-A469-D1CC326E3313}" type="slidenum">
              <a:rPr lang="en-US" altLang="zh-CN" sz="1400" smtClean="0">
                <a:latin typeface="Comic Sans MS" pitchFamily="66" charset="0"/>
              </a:rPr>
              <a:pPr/>
              <a:t>50</a:t>
            </a:fld>
            <a:endParaRPr lang="en-US" altLang="zh-CN" sz="1400" smtClean="0">
              <a:latin typeface="Comic Sans MS" pitchFamily="66" charset="0"/>
            </a:endParaRPr>
          </a:p>
        </p:txBody>
      </p:sp>
      <p:sp>
        <p:nvSpPr>
          <p:cNvPr id="79877" name="Text Box 2"/>
          <p:cNvSpPr txBox="1">
            <a:spLocks noChangeArrowheads="1"/>
          </p:cNvSpPr>
          <p:nvPr/>
        </p:nvSpPr>
        <p:spPr bwMode="auto">
          <a:xfrm>
            <a:off x="339725" y="339725"/>
            <a:ext cx="77597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3.6.2  </a:t>
            </a:r>
            <a:r>
              <a:rPr kumimoji="1" lang="zh-CN" altLang="en-US" sz="4400" b="1">
                <a:solidFill>
                  <a:schemeClr val="tx2"/>
                </a:solidFill>
                <a:latin typeface="华文行楷" pitchFamily="2" charset="-122"/>
                <a:ea typeface="华文行楷" pitchFamily="2" charset="-122"/>
              </a:rPr>
              <a:t>凸包问题</a:t>
            </a:r>
          </a:p>
        </p:txBody>
      </p:sp>
      <p:sp>
        <p:nvSpPr>
          <p:cNvPr id="79878" name="Text Box 3"/>
          <p:cNvSpPr txBox="1">
            <a:spLocks noChangeArrowheads="1"/>
          </p:cNvSpPr>
          <p:nvPr/>
        </p:nvSpPr>
        <p:spPr bwMode="auto">
          <a:xfrm>
            <a:off x="381000" y="1169988"/>
            <a:ext cx="8448675"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spcBef>
                <a:spcPct val="20000"/>
              </a:spcBef>
              <a:spcAft>
                <a:spcPct val="20000"/>
              </a:spcAft>
            </a:pPr>
            <a:r>
              <a:rPr kumimoji="1" lang="zh-CN" altLang="en-US" sz="2800" b="1">
                <a:solidFill>
                  <a:srgbClr val="990000"/>
                </a:solidFill>
              </a:rPr>
              <a:t>定义</a:t>
            </a:r>
            <a:r>
              <a:rPr kumimoji="1" lang="en-US" altLang="zh-CN" sz="2800" b="1">
                <a:solidFill>
                  <a:srgbClr val="990000"/>
                </a:solidFill>
              </a:rPr>
              <a:t>3.1</a:t>
            </a:r>
            <a:r>
              <a:rPr kumimoji="1" lang="en-US" altLang="zh-CN" sz="2800" b="1"/>
              <a:t>  </a:t>
            </a:r>
            <a:r>
              <a:rPr kumimoji="1" lang="zh-CN" altLang="en-US" sz="2800" b="1"/>
              <a:t>对于平面上的一个点的有限集合，如果以集合中任意两点</a:t>
            </a:r>
            <a:r>
              <a:rPr kumimoji="1" lang="en-US" altLang="zh-CN" sz="2800" b="1"/>
              <a:t>P</a:t>
            </a:r>
            <a:r>
              <a:rPr kumimoji="1" lang="zh-CN" altLang="en-US" sz="2800" b="1"/>
              <a:t>和</a:t>
            </a:r>
            <a:r>
              <a:rPr kumimoji="1" lang="en-US" altLang="zh-CN" sz="2800" b="1"/>
              <a:t>Q</a:t>
            </a:r>
            <a:r>
              <a:rPr kumimoji="1" lang="zh-CN" altLang="en-US" sz="2800" b="1"/>
              <a:t>为端点的线段上的点都属于该集合，则称该集合是</a:t>
            </a:r>
            <a:r>
              <a:rPr kumimoji="1" lang="zh-CN" altLang="en-US" sz="2800" b="1">
                <a:solidFill>
                  <a:srgbClr val="FF0000"/>
                </a:solidFill>
              </a:rPr>
              <a:t>凸集合</a:t>
            </a:r>
            <a:r>
              <a:rPr kumimoji="1" lang="zh-CN" altLang="en-US" sz="2800" b="1"/>
              <a:t>。</a:t>
            </a:r>
          </a:p>
          <a:p>
            <a:pPr eaLnBrk="1" hangingPunct="1">
              <a:spcBef>
                <a:spcPct val="20000"/>
              </a:spcBef>
              <a:spcAft>
                <a:spcPct val="20000"/>
              </a:spcAft>
            </a:pPr>
            <a:r>
              <a:rPr kumimoji="1" lang="zh-CN" altLang="en-US" sz="2800" b="1">
                <a:latin typeface="宋体" charset="-122"/>
              </a:rPr>
              <a:t>    显然，任意凸多边形都是凸集合。</a:t>
            </a:r>
            <a:r>
              <a:rPr kumimoji="1" lang="zh-CN" altLang="en-US" sz="2800" b="1"/>
              <a:t> </a:t>
            </a:r>
          </a:p>
        </p:txBody>
      </p:sp>
      <p:grpSp>
        <p:nvGrpSpPr>
          <p:cNvPr id="79879" name="Group 19"/>
          <p:cNvGrpSpPr>
            <a:grpSpLocks/>
          </p:cNvGrpSpPr>
          <p:nvPr/>
        </p:nvGrpSpPr>
        <p:grpSpPr bwMode="auto">
          <a:xfrm>
            <a:off x="1039813" y="3341688"/>
            <a:ext cx="6451600" cy="3014662"/>
            <a:chOff x="838" y="2306"/>
            <a:chExt cx="4064" cy="1899"/>
          </a:xfrm>
        </p:grpSpPr>
        <p:sp>
          <p:nvSpPr>
            <p:cNvPr id="79880" name="AutoShape 5"/>
            <p:cNvSpPr>
              <a:spLocks noChangeArrowheads="1"/>
            </p:cNvSpPr>
            <p:nvPr/>
          </p:nvSpPr>
          <p:spPr bwMode="auto">
            <a:xfrm>
              <a:off x="844" y="2353"/>
              <a:ext cx="662" cy="558"/>
            </a:xfrm>
            <a:prstGeom prst="octagon">
              <a:avLst>
                <a:gd name="adj" fmla="val 29287"/>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79881" name="AutoShape 6"/>
            <p:cNvSpPr>
              <a:spLocks noChangeArrowheads="1"/>
            </p:cNvSpPr>
            <p:nvPr/>
          </p:nvSpPr>
          <p:spPr bwMode="auto">
            <a:xfrm>
              <a:off x="1868" y="2399"/>
              <a:ext cx="694" cy="559"/>
            </a:xfrm>
            <a:prstGeom prst="triangle">
              <a:avLst>
                <a:gd name="adj" fmla="val 50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79882" name="AutoShape 7"/>
            <p:cNvSpPr>
              <a:spLocks noChangeArrowheads="1"/>
            </p:cNvSpPr>
            <p:nvPr/>
          </p:nvSpPr>
          <p:spPr bwMode="auto">
            <a:xfrm>
              <a:off x="838" y="3154"/>
              <a:ext cx="741" cy="652"/>
            </a:xfrm>
            <a:prstGeom prst="pentag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79883" name="Oval 8"/>
            <p:cNvSpPr>
              <a:spLocks noChangeArrowheads="1"/>
            </p:cNvSpPr>
            <p:nvPr/>
          </p:nvSpPr>
          <p:spPr bwMode="auto">
            <a:xfrm>
              <a:off x="1894" y="3232"/>
              <a:ext cx="615" cy="55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79884" name="Line 9"/>
            <p:cNvSpPr>
              <a:spLocks noChangeShapeType="1"/>
            </p:cNvSpPr>
            <p:nvPr/>
          </p:nvSpPr>
          <p:spPr bwMode="auto">
            <a:xfrm>
              <a:off x="2924" y="2306"/>
              <a:ext cx="0" cy="14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5" name="AutoShape 10"/>
            <p:cNvSpPr>
              <a:spLocks noChangeArrowheads="1"/>
            </p:cNvSpPr>
            <p:nvPr/>
          </p:nvSpPr>
          <p:spPr bwMode="auto">
            <a:xfrm>
              <a:off x="3198" y="2433"/>
              <a:ext cx="599" cy="513"/>
            </a:xfrm>
            <a:prstGeom prst="plus">
              <a:avLst>
                <a:gd name="adj" fmla="val 25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79886" name="AutoShape 11"/>
            <p:cNvSpPr>
              <a:spLocks noChangeArrowheads="1"/>
            </p:cNvSpPr>
            <p:nvPr/>
          </p:nvSpPr>
          <p:spPr bwMode="auto">
            <a:xfrm>
              <a:off x="4175" y="2418"/>
              <a:ext cx="662" cy="57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25 w 21600"/>
                <a:gd name="T13" fmla="*/ 2295 h 21600"/>
                <a:gd name="T14" fmla="*/ 16543 w 21600"/>
                <a:gd name="T15" fmla="*/ 13660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887" name="AutoShape 12"/>
            <p:cNvSpPr>
              <a:spLocks noChangeArrowheads="1"/>
            </p:cNvSpPr>
            <p:nvPr/>
          </p:nvSpPr>
          <p:spPr bwMode="auto">
            <a:xfrm>
              <a:off x="3271" y="3193"/>
              <a:ext cx="568" cy="620"/>
            </a:xfrm>
            <a:prstGeom prst="moon">
              <a:avLst>
                <a:gd name="adj" fmla="val 50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79888" name="Line 13"/>
            <p:cNvSpPr>
              <a:spLocks noChangeShapeType="1"/>
            </p:cNvSpPr>
            <p:nvPr/>
          </p:nvSpPr>
          <p:spPr bwMode="auto">
            <a:xfrm>
              <a:off x="4280" y="3193"/>
              <a:ext cx="59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9" name="Line 14"/>
            <p:cNvSpPr>
              <a:spLocks noChangeShapeType="1"/>
            </p:cNvSpPr>
            <p:nvPr/>
          </p:nvSpPr>
          <p:spPr bwMode="auto">
            <a:xfrm flipH="1">
              <a:off x="4627" y="3193"/>
              <a:ext cx="268" cy="3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0" name="Line 15"/>
            <p:cNvSpPr>
              <a:spLocks noChangeShapeType="1"/>
            </p:cNvSpPr>
            <p:nvPr/>
          </p:nvSpPr>
          <p:spPr bwMode="auto">
            <a:xfrm>
              <a:off x="4618" y="3534"/>
              <a:ext cx="284" cy="2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1" name="Line 16"/>
            <p:cNvSpPr>
              <a:spLocks noChangeShapeType="1"/>
            </p:cNvSpPr>
            <p:nvPr/>
          </p:nvSpPr>
          <p:spPr bwMode="auto">
            <a:xfrm flipH="1">
              <a:off x="4280" y="3813"/>
              <a:ext cx="6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2" name="Line 17"/>
            <p:cNvSpPr>
              <a:spLocks noChangeShapeType="1"/>
            </p:cNvSpPr>
            <p:nvPr/>
          </p:nvSpPr>
          <p:spPr bwMode="auto">
            <a:xfrm>
              <a:off x="4280" y="3193"/>
              <a:ext cx="0" cy="6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3" name="Text Box 18"/>
            <p:cNvSpPr txBox="1">
              <a:spLocks noChangeArrowheads="1"/>
            </p:cNvSpPr>
            <p:nvPr/>
          </p:nvSpPr>
          <p:spPr bwMode="auto">
            <a:xfrm>
              <a:off x="1354" y="3971"/>
              <a:ext cx="342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(a) </a:t>
              </a:r>
              <a:r>
                <a:rPr lang="zh-CN" altLang="en-US" sz="2000" b="1"/>
                <a:t>凸集合                                     </a:t>
              </a:r>
              <a:r>
                <a:rPr lang="en-US" altLang="zh-CN" sz="2000" b="1"/>
                <a:t>(b) </a:t>
              </a:r>
              <a:r>
                <a:rPr lang="zh-CN" altLang="en-US" sz="2000" b="1"/>
                <a:t>非凸集合</a:t>
              </a:r>
              <a:r>
                <a:rPr lang="zh-CN" altLang="en-US" sz="1600"/>
                <a:t>            </a:t>
              </a:r>
            </a:p>
          </p:txBody>
        </p:sp>
      </p:grpSp>
    </p:spTree>
    <p:extLst>
      <p:ext uri="{BB962C8B-B14F-4D97-AF65-F5344CB8AC3E}">
        <p14:creationId xmlns:p14="http://schemas.microsoft.com/office/powerpoint/2010/main" val="2881231902"/>
      </p:ext>
    </p:extLst>
  </p:cSld>
  <p:clrMapOvr>
    <a:masterClrMapping/>
  </p:clrMapOvr>
  <p:transition spd="slow">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B3E43774-FE2B-4047-8EAA-E087F4F5EB9C}"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80899"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809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64F1A68E-ECAD-4F9D-9885-76258E8EA068}" type="slidenum">
              <a:rPr lang="en-US" altLang="zh-CN" sz="1400" smtClean="0">
                <a:latin typeface="Comic Sans MS" pitchFamily="66" charset="0"/>
              </a:rPr>
              <a:pPr/>
              <a:t>51</a:t>
            </a:fld>
            <a:endParaRPr lang="en-US" altLang="zh-CN" sz="1400" smtClean="0">
              <a:latin typeface="Comic Sans MS" pitchFamily="66" charset="0"/>
            </a:endParaRPr>
          </a:p>
        </p:txBody>
      </p:sp>
      <p:sp>
        <p:nvSpPr>
          <p:cNvPr id="80901" name="Text Box 2"/>
          <p:cNvSpPr txBox="1">
            <a:spLocks noChangeArrowheads="1"/>
          </p:cNvSpPr>
          <p:nvPr/>
        </p:nvSpPr>
        <p:spPr bwMode="auto">
          <a:xfrm>
            <a:off x="307975" y="1169988"/>
            <a:ext cx="8632825" cy="284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20000"/>
              </a:spcBef>
              <a:spcAft>
                <a:spcPct val="20000"/>
              </a:spcAft>
            </a:pPr>
            <a:r>
              <a:rPr kumimoji="1" lang="zh-CN" altLang="en-US" sz="2800" b="1">
                <a:solidFill>
                  <a:srgbClr val="990000"/>
                </a:solidFill>
                <a:latin typeface="宋体" charset="-122"/>
              </a:rPr>
              <a:t>定义</a:t>
            </a:r>
            <a:r>
              <a:rPr kumimoji="1" lang="en-US" altLang="zh-CN" sz="2800" b="1">
                <a:solidFill>
                  <a:srgbClr val="990000"/>
                </a:solidFill>
              </a:rPr>
              <a:t>3.2</a:t>
            </a:r>
            <a:r>
              <a:rPr kumimoji="1" lang="en-US" altLang="zh-CN" sz="2800" b="1"/>
              <a:t>  </a:t>
            </a:r>
            <a:r>
              <a:rPr kumimoji="1" lang="zh-CN" altLang="en-US" sz="2800" b="1">
                <a:solidFill>
                  <a:srgbClr val="FF0000"/>
                </a:solidFill>
                <a:latin typeface="宋体" charset="-122"/>
              </a:rPr>
              <a:t>一个点集</a:t>
            </a:r>
            <a:r>
              <a:rPr kumimoji="1" lang="en-US" altLang="zh-CN" sz="2800" b="1" i="1">
                <a:solidFill>
                  <a:srgbClr val="FF0000"/>
                </a:solidFill>
              </a:rPr>
              <a:t>S</a:t>
            </a:r>
            <a:r>
              <a:rPr kumimoji="1" lang="zh-CN" altLang="en-US" sz="2800" b="1">
                <a:solidFill>
                  <a:srgbClr val="FF0000"/>
                </a:solidFill>
                <a:latin typeface="宋体" charset="-122"/>
              </a:rPr>
              <a:t>的凸包是包含</a:t>
            </a:r>
            <a:r>
              <a:rPr kumimoji="1" lang="en-US" altLang="zh-CN" sz="2800" b="1" i="1">
                <a:solidFill>
                  <a:srgbClr val="FF0000"/>
                </a:solidFill>
              </a:rPr>
              <a:t>S</a:t>
            </a:r>
            <a:r>
              <a:rPr kumimoji="1" lang="zh-CN" altLang="en-US" sz="2800" b="1">
                <a:solidFill>
                  <a:srgbClr val="FF0000"/>
                </a:solidFill>
                <a:latin typeface="宋体" charset="-122"/>
              </a:rPr>
              <a:t>的最小凸集合</a:t>
            </a:r>
            <a:r>
              <a:rPr kumimoji="1" lang="zh-CN" altLang="en-US" sz="2800" b="1">
                <a:latin typeface="宋体" charset="-122"/>
              </a:rPr>
              <a:t>，其中，最小是指</a:t>
            </a:r>
            <a:r>
              <a:rPr kumimoji="1" lang="en-US" altLang="zh-CN" sz="2800" b="1" i="1"/>
              <a:t>S</a:t>
            </a:r>
            <a:r>
              <a:rPr kumimoji="1" lang="zh-CN" altLang="en-US" sz="2800" b="1">
                <a:latin typeface="宋体" charset="-122"/>
              </a:rPr>
              <a:t>的凸包一定是所有包含</a:t>
            </a:r>
            <a:r>
              <a:rPr kumimoji="1" lang="en-US" altLang="zh-CN" sz="2800" b="1"/>
              <a:t>S</a:t>
            </a:r>
            <a:r>
              <a:rPr kumimoji="1" lang="zh-CN" altLang="en-US" sz="2800" b="1">
                <a:latin typeface="宋体" charset="-122"/>
              </a:rPr>
              <a:t>的凸集合的子集。    </a:t>
            </a:r>
          </a:p>
          <a:p>
            <a:pPr eaLnBrk="1" hangingPunct="1">
              <a:spcBef>
                <a:spcPct val="20000"/>
              </a:spcBef>
              <a:spcAft>
                <a:spcPct val="20000"/>
              </a:spcAft>
            </a:pPr>
            <a:r>
              <a:rPr kumimoji="1" lang="zh-CN" altLang="en-US" sz="2800" b="1">
                <a:latin typeface="宋体" charset="-122"/>
              </a:rPr>
              <a:t>    </a:t>
            </a:r>
            <a:r>
              <a:rPr kumimoji="1" lang="zh-CN" altLang="en-US" sz="2800" b="1"/>
              <a:t>对于平面上</a:t>
            </a:r>
            <a:r>
              <a:rPr kumimoji="1" lang="en-US" altLang="zh-CN" sz="2800" b="1" i="1"/>
              <a:t>n</a:t>
            </a:r>
            <a:r>
              <a:rPr kumimoji="1" lang="zh-CN" altLang="en-US" sz="2800" b="1"/>
              <a:t>个点的集合</a:t>
            </a:r>
            <a:r>
              <a:rPr kumimoji="1" lang="en-US" altLang="zh-CN" sz="2800" b="1" i="1"/>
              <a:t>S</a:t>
            </a:r>
            <a:r>
              <a:rPr kumimoji="1" lang="zh-CN" altLang="en-US" sz="2800" b="1"/>
              <a:t>，它的凸包就是包含所有这些点（或者在内部，或者在边界上）的最小凸多边形。</a:t>
            </a:r>
            <a:r>
              <a:rPr kumimoji="1" lang="zh-CN" altLang="en-US" b="1"/>
              <a:t> </a:t>
            </a:r>
          </a:p>
        </p:txBody>
      </p:sp>
      <p:grpSp>
        <p:nvGrpSpPr>
          <p:cNvPr id="80902" name="Group 45"/>
          <p:cNvGrpSpPr>
            <a:grpSpLocks/>
          </p:cNvGrpSpPr>
          <p:nvPr/>
        </p:nvGrpSpPr>
        <p:grpSpPr bwMode="auto">
          <a:xfrm>
            <a:off x="2479675" y="3619500"/>
            <a:ext cx="4030663" cy="2782888"/>
            <a:chOff x="1606" y="2220"/>
            <a:chExt cx="1981" cy="1214"/>
          </a:xfrm>
        </p:grpSpPr>
        <p:sp>
          <p:nvSpPr>
            <p:cNvPr id="80904" name="Text Box 26"/>
            <p:cNvSpPr txBox="1">
              <a:spLocks noChangeArrowheads="1"/>
            </p:cNvSpPr>
            <p:nvPr/>
          </p:nvSpPr>
          <p:spPr bwMode="auto">
            <a:xfrm>
              <a:off x="2842" y="3326"/>
              <a:ext cx="15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80000"/>
                </a:lnSpc>
              </a:pPr>
              <a:r>
                <a:rPr lang="en-US" altLang="zh-CN" sz="2000" b="1" i="1"/>
                <a:t>P</a:t>
              </a:r>
              <a:r>
                <a:rPr lang="en-US" altLang="zh-CN" sz="2000" b="1" baseline="-25000"/>
                <a:t>7</a:t>
              </a:r>
              <a:endParaRPr lang="en-US" altLang="zh-CN" sz="2000" b="1"/>
            </a:p>
          </p:txBody>
        </p:sp>
        <p:sp>
          <p:nvSpPr>
            <p:cNvPr id="80905" name="Line 27"/>
            <p:cNvSpPr>
              <a:spLocks noChangeShapeType="1"/>
            </p:cNvSpPr>
            <p:nvPr/>
          </p:nvSpPr>
          <p:spPr bwMode="auto">
            <a:xfrm flipV="1">
              <a:off x="2155" y="2353"/>
              <a:ext cx="1197" cy="0"/>
            </a:xfrm>
            <a:prstGeom prst="line">
              <a:avLst/>
            </a:prstGeom>
            <a:noFill/>
            <a:ln w="952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0906" name="Line 28"/>
            <p:cNvSpPr>
              <a:spLocks noChangeShapeType="1"/>
            </p:cNvSpPr>
            <p:nvPr/>
          </p:nvSpPr>
          <p:spPr bwMode="auto">
            <a:xfrm flipH="1">
              <a:off x="1802" y="2353"/>
              <a:ext cx="353" cy="6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7" name="Line 29"/>
            <p:cNvSpPr>
              <a:spLocks noChangeShapeType="1"/>
            </p:cNvSpPr>
            <p:nvPr/>
          </p:nvSpPr>
          <p:spPr bwMode="auto">
            <a:xfrm>
              <a:off x="1802" y="3051"/>
              <a:ext cx="961" cy="316"/>
            </a:xfrm>
            <a:prstGeom prst="line">
              <a:avLst/>
            </a:prstGeom>
            <a:noFill/>
            <a:ln w="952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0908" name="Line 30"/>
            <p:cNvSpPr>
              <a:spLocks noChangeShapeType="1"/>
            </p:cNvSpPr>
            <p:nvPr/>
          </p:nvSpPr>
          <p:spPr bwMode="auto">
            <a:xfrm flipV="1">
              <a:off x="2763" y="3117"/>
              <a:ext cx="510" cy="250"/>
            </a:xfrm>
            <a:prstGeom prst="line">
              <a:avLst/>
            </a:prstGeom>
            <a:noFill/>
            <a:ln w="952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0909" name="Line 31"/>
            <p:cNvSpPr>
              <a:spLocks noChangeShapeType="1"/>
            </p:cNvSpPr>
            <p:nvPr/>
          </p:nvSpPr>
          <p:spPr bwMode="auto">
            <a:xfrm flipH="1">
              <a:off x="3273" y="2336"/>
              <a:ext cx="79" cy="7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0" name="Oval 32"/>
            <p:cNvSpPr>
              <a:spLocks noChangeArrowheads="1"/>
            </p:cNvSpPr>
            <p:nvPr/>
          </p:nvSpPr>
          <p:spPr bwMode="auto">
            <a:xfrm>
              <a:off x="2371" y="2586"/>
              <a:ext cx="59" cy="4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911" name="Oval 33"/>
            <p:cNvSpPr>
              <a:spLocks noChangeArrowheads="1"/>
            </p:cNvSpPr>
            <p:nvPr/>
          </p:nvSpPr>
          <p:spPr bwMode="auto">
            <a:xfrm>
              <a:off x="2292" y="2835"/>
              <a:ext cx="59" cy="5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912" name="Oval 34"/>
            <p:cNvSpPr>
              <a:spLocks noChangeArrowheads="1"/>
            </p:cNvSpPr>
            <p:nvPr/>
          </p:nvSpPr>
          <p:spPr bwMode="auto">
            <a:xfrm>
              <a:off x="2822" y="2852"/>
              <a:ext cx="59" cy="4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913" name="Oval 35"/>
            <p:cNvSpPr>
              <a:spLocks noChangeArrowheads="1"/>
            </p:cNvSpPr>
            <p:nvPr/>
          </p:nvSpPr>
          <p:spPr bwMode="auto">
            <a:xfrm>
              <a:off x="2646" y="3217"/>
              <a:ext cx="58" cy="5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914" name="Text Box 36"/>
            <p:cNvSpPr txBox="1">
              <a:spLocks noChangeArrowheads="1"/>
            </p:cNvSpPr>
            <p:nvPr/>
          </p:nvSpPr>
          <p:spPr bwMode="auto">
            <a:xfrm>
              <a:off x="3332" y="2968"/>
              <a:ext cx="15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i="1"/>
                <a:t>P</a:t>
              </a:r>
              <a:r>
                <a:rPr lang="en-US" altLang="zh-CN" sz="2000" b="1" baseline="-25000"/>
                <a:t>6</a:t>
              </a:r>
              <a:endParaRPr lang="en-US" altLang="zh-CN" sz="2000" b="1"/>
            </a:p>
          </p:txBody>
        </p:sp>
        <p:sp>
          <p:nvSpPr>
            <p:cNvPr id="80915" name="Text Box 37"/>
            <p:cNvSpPr txBox="1">
              <a:spLocks noChangeArrowheads="1"/>
            </p:cNvSpPr>
            <p:nvPr/>
          </p:nvSpPr>
          <p:spPr bwMode="auto">
            <a:xfrm>
              <a:off x="2822" y="2669"/>
              <a:ext cx="15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i="1"/>
                <a:t>P</a:t>
              </a:r>
              <a:r>
                <a:rPr lang="en-US" altLang="zh-CN" sz="2000" b="1" baseline="-25000"/>
                <a:t>5</a:t>
              </a:r>
              <a:endParaRPr lang="en-US" altLang="zh-CN" sz="2000" b="1"/>
            </a:p>
          </p:txBody>
        </p:sp>
        <p:sp>
          <p:nvSpPr>
            <p:cNvPr id="80916" name="Text Box 38"/>
            <p:cNvSpPr txBox="1">
              <a:spLocks noChangeArrowheads="1"/>
            </p:cNvSpPr>
            <p:nvPr/>
          </p:nvSpPr>
          <p:spPr bwMode="auto">
            <a:xfrm>
              <a:off x="2410" y="2419"/>
              <a:ext cx="15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i="1"/>
                <a:t>P</a:t>
              </a:r>
              <a:r>
                <a:rPr lang="en-US" altLang="zh-CN" sz="2000" b="1" baseline="-25000"/>
                <a:t>3</a:t>
              </a:r>
              <a:endParaRPr lang="en-US" altLang="zh-CN" sz="2000" b="1"/>
            </a:p>
          </p:txBody>
        </p:sp>
        <p:sp>
          <p:nvSpPr>
            <p:cNvPr id="80917" name="Text Box 39"/>
            <p:cNvSpPr txBox="1">
              <a:spLocks noChangeArrowheads="1"/>
            </p:cNvSpPr>
            <p:nvPr/>
          </p:nvSpPr>
          <p:spPr bwMode="auto">
            <a:xfrm>
              <a:off x="2116" y="2685"/>
              <a:ext cx="15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i="1"/>
                <a:t>P</a:t>
              </a:r>
              <a:r>
                <a:rPr lang="en-US" altLang="zh-CN" sz="2000" b="1" baseline="-25000"/>
                <a:t>8</a:t>
              </a:r>
              <a:endParaRPr lang="en-US" altLang="zh-CN" sz="2000" b="1"/>
            </a:p>
          </p:txBody>
        </p:sp>
        <p:sp>
          <p:nvSpPr>
            <p:cNvPr id="80918" name="Text Box 40"/>
            <p:cNvSpPr txBox="1">
              <a:spLocks noChangeArrowheads="1"/>
            </p:cNvSpPr>
            <p:nvPr/>
          </p:nvSpPr>
          <p:spPr bwMode="auto">
            <a:xfrm>
              <a:off x="2528" y="3034"/>
              <a:ext cx="15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i="1"/>
                <a:t>P</a:t>
              </a:r>
              <a:r>
                <a:rPr lang="en-US" altLang="zh-CN" sz="2000" b="1" baseline="-25000"/>
                <a:t>9</a:t>
              </a:r>
              <a:endParaRPr lang="en-US" altLang="zh-CN" sz="2000" b="1"/>
            </a:p>
          </p:txBody>
        </p:sp>
        <p:sp>
          <p:nvSpPr>
            <p:cNvPr id="80919" name="Text Box 41"/>
            <p:cNvSpPr txBox="1">
              <a:spLocks noChangeArrowheads="1"/>
            </p:cNvSpPr>
            <p:nvPr/>
          </p:nvSpPr>
          <p:spPr bwMode="auto">
            <a:xfrm>
              <a:off x="1939" y="2220"/>
              <a:ext cx="15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i="1"/>
                <a:t>P</a:t>
              </a:r>
              <a:r>
                <a:rPr lang="en-US" altLang="zh-CN" sz="2000" b="1" baseline="-25000"/>
                <a:t>1</a:t>
              </a:r>
              <a:endParaRPr lang="en-US" altLang="zh-CN" sz="2000" b="1"/>
            </a:p>
          </p:txBody>
        </p:sp>
        <p:sp>
          <p:nvSpPr>
            <p:cNvPr id="80920" name="Text Box 42"/>
            <p:cNvSpPr txBox="1">
              <a:spLocks noChangeArrowheads="1"/>
            </p:cNvSpPr>
            <p:nvPr/>
          </p:nvSpPr>
          <p:spPr bwMode="auto">
            <a:xfrm>
              <a:off x="3430" y="2253"/>
              <a:ext cx="15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i="1"/>
                <a:t>P</a:t>
              </a:r>
              <a:r>
                <a:rPr lang="en-US" altLang="zh-CN" sz="2000" b="1" baseline="-25000"/>
                <a:t>2</a:t>
              </a:r>
              <a:endParaRPr lang="en-US" altLang="zh-CN" sz="2000" b="1"/>
            </a:p>
          </p:txBody>
        </p:sp>
        <p:sp>
          <p:nvSpPr>
            <p:cNvPr id="80921" name="Text Box 43"/>
            <p:cNvSpPr txBox="1">
              <a:spLocks noChangeArrowheads="1"/>
            </p:cNvSpPr>
            <p:nvPr/>
          </p:nvSpPr>
          <p:spPr bwMode="auto">
            <a:xfrm>
              <a:off x="1606" y="2885"/>
              <a:ext cx="15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i="1"/>
                <a:t>P</a:t>
              </a:r>
              <a:r>
                <a:rPr lang="en-US" altLang="zh-CN" sz="2000" b="1" baseline="-25000"/>
                <a:t>4</a:t>
              </a:r>
              <a:endParaRPr lang="en-US" altLang="zh-CN" sz="2000" b="1"/>
            </a:p>
          </p:txBody>
        </p:sp>
      </p:grpSp>
      <p:sp>
        <p:nvSpPr>
          <p:cNvPr id="80903" name="Text Box 46"/>
          <p:cNvSpPr txBox="1">
            <a:spLocks noChangeArrowheads="1"/>
          </p:cNvSpPr>
          <p:nvPr/>
        </p:nvSpPr>
        <p:spPr bwMode="auto">
          <a:xfrm>
            <a:off x="339725" y="339725"/>
            <a:ext cx="756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3.6.2  </a:t>
            </a:r>
            <a:r>
              <a:rPr kumimoji="1" lang="zh-CN" altLang="en-US" sz="4400" b="1">
                <a:solidFill>
                  <a:schemeClr val="tx2"/>
                </a:solidFill>
                <a:latin typeface="华文行楷" pitchFamily="2" charset="-122"/>
                <a:ea typeface="华文行楷" pitchFamily="2" charset="-122"/>
              </a:rPr>
              <a:t>凸包问题</a:t>
            </a:r>
          </a:p>
        </p:txBody>
      </p:sp>
    </p:spTree>
    <p:extLst>
      <p:ext uri="{BB962C8B-B14F-4D97-AF65-F5344CB8AC3E}">
        <p14:creationId xmlns:p14="http://schemas.microsoft.com/office/powerpoint/2010/main" val="293139296"/>
      </p:ext>
    </p:extLst>
  </p:cSld>
  <p:clrMapOvr>
    <a:masterClrMapping/>
  </p:clrMapOvr>
  <p:transition spd="slow">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BF7734E3-8862-4FA0-8888-16324F3CDAFC}"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8192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819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D28AC7D1-FA5F-4BCA-A92E-1EBF1DF296C7}" type="slidenum">
              <a:rPr lang="en-US" altLang="zh-CN" sz="1400" smtClean="0">
                <a:latin typeface="Comic Sans MS" pitchFamily="66" charset="0"/>
              </a:rPr>
              <a:pPr/>
              <a:t>52</a:t>
            </a:fld>
            <a:endParaRPr lang="en-US" altLang="zh-CN" sz="1400" smtClean="0">
              <a:latin typeface="Comic Sans MS" pitchFamily="66" charset="0"/>
            </a:endParaRPr>
          </a:p>
        </p:txBody>
      </p:sp>
      <p:sp>
        <p:nvSpPr>
          <p:cNvPr id="81925" name="Text Box 22"/>
          <p:cNvSpPr txBox="1">
            <a:spLocks noChangeArrowheads="1"/>
          </p:cNvSpPr>
          <p:nvPr/>
        </p:nvSpPr>
        <p:spPr bwMode="auto">
          <a:xfrm>
            <a:off x="369888" y="2914650"/>
            <a:ext cx="8353425"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lnSpc>
                <a:spcPct val="150000"/>
              </a:lnSpc>
              <a:spcBef>
                <a:spcPct val="50000"/>
              </a:spcBef>
            </a:pPr>
            <a:r>
              <a:rPr kumimoji="1" lang="en-US" altLang="zh-CN" sz="2800" b="1">
                <a:solidFill>
                  <a:srgbClr val="990000"/>
                </a:solidFill>
              </a:rPr>
              <a:t>        </a:t>
            </a:r>
            <a:r>
              <a:rPr kumimoji="1" lang="zh-CN" altLang="en-US" sz="2800" b="1">
                <a:solidFill>
                  <a:srgbClr val="990000"/>
                </a:solidFill>
              </a:rPr>
              <a:t>凸包问题</a:t>
            </a:r>
            <a:r>
              <a:rPr kumimoji="1" lang="zh-CN" altLang="en-US" sz="2800" b="1">
                <a:solidFill>
                  <a:srgbClr val="A50021"/>
                </a:solidFill>
              </a:rPr>
              <a:t>是为一个具有</a:t>
            </a:r>
            <a:r>
              <a:rPr kumimoji="1" lang="en-US" altLang="zh-CN" sz="2800" b="1" i="1">
                <a:solidFill>
                  <a:srgbClr val="A50021"/>
                </a:solidFill>
              </a:rPr>
              <a:t>n</a:t>
            </a:r>
            <a:r>
              <a:rPr kumimoji="1" lang="zh-CN" altLang="en-US" sz="2800" b="1">
                <a:solidFill>
                  <a:srgbClr val="A50021"/>
                </a:solidFill>
              </a:rPr>
              <a:t>个点的集合构造凸多边形的问题</a:t>
            </a:r>
            <a:r>
              <a:rPr kumimoji="1" lang="zh-CN" altLang="en-US" sz="2800" b="1"/>
              <a:t>。为了解决凸包问题，需要</a:t>
            </a:r>
            <a:r>
              <a:rPr kumimoji="1" lang="zh-CN" altLang="en-US" sz="2800" b="1">
                <a:solidFill>
                  <a:srgbClr val="FF0000"/>
                </a:solidFill>
              </a:rPr>
              <a:t>找出凸多边形的顶点</a:t>
            </a:r>
            <a:r>
              <a:rPr kumimoji="1" lang="zh-CN" altLang="en-US" sz="2800" b="1"/>
              <a:t>，这样的点称为极点。</a:t>
            </a:r>
            <a:r>
              <a:rPr kumimoji="1" lang="zh-CN" altLang="en-US" sz="2800" b="1">
                <a:solidFill>
                  <a:srgbClr val="FF0000"/>
                </a:solidFill>
              </a:rPr>
              <a:t>极点又构成边界。</a:t>
            </a:r>
            <a:endParaRPr kumimoji="1" lang="en-US" altLang="zh-CN" sz="2800" b="1">
              <a:solidFill>
                <a:srgbClr val="FF0000"/>
              </a:solidFill>
            </a:endParaRPr>
          </a:p>
          <a:p>
            <a:pPr algn="just" eaLnBrk="1" hangingPunct="1">
              <a:lnSpc>
                <a:spcPct val="150000"/>
              </a:lnSpc>
              <a:spcBef>
                <a:spcPct val="50000"/>
              </a:spcBef>
            </a:pPr>
            <a:r>
              <a:rPr kumimoji="1" lang="zh-CN" altLang="en-US" sz="2800" b="1">
                <a:solidFill>
                  <a:srgbClr val="FF0000"/>
                </a:solidFill>
              </a:rPr>
              <a:t>如何判断一条边是否是凸包的边？</a:t>
            </a:r>
          </a:p>
          <a:p>
            <a:pPr algn="just" eaLnBrk="1" hangingPunct="1">
              <a:lnSpc>
                <a:spcPct val="150000"/>
              </a:lnSpc>
              <a:spcBef>
                <a:spcPct val="50000"/>
              </a:spcBef>
            </a:pPr>
            <a:r>
              <a:rPr kumimoji="1" lang="zh-CN" altLang="en-US" sz="2800" b="1"/>
              <a:t>        </a:t>
            </a:r>
          </a:p>
        </p:txBody>
      </p:sp>
      <p:sp>
        <p:nvSpPr>
          <p:cNvPr id="81926" name="Text Box 24"/>
          <p:cNvSpPr txBox="1">
            <a:spLocks noChangeArrowheads="1"/>
          </p:cNvSpPr>
          <p:nvPr/>
        </p:nvSpPr>
        <p:spPr bwMode="auto">
          <a:xfrm>
            <a:off x="357188" y="1266825"/>
            <a:ext cx="846455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2800" b="1">
                <a:solidFill>
                  <a:srgbClr val="990000"/>
                </a:solidFill>
              </a:rPr>
              <a:t>       </a:t>
            </a:r>
            <a:r>
              <a:rPr kumimoji="1" lang="zh-CN" altLang="en-US" sz="2800" b="1">
                <a:solidFill>
                  <a:srgbClr val="990000"/>
                </a:solidFill>
              </a:rPr>
              <a:t>定理</a:t>
            </a:r>
            <a:r>
              <a:rPr kumimoji="1" lang="en-US" altLang="zh-CN" sz="2800" b="1">
                <a:solidFill>
                  <a:srgbClr val="990000"/>
                </a:solidFill>
              </a:rPr>
              <a:t>3.1</a:t>
            </a:r>
            <a:r>
              <a:rPr kumimoji="1" lang="en-US" altLang="zh-CN" sz="2800" b="1"/>
              <a:t>  </a:t>
            </a:r>
            <a:r>
              <a:rPr kumimoji="1" lang="zh-CN" altLang="en-US" sz="2800" b="1"/>
              <a:t>任意包含</a:t>
            </a:r>
            <a:r>
              <a:rPr kumimoji="1" lang="en-US" altLang="zh-CN" sz="2800" b="1" i="1"/>
              <a:t>n</a:t>
            </a:r>
            <a:r>
              <a:rPr kumimoji="1" lang="en-US" altLang="zh-CN" sz="2800" b="1"/>
              <a:t>&gt;2</a:t>
            </a:r>
            <a:r>
              <a:rPr kumimoji="1" lang="zh-CN" altLang="en-US" sz="2800" b="1"/>
              <a:t>个点（不共线）的集合</a:t>
            </a:r>
            <a:r>
              <a:rPr kumimoji="1" lang="en-US" altLang="zh-CN" sz="2800" b="1" i="1"/>
              <a:t>S</a:t>
            </a:r>
            <a:r>
              <a:rPr kumimoji="1" lang="zh-CN" altLang="en-US" sz="2800" b="1"/>
              <a:t>的凸包是以</a:t>
            </a:r>
            <a:r>
              <a:rPr kumimoji="1" lang="en-US" altLang="zh-CN" sz="2800" b="1" i="1"/>
              <a:t>S</a:t>
            </a:r>
            <a:r>
              <a:rPr kumimoji="1" lang="zh-CN" altLang="en-US" sz="2800" b="1"/>
              <a:t>中的某些点为顶点的凸多边形；如果所有点都位于一条直线上，则凸多边形退化为一条线段。</a:t>
            </a:r>
          </a:p>
        </p:txBody>
      </p:sp>
      <p:sp>
        <p:nvSpPr>
          <p:cNvPr id="81927" name="Text Box 25"/>
          <p:cNvSpPr txBox="1">
            <a:spLocks noChangeArrowheads="1"/>
          </p:cNvSpPr>
          <p:nvPr/>
        </p:nvSpPr>
        <p:spPr bwMode="auto">
          <a:xfrm>
            <a:off x="339725" y="339725"/>
            <a:ext cx="73437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3.6.2  </a:t>
            </a:r>
            <a:r>
              <a:rPr kumimoji="1" lang="zh-CN" altLang="en-US" sz="4400" b="1">
                <a:solidFill>
                  <a:schemeClr val="tx2"/>
                </a:solidFill>
                <a:latin typeface="华文行楷" pitchFamily="2" charset="-122"/>
                <a:ea typeface="华文行楷" pitchFamily="2" charset="-122"/>
              </a:rPr>
              <a:t>凸包问题</a:t>
            </a:r>
          </a:p>
        </p:txBody>
      </p:sp>
    </p:spTree>
    <p:extLst>
      <p:ext uri="{BB962C8B-B14F-4D97-AF65-F5344CB8AC3E}">
        <p14:creationId xmlns:p14="http://schemas.microsoft.com/office/powerpoint/2010/main" val="394122219"/>
      </p:ext>
    </p:extLst>
  </p:cSld>
  <p:clrMapOvr>
    <a:masterClrMapping/>
  </p:clrMapOvr>
  <p:transition spd="slow">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95155C3F-984C-4A89-AB88-72FA5DFFD2E8}"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8294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829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9ACA972B-B2CE-43EF-A07E-B2FE81E709B6}" type="slidenum">
              <a:rPr lang="en-US" altLang="zh-CN" sz="1400" smtClean="0">
                <a:latin typeface="Comic Sans MS" pitchFamily="66" charset="0"/>
              </a:rPr>
              <a:pPr/>
              <a:t>53</a:t>
            </a:fld>
            <a:endParaRPr lang="en-US" altLang="zh-CN" sz="1400" smtClean="0">
              <a:latin typeface="Comic Sans MS" pitchFamily="66" charset="0"/>
            </a:endParaRPr>
          </a:p>
        </p:txBody>
      </p:sp>
      <p:sp>
        <p:nvSpPr>
          <p:cNvPr id="76805" name="Text Box 2"/>
          <p:cNvSpPr txBox="1">
            <a:spLocks noChangeArrowheads="1"/>
          </p:cNvSpPr>
          <p:nvPr/>
        </p:nvSpPr>
        <p:spPr bwMode="auto">
          <a:xfrm>
            <a:off x="519113" y="530225"/>
            <a:ext cx="8077200" cy="6111875"/>
          </a:xfrm>
          <a:prstGeom prst="rect">
            <a:avLst/>
          </a:prstGeom>
          <a:noFill/>
          <a:ln w="9525">
            <a:noFill/>
            <a:miter lim="800000"/>
            <a:headEnd/>
            <a:tailEnd/>
          </a:ln>
        </p:spPr>
        <p:txBody>
          <a:bodyPr>
            <a:spAutoFit/>
          </a:bodyPr>
          <a:lstStyle/>
          <a:p>
            <a:pPr algn="just">
              <a:spcBef>
                <a:spcPct val="50000"/>
              </a:spcBef>
              <a:defRPr/>
            </a:pPr>
            <a:r>
              <a:rPr kumimoji="1" lang="zh-CN" altLang="en-US" b="1" dirty="0">
                <a:ea typeface="宋体" pitchFamily="2" charset="-122"/>
              </a:rPr>
              <a:t>问题转化为：求凸包的边界</a:t>
            </a:r>
            <a:endParaRPr kumimoji="1" lang="en-US" altLang="zh-CN" b="1" dirty="0">
              <a:ea typeface="宋体" pitchFamily="2" charset="-122"/>
            </a:endParaRPr>
          </a:p>
          <a:p>
            <a:pPr algn="just">
              <a:spcBef>
                <a:spcPct val="50000"/>
              </a:spcBef>
              <a:defRPr/>
            </a:pPr>
            <a:r>
              <a:rPr kumimoji="1" lang="en-US" altLang="zh-CN" b="1" dirty="0">
                <a:ea typeface="宋体" pitchFamily="2" charset="-122"/>
              </a:rPr>
              <a:t>        </a:t>
            </a:r>
            <a:r>
              <a:rPr kumimoji="1" lang="zh-CN" altLang="en-US" b="1" dirty="0">
                <a:ea typeface="宋体" pitchFamily="2" charset="-122"/>
              </a:rPr>
              <a:t>蛮力法求解凸包问题的基本思想：对于一个由</a:t>
            </a:r>
            <a:r>
              <a:rPr kumimoji="1" lang="en-US" altLang="zh-CN" b="1" i="1" dirty="0">
                <a:ea typeface="宋体" pitchFamily="2" charset="-122"/>
              </a:rPr>
              <a:t>n</a:t>
            </a:r>
            <a:r>
              <a:rPr kumimoji="1" lang="zh-CN" altLang="en-US" b="1" dirty="0">
                <a:ea typeface="宋体" pitchFamily="2" charset="-122"/>
              </a:rPr>
              <a:t>个点构成的集合</a:t>
            </a:r>
            <a:r>
              <a:rPr kumimoji="1" lang="en-US" altLang="zh-CN" b="1" i="1" dirty="0">
                <a:ea typeface="宋体" pitchFamily="2" charset="-122"/>
              </a:rPr>
              <a:t>S</a:t>
            </a:r>
            <a:r>
              <a:rPr kumimoji="1" lang="zh-CN" altLang="en-US" b="1" dirty="0">
                <a:ea typeface="宋体" pitchFamily="2" charset="-122"/>
              </a:rPr>
              <a:t>中的两个点</a:t>
            </a:r>
            <a:r>
              <a:rPr kumimoji="1" lang="en-US" altLang="zh-CN" b="1" i="1" dirty="0">
                <a:ea typeface="宋体" pitchFamily="2" charset="-122"/>
              </a:rPr>
              <a:t>P</a:t>
            </a:r>
            <a:r>
              <a:rPr kumimoji="1" lang="en-US" altLang="zh-CN" b="1" i="1" baseline="-25000" dirty="0">
                <a:ea typeface="宋体" pitchFamily="2" charset="-122"/>
              </a:rPr>
              <a:t>i</a:t>
            </a:r>
            <a:r>
              <a:rPr kumimoji="1" lang="zh-CN" altLang="en-US" b="1" dirty="0">
                <a:ea typeface="宋体" pitchFamily="2" charset="-122"/>
              </a:rPr>
              <a:t>和</a:t>
            </a:r>
            <a:r>
              <a:rPr kumimoji="1" lang="en-US" altLang="zh-CN" b="1" i="1" dirty="0" err="1">
                <a:ea typeface="宋体" pitchFamily="2" charset="-122"/>
              </a:rPr>
              <a:t>P</a:t>
            </a:r>
            <a:r>
              <a:rPr kumimoji="1" lang="en-US" altLang="zh-CN" b="1" i="1" baseline="-25000" dirty="0" err="1">
                <a:ea typeface="宋体" pitchFamily="2" charset="-122"/>
              </a:rPr>
              <a:t>j</a:t>
            </a:r>
            <a:r>
              <a:rPr kumimoji="1" lang="zh-CN" altLang="en-US" b="1" dirty="0">
                <a:ea typeface="宋体" pitchFamily="2" charset="-122"/>
              </a:rPr>
              <a:t>，</a:t>
            </a:r>
            <a:r>
              <a:rPr kumimoji="1" lang="zh-CN" altLang="en-US" b="1" dirty="0">
                <a:solidFill>
                  <a:srgbClr val="FF0000"/>
                </a:solidFill>
                <a:ea typeface="宋体" pitchFamily="2" charset="-122"/>
              </a:rPr>
              <a:t>当且仅当该集合中的其他点都位于穿过这两点的直线的同一边时</a:t>
            </a:r>
            <a:r>
              <a:rPr kumimoji="1" lang="zh-CN" altLang="en-US" b="1" dirty="0">
                <a:ea typeface="宋体" pitchFamily="2" charset="-122"/>
              </a:rPr>
              <a:t>（假定不存在三点同线的情况），</a:t>
            </a:r>
            <a:r>
              <a:rPr kumimoji="1" lang="zh-CN" altLang="en-US" b="1" dirty="0">
                <a:solidFill>
                  <a:srgbClr val="FF0000"/>
                </a:solidFill>
                <a:ea typeface="宋体" pitchFamily="2" charset="-122"/>
              </a:rPr>
              <a:t>他们的连线是该集合凸包边界的一部分</a:t>
            </a:r>
            <a:r>
              <a:rPr kumimoji="1" lang="zh-CN" altLang="en-US" b="1" dirty="0">
                <a:ea typeface="宋体" pitchFamily="2" charset="-122"/>
              </a:rPr>
              <a:t>。对每一对顶点都检验一遍后，满足条件的线段构成了该凸包的</a:t>
            </a:r>
            <a:r>
              <a:rPr kumimoji="1" lang="zh-CN" altLang="en-US" b="1" dirty="0">
                <a:solidFill>
                  <a:srgbClr val="FF0000"/>
                </a:solidFill>
                <a:ea typeface="宋体" pitchFamily="2" charset="-122"/>
              </a:rPr>
              <a:t>边界</a:t>
            </a:r>
            <a:r>
              <a:rPr kumimoji="1" lang="zh-CN" altLang="en-US" b="1" dirty="0">
                <a:ea typeface="宋体" pitchFamily="2" charset="-122"/>
              </a:rPr>
              <a:t>。</a:t>
            </a:r>
          </a:p>
          <a:p>
            <a:pPr algn="just">
              <a:spcBef>
                <a:spcPct val="30000"/>
              </a:spcBef>
              <a:defRPr/>
            </a:pPr>
            <a:r>
              <a:rPr kumimoji="1" lang="zh-CN" altLang="en-US" b="1" dirty="0">
                <a:ea typeface="宋体" pitchFamily="2" charset="-122"/>
              </a:rPr>
              <a:t>方法：</a:t>
            </a:r>
            <a:endParaRPr kumimoji="1" lang="en-US" altLang="zh-CN" b="1" dirty="0">
              <a:ea typeface="宋体" pitchFamily="2" charset="-122"/>
            </a:endParaRPr>
          </a:p>
          <a:p>
            <a:pPr algn="just">
              <a:spcBef>
                <a:spcPct val="30000"/>
              </a:spcBef>
              <a:defRPr/>
            </a:pPr>
            <a:r>
              <a:rPr kumimoji="1" lang="en-US" altLang="zh-CN" b="1" dirty="0">
                <a:solidFill>
                  <a:srgbClr val="FF0000"/>
                </a:solidFill>
                <a:ea typeface="宋体" pitchFamily="2" charset="-122"/>
              </a:rPr>
              <a:t>    </a:t>
            </a:r>
            <a:r>
              <a:rPr kumimoji="1" lang="zh-CN" altLang="en-US" b="1" dirty="0">
                <a:solidFill>
                  <a:srgbClr val="FF0000"/>
                </a:solidFill>
                <a:ea typeface="宋体" pitchFamily="2" charset="-122"/>
              </a:rPr>
              <a:t>（</a:t>
            </a:r>
            <a:r>
              <a:rPr kumimoji="1" lang="en-US" altLang="zh-CN" b="1" dirty="0">
                <a:solidFill>
                  <a:srgbClr val="FF0000"/>
                </a:solidFill>
                <a:ea typeface="宋体" pitchFamily="2" charset="-122"/>
              </a:rPr>
              <a:t>1</a:t>
            </a:r>
            <a:r>
              <a:rPr kumimoji="1" lang="zh-CN" altLang="en-US" b="1" dirty="0">
                <a:solidFill>
                  <a:srgbClr val="FF0000"/>
                </a:solidFill>
                <a:ea typeface="宋体" pitchFamily="2" charset="-122"/>
              </a:rPr>
              <a:t>）先找出所有的线段（任意两点的连线）    多少条？</a:t>
            </a:r>
            <a:endParaRPr kumimoji="1" lang="en-US" altLang="zh-CN" b="1" dirty="0">
              <a:solidFill>
                <a:srgbClr val="FF0000"/>
              </a:solidFill>
              <a:ea typeface="宋体" pitchFamily="2" charset="-122"/>
            </a:endParaRPr>
          </a:p>
          <a:p>
            <a:pPr algn="just">
              <a:spcBef>
                <a:spcPct val="30000"/>
              </a:spcBef>
              <a:defRPr/>
            </a:pPr>
            <a:r>
              <a:rPr kumimoji="1" lang="zh-CN" altLang="en-US" b="1" dirty="0">
                <a:solidFill>
                  <a:srgbClr val="FF0000"/>
                </a:solidFill>
                <a:ea typeface="宋体" pitchFamily="2" charset="-122"/>
              </a:rPr>
              <a:t>    （</a:t>
            </a:r>
            <a:r>
              <a:rPr kumimoji="1" lang="en-US" altLang="zh-CN" b="1" dirty="0">
                <a:solidFill>
                  <a:srgbClr val="FF0000"/>
                </a:solidFill>
                <a:ea typeface="宋体" pitchFamily="2" charset="-122"/>
              </a:rPr>
              <a:t>2</a:t>
            </a:r>
            <a:r>
              <a:rPr kumimoji="1" lang="zh-CN" altLang="en-US" b="1" dirty="0">
                <a:solidFill>
                  <a:srgbClr val="FF0000"/>
                </a:solidFill>
                <a:ea typeface="宋体" pitchFamily="2" charset="-122"/>
              </a:rPr>
              <a:t>）再依次判断每一条线段是否是凸包的边界</a:t>
            </a:r>
            <a:endParaRPr kumimoji="1" lang="en-US" altLang="zh-CN" b="1" dirty="0">
              <a:solidFill>
                <a:srgbClr val="FF0000"/>
              </a:solidFill>
              <a:ea typeface="宋体" pitchFamily="2" charset="-122"/>
            </a:endParaRPr>
          </a:p>
          <a:p>
            <a:pPr marL="1071563" indent="-1071563" algn="just">
              <a:spcBef>
                <a:spcPct val="30000"/>
              </a:spcBef>
              <a:defRPr/>
            </a:pPr>
            <a:r>
              <a:rPr kumimoji="1" lang="en-US" altLang="zh-CN" b="1" dirty="0">
                <a:solidFill>
                  <a:srgbClr val="FF0000"/>
                </a:solidFill>
                <a:ea typeface="宋体" pitchFamily="2" charset="-122"/>
              </a:rPr>
              <a:t>	——</a:t>
            </a:r>
            <a:r>
              <a:rPr kumimoji="1" lang="zh-CN" altLang="en-US" b="1" dirty="0">
                <a:solidFill>
                  <a:srgbClr val="FF0000"/>
                </a:solidFill>
                <a:ea typeface="宋体" pitchFamily="2" charset="-122"/>
              </a:rPr>
              <a:t>怎样判断边界：即判断是否其它的点都在这条边的同一侧，如果是，就是边界。</a:t>
            </a:r>
            <a:endParaRPr kumimoji="1" lang="en-US" altLang="zh-CN" b="1" dirty="0">
              <a:solidFill>
                <a:srgbClr val="FF0000"/>
              </a:solidFill>
              <a:ea typeface="宋体" pitchFamily="2" charset="-122"/>
            </a:endParaRPr>
          </a:p>
          <a:p>
            <a:pPr marL="1071563" indent="-1071563" algn="just">
              <a:spcBef>
                <a:spcPct val="30000"/>
              </a:spcBef>
              <a:defRPr/>
            </a:pPr>
            <a:r>
              <a:rPr kumimoji="1" lang="en-US" altLang="zh-CN" b="1" dirty="0">
                <a:solidFill>
                  <a:srgbClr val="FF0000"/>
                </a:solidFill>
                <a:ea typeface="宋体" pitchFamily="2" charset="-122"/>
              </a:rPr>
              <a:t>	——</a:t>
            </a:r>
            <a:r>
              <a:rPr kumimoji="1" lang="zh-CN" altLang="en-US" b="1" dirty="0">
                <a:solidFill>
                  <a:srgbClr val="FF0000"/>
                </a:solidFill>
                <a:ea typeface="宋体" pitchFamily="2" charset="-122"/>
              </a:rPr>
              <a:t>怎样判断两点是否在某条线的同一侧：见下页</a:t>
            </a:r>
            <a:endParaRPr kumimoji="1" lang="en-US" altLang="zh-CN" b="1" dirty="0">
              <a:solidFill>
                <a:srgbClr val="FF0000"/>
              </a:solidFill>
              <a:ea typeface="宋体" pitchFamily="2" charset="-122"/>
            </a:endParaRPr>
          </a:p>
          <a:p>
            <a:pPr marL="1071563" indent="-1071563" algn="just">
              <a:spcBef>
                <a:spcPct val="30000"/>
              </a:spcBef>
              <a:defRPr/>
            </a:pPr>
            <a:endParaRPr kumimoji="1" lang="zh-CN" altLang="en-US" b="1" dirty="0">
              <a:solidFill>
                <a:srgbClr val="FF0000"/>
              </a:solidFill>
              <a:ea typeface="宋体" pitchFamily="2" charset="-122"/>
            </a:endParaRPr>
          </a:p>
        </p:txBody>
      </p:sp>
    </p:spTree>
    <p:extLst>
      <p:ext uri="{BB962C8B-B14F-4D97-AF65-F5344CB8AC3E}">
        <p14:creationId xmlns:p14="http://schemas.microsoft.com/office/powerpoint/2010/main" val="240154229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6805">
                                            <p:txEl>
                                              <p:pRg st="2" end="2"/>
                                            </p:txEl>
                                          </p:spTgt>
                                        </p:tgtEl>
                                        <p:attrNameLst>
                                          <p:attrName>style.visibility</p:attrName>
                                        </p:attrNameLst>
                                      </p:cBhvr>
                                      <p:to>
                                        <p:strVal val="visible"/>
                                      </p:to>
                                    </p:set>
                                    <p:animEffect transition="in" filter="randombar(horizontal)">
                                      <p:cBhvr>
                                        <p:cTn id="7" dur="500"/>
                                        <p:tgtEl>
                                          <p:spTgt spid="76805">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6805">
                                            <p:txEl>
                                              <p:pRg st="3" end="3"/>
                                            </p:txEl>
                                          </p:spTgt>
                                        </p:tgtEl>
                                        <p:attrNameLst>
                                          <p:attrName>style.visibility</p:attrName>
                                        </p:attrNameLst>
                                      </p:cBhvr>
                                      <p:to>
                                        <p:strVal val="visible"/>
                                      </p:to>
                                    </p:set>
                                    <p:animEffect transition="in" filter="randombar(horizontal)">
                                      <p:cBhvr>
                                        <p:cTn id="10" dur="500"/>
                                        <p:tgtEl>
                                          <p:spTgt spid="76805">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76805">
                                            <p:txEl>
                                              <p:pRg st="4" end="4"/>
                                            </p:txEl>
                                          </p:spTgt>
                                        </p:tgtEl>
                                        <p:attrNameLst>
                                          <p:attrName>style.visibility</p:attrName>
                                        </p:attrNameLst>
                                      </p:cBhvr>
                                      <p:to>
                                        <p:strVal val="visible"/>
                                      </p:to>
                                    </p:set>
                                    <p:animEffect transition="in" filter="randombar(horizontal)">
                                      <p:cBhvr>
                                        <p:cTn id="15" dur="500"/>
                                        <p:tgtEl>
                                          <p:spTgt spid="76805">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nodeType="clickEffect">
                                  <p:stCondLst>
                                    <p:cond delay="0"/>
                                  </p:stCondLst>
                                  <p:childTnLst>
                                    <p:set>
                                      <p:cBhvr>
                                        <p:cTn id="19" dur="1" fill="hold">
                                          <p:stCondLst>
                                            <p:cond delay="0"/>
                                          </p:stCondLst>
                                        </p:cTn>
                                        <p:tgtEl>
                                          <p:spTgt spid="76805">
                                            <p:txEl>
                                              <p:pRg st="5" end="5"/>
                                            </p:txEl>
                                          </p:spTgt>
                                        </p:tgtEl>
                                        <p:attrNameLst>
                                          <p:attrName>style.visibility</p:attrName>
                                        </p:attrNameLst>
                                      </p:cBhvr>
                                      <p:to>
                                        <p:strVal val="visible"/>
                                      </p:to>
                                    </p:set>
                                    <p:animEffect transition="in" filter="randombar(horizontal)">
                                      <p:cBhvr>
                                        <p:cTn id="20" dur="500"/>
                                        <p:tgtEl>
                                          <p:spTgt spid="76805">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nodeType="clickEffect">
                                  <p:stCondLst>
                                    <p:cond delay="0"/>
                                  </p:stCondLst>
                                  <p:childTnLst>
                                    <p:set>
                                      <p:cBhvr>
                                        <p:cTn id="24" dur="1" fill="hold">
                                          <p:stCondLst>
                                            <p:cond delay="0"/>
                                          </p:stCondLst>
                                        </p:cTn>
                                        <p:tgtEl>
                                          <p:spTgt spid="76805">
                                            <p:txEl>
                                              <p:pRg st="6" end="6"/>
                                            </p:txEl>
                                          </p:spTgt>
                                        </p:tgtEl>
                                        <p:attrNameLst>
                                          <p:attrName>style.visibility</p:attrName>
                                        </p:attrNameLst>
                                      </p:cBhvr>
                                      <p:to>
                                        <p:strVal val="visible"/>
                                      </p:to>
                                    </p:set>
                                    <p:animEffect transition="in" filter="randombar(horizontal)">
                                      <p:cBhvr>
                                        <p:cTn id="25" dur="500"/>
                                        <p:tgtEl>
                                          <p:spTgt spid="7680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6C63B49A-6CDA-449C-A1E0-50A3DC7DF3F7}"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8397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839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D3B76FB0-9E75-48BF-9BBC-E88B952BFF6D}" type="slidenum">
              <a:rPr lang="en-US" altLang="zh-CN" sz="1400" smtClean="0">
                <a:latin typeface="Comic Sans MS" pitchFamily="66" charset="0"/>
              </a:rPr>
              <a:pPr/>
              <a:t>54</a:t>
            </a:fld>
            <a:endParaRPr lang="en-US" altLang="zh-CN" sz="1400" smtClean="0">
              <a:latin typeface="Comic Sans MS" pitchFamily="66" charset="0"/>
            </a:endParaRPr>
          </a:p>
        </p:txBody>
      </p:sp>
      <p:sp>
        <p:nvSpPr>
          <p:cNvPr id="83973" name="Text Box 2"/>
          <p:cNvSpPr txBox="1">
            <a:spLocks noChangeArrowheads="1"/>
          </p:cNvSpPr>
          <p:nvPr/>
        </p:nvSpPr>
        <p:spPr bwMode="auto">
          <a:xfrm>
            <a:off x="519113" y="530225"/>
            <a:ext cx="807720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spcBef>
                <a:spcPct val="50000"/>
              </a:spcBef>
            </a:pPr>
            <a:r>
              <a:rPr kumimoji="1" lang="zh-CN" altLang="en-US" b="1"/>
              <a:t>在平面上，穿过两个点</a:t>
            </a:r>
            <a:r>
              <a:rPr kumimoji="1" lang="en-US" altLang="zh-CN" b="1"/>
              <a:t>(</a:t>
            </a:r>
            <a:r>
              <a:rPr kumimoji="1" lang="en-US" altLang="zh-CN" b="1" i="1"/>
              <a:t>x</a:t>
            </a:r>
            <a:r>
              <a:rPr kumimoji="1" lang="en-US" altLang="zh-CN" b="1" baseline="-30000"/>
              <a:t>1</a:t>
            </a:r>
            <a:r>
              <a:rPr kumimoji="1" lang="en-US" altLang="zh-CN" b="1"/>
              <a:t>, </a:t>
            </a:r>
            <a:r>
              <a:rPr kumimoji="1" lang="en-US" altLang="zh-CN" b="1" i="1"/>
              <a:t>y</a:t>
            </a:r>
            <a:r>
              <a:rPr kumimoji="1" lang="en-US" altLang="zh-CN" b="1" baseline="-30000"/>
              <a:t>1</a:t>
            </a:r>
            <a:r>
              <a:rPr kumimoji="1" lang="en-US" altLang="zh-CN" b="1"/>
              <a:t>)</a:t>
            </a:r>
            <a:r>
              <a:rPr kumimoji="1" lang="zh-CN" altLang="en-US" b="1"/>
              <a:t>和</a:t>
            </a:r>
            <a:r>
              <a:rPr kumimoji="1" lang="en-US" altLang="zh-CN" b="1"/>
              <a:t>(</a:t>
            </a:r>
            <a:r>
              <a:rPr kumimoji="1" lang="en-US" altLang="zh-CN" b="1" i="1"/>
              <a:t>x</a:t>
            </a:r>
            <a:r>
              <a:rPr kumimoji="1" lang="en-US" altLang="zh-CN" b="1" baseline="-30000"/>
              <a:t>2</a:t>
            </a:r>
            <a:r>
              <a:rPr kumimoji="1" lang="en-US" altLang="zh-CN" b="1"/>
              <a:t>, </a:t>
            </a:r>
            <a:r>
              <a:rPr kumimoji="1" lang="en-US" altLang="zh-CN" b="1" i="1"/>
              <a:t>y</a:t>
            </a:r>
            <a:r>
              <a:rPr kumimoji="1" lang="en-US" altLang="zh-CN" b="1" baseline="-30000"/>
              <a:t>2</a:t>
            </a:r>
            <a:r>
              <a:rPr kumimoji="1" lang="en-US" altLang="zh-CN" b="1"/>
              <a:t>)</a:t>
            </a:r>
            <a:r>
              <a:rPr kumimoji="1" lang="zh-CN" altLang="en-US" b="1"/>
              <a:t>的直线是由下面的方程定义的：</a:t>
            </a:r>
          </a:p>
          <a:p>
            <a:pPr algn="just" eaLnBrk="1" hangingPunct="1">
              <a:spcBef>
                <a:spcPct val="30000"/>
              </a:spcBef>
            </a:pPr>
            <a:r>
              <a:rPr kumimoji="1" lang="zh-CN" altLang="en-US" b="1" i="1"/>
              <a:t>         </a:t>
            </a:r>
            <a:r>
              <a:rPr kumimoji="1" lang="en-US" altLang="zh-CN" b="1" i="1"/>
              <a:t>ax </a:t>
            </a:r>
            <a:r>
              <a:rPr kumimoji="1" lang="en-US" altLang="zh-CN" b="1"/>
              <a:t>+ </a:t>
            </a:r>
            <a:r>
              <a:rPr kumimoji="1" lang="en-US" altLang="zh-CN" b="1" i="1"/>
              <a:t>by </a:t>
            </a:r>
            <a:r>
              <a:rPr kumimoji="1" lang="en-US" altLang="zh-CN" b="1"/>
              <a:t>= </a:t>
            </a:r>
            <a:r>
              <a:rPr kumimoji="1" lang="en-US" altLang="zh-CN" b="1" i="1"/>
              <a:t>c  </a:t>
            </a:r>
            <a:r>
              <a:rPr kumimoji="1" lang="en-US" altLang="zh-CN" b="1"/>
              <a:t>(</a:t>
            </a:r>
            <a:r>
              <a:rPr kumimoji="1" lang="zh-CN" altLang="en-US" b="1"/>
              <a:t>其中，</a:t>
            </a:r>
            <a:r>
              <a:rPr kumimoji="1" lang="en-US" altLang="zh-CN" b="1" i="1"/>
              <a:t>a</a:t>
            </a:r>
            <a:r>
              <a:rPr kumimoji="1" lang="en-US" altLang="zh-CN" b="1"/>
              <a:t>=</a:t>
            </a:r>
            <a:r>
              <a:rPr kumimoji="1" lang="en-US" altLang="zh-CN" b="1" i="1"/>
              <a:t>y</a:t>
            </a:r>
            <a:r>
              <a:rPr kumimoji="1" lang="en-US" altLang="zh-CN" b="1" baseline="-30000"/>
              <a:t>2</a:t>
            </a:r>
            <a:r>
              <a:rPr kumimoji="1" lang="en-US" altLang="zh-CN" b="1"/>
              <a:t>-</a:t>
            </a:r>
            <a:r>
              <a:rPr kumimoji="1" lang="en-US" altLang="zh-CN" b="1" i="1"/>
              <a:t>y</a:t>
            </a:r>
            <a:r>
              <a:rPr kumimoji="1" lang="en-US" altLang="zh-CN" b="1" baseline="-30000"/>
              <a:t>1</a:t>
            </a:r>
            <a:r>
              <a:rPr kumimoji="1" lang="en-US" altLang="zh-CN" b="1"/>
              <a:t>, </a:t>
            </a:r>
            <a:r>
              <a:rPr kumimoji="1" lang="en-US" altLang="zh-CN" b="1" i="1"/>
              <a:t>b</a:t>
            </a:r>
            <a:r>
              <a:rPr kumimoji="1" lang="en-US" altLang="zh-CN" b="1"/>
              <a:t>=</a:t>
            </a:r>
            <a:r>
              <a:rPr kumimoji="1" lang="en-US" altLang="zh-CN" b="1" i="1"/>
              <a:t>x</a:t>
            </a:r>
            <a:r>
              <a:rPr kumimoji="1" lang="en-US" altLang="zh-CN" b="1" baseline="-30000"/>
              <a:t>1</a:t>
            </a:r>
            <a:r>
              <a:rPr kumimoji="1" lang="en-US" altLang="zh-CN" b="1"/>
              <a:t>-</a:t>
            </a:r>
            <a:r>
              <a:rPr kumimoji="1" lang="en-US" altLang="zh-CN" b="1" i="1"/>
              <a:t>x</a:t>
            </a:r>
            <a:r>
              <a:rPr kumimoji="1" lang="en-US" altLang="zh-CN" b="1" baseline="-30000"/>
              <a:t>2</a:t>
            </a:r>
            <a:r>
              <a:rPr kumimoji="1" lang="en-US" altLang="zh-CN" b="1"/>
              <a:t>, </a:t>
            </a:r>
            <a:r>
              <a:rPr kumimoji="1" lang="en-US" altLang="zh-CN" b="1" i="1"/>
              <a:t>c</a:t>
            </a:r>
            <a:r>
              <a:rPr kumimoji="1" lang="en-US" altLang="zh-CN" b="1"/>
              <a:t>=</a:t>
            </a:r>
            <a:r>
              <a:rPr kumimoji="1" lang="en-US" altLang="zh-CN" b="1" i="1"/>
              <a:t>x</a:t>
            </a:r>
            <a:r>
              <a:rPr kumimoji="1" lang="en-US" altLang="zh-CN" b="1" baseline="-30000"/>
              <a:t>1</a:t>
            </a:r>
            <a:r>
              <a:rPr kumimoji="1" lang="en-US" altLang="zh-CN" b="1" i="1"/>
              <a:t>y</a:t>
            </a:r>
            <a:r>
              <a:rPr kumimoji="1" lang="en-US" altLang="zh-CN" b="1" baseline="-30000"/>
              <a:t>2</a:t>
            </a:r>
            <a:r>
              <a:rPr kumimoji="1" lang="en-US" altLang="zh-CN" b="1"/>
              <a:t>-</a:t>
            </a:r>
            <a:r>
              <a:rPr kumimoji="1" lang="en-US" altLang="zh-CN" b="1" i="1"/>
              <a:t>y</a:t>
            </a:r>
            <a:r>
              <a:rPr kumimoji="1" lang="en-US" altLang="zh-CN" b="1" baseline="-30000"/>
              <a:t>1</a:t>
            </a:r>
            <a:r>
              <a:rPr kumimoji="1" lang="en-US" altLang="zh-CN" b="1" i="1"/>
              <a:t>x</a:t>
            </a:r>
            <a:r>
              <a:rPr kumimoji="1" lang="en-US" altLang="zh-CN" b="1" baseline="-30000"/>
              <a:t>2</a:t>
            </a:r>
            <a:r>
              <a:rPr kumimoji="1" lang="en-US" altLang="zh-CN" b="1"/>
              <a:t>)</a:t>
            </a:r>
          </a:p>
          <a:p>
            <a:pPr algn="just" eaLnBrk="1" hangingPunct="1">
              <a:spcBef>
                <a:spcPct val="30000"/>
              </a:spcBef>
            </a:pPr>
            <a:r>
              <a:rPr kumimoji="1" lang="en-US" altLang="zh-CN" b="1"/>
              <a:t>        </a:t>
            </a:r>
            <a:r>
              <a:rPr kumimoji="1" lang="zh-CN" altLang="en-US" b="1"/>
              <a:t>这样一条直线把平面分成两个半平面：其中一个半平面中的点都满足</a:t>
            </a:r>
            <a:r>
              <a:rPr kumimoji="1" lang="en-US" altLang="zh-CN" b="1" i="1"/>
              <a:t>ax </a:t>
            </a:r>
            <a:r>
              <a:rPr kumimoji="1" lang="en-US" altLang="zh-CN" b="1"/>
              <a:t>+ </a:t>
            </a:r>
            <a:r>
              <a:rPr kumimoji="1" lang="en-US" altLang="zh-CN" b="1" i="1"/>
              <a:t>by</a:t>
            </a:r>
            <a:r>
              <a:rPr kumimoji="1" lang="zh-CN" altLang="en-US" b="1"/>
              <a:t>＞</a:t>
            </a:r>
            <a:r>
              <a:rPr kumimoji="1" lang="en-US" altLang="zh-CN" b="1" i="1"/>
              <a:t>c</a:t>
            </a:r>
            <a:r>
              <a:rPr kumimoji="1" lang="zh-CN" altLang="en-US" b="1"/>
              <a:t>，另一个半平面中的点都满足</a:t>
            </a:r>
            <a:r>
              <a:rPr kumimoji="1" lang="en-US" altLang="zh-CN" b="1" i="1"/>
              <a:t>ax </a:t>
            </a:r>
            <a:r>
              <a:rPr kumimoji="1" lang="en-US" altLang="zh-CN" b="1"/>
              <a:t>+ </a:t>
            </a:r>
            <a:r>
              <a:rPr kumimoji="1" lang="en-US" altLang="zh-CN" b="1" i="1"/>
              <a:t>by</a:t>
            </a:r>
            <a:r>
              <a:rPr kumimoji="1" lang="zh-CN" altLang="en-US" b="1"/>
              <a:t>＜</a:t>
            </a:r>
            <a:r>
              <a:rPr kumimoji="1" lang="en-US" altLang="zh-CN" b="1" i="1"/>
              <a:t>c</a:t>
            </a:r>
            <a:r>
              <a:rPr kumimoji="1" lang="zh-CN" altLang="en-US" b="1"/>
              <a:t>，因此，</a:t>
            </a:r>
            <a:r>
              <a:rPr kumimoji="1" lang="zh-CN" altLang="en-US" b="1">
                <a:solidFill>
                  <a:srgbClr val="FF0000"/>
                </a:solidFill>
              </a:rPr>
              <a:t>为了检验这些点是否位于这条直线的同一边，可以简单地把每个点代入方程</a:t>
            </a:r>
            <a:r>
              <a:rPr kumimoji="1" lang="en-US" altLang="zh-CN" b="1" i="1">
                <a:solidFill>
                  <a:srgbClr val="FF0000"/>
                </a:solidFill>
              </a:rPr>
              <a:t>ax </a:t>
            </a:r>
            <a:r>
              <a:rPr kumimoji="1" lang="en-US" altLang="zh-CN" b="1">
                <a:solidFill>
                  <a:srgbClr val="FF0000"/>
                </a:solidFill>
              </a:rPr>
              <a:t>+ </a:t>
            </a:r>
            <a:r>
              <a:rPr kumimoji="1" lang="en-US" altLang="zh-CN" b="1" i="1">
                <a:solidFill>
                  <a:srgbClr val="FF0000"/>
                </a:solidFill>
              </a:rPr>
              <a:t>by </a:t>
            </a:r>
            <a:r>
              <a:rPr kumimoji="1" lang="en-US" altLang="zh-CN" b="1">
                <a:solidFill>
                  <a:srgbClr val="FF0000"/>
                </a:solidFill>
              </a:rPr>
              <a:t>= </a:t>
            </a:r>
            <a:r>
              <a:rPr kumimoji="1" lang="en-US" altLang="zh-CN" b="1" i="1">
                <a:solidFill>
                  <a:srgbClr val="FF0000"/>
                </a:solidFill>
              </a:rPr>
              <a:t>c</a:t>
            </a:r>
            <a:r>
              <a:rPr kumimoji="1" lang="zh-CN" altLang="en-US" b="1">
                <a:solidFill>
                  <a:srgbClr val="FF0000"/>
                </a:solidFill>
              </a:rPr>
              <a:t>，检验这些表达式的符号（</a:t>
            </a:r>
            <a:r>
              <a:rPr kumimoji="1" lang="en-US" altLang="zh-CN" b="1">
                <a:solidFill>
                  <a:srgbClr val="FF0000"/>
                </a:solidFill>
              </a:rPr>
              <a:t>&gt;</a:t>
            </a:r>
            <a:r>
              <a:rPr kumimoji="1" lang="zh-CN" altLang="en-US" b="1">
                <a:solidFill>
                  <a:srgbClr val="FF0000"/>
                </a:solidFill>
              </a:rPr>
              <a:t>或</a:t>
            </a:r>
            <a:r>
              <a:rPr kumimoji="1" lang="en-US" altLang="zh-CN" b="1">
                <a:solidFill>
                  <a:srgbClr val="FF0000"/>
                </a:solidFill>
              </a:rPr>
              <a:t>&lt;</a:t>
            </a:r>
            <a:r>
              <a:rPr kumimoji="1" lang="zh-CN" altLang="en-US" b="1">
                <a:solidFill>
                  <a:srgbClr val="FF0000"/>
                </a:solidFill>
              </a:rPr>
              <a:t>号）是否相同。</a:t>
            </a:r>
            <a:endParaRPr kumimoji="1" lang="en-US" altLang="zh-CN" b="1">
              <a:solidFill>
                <a:srgbClr val="FF0000"/>
              </a:solidFill>
            </a:endParaRPr>
          </a:p>
          <a:p>
            <a:pPr algn="just" eaLnBrk="1" hangingPunct="1">
              <a:spcBef>
                <a:spcPct val="30000"/>
              </a:spcBef>
            </a:pPr>
            <a:r>
              <a:rPr kumimoji="1" lang="en-US" altLang="zh-CN" b="1">
                <a:solidFill>
                  <a:srgbClr val="FF0000"/>
                </a:solidFill>
              </a:rPr>
              <a:t>	</a:t>
            </a:r>
            <a:r>
              <a:rPr kumimoji="1" lang="zh-CN" altLang="en-US" b="1">
                <a:solidFill>
                  <a:srgbClr val="FF0000"/>
                </a:solidFill>
              </a:rPr>
              <a:t>若相同，则在同一侧；</a:t>
            </a:r>
            <a:endParaRPr kumimoji="1" lang="en-US" altLang="zh-CN" b="1">
              <a:solidFill>
                <a:srgbClr val="FF0000"/>
              </a:solidFill>
            </a:endParaRPr>
          </a:p>
          <a:p>
            <a:pPr algn="just" eaLnBrk="1" hangingPunct="1">
              <a:spcBef>
                <a:spcPct val="30000"/>
              </a:spcBef>
            </a:pPr>
            <a:r>
              <a:rPr kumimoji="1" lang="en-US" altLang="zh-CN" b="1">
                <a:solidFill>
                  <a:srgbClr val="FF0000"/>
                </a:solidFill>
              </a:rPr>
              <a:t>	</a:t>
            </a:r>
            <a:r>
              <a:rPr kumimoji="1" lang="zh-CN" altLang="en-US" b="1">
                <a:solidFill>
                  <a:srgbClr val="FF0000"/>
                </a:solidFill>
              </a:rPr>
              <a:t>否则，不同一侧。</a:t>
            </a:r>
          </a:p>
        </p:txBody>
      </p:sp>
    </p:spTree>
    <p:extLst>
      <p:ext uri="{BB962C8B-B14F-4D97-AF65-F5344CB8AC3E}">
        <p14:creationId xmlns:p14="http://schemas.microsoft.com/office/powerpoint/2010/main" val="2060574840"/>
      </p:ext>
    </p:extLst>
  </p:cSld>
  <p:clrMapOvr>
    <a:masterClrMapping/>
  </p:clrMapOvr>
  <p:transition spd="slow">
    <p:randomBa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F268D3A0-7828-483C-9760-EC2DD7DDF2E1}"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8499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8499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0DBBEF37-5BE6-4C46-B358-F8D96C86CEC2}" type="slidenum">
              <a:rPr lang="en-US" altLang="zh-CN" sz="1400" smtClean="0">
                <a:latin typeface="Comic Sans MS" pitchFamily="66" charset="0"/>
              </a:rPr>
              <a:pPr/>
              <a:t>55</a:t>
            </a:fld>
            <a:endParaRPr lang="en-US" altLang="zh-CN" sz="1400" smtClean="0">
              <a:latin typeface="Comic Sans MS" pitchFamily="66" charset="0"/>
            </a:endParaRPr>
          </a:p>
        </p:txBody>
      </p:sp>
      <p:sp>
        <p:nvSpPr>
          <p:cNvPr id="84997" name="Rectangle 3" descr="Rectangle: Click to edit Master text styles&#10;Second level&#10;Third level&#10;Fourth level&#10;Fifth level"/>
          <p:cNvSpPr>
            <a:spLocks noGrp="1" noChangeArrowheads="1"/>
          </p:cNvSpPr>
          <p:nvPr>
            <p:ph type="body" idx="1"/>
          </p:nvPr>
        </p:nvSpPr>
        <p:spPr>
          <a:xfrm>
            <a:off x="685800" y="1285875"/>
            <a:ext cx="7772400" cy="2624138"/>
          </a:xfrm>
        </p:spPr>
        <p:txBody>
          <a:bodyPr/>
          <a:lstStyle/>
          <a:p>
            <a:pPr marL="0" indent="0" algn="just" eaLnBrk="1" hangingPunct="1">
              <a:lnSpc>
                <a:spcPct val="90000"/>
              </a:lnSpc>
              <a:spcBef>
                <a:spcPct val="30000"/>
              </a:spcBef>
              <a:buFontTx/>
              <a:buNone/>
            </a:pPr>
            <a:r>
              <a:rPr lang="zh-CN" altLang="en-US" smtClean="0"/>
              <a:t>该算法的效率如何呢？所有不同的点共组成了</a:t>
            </a:r>
            <a:r>
              <a:rPr lang="en-US" altLang="zh-CN" i="1" smtClean="0">
                <a:latin typeface="Times New Roman" pitchFamily="18" charset="0"/>
                <a:cs typeface="Times New Roman" pitchFamily="18" charset="0"/>
              </a:rPr>
              <a:t>n</a:t>
            </a:r>
            <a:r>
              <a:rPr lang="en-US" altLang="zh-CN" smtClean="0">
                <a:latin typeface="Times New Roman" pitchFamily="18" charset="0"/>
                <a:cs typeface="Times New Roman" pitchFamily="18" charset="0"/>
              </a:rPr>
              <a:t>(</a:t>
            </a:r>
            <a:r>
              <a:rPr lang="en-US" altLang="zh-CN" i="1" smtClean="0">
                <a:latin typeface="Times New Roman" pitchFamily="18" charset="0"/>
                <a:cs typeface="Times New Roman" pitchFamily="18" charset="0"/>
              </a:rPr>
              <a:t>n</a:t>
            </a:r>
            <a:r>
              <a:rPr lang="en-US" altLang="zh-CN" smtClean="0">
                <a:latin typeface="Times New Roman" pitchFamily="18" charset="0"/>
                <a:cs typeface="Times New Roman" pitchFamily="18" charset="0"/>
              </a:rPr>
              <a:t>-1)/2</a:t>
            </a:r>
            <a:r>
              <a:rPr lang="zh-CN" altLang="en-US" smtClean="0"/>
              <a:t>边，对每条边都要对其他</a:t>
            </a:r>
            <a:r>
              <a:rPr lang="en-US" altLang="zh-CN" i="1" smtClean="0">
                <a:latin typeface="Times New Roman" pitchFamily="18" charset="0"/>
                <a:cs typeface="Times New Roman" pitchFamily="18" charset="0"/>
              </a:rPr>
              <a:t>n-2</a:t>
            </a:r>
            <a:r>
              <a:rPr lang="zh-CN" altLang="en-US" smtClean="0"/>
              <a:t>个顶点求出在直线方程</a:t>
            </a:r>
            <a:r>
              <a:rPr lang="en-US" altLang="zh-CN" i="1" smtClean="0">
                <a:latin typeface="Times New Roman" pitchFamily="18" charset="0"/>
                <a:cs typeface="Times New Roman" pitchFamily="18" charset="0"/>
              </a:rPr>
              <a:t>ax </a:t>
            </a:r>
            <a:r>
              <a:rPr lang="en-US" altLang="zh-CN" smtClean="0">
                <a:latin typeface="Times New Roman" pitchFamily="18" charset="0"/>
                <a:cs typeface="Times New Roman" pitchFamily="18" charset="0"/>
              </a:rPr>
              <a:t>+ </a:t>
            </a:r>
            <a:r>
              <a:rPr lang="en-US" altLang="zh-CN" i="1" smtClean="0">
                <a:latin typeface="Times New Roman" pitchFamily="18" charset="0"/>
                <a:cs typeface="Times New Roman" pitchFamily="18" charset="0"/>
              </a:rPr>
              <a:t>by </a:t>
            </a:r>
            <a:r>
              <a:rPr lang="en-US" altLang="zh-CN" smtClean="0">
                <a:latin typeface="Times New Roman" pitchFamily="18" charset="0"/>
                <a:cs typeface="Times New Roman" pitchFamily="18" charset="0"/>
              </a:rPr>
              <a:t>= </a:t>
            </a:r>
            <a:r>
              <a:rPr lang="en-US" altLang="zh-CN" i="1" smtClean="0">
                <a:latin typeface="Times New Roman" pitchFamily="18" charset="0"/>
                <a:cs typeface="Times New Roman" pitchFamily="18" charset="0"/>
              </a:rPr>
              <a:t>c</a:t>
            </a:r>
            <a:r>
              <a:rPr lang="zh-CN" altLang="en-US" smtClean="0"/>
              <a:t>中的符号，所以，其时间复杂性是</a:t>
            </a:r>
            <a:r>
              <a:rPr lang="en-US" altLang="zh-CN" i="1" smtClean="0">
                <a:latin typeface="Times New Roman" pitchFamily="18" charset="0"/>
                <a:cs typeface="Times New Roman" pitchFamily="18" charset="0"/>
              </a:rPr>
              <a:t>n(n-1)/2*(n-2)</a:t>
            </a:r>
            <a:r>
              <a:rPr lang="zh-CN" altLang="en-US" smtClean="0"/>
              <a:t>，即</a:t>
            </a:r>
            <a:r>
              <a:rPr lang="en-US" altLang="zh-CN" smtClean="0"/>
              <a:t> </a:t>
            </a:r>
            <a:r>
              <a:rPr lang="en-US" altLang="zh-CN" i="1" smtClean="0">
                <a:solidFill>
                  <a:srgbClr val="FF0000"/>
                </a:solidFill>
                <a:latin typeface="Times New Roman" pitchFamily="18" charset="0"/>
                <a:cs typeface="Times New Roman" pitchFamily="18" charset="0"/>
              </a:rPr>
              <a:t>O</a:t>
            </a:r>
            <a:r>
              <a:rPr lang="en-US" altLang="zh-CN" smtClean="0">
                <a:solidFill>
                  <a:srgbClr val="FF0000"/>
                </a:solidFill>
                <a:latin typeface="Times New Roman" pitchFamily="18" charset="0"/>
                <a:cs typeface="Times New Roman" pitchFamily="18" charset="0"/>
              </a:rPr>
              <a:t>(</a:t>
            </a:r>
            <a:r>
              <a:rPr lang="en-US" altLang="zh-CN" i="1" smtClean="0">
                <a:solidFill>
                  <a:srgbClr val="FF0000"/>
                </a:solidFill>
                <a:latin typeface="Times New Roman" pitchFamily="18" charset="0"/>
                <a:cs typeface="Times New Roman" pitchFamily="18" charset="0"/>
              </a:rPr>
              <a:t>n</a:t>
            </a:r>
            <a:r>
              <a:rPr lang="en-US" altLang="zh-CN" baseline="30000" smtClean="0">
                <a:solidFill>
                  <a:srgbClr val="FF0000"/>
                </a:solidFill>
                <a:latin typeface="Times New Roman" pitchFamily="18" charset="0"/>
                <a:cs typeface="Times New Roman" pitchFamily="18" charset="0"/>
              </a:rPr>
              <a:t>3</a:t>
            </a:r>
            <a:r>
              <a:rPr lang="en-US" altLang="zh-CN" smtClean="0">
                <a:solidFill>
                  <a:srgbClr val="FF0000"/>
                </a:solidFill>
                <a:latin typeface="Times New Roman" pitchFamily="18" charset="0"/>
                <a:cs typeface="Times New Roman" pitchFamily="18" charset="0"/>
              </a:rPr>
              <a:t>)</a:t>
            </a:r>
            <a:r>
              <a:rPr lang="zh-CN" altLang="en-US" smtClean="0"/>
              <a:t>。</a:t>
            </a:r>
          </a:p>
          <a:p>
            <a:pPr marL="0" indent="0" eaLnBrk="1" hangingPunct="1">
              <a:lnSpc>
                <a:spcPct val="90000"/>
              </a:lnSpc>
              <a:buFontTx/>
              <a:buNone/>
            </a:pPr>
            <a:endParaRPr lang="en-US" altLang="zh-CN" b="0" smtClean="0"/>
          </a:p>
        </p:txBody>
      </p:sp>
      <p:sp>
        <p:nvSpPr>
          <p:cNvPr id="84998" name="Text Box 4"/>
          <p:cNvSpPr txBox="1">
            <a:spLocks noChangeArrowheads="1"/>
          </p:cNvSpPr>
          <p:nvPr/>
        </p:nvSpPr>
        <p:spPr bwMode="auto">
          <a:xfrm>
            <a:off x="339725" y="339725"/>
            <a:ext cx="76279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3.6.2  </a:t>
            </a:r>
            <a:r>
              <a:rPr kumimoji="1" lang="zh-CN" altLang="en-US" sz="4400" b="1">
                <a:solidFill>
                  <a:schemeClr val="tx2"/>
                </a:solidFill>
                <a:latin typeface="华文行楷" pitchFamily="2" charset="-122"/>
                <a:ea typeface="华文行楷" pitchFamily="2" charset="-122"/>
              </a:rPr>
              <a:t>凸包问题</a:t>
            </a:r>
          </a:p>
        </p:txBody>
      </p:sp>
    </p:spTree>
    <p:extLst>
      <p:ext uri="{BB962C8B-B14F-4D97-AF65-F5344CB8AC3E}">
        <p14:creationId xmlns:p14="http://schemas.microsoft.com/office/powerpoint/2010/main" val="3058556064"/>
      </p:ext>
    </p:extLst>
  </p:cSld>
  <p:clrMapOvr>
    <a:masterClrMapping/>
  </p:clrMapOvr>
  <p:transition spd="slow">
    <p:randomBar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23A0BEBD-CB04-4904-816D-6BDA1122167B}"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8601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8602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168C02B0-3789-47F1-82A1-1F8356EA02A7}" type="slidenum">
              <a:rPr lang="en-US" altLang="zh-CN" sz="1400" smtClean="0">
                <a:latin typeface="Comic Sans MS" pitchFamily="66" charset="0"/>
              </a:rPr>
              <a:pPr/>
              <a:t>56</a:t>
            </a:fld>
            <a:endParaRPr lang="en-US" altLang="zh-CN" sz="1400" smtClean="0">
              <a:latin typeface="Comic Sans MS" pitchFamily="66" charset="0"/>
            </a:endParaRPr>
          </a:p>
        </p:txBody>
      </p:sp>
      <p:sp>
        <p:nvSpPr>
          <p:cNvPr id="86021" name="Text Box 1028"/>
          <p:cNvSpPr txBox="1">
            <a:spLocks noChangeArrowheads="1"/>
          </p:cNvSpPr>
          <p:nvPr/>
        </p:nvSpPr>
        <p:spPr bwMode="auto">
          <a:xfrm>
            <a:off x="255588" y="404813"/>
            <a:ext cx="88884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3.7  </a:t>
            </a:r>
            <a:r>
              <a:rPr kumimoji="1" lang="zh-CN" altLang="en-US" sz="4400" b="1">
                <a:solidFill>
                  <a:schemeClr val="tx2"/>
                </a:solidFill>
                <a:latin typeface="华文行楷" pitchFamily="2" charset="-122"/>
                <a:ea typeface="华文行楷" pitchFamily="2" charset="-122"/>
              </a:rPr>
              <a:t>实验项目</a:t>
            </a:r>
            <a:r>
              <a:rPr kumimoji="1" lang="en-US" altLang="zh-CN" sz="4400" b="1">
                <a:solidFill>
                  <a:schemeClr val="tx2"/>
                </a:solidFill>
                <a:ea typeface="华文行楷" pitchFamily="2" charset="-122"/>
              </a:rPr>
              <a:t>——</a:t>
            </a:r>
            <a:r>
              <a:rPr kumimoji="1" lang="zh-CN" altLang="en-US" sz="4400" b="1">
                <a:solidFill>
                  <a:schemeClr val="tx2"/>
                </a:solidFill>
                <a:latin typeface="华文行楷" pitchFamily="2" charset="-122"/>
                <a:ea typeface="华文行楷" pitchFamily="2" charset="-122"/>
              </a:rPr>
              <a:t>串匹配问题</a:t>
            </a:r>
            <a:r>
              <a:rPr kumimoji="1" lang="zh-CN" altLang="en-US" sz="4000" b="1">
                <a:solidFill>
                  <a:srgbClr val="A50021"/>
                </a:solidFill>
              </a:rPr>
              <a:t> </a:t>
            </a:r>
          </a:p>
        </p:txBody>
      </p:sp>
      <p:sp>
        <p:nvSpPr>
          <p:cNvPr id="86022" name="Text Box 1029"/>
          <p:cNvSpPr txBox="1">
            <a:spLocks noChangeArrowheads="1"/>
          </p:cNvSpPr>
          <p:nvPr/>
        </p:nvSpPr>
        <p:spPr bwMode="auto">
          <a:xfrm>
            <a:off x="360363" y="1325563"/>
            <a:ext cx="8326437" cy="147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lnSpc>
                <a:spcPct val="120000"/>
              </a:lnSpc>
              <a:spcBef>
                <a:spcPct val="20000"/>
              </a:spcBef>
              <a:spcAft>
                <a:spcPct val="20000"/>
              </a:spcAft>
            </a:pPr>
            <a:r>
              <a:rPr kumimoji="1" lang="zh-CN" altLang="en-US" sz="3200" b="1">
                <a:solidFill>
                  <a:srgbClr val="990000"/>
                </a:solidFill>
              </a:rPr>
              <a:t>详见实验课件之</a:t>
            </a:r>
            <a:endParaRPr kumimoji="1" lang="en-US" altLang="zh-CN" sz="3200" b="1">
              <a:solidFill>
                <a:srgbClr val="990000"/>
              </a:solidFill>
            </a:endParaRPr>
          </a:p>
          <a:p>
            <a:pPr algn="just" eaLnBrk="1" hangingPunct="1">
              <a:lnSpc>
                <a:spcPct val="120000"/>
              </a:lnSpc>
              <a:spcBef>
                <a:spcPct val="20000"/>
              </a:spcBef>
              <a:spcAft>
                <a:spcPct val="20000"/>
              </a:spcAft>
            </a:pPr>
            <a:r>
              <a:rPr kumimoji="1" lang="en-US" altLang="zh-CN" sz="3200" b="1">
                <a:solidFill>
                  <a:srgbClr val="990000"/>
                </a:solidFill>
              </a:rPr>
              <a:t>	</a:t>
            </a:r>
            <a:r>
              <a:rPr kumimoji="1" lang="zh-CN" altLang="en-US" sz="3200" b="1">
                <a:solidFill>
                  <a:srgbClr val="990000"/>
                </a:solidFill>
              </a:rPr>
              <a:t>实验二</a:t>
            </a:r>
            <a:r>
              <a:rPr kumimoji="1" lang="en-US" altLang="zh-CN" sz="3200" b="1">
                <a:solidFill>
                  <a:srgbClr val="990000"/>
                </a:solidFill>
              </a:rPr>
              <a:t>——</a:t>
            </a:r>
            <a:r>
              <a:rPr kumimoji="1" lang="zh-CN" altLang="en-US" sz="3200" b="1">
                <a:solidFill>
                  <a:srgbClr val="990000"/>
                </a:solidFill>
              </a:rPr>
              <a:t>串匹配问题</a:t>
            </a:r>
            <a:endParaRPr kumimoji="1" lang="zh-CN" altLang="en-US" b="1"/>
          </a:p>
        </p:txBody>
      </p:sp>
    </p:spTree>
    <p:extLst>
      <p:ext uri="{BB962C8B-B14F-4D97-AF65-F5344CB8AC3E}">
        <p14:creationId xmlns:p14="http://schemas.microsoft.com/office/powerpoint/2010/main" val="32563710"/>
      </p:ext>
    </p:extLst>
  </p:cSld>
  <p:clrMapOvr>
    <a:masterClrMapping/>
  </p:clrMapOvr>
  <p:transition spd="slow">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78DF25A2-1089-41C4-BAAE-63532C00B756}"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8704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870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2BC6B19B-0E4E-4B8C-BE1F-3C44666C5880}" type="slidenum">
              <a:rPr lang="en-US" altLang="zh-CN" sz="1400" smtClean="0">
                <a:latin typeface="Comic Sans MS" pitchFamily="66" charset="0"/>
              </a:rPr>
              <a:pPr/>
              <a:t>57</a:t>
            </a:fld>
            <a:endParaRPr lang="en-US" altLang="zh-CN" sz="1400" smtClean="0">
              <a:latin typeface="Comic Sans MS" pitchFamily="66" charset="0"/>
            </a:endParaRPr>
          </a:p>
        </p:txBody>
      </p:sp>
      <p:sp>
        <p:nvSpPr>
          <p:cNvPr id="87045" name="Text Box 24"/>
          <p:cNvSpPr txBox="1">
            <a:spLocks noChangeArrowheads="1"/>
          </p:cNvSpPr>
          <p:nvPr/>
        </p:nvSpPr>
        <p:spPr bwMode="auto">
          <a:xfrm>
            <a:off x="357188" y="1266825"/>
            <a:ext cx="878681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2800" b="1"/>
              <a:t>要点：</a:t>
            </a:r>
            <a:endParaRPr kumimoji="1" lang="en-US" altLang="zh-CN" sz="2800" b="1"/>
          </a:p>
          <a:p>
            <a:pPr eaLnBrk="1" hangingPunct="1">
              <a:spcBef>
                <a:spcPct val="50000"/>
              </a:spcBef>
            </a:pPr>
            <a:r>
              <a:rPr kumimoji="1" lang="en-US" altLang="zh-CN" sz="2800" b="1"/>
              <a:t>    1</a:t>
            </a:r>
            <a:r>
              <a:rPr kumimoji="1" lang="zh-CN" altLang="en-US" sz="2800" b="1"/>
              <a:t>、蛮力法的基本思想；</a:t>
            </a:r>
            <a:endParaRPr kumimoji="1" lang="en-US" altLang="zh-CN" sz="2800" b="1"/>
          </a:p>
          <a:p>
            <a:pPr eaLnBrk="1" hangingPunct="1">
              <a:spcBef>
                <a:spcPct val="50000"/>
              </a:spcBef>
            </a:pPr>
            <a:r>
              <a:rPr kumimoji="1" lang="en-US" altLang="zh-CN" sz="2800" b="1"/>
              <a:t>    2</a:t>
            </a:r>
            <a:r>
              <a:rPr kumimoji="1" lang="zh-CN" altLang="en-US" sz="2800" b="1"/>
              <a:t>、每个问题用蛮力法怎么解，及时间复杂度是多少。</a:t>
            </a:r>
            <a:endParaRPr kumimoji="1" lang="en-US" altLang="zh-CN" sz="2800" b="1"/>
          </a:p>
        </p:txBody>
      </p:sp>
      <p:sp>
        <p:nvSpPr>
          <p:cNvPr id="87046" name="Text Box 25"/>
          <p:cNvSpPr txBox="1">
            <a:spLocks noChangeArrowheads="1"/>
          </p:cNvSpPr>
          <p:nvPr/>
        </p:nvSpPr>
        <p:spPr bwMode="auto">
          <a:xfrm>
            <a:off x="339725" y="339725"/>
            <a:ext cx="73437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4400" b="1">
                <a:solidFill>
                  <a:schemeClr val="tx2"/>
                </a:solidFill>
                <a:latin typeface="华文行楷" pitchFamily="2" charset="-122"/>
                <a:ea typeface="华文行楷" pitchFamily="2" charset="-122"/>
              </a:rPr>
              <a:t>本章小结</a:t>
            </a:r>
          </a:p>
        </p:txBody>
      </p:sp>
      <p:graphicFrame>
        <p:nvGraphicFramePr>
          <p:cNvPr id="8" name="表格 7"/>
          <p:cNvGraphicFramePr>
            <a:graphicFrameLocks noGrp="1"/>
          </p:cNvGraphicFramePr>
          <p:nvPr/>
        </p:nvGraphicFramePr>
        <p:xfrm>
          <a:off x="1376363" y="3451225"/>
          <a:ext cx="6096000" cy="2586040"/>
        </p:xfrm>
        <a:graphic>
          <a:graphicData uri="http://schemas.openxmlformats.org/drawingml/2006/table">
            <a:tbl>
              <a:tblPr firstRow="1" bandRow="1">
                <a:tableStyleId>{5940675A-B579-460E-94D1-54222C63F5DA}</a:tableStyleId>
              </a:tblPr>
              <a:tblGrid>
                <a:gridCol w="894736"/>
                <a:gridCol w="1042219"/>
                <a:gridCol w="1111045"/>
                <a:gridCol w="2064774"/>
                <a:gridCol w="983226"/>
              </a:tblGrid>
              <a:tr h="370886">
                <a:tc gridSpan="2">
                  <a:txBody>
                    <a:bodyPr/>
                    <a:lstStyle/>
                    <a:p>
                      <a:r>
                        <a:rPr lang="zh-CN" altLang="en-US" sz="1800" b="1" dirty="0" smtClean="0"/>
                        <a:t>顺序查找</a:t>
                      </a:r>
                      <a:endParaRPr lang="zh-CN" altLang="en-US" sz="1800" b="1" dirty="0">
                        <a:solidFill>
                          <a:schemeClr val="tx1"/>
                        </a:solidFill>
                      </a:endParaRPr>
                    </a:p>
                  </a:txBody>
                  <a:tcPr marT="45726" marB="45726"/>
                </a:tc>
                <a:tc hMerge="1">
                  <a:txBody>
                    <a:bodyPr/>
                    <a:lstStyle/>
                    <a:p>
                      <a:endParaRPr lang="zh-CN" altLang="en-US"/>
                    </a:p>
                  </a:txBody>
                  <a:tcPr/>
                </a:tc>
                <a:tc>
                  <a:txBody>
                    <a:bodyPr/>
                    <a:lstStyle/>
                    <a:p>
                      <a:r>
                        <a:rPr lang="en-US" altLang="zh-CN" sz="1800" b="1" dirty="0" smtClean="0">
                          <a:solidFill>
                            <a:schemeClr val="tx1"/>
                          </a:solidFill>
                        </a:rPr>
                        <a:t>O(n)</a:t>
                      </a:r>
                      <a:endParaRPr lang="zh-CN" altLang="en-US" sz="1800" b="1" dirty="0">
                        <a:solidFill>
                          <a:schemeClr val="tx1"/>
                        </a:solidFill>
                      </a:endParaRPr>
                    </a:p>
                  </a:txBody>
                  <a:tcPr marT="45726" marB="45726" anchor="ctr" anchorCtr="1"/>
                </a:tc>
                <a:tc>
                  <a:txBody>
                    <a:bodyPr/>
                    <a:lstStyle/>
                    <a:p>
                      <a:r>
                        <a:rPr lang="zh-CN" altLang="en-US" sz="1800" b="1" dirty="0" smtClean="0">
                          <a:solidFill>
                            <a:schemeClr val="tx1"/>
                          </a:solidFill>
                        </a:rPr>
                        <a:t>生成排列对象</a:t>
                      </a:r>
                      <a:endParaRPr lang="zh-CN" altLang="en-US" sz="1800" b="1" dirty="0">
                        <a:solidFill>
                          <a:schemeClr val="tx1"/>
                        </a:solidFill>
                      </a:endParaRPr>
                    </a:p>
                  </a:txBody>
                  <a:tcPr marT="45726" marB="45726"/>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chemeClr val="tx1"/>
                          </a:solidFill>
                        </a:rPr>
                        <a:t>O(n!)</a:t>
                      </a:r>
                      <a:endParaRPr lang="zh-CN" altLang="en-US" sz="1800" b="1" dirty="0" smtClean="0">
                        <a:solidFill>
                          <a:schemeClr val="tx1"/>
                        </a:solidFill>
                      </a:endParaRPr>
                    </a:p>
                    <a:p>
                      <a:endParaRPr lang="zh-CN" altLang="en-US" sz="1800" b="1" dirty="0">
                        <a:solidFill>
                          <a:schemeClr val="tx1"/>
                        </a:solidFill>
                      </a:endParaRPr>
                    </a:p>
                  </a:txBody>
                  <a:tcPr marT="45726" marB="45726" anchor="ctr" anchorCtr="1"/>
                </a:tc>
              </a:tr>
              <a:tr h="365805">
                <a:tc rowSpan="2">
                  <a:txBody>
                    <a:bodyPr/>
                    <a:lstStyle/>
                    <a:p>
                      <a:r>
                        <a:rPr lang="zh-CN" altLang="en-US" sz="1800" b="1" dirty="0" smtClean="0"/>
                        <a:t>串匹配</a:t>
                      </a:r>
                      <a:endParaRPr lang="zh-CN" altLang="en-US" sz="1800" b="1" dirty="0">
                        <a:solidFill>
                          <a:schemeClr val="tx1"/>
                        </a:solidFill>
                      </a:endParaRPr>
                    </a:p>
                  </a:txBody>
                  <a:tcPr marT="45726" marB="45726" anchor="ctr"/>
                </a:tc>
                <a:tc>
                  <a:txBody>
                    <a:bodyPr/>
                    <a:lstStyle/>
                    <a:p>
                      <a:r>
                        <a:rPr lang="en-US" altLang="zh-CN" sz="1800" b="1" dirty="0" smtClean="0"/>
                        <a:t>BF</a:t>
                      </a:r>
                      <a:endParaRPr lang="zh-CN" altLang="en-US" sz="1800" b="1" dirty="0">
                        <a:solidFill>
                          <a:schemeClr val="tx1"/>
                        </a:solidFill>
                      </a:endParaRPr>
                    </a:p>
                  </a:txBody>
                  <a:tcPr marT="45726" marB="45726"/>
                </a:tc>
                <a:tc>
                  <a:txBody>
                    <a:bodyPr/>
                    <a:lstStyle/>
                    <a:p>
                      <a:r>
                        <a:rPr lang="en-US" altLang="zh-CN" sz="1800" b="1" dirty="0" smtClean="0">
                          <a:solidFill>
                            <a:schemeClr val="tx1"/>
                          </a:solidFill>
                        </a:rPr>
                        <a:t>O(n*m)</a:t>
                      </a:r>
                      <a:endParaRPr lang="zh-CN" altLang="en-US" sz="1800" b="1" dirty="0">
                        <a:solidFill>
                          <a:schemeClr val="tx1"/>
                        </a:solidFill>
                      </a:endParaRPr>
                    </a:p>
                  </a:txBody>
                  <a:tcPr marT="45726" marB="45726" anchor="ctr" anchorCtr="1"/>
                </a:tc>
                <a:tc>
                  <a:txBody>
                    <a:bodyPr/>
                    <a:lstStyle/>
                    <a:p>
                      <a:r>
                        <a:rPr lang="zh-CN" altLang="en-US" sz="1800" b="1" dirty="0" smtClean="0">
                          <a:solidFill>
                            <a:schemeClr val="tx1"/>
                          </a:solidFill>
                        </a:rPr>
                        <a:t>任务分配问题</a:t>
                      </a:r>
                      <a:endParaRPr lang="zh-CN" altLang="en-US" sz="1800" b="1" dirty="0">
                        <a:solidFill>
                          <a:schemeClr val="tx1"/>
                        </a:solidFill>
                      </a:endParaRPr>
                    </a:p>
                  </a:txBody>
                  <a:tcPr marT="45726" marB="45726"/>
                </a:tc>
                <a:tc vMerge="1">
                  <a:txBody>
                    <a:bodyPr/>
                    <a:lstStyle/>
                    <a:p>
                      <a:endParaRPr lang="zh-CN" altLang="en-US" dirty="0">
                        <a:solidFill>
                          <a:schemeClr val="tx1"/>
                        </a:solidFill>
                      </a:endParaRPr>
                    </a:p>
                  </a:txBody>
                  <a:tcPr/>
                </a:tc>
              </a:tr>
              <a:tr h="365805">
                <a:tc vMerge="1">
                  <a:txBody>
                    <a:bodyPr/>
                    <a:lstStyle/>
                    <a:p>
                      <a:endParaRPr lang="zh-CN" altLang="en-US" dirty="0">
                        <a:solidFill>
                          <a:schemeClr val="tx1"/>
                        </a:solidFill>
                      </a:endParaRPr>
                    </a:p>
                  </a:txBody>
                  <a:tcPr/>
                </a:tc>
                <a:tc>
                  <a:txBody>
                    <a:bodyPr/>
                    <a:lstStyle/>
                    <a:p>
                      <a:r>
                        <a:rPr lang="en-US" altLang="zh-CN" sz="1800" b="1" dirty="0" smtClean="0"/>
                        <a:t>KMP</a:t>
                      </a:r>
                      <a:endParaRPr lang="zh-CN" altLang="en-US" sz="1800" b="1" dirty="0">
                        <a:solidFill>
                          <a:schemeClr val="tx1"/>
                        </a:solidFill>
                      </a:endParaRPr>
                    </a:p>
                  </a:txBody>
                  <a:tcPr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chemeClr val="tx1"/>
                          </a:solidFill>
                        </a:rPr>
                        <a:t>O(</a:t>
                      </a:r>
                      <a:r>
                        <a:rPr lang="en-US" altLang="zh-CN" sz="1800" b="1" dirty="0" err="1" smtClean="0">
                          <a:solidFill>
                            <a:schemeClr val="tx1"/>
                          </a:solidFill>
                        </a:rPr>
                        <a:t>n+m</a:t>
                      </a:r>
                      <a:r>
                        <a:rPr lang="en-US" altLang="zh-CN" sz="1800" b="1" dirty="0" smtClean="0">
                          <a:solidFill>
                            <a:schemeClr val="tx1"/>
                          </a:solidFill>
                        </a:rPr>
                        <a:t>)</a:t>
                      </a:r>
                      <a:endParaRPr lang="zh-CN" altLang="en-US" sz="1800" b="1" dirty="0" smtClean="0">
                        <a:solidFill>
                          <a:schemeClr val="tx1"/>
                        </a:solidFill>
                      </a:endParaRPr>
                    </a:p>
                  </a:txBody>
                  <a:tcPr marT="45726" marB="45726" anchor="ctr" anchorCtr="1"/>
                </a:tc>
                <a:tc>
                  <a:txBody>
                    <a:bodyPr/>
                    <a:lstStyle/>
                    <a:p>
                      <a:r>
                        <a:rPr lang="zh-CN" altLang="en-US" sz="1800" b="1" dirty="0" smtClean="0">
                          <a:solidFill>
                            <a:schemeClr val="tx1"/>
                          </a:solidFill>
                        </a:rPr>
                        <a:t>哈密顿问题</a:t>
                      </a:r>
                      <a:endParaRPr lang="zh-CN" altLang="en-US" sz="1800" b="1" dirty="0">
                        <a:solidFill>
                          <a:schemeClr val="tx1"/>
                        </a:solidFill>
                      </a:endParaRPr>
                    </a:p>
                  </a:txBody>
                  <a:tcPr marT="45726" marB="45726"/>
                </a:tc>
                <a:tc vMerge="1">
                  <a:txBody>
                    <a:bodyPr/>
                    <a:lstStyle/>
                    <a:p>
                      <a:endParaRPr lang="zh-CN" altLang="en-US" dirty="0">
                        <a:solidFill>
                          <a:schemeClr val="tx1"/>
                        </a:solidFill>
                      </a:endParaRPr>
                    </a:p>
                  </a:txBody>
                  <a:tcPr/>
                </a:tc>
              </a:tr>
              <a:tr h="370886">
                <a:tc gridSpan="2">
                  <a:txBody>
                    <a:bodyPr/>
                    <a:lstStyle/>
                    <a:p>
                      <a:r>
                        <a:rPr lang="zh-CN" altLang="en-US" sz="1800" b="1" dirty="0" smtClean="0"/>
                        <a:t>选择排序</a:t>
                      </a:r>
                      <a:endParaRPr lang="zh-CN" altLang="en-US" sz="1800" b="1" dirty="0">
                        <a:solidFill>
                          <a:schemeClr val="tx1"/>
                        </a:solidFill>
                      </a:endParaRPr>
                    </a:p>
                  </a:txBody>
                  <a:tcPr marT="45726" marB="45726"/>
                </a:tc>
                <a:tc hMerge="1">
                  <a:txBody>
                    <a:bodyPr/>
                    <a:lstStyle/>
                    <a:p>
                      <a:endParaRPr lang="zh-CN" altLang="en-US"/>
                    </a:p>
                  </a:txBody>
                  <a:tcPr/>
                </a:tc>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chemeClr val="tx1"/>
                          </a:solidFill>
                        </a:rPr>
                        <a:t>O(n</a:t>
                      </a:r>
                      <a:r>
                        <a:rPr lang="en-US" altLang="zh-CN" sz="1800" b="1" baseline="30000" dirty="0" smtClean="0">
                          <a:solidFill>
                            <a:schemeClr val="tx1"/>
                          </a:solidFill>
                        </a:rPr>
                        <a:t>2</a:t>
                      </a:r>
                      <a:r>
                        <a:rPr lang="en-US" altLang="zh-CN" sz="1800" b="1" dirty="0" smtClean="0">
                          <a:solidFill>
                            <a:schemeClr val="tx1"/>
                          </a:solidFill>
                        </a:rPr>
                        <a:t>)</a:t>
                      </a:r>
                      <a:endParaRPr lang="zh-CN" altLang="en-US" sz="1800" b="1" dirty="0" smtClean="0">
                        <a:solidFill>
                          <a:schemeClr val="tx1"/>
                        </a:solidFill>
                      </a:endParaRPr>
                    </a:p>
                  </a:txBody>
                  <a:tcPr marT="45726" marB="45726" anchor="ctr" anchorCtr="1"/>
                </a:tc>
                <a:tc>
                  <a:txBody>
                    <a:bodyPr/>
                    <a:lstStyle/>
                    <a:p>
                      <a:r>
                        <a:rPr lang="en-US" altLang="zh-CN" sz="1800" b="1" dirty="0" smtClean="0">
                          <a:solidFill>
                            <a:schemeClr val="tx1"/>
                          </a:solidFill>
                        </a:rPr>
                        <a:t>TSP</a:t>
                      </a:r>
                      <a:r>
                        <a:rPr lang="zh-CN" altLang="en-US" sz="1800" b="1" dirty="0" smtClean="0">
                          <a:solidFill>
                            <a:schemeClr val="tx1"/>
                          </a:solidFill>
                        </a:rPr>
                        <a:t>问题</a:t>
                      </a:r>
                      <a:endParaRPr lang="zh-CN" altLang="en-US" sz="1800" b="1" dirty="0">
                        <a:solidFill>
                          <a:schemeClr val="tx1"/>
                        </a:solidFill>
                      </a:endParaRPr>
                    </a:p>
                  </a:txBody>
                  <a:tcPr marT="45726" marB="45726"/>
                </a:tc>
                <a:tc vMerge="1">
                  <a:txBody>
                    <a:bodyPr/>
                    <a:lstStyle/>
                    <a:p>
                      <a:endParaRPr lang="zh-CN" altLang="en-US" dirty="0">
                        <a:solidFill>
                          <a:schemeClr val="tx1"/>
                        </a:solidFill>
                      </a:endParaRPr>
                    </a:p>
                  </a:txBody>
                  <a:tcPr/>
                </a:tc>
              </a:tr>
              <a:tr h="370886">
                <a:tc gridSpan="2">
                  <a:txBody>
                    <a:bodyPr/>
                    <a:lstStyle/>
                    <a:p>
                      <a:r>
                        <a:rPr lang="zh-CN" altLang="en-US" sz="1800" b="1" dirty="0" smtClean="0"/>
                        <a:t>冒泡排序</a:t>
                      </a:r>
                      <a:endParaRPr lang="zh-CN" altLang="en-US" sz="1800" b="1" dirty="0">
                        <a:solidFill>
                          <a:schemeClr val="tx1"/>
                        </a:solidFill>
                      </a:endParaRPr>
                    </a:p>
                  </a:txBody>
                  <a:tcPr marT="45726" marB="45726"/>
                </a:tc>
                <a:tc hMerge="1">
                  <a:txBody>
                    <a:bodyPr/>
                    <a:lstStyle/>
                    <a:p>
                      <a:endParaRPr lang="zh-CN" altLang="en-US"/>
                    </a:p>
                  </a:txBody>
                  <a:tcPr/>
                </a:tc>
                <a:tc vMerge="1">
                  <a:txBody>
                    <a:bodyPr/>
                    <a:lstStyle/>
                    <a:p>
                      <a:endParaRPr lang="zh-CN" altLang="en-US" dirty="0">
                        <a:solidFill>
                          <a:schemeClr val="tx1"/>
                        </a:solidFill>
                      </a:endParaRPr>
                    </a:p>
                  </a:txBody>
                  <a:tcPr/>
                </a:tc>
                <a:tc>
                  <a:txBody>
                    <a:bodyPr/>
                    <a:lstStyle/>
                    <a:p>
                      <a:r>
                        <a:rPr lang="zh-CN" altLang="en-US" sz="1800" b="1" dirty="0" smtClean="0">
                          <a:solidFill>
                            <a:schemeClr val="tx1"/>
                          </a:solidFill>
                        </a:rPr>
                        <a:t>生成子集问题</a:t>
                      </a:r>
                      <a:endParaRPr lang="zh-CN" altLang="en-US" sz="1800" b="1" dirty="0">
                        <a:solidFill>
                          <a:schemeClr val="tx1"/>
                        </a:solidFill>
                      </a:endParaRPr>
                    </a:p>
                  </a:txBody>
                  <a:tcPr marT="45726" marB="45726"/>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chemeClr val="tx1"/>
                          </a:solidFill>
                        </a:rPr>
                        <a:t>O(</a:t>
                      </a:r>
                      <a:r>
                        <a:rPr lang="en-US" altLang="zh-CN" sz="1800" b="1" baseline="0" dirty="0" smtClean="0">
                          <a:solidFill>
                            <a:schemeClr val="tx1"/>
                          </a:solidFill>
                        </a:rPr>
                        <a:t>2</a:t>
                      </a:r>
                      <a:r>
                        <a:rPr lang="en-US" altLang="zh-CN" sz="1800" b="1" baseline="30000" dirty="0" smtClean="0">
                          <a:solidFill>
                            <a:schemeClr val="tx1"/>
                          </a:solidFill>
                        </a:rPr>
                        <a:t>n</a:t>
                      </a:r>
                      <a:r>
                        <a:rPr lang="en-US" altLang="zh-CN" sz="1800" b="1" dirty="0" smtClean="0">
                          <a:solidFill>
                            <a:schemeClr val="tx1"/>
                          </a:solidFill>
                        </a:rPr>
                        <a:t>)</a:t>
                      </a:r>
                      <a:endParaRPr lang="zh-CN" altLang="en-US" sz="1800" b="1" dirty="0" smtClean="0">
                        <a:solidFill>
                          <a:schemeClr val="tx1"/>
                        </a:solidFill>
                      </a:endParaRPr>
                    </a:p>
                    <a:p>
                      <a:endParaRPr lang="zh-CN" altLang="en-US" sz="1800" b="1" dirty="0">
                        <a:solidFill>
                          <a:schemeClr val="tx1"/>
                        </a:solidFill>
                      </a:endParaRPr>
                    </a:p>
                  </a:txBody>
                  <a:tcPr marT="45726" marB="45726" anchor="ctr" anchorCtr="1"/>
                </a:tc>
              </a:tr>
              <a:tr h="370886">
                <a:tc gridSpan="2">
                  <a:txBody>
                    <a:bodyPr/>
                    <a:lstStyle/>
                    <a:p>
                      <a:r>
                        <a:rPr lang="zh-CN" altLang="en-US" sz="1800" b="1" dirty="0" smtClean="0"/>
                        <a:t>最近对问题</a:t>
                      </a:r>
                      <a:endParaRPr lang="zh-CN" altLang="en-US" sz="1800" b="1" dirty="0">
                        <a:solidFill>
                          <a:schemeClr val="tx1"/>
                        </a:solidFill>
                      </a:endParaRPr>
                    </a:p>
                  </a:txBody>
                  <a:tcPr marT="45726" marB="45726"/>
                </a:tc>
                <a:tc hMerge="1">
                  <a:txBody>
                    <a:bodyPr/>
                    <a:lstStyle/>
                    <a:p>
                      <a:endParaRPr lang="zh-CN" altLang="en-US"/>
                    </a:p>
                  </a:txBody>
                  <a:tcPr/>
                </a:tc>
                <a:tc vMerge="1">
                  <a:txBody>
                    <a:bodyPr/>
                    <a:lstStyle/>
                    <a:p>
                      <a:endParaRPr lang="zh-CN" altLang="en-US" dirty="0">
                        <a:solidFill>
                          <a:schemeClr val="tx1"/>
                        </a:solidFill>
                      </a:endParaRPr>
                    </a:p>
                  </a:txBody>
                  <a:tcPr/>
                </a:tc>
                <a:tc>
                  <a:txBody>
                    <a:bodyPr/>
                    <a:lstStyle/>
                    <a:p>
                      <a:r>
                        <a:rPr lang="en-US" altLang="zh-CN" sz="1800" b="1" dirty="0" smtClean="0">
                          <a:solidFill>
                            <a:schemeClr val="tx1"/>
                          </a:solidFill>
                        </a:rPr>
                        <a:t>0/1</a:t>
                      </a:r>
                      <a:r>
                        <a:rPr lang="zh-CN" altLang="en-US" sz="1800" b="1" dirty="0" smtClean="0">
                          <a:solidFill>
                            <a:schemeClr val="tx1"/>
                          </a:solidFill>
                        </a:rPr>
                        <a:t>背包问题</a:t>
                      </a:r>
                      <a:endParaRPr lang="zh-CN" altLang="en-US" sz="1800" b="1" dirty="0">
                        <a:solidFill>
                          <a:schemeClr val="tx1"/>
                        </a:solidFill>
                      </a:endParaRPr>
                    </a:p>
                  </a:txBody>
                  <a:tcPr marT="45726" marB="45726"/>
                </a:tc>
                <a:tc vMerge="1">
                  <a:txBody>
                    <a:bodyPr/>
                    <a:lstStyle/>
                    <a:p>
                      <a:endParaRPr lang="zh-CN" altLang="en-US" dirty="0">
                        <a:solidFill>
                          <a:schemeClr val="tx1"/>
                        </a:solidFill>
                      </a:endParaRPr>
                    </a:p>
                  </a:txBody>
                  <a:tcPr/>
                </a:tc>
              </a:tr>
              <a:tr h="370886">
                <a:tc gridSpan="2">
                  <a:txBody>
                    <a:bodyPr/>
                    <a:lstStyle/>
                    <a:p>
                      <a:r>
                        <a:rPr lang="zh-CN" altLang="en-US" sz="1800" b="1" dirty="0" smtClean="0">
                          <a:solidFill>
                            <a:schemeClr val="tx1"/>
                          </a:solidFill>
                        </a:rPr>
                        <a:t>凸包问题</a:t>
                      </a:r>
                      <a:endParaRPr lang="zh-CN" altLang="en-US" sz="1800" b="1" dirty="0">
                        <a:solidFill>
                          <a:schemeClr val="tx1"/>
                        </a:solidFill>
                      </a:endParaRPr>
                    </a:p>
                  </a:txBody>
                  <a:tcPr marT="45726" marB="45726"/>
                </a:tc>
                <a:tc h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chemeClr val="tx1"/>
                          </a:solidFill>
                        </a:rPr>
                        <a:t>O(n</a:t>
                      </a:r>
                      <a:r>
                        <a:rPr lang="en-US" altLang="zh-CN" sz="1800" b="1" baseline="30000" dirty="0" smtClean="0">
                          <a:solidFill>
                            <a:schemeClr val="tx1"/>
                          </a:solidFill>
                        </a:rPr>
                        <a:t>3</a:t>
                      </a:r>
                      <a:r>
                        <a:rPr lang="en-US" altLang="zh-CN" sz="1800" b="1" dirty="0" smtClean="0">
                          <a:solidFill>
                            <a:schemeClr val="tx1"/>
                          </a:solidFill>
                        </a:rPr>
                        <a:t>)</a:t>
                      </a:r>
                      <a:endParaRPr lang="zh-CN" altLang="en-US" sz="1800" b="1" dirty="0" smtClean="0">
                        <a:solidFill>
                          <a:schemeClr val="tx1"/>
                        </a:solidFill>
                      </a:endParaRPr>
                    </a:p>
                  </a:txBody>
                  <a:tcPr marT="45726" marB="45726" anchor="ctr" anchorCtr="1"/>
                </a:tc>
                <a:tc>
                  <a:txBody>
                    <a:bodyPr/>
                    <a:lstStyle/>
                    <a:p>
                      <a:endParaRPr lang="zh-CN" altLang="en-US" sz="1800" b="1">
                        <a:solidFill>
                          <a:schemeClr val="tx1"/>
                        </a:solidFill>
                      </a:endParaRPr>
                    </a:p>
                  </a:txBody>
                  <a:tcPr marT="45726" marB="45726"/>
                </a:tc>
                <a:tc>
                  <a:txBody>
                    <a:bodyPr/>
                    <a:lstStyle/>
                    <a:p>
                      <a:endParaRPr lang="zh-CN" altLang="en-US" sz="1800" b="1" dirty="0">
                        <a:solidFill>
                          <a:schemeClr val="tx1"/>
                        </a:solidFill>
                      </a:endParaRPr>
                    </a:p>
                  </a:txBody>
                  <a:tcPr marT="45726" marB="45726"/>
                </a:tc>
              </a:tr>
            </a:tbl>
          </a:graphicData>
        </a:graphic>
      </p:graphicFrame>
    </p:spTree>
    <p:extLst>
      <p:ext uri="{BB962C8B-B14F-4D97-AF65-F5344CB8AC3E}">
        <p14:creationId xmlns:p14="http://schemas.microsoft.com/office/powerpoint/2010/main" val="1898870180"/>
      </p:ext>
    </p:extLst>
  </p:cSld>
  <p:clrMapOvr>
    <a:masterClrMapping/>
  </p:clrMapOvr>
  <p:transition spd="slow">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48671876-EED2-43A1-92C5-3FF6AF5D2E62}"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8806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880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3999A568-6F7F-41D9-9EAE-282FD31A5F8A}" type="slidenum">
              <a:rPr lang="en-US" altLang="zh-CN" sz="1400" smtClean="0">
                <a:latin typeface="Comic Sans MS" pitchFamily="66" charset="0"/>
              </a:rPr>
              <a:pPr/>
              <a:t>58</a:t>
            </a:fld>
            <a:endParaRPr lang="en-US" altLang="zh-CN" sz="1400" smtClean="0">
              <a:latin typeface="Comic Sans MS" pitchFamily="66" charset="0"/>
            </a:endParaRPr>
          </a:p>
        </p:txBody>
      </p:sp>
      <p:sp>
        <p:nvSpPr>
          <p:cNvPr id="88069" name="Text Box 24"/>
          <p:cNvSpPr txBox="1">
            <a:spLocks noChangeArrowheads="1"/>
          </p:cNvSpPr>
          <p:nvPr/>
        </p:nvSpPr>
        <p:spPr bwMode="auto">
          <a:xfrm>
            <a:off x="357188" y="1266825"/>
            <a:ext cx="878681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2800" b="1"/>
              <a:t>课本</a:t>
            </a:r>
            <a:r>
              <a:rPr kumimoji="1" lang="en-US" altLang="zh-CN" sz="2800" b="1"/>
              <a:t>P53</a:t>
            </a:r>
          </a:p>
          <a:p>
            <a:pPr lvl="1" eaLnBrk="1" hangingPunct="1">
              <a:spcBef>
                <a:spcPct val="50000"/>
              </a:spcBef>
              <a:buFont typeface="Wingdings" pitchFamily="2" charset="2"/>
              <a:buChar char="Ø"/>
            </a:pPr>
            <a:r>
              <a:rPr kumimoji="1" lang="en-US" altLang="zh-CN" sz="2800" b="1"/>
              <a:t>	</a:t>
            </a:r>
            <a:r>
              <a:rPr kumimoji="1" lang="zh-CN" altLang="en-US" sz="2800" b="1"/>
              <a:t>第</a:t>
            </a:r>
            <a:r>
              <a:rPr kumimoji="1" lang="en-US" altLang="zh-CN" sz="2800" b="1"/>
              <a:t>1</a:t>
            </a:r>
            <a:r>
              <a:rPr kumimoji="1" lang="zh-CN" altLang="en-US" sz="2800" b="1"/>
              <a:t>题</a:t>
            </a:r>
            <a:endParaRPr kumimoji="1" lang="en-US" altLang="zh-CN" sz="2800" b="1"/>
          </a:p>
          <a:p>
            <a:pPr lvl="1" eaLnBrk="1" hangingPunct="1">
              <a:spcBef>
                <a:spcPct val="50000"/>
              </a:spcBef>
              <a:buFont typeface="Wingdings" pitchFamily="2" charset="2"/>
              <a:buChar char="Ø"/>
            </a:pPr>
            <a:r>
              <a:rPr kumimoji="1" lang="en-US" altLang="zh-CN" sz="2800" b="1"/>
              <a:t>	</a:t>
            </a:r>
            <a:r>
              <a:rPr kumimoji="1" lang="zh-CN" altLang="en-US" sz="2800" b="1"/>
              <a:t>第</a:t>
            </a:r>
            <a:r>
              <a:rPr kumimoji="1" lang="en-US" altLang="zh-CN" sz="2800" b="1"/>
              <a:t>15</a:t>
            </a:r>
            <a:r>
              <a:rPr kumimoji="1" lang="zh-CN" altLang="en-US" sz="2800" b="1"/>
              <a:t>题</a:t>
            </a:r>
            <a:r>
              <a:rPr kumimoji="1" lang="en-US" altLang="zh-CN" sz="2800" b="1"/>
              <a:t>   </a:t>
            </a:r>
          </a:p>
        </p:txBody>
      </p:sp>
      <p:sp>
        <p:nvSpPr>
          <p:cNvPr id="88070" name="Text Box 25"/>
          <p:cNvSpPr txBox="1">
            <a:spLocks noChangeArrowheads="1"/>
          </p:cNvSpPr>
          <p:nvPr/>
        </p:nvSpPr>
        <p:spPr bwMode="auto">
          <a:xfrm>
            <a:off x="339725" y="339725"/>
            <a:ext cx="73437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4400" b="1">
                <a:solidFill>
                  <a:schemeClr val="tx2"/>
                </a:solidFill>
                <a:latin typeface="华文行楷" pitchFamily="2" charset="-122"/>
                <a:ea typeface="华文行楷" pitchFamily="2" charset="-122"/>
              </a:rPr>
              <a:t>重要习题</a:t>
            </a:r>
          </a:p>
        </p:txBody>
      </p:sp>
    </p:spTree>
    <p:extLst>
      <p:ext uri="{BB962C8B-B14F-4D97-AF65-F5344CB8AC3E}">
        <p14:creationId xmlns:p14="http://schemas.microsoft.com/office/powerpoint/2010/main" val="100758677"/>
      </p:ext>
    </p:extLst>
  </p:cSld>
  <p:clrMapOvr>
    <a:masterClrMapping/>
  </p:clrMapOvr>
  <p:transition spd="slow">
    <p:randomBar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C26D5E1E-71C7-4E56-AB16-BCA428FDBC60}"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8909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890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AC761E40-7310-4D75-BDAF-893B2CC43E03}" type="slidenum">
              <a:rPr lang="en-US" altLang="zh-CN" sz="1400" smtClean="0">
                <a:latin typeface="Comic Sans MS" pitchFamily="66" charset="0"/>
              </a:rPr>
              <a:pPr/>
              <a:t>59</a:t>
            </a:fld>
            <a:endParaRPr lang="en-US" altLang="zh-CN" sz="1400" smtClean="0">
              <a:latin typeface="Comic Sans MS" pitchFamily="66" charset="0"/>
            </a:endParaRPr>
          </a:p>
        </p:txBody>
      </p:sp>
      <p:sp>
        <p:nvSpPr>
          <p:cNvPr id="89093" name="Text Box 24"/>
          <p:cNvSpPr txBox="1">
            <a:spLocks noChangeArrowheads="1"/>
          </p:cNvSpPr>
          <p:nvPr/>
        </p:nvSpPr>
        <p:spPr bwMode="auto">
          <a:xfrm>
            <a:off x="357188" y="1266825"/>
            <a:ext cx="8786812"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2800" b="1"/>
              <a:t>1</a:t>
            </a:r>
            <a:r>
              <a:rPr kumimoji="1" lang="zh-CN" altLang="en-US" sz="2800" b="1"/>
              <a:t>、蛮力法的基本思想？</a:t>
            </a:r>
            <a:endParaRPr kumimoji="1" lang="en-US" altLang="zh-CN" sz="2800" b="1"/>
          </a:p>
          <a:p>
            <a:pPr eaLnBrk="1" hangingPunct="1">
              <a:spcBef>
                <a:spcPct val="50000"/>
              </a:spcBef>
            </a:pPr>
            <a:r>
              <a:rPr kumimoji="1" lang="en-US" altLang="zh-CN" sz="2800" b="1"/>
              <a:t>2</a:t>
            </a:r>
            <a:r>
              <a:rPr kumimoji="1" lang="zh-CN" altLang="en-US" sz="2800" b="1"/>
              <a:t>、如何评价蛮力法？</a:t>
            </a:r>
            <a:endParaRPr kumimoji="1" lang="en-US" altLang="zh-CN" sz="2800" b="1"/>
          </a:p>
          <a:p>
            <a:pPr eaLnBrk="1" hangingPunct="1">
              <a:spcBef>
                <a:spcPct val="50000"/>
              </a:spcBef>
            </a:pPr>
            <a:r>
              <a:rPr kumimoji="1" lang="en-US" altLang="zh-CN" sz="2800" b="1"/>
              <a:t>3</a:t>
            </a:r>
            <a:r>
              <a:rPr kumimoji="1" lang="zh-CN" altLang="en-US" sz="2800" b="1"/>
              <a:t>、顺序查找问题的基本思想？时间复杂度？哪个地方体现其使用了蛮力法？</a:t>
            </a:r>
            <a:endParaRPr kumimoji="1" lang="en-US" altLang="zh-CN" sz="2800" b="1"/>
          </a:p>
          <a:p>
            <a:pPr eaLnBrk="1" hangingPunct="1">
              <a:spcBef>
                <a:spcPct val="50000"/>
              </a:spcBef>
            </a:pPr>
            <a:r>
              <a:rPr kumimoji="1" lang="en-US" altLang="zh-CN" sz="2800" b="1"/>
              <a:t>4</a:t>
            </a:r>
            <a:r>
              <a:rPr kumimoji="1" lang="zh-CN" altLang="en-US" sz="2800" b="1"/>
              <a:t>、朴素的模式匹配算法（</a:t>
            </a:r>
            <a:r>
              <a:rPr kumimoji="1" lang="en-US" altLang="zh-CN" sz="2800" b="1"/>
              <a:t>BF</a:t>
            </a:r>
            <a:r>
              <a:rPr kumimoji="1" lang="zh-CN" altLang="en-US" sz="2800" b="1"/>
              <a:t>算法）的基本思想？</a:t>
            </a:r>
            <a:endParaRPr kumimoji="1" lang="en-US" altLang="zh-CN" sz="2800" b="1"/>
          </a:p>
        </p:txBody>
      </p:sp>
      <p:sp>
        <p:nvSpPr>
          <p:cNvPr id="89094" name="Text Box 25"/>
          <p:cNvSpPr txBox="1">
            <a:spLocks noChangeArrowheads="1"/>
          </p:cNvSpPr>
          <p:nvPr/>
        </p:nvSpPr>
        <p:spPr bwMode="auto">
          <a:xfrm>
            <a:off x="339725" y="339725"/>
            <a:ext cx="73437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4400" b="1">
                <a:solidFill>
                  <a:schemeClr val="tx2"/>
                </a:solidFill>
                <a:latin typeface="华文行楷" pitchFamily="2" charset="-122"/>
                <a:ea typeface="华文行楷" pitchFamily="2" charset="-122"/>
              </a:rPr>
              <a:t>课前提问（</a:t>
            </a:r>
            <a:r>
              <a:rPr kumimoji="1" lang="en-US" altLang="zh-CN" sz="4400" b="1">
                <a:solidFill>
                  <a:schemeClr val="tx2"/>
                </a:solidFill>
                <a:latin typeface="华文行楷" pitchFamily="2" charset="-122"/>
                <a:ea typeface="华文行楷" pitchFamily="2" charset="-122"/>
              </a:rPr>
              <a:t>1</a:t>
            </a:r>
            <a:r>
              <a:rPr kumimoji="1" lang="zh-CN" altLang="en-US" sz="4400" b="1">
                <a:solidFill>
                  <a:schemeClr val="tx2"/>
                </a:solidFill>
                <a:latin typeface="华文行楷" pitchFamily="2" charset="-122"/>
                <a:ea typeface="华文行楷" pitchFamily="2" charset="-122"/>
              </a:rPr>
              <a:t>）</a:t>
            </a:r>
          </a:p>
        </p:txBody>
      </p:sp>
    </p:spTree>
    <p:extLst>
      <p:ext uri="{BB962C8B-B14F-4D97-AF65-F5344CB8AC3E}">
        <p14:creationId xmlns:p14="http://schemas.microsoft.com/office/powerpoint/2010/main" val="3575200949"/>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6F77EC42-8139-4385-AC33-2EEDC17BD2FD}"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2662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2662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242F7DF4-BC21-4620-BC89-1940394A1CA7}" type="slidenum">
              <a:rPr lang="en-US" altLang="zh-CN" sz="1400" smtClean="0">
                <a:latin typeface="Comic Sans MS" pitchFamily="66" charset="0"/>
              </a:rPr>
              <a:pPr/>
              <a:t>6</a:t>
            </a:fld>
            <a:endParaRPr lang="en-US" altLang="zh-CN" sz="1400" smtClean="0">
              <a:latin typeface="Comic Sans MS" pitchFamily="66" charset="0"/>
            </a:endParaRPr>
          </a:p>
        </p:txBody>
      </p:sp>
      <p:sp>
        <p:nvSpPr>
          <p:cNvPr id="26629" name="Text Box 4"/>
          <p:cNvSpPr txBox="1">
            <a:spLocks noChangeArrowheads="1"/>
          </p:cNvSpPr>
          <p:nvPr/>
        </p:nvSpPr>
        <p:spPr bwMode="auto">
          <a:xfrm>
            <a:off x="1190625" y="949325"/>
            <a:ext cx="7086600"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lnSpc>
                <a:spcPct val="150000"/>
              </a:lnSpc>
            </a:pPr>
            <a:r>
              <a:rPr lang="en-US" altLang="zh-CN" sz="2800" b="1">
                <a:cs typeface="Times New Roman" pitchFamily="18" charset="0"/>
              </a:rPr>
              <a:t>int BF(char S[ ], char T[ ]) {</a:t>
            </a:r>
          </a:p>
          <a:p>
            <a:pPr algn="just" eaLnBrk="1" hangingPunct="1">
              <a:lnSpc>
                <a:spcPct val="150000"/>
              </a:lnSpc>
            </a:pPr>
            <a:r>
              <a:rPr lang="en-US" altLang="zh-CN" sz="2800" b="1">
                <a:cs typeface="Times New Roman" pitchFamily="18" charset="0"/>
              </a:rPr>
              <a:t>	int i=0, j=0,index=0;   </a:t>
            </a:r>
          </a:p>
          <a:p>
            <a:pPr algn="just" eaLnBrk="1" hangingPunct="1">
              <a:lnSpc>
                <a:spcPct val="150000"/>
              </a:lnSpc>
            </a:pPr>
            <a:r>
              <a:rPr lang="en-US" altLang="zh-CN" sz="2800" b="1">
                <a:cs typeface="Times New Roman" pitchFamily="18" charset="0"/>
              </a:rPr>
              <a:t>   	 while((</a:t>
            </a:r>
            <a:r>
              <a:rPr lang="en-US" altLang="zh-CN" sz="2800" b="1">
                <a:solidFill>
                  <a:srgbClr val="FF0000"/>
                </a:solidFill>
                <a:cs typeface="Times New Roman" pitchFamily="18" charset="0"/>
              </a:rPr>
              <a:t>S[i]!=‘\0’</a:t>
            </a:r>
            <a:r>
              <a:rPr lang="en-US" altLang="zh-CN" sz="2800" b="1">
                <a:cs typeface="Times New Roman" pitchFamily="18" charset="0"/>
              </a:rPr>
              <a:t>) &amp;&amp;(</a:t>
            </a:r>
            <a:r>
              <a:rPr lang="en-US" altLang="zh-CN" sz="2800" b="1">
                <a:solidFill>
                  <a:srgbClr val="FF0000"/>
                </a:solidFill>
                <a:cs typeface="Times New Roman" pitchFamily="18" charset="0"/>
              </a:rPr>
              <a:t>T[i]!=‘\0’</a:t>
            </a:r>
            <a:r>
              <a:rPr lang="en-US" altLang="zh-CN" sz="2800" b="1">
                <a:cs typeface="Times New Roman" pitchFamily="18" charset="0"/>
              </a:rPr>
              <a:t>)){</a:t>
            </a:r>
          </a:p>
          <a:p>
            <a:pPr algn="just" eaLnBrk="1" hangingPunct="1">
              <a:lnSpc>
                <a:spcPct val="150000"/>
              </a:lnSpc>
            </a:pPr>
            <a:r>
              <a:rPr lang="en-US" altLang="zh-CN" sz="2800" b="1">
                <a:cs typeface="Times New Roman" pitchFamily="18" charset="0"/>
              </a:rPr>
              <a:t>		if (S[i]==T[j]) {i++; j++;}  </a:t>
            </a:r>
          </a:p>
          <a:p>
            <a:pPr algn="just" eaLnBrk="1" hangingPunct="1">
              <a:lnSpc>
                <a:spcPct val="150000"/>
              </a:lnSpc>
            </a:pPr>
            <a:r>
              <a:rPr lang="en-US" altLang="zh-CN" sz="2800" b="1">
                <a:cs typeface="Times New Roman" pitchFamily="18" charset="0"/>
              </a:rPr>
              <a:t>          		else {</a:t>
            </a:r>
            <a:r>
              <a:rPr lang="en-US" altLang="zh-CN" sz="2800" b="1">
                <a:solidFill>
                  <a:srgbClr val="FF0000"/>
                </a:solidFill>
                <a:cs typeface="Times New Roman" pitchFamily="18" charset="0"/>
              </a:rPr>
              <a:t>index++;i=index;</a:t>
            </a:r>
            <a:r>
              <a:rPr lang="en-US" altLang="zh-CN" sz="2800" b="1">
                <a:cs typeface="Times New Roman" pitchFamily="18" charset="0"/>
              </a:rPr>
              <a:t> j=0; }   </a:t>
            </a:r>
          </a:p>
          <a:p>
            <a:pPr algn="just" eaLnBrk="1" hangingPunct="1">
              <a:lnSpc>
                <a:spcPct val="150000"/>
              </a:lnSpc>
            </a:pPr>
            <a:r>
              <a:rPr lang="en-US" altLang="zh-CN" sz="2800" b="1">
                <a:cs typeface="Times New Roman" pitchFamily="18" charset="0"/>
              </a:rPr>
              <a:t>   	 }</a:t>
            </a:r>
          </a:p>
          <a:p>
            <a:pPr algn="just" eaLnBrk="1" hangingPunct="1">
              <a:lnSpc>
                <a:spcPct val="150000"/>
              </a:lnSpc>
            </a:pPr>
            <a:r>
              <a:rPr lang="en-US" altLang="zh-CN" sz="2800" b="1">
                <a:cs typeface="Times New Roman" pitchFamily="18" charset="0"/>
              </a:rPr>
              <a:t>    	if (T[j]==‘\0’) 	return index;   </a:t>
            </a:r>
          </a:p>
          <a:p>
            <a:pPr algn="just" eaLnBrk="1" hangingPunct="1">
              <a:lnSpc>
                <a:spcPct val="150000"/>
              </a:lnSpc>
            </a:pPr>
            <a:r>
              <a:rPr lang="en-US" altLang="zh-CN" sz="2800" b="1">
                <a:cs typeface="Times New Roman" pitchFamily="18" charset="0"/>
              </a:rPr>
              <a:t>    	else 		return 0;</a:t>
            </a:r>
          </a:p>
          <a:p>
            <a:pPr algn="just" eaLnBrk="1" hangingPunct="1">
              <a:lnSpc>
                <a:spcPct val="150000"/>
              </a:lnSpc>
            </a:pPr>
            <a:r>
              <a:rPr lang="en-US" altLang="zh-CN" sz="2800" b="1">
                <a:cs typeface="Times New Roman" pitchFamily="18" charset="0"/>
              </a:rPr>
              <a:t>}</a:t>
            </a:r>
          </a:p>
        </p:txBody>
      </p:sp>
      <p:sp>
        <p:nvSpPr>
          <p:cNvPr id="26630" name="Text Box 5"/>
          <p:cNvSpPr txBox="1">
            <a:spLocks noChangeArrowheads="1"/>
          </p:cNvSpPr>
          <p:nvPr/>
        </p:nvSpPr>
        <p:spPr bwMode="auto">
          <a:xfrm>
            <a:off x="136525" y="307975"/>
            <a:ext cx="31003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sz="3600" b="1">
                <a:solidFill>
                  <a:srgbClr val="990000"/>
                </a:solidFill>
              </a:rPr>
              <a:t>BF  C</a:t>
            </a:r>
            <a:r>
              <a:rPr lang="zh-CN" altLang="en-US" sz="3600" b="1">
                <a:solidFill>
                  <a:srgbClr val="990000"/>
                </a:solidFill>
              </a:rPr>
              <a:t>算法</a:t>
            </a:r>
          </a:p>
        </p:txBody>
      </p:sp>
    </p:spTree>
    <p:extLst>
      <p:ext uri="{BB962C8B-B14F-4D97-AF65-F5344CB8AC3E}">
        <p14:creationId xmlns:p14="http://schemas.microsoft.com/office/powerpoint/2010/main" val="2611408703"/>
      </p:ext>
    </p:extLst>
  </p:cSld>
  <p:clrMapOvr>
    <a:masterClrMapping/>
  </p:clrMapOvr>
  <p:transition spd="slow">
    <p:randomBar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87D2BB32-9081-488D-B3FE-6C1883BE39FF}"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9011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901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F549305A-9951-4BCB-8A3E-488378C26641}" type="slidenum">
              <a:rPr lang="en-US" altLang="zh-CN" sz="1400" smtClean="0">
                <a:latin typeface="Comic Sans MS" pitchFamily="66" charset="0"/>
              </a:rPr>
              <a:pPr/>
              <a:t>60</a:t>
            </a:fld>
            <a:endParaRPr lang="en-US" altLang="zh-CN" sz="1400" smtClean="0">
              <a:latin typeface="Comic Sans MS" pitchFamily="66" charset="0"/>
            </a:endParaRPr>
          </a:p>
        </p:txBody>
      </p:sp>
      <p:sp>
        <p:nvSpPr>
          <p:cNvPr id="90117" name="Text Box 24"/>
          <p:cNvSpPr txBox="1">
            <a:spLocks noChangeArrowheads="1"/>
          </p:cNvSpPr>
          <p:nvPr/>
        </p:nvSpPr>
        <p:spPr bwMode="auto">
          <a:xfrm>
            <a:off x="357188" y="1266825"/>
            <a:ext cx="8786812"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2800" b="1"/>
              <a:t>1</a:t>
            </a:r>
            <a:r>
              <a:rPr kumimoji="1" lang="zh-CN" altLang="en-US" sz="2800" b="1"/>
              <a:t>、求子串</a:t>
            </a:r>
            <a:r>
              <a:rPr kumimoji="1" lang="en-US" altLang="zh-CN" sz="2800" b="1"/>
              <a:t>ababac</a:t>
            </a:r>
            <a:r>
              <a:rPr kumimoji="1" lang="zh-CN" altLang="en-US" sz="2800" b="1"/>
              <a:t>对应的</a:t>
            </a:r>
            <a:r>
              <a:rPr kumimoji="1" lang="en-US" altLang="zh-CN" sz="2800" b="1"/>
              <a:t>next</a:t>
            </a:r>
            <a:r>
              <a:rPr kumimoji="1" lang="zh-CN" altLang="en-US" sz="2800" b="1"/>
              <a:t>数组</a:t>
            </a:r>
            <a:endParaRPr kumimoji="1" lang="en-US" altLang="zh-CN" sz="2800" b="1"/>
          </a:p>
          <a:p>
            <a:pPr eaLnBrk="1" hangingPunct="1">
              <a:spcBef>
                <a:spcPct val="50000"/>
              </a:spcBef>
            </a:pPr>
            <a:r>
              <a:rPr kumimoji="1" lang="en-US" altLang="zh-CN" sz="2800" b="1"/>
              <a:t>2</a:t>
            </a:r>
            <a:r>
              <a:rPr kumimoji="1" lang="zh-CN" altLang="en-US" sz="2800" b="1"/>
              <a:t>、对以下数据进行选择排序，写出排序的过程</a:t>
            </a:r>
            <a:endParaRPr kumimoji="1" lang="en-US" altLang="zh-CN" sz="2800" b="1"/>
          </a:p>
          <a:p>
            <a:pPr eaLnBrk="1" hangingPunct="1">
              <a:spcBef>
                <a:spcPct val="50000"/>
              </a:spcBef>
            </a:pPr>
            <a:r>
              <a:rPr kumimoji="1" lang="en-US" altLang="zh-CN" sz="2800" b="1"/>
              <a:t>                		5,3,1,9,8,2</a:t>
            </a:r>
          </a:p>
          <a:p>
            <a:pPr eaLnBrk="1" hangingPunct="1">
              <a:spcBef>
                <a:spcPct val="50000"/>
              </a:spcBef>
            </a:pPr>
            <a:r>
              <a:rPr kumimoji="1" lang="en-US" altLang="zh-CN" sz="2800" b="1"/>
              <a:t>3</a:t>
            </a:r>
            <a:r>
              <a:rPr kumimoji="1" lang="zh-CN" altLang="en-US" sz="2800" b="1"/>
              <a:t>、对以下数据进行冒泡排序，写出排序的过程</a:t>
            </a:r>
            <a:endParaRPr kumimoji="1" lang="en-US" altLang="zh-CN" sz="2800" b="1"/>
          </a:p>
          <a:p>
            <a:pPr eaLnBrk="1" hangingPunct="1">
              <a:spcBef>
                <a:spcPct val="50000"/>
              </a:spcBef>
            </a:pPr>
            <a:r>
              <a:rPr kumimoji="1" lang="en-US" altLang="zh-CN" sz="2800" b="1"/>
              <a:t>			5,3,1,9,8,2</a:t>
            </a:r>
          </a:p>
          <a:p>
            <a:pPr eaLnBrk="1" hangingPunct="1">
              <a:spcBef>
                <a:spcPct val="50000"/>
              </a:spcBef>
            </a:pPr>
            <a:r>
              <a:rPr kumimoji="1" lang="en-US" altLang="zh-CN" sz="2800" b="1"/>
              <a:t>4</a:t>
            </a:r>
            <a:r>
              <a:rPr kumimoji="1" lang="zh-CN" altLang="en-US" sz="2800" b="1"/>
              <a:t>、以下问题用蛮力法解决的时间复杂度分别是多少？</a:t>
            </a:r>
            <a:endParaRPr kumimoji="1" lang="en-US" altLang="zh-CN" sz="2800" b="1"/>
          </a:p>
          <a:p>
            <a:pPr eaLnBrk="1" hangingPunct="1">
              <a:spcBef>
                <a:spcPct val="50000"/>
              </a:spcBef>
            </a:pPr>
            <a:r>
              <a:rPr kumimoji="1" lang="zh-CN" altLang="en-US" sz="2800" b="1"/>
              <a:t>      顺序查找、选择排序、冒泡排序、生成排列对象</a:t>
            </a:r>
            <a:endParaRPr kumimoji="1" lang="en-US" altLang="zh-CN" sz="2800" b="1"/>
          </a:p>
        </p:txBody>
      </p:sp>
      <p:sp>
        <p:nvSpPr>
          <p:cNvPr id="90118" name="Text Box 25"/>
          <p:cNvSpPr txBox="1">
            <a:spLocks noChangeArrowheads="1"/>
          </p:cNvSpPr>
          <p:nvPr/>
        </p:nvSpPr>
        <p:spPr bwMode="auto">
          <a:xfrm>
            <a:off x="339725" y="339725"/>
            <a:ext cx="73437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4400" b="1">
                <a:solidFill>
                  <a:schemeClr val="tx2"/>
                </a:solidFill>
                <a:latin typeface="华文行楷" pitchFamily="2" charset="-122"/>
                <a:ea typeface="华文行楷" pitchFamily="2" charset="-122"/>
              </a:rPr>
              <a:t>课前提问（</a:t>
            </a:r>
            <a:r>
              <a:rPr kumimoji="1" lang="en-US" altLang="zh-CN" sz="4400" b="1">
                <a:solidFill>
                  <a:schemeClr val="tx2"/>
                </a:solidFill>
                <a:latin typeface="华文行楷" pitchFamily="2" charset="-122"/>
                <a:ea typeface="华文行楷" pitchFamily="2" charset="-122"/>
              </a:rPr>
              <a:t>2</a:t>
            </a:r>
            <a:r>
              <a:rPr kumimoji="1" lang="zh-CN" altLang="en-US" sz="4400" b="1">
                <a:solidFill>
                  <a:schemeClr val="tx2"/>
                </a:solidFill>
                <a:latin typeface="华文行楷" pitchFamily="2" charset="-122"/>
                <a:ea typeface="华文行楷" pitchFamily="2" charset="-122"/>
              </a:rPr>
              <a:t>）</a:t>
            </a:r>
          </a:p>
        </p:txBody>
      </p:sp>
    </p:spTree>
    <p:extLst>
      <p:ext uri="{BB962C8B-B14F-4D97-AF65-F5344CB8AC3E}">
        <p14:creationId xmlns:p14="http://schemas.microsoft.com/office/powerpoint/2010/main" val="1973278425"/>
      </p:ext>
    </p:extLst>
  </p:cSld>
  <p:clrMapOvr>
    <a:masterClrMapping/>
  </p:clrMapOvr>
  <p:transition spd="slow">
    <p:randomBar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CD5B17B3-43F7-4A5B-89C8-6D7BED786CCF}"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91139"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911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5A87121D-0BE8-40F5-8636-C03533B85BCF}" type="slidenum">
              <a:rPr lang="en-US" altLang="zh-CN" sz="1400" smtClean="0">
                <a:latin typeface="Comic Sans MS" pitchFamily="66" charset="0"/>
              </a:rPr>
              <a:pPr/>
              <a:t>61</a:t>
            </a:fld>
            <a:endParaRPr lang="en-US" altLang="zh-CN" sz="1400" smtClean="0">
              <a:latin typeface="Comic Sans MS" pitchFamily="66" charset="0"/>
            </a:endParaRPr>
          </a:p>
        </p:txBody>
      </p:sp>
      <p:sp>
        <p:nvSpPr>
          <p:cNvPr id="91141" name="Text Box 24"/>
          <p:cNvSpPr txBox="1">
            <a:spLocks noChangeArrowheads="1"/>
          </p:cNvSpPr>
          <p:nvPr/>
        </p:nvSpPr>
        <p:spPr bwMode="auto">
          <a:xfrm>
            <a:off x="357188" y="1266825"/>
            <a:ext cx="8786812"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2800" b="1"/>
              <a:t>1</a:t>
            </a:r>
            <a:r>
              <a:rPr kumimoji="1" lang="zh-CN" altLang="en-US" sz="2800" b="1"/>
              <a:t>、蛮力法解决以下背包问题</a:t>
            </a:r>
            <a:endParaRPr kumimoji="1" lang="en-US" altLang="zh-CN" sz="2800" b="1"/>
          </a:p>
          <a:p>
            <a:pPr eaLnBrk="1" hangingPunct="1">
              <a:spcBef>
                <a:spcPct val="50000"/>
              </a:spcBef>
            </a:pPr>
            <a:r>
              <a:rPr kumimoji="1" lang="en-US" altLang="zh-CN" sz="2800" b="1"/>
              <a:t>3</a:t>
            </a:r>
            <a:r>
              <a:rPr kumimoji="1" lang="zh-CN" altLang="en-US" sz="2800" b="1"/>
              <a:t>个物品重量为</a:t>
            </a:r>
            <a:r>
              <a:rPr kumimoji="1" lang="en-US" altLang="zh-CN" sz="2800" b="1"/>
              <a:t>{5,3,4}</a:t>
            </a:r>
            <a:r>
              <a:rPr kumimoji="1" lang="zh-CN" altLang="en-US" sz="2800" b="1"/>
              <a:t>，价值为</a:t>
            </a:r>
            <a:r>
              <a:rPr kumimoji="1" lang="en-US" altLang="zh-CN" sz="2800" b="1"/>
              <a:t>{10,20,30}</a:t>
            </a:r>
            <a:r>
              <a:rPr kumimoji="1" lang="zh-CN" altLang="en-US" sz="2800" b="1"/>
              <a:t>，背包容量为</a:t>
            </a:r>
            <a:r>
              <a:rPr kumimoji="1" lang="en-US" altLang="zh-CN" sz="2800" b="1"/>
              <a:t>10</a:t>
            </a:r>
            <a:r>
              <a:rPr kumimoji="1" lang="zh-CN" altLang="en-US" sz="2800" b="1"/>
              <a:t>。</a:t>
            </a:r>
            <a:endParaRPr kumimoji="1" lang="en-US" altLang="zh-CN" sz="2800" b="1"/>
          </a:p>
          <a:p>
            <a:pPr eaLnBrk="1" hangingPunct="1">
              <a:spcBef>
                <a:spcPct val="50000"/>
              </a:spcBef>
            </a:pPr>
            <a:r>
              <a:rPr kumimoji="1" lang="en-US" altLang="zh-CN" sz="2800" b="1"/>
              <a:t>2</a:t>
            </a:r>
            <a:r>
              <a:rPr kumimoji="1" lang="zh-CN" altLang="en-US" sz="2800" b="1"/>
              <a:t>、蛮力法求任务分配问题的思想？</a:t>
            </a:r>
            <a:endParaRPr kumimoji="1" lang="en-US" altLang="zh-CN" sz="2800" b="1"/>
          </a:p>
          <a:p>
            <a:pPr eaLnBrk="1" hangingPunct="1">
              <a:spcBef>
                <a:spcPct val="50000"/>
              </a:spcBef>
            </a:pPr>
            <a:r>
              <a:rPr kumimoji="1" lang="en-US" altLang="zh-CN" sz="2800" b="1"/>
              <a:t>3</a:t>
            </a:r>
            <a:r>
              <a:rPr kumimoji="1" lang="zh-CN" altLang="en-US" sz="2800" b="1"/>
              <a:t>、蛮力法求哈密顿回路问题的思想？</a:t>
            </a:r>
            <a:endParaRPr kumimoji="1" lang="en-US" altLang="zh-CN" sz="2800" b="1"/>
          </a:p>
          <a:p>
            <a:pPr eaLnBrk="1" hangingPunct="1">
              <a:spcBef>
                <a:spcPct val="50000"/>
              </a:spcBef>
            </a:pPr>
            <a:r>
              <a:rPr kumimoji="1" lang="en-US" altLang="zh-CN" sz="2800" b="1"/>
              <a:t>4</a:t>
            </a:r>
            <a:r>
              <a:rPr kumimoji="1" lang="zh-CN" altLang="en-US" sz="2800" b="1"/>
              <a:t>、蛮力法求</a:t>
            </a:r>
            <a:r>
              <a:rPr kumimoji="1" lang="en-US" altLang="zh-CN" sz="2800" b="1"/>
              <a:t>TSP</a:t>
            </a:r>
            <a:r>
              <a:rPr kumimoji="1" lang="zh-CN" altLang="en-US" sz="2800" b="1"/>
              <a:t>问题的思想？</a:t>
            </a:r>
            <a:endParaRPr kumimoji="1" lang="en-US" altLang="zh-CN" sz="2800" b="1"/>
          </a:p>
        </p:txBody>
      </p:sp>
      <p:sp>
        <p:nvSpPr>
          <p:cNvPr id="91142" name="Text Box 25"/>
          <p:cNvSpPr txBox="1">
            <a:spLocks noChangeArrowheads="1"/>
          </p:cNvSpPr>
          <p:nvPr/>
        </p:nvSpPr>
        <p:spPr bwMode="auto">
          <a:xfrm>
            <a:off x="339725" y="339725"/>
            <a:ext cx="73437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4400" b="1">
                <a:solidFill>
                  <a:schemeClr val="tx2"/>
                </a:solidFill>
                <a:latin typeface="华文行楷" pitchFamily="2" charset="-122"/>
                <a:ea typeface="华文行楷" pitchFamily="2" charset="-122"/>
              </a:rPr>
              <a:t>课前提问（</a:t>
            </a:r>
            <a:r>
              <a:rPr kumimoji="1" lang="en-US" altLang="zh-CN" sz="4400" b="1">
                <a:solidFill>
                  <a:schemeClr val="tx2"/>
                </a:solidFill>
                <a:latin typeface="华文行楷" pitchFamily="2" charset="-122"/>
                <a:ea typeface="华文行楷" pitchFamily="2" charset="-122"/>
              </a:rPr>
              <a:t>3</a:t>
            </a:r>
            <a:r>
              <a:rPr kumimoji="1" lang="zh-CN" altLang="en-US" sz="4400" b="1">
                <a:solidFill>
                  <a:schemeClr val="tx2"/>
                </a:solidFill>
                <a:latin typeface="华文行楷" pitchFamily="2" charset="-122"/>
                <a:ea typeface="华文行楷" pitchFamily="2" charset="-122"/>
              </a:rPr>
              <a:t>）</a:t>
            </a:r>
          </a:p>
        </p:txBody>
      </p:sp>
    </p:spTree>
    <p:extLst>
      <p:ext uri="{BB962C8B-B14F-4D97-AF65-F5344CB8AC3E}">
        <p14:creationId xmlns:p14="http://schemas.microsoft.com/office/powerpoint/2010/main" val="3434478832"/>
      </p:ext>
    </p:extLst>
  </p:cSld>
  <p:clrMapOvr>
    <a:masterClrMapping/>
  </p:clrMapOvr>
  <p:transition spd="slow">
    <p:randomBar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801254DF-8D3F-40FF-82E7-DDE39F35A66D}"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9216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921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29EEFB54-68AE-43E5-81C9-29A5759DFC76}" type="slidenum">
              <a:rPr lang="en-US" altLang="zh-CN" sz="1400" smtClean="0">
                <a:latin typeface="Comic Sans MS" pitchFamily="66" charset="0"/>
              </a:rPr>
              <a:pPr/>
              <a:t>62</a:t>
            </a:fld>
            <a:endParaRPr lang="en-US" altLang="zh-CN" sz="1400" smtClean="0">
              <a:latin typeface="Comic Sans MS" pitchFamily="66" charset="0"/>
            </a:endParaRPr>
          </a:p>
        </p:txBody>
      </p:sp>
      <p:sp>
        <p:nvSpPr>
          <p:cNvPr id="92165" name="Text Box 24"/>
          <p:cNvSpPr txBox="1">
            <a:spLocks noChangeArrowheads="1"/>
          </p:cNvSpPr>
          <p:nvPr/>
        </p:nvSpPr>
        <p:spPr bwMode="auto">
          <a:xfrm>
            <a:off x="357188" y="1266825"/>
            <a:ext cx="8786812"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2800" b="1"/>
              <a:t>1</a:t>
            </a:r>
            <a:r>
              <a:rPr kumimoji="1" lang="zh-CN" altLang="en-US" sz="2800" b="1"/>
              <a:t>、蛮力法求最近对问题的思想？</a:t>
            </a:r>
            <a:endParaRPr kumimoji="1" lang="en-US" altLang="zh-CN" sz="2800" b="1"/>
          </a:p>
          <a:p>
            <a:pPr eaLnBrk="1" hangingPunct="1">
              <a:spcBef>
                <a:spcPct val="50000"/>
              </a:spcBef>
            </a:pPr>
            <a:r>
              <a:rPr kumimoji="1" lang="en-US" altLang="zh-CN" sz="2800" b="1"/>
              <a:t>2</a:t>
            </a:r>
            <a:r>
              <a:rPr kumimoji="1" lang="zh-CN" altLang="en-US" sz="2800" b="1"/>
              <a:t>、蛮力法求凸包问题的思想？</a:t>
            </a:r>
            <a:endParaRPr kumimoji="1" lang="en-US" altLang="zh-CN" sz="2800" b="1"/>
          </a:p>
        </p:txBody>
      </p:sp>
      <p:sp>
        <p:nvSpPr>
          <p:cNvPr id="92166" name="Text Box 25"/>
          <p:cNvSpPr txBox="1">
            <a:spLocks noChangeArrowheads="1"/>
          </p:cNvSpPr>
          <p:nvPr/>
        </p:nvSpPr>
        <p:spPr bwMode="auto">
          <a:xfrm>
            <a:off x="339725" y="339725"/>
            <a:ext cx="73437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4400" b="1">
                <a:solidFill>
                  <a:schemeClr val="tx2"/>
                </a:solidFill>
                <a:latin typeface="华文行楷" pitchFamily="2" charset="-122"/>
                <a:ea typeface="华文行楷" pitchFamily="2" charset="-122"/>
              </a:rPr>
              <a:t>课前提问（</a:t>
            </a:r>
            <a:r>
              <a:rPr kumimoji="1" lang="en-US" altLang="zh-CN" sz="4400" b="1">
                <a:solidFill>
                  <a:schemeClr val="tx2"/>
                </a:solidFill>
                <a:latin typeface="华文行楷" pitchFamily="2" charset="-122"/>
                <a:ea typeface="华文行楷" pitchFamily="2" charset="-122"/>
              </a:rPr>
              <a:t>4</a:t>
            </a:r>
            <a:r>
              <a:rPr kumimoji="1" lang="zh-CN" altLang="en-US" sz="4400" b="1">
                <a:solidFill>
                  <a:schemeClr val="tx2"/>
                </a:solidFill>
                <a:latin typeface="华文行楷" pitchFamily="2" charset="-122"/>
                <a:ea typeface="华文行楷" pitchFamily="2" charset="-122"/>
              </a:rPr>
              <a:t>）</a:t>
            </a:r>
          </a:p>
        </p:txBody>
      </p:sp>
    </p:spTree>
    <p:extLst>
      <p:ext uri="{BB962C8B-B14F-4D97-AF65-F5344CB8AC3E}">
        <p14:creationId xmlns:p14="http://schemas.microsoft.com/office/powerpoint/2010/main" val="1589020178"/>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E4E79309-69DE-4A43-B4C7-7BAE78976AE4}"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3379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3379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004C8E41-81CB-4BF9-9B50-7BCC88A74608}" type="slidenum">
              <a:rPr lang="en-US" altLang="zh-CN" sz="1400" smtClean="0">
                <a:latin typeface="Comic Sans MS" pitchFamily="66" charset="0"/>
              </a:rPr>
              <a:pPr/>
              <a:t>7</a:t>
            </a:fld>
            <a:endParaRPr lang="en-US" altLang="zh-CN" sz="1400" smtClean="0">
              <a:latin typeface="Comic Sans MS" pitchFamily="66" charset="0"/>
            </a:endParaRPr>
          </a:p>
        </p:txBody>
      </p:sp>
      <p:grpSp>
        <p:nvGrpSpPr>
          <p:cNvPr id="33797" name="Group 4"/>
          <p:cNvGrpSpPr>
            <a:grpSpLocks/>
          </p:cNvGrpSpPr>
          <p:nvPr/>
        </p:nvGrpSpPr>
        <p:grpSpPr bwMode="auto">
          <a:xfrm>
            <a:off x="1552575" y="1093788"/>
            <a:ext cx="6661150" cy="560387"/>
            <a:chOff x="2363" y="7062"/>
            <a:chExt cx="3990" cy="312"/>
          </a:xfrm>
        </p:grpSpPr>
        <p:sp>
          <p:nvSpPr>
            <p:cNvPr id="33853" name="Rectangle 5"/>
            <p:cNvSpPr>
              <a:spLocks noChangeArrowheads="1"/>
            </p:cNvSpPr>
            <p:nvPr/>
          </p:nvSpPr>
          <p:spPr bwMode="auto">
            <a:xfrm>
              <a:off x="2363" y="7062"/>
              <a:ext cx="399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2800" b="1"/>
                <a:t> a    b    a    b   c    a    b   c    a    c   b    a    b</a:t>
              </a:r>
            </a:p>
          </p:txBody>
        </p:sp>
        <p:sp>
          <p:nvSpPr>
            <p:cNvPr id="33854" name="Line 6"/>
            <p:cNvSpPr>
              <a:spLocks noChangeShapeType="1"/>
            </p:cNvSpPr>
            <p:nvPr/>
          </p:nvSpPr>
          <p:spPr bwMode="auto">
            <a:xfrm>
              <a:off x="2663"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5" name="Line 7"/>
            <p:cNvSpPr>
              <a:spLocks noChangeShapeType="1"/>
            </p:cNvSpPr>
            <p:nvPr/>
          </p:nvSpPr>
          <p:spPr bwMode="auto">
            <a:xfrm>
              <a:off x="297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6" name="Line 8"/>
            <p:cNvSpPr>
              <a:spLocks noChangeShapeType="1"/>
            </p:cNvSpPr>
            <p:nvPr/>
          </p:nvSpPr>
          <p:spPr bwMode="auto">
            <a:xfrm>
              <a:off x="3293"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7" name="Line 9"/>
            <p:cNvSpPr>
              <a:spLocks noChangeShapeType="1"/>
            </p:cNvSpPr>
            <p:nvPr/>
          </p:nvSpPr>
          <p:spPr bwMode="auto">
            <a:xfrm>
              <a:off x="360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8" name="Line 10"/>
            <p:cNvSpPr>
              <a:spLocks noChangeShapeType="1"/>
            </p:cNvSpPr>
            <p:nvPr/>
          </p:nvSpPr>
          <p:spPr bwMode="auto">
            <a:xfrm>
              <a:off x="390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9" name="Line 11"/>
            <p:cNvSpPr>
              <a:spLocks noChangeShapeType="1"/>
            </p:cNvSpPr>
            <p:nvPr/>
          </p:nvSpPr>
          <p:spPr bwMode="auto">
            <a:xfrm>
              <a:off x="420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0" name="Line 12"/>
            <p:cNvSpPr>
              <a:spLocks noChangeShapeType="1"/>
            </p:cNvSpPr>
            <p:nvPr/>
          </p:nvSpPr>
          <p:spPr bwMode="auto">
            <a:xfrm>
              <a:off x="4523"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1" name="Line 13"/>
            <p:cNvSpPr>
              <a:spLocks noChangeShapeType="1"/>
            </p:cNvSpPr>
            <p:nvPr/>
          </p:nvSpPr>
          <p:spPr bwMode="auto">
            <a:xfrm>
              <a:off x="483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2" name="Line 14"/>
            <p:cNvSpPr>
              <a:spLocks noChangeShapeType="1"/>
            </p:cNvSpPr>
            <p:nvPr/>
          </p:nvSpPr>
          <p:spPr bwMode="auto">
            <a:xfrm>
              <a:off x="513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3" name="Line 15"/>
            <p:cNvSpPr>
              <a:spLocks noChangeShapeType="1"/>
            </p:cNvSpPr>
            <p:nvPr/>
          </p:nvSpPr>
          <p:spPr bwMode="auto">
            <a:xfrm>
              <a:off x="543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4" name="Line 16"/>
            <p:cNvSpPr>
              <a:spLocks noChangeShapeType="1"/>
            </p:cNvSpPr>
            <p:nvPr/>
          </p:nvSpPr>
          <p:spPr bwMode="auto">
            <a:xfrm>
              <a:off x="573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5" name="Line 17"/>
            <p:cNvSpPr>
              <a:spLocks noChangeShapeType="1"/>
            </p:cNvSpPr>
            <p:nvPr/>
          </p:nvSpPr>
          <p:spPr bwMode="auto">
            <a:xfrm>
              <a:off x="6053"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798" name="Rectangle 18"/>
          <p:cNvSpPr>
            <a:spLocks noChangeArrowheads="1"/>
          </p:cNvSpPr>
          <p:nvPr/>
        </p:nvSpPr>
        <p:spPr bwMode="auto">
          <a:xfrm>
            <a:off x="1552575" y="2209800"/>
            <a:ext cx="1536700" cy="5603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800" b="1"/>
              <a:t>a     b    c </a:t>
            </a:r>
          </a:p>
        </p:txBody>
      </p:sp>
      <p:sp>
        <p:nvSpPr>
          <p:cNvPr id="33799" name="Line 19"/>
          <p:cNvSpPr>
            <a:spLocks noChangeShapeType="1"/>
          </p:cNvSpPr>
          <p:nvPr/>
        </p:nvSpPr>
        <p:spPr bwMode="auto">
          <a:xfrm>
            <a:off x="2046288" y="2205038"/>
            <a:ext cx="0" cy="5603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0" name="Line 20"/>
          <p:cNvSpPr>
            <a:spLocks noChangeShapeType="1"/>
          </p:cNvSpPr>
          <p:nvPr/>
        </p:nvSpPr>
        <p:spPr bwMode="auto">
          <a:xfrm>
            <a:off x="2563813" y="2205038"/>
            <a:ext cx="0" cy="5603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1" name="Text Box 21"/>
          <p:cNvSpPr txBox="1">
            <a:spLocks noChangeArrowheads="1"/>
          </p:cNvSpPr>
          <p:nvPr/>
        </p:nvSpPr>
        <p:spPr bwMode="auto">
          <a:xfrm>
            <a:off x="4343400" y="2084388"/>
            <a:ext cx="2860675" cy="558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nSpc>
                <a:spcPct val="96000"/>
              </a:lnSpc>
            </a:pPr>
            <a:r>
              <a:rPr lang="en-US" altLang="zh-CN" sz="3200" b="1">
                <a:solidFill>
                  <a:schemeClr val="tx2"/>
                </a:solidFill>
              </a:rPr>
              <a:t>i=2</a:t>
            </a:r>
            <a:r>
              <a:rPr lang="zh-CN" altLang="en-US" sz="3200" b="1">
                <a:solidFill>
                  <a:schemeClr val="tx2"/>
                </a:solidFill>
              </a:rPr>
              <a:t>，</a:t>
            </a:r>
            <a:r>
              <a:rPr lang="en-US" altLang="zh-CN" sz="3200" b="1">
                <a:solidFill>
                  <a:schemeClr val="tx2"/>
                </a:solidFill>
              </a:rPr>
              <a:t>j=2</a:t>
            </a:r>
            <a:r>
              <a:rPr lang="zh-CN" altLang="en-US" sz="3200" b="1">
                <a:solidFill>
                  <a:schemeClr val="tx2"/>
                </a:solidFill>
              </a:rPr>
              <a:t>失败；</a:t>
            </a:r>
          </a:p>
          <a:p>
            <a:pPr>
              <a:lnSpc>
                <a:spcPct val="96000"/>
              </a:lnSpc>
            </a:pPr>
            <a:endParaRPr lang="en-US" altLang="zh-CN" sz="3200" b="1">
              <a:solidFill>
                <a:schemeClr val="tx2"/>
              </a:solidFill>
            </a:endParaRPr>
          </a:p>
        </p:txBody>
      </p:sp>
      <p:sp>
        <p:nvSpPr>
          <p:cNvPr id="33802" name="Text Box 22"/>
          <p:cNvSpPr txBox="1">
            <a:spLocks noChangeArrowheads="1"/>
          </p:cNvSpPr>
          <p:nvPr/>
        </p:nvSpPr>
        <p:spPr bwMode="auto">
          <a:xfrm>
            <a:off x="866775" y="1322388"/>
            <a:ext cx="6111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spcBef>
                <a:spcPct val="50000"/>
              </a:spcBef>
            </a:pPr>
            <a:r>
              <a:rPr lang="zh-CN" altLang="en-US" sz="2800" b="1"/>
              <a:t>第</a:t>
            </a:r>
            <a:r>
              <a:rPr lang="en-US" altLang="zh-CN" sz="2800" b="1"/>
              <a:t>1</a:t>
            </a:r>
            <a:r>
              <a:rPr lang="zh-CN" altLang="en-US" sz="2800" b="1"/>
              <a:t>趟</a:t>
            </a:r>
          </a:p>
        </p:txBody>
      </p:sp>
      <p:sp>
        <p:nvSpPr>
          <p:cNvPr id="33803" name="Line 23"/>
          <p:cNvSpPr>
            <a:spLocks noChangeShapeType="1"/>
          </p:cNvSpPr>
          <p:nvPr/>
        </p:nvSpPr>
        <p:spPr bwMode="auto">
          <a:xfrm>
            <a:off x="1774825" y="1654175"/>
            <a:ext cx="0" cy="5619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3804" name="Group 24"/>
          <p:cNvGrpSpPr>
            <a:grpSpLocks/>
          </p:cNvGrpSpPr>
          <p:nvPr/>
        </p:nvGrpSpPr>
        <p:grpSpPr bwMode="auto">
          <a:xfrm>
            <a:off x="1733550" y="331788"/>
            <a:ext cx="352425" cy="762000"/>
            <a:chOff x="978" y="1605"/>
            <a:chExt cx="222" cy="480"/>
          </a:xfrm>
        </p:grpSpPr>
        <p:sp>
          <p:nvSpPr>
            <p:cNvPr id="33851" name="Line 25"/>
            <p:cNvSpPr>
              <a:spLocks noChangeShapeType="1"/>
            </p:cNvSpPr>
            <p:nvPr/>
          </p:nvSpPr>
          <p:spPr bwMode="auto">
            <a:xfrm>
              <a:off x="978" y="1605"/>
              <a:ext cx="0" cy="48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52" name="Text Box 26"/>
            <p:cNvSpPr txBox="1">
              <a:spLocks noChangeArrowheads="1"/>
            </p:cNvSpPr>
            <p:nvPr/>
          </p:nvSpPr>
          <p:spPr bwMode="auto">
            <a:xfrm>
              <a:off x="1056" y="1680"/>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i</a:t>
              </a:r>
            </a:p>
          </p:txBody>
        </p:sp>
      </p:grpSp>
      <p:sp>
        <p:nvSpPr>
          <p:cNvPr id="33805" name="Line 27"/>
          <p:cNvSpPr>
            <a:spLocks noChangeShapeType="1"/>
          </p:cNvSpPr>
          <p:nvPr/>
        </p:nvSpPr>
        <p:spPr bwMode="auto">
          <a:xfrm>
            <a:off x="2266950" y="1654175"/>
            <a:ext cx="0" cy="5619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3806" name="Group 28"/>
          <p:cNvGrpSpPr>
            <a:grpSpLocks/>
          </p:cNvGrpSpPr>
          <p:nvPr/>
        </p:nvGrpSpPr>
        <p:grpSpPr bwMode="auto">
          <a:xfrm>
            <a:off x="2314575" y="331788"/>
            <a:ext cx="352425" cy="762000"/>
            <a:chOff x="978" y="1605"/>
            <a:chExt cx="222" cy="480"/>
          </a:xfrm>
        </p:grpSpPr>
        <p:sp>
          <p:nvSpPr>
            <p:cNvPr id="33849" name="Line 29"/>
            <p:cNvSpPr>
              <a:spLocks noChangeShapeType="1"/>
            </p:cNvSpPr>
            <p:nvPr/>
          </p:nvSpPr>
          <p:spPr bwMode="auto">
            <a:xfrm>
              <a:off x="978" y="1605"/>
              <a:ext cx="0" cy="48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50" name="Text Box 30"/>
            <p:cNvSpPr txBox="1">
              <a:spLocks noChangeArrowheads="1"/>
            </p:cNvSpPr>
            <p:nvPr/>
          </p:nvSpPr>
          <p:spPr bwMode="auto">
            <a:xfrm>
              <a:off x="1056" y="1680"/>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i</a:t>
              </a:r>
            </a:p>
          </p:txBody>
        </p:sp>
      </p:grpSp>
      <p:grpSp>
        <p:nvGrpSpPr>
          <p:cNvPr id="33807" name="Group 31"/>
          <p:cNvGrpSpPr>
            <a:grpSpLocks/>
          </p:cNvGrpSpPr>
          <p:nvPr/>
        </p:nvGrpSpPr>
        <p:grpSpPr bwMode="auto">
          <a:xfrm>
            <a:off x="2660650" y="1654175"/>
            <a:ext cx="257175" cy="561975"/>
            <a:chOff x="1370" y="2273"/>
            <a:chExt cx="162" cy="354"/>
          </a:xfrm>
        </p:grpSpPr>
        <p:sp>
          <p:nvSpPr>
            <p:cNvPr id="33847" name="Line 32"/>
            <p:cNvSpPr>
              <a:spLocks noChangeShapeType="1"/>
            </p:cNvSpPr>
            <p:nvPr/>
          </p:nvSpPr>
          <p:spPr bwMode="auto">
            <a:xfrm>
              <a:off x="1447" y="2273"/>
              <a:ext cx="0" cy="354"/>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8" name="Freeform 33"/>
            <p:cNvSpPr>
              <a:spLocks/>
            </p:cNvSpPr>
            <p:nvPr/>
          </p:nvSpPr>
          <p:spPr bwMode="auto">
            <a:xfrm>
              <a:off x="1370" y="2416"/>
              <a:ext cx="162" cy="102"/>
            </a:xfrm>
            <a:custGeom>
              <a:avLst/>
              <a:gdLst>
                <a:gd name="T0" fmla="*/ 0 w 157"/>
                <a:gd name="T1" fmla="*/ 0 h 90"/>
                <a:gd name="T2" fmla="*/ 530 w 157"/>
                <a:gd name="T3" fmla="*/ 11833 h 90"/>
                <a:gd name="T4" fmla="*/ 0 60000 65536"/>
                <a:gd name="T5" fmla="*/ 0 60000 65536"/>
                <a:gd name="T6" fmla="*/ 0 w 157"/>
                <a:gd name="T7" fmla="*/ 0 h 90"/>
                <a:gd name="T8" fmla="*/ 157 w 157"/>
                <a:gd name="T9" fmla="*/ 90 h 90"/>
              </a:gdLst>
              <a:ahLst/>
              <a:cxnLst>
                <a:cxn ang="T4">
                  <a:pos x="T0" y="T1"/>
                </a:cxn>
                <a:cxn ang="T5">
                  <a:pos x="T2" y="T3"/>
                </a:cxn>
              </a:cxnLst>
              <a:rect l="T6" t="T7" r="T8" b="T9"/>
              <a:pathLst>
                <a:path w="157" h="90">
                  <a:moveTo>
                    <a:pt x="0" y="0"/>
                  </a:moveTo>
                  <a:lnTo>
                    <a:pt x="157" y="90"/>
                  </a:ln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3808" name="Group 34"/>
          <p:cNvGrpSpPr>
            <a:grpSpLocks/>
          </p:cNvGrpSpPr>
          <p:nvPr/>
        </p:nvGrpSpPr>
        <p:grpSpPr bwMode="auto">
          <a:xfrm>
            <a:off x="2847975" y="331788"/>
            <a:ext cx="352425" cy="762000"/>
            <a:chOff x="978" y="1605"/>
            <a:chExt cx="222" cy="480"/>
          </a:xfrm>
        </p:grpSpPr>
        <p:sp>
          <p:nvSpPr>
            <p:cNvPr id="33845" name="Line 35"/>
            <p:cNvSpPr>
              <a:spLocks noChangeShapeType="1"/>
            </p:cNvSpPr>
            <p:nvPr/>
          </p:nvSpPr>
          <p:spPr bwMode="auto">
            <a:xfrm>
              <a:off x="978" y="1605"/>
              <a:ext cx="0" cy="48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46" name="Text Box 36"/>
            <p:cNvSpPr txBox="1">
              <a:spLocks noChangeArrowheads="1"/>
            </p:cNvSpPr>
            <p:nvPr/>
          </p:nvSpPr>
          <p:spPr bwMode="auto">
            <a:xfrm>
              <a:off x="1056" y="1680"/>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i</a:t>
              </a:r>
            </a:p>
          </p:txBody>
        </p:sp>
      </p:grpSp>
      <p:grpSp>
        <p:nvGrpSpPr>
          <p:cNvPr id="33809" name="Group 37"/>
          <p:cNvGrpSpPr>
            <a:grpSpLocks/>
          </p:cNvGrpSpPr>
          <p:nvPr/>
        </p:nvGrpSpPr>
        <p:grpSpPr bwMode="auto">
          <a:xfrm>
            <a:off x="2771775" y="2770188"/>
            <a:ext cx="304800" cy="654050"/>
            <a:chOff x="1008" y="3168"/>
            <a:chExt cx="192" cy="640"/>
          </a:xfrm>
        </p:grpSpPr>
        <p:sp>
          <p:nvSpPr>
            <p:cNvPr id="33843" name="Line 38"/>
            <p:cNvSpPr>
              <a:spLocks noChangeShapeType="1"/>
            </p:cNvSpPr>
            <p:nvPr/>
          </p:nvSpPr>
          <p:spPr bwMode="auto">
            <a:xfrm flipV="1">
              <a:off x="1008" y="3168"/>
              <a:ext cx="0" cy="52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44" name="Text Box 39"/>
            <p:cNvSpPr txBox="1">
              <a:spLocks noChangeArrowheads="1"/>
            </p:cNvSpPr>
            <p:nvPr/>
          </p:nvSpPr>
          <p:spPr bwMode="auto">
            <a:xfrm>
              <a:off x="1056" y="3361"/>
              <a:ext cx="144"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j</a:t>
              </a:r>
            </a:p>
          </p:txBody>
        </p:sp>
      </p:grpSp>
      <p:grpSp>
        <p:nvGrpSpPr>
          <p:cNvPr id="33810" name="Group 40"/>
          <p:cNvGrpSpPr>
            <a:grpSpLocks/>
          </p:cNvGrpSpPr>
          <p:nvPr/>
        </p:nvGrpSpPr>
        <p:grpSpPr bwMode="auto">
          <a:xfrm>
            <a:off x="1566863" y="4154488"/>
            <a:ext cx="6872287" cy="533400"/>
            <a:chOff x="2363" y="7062"/>
            <a:chExt cx="3990" cy="312"/>
          </a:xfrm>
        </p:grpSpPr>
        <p:sp>
          <p:nvSpPr>
            <p:cNvPr id="33830" name="Rectangle 41"/>
            <p:cNvSpPr>
              <a:spLocks noChangeArrowheads="1"/>
            </p:cNvSpPr>
            <p:nvPr/>
          </p:nvSpPr>
          <p:spPr bwMode="auto">
            <a:xfrm>
              <a:off x="2363" y="7062"/>
              <a:ext cx="399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2800" b="1"/>
                <a:t> a    b    a    b    c    a    b    c    a    c   b    a    b</a:t>
              </a:r>
            </a:p>
          </p:txBody>
        </p:sp>
        <p:sp>
          <p:nvSpPr>
            <p:cNvPr id="33831" name="Line 42"/>
            <p:cNvSpPr>
              <a:spLocks noChangeShapeType="1"/>
            </p:cNvSpPr>
            <p:nvPr/>
          </p:nvSpPr>
          <p:spPr bwMode="auto">
            <a:xfrm>
              <a:off x="2663"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2" name="Line 43"/>
            <p:cNvSpPr>
              <a:spLocks noChangeShapeType="1"/>
            </p:cNvSpPr>
            <p:nvPr/>
          </p:nvSpPr>
          <p:spPr bwMode="auto">
            <a:xfrm>
              <a:off x="297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3" name="Line 44"/>
            <p:cNvSpPr>
              <a:spLocks noChangeShapeType="1"/>
            </p:cNvSpPr>
            <p:nvPr/>
          </p:nvSpPr>
          <p:spPr bwMode="auto">
            <a:xfrm>
              <a:off x="3293"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4" name="Line 45"/>
            <p:cNvSpPr>
              <a:spLocks noChangeShapeType="1"/>
            </p:cNvSpPr>
            <p:nvPr/>
          </p:nvSpPr>
          <p:spPr bwMode="auto">
            <a:xfrm>
              <a:off x="360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5" name="Line 46"/>
            <p:cNvSpPr>
              <a:spLocks noChangeShapeType="1"/>
            </p:cNvSpPr>
            <p:nvPr/>
          </p:nvSpPr>
          <p:spPr bwMode="auto">
            <a:xfrm>
              <a:off x="390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6" name="Line 47"/>
            <p:cNvSpPr>
              <a:spLocks noChangeShapeType="1"/>
            </p:cNvSpPr>
            <p:nvPr/>
          </p:nvSpPr>
          <p:spPr bwMode="auto">
            <a:xfrm>
              <a:off x="420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7" name="Line 48"/>
            <p:cNvSpPr>
              <a:spLocks noChangeShapeType="1"/>
            </p:cNvSpPr>
            <p:nvPr/>
          </p:nvSpPr>
          <p:spPr bwMode="auto">
            <a:xfrm>
              <a:off x="4523"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8" name="Line 49"/>
            <p:cNvSpPr>
              <a:spLocks noChangeShapeType="1"/>
            </p:cNvSpPr>
            <p:nvPr/>
          </p:nvSpPr>
          <p:spPr bwMode="auto">
            <a:xfrm>
              <a:off x="483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9" name="Line 50"/>
            <p:cNvSpPr>
              <a:spLocks noChangeShapeType="1"/>
            </p:cNvSpPr>
            <p:nvPr/>
          </p:nvSpPr>
          <p:spPr bwMode="auto">
            <a:xfrm>
              <a:off x="513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0" name="Line 51"/>
            <p:cNvSpPr>
              <a:spLocks noChangeShapeType="1"/>
            </p:cNvSpPr>
            <p:nvPr/>
          </p:nvSpPr>
          <p:spPr bwMode="auto">
            <a:xfrm>
              <a:off x="543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1" name="Line 52"/>
            <p:cNvSpPr>
              <a:spLocks noChangeShapeType="1"/>
            </p:cNvSpPr>
            <p:nvPr/>
          </p:nvSpPr>
          <p:spPr bwMode="auto">
            <a:xfrm>
              <a:off x="573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2" name="Line 53"/>
            <p:cNvSpPr>
              <a:spLocks noChangeShapeType="1"/>
            </p:cNvSpPr>
            <p:nvPr/>
          </p:nvSpPr>
          <p:spPr bwMode="auto">
            <a:xfrm>
              <a:off x="6053"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11" name="Rectangle 54"/>
          <p:cNvSpPr>
            <a:spLocks noChangeArrowheads="1"/>
          </p:cNvSpPr>
          <p:nvPr/>
        </p:nvSpPr>
        <p:spPr bwMode="auto">
          <a:xfrm>
            <a:off x="2038350" y="5143500"/>
            <a:ext cx="457200" cy="469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600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800" b="1"/>
              <a:t>a</a:t>
            </a:r>
          </a:p>
        </p:txBody>
      </p:sp>
      <p:grpSp>
        <p:nvGrpSpPr>
          <p:cNvPr id="33812" name="Group 55"/>
          <p:cNvGrpSpPr>
            <a:grpSpLocks/>
          </p:cNvGrpSpPr>
          <p:nvPr/>
        </p:nvGrpSpPr>
        <p:grpSpPr bwMode="auto">
          <a:xfrm>
            <a:off x="2179638" y="3544888"/>
            <a:ext cx="419100" cy="2736850"/>
            <a:chOff x="1826" y="768"/>
            <a:chExt cx="264" cy="1724"/>
          </a:xfrm>
        </p:grpSpPr>
        <p:sp>
          <p:nvSpPr>
            <p:cNvPr id="33821" name="Freeform 56"/>
            <p:cNvSpPr>
              <a:spLocks/>
            </p:cNvSpPr>
            <p:nvPr/>
          </p:nvSpPr>
          <p:spPr bwMode="auto">
            <a:xfrm>
              <a:off x="1826" y="1591"/>
              <a:ext cx="147" cy="88"/>
            </a:xfrm>
            <a:custGeom>
              <a:avLst/>
              <a:gdLst>
                <a:gd name="T0" fmla="*/ 0 w 157"/>
                <a:gd name="T1" fmla="*/ 0 h 90"/>
                <a:gd name="T2" fmla="*/ 13 w 157"/>
                <a:gd name="T3" fmla="*/ 39 h 90"/>
                <a:gd name="T4" fmla="*/ 0 60000 65536"/>
                <a:gd name="T5" fmla="*/ 0 60000 65536"/>
                <a:gd name="T6" fmla="*/ 0 w 157"/>
                <a:gd name="T7" fmla="*/ 0 h 90"/>
                <a:gd name="T8" fmla="*/ 157 w 157"/>
                <a:gd name="T9" fmla="*/ 90 h 90"/>
              </a:gdLst>
              <a:ahLst/>
              <a:cxnLst>
                <a:cxn ang="T4">
                  <a:pos x="T0" y="T1"/>
                </a:cxn>
                <a:cxn ang="T5">
                  <a:pos x="T2" y="T3"/>
                </a:cxn>
              </a:cxnLst>
              <a:rect l="T6" t="T7" r="T8" b="T9"/>
              <a:pathLst>
                <a:path w="157" h="90">
                  <a:moveTo>
                    <a:pt x="0" y="0"/>
                  </a:moveTo>
                  <a:lnTo>
                    <a:pt x="157" y="90"/>
                  </a:ln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3822" name="Group 57"/>
            <p:cNvGrpSpPr>
              <a:grpSpLocks/>
            </p:cNvGrpSpPr>
            <p:nvPr/>
          </p:nvGrpSpPr>
          <p:grpSpPr bwMode="auto">
            <a:xfrm>
              <a:off x="1872" y="768"/>
              <a:ext cx="218" cy="1724"/>
              <a:chOff x="1872" y="768"/>
              <a:chExt cx="218" cy="1724"/>
            </a:xfrm>
          </p:grpSpPr>
          <p:sp>
            <p:nvSpPr>
              <p:cNvPr id="33823" name="Line 58"/>
              <p:cNvSpPr>
                <a:spLocks noChangeShapeType="1"/>
              </p:cNvSpPr>
              <p:nvPr/>
            </p:nvSpPr>
            <p:spPr bwMode="auto">
              <a:xfrm>
                <a:off x="1905" y="1500"/>
                <a:ext cx="0" cy="27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3824" name="Group 59"/>
              <p:cNvGrpSpPr>
                <a:grpSpLocks/>
              </p:cNvGrpSpPr>
              <p:nvPr/>
            </p:nvGrpSpPr>
            <p:grpSpPr bwMode="auto">
              <a:xfrm>
                <a:off x="1894" y="768"/>
                <a:ext cx="170" cy="384"/>
                <a:chOff x="978" y="1605"/>
                <a:chExt cx="222" cy="480"/>
              </a:xfrm>
            </p:grpSpPr>
            <p:sp>
              <p:nvSpPr>
                <p:cNvPr id="33828" name="Line 60"/>
                <p:cNvSpPr>
                  <a:spLocks noChangeShapeType="1"/>
                </p:cNvSpPr>
                <p:nvPr/>
              </p:nvSpPr>
              <p:spPr bwMode="auto">
                <a:xfrm>
                  <a:off x="978" y="1605"/>
                  <a:ext cx="0" cy="48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29" name="Text Box 61"/>
                <p:cNvSpPr txBox="1">
                  <a:spLocks noChangeArrowheads="1"/>
                </p:cNvSpPr>
                <p:nvPr/>
              </p:nvSpPr>
              <p:spPr bwMode="auto">
                <a:xfrm>
                  <a:off x="1056" y="1680"/>
                  <a:ext cx="14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i</a:t>
                  </a:r>
                </a:p>
              </p:txBody>
            </p:sp>
          </p:grpSp>
          <p:grpSp>
            <p:nvGrpSpPr>
              <p:cNvPr id="33825" name="Group 62"/>
              <p:cNvGrpSpPr>
                <a:grpSpLocks/>
              </p:cNvGrpSpPr>
              <p:nvPr/>
            </p:nvGrpSpPr>
            <p:grpSpPr bwMode="auto">
              <a:xfrm>
                <a:off x="1872" y="2064"/>
                <a:ext cx="218" cy="428"/>
                <a:chOff x="1008" y="3168"/>
                <a:chExt cx="192" cy="589"/>
              </a:xfrm>
            </p:grpSpPr>
            <p:sp>
              <p:nvSpPr>
                <p:cNvPr id="33826" name="Line 63"/>
                <p:cNvSpPr>
                  <a:spLocks noChangeShapeType="1"/>
                </p:cNvSpPr>
                <p:nvPr/>
              </p:nvSpPr>
              <p:spPr bwMode="auto">
                <a:xfrm flipV="1">
                  <a:off x="1008" y="3168"/>
                  <a:ext cx="0" cy="52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27" name="Text Box 64"/>
                <p:cNvSpPr txBox="1">
                  <a:spLocks noChangeArrowheads="1"/>
                </p:cNvSpPr>
                <p:nvPr/>
              </p:nvSpPr>
              <p:spPr bwMode="auto">
                <a:xfrm>
                  <a:off x="1056" y="3361"/>
                  <a:ext cx="144"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j</a:t>
                  </a:r>
                </a:p>
              </p:txBody>
            </p:sp>
          </p:grpSp>
        </p:grpSp>
      </p:grpSp>
      <p:sp>
        <p:nvSpPr>
          <p:cNvPr id="33813" name="Text Box 65"/>
          <p:cNvSpPr txBox="1">
            <a:spLocks noChangeArrowheads="1"/>
          </p:cNvSpPr>
          <p:nvPr/>
        </p:nvSpPr>
        <p:spPr bwMode="auto">
          <a:xfrm>
            <a:off x="833438" y="3929063"/>
            <a:ext cx="61118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spcBef>
                <a:spcPct val="50000"/>
              </a:spcBef>
            </a:pPr>
            <a:r>
              <a:rPr lang="zh-CN" altLang="en-US" sz="2800" b="1">
                <a:solidFill>
                  <a:srgbClr val="FF3300"/>
                </a:solidFill>
              </a:rPr>
              <a:t>第</a:t>
            </a:r>
            <a:r>
              <a:rPr lang="en-US" altLang="zh-CN" sz="2800" b="1">
                <a:solidFill>
                  <a:srgbClr val="FF3300"/>
                </a:solidFill>
              </a:rPr>
              <a:t>2</a:t>
            </a:r>
            <a:r>
              <a:rPr lang="zh-CN" altLang="en-US" sz="2800" b="1">
                <a:solidFill>
                  <a:srgbClr val="FF3300"/>
                </a:solidFill>
              </a:rPr>
              <a:t>趟</a:t>
            </a:r>
          </a:p>
        </p:txBody>
      </p:sp>
      <p:sp>
        <p:nvSpPr>
          <p:cNvPr id="33814" name="Text Box 66"/>
          <p:cNvSpPr txBox="1">
            <a:spLocks noChangeArrowheads="1"/>
          </p:cNvSpPr>
          <p:nvPr/>
        </p:nvSpPr>
        <p:spPr bwMode="auto">
          <a:xfrm>
            <a:off x="4387850" y="4875213"/>
            <a:ext cx="2124075" cy="9937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nSpc>
                <a:spcPct val="96000"/>
              </a:lnSpc>
            </a:pPr>
            <a:r>
              <a:rPr lang="en-US" altLang="zh-CN" sz="3200" b="1">
                <a:solidFill>
                  <a:schemeClr val="tx2"/>
                </a:solidFill>
              </a:rPr>
              <a:t>s</a:t>
            </a:r>
            <a:r>
              <a:rPr lang="en-US" altLang="zh-CN" sz="3200" b="1" baseline="-25000">
                <a:solidFill>
                  <a:schemeClr val="tx2"/>
                </a:solidFill>
              </a:rPr>
              <a:t>1</a:t>
            </a:r>
            <a:r>
              <a:rPr lang="en-US" altLang="zh-CN" sz="3200" b="1">
                <a:solidFill>
                  <a:schemeClr val="tx2"/>
                </a:solidFill>
              </a:rPr>
              <a:t>=t</a:t>
            </a:r>
            <a:r>
              <a:rPr lang="en-US" altLang="zh-CN" sz="3200" b="1" baseline="-25000">
                <a:solidFill>
                  <a:schemeClr val="tx2"/>
                </a:solidFill>
              </a:rPr>
              <a:t>1</a:t>
            </a:r>
            <a:r>
              <a:rPr lang="en-US" altLang="zh-CN" sz="3200" b="1">
                <a:solidFill>
                  <a:schemeClr val="tx2"/>
                </a:solidFill>
              </a:rPr>
              <a:t>;t</a:t>
            </a:r>
            <a:r>
              <a:rPr lang="en-US" altLang="zh-CN" sz="3200" b="1" baseline="-25000">
                <a:solidFill>
                  <a:schemeClr val="tx2"/>
                </a:solidFill>
              </a:rPr>
              <a:t>0</a:t>
            </a:r>
            <a:r>
              <a:rPr lang="en-US" altLang="zh-CN" sz="3200" b="1">
                <a:solidFill>
                  <a:schemeClr val="tx2"/>
                </a:solidFill>
              </a:rPr>
              <a:t>≠t</a:t>
            </a:r>
            <a:r>
              <a:rPr lang="en-US" altLang="zh-CN" sz="3200" b="1" baseline="-25000">
                <a:solidFill>
                  <a:schemeClr val="tx2"/>
                </a:solidFill>
              </a:rPr>
              <a:t>1</a:t>
            </a:r>
          </a:p>
          <a:p>
            <a:pPr>
              <a:lnSpc>
                <a:spcPct val="96000"/>
              </a:lnSpc>
            </a:pPr>
            <a:r>
              <a:rPr lang="en-US" altLang="zh-CN" sz="3200" b="1">
                <a:solidFill>
                  <a:schemeClr val="tx2"/>
                </a:solidFill>
              </a:rPr>
              <a:t>∴t</a:t>
            </a:r>
            <a:r>
              <a:rPr lang="en-US" altLang="zh-CN" sz="3200" b="1" baseline="-25000">
                <a:solidFill>
                  <a:schemeClr val="tx2"/>
                </a:solidFill>
              </a:rPr>
              <a:t>0</a:t>
            </a:r>
            <a:r>
              <a:rPr lang="en-US" altLang="zh-CN" sz="3200" b="1">
                <a:solidFill>
                  <a:schemeClr val="tx2"/>
                </a:solidFill>
              </a:rPr>
              <a:t>≠s</a:t>
            </a:r>
            <a:r>
              <a:rPr lang="en-US" altLang="zh-CN" sz="3200" b="1" baseline="-25000">
                <a:solidFill>
                  <a:schemeClr val="tx2"/>
                </a:solidFill>
              </a:rPr>
              <a:t>1</a:t>
            </a:r>
          </a:p>
          <a:p>
            <a:pPr>
              <a:lnSpc>
                <a:spcPct val="96000"/>
              </a:lnSpc>
            </a:pPr>
            <a:endParaRPr lang="en-US" altLang="zh-CN" sz="3200" b="1">
              <a:solidFill>
                <a:schemeClr val="tx2"/>
              </a:solidFill>
            </a:endParaRPr>
          </a:p>
        </p:txBody>
      </p:sp>
      <p:grpSp>
        <p:nvGrpSpPr>
          <p:cNvPr id="33815" name="Group 67"/>
          <p:cNvGrpSpPr>
            <a:grpSpLocks/>
          </p:cNvGrpSpPr>
          <p:nvPr/>
        </p:nvGrpSpPr>
        <p:grpSpPr bwMode="auto">
          <a:xfrm>
            <a:off x="2317750" y="2759075"/>
            <a:ext cx="304800" cy="654050"/>
            <a:chOff x="1008" y="3168"/>
            <a:chExt cx="192" cy="640"/>
          </a:xfrm>
        </p:grpSpPr>
        <p:sp>
          <p:nvSpPr>
            <p:cNvPr id="33819" name="Line 68"/>
            <p:cNvSpPr>
              <a:spLocks noChangeShapeType="1"/>
            </p:cNvSpPr>
            <p:nvPr/>
          </p:nvSpPr>
          <p:spPr bwMode="auto">
            <a:xfrm flipV="1">
              <a:off x="1008" y="3168"/>
              <a:ext cx="0" cy="52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20" name="Text Box 69"/>
            <p:cNvSpPr txBox="1">
              <a:spLocks noChangeArrowheads="1"/>
            </p:cNvSpPr>
            <p:nvPr/>
          </p:nvSpPr>
          <p:spPr bwMode="auto">
            <a:xfrm>
              <a:off x="1056" y="3361"/>
              <a:ext cx="144"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j</a:t>
              </a:r>
            </a:p>
          </p:txBody>
        </p:sp>
      </p:grpSp>
      <p:grpSp>
        <p:nvGrpSpPr>
          <p:cNvPr id="33816" name="Group 70"/>
          <p:cNvGrpSpPr>
            <a:grpSpLocks/>
          </p:cNvGrpSpPr>
          <p:nvPr/>
        </p:nvGrpSpPr>
        <p:grpSpPr bwMode="auto">
          <a:xfrm>
            <a:off x="1822450" y="2759075"/>
            <a:ext cx="304800" cy="654050"/>
            <a:chOff x="1008" y="3168"/>
            <a:chExt cx="192" cy="640"/>
          </a:xfrm>
        </p:grpSpPr>
        <p:sp>
          <p:nvSpPr>
            <p:cNvPr id="33817" name="Line 71"/>
            <p:cNvSpPr>
              <a:spLocks noChangeShapeType="1"/>
            </p:cNvSpPr>
            <p:nvPr/>
          </p:nvSpPr>
          <p:spPr bwMode="auto">
            <a:xfrm flipV="1">
              <a:off x="1008" y="3168"/>
              <a:ext cx="0" cy="52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18" name="Text Box 72"/>
            <p:cNvSpPr txBox="1">
              <a:spLocks noChangeArrowheads="1"/>
            </p:cNvSpPr>
            <p:nvPr/>
          </p:nvSpPr>
          <p:spPr bwMode="auto">
            <a:xfrm>
              <a:off x="1056" y="3361"/>
              <a:ext cx="144"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j</a:t>
              </a:r>
            </a:p>
          </p:txBody>
        </p:sp>
      </p:grpSp>
      <p:sp>
        <p:nvSpPr>
          <p:cNvPr id="74" name="TextBox 1"/>
          <p:cNvSpPr txBox="1">
            <a:spLocks noChangeArrowheads="1"/>
          </p:cNvSpPr>
          <p:nvPr/>
        </p:nvSpPr>
        <p:spPr bwMode="auto">
          <a:xfrm>
            <a:off x="3493065" y="127374"/>
            <a:ext cx="58044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en-US" altLang="zh-CN" sz="3600" b="1" dirty="0"/>
              <a:t>BF</a:t>
            </a:r>
            <a:r>
              <a:rPr lang="zh-CN" altLang="en-US" sz="3600" b="1" dirty="0"/>
              <a:t>算法</a:t>
            </a:r>
            <a:r>
              <a:rPr lang="zh-CN" altLang="en-US" sz="3600" b="1" dirty="0" smtClean="0"/>
              <a:t>：如何优化</a:t>
            </a:r>
            <a:r>
              <a:rPr lang="en-US" altLang="zh-CN" sz="3600" b="1" dirty="0" smtClean="0"/>
              <a:t>?</a:t>
            </a:r>
            <a:endParaRPr lang="zh-CN" altLang="en-US" sz="3600" b="1" dirty="0"/>
          </a:p>
        </p:txBody>
      </p:sp>
    </p:spTree>
    <p:extLst>
      <p:ext uri="{BB962C8B-B14F-4D97-AF65-F5344CB8AC3E}">
        <p14:creationId xmlns:p14="http://schemas.microsoft.com/office/powerpoint/2010/main" val="1640561439"/>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4D37E535-E56F-4F73-92A0-525E83C9BF3E}"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3481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3482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251A15B2-FDB7-4DF8-B10D-B438DC6B3E14}" type="slidenum">
              <a:rPr lang="en-US" altLang="zh-CN" sz="1400" smtClean="0">
                <a:latin typeface="Comic Sans MS" pitchFamily="66" charset="0"/>
              </a:rPr>
              <a:pPr/>
              <a:t>8</a:t>
            </a:fld>
            <a:endParaRPr lang="en-US" altLang="zh-CN" sz="1400" smtClean="0">
              <a:latin typeface="Comic Sans MS" pitchFamily="66" charset="0"/>
            </a:endParaRPr>
          </a:p>
        </p:txBody>
      </p:sp>
      <p:sp>
        <p:nvSpPr>
          <p:cNvPr id="34821" name="Text Box 4"/>
          <p:cNvSpPr txBox="1">
            <a:spLocks noChangeArrowheads="1"/>
          </p:cNvSpPr>
          <p:nvPr/>
        </p:nvSpPr>
        <p:spPr bwMode="auto">
          <a:xfrm>
            <a:off x="720725" y="882650"/>
            <a:ext cx="6111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spcBef>
                <a:spcPct val="50000"/>
              </a:spcBef>
            </a:pPr>
            <a:r>
              <a:rPr lang="zh-CN" altLang="en-US" sz="2800" b="1"/>
              <a:t>第</a:t>
            </a:r>
            <a:r>
              <a:rPr lang="en-US" altLang="zh-CN" sz="2800" b="1"/>
              <a:t>3</a:t>
            </a:r>
            <a:r>
              <a:rPr lang="zh-CN" altLang="en-US" sz="2800" b="1"/>
              <a:t>趟</a:t>
            </a:r>
          </a:p>
        </p:txBody>
      </p:sp>
      <p:grpSp>
        <p:nvGrpSpPr>
          <p:cNvPr id="34822" name="Group 5"/>
          <p:cNvGrpSpPr>
            <a:grpSpLocks/>
          </p:cNvGrpSpPr>
          <p:nvPr/>
        </p:nvGrpSpPr>
        <p:grpSpPr bwMode="auto">
          <a:xfrm>
            <a:off x="1846263" y="971550"/>
            <a:ext cx="5702300" cy="473075"/>
            <a:chOff x="2363" y="7062"/>
            <a:chExt cx="3990" cy="312"/>
          </a:xfrm>
        </p:grpSpPr>
        <p:sp>
          <p:nvSpPr>
            <p:cNvPr id="34894" name="Rectangle 6"/>
            <p:cNvSpPr>
              <a:spLocks noChangeArrowheads="1"/>
            </p:cNvSpPr>
            <p:nvPr/>
          </p:nvSpPr>
          <p:spPr bwMode="auto">
            <a:xfrm>
              <a:off x="2363" y="7062"/>
              <a:ext cx="399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800" b="1"/>
                <a:t>a   b   a   b   c   a   b   c   a   c   b  a    b</a:t>
              </a:r>
            </a:p>
          </p:txBody>
        </p:sp>
        <p:sp>
          <p:nvSpPr>
            <p:cNvPr id="34895" name="Line 7"/>
            <p:cNvSpPr>
              <a:spLocks noChangeShapeType="1"/>
            </p:cNvSpPr>
            <p:nvPr/>
          </p:nvSpPr>
          <p:spPr bwMode="auto">
            <a:xfrm>
              <a:off x="2663"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6" name="Line 8"/>
            <p:cNvSpPr>
              <a:spLocks noChangeShapeType="1"/>
            </p:cNvSpPr>
            <p:nvPr/>
          </p:nvSpPr>
          <p:spPr bwMode="auto">
            <a:xfrm>
              <a:off x="297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7" name="Line 9"/>
            <p:cNvSpPr>
              <a:spLocks noChangeShapeType="1"/>
            </p:cNvSpPr>
            <p:nvPr/>
          </p:nvSpPr>
          <p:spPr bwMode="auto">
            <a:xfrm>
              <a:off x="3293"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8" name="Line 10"/>
            <p:cNvSpPr>
              <a:spLocks noChangeShapeType="1"/>
            </p:cNvSpPr>
            <p:nvPr/>
          </p:nvSpPr>
          <p:spPr bwMode="auto">
            <a:xfrm>
              <a:off x="360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9" name="Line 11"/>
            <p:cNvSpPr>
              <a:spLocks noChangeShapeType="1"/>
            </p:cNvSpPr>
            <p:nvPr/>
          </p:nvSpPr>
          <p:spPr bwMode="auto">
            <a:xfrm>
              <a:off x="390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00" name="Line 12"/>
            <p:cNvSpPr>
              <a:spLocks noChangeShapeType="1"/>
            </p:cNvSpPr>
            <p:nvPr/>
          </p:nvSpPr>
          <p:spPr bwMode="auto">
            <a:xfrm>
              <a:off x="420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01" name="Line 13"/>
            <p:cNvSpPr>
              <a:spLocks noChangeShapeType="1"/>
            </p:cNvSpPr>
            <p:nvPr/>
          </p:nvSpPr>
          <p:spPr bwMode="auto">
            <a:xfrm>
              <a:off x="4523"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02" name="Line 14"/>
            <p:cNvSpPr>
              <a:spLocks noChangeShapeType="1"/>
            </p:cNvSpPr>
            <p:nvPr/>
          </p:nvSpPr>
          <p:spPr bwMode="auto">
            <a:xfrm>
              <a:off x="483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03" name="Line 15"/>
            <p:cNvSpPr>
              <a:spLocks noChangeShapeType="1"/>
            </p:cNvSpPr>
            <p:nvPr/>
          </p:nvSpPr>
          <p:spPr bwMode="auto">
            <a:xfrm>
              <a:off x="513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04" name="Line 16"/>
            <p:cNvSpPr>
              <a:spLocks noChangeShapeType="1"/>
            </p:cNvSpPr>
            <p:nvPr/>
          </p:nvSpPr>
          <p:spPr bwMode="auto">
            <a:xfrm>
              <a:off x="543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05" name="Line 17"/>
            <p:cNvSpPr>
              <a:spLocks noChangeShapeType="1"/>
            </p:cNvSpPr>
            <p:nvPr/>
          </p:nvSpPr>
          <p:spPr bwMode="auto">
            <a:xfrm>
              <a:off x="573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06" name="Line 18"/>
            <p:cNvSpPr>
              <a:spLocks noChangeShapeType="1"/>
            </p:cNvSpPr>
            <p:nvPr/>
          </p:nvSpPr>
          <p:spPr bwMode="auto">
            <a:xfrm>
              <a:off x="6053"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23" name="Rectangle 19"/>
          <p:cNvSpPr>
            <a:spLocks noChangeArrowheads="1"/>
          </p:cNvSpPr>
          <p:nvPr/>
        </p:nvSpPr>
        <p:spPr bwMode="auto">
          <a:xfrm>
            <a:off x="2746375" y="1939925"/>
            <a:ext cx="2228850" cy="4794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800" b="1"/>
              <a:t>a    b   c   a   c</a:t>
            </a:r>
          </a:p>
        </p:txBody>
      </p:sp>
      <p:sp>
        <p:nvSpPr>
          <p:cNvPr id="34824" name="Line 20"/>
          <p:cNvSpPr>
            <a:spLocks noChangeShapeType="1"/>
          </p:cNvSpPr>
          <p:nvPr/>
        </p:nvSpPr>
        <p:spPr bwMode="auto">
          <a:xfrm>
            <a:off x="3175000" y="1939925"/>
            <a:ext cx="0" cy="471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5" name="Line 21"/>
          <p:cNvSpPr>
            <a:spLocks noChangeShapeType="1"/>
          </p:cNvSpPr>
          <p:nvPr/>
        </p:nvSpPr>
        <p:spPr bwMode="auto">
          <a:xfrm>
            <a:off x="3625850" y="1939925"/>
            <a:ext cx="0" cy="471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6" name="Line 22"/>
          <p:cNvSpPr>
            <a:spLocks noChangeShapeType="1"/>
          </p:cNvSpPr>
          <p:nvPr/>
        </p:nvSpPr>
        <p:spPr bwMode="auto">
          <a:xfrm>
            <a:off x="4075113" y="1939925"/>
            <a:ext cx="0" cy="471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7" name="Line 23"/>
          <p:cNvSpPr>
            <a:spLocks noChangeShapeType="1"/>
          </p:cNvSpPr>
          <p:nvPr/>
        </p:nvSpPr>
        <p:spPr bwMode="auto">
          <a:xfrm>
            <a:off x="4525963" y="1939925"/>
            <a:ext cx="0" cy="471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8" name="Text Box 24"/>
          <p:cNvSpPr txBox="1">
            <a:spLocks noChangeArrowheads="1"/>
          </p:cNvSpPr>
          <p:nvPr/>
        </p:nvSpPr>
        <p:spPr bwMode="auto">
          <a:xfrm>
            <a:off x="5359400" y="1990725"/>
            <a:ext cx="2598738" cy="7016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nSpc>
                <a:spcPct val="96000"/>
              </a:lnSpc>
            </a:pPr>
            <a:r>
              <a:rPr lang="en-US" altLang="zh-CN" sz="3200" b="1">
                <a:solidFill>
                  <a:schemeClr val="tx2"/>
                </a:solidFill>
              </a:rPr>
              <a:t>i=6</a:t>
            </a:r>
            <a:r>
              <a:rPr lang="zh-CN" altLang="en-US" sz="3200" b="1">
                <a:solidFill>
                  <a:schemeClr val="tx2"/>
                </a:solidFill>
              </a:rPr>
              <a:t>，</a:t>
            </a:r>
            <a:r>
              <a:rPr lang="en-US" altLang="zh-CN" sz="3200" b="1">
                <a:solidFill>
                  <a:schemeClr val="tx2"/>
                </a:solidFill>
              </a:rPr>
              <a:t>j=4</a:t>
            </a:r>
            <a:r>
              <a:rPr lang="zh-CN" altLang="en-US" sz="3200" b="1">
                <a:solidFill>
                  <a:schemeClr val="tx2"/>
                </a:solidFill>
              </a:rPr>
              <a:t>失败</a:t>
            </a:r>
          </a:p>
          <a:p>
            <a:pPr>
              <a:lnSpc>
                <a:spcPct val="96000"/>
              </a:lnSpc>
            </a:pPr>
            <a:endParaRPr lang="en-US" altLang="zh-CN" sz="3200" b="1">
              <a:solidFill>
                <a:schemeClr val="tx2"/>
              </a:solidFill>
            </a:endParaRPr>
          </a:p>
        </p:txBody>
      </p:sp>
      <p:grpSp>
        <p:nvGrpSpPr>
          <p:cNvPr id="34829" name="Group 25"/>
          <p:cNvGrpSpPr>
            <a:grpSpLocks/>
          </p:cNvGrpSpPr>
          <p:nvPr/>
        </p:nvGrpSpPr>
        <p:grpSpPr bwMode="auto">
          <a:xfrm>
            <a:off x="2847975" y="438150"/>
            <a:ext cx="357188" cy="2514600"/>
            <a:chOff x="2175" y="2544"/>
            <a:chExt cx="225" cy="1584"/>
          </a:xfrm>
        </p:grpSpPr>
        <p:sp>
          <p:nvSpPr>
            <p:cNvPr id="34887" name="Line 26"/>
            <p:cNvSpPr>
              <a:spLocks noChangeShapeType="1"/>
            </p:cNvSpPr>
            <p:nvPr/>
          </p:nvSpPr>
          <p:spPr bwMode="auto">
            <a:xfrm>
              <a:off x="2246" y="3178"/>
              <a:ext cx="0" cy="2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888" name="Group 27"/>
            <p:cNvGrpSpPr>
              <a:grpSpLocks/>
            </p:cNvGrpSpPr>
            <p:nvPr/>
          </p:nvGrpSpPr>
          <p:grpSpPr bwMode="auto">
            <a:xfrm>
              <a:off x="2175" y="2544"/>
              <a:ext cx="144" cy="336"/>
              <a:chOff x="2175" y="2544"/>
              <a:chExt cx="144" cy="336"/>
            </a:xfrm>
          </p:grpSpPr>
          <p:sp>
            <p:nvSpPr>
              <p:cNvPr id="34892" name="Line 28"/>
              <p:cNvSpPr>
                <a:spLocks noChangeShapeType="1"/>
              </p:cNvSpPr>
              <p:nvPr/>
            </p:nvSpPr>
            <p:spPr bwMode="auto">
              <a:xfrm>
                <a:off x="2208" y="2544"/>
                <a:ext cx="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93" name="Text Box 29"/>
              <p:cNvSpPr txBox="1">
                <a:spLocks noChangeArrowheads="1"/>
              </p:cNvSpPr>
              <p:nvPr/>
            </p:nvSpPr>
            <p:spPr bwMode="auto">
              <a:xfrm>
                <a:off x="2175" y="2547"/>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i</a:t>
                </a:r>
              </a:p>
            </p:txBody>
          </p:sp>
        </p:grpSp>
        <p:grpSp>
          <p:nvGrpSpPr>
            <p:cNvPr id="34889" name="Group 30"/>
            <p:cNvGrpSpPr>
              <a:grpSpLocks/>
            </p:cNvGrpSpPr>
            <p:nvPr/>
          </p:nvGrpSpPr>
          <p:grpSpPr bwMode="auto">
            <a:xfrm>
              <a:off x="2256" y="3792"/>
              <a:ext cx="144" cy="336"/>
              <a:chOff x="2256" y="3792"/>
              <a:chExt cx="144" cy="336"/>
            </a:xfrm>
          </p:grpSpPr>
          <p:sp>
            <p:nvSpPr>
              <p:cNvPr id="34890" name="Line 31"/>
              <p:cNvSpPr>
                <a:spLocks noChangeShapeType="1"/>
              </p:cNvSpPr>
              <p:nvPr/>
            </p:nvSpPr>
            <p:spPr bwMode="auto">
              <a:xfrm flipV="1">
                <a:off x="2256" y="3792"/>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91" name="Text Box 32"/>
              <p:cNvSpPr txBox="1">
                <a:spLocks noChangeArrowheads="1"/>
              </p:cNvSpPr>
              <p:nvPr/>
            </p:nvSpPr>
            <p:spPr bwMode="auto">
              <a:xfrm>
                <a:off x="2294" y="3840"/>
                <a:ext cx="1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j</a:t>
                </a:r>
              </a:p>
            </p:txBody>
          </p:sp>
        </p:grpSp>
      </p:grpSp>
      <p:grpSp>
        <p:nvGrpSpPr>
          <p:cNvPr id="34830" name="Group 33"/>
          <p:cNvGrpSpPr>
            <a:grpSpLocks/>
          </p:cNvGrpSpPr>
          <p:nvPr/>
        </p:nvGrpSpPr>
        <p:grpSpPr bwMode="auto">
          <a:xfrm>
            <a:off x="3309938" y="442913"/>
            <a:ext cx="352425" cy="2509837"/>
            <a:chOff x="2466" y="2547"/>
            <a:chExt cx="222" cy="1581"/>
          </a:xfrm>
        </p:grpSpPr>
        <p:sp>
          <p:nvSpPr>
            <p:cNvPr id="34880" name="Line 34"/>
            <p:cNvSpPr>
              <a:spLocks noChangeShapeType="1"/>
            </p:cNvSpPr>
            <p:nvPr/>
          </p:nvSpPr>
          <p:spPr bwMode="auto">
            <a:xfrm>
              <a:off x="2530" y="3178"/>
              <a:ext cx="0" cy="2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881" name="Group 35"/>
            <p:cNvGrpSpPr>
              <a:grpSpLocks/>
            </p:cNvGrpSpPr>
            <p:nvPr/>
          </p:nvGrpSpPr>
          <p:grpSpPr bwMode="auto">
            <a:xfrm>
              <a:off x="2466" y="2547"/>
              <a:ext cx="144" cy="336"/>
              <a:chOff x="2175" y="2544"/>
              <a:chExt cx="144" cy="336"/>
            </a:xfrm>
          </p:grpSpPr>
          <p:sp>
            <p:nvSpPr>
              <p:cNvPr id="34885" name="Line 36"/>
              <p:cNvSpPr>
                <a:spLocks noChangeShapeType="1"/>
              </p:cNvSpPr>
              <p:nvPr/>
            </p:nvSpPr>
            <p:spPr bwMode="auto">
              <a:xfrm>
                <a:off x="2208" y="2544"/>
                <a:ext cx="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86" name="Text Box 37"/>
              <p:cNvSpPr txBox="1">
                <a:spLocks noChangeArrowheads="1"/>
              </p:cNvSpPr>
              <p:nvPr/>
            </p:nvSpPr>
            <p:spPr bwMode="auto">
              <a:xfrm>
                <a:off x="2175" y="2547"/>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i</a:t>
                </a:r>
              </a:p>
            </p:txBody>
          </p:sp>
        </p:grpSp>
        <p:grpSp>
          <p:nvGrpSpPr>
            <p:cNvPr id="34882" name="Group 38"/>
            <p:cNvGrpSpPr>
              <a:grpSpLocks/>
            </p:cNvGrpSpPr>
            <p:nvPr/>
          </p:nvGrpSpPr>
          <p:grpSpPr bwMode="auto">
            <a:xfrm>
              <a:off x="2544" y="3792"/>
              <a:ext cx="144" cy="336"/>
              <a:chOff x="2256" y="3792"/>
              <a:chExt cx="144" cy="336"/>
            </a:xfrm>
          </p:grpSpPr>
          <p:sp>
            <p:nvSpPr>
              <p:cNvPr id="34883" name="Line 39"/>
              <p:cNvSpPr>
                <a:spLocks noChangeShapeType="1"/>
              </p:cNvSpPr>
              <p:nvPr/>
            </p:nvSpPr>
            <p:spPr bwMode="auto">
              <a:xfrm flipV="1">
                <a:off x="2256" y="3792"/>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84" name="Text Box 40"/>
              <p:cNvSpPr txBox="1">
                <a:spLocks noChangeArrowheads="1"/>
              </p:cNvSpPr>
              <p:nvPr/>
            </p:nvSpPr>
            <p:spPr bwMode="auto">
              <a:xfrm>
                <a:off x="2294" y="3840"/>
                <a:ext cx="1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j</a:t>
                </a:r>
              </a:p>
            </p:txBody>
          </p:sp>
        </p:grpSp>
      </p:grpSp>
      <p:grpSp>
        <p:nvGrpSpPr>
          <p:cNvPr id="34831" name="Group 41"/>
          <p:cNvGrpSpPr>
            <a:grpSpLocks/>
          </p:cNvGrpSpPr>
          <p:nvPr/>
        </p:nvGrpSpPr>
        <p:grpSpPr bwMode="auto">
          <a:xfrm>
            <a:off x="3814763" y="438150"/>
            <a:ext cx="304800" cy="2514600"/>
            <a:chOff x="2784" y="2544"/>
            <a:chExt cx="192" cy="1584"/>
          </a:xfrm>
        </p:grpSpPr>
        <p:sp>
          <p:nvSpPr>
            <p:cNvPr id="34873" name="Line 42"/>
            <p:cNvSpPr>
              <a:spLocks noChangeShapeType="1"/>
            </p:cNvSpPr>
            <p:nvPr/>
          </p:nvSpPr>
          <p:spPr bwMode="auto">
            <a:xfrm>
              <a:off x="2800" y="3178"/>
              <a:ext cx="0" cy="2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874" name="Group 43"/>
            <p:cNvGrpSpPr>
              <a:grpSpLocks/>
            </p:cNvGrpSpPr>
            <p:nvPr/>
          </p:nvGrpSpPr>
          <p:grpSpPr bwMode="auto">
            <a:xfrm>
              <a:off x="2784" y="2544"/>
              <a:ext cx="144" cy="336"/>
              <a:chOff x="2175" y="2544"/>
              <a:chExt cx="144" cy="336"/>
            </a:xfrm>
          </p:grpSpPr>
          <p:sp>
            <p:nvSpPr>
              <p:cNvPr id="34878" name="Line 44"/>
              <p:cNvSpPr>
                <a:spLocks noChangeShapeType="1"/>
              </p:cNvSpPr>
              <p:nvPr/>
            </p:nvSpPr>
            <p:spPr bwMode="auto">
              <a:xfrm>
                <a:off x="2208" y="2544"/>
                <a:ext cx="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79" name="Text Box 45"/>
              <p:cNvSpPr txBox="1">
                <a:spLocks noChangeArrowheads="1"/>
              </p:cNvSpPr>
              <p:nvPr/>
            </p:nvSpPr>
            <p:spPr bwMode="auto">
              <a:xfrm>
                <a:off x="2175" y="2547"/>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i</a:t>
                </a:r>
              </a:p>
            </p:txBody>
          </p:sp>
        </p:grpSp>
        <p:grpSp>
          <p:nvGrpSpPr>
            <p:cNvPr id="34875" name="Group 46"/>
            <p:cNvGrpSpPr>
              <a:grpSpLocks/>
            </p:cNvGrpSpPr>
            <p:nvPr/>
          </p:nvGrpSpPr>
          <p:grpSpPr bwMode="auto">
            <a:xfrm>
              <a:off x="2832" y="3792"/>
              <a:ext cx="144" cy="336"/>
              <a:chOff x="2256" y="3792"/>
              <a:chExt cx="144" cy="336"/>
            </a:xfrm>
          </p:grpSpPr>
          <p:sp>
            <p:nvSpPr>
              <p:cNvPr id="34876" name="Line 47"/>
              <p:cNvSpPr>
                <a:spLocks noChangeShapeType="1"/>
              </p:cNvSpPr>
              <p:nvPr/>
            </p:nvSpPr>
            <p:spPr bwMode="auto">
              <a:xfrm flipV="1">
                <a:off x="2256" y="3792"/>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77" name="Text Box 48"/>
              <p:cNvSpPr txBox="1">
                <a:spLocks noChangeArrowheads="1"/>
              </p:cNvSpPr>
              <p:nvPr/>
            </p:nvSpPr>
            <p:spPr bwMode="auto">
              <a:xfrm>
                <a:off x="2294" y="3840"/>
                <a:ext cx="1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j</a:t>
                </a:r>
              </a:p>
            </p:txBody>
          </p:sp>
        </p:grpSp>
      </p:grpSp>
      <p:grpSp>
        <p:nvGrpSpPr>
          <p:cNvPr id="34832" name="Group 49"/>
          <p:cNvGrpSpPr>
            <a:grpSpLocks/>
          </p:cNvGrpSpPr>
          <p:nvPr/>
        </p:nvGrpSpPr>
        <p:grpSpPr bwMode="auto">
          <a:xfrm>
            <a:off x="4195763" y="438150"/>
            <a:ext cx="304800" cy="2514600"/>
            <a:chOff x="3024" y="2544"/>
            <a:chExt cx="192" cy="1584"/>
          </a:xfrm>
        </p:grpSpPr>
        <p:sp>
          <p:nvSpPr>
            <p:cNvPr id="34866" name="Line 50"/>
            <p:cNvSpPr>
              <a:spLocks noChangeShapeType="1"/>
            </p:cNvSpPr>
            <p:nvPr/>
          </p:nvSpPr>
          <p:spPr bwMode="auto">
            <a:xfrm>
              <a:off x="3097" y="3178"/>
              <a:ext cx="0" cy="2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867" name="Group 51"/>
            <p:cNvGrpSpPr>
              <a:grpSpLocks/>
            </p:cNvGrpSpPr>
            <p:nvPr/>
          </p:nvGrpSpPr>
          <p:grpSpPr bwMode="auto">
            <a:xfrm>
              <a:off x="3024" y="2544"/>
              <a:ext cx="144" cy="336"/>
              <a:chOff x="2175" y="2544"/>
              <a:chExt cx="144" cy="336"/>
            </a:xfrm>
          </p:grpSpPr>
          <p:sp>
            <p:nvSpPr>
              <p:cNvPr id="34871" name="Line 52"/>
              <p:cNvSpPr>
                <a:spLocks noChangeShapeType="1"/>
              </p:cNvSpPr>
              <p:nvPr/>
            </p:nvSpPr>
            <p:spPr bwMode="auto">
              <a:xfrm>
                <a:off x="2208" y="2544"/>
                <a:ext cx="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72" name="Text Box 53"/>
              <p:cNvSpPr txBox="1">
                <a:spLocks noChangeArrowheads="1"/>
              </p:cNvSpPr>
              <p:nvPr/>
            </p:nvSpPr>
            <p:spPr bwMode="auto">
              <a:xfrm>
                <a:off x="2175" y="2547"/>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i</a:t>
                </a:r>
              </a:p>
            </p:txBody>
          </p:sp>
        </p:grpSp>
        <p:grpSp>
          <p:nvGrpSpPr>
            <p:cNvPr id="34868" name="Group 54"/>
            <p:cNvGrpSpPr>
              <a:grpSpLocks/>
            </p:cNvGrpSpPr>
            <p:nvPr/>
          </p:nvGrpSpPr>
          <p:grpSpPr bwMode="auto">
            <a:xfrm>
              <a:off x="3072" y="3792"/>
              <a:ext cx="144" cy="336"/>
              <a:chOff x="2256" y="3792"/>
              <a:chExt cx="144" cy="336"/>
            </a:xfrm>
          </p:grpSpPr>
          <p:sp>
            <p:nvSpPr>
              <p:cNvPr id="34869" name="Line 55"/>
              <p:cNvSpPr>
                <a:spLocks noChangeShapeType="1"/>
              </p:cNvSpPr>
              <p:nvPr/>
            </p:nvSpPr>
            <p:spPr bwMode="auto">
              <a:xfrm flipV="1">
                <a:off x="2256" y="3792"/>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70" name="Text Box 56"/>
              <p:cNvSpPr txBox="1">
                <a:spLocks noChangeArrowheads="1"/>
              </p:cNvSpPr>
              <p:nvPr/>
            </p:nvSpPr>
            <p:spPr bwMode="auto">
              <a:xfrm>
                <a:off x="2294" y="3840"/>
                <a:ext cx="1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j</a:t>
                </a:r>
              </a:p>
            </p:txBody>
          </p:sp>
        </p:grpSp>
      </p:grpSp>
      <p:sp>
        <p:nvSpPr>
          <p:cNvPr id="34833" name="Line 57"/>
          <p:cNvSpPr>
            <a:spLocks noChangeShapeType="1"/>
          </p:cNvSpPr>
          <p:nvPr/>
        </p:nvSpPr>
        <p:spPr bwMode="auto">
          <a:xfrm>
            <a:off x="4697413" y="1444625"/>
            <a:ext cx="0" cy="47148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4" name="Freeform 58"/>
          <p:cNvSpPr>
            <a:spLocks/>
          </p:cNvSpPr>
          <p:nvPr/>
        </p:nvSpPr>
        <p:spPr bwMode="auto">
          <a:xfrm>
            <a:off x="4591050" y="1635125"/>
            <a:ext cx="223838" cy="136525"/>
          </a:xfrm>
          <a:custGeom>
            <a:avLst/>
            <a:gdLst>
              <a:gd name="T0" fmla="*/ 0 w 157"/>
              <a:gd name="T1" fmla="*/ 0 h 90"/>
              <a:gd name="T2" fmla="*/ 2147483647 w 157"/>
              <a:gd name="T3" fmla="*/ 2147483647 h 90"/>
              <a:gd name="T4" fmla="*/ 0 60000 65536"/>
              <a:gd name="T5" fmla="*/ 0 60000 65536"/>
              <a:gd name="T6" fmla="*/ 0 w 157"/>
              <a:gd name="T7" fmla="*/ 0 h 90"/>
              <a:gd name="T8" fmla="*/ 157 w 157"/>
              <a:gd name="T9" fmla="*/ 90 h 90"/>
            </a:gdLst>
            <a:ahLst/>
            <a:cxnLst>
              <a:cxn ang="T4">
                <a:pos x="T0" y="T1"/>
              </a:cxn>
              <a:cxn ang="T5">
                <a:pos x="T2" y="T3"/>
              </a:cxn>
            </a:cxnLst>
            <a:rect l="T6" t="T7" r="T8" b="T9"/>
            <a:pathLst>
              <a:path w="157" h="90">
                <a:moveTo>
                  <a:pt x="0" y="0"/>
                </a:moveTo>
                <a:lnTo>
                  <a:pt x="157" y="90"/>
                </a:ln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4835" name="Group 59"/>
          <p:cNvGrpSpPr>
            <a:grpSpLocks/>
          </p:cNvGrpSpPr>
          <p:nvPr/>
        </p:nvGrpSpPr>
        <p:grpSpPr bwMode="auto">
          <a:xfrm>
            <a:off x="4652963" y="438150"/>
            <a:ext cx="228600" cy="533400"/>
            <a:chOff x="2175" y="2544"/>
            <a:chExt cx="144" cy="336"/>
          </a:xfrm>
        </p:grpSpPr>
        <p:sp>
          <p:nvSpPr>
            <p:cNvPr id="34864" name="Line 60"/>
            <p:cNvSpPr>
              <a:spLocks noChangeShapeType="1"/>
            </p:cNvSpPr>
            <p:nvPr/>
          </p:nvSpPr>
          <p:spPr bwMode="auto">
            <a:xfrm>
              <a:off x="2208" y="2544"/>
              <a:ext cx="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65" name="Text Box 61"/>
            <p:cNvSpPr txBox="1">
              <a:spLocks noChangeArrowheads="1"/>
            </p:cNvSpPr>
            <p:nvPr/>
          </p:nvSpPr>
          <p:spPr bwMode="auto">
            <a:xfrm>
              <a:off x="2175" y="2547"/>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i</a:t>
              </a:r>
            </a:p>
          </p:txBody>
        </p:sp>
      </p:grpSp>
      <p:grpSp>
        <p:nvGrpSpPr>
          <p:cNvPr id="34836" name="Group 62"/>
          <p:cNvGrpSpPr>
            <a:grpSpLocks/>
          </p:cNvGrpSpPr>
          <p:nvPr/>
        </p:nvGrpSpPr>
        <p:grpSpPr bwMode="auto">
          <a:xfrm>
            <a:off x="4729163" y="2419350"/>
            <a:ext cx="228600" cy="533400"/>
            <a:chOff x="2256" y="3792"/>
            <a:chExt cx="144" cy="336"/>
          </a:xfrm>
        </p:grpSpPr>
        <p:sp>
          <p:nvSpPr>
            <p:cNvPr id="34862" name="Line 63"/>
            <p:cNvSpPr>
              <a:spLocks noChangeShapeType="1"/>
            </p:cNvSpPr>
            <p:nvPr/>
          </p:nvSpPr>
          <p:spPr bwMode="auto">
            <a:xfrm flipV="1">
              <a:off x="2256" y="3792"/>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63" name="Text Box 64"/>
            <p:cNvSpPr txBox="1">
              <a:spLocks noChangeArrowheads="1"/>
            </p:cNvSpPr>
            <p:nvPr/>
          </p:nvSpPr>
          <p:spPr bwMode="auto">
            <a:xfrm>
              <a:off x="2294" y="3840"/>
              <a:ext cx="1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j</a:t>
              </a:r>
            </a:p>
          </p:txBody>
        </p:sp>
      </p:grpSp>
      <p:sp>
        <p:nvSpPr>
          <p:cNvPr id="34837" name="Text Box 65"/>
          <p:cNvSpPr txBox="1">
            <a:spLocks noChangeArrowheads="1"/>
          </p:cNvSpPr>
          <p:nvPr/>
        </p:nvSpPr>
        <p:spPr bwMode="auto">
          <a:xfrm>
            <a:off x="733425" y="3683000"/>
            <a:ext cx="6111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spcBef>
                <a:spcPct val="50000"/>
              </a:spcBef>
            </a:pPr>
            <a:r>
              <a:rPr lang="zh-CN" altLang="en-US" sz="2800" b="1">
                <a:solidFill>
                  <a:srgbClr val="FF3300"/>
                </a:solidFill>
              </a:rPr>
              <a:t>第</a:t>
            </a:r>
            <a:r>
              <a:rPr lang="en-US" altLang="zh-CN" sz="2800" b="1">
                <a:solidFill>
                  <a:srgbClr val="FF3300"/>
                </a:solidFill>
              </a:rPr>
              <a:t>4</a:t>
            </a:r>
            <a:r>
              <a:rPr lang="zh-CN" altLang="en-US" sz="2800" b="1">
                <a:solidFill>
                  <a:srgbClr val="FF3300"/>
                </a:solidFill>
              </a:rPr>
              <a:t>趟</a:t>
            </a:r>
          </a:p>
        </p:txBody>
      </p:sp>
      <p:grpSp>
        <p:nvGrpSpPr>
          <p:cNvPr id="34838" name="Group 66"/>
          <p:cNvGrpSpPr>
            <a:grpSpLocks/>
          </p:cNvGrpSpPr>
          <p:nvPr/>
        </p:nvGrpSpPr>
        <p:grpSpPr bwMode="auto">
          <a:xfrm>
            <a:off x="1800225" y="3987800"/>
            <a:ext cx="5702300" cy="473075"/>
            <a:chOff x="2363" y="7062"/>
            <a:chExt cx="3990" cy="312"/>
          </a:xfrm>
        </p:grpSpPr>
        <p:sp>
          <p:nvSpPr>
            <p:cNvPr id="34849" name="Rectangle 67"/>
            <p:cNvSpPr>
              <a:spLocks noChangeArrowheads="1"/>
            </p:cNvSpPr>
            <p:nvPr/>
          </p:nvSpPr>
          <p:spPr bwMode="auto">
            <a:xfrm>
              <a:off x="2363" y="7062"/>
              <a:ext cx="399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800" b="1"/>
                <a:t>a   b   a   b   c   a   b   c   a   c   b  a    b</a:t>
              </a:r>
            </a:p>
          </p:txBody>
        </p:sp>
        <p:sp>
          <p:nvSpPr>
            <p:cNvPr id="34850" name="Line 68"/>
            <p:cNvSpPr>
              <a:spLocks noChangeShapeType="1"/>
            </p:cNvSpPr>
            <p:nvPr/>
          </p:nvSpPr>
          <p:spPr bwMode="auto">
            <a:xfrm>
              <a:off x="2663"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1" name="Line 69"/>
            <p:cNvSpPr>
              <a:spLocks noChangeShapeType="1"/>
            </p:cNvSpPr>
            <p:nvPr/>
          </p:nvSpPr>
          <p:spPr bwMode="auto">
            <a:xfrm>
              <a:off x="297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2" name="Line 70"/>
            <p:cNvSpPr>
              <a:spLocks noChangeShapeType="1"/>
            </p:cNvSpPr>
            <p:nvPr/>
          </p:nvSpPr>
          <p:spPr bwMode="auto">
            <a:xfrm>
              <a:off x="3293"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3" name="Line 71"/>
            <p:cNvSpPr>
              <a:spLocks noChangeShapeType="1"/>
            </p:cNvSpPr>
            <p:nvPr/>
          </p:nvSpPr>
          <p:spPr bwMode="auto">
            <a:xfrm>
              <a:off x="360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4" name="Line 72"/>
            <p:cNvSpPr>
              <a:spLocks noChangeShapeType="1"/>
            </p:cNvSpPr>
            <p:nvPr/>
          </p:nvSpPr>
          <p:spPr bwMode="auto">
            <a:xfrm>
              <a:off x="390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5" name="Line 73"/>
            <p:cNvSpPr>
              <a:spLocks noChangeShapeType="1"/>
            </p:cNvSpPr>
            <p:nvPr/>
          </p:nvSpPr>
          <p:spPr bwMode="auto">
            <a:xfrm>
              <a:off x="420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6" name="Line 74"/>
            <p:cNvSpPr>
              <a:spLocks noChangeShapeType="1"/>
            </p:cNvSpPr>
            <p:nvPr/>
          </p:nvSpPr>
          <p:spPr bwMode="auto">
            <a:xfrm>
              <a:off x="4523"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7" name="Line 75"/>
            <p:cNvSpPr>
              <a:spLocks noChangeShapeType="1"/>
            </p:cNvSpPr>
            <p:nvPr/>
          </p:nvSpPr>
          <p:spPr bwMode="auto">
            <a:xfrm>
              <a:off x="483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8" name="Line 76"/>
            <p:cNvSpPr>
              <a:spLocks noChangeShapeType="1"/>
            </p:cNvSpPr>
            <p:nvPr/>
          </p:nvSpPr>
          <p:spPr bwMode="auto">
            <a:xfrm>
              <a:off x="513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9" name="Line 77"/>
            <p:cNvSpPr>
              <a:spLocks noChangeShapeType="1"/>
            </p:cNvSpPr>
            <p:nvPr/>
          </p:nvSpPr>
          <p:spPr bwMode="auto">
            <a:xfrm>
              <a:off x="543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0" name="Line 78"/>
            <p:cNvSpPr>
              <a:spLocks noChangeShapeType="1"/>
            </p:cNvSpPr>
            <p:nvPr/>
          </p:nvSpPr>
          <p:spPr bwMode="auto">
            <a:xfrm>
              <a:off x="573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1" name="Line 79"/>
            <p:cNvSpPr>
              <a:spLocks noChangeShapeType="1"/>
            </p:cNvSpPr>
            <p:nvPr/>
          </p:nvSpPr>
          <p:spPr bwMode="auto">
            <a:xfrm>
              <a:off x="6053"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39" name="Rectangle 80"/>
          <p:cNvSpPr>
            <a:spLocks noChangeArrowheads="1"/>
          </p:cNvSpPr>
          <p:nvPr/>
        </p:nvSpPr>
        <p:spPr bwMode="auto">
          <a:xfrm>
            <a:off x="3171825" y="4945063"/>
            <a:ext cx="479425" cy="4651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6000" tIns="0" rIns="0" bIns="180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800" b="1"/>
              <a:t>a</a:t>
            </a:r>
          </a:p>
        </p:txBody>
      </p:sp>
      <p:sp>
        <p:nvSpPr>
          <p:cNvPr id="34840" name="Line 81"/>
          <p:cNvSpPr>
            <a:spLocks noChangeShapeType="1"/>
          </p:cNvSpPr>
          <p:nvPr/>
        </p:nvSpPr>
        <p:spPr bwMode="auto">
          <a:xfrm>
            <a:off x="3349625" y="4456113"/>
            <a:ext cx="0" cy="47148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841" name="Group 82"/>
          <p:cNvGrpSpPr>
            <a:grpSpLocks/>
          </p:cNvGrpSpPr>
          <p:nvPr/>
        </p:nvGrpSpPr>
        <p:grpSpPr bwMode="auto">
          <a:xfrm>
            <a:off x="3248025" y="3454400"/>
            <a:ext cx="228600" cy="533400"/>
            <a:chOff x="2175" y="2544"/>
            <a:chExt cx="144" cy="336"/>
          </a:xfrm>
        </p:grpSpPr>
        <p:sp>
          <p:nvSpPr>
            <p:cNvPr id="34847" name="Line 83"/>
            <p:cNvSpPr>
              <a:spLocks noChangeShapeType="1"/>
            </p:cNvSpPr>
            <p:nvPr/>
          </p:nvSpPr>
          <p:spPr bwMode="auto">
            <a:xfrm>
              <a:off x="2208" y="2544"/>
              <a:ext cx="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48" name="Text Box 84"/>
            <p:cNvSpPr txBox="1">
              <a:spLocks noChangeArrowheads="1"/>
            </p:cNvSpPr>
            <p:nvPr/>
          </p:nvSpPr>
          <p:spPr bwMode="auto">
            <a:xfrm>
              <a:off x="2175" y="2547"/>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i</a:t>
              </a:r>
            </a:p>
          </p:txBody>
        </p:sp>
      </p:grpSp>
      <p:grpSp>
        <p:nvGrpSpPr>
          <p:cNvPr id="34842" name="Group 85"/>
          <p:cNvGrpSpPr>
            <a:grpSpLocks/>
          </p:cNvGrpSpPr>
          <p:nvPr/>
        </p:nvGrpSpPr>
        <p:grpSpPr bwMode="auto">
          <a:xfrm>
            <a:off x="3371850" y="5430838"/>
            <a:ext cx="228600" cy="533400"/>
            <a:chOff x="2256" y="3792"/>
            <a:chExt cx="144" cy="336"/>
          </a:xfrm>
        </p:grpSpPr>
        <p:sp>
          <p:nvSpPr>
            <p:cNvPr id="34845" name="Line 86"/>
            <p:cNvSpPr>
              <a:spLocks noChangeShapeType="1"/>
            </p:cNvSpPr>
            <p:nvPr/>
          </p:nvSpPr>
          <p:spPr bwMode="auto">
            <a:xfrm flipV="1">
              <a:off x="2256" y="3792"/>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46" name="Text Box 87"/>
            <p:cNvSpPr txBox="1">
              <a:spLocks noChangeArrowheads="1"/>
            </p:cNvSpPr>
            <p:nvPr/>
          </p:nvSpPr>
          <p:spPr bwMode="auto">
            <a:xfrm>
              <a:off x="2294" y="3840"/>
              <a:ext cx="1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j</a:t>
              </a:r>
            </a:p>
          </p:txBody>
        </p:sp>
      </p:grpSp>
      <p:sp>
        <p:nvSpPr>
          <p:cNvPr id="34843" name="Freeform 88"/>
          <p:cNvSpPr>
            <a:spLocks/>
          </p:cNvSpPr>
          <p:nvPr/>
        </p:nvSpPr>
        <p:spPr bwMode="auto">
          <a:xfrm>
            <a:off x="3171825" y="4597400"/>
            <a:ext cx="304800" cy="228600"/>
          </a:xfrm>
          <a:custGeom>
            <a:avLst/>
            <a:gdLst>
              <a:gd name="T0" fmla="*/ 0 w 157"/>
              <a:gd name="T1" fmla="*/ 0 h 90"/>
              <a:gd name="T2" fmla="*/ 2147483647 w 157"/>
              <a:gd name="T3" fmla="*/ 2147483647 h 90"/>
              <a:gd name="T4" fmla="*/ 0 60000 65536"/>
              <a:gd name="T5" fmla="*/ 0 60000 65536"/>
              <a:gd name="T6" fmla="*/ 0 w 157"/>
              <a:gd name="T7" fmla="*/ 0 h 90"/>
              <a:gd name="T8" fmla="*/ 157 w 157"/>
              <a:gd name="T9" fmla="*/ 90 h 90"/>
            </a:gdLst>
            <a:ahLst/>
            <a:cxnLst>
              <a:cxn ang="T4">
                <a:pos x="T0" y="T1"/>
              </a:cxn>
              <a:cxn ang="T5">
                <a:pos x="T2" y="T3"/>
              </a:cxn>
            </a:cxnLst>
            <a:rect l="T6" t="T7" r="T8" b="T9"/>
            <a:pathLst>
              <a:path w="157" h="90">
                <a:moveTo>
                  <a:pt x="0" y="0"/>
                </a:moveTo>
                <a:lnTo>
                  <a:pt x="157" y="90"/>
                </a:ln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bIns="18000"/>
          <a:lstStyle/>
          <a:p>
            <a:endParaRPr lang="zh-CN" altLang="en-US"/>
          </a:p>
        </p:txBody>
      </p:sp>
      <p:sp>
        <p:nvSpPr>
          <p:cNvPr id="34844" name="Text Box 89"/>
          <p:cNvSpPr txBox="1">
            <a:spLocks noChangeArrowheads="1"/>
          </p:cNvSpPr>
          <p:nvPr/>
        </p:nvSpPr>
        <p:spPr bwMode="auto">
          <a:xfrm>
            <a:off x="5389563" y="4868863"/>
            <a:ext cx="2206625" cy="103028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nSpc>
                <a:spcPct val="96000"/>
              </a:lnSpc>
            </a:pPr>
            <a:r>
              <a:rPr lang="en-US" altLang="zh-CN" sz="3200" b="1">
                <a:solidFill>
                  <a:schemeClr val="tx2"/>
                </a:solidFill>
              </a:rPr>
              <a:t>s</a:t>
            </a:r>
            <a:r>
              <a:rPr lang="en-US" altLang="zh-CN" sz="3200" b="1" baseline="-25000">
                <a:solidFill>
                  <a:schemeClr val="tx2"/>
                </a:solidFill>
              </a:rPr>
              <a:t>3</a:t>
            </a:r>
            <a:r>
              <a:rPr lang="en-US" altLang="zh-CN" sz="3200" b="1">
                <a:solidFill>
                  <a:schemeClr val="tx2"/>
                </a:solidFill>
              </a:rPr>
              <a:t>=t</a:t>
            </a:r>
            <a:r>
              <a:rPr lang="en-US" altLang="zh-CN" sz="3200" b="1" baseline="-25000">
                <a:solidFill>
                  <a:schemeClr val="tx2"/>
                </a:solidFill>
              </a:rPr>
              <a:t>1</a:t>
            </a:r>
            <a:r>
              <a:rPr lang="en-US" altLang="zh-CN" sz="3200" b="1">
                <a:solidFill>
                  <a:schemeClr val="tx2"/>
                </a:solidFill>
              </a:rPr>
              <a:t>;t</a:t>
            </a:r>
            <a:r>
              <a:rPr lang="en-US" altLang="zh-CN" sz="3200" b="1" baseline="-25000">
                <a:solidFill>
                  <a:schemeClr val="tx2"/>
                </a:solidFill>
              </a:rPr>
              <a:t>1</a:t>
            </a:r>
            <a:r>
              <a:rPr lang="en-US" altLang="zh-CN" sz="3200" b="1">
                <a:solidFill>
                  <a:schemeClr val="tx2"/>
                </a:solidFill>
              </a:rPr>
              <a:t>≠t</a:t>
            </a:r>
            <a:r>
              <a:rPr lang="en-US" altLang="zh-CN" sz="3200" b="1" baseline="-25000">
                <a:solidFill>
                  <a:schemeClr val="tx2"/>
                </a:solidFill>
              </a:rPr>
              <a:t>0</a:t>
            </a:r>
          </a:p>
          <a:p>
            <a:pPr>
              <a:lnSpc>
                <a:spcPct val="96000"/>
              </a:lnSpc>
            </a:pPr>
            <a:r>
              <a:rPr lang="en-US" altLang="zh-CN" sz="3200" b="1">
                <a:solidFill>
                  <a:schemeClr val="tx2"/>
                </a:solidFill>
              </a:rPr>
              <a:t>∴t</a:t>
            </a:r>
            <a:r>
              <a:rPr lang="en-US" altLang="zh-CN" sz="3200" b="1" baseline="-25000">
                <a:solidFill>
                  <a:schemeClr val="tx2"/>
                </a:solidFill>
              </a:rPr>
              <a:t>0</a:t>
            </a:r>
            <a:r>
              <a:rPr lang="en-US" altLang="zh-CN" sz="3200" b="1">
                <a:solidFill>
                  <a:schemeClr val="tx2"/>
                </a:solidFill>
              </a:rPr>
              <a:t>≠s</a:t>
            </a:r>
            <a:r>
              <a:rPr lang="en-US" altLang="zh-CN" sz="3200" b="1" baseline="-25000">
                <a:solidFill>
                  <a:schemeClr val="tx2"/>
                </a:solidFill>
              </a:rPr>
              <a:t>3</a:t>
            </a:r>
          </a:p>
        </p:txBody>
      </p:sp>
    </p:spTree>
    <p:extLst>
      <p:ext uri="{BB962C8B-B14F-4D97-AF65-F5344CB8AC3E}">
        <p14:creationId xmlns:p14="http://schemas.microsoft.com/office/powerpoint/2010/main" val="2162603256"/>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605680FF-7102-4304-8959-E34C7B433AA8}" type="datetime1">
              <a:rPr lang="zh-CN" altLang="en-US" sz="1400" smtClean="0">
                <a:latin typeface="Comic Sans MS" pitchFamily="66" charset="0"/>
              </a:rPr>
              <a:pPr/>
              <a:t>2016/3/10</a:t>
            </a:fld>
            <a:endParaRPr lang="en-US" altLang="zh-CN" sz="1400" smtClean="0">
              <a:latin typeface="Comic Sans MS" pitchFamily="66" charset="0"/>
            </a:endParaRPr>
          </a:p>
        </p:txBody>
      </p:sp>
      <p:sp>
        <p:nvSpPr>
          <p:cNvPr id="3584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第3章  蛮力法</a:t>
            </a:r>
          </a:p>
        </p:txBody>
      </p:sp>
      <p:sp>
        <p:nvSpPr>
          <p:cNvPr id="3584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6E8C0EE3-C678-46C6-95AA-0039EC9651C3}" type="slidenum">
              <a:rPr lang="en-US" altLang="zh-CN" sz="1400" smtClean="0">
                <a:latin typeface="Comic Sans MS" pitchFamily="66" charset="0"/>
              </a:rPr>
              <a:pPr/>
              <a:t>9</a:t>
            </a:fld>
            <a:endParaRPr lang="en-US" altLang="zh-CN" sz="1400" smtClean="0">
              <a:latin typeface="Comic Sans MS" pitchFamily="66" charset="0"/>
            </a:endParaRPr>
          </a:p>
        </p:txBody>
      </p:sp>
      <p:sp>
        <p:nvSpPr>
          <p:cNvPr id="35845" name="Text Box 4"/>
          <p:cNvSpPr txBox="1">
            <a:spLocks noChangeArrowheads="1"/>
          </p:cNvSpPr>
          <p:nvPr/>
        </p:nvSpPr>
        <p:spPr bwMode="auto">
          <a:xfrm>
            <a:off x="1033463" y="744538"/>
            <a:ext cx="61118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spcBef>
                <a:spcPct val="50000"/>
              </a:spcBef>
            </a:pPr>
            <a:r>
              <a:rPr lang="zh-CN" altLang="en-US" sz="2800" b="1">
                <a:solidFill>
                  <a:srgbClr val="FF3300"/>
                </a:solidFill>
              </a:rPr>
              <a:t>第</a:t>
            </a:r>
            <a:r>
              <a:rPr lang="en-US" altLang="zh-CN" sz="2800" b="1">
                <a:solidFill>
                  <a:srgbClr val="FF3300"/>
                </a:solidFill>
              </a:rPr>
              <a:t>5</a:t>
            </a:r>
            <a:r>
              <a:rPr lang="zh-CN" altLang="en-US" sz="2800" b="1">
                <a:solidFill>
                  <a:srgbClr val="FF3300"/>
                </a:solidFill>
              </a:rPr>
              <a:t>趟</a:t>
            </a:r>
          </a:p>
        </p:txBody>
      </p:sp>
      <p:grpSp>
        <p:nvGrpSpPr>
          <p:cNvPr id="35846" name="Group 5"/>
          <p:cNvGrpSpPr>
            <a:grpSpLocks/>
          </p:cNvGrpSpPr>
          <p:nvPr/>
        </p:nvGrpSpPr>
        <p:grpSpPr bwMode="auto">
          <a:xfrm>
            <a:off x="1871663" y="820738"/>
            <a:ext cx="5702300" cy="473075"/>
            <a:chOff x="2363" y="7062"/>
            <a:chExt cx="3990" cy="312"/>
          </a:xfrm>
        </p:grpSpPr>
        <p:sp>
          <p:nvSpPr>
            <p:cNvPr id="35921" name="Rectangle 6"/>
            <p:cNvSpPr>
              <a:spLocks noChangeArrowheads="1"/>
            </p:cNvSpPr>
            <p:nvPr/>
          </p:nvSpPr>
          <p:spPr bwMode="auto">
            <a:xfrm>
              <a:off x="2363" y="7062"/>
              <a:ext cx="399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800" b="1"/>
                <a:t>a   b   a   b   c   a   b   c   a   c   b  a   b</a:t>
              </a:r>
            </a:p>
          </p:txBody>
        </p:sp>
        <p:sp>
          <p:nvSpPr>
            <p:cNvPr id="35922" name="Line 7"/>
            <p:cNvSpPr>
              <a:spLocks noChangeShapeType="1"/>
            </p:cNvSpPr>
            <p:nvPr/>
          </p:nvSpPr>
          <p:spPr bwMode="auto">
            <a:xfrm>
              <a:off x="2663"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23" name="Line 8"/>
            <p:cNvSpPr>
              <a:spLocks noChangeShapeType="1"/>
            </p:cNvSpPr>
            <p:nvPr/>
          </p:nvSpPr>
          <p:spPr bwMode="auto">
            <a:xfrm>
              <a:off x="297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24" name="Line 9"/>
            <p:cNvSpPr>
              <a:spLocks noChangeShapeType="1"/>
            </p:cNvSpPr>
            <p:nvPr/>
          </p:nvSpPr>
          <p:spPr bwMode="auto">
            <a:xfrm>
              <a:off x="3293"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25" name="Line 10"/>
            <p:cNvSpPr>
              <a:spLocks noChangeShapeType="1"/>
            </p:cNvSpPr>
            <p:nvPr/>
          </p:nvSpPr>
          <p:spPr bwMode="auto">
            <a:xfrm>
              <a:off x="360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26" name="Line 11"/>
            <p:cNvSpPr>
              <a:spLocks noChangeShapeType="1"/>
            </p:cNvSpPr>
            <p:nvPr/>
          </p:nvSpPr>
          <p:spPr bwMode="auto">
            <a:xfrm>
              <a:off x="390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27" name="Line 12"/>
            <p:cNvSpPr>
              <a:spLocks noChangeShapeType="1"/>
            </p:cNvSpPr>
            <p:nvPr/>
          </p:nvSpPr>
          <p:spPr bwMode="auto">
            <a:xfrm>
              <a:off x="420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28" name="Line 13"/>
            <p:cNvSpPr>
              <a:spLocks noChangeShapeType="1"/>
            </p:cNvSpPr>
            <p:nvPr/>
          </p:nvSpPr>
          <p:spPr bwMode="auto">
            <a:xfrm>
              <a:off x="4523"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29" name="Line 14"/>
            <p:cNvSpPr>
              <a:spLocks noChangeShapeType="1"/>
            </p:cNvSpPr>
            <p:nvPr/>
          </p:nvSpPr>
          <p:spPr bwMode="auto">
            <a:xfrm>
              <a:off x="483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30" name="Line 15"/>
            <p:cNvSpPr>
              <a:spLocks noChangeShapeType="1"/>
            </p:cNvSpPr>
            <p:nvPr/>
          </p:nvSpPr>
          <p:spPr bwMode="auto">
            <a:xfrm>
              <a:off x="513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31" name="Line 16"/>
            <p:cNvSpPr>
              <a:spLocks noChangeShapeType="1"/>
            </p:cNvSpPr>
            <p:nvPr/>
          </p:nvSpPr>
          <p:spPr bwMode="auto">
            <a:xfrm>
              <a:off x="543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32" name="Line 17"/>
            <p:cNvSpPr>
              <a:spLocks noChangeShapeType="1"/>
            </p:cNvSpPr>
            <p:nvPr/>
          </p:nvSpPr>
          <p:spPr bwMode="auto">
            <a:xfrm>
              <a:off x="573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33" name="Line 18"/>
            <p:cNvSpPr>
              <a:spLocks noChangeShapeType="1"/>
            </p:cNvSpPr>
            <p:nvPr/>
          </p:nvSpPr>
          <p:spPr bwMode="auto">
            <a:xfrm>
              <a:off x="6053"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5847" name="Group 19"/>
          <p:cNvGrpSpPr>
            <a:grpSpLocks/>
          </p:cNvGrpSpPr>
          <p:nvPr/>
        </p:nvGrpSpPr>
        <p:grpSpPr bwMode="auto">
          <a:xfrm>
            <a:off x="3705225" y="280988"/>
            <a:ext cx="428625" cy="2509837"/>
            <a:chOff x="2304" y="720"/>
            <a:chExt cx="270" cy="1581"/>
          </a:xfrm>
        </p:grpSpPr>
        <p:grpSp>
          <p:nvGrpSpPr>
            <p:cNvPr id="35912" name="Group 20"/>
            <p:cNvGrpSpPr>
              <a:grpSpLocks/>
            </p:cNvGrpSpPr>
            <p:nvPr/>
          </p:nvGrpSpPr>
          <p:grpSpPr bwMode="auto">
            <a:xfrm>
              <a:off x="2352" y="720"/>
              <a:ext cx="222" cy="1581"/>
              <a:chOff x="2466" y="2547"/>
              <a:chExt cx="222" cy="1581"/>
            </a:xfrm>
          </p:grpSpPr>
          <p:sp>
            <p:nvSpPr>
              <p:cNvPr id="35914" name="Line 21"/>
              <p:cNvSpPr>
                <a:spLocks noChangeShapeType="1"/>
              </p:cNvSpPr>
              <p:nvPr/>
            </p:nvSpPr>
            <p:spPr bwMode="auto">
              <a:xfrm>
                <a:off x="2530" y="3178"/>
                <a:ext cx="0" cy="2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5915" name="Group 22"/>
              <p:cNvGrpSpPr>
                <a:grpSpLocks/>
              </p:cNvGrpSpPr>
              <p:nvPr/>
            </p:nvGrpSpPr>
            <p:grpSpPr bwMode="auto">
              <a:xfrm>
                <a:off x="2466" y="2547"/>
                <a:ext cx="144" cy="336"/>
                <a:chOff x="2175" y="2544"/>
                <a:chExt cx="144" cy="336"/>
              </a:xfrm>
            </p:grpSpPr>
            <p:sp>
              <p:nvSpPr>
                <p:cNvPr id="35919" name="Line 23"/>
                <p:cNvSpPr>
                  <a:spLocks noChangeShapeType="1"/>
                </p:cNvSpPr>
                <p:nvPr/>
              </p:nvSpPr>
              <p:spPr bwMode="auto">
                <a:xfrm>
                  <a:off x="2208" y="2544"/>
                  <a:ext cx="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920" name="Text Box 24"/>
                <p:cNvSpPr txBox="1">
                  <a:spLocks noChangeArrowheads="1"/>
                </p:cNvSpPr>
                <p:nvPr/>
              </p:nvSpPr>
              <p:spPr bwMode="auto">
                <a:xfrm>
                  <a:off x="2175" y="2547"/>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i</a:t>
                  </a:r>
                </a:p>
              </p:txBody>
            </p:sp>
          </p:grpSp>
          <p:grpSp>
            <p:nvGrpSpPr>
              <p:cNvPr id="35916" name="Group 25"/>
              <p:cNvGrpSpPr>
                <a:grpSpLocks/>
              </p:cNvGrpSpPr>
              <p:nvPr/>
            </p:nvGrpSpPr>
            <p:grpSpPr bwMode="auto">
              <a:xfrm>
                <a:off x="2544" y="3792"/>
                <a:ext cx="144" cy="336"/>
                <a:chOff x="2256" y="3792"/>
                <a:chExt cx="144" cy="336"/>
              </a:xfrm>
            </p:grpSpPr>
            <p:sp>
              <p:nvSpPr>
                <p:cNvPr id="35917" name="Line 26"/>
                <p:cNvSpPr>
                  <a:spLocks noChangeShapeType="1"/>
                </p:cNvSpPr>
                <p:nvPr/>
              </p:nvSpPr>
              <p:spPr bwMode="auto">
                <a:xfrm flipV="1">
                  <a:off x="2256" y="3792"/>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918" name="Text Box 27"/>
                <p:cNvSpPr txBox="1">
                  <a:spLocks noChangeArrowheads="1"/>
                </p:cNvSpPr>
                <p:nvPr/>
              </p:nvSpPr>
              <p:spPr bwMode="auto">
                <a:xfrm>
                  <a:off x="2294" y="3840"/>
                  <a:ext cx="1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j</a:t>
                  </a:r>
                </a:p>
              </p:txBody>
            </p:sp>
          </p:grpSp>
        </p:grpSp>
        <p:sp>
          <p:nvSpPr>
            <p:cNvPr id="35913" name="Freeform 28"/>
            <p:cNvSpPr>
              <a:spLocks/>
            </p:cNvSpPr>
            <p:nvPr/>
          </p:nvSpPr>
          <p:spPr bwMode="auto">
            <a:xfrm>
              <a:off x="2304" y="1440"/>
              <a:ext cx="192" cy="144"/>
            </a:xfrm>
            <a:custGeom>
              <a:avLst/>
              <a:gdLst>
                <a:gd name="T0" fmla="*/ 0 w 157"/>
                <a:gd name="T1" fmla="*/ 0 h 90"/>
                <a:gd name="T2" fmla="*/ 402015 w 157"/>
                <a:gd name="T3" fmla="*/ 2147483647 h 90"/>
                <a:gd name="T4" fmla="*/ 0 60000 65536"/>
                <a:gd name="T5" fmla="*/ 0 60000 65536"/>
                <a:gd name="T6" fmla="*/ 0 w 157"/>
                <a:gd name="T7" fmla="*/ 0 h 90"/>
                <a:gd name="T8" fmla="*/ 157 w 157"/>
                <a:gd name="T9" fmla="*/ 90 h 90"/>
              </a:gdLst>
              <a:ahLst/>
              <a:cxnLst>
                <a:cxn ang="T4">
                  <a:pos x="T0" y="T1"/>
                </a:cxn>
                <a:cxn ang="T5">
                  <a:pos x="T2" y="T3"/>
                </a:cxn>
              </a:cxnLst>
              <a:rect l="T6" t="T7" r="T8" b="T9"/>
              <a:pathLst>
                <a:path w="157" h="90">
                  <a:moveTo>
                    <a:pt x="0" y="0"/>
                  </a:moveTo>
                  <a:lnTo>
                    <a:pt x="157" y="9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bIns="18000"/>
            <a:lstStyle/>
            <a:p>
              <a:endParaRPr lang="zh-CN" altLang="en-US"/>
            </a:p>
          </p:txBody>
        </p:sp>
      </p:grpSp>
      <p:sp>
        <p:nvSpPr>
          <p:cNvPr id="35848" name="Rectangle 29"/>
          <p:cNvSpPr>
            <a:spLocks noChangeArrowheads="1"/>
          </p:cNvSpPr>
          <p:nvPr/>
        </p:nvSpPr>
        <p:spPr bwMode="auto">
          <a:xfrm>
            <a:off x="3673475" y="1766888"/>
            <a:ext cx="450850" cy="4651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6000" tIns="0" rIns="0" bIns="180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800" b="1"/>
              <a:t>a</a:t>
            </a:r>
          </a:p>
        </p:txBody>
      </p:sp>
      <p:sp>
        <p:nvSpPr>
          <p:cNvPr id="35849" name="Text Box 30"/>
          <p:cNvSpPr txBox="1">
            <a:spLocks noChangeArrowheads="1"/>
          </p:cNvSpPr>
          <p:nvPr/>
        </p:nvSpPr>
        <p:spPr bwMode="auto">
          <a:xfrm>
            <a:off x="5516563" y="1720850"/>
            <a:ext cx="2160587" cy="10223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en-US" altLang="zh-CN" sz="3200" b="1">
                <a:solidFill>
                  <a:schemeClr val="tx2"/>
                </a:solidFill>
              </a:rPr>
              <a:t>  s</a:t>
            </a:r>
            <a:r>
              <a:rPr lang="en-US" altLang="zh-CN" sz="3200" b="1" baseline="-25000">
                <a:solidFill>
                  <a:schemeClr val="tx2"/>
                </a:solidFill>
              </a:rPr>
              <a:t>4</a:t>
            </a:r>
            <a:r>
              <a:rPr lang="en-US" altLang="zh-CN" sz="3200" b="1">
                <a:solidFill>
                  <a:schemeClr val="tx2"/>
                </a:solidFill>
              </a:rPr>
              <a:t>=t</a:t>
            </a:r>
            <a:r>
              <a:rPr lang="en-US" altLang="zh-CN" sz="3200" b="1" baseline="-25000">
                <a:solidFill>
                  <a:schemeClr val="tx2"/>
                </a:solidFill>
              </a:rPr>
              <a:t>2</a:t>
            </a:r>
            <a:r>
              <a:rPr lang="en-US" altLang="zh-CN" sz="3200" b="1">
                <a:solidFill>
                  <a:schemeClr val="tx2"/>
                </a:solidFill>
              </a:rPr>
              <a:t>;t</a:t>
            </a:r>
            <a:r>
              <a:rPr lang="en-US" altLang="zh-CN" sz="3200" b="1" baseline="-25000">
                <a:solidFill>
                  <a:schemeClr val="tx2"/>
                </a:solidFill>
              </a:rPr>
              <a:t>2</a:t>
            </a:r>
            <a:r>
              <a:rPr lang="en-US" altLang="zh-CN" sz="3200" b="1">
                <a:solidFill>
                  <a:schemeClr val="tx2"/>
                </a:solidFill>
              </a:rPr>
              <a:t>≠t</a:t>
            </a:r>
            <a:r>
              <a:rPr lang="en-US" altLang="zh-CN" sz="3200" b="1" baseline="-25000">
                <a:solidFill>
                  <a:schemeClr val="tx2"/>
                </a:solidFill>
              </a:rPr>
              <a:t>0</a:t>
            </a:r>
          </a:p>
          <a:p>
            <a:pPr eaLnBrk="1" hangingPunct="1"/>
            <a:r>
              <a:rPr lang="en-US" altLang="zh-CN" sz="3200" b="1">
                <a:solidFill>
                  <a:schemeClr val="tx2"/>
                </a:solidFill>
              </a:rPr>
              <a:t>  ∴t</a:t>
            </a:r>
            <a:r>
              <a:rPr lang="en-US" altLang="zh-CN" sz="3200" b="1" baseline="-25000">
                <a:solidFill>
                  <a:schemeClr val="tx2"/>
                </a:solidFill>
              </a:rPr>
              <a:t>0</a:t>
            </a:r>
            <a:r>
              <a:rPr lang="en-US" altLang="zh-CN" sz="3200" b="1">
                <a:solidFill>
                  <a:schemeClr val="tx2"/>
                </a:solidFill>
              </a:rPr>
              <a:t>≠s</a:t>
            </a:r>
            <a:r>
              <a:rPr lang="en-US" altLang="zh-CN" sz="3200" b="1" baseline="-25000">
                <a:solidFill>
                  <a:schemeClr val="tx2"/>
                </a:solidFill>
              </a:rPr>
              <a:t>4</a:t>
            </a:r>
          </a:p>
        </p:txBody>
      </p:sp>
      <p:sp>
        <p:nvSpPr>
          <p:cNvPr id="35850" name="Text Box 31"/>
          <p:cNvSpPr txBox="1">
            <a:spLocks noChangeArrowheads="1"/>
          </p:cNvSpPr>
          <p:nvPr/>
        </p:nvSpPr>
        <p:spPr bwMode="auto">
          <a:xfrm>
            <a:off x="971550" y="3521075"/>
            <a:ext cx="6111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spcBef>
                <a:spcPct val="50000"/>
              </a:spcBef>
            </a:pPr>
            <a:r>
              <a:rPr lang="zh-CN" altLang="en-US" sz="2800" b="1"/>
              <a:t>第</a:t>
            </a:r>
            <a:r>
              <a:rPr lang="en-US" altLang="zh-CN" sz="2800" b="1"/>
              <a:t>6</a:t>
            </a:r>
            <a:r>
              <a:rPr lang="zh-CN" altLang="en-US" sz="2800" b="1"/>
              <a:t>趟</a:t>
            </a:r>
          </a:p>
        </p:txBody>
      </p:sp>
      <p:grpSp>
        <p:nvGrpSpPr>
          <p:cNvPr id="35851" name="Group 32"/>
          <p:cNvGrpSpPr>
            <a:grpSpLocks/>
          </p:cNvGrpSpPr>
          <p:nvPr/>
        </p:nvGrpSpPr>
        <p:grpSpPr bwMode="auto">
          <a:xfrm>
            <a:off x="1819275" y="3808413"/>
            <a:ext cx="5767388" cy="490537"/>
            <a:chOff x="2363" y="7062"/>
            <a:chExt cx="3990" cy="312"/>
          </a:xfrm>
        </p:grpSpPr>
        <p:sp>
          <p:nvSpPr>
            <p:cNvPr id="35899" name="Rectangle 33"/>
            <p:cNvSpPr>
              <a:spLocks noChangeArrowheads="1"/>
            </p:cNvSpPr>
            <p:nvPr/>
          </p:nvSpPr>
          <p:spPr bwMode="auto">
            <a:xfrm>
              <a:off x="2363" y="7062"/>
              <a:ext cx="399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800" b="1"/>
                <a:t> a   b   a   b   c   a   b   c   a   c  b   a   b</a:t>
              </a:r>
            </a:p>
          </p:txBody>
        </p:sp>
        <p:sp>
          <p:nvSpPr>
            <p:cNvPr id="35900" name="Line 34"/>
            <p:cNvSpPr>
              <a:spLocks noChangeShapeType="1"/>
            </p:cNvSpPr>
            <p:nvPr/>
          </p:nvSpPr>
          <p:spPr bwMode="auto">
            <a:xfrm>
              <a:off x="2663"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1" name="Line 35"/>
            <p:cNvSpPr>
              <a:spLocks noChangeShapeType="1"/>
            </p:cNvSpPr>
            <p:nvPr/>
          </p:nvSpPr>
          <p:spPr bwMode="auto">
            <a:xfrm>
              <a:off x="297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2" name="Line 36"/>
            <p:cNvSpPr>
              <a:spLocks noChangeShapeType="1"/>
            </p:cNvSpPr>
            <p:nvPr/>
          </p:nvSpPr>
          <p:spPr bwMode="auto">
            <a:xfrm>
              <a:off x="3293"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3" name="Line 37"/>
            <p:cNvSpPr>
              <a:spLocks noChangeShapeType="1"/>
            </p:cNvSpPr>
            <p:nvPr/>
          </p:nvSpPr>
          <p:spPr bwMode="auto">
            <a:xfrm>
              <a:off x="360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4" name="Line 38"/>
            <p:cNvSpPr>
              <a:spLocks noChangeShapeType="1"/>
            </p:cNvSpPr>
            <p:nvPr/>
          </p:nvSpPr>
          <p:spPr bwMode="auto">
            <a:xfrm>
              <a:off x="390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5" name="Line 39"/>
            <p:cNvSpPr>
              <a:spLocks noChangeShapeType="1"/>
            </p:cNvSpPr>
            <p:nvPr/>
          </p:nvSpPr>
          <p:spPr bwMode="auto">
            <a:xfrm>
              <a:off x="420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6" name="Line 40"/>
            <p:cNvSpPr>
              <a:spLocks noChangeShapeType="1"/>
            </p:cNvSpPr>
            <p:nvPr/>
          </p:nvSpPr>
          <p:spPr bwMode="auto">
            <a:xfrm>
              <a:off x="4523"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7" name="Line 41"/>
            <p:cNvSpPr>
              <a:spLocks noChangeShapeType="1"/>
            </p:cNvSpPr>
            <p:nvPr/>
          </p:nvSpPr>
          <p:spPr bwMode="auto">
            <a:xfrm>
              <a:off x="483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8" name="Line 42"/>
            <p:cNvSpPr>
              <a:spLocks noChangeShapeType="1"/>
            </p:cNvSpPr>
            <p:nvPr/>
          </p:nvSpPr>
          <p:spPr bwMode="auto">
            <a:xfrm>
              <a:off x="513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9" name="Line 43"/>
            <p:cNvSpPr>
              <a:spLocks noChangeShapeType="1"/>
            </p:cNvSpPr>
            <p:nvPr/>
          </p:nvSpPr>
          <p:spPr bwMode="auto">
            <a:xfrm>
              <a:off x="543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10" name="Line 44"/>
            <p:cNvSpPr>
              <a:spLocks noChangeShapeType="1"/>
            </p:cNvSpPr>
            <p:nvPr/>
          </p:nvSpPr>
          <p:spPr bwMode="auto">
            <a:xfrm>
              <a:off x="5738"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11" name="Line 45"/>
            <p:cNvSpPr>
              <a:spLocks noChangeShapeType="1"/>
            </p:cNvSpPr>
            <p:nvPr/>
          </p:nvSpPr>
          <p:spPr bwMode="auto">
            <a:xfrm>
              <a:off x="6053" y="706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5852" name="Group 46"/>
          <p:cNvGrpSpPr>
            <a:grpSpLocks/>
          </p:cNvGrpSpPr>
          <p:nvPr/>
        </p:nvGrpSpPr>
        <p:grpSpPr bwMode="auto">
          <a:xfrm>
            <a:off x="4121150" y="4781550"/>
            <a:ext cx="2116138" cy="495300"/>
            <a:chOff x="2467" y="3045"/>
            <a:chExt cx="1494" cy="334"/>
          </a:xfrm>
        </p:grpSpPr>
        <p:sp>
          <p:nvSpPr>
            <p:cNvPr id="35894" name="Rectangle 47"/>
            <p:cNvSpPr>
              <a:spLocks noChangeArrowheads="1"/>
            </p:cNvSpPr>
            <p:nvPr/>
          </p:nvSpPr>
          <p:spPr bwMode="auto">
            <a:xfrm>
              <a:off x="2467" y="3045"/>
              <a:ext cx="1494" cy="33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3200" b="1"/>
                <a:t> a  b  c  a  c</a:t>
              </a:r>
            </a:p>
          </p:txBody>
        </p:sp>
        <p:sp>
          <p:nvSpPr>
            <p:cNvPr id="35895" name="Line 48"/>
            <p:cNvSpPr>
              <a:spLocks noChangeShapeType="1"/>
            </p:cNvSpPr>
            <p:nvPr/>
          </p:nvSpPr>
          <p:spPr bwMode="auto">
            <a:xfrm>
              <a:off x="2774" y="3045"/>
              <a:ext cx="1" cy="3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6" name="Line 49"/>
            <p:cNvSpPr>
              <a:spLocks noChangeShapeType="1"/>
            </p:cNvSpPr>
            <p:nvPr/>
          </p:nvSpPr>
          <p:spPr bwMode="auto">
            <a:xfrm>
              <a:off x="3079" y="3045"/>
              <a:ext cx="1" cy="3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7" name="Line 50"/>
            <p:cNvSpPr>
              <a:spLocks noChangeShapeType="1"/>
            </p:cNvSpPr>
            <p:nvPr/>
          </p:nvSpPr>
          <p:spPr bwMode="auto">
            <a:xfrm>
              <a:off x="3380" y="3045"/>
              <a:ext cx="1" cy="3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8" name="Line 51"/>
            <p:cNvSpPr>
              <a:spLocks noChangeShapeType="1"/>
            </p:cNvSpPr>
            <p:nvPr/>
          </p:nvSpPr>
          <p:spPr bwMode="auto">
            <a:xfrm>
              <a:off x="3671" y="3045"/>
              <a:ext cx="1" cy="3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5853" name="Text Box 52"/>
          <p:cNvSpPr txBox="1">
            <a:spLocks noChangeArrowheads="1"/>
          </p:cNvSpPr>
          <p:nvPr/>
        </p:nvSpPr>
        <p:spPr bwMode="auto">
          <a:xfrm>
            <a:off x="520700" y="4592638"/>
            <a:ext cx="3433763" cy="16811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nSpc>
                <a:spcPct val="96000"/>
              </a:lnSpc>
            </a:pPr>
            <a:r>
              <a:rPr lang="en-US" altLang="zh-CN" sz="3200" b="1">
                <a:solidFill>
                  <a:schemeClr val="tx2"/>
                </a:solidFill>
              </a:rPr>
              <a:t>i=10</a:t>
            </a:r>
            <a:r>
              <a:rPr lang="zh-CN" altLang="en-US" sz="3200" b="1">
                <a:solidFill>
                  <a:schemeClr val="tx2"/>
                </a:solidFill>
              </a:rPr>
              <a:t>，</a:t>
            </a:r>
            <a:r>
              <a:rPr lang="en-US" altLang="zh-CN" sz="3200" b="1">
                <a:solidFill>
                  <a:schemeClr val="tx2"/>
                </a:solidFill>
              </a:rPr>
              <a:t>j=5</a:t>
            </a:r>
            <a:r>
              <a:rPr lang="zh-CN" altLang="en-US" sz="3200" b="1">
                <a:solidFill>
                  <a:schemeClr val="tx2"/>
                </a:solidFill>
              </a:rPr>
              <a:t>，</a:t>
            </a:r>
            <a:r>
              <a:rPr lang="en-US" altLang="zh-CN" sz="3200" b="1">
                <a:solidFill>
                  <a:schemeClr val="tx2"/>
                </a:solidFill>
              </a:rPr>
              <a:t>t</a:t>
            </a:r>
            <a:r>
              <a:rPr lang="zh-CN" altLang="en-US" sz="3200" b="1">
                <a:solidFill>
                  <a:schemeClr val="tx2"/>
                </a:solidFill>
              </a:rPr>
              <a:t>中全部字符都比较完毕，匹配成功。</a:t>
            </a:r>
          </a:p>
        </p:txBody>
      </p:sp>
      <p:grpSp>
        <p:nvGrpSpPr>
          <p:cNvPr id="35854" name="Group 53"/>
          <p:cNvGrpSpPr>
            <a:grpSpLocks/>
          </p:cNvGrpSpPr>
          <p:nvPr/>
        </p:nvGrpSpPr>
        <p:grpSpPr bwMode="auto">
          <a:xfrm>
            <a:off x="4629150" y="3306763"/>
            <a:ext cx="357188" cy="2514600"/>
            <a:chOff x="2175" y="2544"/>
            <a:chExt cx="225" cy="1584"/>
          </a:xfrm>
        </p:grpSpPr>
        <p:sp>
          <p:nvSpPr>
            <p:cNvPr id="35887" name="Line 54"/>
            <p:cNvSpPr>
              <a:spLocks noChangeShapeType="1"/>
            </p:cNvSpPr>
            <p:nvPr/>
          </p:nvSpPr>
          <p:spPr bwMode="auto">
            <a:xfrm>
              <a:off x="2246" y="3178"/>
              <a:ext cx="0" cy="2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5888" name="Group 55"/>
            <p:cNvGrpSpPr>
              <a:grpSpLocks/>
            </p:cNvGrpSpPr>
            <p:nvPr/>
          </p:nvGrpSpPr>
          <p:grpSpPr bwMode="auto">
            <a:xfrm>
              <a:off x="2175" y="2544"/>
              <a:ext cx="144" cy="336"/>
              <a:chOff x="2175" y="2544"/>
              <a:chExt cx="144" cy="336"/>
            </a:xfrm>
          </p:grpSpPr>
          <p:sp>
            <p:nvSpPr>
              <p:cNvPr id="35892" name="Line 56"/>
              <p:cNvSpPr>
                <a:spLocks noChangeShapeType="1"/>
              </p:cNvSpPr>
              <p:nvPr/>
            </p:nvSpPr>
            <p:spPr bwMode="auto">
              <a:xfrm>
                <a:off x="2208" y="2544"/>
                <a:ext cx="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93" name="Text Box 57"/>
              <p:cNvSpPr txBox="1">
                <a:spLocks noChangeArrowheads="1"/>
              </p:cNvSpPr>
              <p:nvPr/>
            </p:nvSpPr>
            <p:spPr bwMode="auto">
              <a:xfrm>
                <a:off x="2175" y="2547"/>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i</a:t>
                </a:r>
              </a:p>
            </p:txBody>
          </p:sp>
        </p:grpSp>
        <p:grpSp>
          <p:nvGrpSpPr>
            <p:cNvPr id="35889" name="Group 58"/>
            <p:cNvGrpSpPr>
              <a:grpSpLocks/>
            </p:cNvGrpSpPr>
            <p:nvPr/>
          </p:nvGrpSpPr>
          <p:grpSpPr bwMode="auto">
            <a:xfrm>
              <a:off x="2256" y="3792"/>
              <a:ext cx="144" cy="336"/>
              <a:chOff x="2256" y="3792"/>
              <a:chExt cx="144" cy="336"/>
            </a:xfrm>
          </p:grpSpPr>
          <p:sp>
            <p:nvSpPr>
              <p:cNvPr id="35890" name="Line 59"/>
              <p:cNvSpPr>
                <a:spLocks noChangeShapeType="1"/>
              </p:cNvSpPr>
              <p:nvPr/>
            </p:nvSpPr>
            <p:spPr bwMode="auto">
              <a:xfrm flipV="1">
                <a:off x="2256" y="3792"/>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91" name="Text Box 60"/>
              <p:cNvSpPr txBox="1">
                <a:spLocks noChangeArrowheads="1"/>
              </p:cNvSpPr>
              <p:nvPr/>
            </p:nvSpPr>
            <p:spPr bwMode="auto">
              <a:xfrm>
                <a:off x="2294" y="3840"/>
                <a:ext cx="1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j</a:t>
                </a:r>
              </a:p>
            </p:txBody>
          </p:sp>
        </p:grpSp>
      </p:grpSp>
      <p:grpSp>
        <p:nvGrpSpPr>
          <p:cNvPr id="35855" name="Group 61"/>
          <p:cNvGrpSpPr>
            <a:grpSpLocks/>
          </p:cNvGrpSpPr>
          <p:nvPr/>
        </p:nvGrpSpPr>
        <p:grpSpPr bwMode="auto">
          <a:xfrm>
            <a:off x="5097463" y="3287713"/>
            <a:ext cx="357187" cy="2514600"/>
            <a:chOff x="2175" y="2544"/>
            <a:chExt cx="225" cy="1584"/>
          </a:xfrm>
        </p:grpSpPr>
        <p:sp>
          <p:nvSpPr>
            <p:cNvPr id="35880" name="Line 62"/>
            <p:cNvSpPr>
              <a:spLocks noChangeShapeType="1"/>
            </p:cNvSpPr>
            <p:nvPr/>
          </p:nvSpPr>
          <p:spPr bwMode="auto">
            <a:xfrm>
              <a:off x="2246" y="3178"/>
              <a:ext cx="0" cy="2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5881" name="Group 63"/>
            <p:cNvGrpSpPr>
              <a:grpSpLocks/>
            </p:cNvGrpSpPr>
            <p:nvPr/>
          </p:nvGrpSpPr>
          <p:grpSpPr bwMode="auto">
            <a:xfrm>
              <a:off x="2175" y="2544"/>
              <a:ext cx="144" cy="336"/>
              <a:chOff x="2175" y="2544"/>
              <a:chExt cx="144" cy="336"/>
            </a:xfrm>
          </p:grpSpPr>
          <p:sp>
            <p:nvSpPr>
              <p:cNvPr id="35885" name="Line 64"/>
              <p:cNvSpPr>
                <a:spLocks noChangeShapeType="1"/>
              </p:cNvSpPr>
              <p:nvPr/>
            </p:nvSpPr>
            <p:spPr bwMode="auto">
              <a:xfrm>
                <a:off x="2208" y="2544"/>
                <a:ext cx="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86" name="Text Box 65"/>
              <p:cNvSpPr txBox="1">
                <a:spLocks noChangeArrowheads="1"/>
              </p:cNvSpPr>
              <p:nvPr/>
            </p:nvSpPr>
            <p:spPr bwMode="auto">
              <a:xfrm>
                <a:off x="2175" y="2547"/>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i</a:t>
                </a:r>
              </a:p>
            </p:txBody>
          </p:sp>
        </p:grpSp>
        <p:grpSp>
          <p:nvGrpSpPr>
            <p:cNvPr id="35882" name="Group 66"/>
            <p:cNvGrpSpPr>
              <a:grpSpLocks/>
            </p:cNvGrpSpPr>
            <p:nvPr/>
          </p:nvGrpSpPr>
          <p:grpSpPr bwMode="auto">
            <a:xfrm>
              <a:off x="2256" y="3792"/>
              <a:ext cx="144" cy="336"/>
              <a:chOff x="2256" y="3792"/>
              <a:chExt cx="144" cy="336"/>
            </a:xfrm>
          </p:grpSpPr>
          <p:sp>
            <p:nvSpPr>
              <p:cNvPr id="35883" name="Line 67"/>
              <p:cNvSpPr>
                <a:spLocks noChangeShapeType="1"/>
              </p:cNvSpPr>
              <p:nvPr/>
            </p:nvSpPr>
            <p:spPr bwMode="auto">
              <a:xfrm flipV="1">
                <a:off x="2256" y="3792"/>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84" name="Text Box 68"/>
              <p:cNvSpPr txBox="1">
                <a:spLocks noChangeArrowheads="1"/>
              </p:cNvSpPr>
              <p:nvPr/>
            </p:nvSpPr>
            <p:spPr bwMode="auto">
              <a:xfrm>
                <a:off x="2294" y="3840"/>
                <a:ext cx="1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j</a:t>
                </a:r>
              </a:p>
            </p:txBody>
          </p:sp>
        </p:grpSp>
      </p:grpSp>
      <p:grpSp>
        <p:nvGrpSpPr>
          <p:cNvPr id="35856" name="Group 69"/>
          <p:cNvGrpSpPr>
            <a:grpSpLocks/>
          </p:cNvGrpSpPr>
          <p:nvPr/>
        </p:nvGrpSpPr>
        <p:grpSpPr bwMode="auto">
          <a:xfrm>
            <a:off x="5930900" y="3297238"/>
            <a:ext cx="357188" cy="2514600"/>
            <a:chOff x="2175" y="2544"/>
            <a:chExt cx="225" cy="1584"/>
          </a:xfrm>
        </p:grpSpPr>
        <p:sp>
          <p:nvSpPr>
            <p:cNvPr id="35873" name="Line 70"/>
            <p:cNvSpPr>
              <a:spLocks noChangeShapeType="1"/>
            </p:cNvSpPr>
            <p:nvPr/>
          </p:nvSpPr>
          <p:spPr bwMode="auto">
            <a:xfrm>
              <a:off x="2246" y="3178"/>
              <a:ext cx="0" cy="2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5874" name="Group 71"/>
            <p:cNvGrpSpPr>
              <a:grpSpLocks/>
            </p:cNvGrpSpPr>
            <p:nvPr/>
          </p:nvGrpSpPr>
          <p:grpSpPr bwMode="auto">
            <a:xfrm>
              <a:off x="2175" y="2544"/>
              <a:ext cx="144" cy="336"/>
              <a:chOff x="2175" y="2544"/>
              <a:chExt cx="144" cy="336"/>
            </a:xfrm>
          </p:grpSpPr>
          <p:sp>
            <p:nvSpPr>
              <p:cNvPr id="35878" name="Line 72"/>
              <p:cNvSpPr>
                <a:spLocks noChangeShapeType="1"/>
              </p:cNvSpPr>
              <p:nvPr/>
            </p:nvSpPr>
            <p:spPr bwMode="auto">
              <a:xfrm>
                <a:off x="2208" y="2544"/>
                <a:ext cx="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79" name="Text Box 73"/>
              <p:cNvSpPr txBox="1">
                <a:spLocks noChangeArrowheads="1"/>
              </p:cNvSpPr>
              <p:nvPr/>
            </p:nvSpPr>
            <p:spPr bwMode="auto">
              <a:xfrm>
                <a:off x="2175" y="2547"/>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i</a:t>
                </a:r>
              </a:p>
            </p:txBody>
          </p:sp>
        </p:grpSp>
        <p:grpSp>
          <p:nvGrpSpPr>
            <p:cNvPr id="35875" name="Group 74"/>
            <p:cNvGrpSpPr>
              <a:grpSpLocks/>
            </p:cNvGrpSpPr>
            <p:nvPr/>
          </p:nvGrpSpPr>
          <p:grpSpPr bwMode="auto">
            <a:xfrm>
              <a:off x="2256" y="3792"/>
              <a:ext cx="144" cy="336"/>
              <a:chOff x="2256" y="3792"/>
              <a:chExt cx="144" cy="336"/>
            </a:xfrm>
          </p:grpSpPr>
          <p:sp>
            <p:nvSpPr>
              <p:cNvPr id="35876" name="Line 75"/>
              <p:cNvSpPr>
                <a:spLocks noChangeShapeType="1"/>
              </p:cNvSpPr>
              <p:nvPr/>
            </p:nvSpPr>
            <p:spPr bwMode="auto">
              <a:xfrm flipV="1">
                <a:off x="2256" y="3792"/>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77" name="Text Box 76"/>
              <p:cNvSpPr txBox="1">
                <a:spLocks noChangeArrowheads="1"/>
              </p:cNvSpPr>
              <p:nvPr/>
            </p:nvSpPr>
            <p:spPr bwMode="auto">
              <a:xfrm>
                <a:off x="2294" y="3840"/>
                <a:ext cx="1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j</a:t>
                </a:r>
              </a:p>
            </p:txBody>
          </p:sp>
        </p:grpSp>
      </p:grpSp>
      <p:grpSp>
        <p:nvGrpSpPr>
          <p:cNvPr id="35857" name="Group 77"/>
          <p:cNvGrpSpPr>
            <a:grpSpLocks/>
          </p:cNvGrpSpPr>
          <p:nvPr/>
        </p:nvGrpSpPr>
        <p:grpSpPr bwMode="auto">
          <a:xfrm>
            <a:off x="6413500" y="3292475"/>
            <a:ext cx="357188" cy="2514600"/>
            <a:chOff x="2175" y="2544"/>
            <a:chExt cx="225" cy="1584"/>
          </a:xfrm>
        </p:grpSpPr>
        <p:sp>
          <p:nvSpPr>
            <p:cNvPr id="35866" name="Line 78"/>
            <p:cNvSpPr>
              <a:spLocks noChangeShapeType="1"/>
            </p:cNvSpPr>
            <p:nvPr/>
          </p:nvSpPr>
          <p:spPr bwMode="auto">
            <a:xfrm>
              <a:off x="2246" y="3178"/>
              <a:ext cx="0" cy="2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5867" name="Group 79"/>
            <p:cNvGrpSpPr>
              <a:grpSpLocks/>
            </p:cNvGrpSpPr>
            <p:nvPr/>
          </p:nvGrpSpPr>
          <p:grpSpPr bwMode="auto">
            <a:xfrm>
              <a:off x="2175" y="2544"/>
              <a:ext cx="144" cy="336"/>
              <a:chOff x="2175" y="2544"/>
              <a:chExt cx="144" cy="336"/>
            </a:xfrm>
          </p:grpSpPr>
          <p:sp>
            <p:nvSpPr>
              <p:cNvPr id="35871" name="Line 80"/>
              <p:cNvSpPr>
                <a:spLocks noChangeShapeType="1"/>
              </p:cNvSpPr>
              <p:nvPr/>
            </p:nvSpPr>
            <p:spPr bwMode="auto">
              <a:xfrm>
                <a:off x="2208" y="2544"/>
                <a:ext cx="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72" name="Text Box 81"/>
              <p:cNvSpPr txBox="1">
                <a:spLocks noChangeArrowheads="1"/>
              </p:cNvSpPr>
              <p:nvPr/>
            </p:nvSpPr>
            <p:spPr bwMode="auto">
              <a:xfrm>
                <a:off x="2175" y="2547"/>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i</a:t>
                </a:r>
              </a:p>
            </p:txBody>
          </p:sp>
        </p:grpSp>
        <p:grpSp>
          <p:nvGrpSpPr>
            <p:cNvPr id="35868" name="Group 82"/>
            <p:cNvGrpSpPr>
              <a:grpSpLocks/>
            </p:cNvGrpSpPr>
            <p:nvPr/>
          </p:nvGrpSpPr>
          <p:grpSpPr bwMode="auto">
            <a:xfrm>
              <a:off x="2256" y="3792"/>
              <a:ext cx="144" cy="336"/>
              <a:chOff x="2256" y="3792"/>
              <a:chExt cx="144" cy="336"/>
            </a:xfrm>
          </p:grpSpPr>
          <p:sp>
            <p:nvSpPr>
              <p:cNvPr id="35869" name="Line 83"/>
              <p:cNvSpPr>
                <a:spLocks noChangeShapeType="1"/>
              </p:cNvSpPr>
              <p:nvPr/>
            </p:nvSpPr>
            <p:spPr bwMode="auto">
              <a:xfrm flipV="1">
                <a:off x="2256" y="3792"/>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70" name="Text Box 84"/>
              <p:cNvSpPr txBox="1">
                <a:spLocks noChangeArrowheads="1"/>
              </p:cNvSpPr>
              <p:nvPr/>
            </p:nvSpPr>
            <p:spPr bwMode="auto">
              <a:xfrm>
                <a:off x="2294" y="3840"/>
                <a:ext cx="1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j</a:t>
                </a:r>
              </a:p>
            </p:txBody>
          </p:sp>
        </p:grpSp>
      </p:grpSp>
      <p:grpSp>
        <p:nvGrpSpPr>
          <p:cNvPr id="35858" name="Group 85"/>
          <p:cNvGrpSpPr>
            <a:grpSpLocks/>
          </p:cNvGrpSpPr>
          <p:nvPr/>
        </p:nvGrpSpPr>
        <p:grpSpPr bwMode="auto">
          <a:xfrm>
            <a:off x="5521325" y="3300413"/>
            <a:ext cx="357188" cy="2514600"/>
            <a:chOff x="2175" y="2544"/>
            <a:chExt cx="225" cy="1584"/>
          </a:xfrm>
        </p:grpSpPr>
        <p:sp>
          <p:nvSpPr>
            <p:cNvPr id="35859" name="Line 86"/>
            <p:cNvSpPr>
              <a:spLocks noChangeShapeType="1"/>
            </p:cNvSpPr>
            <p:nvPr/>
          </p:nvSpPr>
          <p:spPr bwMode="auto">
            <a:xfrm>
              <a:off x="2246" y="3178"/>
              <a:ext cx="0" cy="2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5860" name="Group 87"/>
            <p:cNvGrpSpPr>
              <a:grpSpLocks/>
            </p:cNvGrpSpPr>
            <p:nvPr/>
          </p:nvGrpSpPr>
          <p:grpSpPr bwMode="auto">
            <a:xfrm>
              <a:off x="2175" y="2544"/>
              <a:ext cx="144" cy="336"/>
              <a:chOff x="2175" y="2544"/>
              <a:chExt cx="144" cy="336"/>
            </a:xfrm>
          </p:grpSpPr>
          <p:sp>
            <p:nvSpPr>
              <p:cNvPr id="35864" name="Line 88"/>
              <p:cNvSpPr>
                <a:spLocks noChangeShapeType="1"/>
              </p:cNvSpPr>
              <p:nvPr/>
            </p:nvSpPr>
            <p:spPr bwMode="auto">
              <a:xfrm>
                <a:off x="2208" y="2544"/>
                <a:ext cx="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65" name="Text Box 89"/>
              <p:cNvSpPr txBox="1">
                <a:spLocks noChangeArrowheads="1"/>
              </p:cNvSpPr>
              <p:nvPr/>
            </p:nvSpPr>
            <p:spPr bwMode="auto">
              <a:xfrm>
                <a:off x="2175" y="2547"/>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i</a:t>
                </a:r>
              </a:p>
            </p:txBody>
          </p:sp>
        </p:grpSp>
        <p:grpSp>
          <p:nvGrpSpPr>
            <p:cNvPr id="35861" name="Group 90"/>
            <p:cNvGrpSpPr>
              <a:grpSpLocks/>
            </p:cNvGrpSpPr>
            <p:nvPr/>
          </p:nvGrpSpPr>
          <p:grpSpPr bwMode="auto">
            <a:xfrm>
              <a:off x="2256" y="3792"/>
              <a:ext cx="144" cy="336"/>
              <a:chOff x="2256" y="3792"/>
              <a:chExt cx="144" cy="336"/>
            </a:xfrm>
          </p:grpSpPr>
          <p:sp>
            <p:nvSpPr>
              <p:cNvPr id="35862" name="Line 91"/>
              <p:cNvSpPr>
                <a:spLocks noChangeShapeType="1"/>
              </p:cNvSpPr>
              <p:nvPr/>
            </p:nvSpPr>
            <p:spPr bwMode="auto">
              <a:xfrm flipV="1">
                <a:off x="2256" y="3792"/>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63" name="Text Box 92"/>
              <p:cNvSpPr txBox="1">
                <a:spLocks noChangeArrowheads="1"/>
              </p:cNvSpPr>
              <p:nvPr/>
            </p:nvSpPr>
            <p:spPr bwMode="auto">
              <a:xfrm>
                <a:off x="2294" y="3840"/>
                <a:ext cx="1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b="1"/>
                  <a:t>j</a:t>
                </a:r>
              </a:p>
            </p:txBody>
          </p:sp>
        </p:grpSp>
      </p:grpSp>
    </p:spTree>
    <p:extLst>
      <p:ext uri="{BB962C8B-B14F-4D97-AF65-F5344CB8AC3E}">
        <p14:creationId xmlns:p14="http://schemas.microsoft.com/office/powerpoint/2010/main" val="1310126047"/>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凸显">
  <a:themeElements>
    <a:clrScheme name="沉稳">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aniu_ppt">
  <a:themeElements>
    <a:clrScheme name="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aniu_ppt">
      <a:majorFont>
        <a:latin typeface="Tahoma"/>
        <a:ea typeface="华文行楷"/>
        <a:cs typeface="Tahoma"/>
      </a:majorFont>
      <a:minorFont>
        <a:latin typeface="Tahoma"/>
        <a:ea typeface="华文新魏"/>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niu_pp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aniu_ppt 3">
        <a:dk1>
          <a:srgbClr val="000000"/>
        </a:dk1>
        <a:lt1>
          <a:srgbClr val="FFFFFF"/>
        </a:lt1>
        <a:dk2>
          <a:srgbClr val="4D4D4D"/>
        </a:dk2>
        <a:lt2>
          <a:srgbClr val="333333"/>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aniu_ppt 4">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aniu_ppt 5">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aniu_ppt 6">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aniu_ppt 7">
        <a:dk1>
          <a:srgbClr val="003D62"/>
        </a:dk1>
        <a:lt1>
          <a:srgbClr val="E3F0F9"/>
        </a:lt1>
        <a:dk2>
          <a:srgbClr val="006699"/>
        </a:dk2>
        <a:lt2>
          <a:srgbClr val="000000"/>
        </a:lt2>
        <a:accent1>
          <a:srgbClr val="9AC0EA"/>
        </a:accent1>
        <a:accent2>
          <a:srgbClr val="80C3C8"/>
        </a:accent2>
        <a:accent3>
          <a:srgbClr val="EFF6FB"/>
        </a:accent3>
        <a:accent4>
          <a:srgbClr val="003353"/>
        </a:accent4>
        <a:accent5>
          <a:srgbClr val="CADCF3"/>
        </a:accent5>
        <a:accent6>
          <a:srgbClr val="73B0B5"/>
        </a:accent6>
        <a:hlink>
          <a:srgbClr val="81ABCB"/>
        </a:hlink>
        <a:folHlink>
          <a:srgbClr val="FFFFFF"/>
        </a:folHlink>
      </a:clrScheme>
      <a:clrMap bg1="lt1" tx1="dk1" bg2="lt2" tx2="dk2" accent1="accent1" accent2="accent2" accent3="accent3" accent4="accent4" accent5="accent5" accent6="accent6" hlink="hlink" folHlink="folHlink"/>
    </a:extraClrScheme>
    <a:extraClrScheme>
      <a:clrScheme name="aniu_ppt 8">
        <a:dk1>
          <a:srgbClr val="003D62"/>
        </a:dk1>
        <a:lt1>
          <a:srgbClr val="FFFFFF"/>
        </a:lt1>
        <a:dk2>
          <a:srgbClr val="006699"/>
        </a:dk2>
        <a:lt2>
          <a:srgbClr val="000000"/>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aniu_ppt 9">
        <a:dk1>
          <a:srgbClr val="333300"/>
        </a:dk1>
        <a:lt1>
          <a:srgbClr val="FFFFFF"/>
        </a:lt1>
        <a:dk2>
          <a:srgbClr val="663300"/>
        </a:dk2>
        <a:lt2>
          <a:srgbClr val="000000"/>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niu_ppt">
  <a:themeElements>
    <a:clrScheme name="1_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1_aniu_pp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aniu_pp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1_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1_aniu_ppt 3">
        <a:dk1>
          <a:srgbClr val="000000"/>
        </a:dk1>
        <a:lt1>
          <a:srgbClr val="FFFFFF"/>
        </a:lt1>
        <a:dk2>
          <a:srgbClr val="4D4D4D"/>
        </a:dk2>
        <a:lt2>
          <a:srgbClr val="333333"/>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1_aniu_ppt 4">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1_aniu_ppt 5">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1_aniu_ppt 6">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1_aniu_ppt 7">
        <a:dk1>
          <a:srgbClr val="003D62"/>
        </a:dk1>
        <a:lt1>
          <a:srgbClr val="E3F0F9"/>
        </a:lt1>
        <a:dk2>
          <a:srgbClr val="006699"/>
        </a:dk2>
        <a:lt2>
          <a:srgbClr val="000000"/>
        </a:lt2>
        <a:accent1>
          <a:srgbClr val="9AC0EA"/>
        </a:accent1>
        <a:accent2>
          <a:srgbClr val="80C3C8"/>
        </a:accent2>
        <a:accent3>
          <a:srgbClr val="EFF6FB"/>
        </a:accent3>
        <a:accent4>
          <a:srgbClr val="003353"/>
        </a:accent4>
        <a:accent5>
          <a:srgbClr val="CADCF3"/>
        </a:accent5>
        <a:accent6>
          <a:srgbClr val="73B0B5"/>
        </a:accent6>
        <a:hlink>
          <a:srgbClr val="81ABCB"/>
        </a:hlink>
        <a:folHlink>
          <a:srgbClr val="FFFFFF"/>
        </a:folHlink>
      </a:clrScheme>
      <a:clrMap bg1="lt1" tx1="dk1" bg2="lt2" tx2="dk2" accent1="accent1" accent2="accent2" accent3="accent3" accent4="accent4" accent5="accent5" accent6="accent6" hlink="hlink" folHlink="folHlink"/>
    </a:extraClrScheme>
    <a:extraClrScheme>
      <a:clrScheme name="1_aniu_ppt 8">
        <a:dk1>
          <a:srgbClr val="003D62"/>
        </a:dk1>
        <a:lt1>
          <a:srgbClr val="FFFFFF"/>
        </a:lt1>
        <a:dk2>
          <a:srgbClr val="006699"/>
        </a:dk2>
        <a:lt2>
          <a:srgbClr val="000000"/>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1_aniu_ppt 9">
        <a:dk1>
          <a:srgbClr val="333300"/>
        </a:dk1>
        <a:lt1>
          <a:srgbClr val="FFFFFF"/>
        </a:lt1>
        <a:dk2>
          <a:srgbClr val="663300"/>
        </a:dk2>
        <a:lt2>
          <a:srgbClr val="000000"/>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Template>
  <TotalTime>4551</TotalTime>
  <Words>5584</Words>
  <Application>Microsoft Office PowerPoint</Application>
  <PresentationFormat>全屏显示(4:3)</PresentationFormat>
  <Paragraphs>838</Paragraphs>
  <Slides>62</Slides>
  <Notes>13</Notes>
  <HiddenSlides>7</HiddenSlides>
  <MMClips>0</MMClips>
  <ScaleCrop>false</ScaleCrop>
  <HeadingPairs>
    <vt:vector size="6" baseType="variant">
      <vt:variant>
        <vt:lpstr>主题</vt:lpstr>
      </vt:variant>
      <vt:variant>
        <vt:i4>3</vt:i4>
      </vt:variant>
      <vt:variant>
        <vt:lpstr>嵌入 OLE 服务器</vt:lpstr>
      </vt:variant>
      <vt:variant>
        <vt:i4>1</vt:i4>
      </vt:variant>
      <vt:variant>
        <vt:lpstr>幻灯片标题</vt:lpstr>
      </vt:variant>
      <vt:variant>
        <vt:i4>62</vt:i4>
      </vt:variant>
    </vt:vector>
  </HeadingPairs>
  <TitlesOfParts>
    <vt:vector size="66" baseType="lpstr">
      <vt:lpstr>1_凸显</vt:lpstr>
      <vt:lpstr>aniu_ppt</vt:lpstr>
      <vt:lpstr>1_aniu_ppt</vt:lpstr>
      <vt:lpstr>Microsoft 公式 3.0</vt:lpstr>
      <vt:lpstr>第3章 蛮力法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BF算法的优化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ly</dc:creator>
  <cp:lastModifiedBy>WPA</cp:lastModifiedBy>
  <cp:revision>260</cp:revision>
  <dcterms:created xsi:type="dcterms:W3CDTF">2006-06-21T07:55:46Z</dcterms:created>
  <dcterms:modified xsi:type="dcterms:W3CDTF">2016-03-10T12:34:32Z</dcterms:modified>
</cp:coreProperties>
</file>