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9" r:id="rId1"/>
    <p:sldMasterId id="2147484050" r:id="rId2"/>
    <p:sldMasterId id="2147484063" r:id="rId3"/>
  </p:sldMasterIdLst>
  <p:notesMasterIdLst>
    <p:notesMasterId r:id="rId45"/>
  </p:notesMasterIdLst>
  <p:handoutMasterIdLst>
    <p:handoutMasterId r:id="rId46"/>
  </p:handoutMasterIdLst>
  <p:sldIdLst>
    <p:sldId id="445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72" r:id="rId15"/>
    <p:sldId id="435" r:id="rId16"/>
    <p:sldId id="437" r:id="rId17"/>
    <p:sldId id="442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62" r:id="rId29"/>
    <p:sldId id="463" r:id="rId30"/>
    <p:sldId id="464" r:id="rId31"/>
    <p:sldId id="465" r:id="rId32"/>
    <p:sldId id="466" r:id="rId33"/>
    <p:sldId id="467" r:id="rId34"/>
    <p:sldId id="468" r:id="rId35"/>
    <p:sldId id="469" r:id="rId36"/>
    <p:sldId id="470" r:id="rId37"/>
    <p:sldId id="456" r:id="rId38"/>
    <p:sldId id="457" r:id="rId39"/>
    <p:sldId id="458" r:id="rId40"/>
    <p:sldId id="459" r:id="rId41"/>
    <p:sldId id="460" r:id="rId42"/>
    <p:sldId id="461" r:id="rId43"/>
    <p:sldId id="471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50021"/>
    <a:srgbClr val="FF9900"/>
    <a:srgbClr val="FFFF99"/>
    <a:srgbClr val="FF0000"/>
    <a:srgbClr val="FFFF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56" autoAdjust="0"/>
    <p:restoredTop sz="81400" autoAdjust="0"/>
  </p:normalViewPr>
  <p:slideViewPr>
    <p:cSldViewPr>
      <p:cViewPr>
        <p:scale>
          <a:sx n="60" d="100"/>
          <a:sy n="60" d="100"/>
        </p:scale>
        <p:origin x="-7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94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A5D21C96-181C-4352-BEBD-0FCB8D29B6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195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BDC5F067-DF7D-4B8B-9118-5902D88D49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726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b="1" smtClean="0">
                <a:solidFill>
                  <a:srgbClr val="990000"/>
                </a:solidFill>
                <a:ea typeface="宋体" charset="-122"/>
              </a:rPr>
              <a:t>凸包问题</a:t>
            </a:r>
            <a:r>
              <a:rPr lang="zh-CN" altLang="en-US" b="1" smtClean="0">
                <a:solidFill>
                  <a:srgbClr val="A50021"/>
                </a:solidFill>
                <a:ea typeface="宋体" charset="-122"/>
              </a:rPr>
              <a:t>是为一个具有</a:t>
            </a:r>
            <a:r>
              <a:rPr lang="en-US" altLang="zh-CN" b="1" i="1" smtClean="0">
                <a:solidFill>
                  <a:srgbClr val="A50021"/>
                </a:solidFill>
                <a:ea typeface="宋体" charset="-122"/>
              </a:rPr>
              <a:t>n</a:t>
            </a:r>
            <a:r>
              <a:rPr lang="zh-CN" altLang="en-US" b="1" smtClean="0">
                <a:solidFill>
                  <a:srgbClr val="A50021"/>
                </a:solidFill>
                <a:ea typeface="宋体" charset="-122"/>
              </a:rPr>
              <a:t>个点的集合构造凸多边形的问题</a:t>
            </a:r>
            <a:r>
              <a:rPr lang="zh-CN" altLang="en-US" b="1" smtClean="0">
                <a:ea typeface="宋体" charset="-122"/>
              </a:rPr>
              <a:t>。为了解决凸包问题，需要</a:t>
            </a:r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找出凸多边形的顶点</a:t>
            </a:r>
            <a:r>
              <a:rPr lang="zh-CN" altLang="en-US" b="1" smtClean="0">
                <a:ea typeface="宋体" charset="-122"/>
              </a:rPr>
              <a:t>，这样的点称为极点。</a:t>
            </a:r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极点又构成边界。</a:t>
            </a:r>
            <a:endParaRPr lang="en-US" altLang="zh-CN" b="1" smtClean="0">
              <a:solidFill>
                <a:srgbClr val="FF0000"/>
              </a:solidFill>
              <a:ea typeface="宋体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如何判断一条边是否是凸包的边？</a:t>
            </a: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4989C75-289D-4EB5-BE71-0F89727BE157}" type="slidenum">
              <a:rPr lang="en-US" altLang="zh-CN" sz="1200" smtClean="0"/>
              <a:pPr eaLnBrk="1" hangingPunct="1"/>
              <a:t>8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smtClean="0">
                <a:ea typeface="宋体" charset="-122"/>
              </a:rPr>
              <a:t>一个凸集合的极点应该具有这样性质：对于任何以凸集合</a:t>
            </a:r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中</a:t>
            </a:r>
            <a:r>
              <a:rPr lang="zh-CN" altLang="en-US" b="1" smtClean="0">
                <a:ea typeface="宋体" charset="-122"/>
              </a:rPr>
              <a:t>的点为端点的线段来说，它不是这种线段中的点。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2243BCB-AFE2-4EC2-9328-D7AE81B888C2}" type="slidenum">
              <a:rPr lang="en-US" altLang="zh-CN" sz="1200" smtClean="0"/>
              <a:pPr eaLnBrk="1" hangingPunct="1"/>
              <a:t>9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8E87D73-9569-4268-95BC-D6B184296CFE}" type="slidenum">
              <a:rPr lang="en-US" altLang="zh-CN" smtClean="0">
                <a:cs typeface="Tahoma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zh-CN" smtClean="0">
              <a:cs typeface="Tahoma" pitchFamily="34" charset="0"/>
            </a:endParaRPr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、向学生提问，能否换成“小”问题？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、提醒是“子”问题，而不是“小”问题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、如何理解子与小的区别？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强化递归程序的特点，总结归纳递归程序的</a:t>
            </a:r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58BE61A-5E9C-4F81-8F24-AF80E516942B}" type="slidenum">
              <a:rPr lang="en-US" altLang="zh-CN" smtClean="0">
                <a:cs typeface="Tahoma" pitchFamily="34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zh-CN" smtClean="0"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0F2615A-1341-45BC-8D26-DAA5AC959617}" type="slidenum">
              <a:rPr lang="en-US" altLang="zh-CN" smtClean="0">
                <a:cs typeface="Tahoma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zh-CN" smtClean="0">
              <a:cs typeface="Tahoma" pitchFamily="34" charset="0"/>
            </a:endParaRPr>
          </a:p>
        </p:txBody>
      </p:sp>
      <p:sp>
        <p:nvSpPr>
          <p:cNvPr id="1105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、用分治法求解问题时，递归是其在程序中的实现方法。就正如用循环在程序中实现蛮力法的枚举策略一样。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、分治是宏观的算法思想，而递归则是具体的程序实现技术。递归在程序设计中非常合适地表达了分治要实现的结构自相似、规模层层递减的算法思想。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AFA7F29-7CD4-49F5-91EB-0B4DF125B686}" type="slidenum">
              <a:rPr lang="en-US" altLang="zh-CN" smtClean="0">
                <a:cs typeface="Tahoma" pitchFamily="34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lang="en-US" altLang="zh-CN" smtClean="0">
              <a:cs typeface="Tahoma" pitchFamily="34" charset="0"/>
            </a:endParaRPr>
          </a:p>
        </p:txBody>
      </p:sp>
      <p:sp>
        <p:nvSpPr>
          <p:cNvPr id="1116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、用分治法求解问题时，递归是其在程序中的实现方法。就正如用循环在程序中实现蛮力法的枚举策略一样。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、分治是宏观的算法思想，而递归则是具体的程序实现技术。递归在程序设计中非常合适地表达了分治要实现的结构自相似、规模层层递减的算法思想。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实现分治法的程序结构</a:t>
            </a:r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122FC76-D4A7-4EDE-9751-7EB5FD7AD7AB}" type="slidenum">
              <a:rPr lang="en-US" altLang="zh-CN" smtClean="0">
                <a:cs typeface="Tahoma" pitchFamily="34" charset="0"/>
              </a:rPr>
              <a:pPr eaLnBrk="1" hangingPunct="1">
                <a:spcBef>
                  <a:spcPct val="0"/>
                </a:spcBef>
              </a:pPr>
              <a:t>34</a:t>
            </a:fld>
            <a:endParaRPr lang="en-US" altLang="zh-CN" smtClean="0">
              <a:cs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68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4284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65916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0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6761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6762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50D64A4-86E1-454F-BF2A-4BAB779954A7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B8864254-2446-4F3A-B0A0-6915FD2076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42697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F1AD0-27ED-4B16-8BE3-111E23288BDF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6B3D35D9-A1ED-4FEF-9485-22CECB6859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750943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0D746-5035-4AE0-B345-E348121425A9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DD01754-9317-4F88-81A6-02A408671D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68313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AE99B-FA10-4BD5-ACC3-D1C2BE4A2592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BF3DEED-C0F2-4074-8AE5-A459AC852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307872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228CC-0EC0-422E-8ADA-BE8EFF05974D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2512C5D0-9015-463E-9899-5DDE4F82F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069652"/>
      </p:ext>
    </p:extLst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3C535-2E29-4D18-A3D4-C16EABB8F12F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37A1A1A-FF82-4088-B49C-765A09132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289940"/>
      </p:ext>
    </p:extLst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1D580-6960-452B-94F7-6F4A6013BE1D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EBD6E6A-8957-40EF-BED3-E2FA85ECF3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879955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34628"/>
      </p:ext>
    </p:extLst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99E0-F085-4E16-9B86-BD03A8E81D34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20B45C9-A219-47C9-8B77-A3A949287C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395564"/>
      </p:ext>
    </p:extLst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E3D7C-B990-48D4-A857-35AF3AF12098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8CCAE6AA-6245-46D8-9818-22C12AC091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959335"/>
      </p:ext>
    </p:extLst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21C7-FA91-47A3-B670-D26D7FD92B3C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E3C60A-B009-43DB-954D-B201831A3D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520776"/>
      </p:ext>
    </p:extLst>
  </p:cSld>
  <p:clrMapOvr>
    <a:masterClrMapping/>
  </p:clrMapOvr>
  <p:transition spd="slow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BB5E2-264D-431F-AD30-61DF24B70E46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ABC34824-8D04-41CF-A8A5-98F69731F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942366"/>
      </p:ext>
    </p:extLst>
  </p:cSld>
  <p:clrMapOvr>
    <a:masterClrMapping/>
  </p:clrMapOvr>
  <p:transition spd="slow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3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4"/>
              <p:cNvSpPr>
                <a:spLocks noChangeArrowheads="1"/>
              </p:cNvSpPr>
              <p:nvPr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8" name="Rectangle 5"/>
              <p:cNvSpPr>
                <a:spLocks noChangeArrowheads="1"/>
              </p:cNvSpPr>
              <p:nvPr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89" name="Rectangle 6"/>
              <p:cNvSpPr>
                <a:spLocks noChangeArrowheads="1"/>
              </p:cNvSpPr>
              <p:nvPr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90" name="Rectangle 7"/>
              <p:cNvSpPr>
                <a:spLocks noChangeArrowheads="1"/>
              </p:cNvSpPr>
              <p:nvPr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10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Line 13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Line 14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Line 15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Line 16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Line 17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19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22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23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Line 24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Line 25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" name="Line 26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Line 27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Line 28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29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30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Line 31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3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34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35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36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8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9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40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41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42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43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4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45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46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9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50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51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52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8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9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60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61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62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30" name="Line 65"/>
              <p:cNvSpPr>
                <a:spLocks noChangeShapeType="1"/>
              </p:cNvSpPr>
              <p:nvPr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67"/>
              <p:cNvSpPr>
                <a:spLocks noChangeShapeType="1"/>
              </p:cNvSpPr>
              <p:nvPr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69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71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72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73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Arc 74"/>
              <p:cNvSpPr>
                <a:spLocks/>
              </p:cNvSpPr>
              <p:nvPr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T0" fmla="*/ 0 w 38387"/>
                  <a:gd name="T1" fmla="*/ 0 h 30163"/>
                  <a:gd name="T2" fmla="*/ 0 w 38387"/>
                  <a:gd name="T3" fmla="*/ 0 h 30163"/>
                  <a:gd name="T4" fmla="*/ 0 w 38387"/>
                  <a:gd name="T5" fmla="*/ 0 h 301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lnTo>
                      <a:pt x="3661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Arc 75"/>
              <p:cNvSpPr>
                <a:spLocks/>
              </p:cNvSpPr>
              <p:nvPr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T0" fmla="*/ 0 w 21600"/>
                  <a:gd name="T1" fmla="*/ 0 h 24179"/>
                  <a:gd name="T2" fmla="*/ 0 w 21600"/>
                  <a:gd name="T3" fmla="*/ 0 h 24179"/>
                  <a:gd name="T4" fmla="*/ 0 w 21600"/>
                  <a:gd name="T5" fmla="*/ 0 h 24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lnTo>
                      <a:pt x="10995" y="24178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rc 76"/>
              <p:cNvSpPr>
                <a:spLocks/>
              </p:cNvSpPr>
              <p:nvPr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T0" fmla="*/ 0 w 21600"/>
                  <a:gd name="T1" fmla="*/ 0 h 24653"/>
                  <a:gd name="T2" fmla="*/ 0 w 21600"/>
                  <a:gd name="T3" fmla="*/ 0 h 24653"/>
                  <a:gd name="T4" fmla="*/ 0 w 21600"/>
                  <a:gd name="T5" fmla="*/ 0 h 246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lnTo>
                      <a:pt x="21029" y="-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77"/>
              <p:cNvSpPr>
                <a:spLocks noChangeShapeType="1"/>
              </p:cNvSpPr>
              <p:nvPr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78"/>
              <p:cNvSpPr>
                <a:spLocks noChangeShapeType="1"/>
              </p:cNvSpPr>
              <p:nvPr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rc 79"/>
              <p:cNvSpPr>
                <a:spLocks/>
              </p:cNvSpPr>
              <p:nvPr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T0" fmla="*/ 0 w 18917"/>
                  <a:gd name="T1" fmla="*/ 0 h 16117"/>
                  <a:gd name="T2" fmla="*/ 0 w 18917"/>
                  <a:gd name="T3" fmla="*/ 0 h 16117"/>
                  <a:gd name="T4" fmla="*/ 0 w 18917"/>
                  <a:gd name="T5" fmla="*/ 0 h 161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lnTo>
                      <a:pt x="4536" y="1611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T0" fmla="*/ 0 w 42771"/>
                  <a:gd name="T1" fmla="*/ 0 h 21600"/>
                  <a:gd name="T2" fmla="*/ 0 w 42771"/>
                  <a:gd name="T3" fmla="*/ 0 h 21600"/>
                  <a:gd name="T4" fmla="*/ 0 w 4277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lnTo>
                      <a:pt x="42771" y="3334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rc 81"/>
              <p:cNvSpPr>
                <a:spLocks/>
              </p:cNvSpPr>
              <p:nvPr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T0" fmla="*/ 0 w 43129"/>
                  <a:gd name="T1" fmla="*/ 0 h 21600"/>
                  <a:gd name="T2" fmla="*/ 0 w 43129"/>
                  <a:gd name="T3" fmla="*/ 0 h 21600"/>
                  <a:gd name="T4" fmla="*/ 0 w 431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lnTo>
                      <a:pt x="43128" y="1347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Arc 82"/>
              <p:cNvSpPr>
                <a:spLocks/>
              </p:cNvSpPr>
              <p:nvPr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T0" fmla="*/ 0 w 43200"/>
                  <a:gd name="T1" fmla="*/ 0 h 28005"/>
                  <a:gd name="T2" fmla="*/ 0 w 43200"/>
                  <a:gd name="T3" fmla="*/ 0 h 28005"/>
                  <a:gd name="T4" fmla="*/ 0 w 43200"/>
                  <a:gd name="T5" fmla="*/ 0 h 280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lnTo>
                      <a:pt x="42228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83"/>
              <p:cNvSpPr>
                <a:spLocks noChangeShapeType="1"/>
              </p:cNvSpPr>
              <p:nvPr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84"/>
              <p:cNvSpPr>
                <a:spLocks noChangeShapeType="1"/>
              </p:cNvSpPr>
              <p:nvPr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85"/>
              <p:cNvSpPr>
                <a:spLocks noChangeShapeType="1"/>
              </p:cNvSpPr>
              <p:nvPr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86"/>
              <p:cNvSpPr>
                <a:spLocks noChangeShapeType="1"/>
              </p:cNvSpPr>
              <p:nvPr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87"/>
              <p:cNvSpPr>
                <a:spLocks noChangeShapeType="1"/>
              </p:cNvSpPr>
              <p:nvPr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88"/>
              <p:cNvSpPr>
                <a:spLocks noChangeShapeType="1"/>
              </p:cNvSpPr>
              <p:nvPr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8025" name="Rectangle 89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68026" name="Rectangle 90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1" name="Rectangle 91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85DC890-5CE9-4C94-9C2E-7280D6FD33FF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92" name="Rectangle 9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93" name="Rectangle 9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815DC71-9E9C-434B-A682-881D13519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346148"/>
      </p:ext>
    </p:extLst>
  </p:cSld>
  <p:clrMapOvr>
    <a:masterClrMapping/>
  </p:clrMapOvr>
  <p:transition spd="slow">
    <p:randomBar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5B35C-4E81-4C45-8DEE-14A569995334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DA664409-E789-4AD8-9177-00ED0C3A3A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542109"/>
      </p:ext>
    </p:extLst>
  </p:cSld>
  <p:clrMapOvr>
    <a:masterClrMapping/>
  </p:clrMapOvr>
  <p:transition spd="slow">
    <p:randomBar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98A9-8D0B-4651-A484-2EF777B96FFF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41A6F16-BB9C-4361-9B14-F3461002AC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336457"/>
      </p:ext>
    </p:extLst>
  </p:cSld>
  <p:clrMapOvr>
    <a:masterClrMapping/>
  </p:clrMapOvr>
  <p:transition spd="slow">
    <p:randomBar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6ECE2-8A45-4D91-B259-7CD903924A5C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E8F19DD-2422-4CD6-B47D-C0DD99C5A8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408983"/>
      </p:ext>
    </p:extLst>
  </p:cSld>
  <p:clrMapOvr>
    <a:masterClrMapping/>
  </p:clrMapOvr>
  <p:transition spd="slow">
    <p:randomBar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2A6F4-F601-4EFB-A973-A34B39676B30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C5FBF9EA-2427-492D-A959-5E847FE6B5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36731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77088"/>
      </p:ext>
    </p:extLst>
  </p:cSld>
  <p:clrMapOvr>
    <a:masterClrMapping/>
  </p:clrMapOvr>
  <p:transition spd="slow">
    <p:randomBar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E2EBC-C757-4A55-BFE0-82CE8212704B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34FDA10-4DA8-44AA-B1EC-BFDAF3BABD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247988"/>
      </p:ext>
    </p:extLst>
  </p:cSld>
  <p:clrMapOvr>
    <a:masterClrMapping/>
  </p:clrMapOvr>
  <p:transition spd="slow">
    <p:randomBar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A6E19-E45D-41F8-BCE5-D621715983FA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3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13DD5A08-69B6-4F46-B6F1-FC78B26338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489951"/>
      </p:ext>
    </p:extLst>
  </p:cSld>
  <p:clrMapOvr>
    <a:masterClrMapping/>
  </p:clrMapOvr>
  <p:transition spd="slow">
    <p:randomBar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66953-8134-4E56-AA66-4F5BA842349F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379EEEC8-6347-4B63-A42F-8351336179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45295"/>
      </p:ext>
    </p:extLst>
  </p:cSld>
  <p:clrMapOvr>
    <a:masterClrMapping/>
  </p:clrMapOvr>
  <p:transition spd="slow">
    <p:randomBar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B5C3E-3808-406A-B49C-09A434EA2AF2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6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7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56BC878F-78A8-4DE7-B279-764A1AE571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096112"/>
      </p:ext>
    </p:extLst>
  </p:cSld>
  <p:clrMapOvr>
    <a:masterClrMapping/>
  </p:clrMapOvr>
  <p:transition spd="slow">
    <p:randomBar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0D9A0-18A1-4DB5-91D4-63D341239086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78F2A8C2-8E5C-4A31-BCCA-D326AF74B0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924906"/>
      </p:ext>
    </p:extLst>
  </p:cSld>
  <p:clrMapOvr>
    <a:masterClrMapping/>
  </p:clrMapOvr>
  <p:transition spd="slow">
    <p:randomBar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19A33-FE01-4772-90C9-F6056F280C11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6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F85A8F55-A563-4C34-BFB0-388409D61B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680108"/>
      </p:ext>
    </p:extLst>
  </p:cSld>
  <p:clrMapOvr>
    <a:masterClrMapping/>
  </p:clrMapOvr>
  <p:transition spd="slow">
    <p:randomBar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153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8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C6C05-1822-4981-86A8-6FACFBE3EE82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4" name="Rectangle 8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473C24DC-0ECF-4DC6-8B15-8007C1EC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378996"/>
      </p:ext>
    </p:extLst>
  </p:cSld>
  <p:clrMapOvr>
    <a:masterClrMapping/>
  </p:clrMapOvr>
  <p:transition spd="slow">
    <p:randomBar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073400"/>
            <a:ext cx="6172200" cy="933450"/>
          </a:xfrm>
        </p:spPr>
        <p:txBody>
          <a:bodyPr>
            <a:noAutofit/>
          </a:bodyPr>
          <a:lstStyle>
            <a:lvl1pPr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4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0148968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4304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026957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5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直接连接符 6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4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直接连接符 5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直接连接符 5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直接连接符 61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7982361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9299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0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第1章  绪论</a:t>
            </a:r>
            <a:endParaRPr lang="en-US" altLang="zh-CN"/>
          </a:p>
        </p:txBody>
      </p:sp>
      <p:sp>
        <p:nvSpPr>
          <p:cNvPr id="24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/>
              <a:pPr>
                <a:defRPr/>
              </a:pPr>
              <a:t>3/15/2016</a:t>
            </a:fld>
            <a:endParaRPr lang="en-US" dirty="0"/>
          </a:p>
        </p:txBody>
      </p:sp>
      <p:sp>
        <p:nvSpPr>
          <p:cNvPr id="25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smtClean="0"/>
              <a:t>Page </a:t>
            </a:r>
            <a:fld id="{B7F40C70-08E4-421B-984F-0047473B2749}" type="slidenum">
              <a:rPr smtClean="0"/>
              <a:pPr>
                <a:defRPr/>
              </a:pPr>
              <a:t>‹#›</a:t>
            </a:fld>
            <a:endParaRPr/>
          </a:p>
        </p:txBody>
      </p:sp>
      <p:cxnSp>
        <p:nvCxnSpPr>
          <p:cNvPr id="26" name="直接连接符 25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页脚占位符 2"/>
          <p:cNvSpPr txBox="1">
            <a:spLocks/>
          </p:cNvSpPr>
          <p:nvPr/>
        </p:nvSpPr>
        <p:spPr>
          <a:xfrm>
            <a:off x="2882900" y="6497638"/>
            <a:ext cx="3200400" cy="366712"/>
          </a:xfrm>
          <a:prstGeom prst="rect">
            <a:avLst/>
          </a:prstGeom>
        </p:spPr>
        <p:txBody>
          <a:bodyPr anchor="ctr"/>
          <a:lstStyle>
            <a:lvl1pPr algn="ctr" eaLnBrk="1" latinLnBrk="0" hangingPunct="1">
              <a:defRPr kumimoji="0"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srgbClr val="006600"/>
                </a:solidFill>
              </a:rPr>
              <a:t>第1章  </a:t>
            </a:r>
            <a:r>
              <a:rPr lang="en-US" altLang="zh-CN" dirty="0" err="1" smtClean="0">
                <a:solidFill>
                  <a:srgbClr val="006600"/>
                </a:solidFill>
              </a:rPr>
              <a:t>绪论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43" name="日期占位符 6"/>
          <p:cNvSpPr txBox="1">
            <a:spLocks/>
          </p:cNvSpPr>
          <p:nvPr/>
        </p:nvSpPr>
        <p:spPr>
          <a:xfrm>
            <a:off x="1104900" y="6496050"/>
            <a:ext cx="855663" cy="3619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D102356-A244-4EDC-B745-045FF48A8BE3}" type="datetime1">
              <a:rPr lang="en-US" altLang="zh-CN" smtClean="0">
                <a:solidFill>
                  <a:srgbClr val="006600"/>
                </a:solidFill>
              </a:rPr>
              <a:pPr>
                <a:defRPr/>
              </a:pPr>
              <a:t>3/15/2016</a:t>
            </a:fld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4" name="灯片编号占位符 8"/>
          <p:cNvSpPr txBox="1">
            <a:spLocks/>
          </p:cNvSpPr>
          <p:nvPr/>
        </p:nvSpPr>
        <p:spPr>
          <a:xfrm>
            <a:off x="6972300" y="6496050"/>
            <a:ext cx="787400" cy="361950"/>
          </a:xfrm>
          <a:prstGeom prst="rect">
            <a:avLst/>
          </a:prstGeom>
        </p:spPr>
        <p:txBody>
          <a:bodyPr anchor="ctr"/>
          <a:lstStyle>
            <a:lvl1pPr>
              <a:defRPr kumimoji="0" lang="en-US" altLang="zh-CN" sz="1200" b="1" kern="12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dirty="0" smtClean="0">
                <a:solidFill>
                  <a:srgbClr val="006600"/>
                </a:solidFill>
              </a:rPr>
              <a:t>Page </a:t>
            </a:r>
            <a:fld id="{66A8169E-2545-4613-87AB-F6FC876227CB}" type="slidenum">
              <a:rPr smtClean="0">
                <a:solidFill>
                  <a:srgbClr val="006600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006600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041400" y="6534150"/>
            <a:ext cx="86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>
            <a:off x="969169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5400000">
            <a:off x="1710531" y="6658769"/>
            <a:ext cx="360363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095375" y="6786563"/>
            <a:ext cx="863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175000" y="6534150"/>
            <a:ext cx="2520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310356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>
            <a:off x="54594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228975" y="6786563"/>
            <a:ext cx="25209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864350" y="6534150"/>
            <a:ext cx="865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5400000">
            <a:off x="67929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>
            <a:off x="7504112" y="6659563"/>
            <a:ext cx="3603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918325" y="6786563"/>
            <a:ext cx="86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715" r:id="rId7"/>
    <p:sldLayoutId id="2147484716" r:id="rId8"/>
    <p:sldLayoutId id="2147484689" r:id="rId9"/>
    <p:sldLayoutId id="2147484690" r:id="rId10"/>
    <p:sldLayoutId id="2147484691" r:id="rId11"/>
    <p:sldLayoutId id="2147484717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648F67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BCCEBD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D4E2D4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8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211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8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208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51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2052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207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3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207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7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4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206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6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5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6" name="Group 76"/>
          <p:cNvGrpSpPr>
            <a:grpSpLocks/>
          </p:cNvGrpSpPr>
          <p:nvPr/>
        </p:nvGrpSpPr>
        <p:grpSpPr bwMode="auto">
          <a:xfrm>
            <a:off x="0" y="1066800"/>
            <a:ext cx="1784350" cy="2324100"/>
            <a:chOff x="96" y="916"/>
            <a:chExt cx="2208" cy="2876"/>
          </a:xfrm>
        </p:grpSpPr>
        <p:sp>
          <p:nvSpPr>
            <p:cNvPr id="2064" name="Line 77"/>
            <p:cNvSpPr>
              <a:spLocks noChangeShapeType="1"/>
            </p:cNvSpPr>
            <p:nvPr/>
          </p:nvSpPr>
          <p:spPr bwMode="ltGray">
            <a:xfrm flipH="1">
              <a:off x="96" y="1038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Line 78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Arc 79"/>
            <p:cNvSpPr>
              <a:spLocks/>
            </p:cNvSpPr>
            <p:nvPr/>
          </p:nvSpPr>
          <p:spPr bwMode="ltGray">
            <a:xfrm flipH="1">
              <a:off x="218" y="916"/>
              <a:ext cx="238" cy="240"/>
            </a:xfrm>
            <a:custGeom>
              <a:avLst/>
              <a:gdLst>
                <a:gd name="T0" fmla="*/ 0 w 43195"/>
                <a:gd name="T1" fmla="*/ 0 h 43200"/>
                <a:gd name="T2" fmla="*/ 0 w 43195"/>
                <a:gd name="T3" fmla="*/ 0 h 43200"/>
                <a:gd name="T4" fmla="*/ 0 w 4319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7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5730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D778644B-CB4A-4254-9C19-638C0B902F4B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155731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155732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0E9F408F-E603-41F3-8B73-0FB98E8EED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62" name="Picture 85" descr="QQ截图未命名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86" descr="QQ截图未命名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8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19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华文行楷" pitchFamily="2" charset="-122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楷体_GB2312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102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3133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4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5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6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7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8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9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0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1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2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3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4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5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6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7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8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49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0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1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2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3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03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3104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5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6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7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8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9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0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1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2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3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4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5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6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7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8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9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0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1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2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3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4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5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6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7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8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9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0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1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2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75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3076" name="Group 57"/>
          <p:cNvGrpSpPr>
            <a:grpSpLocks/>
          </p:cNvGrpSpPr>
          <p:nvPr/>
        </p:nvGrpSpPr>
        <p:grpSpPr bwMode="auto">
          <a:xfrm>
            <a:off x="3276600" y="6324600"/>
            <a:ext cx="3048000" cy="457200"/>
            <a:chOff x="2064" y="3984"/>
            <a:chExt cx="1920" cy="288"/>
          </a:xfrm>
        </p:grpSpPr>
        <p:sp>
          <p:nvSpPr>
            <p:cNvPr id="3097" name="Rectangle 58" descr="60%"/>
            <p:cNvSpPr>
              <a:spLocks noChangeArrowheads="1"/>
            </p:cNvSpPr>
            <p:nvPr/>
          </p:nvSpPr>
          <p:spPr bwMode="ltGray">
            <a:xfrm>
              <a:off x="2112" y="4032"/>
              <a:ext cx="1824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8" name="Line 59"/>
            <p:cNvSpPr>
              <a:spLocks noChangeShapeType="1"/>
            </p:cNvSpPr>
            <p:nvPr/>
          </p:nvSpPr>
          <p:spPr bwMode="ltGray">
            <a:xfrm>
              <a:off x="2064" y="403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60"/>
            <p:cNvSpPr>
              <a:spLocks noChangeShapeType="1"/>
            </p:cNvSpPr>
            <p:nvPr/>
          </p:nvSpPr>
          <p:spPr bwMode="ltGray">
            <a:xfrm>
              <a:off x="2064" y="4224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61"/>
            <p:cNvSpPr>
              <a:spLocks noChangeShapeType="1"/>
            </p:cNvSpPr>
            <p:nvPr/>
          </p:nvSpPr>
          <p:spPr bwMode="ltGray">
            <a:xfrm>
              <a:off x="211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Line 62"/>
            <p:cNvSpPr>
              <a:spLocks noChangeShapeType="1"/>
            </p:cNvSpPr>
            <p:nvPr/>
          </p:nvSpPr>
          <p:spPr bwMode="ltGray">
            <a:xfrm>
              <a:off x="393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3"/>
          <p:cNvGrpSpPr>
            <a:grpSpLocks/>
          </p:cNvGrpSpPr>
          <p:nvPr/>
        </p:nvGrpSpPr>
        <p:grpSpPr bwMode="auto">
          <a:xfrm>
            <a:off x="7162800" y="6324600"/>
            <a:ext cx="1447800" cy="457200"/>
            <a:chOff x="4512" y="3984"/>
            <a:chExt cx="912" cy="288"/>
          </a:xfrm>
        </p:grpSpPr>
        <p:sp>
          <p:nvSpPr>
            <p:cNvPr id="3092" name="Rectangle 64" descr="60%"/>
            <p:cNvSpPr>
              <a:spLocks noChangeArrowheads="1"/>
            </p:cNvSpPr>
            <p:nvPr/>
          </p:nvSpPr>
          <p:spPr bwMode="ltGray">
            <a:xfrm>
              <a:off x="4560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3" name="Line 65"/>
            <p:cNvSpPr>
              <a:spLocks noChangeShapeType="1"/>
            </p:cNvSpPr>
            <p:nvPr/>
          </p:nvSpPr>
          <p:spPr bwMode="ltGray">
            <a:xfrm>
              <a:off x="4512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Line 66"/>
            <p:cNvSpPr>
              <a:spLocks noChangeShapeType="1"/>
            </p:cNvSpPr>
            <p:nvPr/>
          </p:nvSpPr>
          <p:spPr bwMode="ltGray">
            <a:xfrm>
              <a:off x="4512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Line 67"/>
            <p:cNvSpPr>
              <a:spLocks noChangeShapeType="1"/>
            </p:cNvSpPr>
            <p:nvPr/>
          </p:nvSpPr>
          <p:spPr bwMode="ltGray">
            <a:xfrm>
              <a:off x="4560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Line 68"/>
            <p:cNvSpPr>
              <a:spLocks noChangeShapeType="1"/>
            </p:cNvSpPr>
            <p:nvPr/>
          </p:nvSpPr>
          <p:spPr bwMode="ltGray">
            <a:xfrm>
              <a:off x="5376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8" name="Group 69"/>
          <p:cNvGrpSpPr>
            <a:grpSpLocks/>
          </p:cNvGrpSpPr>
          <p:nvPr/>
        </p:nvGrpSpPr>
        <p:grpSpPr bwMode="auto">
          <a:xfrm>
            <a:off x="990600" y="6324600"/>
            <a:ext cx="1447800" cy="457200"/>
            <a:chOff x="624" y="3984"/>
            <a:chExt cx="912" cy="288"/>
          </a:xfrm>
        </p:grpSpPr>
        <p:sp>
          <p:nvSpPr>
            <p:cNvPr id="3087" name="Rectangle 70" descr="60%"/>
            <p:cNvSpPr>
              <a:spLocks noChangeArrowheads="1"/>
            </p:cNvSpPr>
            <p:nvPr/>
          </p:nvSpPr>
          <p:spPr bwMode="ltGray">
            <a:xfrm>
              <a:off x="672" y="4032"/>
              <a:ext cx="816" cy="192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88" name="Line 71"/>
            <p:cNvSpPr>
              <a:spLocks noChangeShapeType="1"/>
            </p:cNvSpPr>
            <p:nvPr/>
          </p:nvSpPr>
          <p:spPr bwMode="ltGray">
            <a:xfrm>
              <a:off x="624" y="4032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Line 72"/>
            <p:cNvSpPr>
              <a:spLocks noChangeShapeType="1"/>
            </p:cNvSpPr>
            <p:nvPr/>
          </p:nvSpPr>
          <p:spPr bwMode="ltGray">
            <a:xfrm>
              <a:off x="624" y="4224"/>
              <a:ext cx="91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Line 73"/>
            <p:cNvSpPr>
              <a:spLocks noChangeShapeType="1"/>
            </p:cNvSpPr>
            <p:nvPr/>
          </p:nvSpPr>
          <p:spPr bwMode="ltGray">
            <a:xfrm>
              <a:off x="672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" name="Line 74"/>
            <p:cNvSpPr>
              <a:spLocks noChangeShapeType="1"/>
            </p:cNvSpPr>
            <p:nvPr/>
          </p:nvSpPr>
          <p:spPr bwMode="ltGray">
            <a:xfrm>
              <a:off x="1488" y="3984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9" name="Line 75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Rectangle 8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1" name="Rectangle 8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6994" name="Rectangle 8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7F01BAC4-E485-4921-945D-AE72376E508F}" type="datetime1">
              <a:rPr lang="zh-CN" altLang="en-US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166995" name="Rectangle 8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算法分析基础</a:t>
            </a:r>
            <a:endParaRPr lang="en-US" altLang="zh-CN"/>
          </a:p>
        </p:txBody>
      </p:sp>
      <p:sp>
        <p:nvSpPr>
          <p:cNvPr id="166996" name="Rectangle 8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Comic Sans M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B489CA8A-2249-44F1-8DC9-D5760BE4BA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5" name="Picture 85" descr="QQ截图未命名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04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86" descr="QQ截图未命名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81600"/>
            <a:ext cx="38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20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  <p:sldLayoutId id="2147484721" r:id="rId13"/>
  </p:sldLayoutIdLst>
  <p:transition spd="slow">
    <p:randomBar dir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 b="1">
          <a:solidFill>
            <a:srgbClr val="08228E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上次回顾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19200"/>
            <a:ext cx="8570295" cy="5029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zh-CN" altLang="en-US" sz="2800" dirty="0"/>
              <a:t>求子串</a:t>
            </a:r>
            <a:r>
              <a:rPr kumimoji="1" lang="en-US" altLang="zh-CN" sz="2800" dirty="0" err="1"/>
              <a:t>ababac</a:t>
            </a:r>
            <a:r>
              <a:rPr kumimoji="1" lang="zh-CN" altLang="en-US" sz="2800" dirty="0"/>
              <a:t>对应的</a:t>
            </a:r>
            <a:r>
              <a:rPr kumimoji="1" lang="en-US" altLang="zh-CN" sz="2800" dirty="0"/>
              <a:t>next</a:t>
            </a:r>
            <a:r>
              <a:rPr kumimoji="1" lang="zh-CN" altLang="en-US" sz="2800" dirty="0" smtClean="0"/>
              <a:t>数组</a:t>
            </a:r>
            <a:endParaRPr kumimoji="1" lang="en-US" altLang="zh-CN" sz="28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 smtClean="0"/>
              <a:t>蛮</a:t>
            </a:r>
            <a:r>
              <a:rPr kumimoji="1" lang="zh-CN" altLang="en-US" sz="2800" dirty="0"/>
              <a:t>力法解决以下背包问题</a:t>
            </a:r>
            <a:endParaRPr kumimoji="1" lang="en-US" altLang="zh-CN" sz="28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kumimoji="1" lang="en-US" altLang="zh-CN" sz="2800" dirty="0"/>
              <a:t>3</a:t>
            </a:r>
            <a:r>
              <a:rPr kumimoji="1" lang="zh-CN" altLang="en-US" sz="2800" dirty="0"/>
              <a:t>个物品重量为</a:t>
            </a:r>
            <a:r>
              <a:rPr kumimoji="1" lang="en-US" altLang="zh-CN" sz="2800" dirty="0"/>
              <a:t>{5,3,4}</a:t>
            </a:r>
            <a:r>
              <a:rPr kumimoji="1" lang="zh-CN" altLang="en-US" sz="2800" dirty="0"/>
              <a:t>，价值为</a:t>
            </a:r>
            <a:r>
              <a:rPr kumimoji="1" lang="en-US" altLang="zh-CN" sz="2800" dirty="0"/>
              <a:t>{10,20,30}</a:t>
            </a:r>
            <a:r>
              <a:rPr kumimoji="1" lang="zh-CN" altLang="en-US" sz="2800" dirty="0"/>
              <a:t>，背包容量为</a:t>
            </a:r>
            <a:r>
              <a:rPr kumimoji="1" lang="en-US" altLang="zh-CN" sz="2800" dirty="0"/>
              <a:t>10</a:t>
            </a:r>
            <a:r>
              <a:rPr kumimoji="1" lang="zh-CN" altLang="en-US" sz="2800" dirty="0"/>
              <a:t>。</a:t>
            </a:r>
            <a:endParaRPr kumimoji="1" lang="en-US" altLang="zh-CN" sz="28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 smtClean="0"/>
              <a:t>蛮</a:t>
            </a:r>
            <a:r>
              <a:rPr kumimoji="1" lang="zh-CN" altLang="en-US" sz="2800" dirty="0"/>
              <a:t>力法求任务分配问题的思想？</a:t>
            </a:r>
            <a:endParaRPr kumimoji="1" lang="en-US" altLang="zh-CN" sz="28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 smtClean="0"/>
              <a:t>蛮</a:t>
            </a:r>
            <a:r>
              <a:rPr kumimoji="1" lang="zh-CN" altLang="en-US" sz="2800" dirty="0"/>
              <a:t>力法求哈密顿回路问题的思想？</a:t>
            </a:r>
            <a:endParaRPr kumimoji="1" lang="en-US" altLang="zh-CN" sz="28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 smtClean="0"/>
              <a:t>蛮</a:t>
            </a:r>
            <a:r>
              <a:rPr kumimoji="1" lang="zh-CN" altLang="en-US" sz="2800" dirty="0"/>
              <a:t>力法求</a:t>
            </a:r>
            <a:r>
              <a:rPr kumimoji="1" lang="en-US" altLang="zh-CN" sz="2800" dirty="0"/>
              <a:t>TSP</a:t>
            </a:r>
            <a:r>
              <a:rPr kumimoji="1" lang="zh-CN" altLang="en-US" sz="2800" dirty="0"/>
              <a:t>问题的思想？</a:t>
            </a:r>
            <a:endParaRPr kumimoji="1" lang="en-US" altLang="zh-CN" sz="2800" dirty="0"/>
          </a:p>
          <a:p>
            <a:pPr>
              <a:lnSpc>
                <a:spcPct val="130000"/>
              </a:lnSpc>
            </a:pPr>
            <a:endParaRPr kumimoji="1" lang="en-US" altLang="zh-CN" sz="2800" dirty="0"/>
          </a:p>
          <a:p>
            <a:pPr>
              <a:lnSpc>
                <a:spcPct val="130000"/>
              </a:lnSpc>
            </a:pP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1AD0-27ED-4B16-8BE3-111E23288BDF}" type="datetime1">
              <a:rPr lang="zh-CN" altLang="en-US" smtClean="0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算法分析基础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6B3D35D9-A1ED-4FEF-9485-22CECB68593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91761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5155C3F-984C-4A89-AB88-72FA5DFFD2E8}" type="datetime1">
              <a:rPr lang="zh-CN" altLang="en-US" sz="1400" smtClean="0">
                <a:latin typeface="Comic Sans MS" pitchFamily="66" charset="0"/>
              </a:rPr>
              <a:pPr/>
              <a:t>2016/3/15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2947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9ACA972B-B2CE-43EF-A07E-B2FE81E709B6}" type="slidenum">
              <a:rPr lang="en-US" altLang="zh-CN" sz="1400" smtClean="0">
                <a:latin typeface="Comic Sans MS" pitchFamily="66" charset="0"/>
              </a:rPr>
              <a:pPr/>
              <a:t>10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6805" name="Text Box 2"/>
          <p:cNvSpPr txBox="1">
            <a:spLocks noChangeArrowheads="1"/>
          </p:cNvSpPr>
          <p:nvPr/>
        </p:nvSpPr>
        <p:spPr bwMode="auto">
          <a:xfrm>
            <a:off x="519113" y="530225"/>
            <a:ext cx="8077200" cy="611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b="1" dirty="0">
                <a:ea typeface="宋体" pitchFamily="2" charset="-122"/>
              </a:rPr>
              <a:t>问题转化为：求凸包的边界</a:t>
            </a:r>
            <a:endParaRPr kumimoji="1" lang="en-US" altLang="zh-CN" b="1" dirty="0">
              <a:ea typeface="宋体" pitchFamily="2" charset="-122"/>
            </a:endParaRPr>
          </a:p>
          <a:p>
            <a:pPr algn="just">
              <a:spcBef>
                <a:spcPct val="50000"/>
              </a:spcBef>
              <a:defRPr/>
            </a:pPr>
            <a:r>
              <a:rPr kumimoji="1" lang="en-US" altLang="zh-CN" b="1" dirty="0">
                <a:ea typeface="宋体" pitchFamily="2" charset="-122"/>
              </a:rPr>
              <a:t>        </a:t>
            </a:r>
            <a:r>
              <a:rPr kumimoji="1" lang="zh-CN" altLang="en-US" b="1" dirty="0">
                <a:ea typeface="宋体" pitchFamily="2" charset="-122"/>
              </a:rPr>
              <a:t>蛮力法求解凸包问题的基本思想：对于一个由</a:t>
            </a:r>
            <a:r>
              <a:rPr kumimoji="1" lang="en-US" altLang="zh-CN" b="1" i="1" dirty="0">
                <a:ea typeface="宋体" pitchFamily="2" charset="-122"/>
              </a:rPr>
              <a:t>n</a:t>
            </a:r>
            <a:r>
              <a:rPr kumimoji="1" lang="zh-CN" altLang="en-US" b="1" dirty="0">
                <a:ea typeface="宋体" pitchFamily="2" charset="-122"/>
              </a:rPr>
              <a:t>个点构成的集合</a:t>
            </a:r>
            <a:r>
              <a:rPr kumimoji="1" lang="en-US" altLang="zh-CN" b="1" i="1" dirty="0">
                <a:ea typeface="宋体" pitchFamily="2" charset="-122"/>
              </a:rPr>
              <a:t>S</a:t>
            </a:r>
            <a:r>
              <a:rPr kumimoji="1" lang="zh-CN" altLang="en-US" b="1" dirty="0">
                <a:ea typeface="宋体" pitchFamily="2" charset="-122"/>
              </a:rPr>
              <a:t>中的两个点</a:t>
            </a:r>
            <a:r>
              <a:rPr kumimoji="1" lang="en-US" altLang="zh-CN" b="1" i="1" dirty="0">
                <a:ea typeface="宋体" pitchFamily="2" charset="-122"/>
              </a:rPr>
              <a:t>P</a:t>
            </a:r>
            <a:r>
              <a:rPr kumimoji="1" lang="en-US" altLang="zh-CN" b="1" i="1" baseline="-25000" dirty="0">
                <a:ea typeface="宋体" pitchFamily="2" charset="-122"/>
              </a:rPr>
              <a:t>i</a:t>
            </a:r>
            <a:r>
              <a:rPr kumimoji="1" lang="zh-CN" altLang="en-US" b="1" dirty="0">
                <a:ea typeface="宋体" pitchFamily="2" charset="-122"/>
              </a:rPr>
              <a:t>和</a:t>
            </a:r>
            <a:r>
              <a:rPr kumimoji="1" lang="en-US" altLang="zh-CN" b="1" i="1" dirty="0" err="1">
                <a:ea typeface="宋体" pitchFamily="2" charset="-122"/>
              </a:rPr>
              <a:t>P</a:t>
            </a:r>
            <a:r>
              <a:rPr kumimoji="1" lang="en-US" altLang="zh-CN" b="1" i="1" baseline="-25000" dirty="0" err="1">
                <a:ea typeface="宋体" pitchFamily="2" charset="-122"/>
              </a:rPr>
              <a:t>j</a:t>
            </a:r>
            <a:r>
              <a:rPr kumimoji="1" lang="zh-CN" altLang="en-US" b="1" dirty="0">
                <a:ea typeface="宋体" pitchFamily="2" charset="-122"/>
              </a:rPr>
              <a:t>，</a:t>
            </a:r>
            <a:r>
              <a:rPr kumimoji="1" lang="zh-CN" altLang="en-US" b="1" dirty="0">
                <a:solidFill>
                  <a:srgbClr val="FF0000"/>
                </a:solidFill>
                <a:ea typeface="宋体" pitchFamily="2" charset="-122"/>
              </a:rPr>
              <a:t>当且仅当该集合中的其他点都位于穿过这两点的直线的同一边时</a:t>
            </a:r>
            <a:r>
              <a:rPr kumimoji="1" lang="zh-CN" altLang="en-US" b="1" dirty="0">
                <a:ea typeface="宋体" pitchFamily="2" charset="-122"/>
              </a:rPr>
              <a:t>（假定不存在三点同线的情况），</a:t>
            </a:r>
            <a:r>
              <a:rPr kumimoji="1" lang="zh-CN" altLang="en-US" b="1" dirty="0">
                <a:solidFill>
                  <a:srgbClr val="FF0000"/>
                </a:solidFill>
                <a:ea typeface="宋体" pitchFamily="2" charset="-122"/>
              </a:rPr>
              <a:t>他们的连线是该集合凸包边界的一部分</a:t>
            </a:r>
            <a:r>
              <a:rPr kumimoji="1" lang="zh-CN" altLang="en-US" b="1" dirty="0">
                <a:ea typeface="宋体" pitchFamily="2" charset="-122"/>
              </a:rPr>
              <a:t>。对每一对顶点都检验一遍后，满足条件的线段构成了该凸包的</a:t>
            </a:r>
            <a:r>
              <a:rPr kumimoji="1" lang="zh-CN" altLang="en-US" b="1" dirty="0">
                <a:solidFill>
                  <a:srgbClr val="FF0000"/>
                </a:solidFill>
                <a:ea typeface="宋体" pitchFamily="2" charset="-122"/>
              </a:rPr>
              <a:t>边界</a:t>
            </a:r>
            <a:r>
              <a:rPr kumimoji="1" lang="zh-CN" altLang="en-US" b="1" dirty="0">
                <a:ea typeface="宋体" pitchFamily="2" charset="-122"/>
              </a:rPr>
              <a:t>。</a:t>
            </a:r>
          </a:p>
          <a:p>
            <a:pPr algn="just">
              <a:spcBef>
                <a:spcPct val="30000"/>
              </a:spcBef>
              <a:defRPr/>
            </a:pPr>
            <a:r>
              <a:rPr kumimoji="1" lang="zh-CN" altLang="en-US" b="1" dirty="0">
                <a:ea typeface="宋体" pitchFamily="2" charset="-122"/>
              </a:rPr>
              <a:t>方法：</a:t>
            </a:r>
            <a:endParaRPr kumimoji="1" lang="en-US" altLang="zh-CN" b="1" dirty="0">
              <a:ea typeface="宋体" pitchFamily="2" charset="-122"/>
            </a:endParaRPr>
          </a:p>
          <a:p>
            <a:pPr algn="just">
              <a:spcBef>
                <a:spcPct val="30000"/>
              </a:spcBef>
              <a:defRPr/>
            </a:pPr>
            <a:r>
              <a:rPr kumimoji="1" lang="en-US" altLang="zh-CN" b="1" dirty="0">
                <a:solidFill>
                  <a:srgbClr val="FF0000"/>
                </a:solidFill>
                <a:ea typeface="宋体" pitchFamily="2" charset="-122"/>
              </a:rPr>
              <a:t>    </a:t>
            </a:r>
            <a:r>
              <a:rPr kumimoji="1" lang="zh-CN" altLang="en-US" b="1" dirty="0">
                <a:solidFill>
                  <a:srgbClr val="FF0000"/>
                </a:solidFill>
                <a:ea typeface="宋体" pitchFamily="2" charset="-122"/>
              </a:rPr>
              <a:t>（</a:t>
            </a:r>
            <a:r>
              <a:rPr kumimoji="1" lang="en-US" altLang="zh-CN" b="1" dirty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ea typeface="宋体" pitchFamily="2" charset="-122"/>
              </a:rPr>
              <a:t>）先找出所有的线段（任意两点的连线）    多少条？</a:t>
            </a:r>
            <a:endParaRPr kumimoji="1" lang="en-US" altLang="zh-CN" b="1" dirty="0">
              <a:solidFill>
                <a:srgbClr val="FF0000"/>
              </a:solidFill>
              <a:ea typeface="宋体" pitchFamily="2" charset="-122"/>
            </a:endParaRPr>
          </a:p>
          <a:p>
            <a:pPr algn="just">
              <a:spcBef>
                <a:spcPct val="30000"/>
              </a:spcBef>
              <a:defRPr/>
            </a:pPr>
            <a:r>
              <a:rPr kumimoji="1" lang="zh-CN" altLang="en-US" b="1" dirty="0">
                <a:solidFill>
                  <a:srgbClr val="FF0000"/>
                </a:solidFill>
                <a:ea typeface="宋体" pitchFamily="2" charset="-122"/>
              </a:rPr>
              <a:t>    （</a:t>
            </a:r>
            <a:r>
              <a:rPr kumimoji="1" lang="en-US" altLang="zh-CN" b="1" dirty="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ea typeface="宋体" pitchFamily="2" charset="-122"/>
              </a:rPr>
              <a:t>）再依次判断每一条线段是否是凸包的边界</a:t>
            </a:r>
            <a:endParaRPr kumimoji="1" lang="en-US" altLang="zh-CN" b="1" dirty="0">
              <a:solidFill>
                <a:srgbClr val="FF0000"/>
              </a:solidFill>
              <a:ea typeface="宋体" pitchFamily="2" charset="-122"/>
            </a:endParaRPr>
          </a:p>
          <a:p>
            <a:pPr marL="1071563" indent="-1071563" algn="just">
              <a:spcBef>
                <a:spcPct val="30000"/>
              </a:spcBef>
              <a:defRPr/>
            </a:pPr>
            <a:r>
              <a:rPr kumimoji="1" lang="en-US" altLang="zh-CN" b="1" dirty="0">
                <a:solidFill>
                  <a:srgbClr val="FF0000"/>
                </a:solidFill>
                <a:ea typeface="宋体" pitchFamily="2" charset="-122"/>
              </a:rPr>
              <a:t>	——</a:t>
            </a:r>
            <a:r>
              <a:rPr kumimoji="1" lang="zh-CN" altLang="en-US" b="1" dirty="0">
                <a:solidFill>
                  <a:srgbClr val="FF0000"/>
                </a:solidFill>
                <a:ea typeface="宋体" pitchFamily="2" charset="-122"/>
              </a:rPr>
              <a:t>怎样判断边界：即判断是否其它的点都在这条边的同一侧，如果是，就是边界。</a:t>
            </a:r>
            <a:endParaRPr kumimoji="1" lang="en-US" altLang="zh-CN" b="1" dirty="0">
              <a:solidFill>
                <a:srgbClr val="FF0000"/>
              </a:solidFill>
              <a:ea typeface="宋体" pitchFamily="2" charset="-122"/>
            </a:endParaRPr>
          </a:p>
          <a:p>
            <a:pPr marL="1071563" indent="-1071563" algn="just">
              <a:spcBef>
                <a:spcPct val="30000"/>
              </a:spcBef>
              <a:defRPr/>
            </a:pPr>
            <a:r>
              <a:rPr kumimoji="1" lang="en-US" altLang="zh-CN" b="1" dirty="0">
                <a:solidFill>
                  <a:srgbClr val="FF0000"/>
                </a:solidFill>
                <a:ea typeface="宋体" pitchFamily="2" charset="-122"/>
              </a:rPr>
              <a:t>	——</a:t>
            </a:r>
            <a:r>
              <a:rPr kumimoji="1" lang="zh-CN" altLang="en-US" b="1" dirty="0">
                <a:solidFill>
                  <a:srgbClr val="FF0000"/>
                </a:solidFill>
                <a:ea typeface="宋体" pitchFamily="2" charset="-122"/>
              </a:rPr>
              <a:t>怎样判断两点是否在某条线的同一侧：见下页</a:t>
            </a:r>
            <a:endParaRPr kumimoji="1" lang="en-US" altLang="zh-CN" b="1" dirty="0">
              <a:solidFill>
                <a:srgbClr val="FF0000"/>
              </a:solidFill>
              <a:ea typeface="宋体" pitchFamily="2" charset="-122"/>
            </a:endParaRPr>
          </a:p>
          <a:p>
            <a:pPr marL="1071563" indent="-1071563" algn="just">
              <a:spcBef>
                <a:spcPct val="30000"/>
              </a:spcBef>
              <a:defRPr/>
            </a:pPr>
            <a:endParaRPr kumimoji="1" lang="zh-CN" altLang="en-US" b="1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5422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6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6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6C63B49A-6CDA-449C-A1E0-50A3DC7DF3F7}" type="datetime1">
              <a:rPr lang="zh-CN" altLang="en-US" sz="1400" smtClean="0">
                <a:latin typeface="Comic Sans MS" pitchFamily="66" charset="0"/>
              </a:rPr>
              <a:pPr/>
              <a:t>2016/3/15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397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D3B76FB0-9E75-48BF-9BBC-E88B952BFF6D}" type="slidenum">
              <a:rPr lang="en-US" altLang="zh-CN" sz="1400" smtClean="0">
                <a:latin typeface="Comic Sans MS" pitchFamily="66" charset="0"/>
              </a:rPr>
              <a:pPr/>
              <a:t>11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3973" name="Text Box 2"/>
          <p:cNvSpPr txBox="1">
            <a:spLocks noChangeArrowheads="1"/>
          </p:cNvSpPr>
          <p:nvPr/>
        </p:nvSpPr>
        <p:spPr bwMode="auto">
          <a:xfrm>
            <a:off x="519113" y="530225"/>
            <a:ext cx="80772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b="1"/>
              <a:t>在平面上，穿过两个点</a:t>
            </a:r>
            <a:r>
              <a:rPr kumimoji="1" lang="en-US" altLang="zh-CN" b="1"/>
              <a:t>(</a:t>
            </a:r>
            <a:r>
              <a:rPr kumimoji="1" lang="en-US" altLang="zh-CN" b="1" i="1"/>
              <a:t>x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, </a:t>
            </a:r>
            <a:r>
              <a:rPr kumimoji="1" lang="en-US" altLang="zh-CN" b="1" i="1"/>
              <a:t>y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)</a:t>
            </a:r>
            <a:r>
              <a:rPr kumimoji="1" lang="zh-CN" altLang="en-US" b="1"/>
              <a:t>和</a:t>
            </a:r>
            <a:r>
              <a:rPr kumimoji="1" lang="en-US" altLang="zh-CN" b="1"/>
              <a:t>(</a:t>
            </a:r>
            <a:r>
              <a:rPr kumimoji="1" lang="en-US" altLang="zh-CN" b="1" i="1"/>
              <a:t>x</a:t>
            </a:r>
            <a:r>
              <a:rPr kumimoji="1" lang="en-US" altLang="zh-CN" b="1" baseline="-30000"/>
              <a:t>2</a:t>
            </a:r>
            <a:r>
              <a:rPr kumimoji="1" lang="en-US" altLang="zh-CN" b="1"/>
              <a:t>, </a:t>
            </a:r>
            <a:r>
              <a:rPr kumimoji="1" lang="en-US" altLang="zh-CN" b="1" i="1"/>
              <a:t>y</a:t>
            </a:r>
            <a:r>
              <a:rPr kumimoji="1" lang="en-US" altLang="zh-CN" b="1" baseline="-30000"/>
              <a:t>2</a:t>
            </a:r>
            <a:r>
              <a:rPr kumimoji="1" lang="en-US" altLang="zh-CN" b="1"/>
              <a:t>)</a:t>
            </a:r>
            <a:r>
              <a:rPr kumimoji="1" lang="zh-CN" altLang="en-US" b="1"/>
              <a:t>的直线是由下面的方程定义的：</a:t>
            </a:r>
          </a:p>
          <a:p>
            <a:pPr algn="just" eaLnBrk="1" hangingPunct="1">
              <a:spcBef>
                <a:spcPct val="30000"/>
              </a:spcBef>
            </a:pPr>
            <a:r>
              <a:rPr kumimoji="1" lang="zh-CN" altLang="en-US" b="1" i="1"/>
              <a:t>         </a:t>
            </a:r>
            <a:r>
              <a:rPr kumimoji="1" lang="en-US" altLang="zh-CN" b="1" i="1"/>
              <a:t>ax </a:t>
            </a:r>
            <a:r>
              <a:rPr kumimoji="1" lang="en-US" altLang="zh-CN" b="1"/>
              <a:t>+ </a:t>
            </a:r>
            <a:r>
              <a:rPr kumimoji="1" lang="en-US" altLang="zh-CN" b="1" i="1"/>
              <a:t>by </a:t>
            </a:r>
            <a:r>
              <a:rPr kumimoji="1" lang="en-US" altLang="zh-CN" b="1"/>
              <a:t>= </a:t>
            </a:r>
            <a:r>
              <a:rPr kumimoji="1" lang="en-US" altLang="zh-CN" b="1" i="1"/>
              <a:t>c  </a:t>
            </a:r>
            <a:r>
              <a:rPr kumimoji="1" lang="en-US" altLang="zh-CN" b="1"/>
              <a:t>(</a:t>
            </a:r>
            <a:r>
              <a:rPr kumimoji="1" lang="zh-CN" altLang="en-US" b="1"/>
              <a:t>其中，</a:t>
            </a:r>
            <a:r>
              <a:rPr kumimoji="1" lang="en-US" altLang="zh-CN" b="1" i="1"/>
              <a:t>a</a:t>
            </a:r>
            <a:r>
              <a:rPr kumimoji="1" lang="en-US" altLang="zh-CN" b="1"/>
              <a:t>=</a:t>
            </a:r>
            <a:r>
              <a:rPr kumimoji="1" lang="en-US" altLang="zh-CN" b="1" i="1"/>
              <a:t>y</a:t>
            </a:r>
            <a:r>
              <a:rPr kumimoji="1" lang="en-US" altLang="zh-CN" b="1" baseline="-30000"/>
              <a:t>2</a:t>
            </a:r>
            <a:r>
              <a:rPr kumimoji="1" lang="en-US" altLang="zh-CN" b="1"/>
              <a:t>-</a:t>
            </a:r>
            <a:r>
              <a:rPr kumimoji="1" lang="en-US" altLang="zh-CN" b="1" i="1"/>
              <a:t>y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, </a:t>
            </a:r>
            <a:r>
              <a:rPr kumimoji="1" lang="en-US" altLang="zh-CN" b="1" i="1"/>
              <a:t>b</a:t>
            </a:r>
            <a:r>
              <a:rPr kumimoji="1" lang="en-US" altLang="zh-CN" b="1"/>
              <a:t>=</a:t>
            </a:r>
            <a:r>
              <a:rPr kumimoji="1" lang="en-US" altLang="zh-CN" b="1" i="1"/>
              <a:t>x</a:t>
            </a:r>
            <a:r>
              <a:rPr kumimoji="1" lang="en-US" altLang="zh-CN" b="1" baseline="-30000"/>
              <a:t>1</a:t>
            </a:r>
            <a:r>
              <a:rPr kumimoji="1" lang="en-US" altLang="zh-CN" b="1"/>
              <a:t>-</a:t>
            </a:r>
            <a:r>
              <a:rPr kumimoji="1" lang="en-US" altLang="zh-CN" b="1" i="1"/>
              <a:t>x</a:t>
            </a:r>
            <a:r>
              <a:rPr kumimoji="1" lang="en-US" altLang="zh-CN" b="1" baseline="-30000"/>
              <a:t>2</a:t>
            </a:r>
            <a:r>
              <a:rPr kumimoji="1" lang="en-US" altLang="zh-CN" b="1"/>
              <a:t>, </a:t>
            </a:r>
            <a:r>
              <a:rPr kumimoji="1" lang="en-US" altLang="zh-CN" b="1" i="1"/>
              <a:t>c</a:t>
            </a:r>
            <a:r>
              <a:rPr kumimoji="1" lang="en-US" altLang="zh-CN" b="1"/>
              <a:t>=</a:t>
            </a:r>
            <a:r>
              <a:rPr kumimoji="1" lang="en-US" altLang="zh-CN" b="1" i="1"/>
              <a:t>x</a:t>
            </a:r>
            <a:r>
              <a:rPr kumimoji="1" lang="en-US" altLang="zh-CN" b="1" baseline="-30000"/>
              <a:t>1</a:t>
            </a:r>
            <a:r>
              <a:rPr kumimoji="1" lang="en-US" altLang="zh-CN" b="1" i="1"/>
              <a:t>y</a:t>
            </a:r>
            <a:r>
              <a:rPr kumimoji="1" lang="en-US" altLang="zh-CN" b="1" baseline="-30000"/>
              <a:t>2</a:t>
            </a:r>
            <a:r>
              <a:rPr kumimoji="1" lang="en-US" altLang="zh-CN" b="1"/>
              <a:t>-</a:t>
            </a:r>
            <a:r>
              <a:rPr kumimoji="1" lang="en-US" altLang="zh-CN" b="1" i="1"/>
              <a:t>y</a:t>
            </a:r>
            <a:r>
              <a:rPr kumimoji="1" lang="en-US" altLang="zh-CN" b="1" baseline="-30000"/>
              <a:t>1</a:t>
            </a:r>
            <a:r>
              <a:rPr kumimoji="1" lang="en-US" altLang="zh-CN" b="1" i="1"/>
              <a:t>x</a:t>
            </a:r>
            <a:r>
              <a:rPr kumimoji="1" lang="en-US" altLang="zh-CN" b="1" baseline="-30000"/>
              <a:t>2</a:t>
            </a:r>
            <a:r>
              <a:rPr kumimoji="1" lang="en-US" altLang="zh-CN" b="1"/>
              <a:t>)</a:t>
            </a:r>
          </a:p>
          <a:p>
            <a:pPr algn="just" eaLnBrk="1" hangingPunct="1">
              <a:spcBef>
                <a:spcPct val="30000"/>
              </a:spcBef>
            </a:pPr>
            <a:r>
              <a:rPr kumimoji="1" lang="en-US" altLang="zh-CN" b="1"/>
              <a:t>        </a:t>
            </a:r>
            <a:r>
              <a:rPr kumimoji="1" lang="zh-CN" altLang="en-US" b="1"/>
              <a:t>这样一条直线把平面分成两个半平面：其中一个半平面中的点都满足</a:t>
            </a:r>
            <a:r>
              <a:rPr kumimoji="1" lang="en-US" altLang="zh-CN" b="1" i="1"/>
              <a:t>ax </a:t>
            </a:r>
            <a:r>
              <a:rPr kumimoji="1" lang="en-US" altLang="zh-CN" b="1"/>
              <a:t>+ </a:t>
            </a:r>
            <a:r>
              <a:rPr kumimoji="1" lang="en-US" altLang="zh-CN" b="1" i="1"/>
              <a:t>by</a:t>
            </a:r>
            <a:r>
              <a:rPr kumimoji="1" lang="zh-CN" altLang="en-US" b="1"/>
              <a:t>＞</a:t>
            </a:r>
            <a:r>
              <a:rPr kumimoji="1" lang="en-US" altLang="zh-CN" b="1" i="1"/>
              <a:t>c</a:t>
            </a:r>
            <a:r>
              <a:rPr kumimoji="1" lang="zh-CN" altLang="en-US" b="1"/>
              <a:t>，另一个半平面中的点都满足</a:t>
            </a:r>
            <a:r>
              <a:rPr kumimoji="1" lang="en-US" altLang="zh-CN" b="1" i="1"/>
              <a:t>ax </a:t>
            </a:r>
            <a:r>
              <a:rPr kumimoji="1" lang="en-US" altLang="zh-CN" b="1"/>
              <a:t>+ </a:t>
            </a:r>
            <a:r>
              <a:rPr kumimoji="1" lang="en-US" altLang="zh-CN" b="1" i="1"/>
              <a:t>by</a:t>
            </a:r>
            <a:r>
              <a:rPr kumimoji="1" lang="zh-CN" altLang="en-US" b="1"/>
              <a:t>＜</a:t>
            </a:r>
            <a:r>
              <a:rPr kumimoji="1" lang="en-US" altLang="zh-CN" b="1" i="1"/>
              <a:t>c</a:t>
            </a:r>
            <a:r>
              <a:rPr kumimoji="1" lang="zh-CN" altLang="en-US" b="1"/>
              <a:t>，因此，</a:t>
            </a:r>
            <a:r>
              <a:rPr kumimoji="1" lang="zh-CN" altLang="en-US" b="1">
                <a:solidFill>
                  <a:srgbClr val="FF0000"/>
                </a:solidFill>
              </a:rPr>
              <a:t>为了检验这些点是否位于这条直线的同一边，可以简单地把每个点代入方程</a:t>
            </a:r>
            <a:r>
              <a:rPr kumimoji="1" lang="en-US" altLang="zh-CN" b="1" i="1">
                <a:solidFill>
                  <a:srgbClr val="FF0000"/>
                </a:solidFill>
              </a:rPr>
              <a:t>ax </a:t>
            </a:r>
            <a:r>
              <a:rPr kumimoji="1" lang="en-US" altLang="zh-CN" b="1">
                <a:solidFill>
                  <a:srgbClr val="FF0000"/>
                </a:solidFill>
              </a:rPr>
              <a:t>+ </a:t>
            </a:r>
            <a:r>
              <a:rPr kumimoji="1" lang="en-US" altLang="zh-CN" b="1" i="1">
                <a:solidFill>
                  <a:srgbClr val="FF0000"/>
                </a:solidFill>
              </a:rPr>
              <a:t>by </a:t>
            </a:r>
            <a:r>
              <a:rPr kumimoji="1" lang="en-US" altLang="zh-CN" b="1">
                <a:solidFill>
                  <a:srgbClr val="FF0000"/>
                </a:solidFill>
              </a:rPr>
              <a:t>= </a:t>
            </a:r>
            <a:r>
              <a:rPr kumimoji="1" lang="en-US" altLang="zh-CN" b="1" i="1">
                <a:solidFill>
                  <a:srgbClr val="FF0000"/>
                </a:solidFill>
              </a:rPr>
              <a:t>c</a:t>
            </a:r>
            <a:r>
              <a:rPr kumimoji="1" lang="zh-CN" altLang="en-US" b="1">
                <a:solidFill>
                  <a:srgbClr val="FF0000"/>
                </a:solidFill>
              </a:rPr>
              <a:t>，检验这些表达式的符号（</a:t>
            </a:r>
            <a:r>
              <a:rPr kumimoji="1" lang="en-US" altLang="zh-CN" b="1">
                <a:solidFill>
                  <a:srgbClr val="FF0000"/>
                </a:solidFill>
              </a:rPr>
              <a:t>&gt;</a:t>
            </a:r>
            <a:r>
              <a:rPr kumimoji="1" lang="zh-CN" altLang="en-US" b="1">
                <a:solidFill>
                  <a:srgbClr val="FF0000"/>
                </a:solidFill>
              </a:rPr>
              <a:t>或</a:t>
            </a:r>
            <a:r>
              <a:rPr kumimoji="1" lang="en-US" altLang="zh-CN" b="1">
                <a:solidFill>
                  <a:srgbClr val="FF0000"/>
                </a:solidFill>
              </a:rPr>
              <a:t>&lt;</a:t>
            </a:r>
            <a:r>
              <a:rPr kumimoji="1" lang="zh-CN" altLang="en-US" b="1">
                <a:solidFill>
                  <a:srgbClr val="FF0000"/>
                </a:solidFill>
              </a:rPr>
              <a:t>号）是否相同。</a:t>
            </a:r>
            <a:endParaRPr kumimoji="1" lang="en-US" altLang="zh-CN" b="1">
              <a:solidFill>
                <a:srgbClr val="FF0000"/>
              </a:solidFill>
            </a:endParaRPr>
          </a:p>
          <a:p>
            <a:pPr algn="just" eaLnBrk="1" hangingPunct="1">
              <a:spcBef>
                <a:spcPct val="30000"/>
              </a:spcBef>
            </a:pPr>
            <a:r>
              <a:rPr kumimoji="1" lang="en-US" altLang="zh-CN" b="1">
                <a:solidFill>
                  <a:srgbClr val="FF0000"/>
                </a:solidFill>
              </a:rPr>
              <a:t>	</a:t>
            </a:r>
            <a:r>
              <a:rPr kumimoji="1" lang="zh-CN" altLang="en-US" b="1">
                <a:solidFill>
                  <a:srgbClr val="FF0000"/>
                </a:solidFill>
              </a:rPr>
              <a:t>若相同，则在同一侧；</a:t>
            </a:r>
            <a:endParaRPr kumimoji="1" lang="en-US" altLang="zh-CN" b="1">
              <a:solidFill>
                <a:srgbClr val="FF0000"/>
              </a:solidFill>
            </a:endParaRPr>
          </a:p>
          <a:p>
            <a:pPr algn="just" eaLnBrk="1" hangingPunct="1">
              <a:spcBef>
                <a:spcPct val="30000"/>
              </a:spcBef>
            </a:pPr>
            <a:r>
              <a:rPr kumimoji="1" lang="en-US" altLang="zh-CN" b="1">
                <a:solidFill>
                  <a:srgbClr val="FF0000"/>
                </a:solidFill>
              </a:rPr>
              <a:t>	</a:t>
            </a:r>
            <a:r>
              <a:rPr kumimoji="1" lang="zh-CN" altLang="en-US" b="1">
                <a:solidFill>
                  <a:srgbClr val="FF0000"/>
                </a:solidFill>
              </a:rPr>
              <a:t>否则，不同一侧。</a:t>
            </a:r>
          </a:p>
        </p:txBody>
      </p:sp>
    </p:spTree>
    <p:extLst>
      <p:ext uri="{BB962C8B-B14F-4D97-AF65-F5344CB8AC3E}">
        <p14:creationId xmlns:p14="http://schemas.microsoft.com/office/powerpoint/2010/main" val="20605748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31D580-6960-452B-94F7-6F4A6013BE1D}" type="datetime1">
              <a:rPr lang="zh-CN" altLang="en-US" smtClean="0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算法分析基础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4EBD6E6A-8957-40EF-BED3-E2FA85ECF39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3031" y="387006"/>
            <a:ext cx="868596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void </a:t>
            </a:r>
            <a:r>
              <a:rPr lang="en-US" altLang="zh-CN" b="1" dirty="0" err="1"/>
              <a:t>BulgePack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x[ ], </a:t>
            </a:r>
            <a:r>
              <a:rPr lang="en-US" altLang="zh-CN" b="1" dirty="0" err="1"/>
              <a:t>int</a:t>
            </a:r>
            <a:r>
              <a:rPr lang="en-US" altLang="zh-CN" b="1" dirty="0"/>
              <a:t> y[ ], </a:t>
            </a:r>
            <a:r>
              <a:rPr lang="en-US" altLang="zh-CN" b="1" dirty="0" err="1"/>
              <a:t>int</a:t>
            </a:r>
            <a:r>
              <a:rPr lang="en-US" altLang="zh-CN" b="1" dirty="0"/>
              <a:t> n</a:t>
            </a:r>
            <a:r>
              <a:rPr lang="en-US" altLang="zh-CN" b="1" dirty="0" smtClean="0"/>
              <a:t>){</a:t>
            </a:r>
            <a:endParaRPr lang="en-US" altLang="zh-CN" b="1" dirty="0"/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, j, k, sign1, sign2;</a:t>
            </a:r>
          </a:p>
          <a:p>
            <a:r>
              <a:rPr lang="en-US" altLang="zh-CN" b="1" dirty="0"/>
              <a:t>  </a:t>
            </a:r>
            <a:r>
              <a:rPr lang="en-US" altLang="zh-CN" b="1" dirty="0" err="1"/>
              <a:t>int</a:t>
            </a:r>
            <a:r>
              <a:rPr lang="en-US" altLang="zh-CN" b="1" dirty="0"/>
              <a:t> a, b, c;</a:t>
            </a:r>
          </a:p>
          <a:p>
            <a:r>
              <a:rPr lang="en-US" altLang="zh-CN" b="1" dirty="0"/>
              <a:t>  for (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 n - 1; </a:t>
            </a:r>
            <a:r>
              <a:rPr lang="en-US" altLang="zh-CN" b="1" dirty="0" err="1"/>
              <a:t>i</a:t>
            </a:r>
            <a:r>
              <a:rPr lang="en-US" altLang="zh-CN" b="1" dirty="0"/>
              <a:t>++)</a:t>
            </a:r>
          </a:p>
          <a:p>
            <a:r>
              <a:rPr lang="en-US" altLang="zh-CN" b="1" dirty="0"/>
              <a:t>    for (j = </a:t>
            </a:r>
            <a:r>
              <a:rPr lang="en-US" altLang="zh-CN" b="1" dirty="0" err="1"/>
              <a:t>i</a:t>
            </a:r>
            <a:r>
              <a:rPr lang="en-US" altLang="zh-CN" b="1" dirty="0"/>
              <a:t> + 1; j &lt; n; j</a:t>
            </a:r>
            <a:r>
              <a:rPr lang="en-US" altLang="zh-CN" b="1" dirty="0" smtClean="0"/>
              <a:t>++){</a:t>
            </a:r>
            <a:endParaRPr lang="en-US" altLang="zh-CN" b="1" dirty="0"/>
          </a:p>
          <a:p>
            <a:r>
              <a:rPr lang="en-US" altLang="zh-CN" b="1" dirty="0"/>
              <a:t>      sign1 = 0; sign2 = 0;</a:t>
            </a:r>
          </a:p>
          <a:p>
            <a:r>
              <a:rPr lang="en-US" altLang="zh-CN" b="1" dirty="0"/>
              <a:t>	  a = y[</a:t>
            </a:r>
            <a:r>
              <a:rPr lang="en-US" altLang="zh-CN" b="1" dirty="0" err="1"/>
              <a:t>i</a:t>
            </a:r>
            <a:r>
              <a:rPr lang="en-US" altLang="zh-CN" b="1" dirty="0"/>
              <a:t>] - y[j]; b = x[j] - x[</a:t>
            </a:r>
            <a:r>
              <a:rPr lang="en-US" altLang="zh-CN" b="1" dirty="0" err="1"/>
              <a:t>i</a:t>
            </a:r>
            <a:r>
              <a:rPr lang="en-US" altLang="zh-CN" b="1" dirty="0"/>
              <a:t>]; c = x[</a:t>
            </a:r>
            <a:r>
              <a:rPr lang="en-US" altLang="zh-CN" b="1" dirty="0" err="1"/>
              <a:t>i</a:t>
            </a:r>
            <a:r>
              <a:rPr lang="en-US" altLang="zh-CN" b="1" dirty="0"/>
              <a:t>] * y[j] - y[</a:t>
            </a:r>
            <a:r>
              <a:rPr lang="en-US" altLang="zh-CN" b="1" dirty="0" err="1"/>
              <a:t>i</a:t>
            </a:r>
            <a:r>
              <a:rPr lang="en-US" altLang="zh-CN" b="1" dirty="0"/>
              <a:t>] * x[j];</a:t>
            </a:r>
          </a:p>
          <a:p>
            <a:r>
              <a:rPr lang="en-US" altLang="zh-CN" b="1" dirty="0"/>
              <a:t>      for (k = 0; k &lt; n; k</a:t>
            </a:r>
            <a:r>
              <a:rPr lang="en-US" altLang="zh-CN" b="1" dirty="0" smtClean="0"/>
              <a:t>++){</a:t>
            </a:r>
            <a:endParaRPr lang="en-US" altLang="zh-CN" b="1" dirty="0"/>
          </a:p>
          <a:p>
            <a:r>
              <a:rPr lang="en-US" altLang="zh-CN" b="1" dirty="0"/>
              <a:t>        if (k != </a:t>
            </a:r>
            <a:r>
              <a:rPr lang="en-US" altLang="zh-CN" b="1" dirty="0" err="1"/>
              <a:t>i</a:t>
            </a:r>
            <a:r>
              <a:rPr lang="en-US" altLang="zh-CN" b="1" dirty="0"/>
              <a:t> &amp;&amp; k != j) 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if </a:t>
            </a:r>
            <a:r>
              <a:rPr lang="en-US" altLang="zh-CN" b="1" dirty="0"/>
              <a:t>(a * x[k] + b * y[k] + c &gt; 0) sign1 = 1;</a:t>
            </a:r>
          </a:p>
          <a:p>
            <a:r>
              <a:rPr lang="en-US" altLang="zh-CN" b="1" dirty="0"/>
              <a:t>            else sign2 = 1;</a:t>
            </a:r>
          </a:p>
          <a:p>
            <a:r>
              <a:rPr lang="en-US" altLang="zh-CN" b="1" dirty="0"/>
              <a:t>            if (sign1 == sign2) break;            //</a:t>
            </a:r>
            <a:r>
              <a:rPr lang="zh-CN" altLang="en-US" b="1" dirty="0"/>
              <a:t>两个半平面均有点</a:t>
            </a:r>
          </a:p>
          <a:p>
            <a:r>
              <a:rPr lang="en-US" altLang="zh-CN" b="1" dirty="0" smtClean="0"/>
              <a:t>	}</a:t>
            </a:r>
            <a:endParaRPr lang="en-US" altLang="zh-CN" b="1" dirty="0"/>
          </a:p>
          <a:p>
            <a:r>
              <a:rPr lang="en-US" altLang="zh-CN" b="1" dirty="0"/>
              <a:t>      }</a:t>
            </a:r>
          </a:p>
          <a:p>
            <a:r>
              <a:rPr lang="en-US" altLang="zh-CN" b="1" dirty="0"/>
              <a:t>      if (k == n)      </a:t>
            </a:r>
            <a:r>
              <a:rPr lang="zh-CN" altLang="en-US" b="1" dirty="0" smtClean="0"/>
              <a:t>    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&lt;&lt;"("&lt;&lt;</a:t>
            </a:r>
            <a:r>
              <a:rPr lang="en-US" altLang="zh-CN" b="1" dirty="0" err="1"/>
              <a:t>i</a:t>
            </a:r>
            <a:r>
              <a:rPr lang="en-US" altLang="zh-CN" b="1" dirty="0"/>
              <a:t>&lt;&lt;","&lt;&lt;j&lt;&lt;")"&lt;&lt;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}</a:t>
            </a:r>
          </a:p>
          <a:p>
            <a:r>
              <a:rPr lang="en-US" altLang="zh-CN" b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3690" y="143635"/>
            <a:ext cx="2403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凸包问题程序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5278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F268D3A0-7828-483C-9760-EC2DD7DDF2E1}" type="datetime1">
              <a:rPr lang="zh-CN" altLang="en-US" sz="1400" smtClean="0">
                <a:latin typeface="Comic Sans MS" pitchFamily="66" charset="0"/>
              </a:rPr>
              <a:pPr/>
              <a:t>2016/3/15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49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849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0DBBEF37-5BE6-4C46-B358-F8D96C86CEC2}" type="slidenum">
              <a:rPr lang="en-US" altLang="zh-CN" sz="1400" smtClean="0">
                <a:latin typeface="Comic Sans MS" pitchFamily="66" charset="0"/>
              </a:rPr>
              <a:pPr/>
              <a:t>13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49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85875"/>
            <a:ext cx="7772400" cy="2624138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mtClean="0"/>
              <a:t>该算法的效率如何呢？所有不同的点共组成了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-1)/2</a:t>
            </a:r>
            <a:r>
              <a:rPr lang="zh-CN" altLang="en-US" smtClean="0"/>
              <a:t>边，对每条边都要对其他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zh-CN" altLang="en-US" smtClean="0"/>
              <a:t>个顶点求出在直线方程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mtClean="0"/>
              <a:t>中的符号，所以，其时间复杂性是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n(n-1)/2*(n-2)</a:t>
            </a:r>
            <a:r>
              <a:rPr lang="zh-CN" altLang="en-US" smtClean="0"/>
              <a:t>，即</a:t>
            </a:r>
            <a:r>
              <a:rPr lang="en-US" altLang="zh-CN" smtClean="0"/>
              <a:t> </a:t>
            </a:r>
            <a:r>
              <a:rPr lang="en-US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mtClean="0"/>
              <a:t>。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CN" b="0" smtClean="0"/>
          </a:p>
        </p:txBody>
      </p:sp>
      <p:sp>
        <p:nvSpPr>
          <p:cNvPr id="84998" name="Text Box 4"/>
          <p:cNvSpPr txBox="1">
            <a:spLocks noChangeArrowheads="1"/>
          </p:cNvSpPr>
          <p:nvPr/>
        </p:nvSpPr>
        <p:spPr bwMode="auto">
          <a:xfrm>
            <a:off x="339725" y="339725"/>
            <a:ext cx="76279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3.6.2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凸包问题</a:t>
            </a:r>
          </a:p>
        </p:txBody>
      </p:sp>
    </p:spTree>
    <p:extLst>
      <p:ext uri="{BB962C8B-B14F-4D97-AF65-F5344CB8AC3E}">
        <p14:creationId xmlns:p14="http://schemas.microsoft.com/office/powerpoint/2010/main" val="30585560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8DF25A2-1089-41C4-BAAE-63532C00B756}" type="datetime1">
              <a:rPr lang="zh-CN" altLang="en-US" sz="1400" smtClean="0">
                <a:latin typeface="Comic Sans MS" pitchFamily="66" charset="0"/>
              </a:rPr>
              <a:pPr/>
              <a:t>2016/3/15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704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2BC6B19B-0E4E-4B8C-BE1F-3C44666C5880}" type="slidenum">
              <a:rPr lang="en-US" altLang="zh-CN" sz="1400" smtClean="0">
                <a:latin typeface="Comic Sans MS" pitchFamily="66" charset="0"/>
              </a:rPr>
              <a:pPr/>
              <a:t>14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7045" name="Text Box 24"/>
          <p:cNvSpPr txBox="1">
            <a:spLocks noChangeArrowheads="1"/>
          </p:cNvSpPr>
          <p:nvPr/>
        </p:nvSpPr>
        <p:spPr bwMode="auto">
          <a:xfrm>
            <a:off x="357188" y="1266825"/>
            <a:ext cx="878681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/>
              <a:t>要点：</a:t>
            </a:r>
            <a:endParaRPr kumimoji="1" lang="en-US" altLang="zh-CN" sz="2800" b="1"/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b="1"/>
              <a:t>    1</a:t>
            </a:r>
            <a:r>
              <a:rPr kumimoji="1" lang="zh-CN" altLang="en-US" sz="2800" b="1"/>
              <a:t>、蛮力法的基本思想；</a:t>
            </a:r>
            <a:endParaRPr kumimoji="1" lang="en-US" altLang="zh-CN" sz="2800" b="1"/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b="1"/>
              <a:t>    2</a:t>
            </a:r>
            <a:r>
              <a:rPr kumimoji="1" lang="zh-CN" altLang="en-US" sz="2800" b="1"/>
              <a:t>、每个问题用蛮力法怎么解，及时间复杂度是多少。</a:t>
            </a:r>
            <a:endParaRPr kumimoji="1" lang="en-US" altLang="zh-CN" sz="2800" b="1"/>
          </a:p>
        </p:txBody>
      </p:sp>
      <p:sp>
        <p:nvSpPr>
          <p:cNvPr id="87046" name="Text Box 25"/>
          <p:cNvSpPr txBox="1">
            <a:spLocks noChangeArrowheads="1"/>
          </p:cNvSpPr>
          <p:nvPr/>
        </p:nvSpPr>
        <p:spPr bwMode="auto">
          <a:xfrm>
            <a:off x="339725" y="339725"/>
            <a:ext cx="734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本章小结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76363" y="3451225"/>
          <a:ext cx="6096000" cy="258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736"/>
                <a:gridCol w="1042219"/>
                <a:gridCol w="1111045"/>
                <a:gridCol w="2064774"/>
                <a:gridCol w="983226"/>
              </a:tblGrid>
              <a:tr h="370886">
                <a:tc gridSpan="2"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顺序查找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生成排列对象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/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O(n!)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 anchorCtr="1"/>
                </a:tc>
              </a:tr>
              <a:tr h="365805">
                <a:tc rowSpan="2"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串匹配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BF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O(n*m)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任务分配问题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805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KMP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</a:rPr>
                        <a:t>n+m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哈密顿问题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6">
                <a:tc gridSpan="2"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选择排序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O(n</a:t>
                      </a:r>
                      <a:r>
                        <a:rPr lang="en-US" altLang="zh-CN" sz="1800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TSP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问题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6">
                <a:tc gridSpan="2"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冒泡排序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生成子集问题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1800" b="1" baseline="30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 anchorCtr="1"/>
                </a:tc>
              </a:tr>
              <a:tr h="370886">
                <a:tc gridSpan="2"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最近对问题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0/1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背包问题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86">
                <a:tc gridSpan="2"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凸包问题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O(n</a:t>
                      </a:r>
                      <a:r>
                        <a:rPr lang="en-US" altLang="zh-CN" sz="1800" b="1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 anchorCtr="1"/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8701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01254DF-8D3F-40FF-82E7-DDE39F35A66D}" type="datetime1">
              <a:rPr lang="zh-CN" altLang="en-US" sz="1400" smtClean="0">
                <a:latin typeface="Comic Sans MS" pitchFamily="66" charset="0"/>
              </a:rPr>
              <a:pPr/>
              <a:t>2016/3/15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216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29EEFB54-68AE-43E5-81C9-29A5759DFC76}" type="slidenum">
              <a:rPr lang="en-US" altLang="zh-CN" sz="1400" smtClean="0">
                <a:latin typeface="Comic Sans MS" pitchFamily="66" charset="0"/>
              </a:rPr>
              <a:pPr/>
              <a:t>15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92165" name="Text Box 24"/>
          <p:cNvSpPr txBox="1">
            <a:spLocks noChangeArrowheads="1"/>
          </p:cNvSpPr>
          <p:nvPr/>
        </p:nvSpPr>
        <p:spPr bwMode="auto">
          <a:xfrm>
            <a:off x="357188" y="1266825"/>
            <a:ext cx="878681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/>
              <a:t>1</a:t>
            </a:r>
            <a:r>
              <a:rPr kumimoji="1" lang="zh-CN" altLang="en-US" sz="2800" b="1"/>
              <a:t>、蛮力法求最近对问题的思想？</a:t>
            </a:r>
            <a:endParaRPr kumimoji="1" lang="en-US" altLang="zh-CN" sz="2800" b="1"/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b="1"/>
              <a:t>2</a:t>
            </a:r>
            <a:r>
              <a:rPr kumimoji="1" lang="zh-CN" altLang="en-US" sz="2800" b="1"/>
              <a:t>、蛮力法求凸包问题的思想？</a:t>
            </a:r>
            <a:endParaRPr kumimoji="1" lang="en-US" altLang="zh-CN" sz="2800" b="1"/>
          </a:p>
        </p:txBody>
      </p:sp>
      <p:sp>
        <p:nvSpPr>
          <p:cNvPr id="92166" name="Text Box 25"/>
          <p:cNvSpPr txBox="1">
            <a:spLocks noChangeArrowheads="1"/>
          </p:cNvSpPr>
          <p:nvPr/>
        </p:nvSpPr>
        <p:spPr bwMode="auto">
          <a:xfrm>
            <a:off x="339725" y="339725"/>
            <a:ext cx="734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课前提问（</a:t>
            </a: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4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890201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 分治法</a:t>
            </a:r>
          </a:p>
        </p:txBody>
      </p:sp>
    </p:spTree>
    <p:extLst>
      <p:ext uri="{BB962C8B-B14F-4D97-AF65-F5344CB8AC3E}">
        <p14:creationId xmlns:p14="http://schemas.microsoft.com/office/powerpoint/2010/main" val="15063749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903148-BD77-4203-9D17-FC69F3230FC2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614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第4章 分治法</a:t>
            </a:r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F58F869E-D5A2-4281-BF61-279126F4A148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3813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4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章  分治法 </a:t>
            </a:r>
          </a:p>
        </p:txBody>
      </p:sp>
      <p:sp>
        <p:nvSpPr>
          <p:cNvPr id="6150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586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Arial" charset="0"/>
                <a:ea typeface="宋体" charset="-122"/>
              </a:rPr>
              <a:t>4.1  </a:t>
            </a:r>
            <a:r>
              <a:rPr kumimoji="1" lang="zh-CN" altLang="en-US" sz="3600">
                <a:latin typeface="Times New Roman" pitchFamily="18" charset="0"/>
                <a:ea typeface="宋体" charset="-122"/>
              </a:rPr>
              <a:t>概</a:t>
            </a:r>
            <a:r>
              <a:rPr kumimoji="1" lang="zh-CN" altLang="en-US" sz="3600">
                <a:latin typeface="Arial" charset="0"/>
                <a:ea typeface="宋体" charset="-122"/>
              </a:rPr>
              <a:t>  </a:t>
            </a:r>
            <a:r>
              <a:rPr kumimoji="1" lang="zh-CN" altLang="en-US" sz="3600">
                <a:latin typeface="Times New Roman" pitchFamily="18" charset="0"/>
                <a:ea typeface="宋体" charset="-122"/>
              </a:rPr>
              <a:t>述</a:t>
            </a:r>
            <a:r>
              <a:rPr kumimoji="1" lang="zh-CN" altLang="en-US" sz="3600">
                <a:latin typeface="Arial" charset="0"/>
                <a:ea typeface="黑体" pitchFamily="2" charset="-122"/>
              </a:rPr>
              <a:t> </a:t>
            </a:r>
          </a:p>
        </p:txBody>
      </p:sp>
      <p:sp>
        <p:nvSpPr>
          <p:cNvPr id="6151" name="Text Box 108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84265" y="2168860"/>
            <a:ext cx="426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dirty="0">
                <a:latin typeface="Arial" charset="0"/>
                <a:ea typeface="宋体" charset="-122"/>
              </a:rPr>
              <a:t>4.2  </a:t>
            </a:r>
            <a:r>
              <a:rPr kumimoji="1" lang="zh-CN" altLang="en-US" sz="3600" dirty="0">
                <a:latin typeface="Times New Roman" pitchFamily="18" charset="0"/>
                <a:ea typeface="宋体" charset="-122"/>
              </a:rPr>
              <a:t>递</a:t>
            </a:r>
            <a:r>
              <a:rPr kumimoji="1" lang="zh-CN" altLang="en-US" sz="3600" dirty="0">
                <a:latin typeface="Arial" charset="0"/>
                <a:ea typeface="宋体" charset="-122"/>
              </a:rPr>
              <a:t>  </a:t>
            </a:r>
            <a:r>
              <a:rPr kumimoji="1" lang="zh-CN" altLang="en-US" sz="3600" dirty="0">
                <a:latin typeface="Times New Roman" pitchFamily="18" charset="0"/>
                <a:ea typeface="宋体" charset="-122"/>
              </a:rPr>
              <a:t>归</a:t>
            </a:r>
          </a:p>
        </p:txBody>
      </p:sp>
      <p:sp>
        <p:nvSpPr>
          <p:cNvPr id="6152" name="Text Box 108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3113965"/>
            <a:ext cx="575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dirty="0">
                <a:latin typeface="Arial" charset="0"/>
                <a:ea typeface="宋体" charset="-122"/>
              </a:rPr>
              <a:t>4.3  </a:t>
            </a:r>
            <a:r>
              <a:rPr kumimoji="1" lang="zh-CN" altLang="en-US" sz="3600" dirty="0">
                <a:latin typeface="Times New Roman" pitchFamily="18" charset="0"/>
                <a:ea typeface="宋体" charset="-122"/>
              </a:rPr>
              <a:t>排序问题中的分治法</a:t>
            </a:r>
          </a:p>
        </p:txBody>
      </p:sp>
      <p:sp>
        <p:nvSpPr>
          <p:cNvPr id="6153" name="Text Box 108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4137800"/>
            <a:ext cx="541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dirty="0">
                <a:latin typeface="Arial" charset="0"/>
                <a:ea typeface="宋体" charset="-122"/>
              </a:rPr>
              <a:t>4.4  </a:t>
            </a:r>
            <a:r>
              <a:rPr kumimoji="1" lang="zh-CN" altLang="en-US" sz="3600" dirty="0">
                <a:latin typeface="Times New Roman" pitchFamily="18" charset="0"/>
                <a:ea typeface="宋体" charset="-122"/>
              </a:rPr>
              <a:t>组合问题中的分治法</a:t>
            </a:r>
          </a:p>
        </p:txBody>
      </p:sp>
      <p:sp>
        <p:nvSpPr>
          <p:cNvPr id="6154" name="Text Box 108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68313" y="5229200"/>
            <a:ext cx="575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dirty="0">
                <a:latin typeface="Arial" charset="0"/>
                <a:ea typeface="宋体" charset="-122"/>
              </a:rPr>
              <a:t>4.5  </a:t>
            </a:r>
            <a:r>
              <a:rPr kumimoji="1" lang="zh-CN" altLang="en-US" sz="3600" dirty="0">
                <a:latin typeface="Times New Roman" pitchFamily="18" charset="0"/>
                <a:ea typeface="宋体" charset="-122"/>
              </a:rPr>
              <a:t>几何问题中的分治法</a:t>
            </a:r>
          </a:p>
        </p:txBody>
      </p:sp>
    </p:spTree>
    <p:extLst>
      <p:ext uri="{BB962C8B-B14F-4D97-AF65-F5344CB8AC3E}">
        <p14:creationId xmlns:p14="http://schemas.microsoft.com/office/powerpoint/2010/main" val="34226586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5D2919-959B-46D1-8DA2-915A76617704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717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第4章 分治法</a:t>
            </a:r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94AC7F84-4792-45CB-B8E3-69118B9B758D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7173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556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4.1.1  </a:t>
            </a:r>
            <a:r>
              <a:rPr kumimoji="1" lang="zh-CN" altLang="en-US" sz="3600">
                <a:latin typeface="Times New Roman" pitchFamily="18" charset="0"/>
                <a:ea typeface="宋体" charset="-122"/>
              </a:rPr>
              <a:t>分治法的设计思想 </a:t>
            </a:r>
          </a:p>
        </p:txBody>
      </p:sp>
      <p:sp>
        <p:nvSpPr>
          <p:cNvPr id="7174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1987550"/>
            <a:ext cx="525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4.1.2  </a:t>
            </a:r>
            <a:r>
              <a:rPr kumimoji="1" lang="zh-CN" altLang="en-US" sz="3600">
                <a:latin typeface="Times New Roman" pitchFamily="18" charset="0"/>
                <a:ea typeface="宋体" charset="-122"/>
              </a:rPr>
              <a:t>一个简单的例子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323850" y="333375"/>
            <a:ext cx="3813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4.1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概述 </a:t>
            </a:r>
          </a:p>
        </p:txBody>
      </p:sp>
    </p:spTree>
    <p:extLst>
      <p:ext uri="{BB962C8B-B14F-4D97-AF65-F5344CB8AC3E}">
        <p14:creationId xmlns:p14="http://schemas.microsoft.com/office/powerpoint/2010/main" val="1813439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53784-E99B-4DF0-90FF-BDA49B7867B5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81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第4章 分治法</a:t>
            </a:r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377975CD-8E0B-4E2F-8834-798B651DBA76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8197" name="Text Box 33"/>
          <p:cNvSpPr txBox="1">
            <a:spLocks noChangeArrowheads="1"/>
          </p:cNvSpPr>
          <p:nvPr/>
        </p:nvSpPr>
        <p:spPr bwMode="auto">
          <a:xfrm>
            <a:off x="468313" y="47625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itchFamily="18" charset="0"/>
                <a:ea typeface="宋体" charset="-122"/>
              </a:rPr>
              <a:t>       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例：计算</a:t>
            </a:r>
            <a:r>
              <a:rPr kumimoji="1" lang="en-US" altLang="zh-CN" sz="2400" i="1"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400" i="1" baseline="20000">
                <a:latin typeface="Times New Roman" pitchFamily="18" charset="0"/>
                <a:ea typeface="宋体" charset="-122"/>
              </a:rPr>
              <a:t>n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：</a:t>
            </a:r>
          </a:p>
        </p:txBody>
      </p:sp>
      <p:grpSp>
        <p:nvGrpSpPr>
          <p:cNvPr id="15366" name="Group 78"/>
          <p:cNvGrpSpPr>
            <a:grpSpLocks/>
          </p:cNvGrpSpPr>
          <p:nvPr/>
        </p:nvGrpSpPr>
        <p:grpSpPr bwMode="auto">
          <a:xfrm>
            <a:off x="1260475" y="2349500"/>
            <a:ext cx="7272338" cy="3181350"/>
            <a:chOff x="930" y="1797"/>
            <a:chExt cx="4581" cy="2004"/>
          </a:xfrm>
        </p:grpSpPr>
        <p:sp>
          <p:nvSpPr>
            <p:cNvPr id="8236" name="Text Box 36"/>
            <p:cNvSpPr txBox="1">
              <a:spLocks noChangeArrowheads="1"/>
            </p:cNvSpPr>
            <p:nvPr/>
          </p:nvSpPr>
          <p:spPr bwMode="auto">
            <a:xfrm>
              <a:off x="2482" y="1797"/>
              <a:ext cx="574" cy="18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ea typeface="宋体" charset="-122"/>
                </a:rPr>
                <a:t>     3</a:t>
              </a:r>
              <a:r>
                <a:rPr lang="en-US" altLang="zh-CN" sz="2000" baseline="30000">
                  <a:latin typeface="Times New Roman" pitchFamily="18" charset="0"/>
                  <a:ea typeface="宋体" charset="-122"/>
                </a:rPr>
                <a:t>4</a:t>
              </a:r>
              <a:endParaRPr lang="en-US" altLang="zh-CN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37" name="Text Box 37"/>
            <p:cNvSpPr txBox="1">
              <a:spLocks noChangeArrowheads="1"/>
            </p:cNvSpPr>
            <p:nvPr/>
          </p:nvSpPr>
          <p:spPr bwMode="auto">
            <a:xfrm>
              <a:off x="1840" y="2151"/>
              <a:ext cx="574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ea typeface="宋体" charset="-122"/>
                </a:rPr>
                <a:t>     3</a:t>
              </a:r>
              <a:r>
                <a:rPr lang="en-US" altLang="zh-CN" sz="2000" baseline="300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38" name="Text Box 38"/>
            <p:cNvSpPr txBox="1">
              <a:spLocks noChangeArrowheads="1"/>
            </p:cNvSpPr>
            <p:nvPr/>
          </p:nvSpPr>
          <p:spPr bwMode="auto">
            <a:xfrm>
              <a:off x="3140" y="2145"/>
              <a:ext cx="558" cy="18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ea typeface="宋体" charset="-122"/>
                </a:rPr>
                <a:t>     3</a:t>
              </a:r>
              <a:r>
                <a:rPr lang="en-US" altLang="zh-CN" sz="2000" baseline="300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39" name="Text Box 39"/>
            <p:cNvSpPr txBox="1">
              <a:spLocks noChangeArrowheads="1"/>
            </p:cNvSpPr>
            <p:nvPr/>
          </p:nvSpPr>
          <p:spPr bwMode="auto">
            <a:xfrm>
              <a:off x="2613" y="3617"/>
              <a:ext cx="328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ea typeface="宋体" charset="-122"/>
                </a:rPr>
                <a:t> 81</a:t>
              </a:r>
            </a:p>
          </p:txBody>
        </p:sp>
        <p:sp>
          <p:nvSpPr>
            <p:cNvPr id="8240" name="Line 40"/>
            <p:cNvSpPr>
              <a:spLocks noChangeShapeType="1"/>
            </p:cNvSpPr>
            <p:nvPr/>
          </p:nvSpPr>
          <p:spPr bwMode="auto">
            <a:xfrm flipH="1">
              <a:off x="2307" y="1985"/>
              <a:ext cx="237" cy="1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Line 41"/>
            <p:cNvSpPr>
              <a:spLocks noChangeShapeType="1"/>
            </p:cNvSpPr>
            <p:nvPr/>
          </p:nvSpPr>
          <p:spPr bwMode="auto">
            <a:xfrm>
              <a:off x="2987" y="1983"/>
              <a:ext cx="230" cy="1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Line 42"/>
            <p:cNvSpPr>
              <a:spLocks noChangeShapeType="1"/>
            </p:cNvSpPr>
            <p:nvPr/>
          </p:nvSpPr>
          <p:spPr bwMode="auto">
            <a:xfrm flipH="1">
              <a:off x="1794" y="2333"/>
              <a:ext cx="123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3" name="Line 43"/>
            <p:cNvSpPr>
              <a:spLocks noChangeShapeType="1"/>
            </p:cNvSpPr>
            <p:nvPr/>
          </p:nvSpPr>
          <p:spPr bwMode="auto">
            <a:xfrm>
              <a:off x="2337" y="2332"/>
              <a:ext cx="100" cy="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4" name="Line 44"/>
            <p:cNvSpPr>
              <a:spLocks noChangeShapeType="1"/>
            </p:cNvSpPr>
            <p:nvPr/>
          </p:nvSpPr>
          <p:spPr bwMode="auto">
            <a:xfrm flipH="1">
              <a:off x="2873" y="3458"/>
              <a:ext cx="443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Line 45"/>
            <p:cNvSpPr>
              <a:spLocks noChangeShapeType="1"/>
            </p:cNvSpPr>
            <p:nvPr/>
          </p:nvSpPr>
          <p:spPr bwMode="auto">
            <a:xfrm>
              <a:off x="2184" y="3452"/>
              <a:ext cx="497" cy="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Text Box 47"/>
            <p:cNvSpPr txBox="1">
              <a:spLocks noChangeArrowheads="1"/>
            </p:cNvSpPr>
            <p:nvPr/>
          </p:nvSpPr>
          <p:spPr bwMode="auto">
            <a:xfrm>
              <a:off x="1580" y="2541"/>
              <a:ext cx="329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ea typeface="宋体" charset="-122"/>
                </a:rPr>
                <a:t>  3</a:t>
              </a:r>
              <a:r>
                <a:rPr lang="en-US" altLang="zh-CN" sz="2000" baseline="30000"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47" name="Text Box 48"/>
            <p:cNvSpPr txBox="1">
              <a:spLocks noChangeArrowheads="1"/>
            </p:cNvSpPr>
            <p:nvPr/>
          </p:nvSpPr>
          <p:spPr bwMode="auto">
            <a:xfrm>
              <a:off x="2337" y="2542"/>
              <a:ext cx="329" cy="18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ea typeface="宋体" charset="-122"/>
                </a:rPr>
                <a:t>  3</a:t>
              </a:r>
              <a:r>
                <a:rPr lang="en-US" altLang="zh-CN" sz="2000" baseline="30000"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48" name="Text Box 49"/>
            <p:cNvSpPr txBox="1">
              <a:spLocks noChangeArrowheads="1"/>
            </p:cNvSpPr>
            <p:nvPr/>
          </p:nvSpPr>
          <p:spPr bwMode="auto">
            <a:xfrm>
              <a:off x="1947" y="3275"/>
              <a:ext cx="329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ea typeface="宋体" charset="-122"/>
                </a:rPr>
                <a:t>  9</a:t>
              </a:r>
            </a:p>
          </p:txBody>
        </p:sp>
        <p:sp>
          <p:nvSpPr>
            <p:cNvPr id="8249" name="Line 50"/>
            <p:cNvSpPr>
              <a:spLocks noChangeShapeType="1"/>
            </p:cNvSpPr>
            <p:nvPr/>
          </p:nvSpPr>
          <p:spPr bwMode="auto">
            <a:xfrm>
              <a:off x="1787" y="3065"/>
              <a:ext cx="229" cy="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0" name="Line 51"/>
            <p:cNvSpPr>
              <a:spLocks noChangeShapeType="1"/>
            </p:cNvSpPr>
            <p:nvPr/>
          </p:nvSpPr>
          <p:spPr bwMode="auto">
            <a:xfrm flipH="1">
              <a:off x="2200" y="3085"/>
              <a:ext cx="252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1" name="Line 52"/>
            <p:cNvSpPr>
              <a:spLocks noChangeShapeType="1"/>
            </p:cNvSpPr>
            <p:nvPr/>
          </p:nvSpPr>
          <p:spPr bwMode="auto">
            <a:xfrm flipH="1">
              <a:off x="3117" y="2339"/>
              <a:ext cx="10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2" name="Line 53"/>
            <p:cNvSpPr>
              <a:spLocks noChangeShapeType="1"/>
            </p:cNvSpPr>
            <p:nvPr/>
          </p:nvSpPr>
          <p:spPr bwMode="auto">
            <a:xfrm>
              <a:off x="3622" y="2335"/>
              <a:ext cx="92" cy="2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3" name="Text Box 54"/>
            <p:cNvSpPr txBox="1">
              <a:spLocks noChangeArrowheads="1"/>
            </p:cNvSpPr>
            <p:nvPr/>
          </p:nvSpPr>
          <p:spPr bwMode="auto">
            <a:xfrm>
              <a:off x="2888" y="2543"/>
              <a:ext cx="329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ea typeface="宋体" charset="-122"/>
                </a:rPr>
                <a:t>  3</a:t>
              </a:r>
              <a:r>
                <a:rPr lang="en-US" altLang="zh-CN" sz="2000" baseline="30000"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54" name="Text Box 55"/>
            <p:cNvSpPr txBox="1">
              <a:spLocks noChangeArrowheads="1"/>
            </p:cNvSpPr>
            <p:nvPr/>
          </p:nvSpPr>
          <p:spPr bwMode="auto">
            <a:xfrm>
              <a:off x="3645" y="2544"/>
              <a:ext cx="329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ea typeface="宋体" charset="-122"/>
                </a:rPr>
                <a:t>  3</a:t>
              </a:r>
              <a:r>
                <a:rPr lang="en-US" altLang="zh-CN" sz="2000" baseline="30000"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55" name="Text Box 56"/>
            <p:cNvSpPr txBox="1">
              <a:spLocks noChangeArrowheads="1"/>
            </p:cNvSpPr>
            <p:nvPr/>
          </p:nvSpPr>
          <p:spPr bwMode="auto">
            <a:xfrm>
              <a:off x="3263" y="3272"/>
              <a:ext cx="328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ea typeface="宋体" charset="-122"/>
                </a:rPr>
                <a:t>  9</a:t>
              </a:r>
            </a:p>
          </p:txBody>
        </p:sp>
        <p:sp>
          <p:nvSpPr>
            <p:cNvPr id="8256" name="Line 57"/>
            <p:cNvSpPr>
              <a:spLocks noChangeShapeType="1"/>
            </p:cNvSpPr>
            <p:nvPr/>
          </p:nvSpPr>
          <p:spPr bwMode="auto">
            <a:xfrm>
              <a:off x="3094" y="3091"/>
              <a:ext cx="199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7" name="Line 58"/>
            <p:cNvSpPr>
              <a:spLocks noChangeShapeType="1"/>
            </p:cNvSpPr>
            <p:nvPr/>
          </p:nvSpPr>
          <p:spPr bwMode="auto">
            <a:xfrm flipH="1">
              <a:off x="3561" y="3080"/>
              <a:ext cx="214" cy="1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8" name="Text Box 59"/>
            <p:cNvSpPr txBox="1">
              <a:spLocks noChangeArrowheads="1"/>
            </p:cNvSpPr>
            <p:nvPr/>
          </p:nvSpPr>
          <p:spPr bwMode="auto">
            <a:xfrm>
              <a:off x="1580" y="2892"/>
              <a:ext cx="329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ea typeface="宋体" charset="-122"/>
                </a:rPr>
                <a:t>  3</a:t>
              </a:r>
            </a:p>
          </p:txBody>
        </p:sp>
        <p:sp>
          <p:nvSpPr>
            <p:cNvPr id="8259" name="Text Box 60"/>
            <p:cNvSpPr txBox="1">
              <a:spLocks noChangeArrowheads="1"/>
            </p:cNvSpPr>
            <p:nvPr/>
          </p:nvSpPr>
          <p:spPr bwMode="auto">
            <a:xfrm>
              <a:off x="2337" y="2899"/>
              <a:ext cx="329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ea typeface="宋体" charset="-122"/>
                </a:rPr>
                <a:t>  3</a:t>
              </a:r>
            </a:p>
          </p:txBody>
        </p:sp>
        <p:sp>
          <p:nvSpPr>
            <p:cNvPr id="8260" name="Text Box 61"/>
            <p:cNvSpPr txBox="1">
              <a:spLocks noChangeArrowheads="1"/>
            </p:cNvSpPr>
            <p:nvPr/>
          </p:nvSpPr>
          <p:spPr bwMode="auto">
            <a:xfrm>
              <a:off x="2888" y="2899"/>
              <a:ext cx="329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ea typeface="宋体" charset="-122"/>
                </a:rPr>
                <a:t>  3</a:t>
              </a:r>
            </a:p>
          </p:txBody>
        </p:sp>
        <p:sp>
          <p:nvSpPr>
            <p:cNvPr id="8261" name="Text Box 62"/>
            <p:cNvSpPr txBox="1">
              <a:spLocks noChangeArrowheads="1"/>
            </p:cNvSpPr>
            <p:nvPr/>
          </p:nvSpPr>
          <p:spPr bwMode="auto">
            <a:xfrm>
              <a:off x="3645" y="2894"/>
              <a:ext cx="329" cy="18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ea typeface="宋体" charset="-122"/>
                </a:rPr>
                <a:t>  3</a:t>
              </a:r>
            </a:p>
          </p:txBody>
        </p:sp>
        <p:sp>
          <p:nvSpPr>
            <p:cNvPr id="8262" name="Line 63"/>
            <p:cNvSpPr>
              <a:spLocks noChangeShapeType="1"/>
            </p:cNvSpPr>
            <p:nvPr/>
          </p:nvSpPr>
          <p:spPr bwMode="auto">
            <a:xfrm flipH="1">
              <a:off x="1741" y="2724"/>
              <a:ext cx="0" cy="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" name="Line 64"/>
            <p:cNvSpPr>
              <a:spLocks noChangeShapeType="1"/>
            </p:cNvSpPr>
            <p:nvPr/>
          </p:nvSpPr>
          <p:spPr bwMode="auto">
            <a:xfrm>
              <a:off x="930" y="2454"/>
              <a:ext cx="42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4" name="Text Box 65"/>
            <p:cNvSpPr txBox="1">
              <a:spLocks noChangeArrowheads="1"/>
            </p:cNvSpPr>
            <p:nvPr/>
          </p:nvSpPr>
          <p:spPr bwMode="auto">
            <a:xfrm>
              <a:off x="4394" y="2207"/>
              <a:ext cx="84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ea typeface="宋体" charset="-122"/>
                </a:rPr>
                <a:t>分解问题</a:t>
              </a:r>
            </a:p>
          </p:txBody>
        </p:sp>
        <p:sp>
          <p:nvSpPr>
            <p:cNvPr id="8265" name="Line 66"/>
            <p:cNvSpPr>
              <a:spLocks noChangeShapeType="1"/>
            </p:cNvSpPr>
            <p:nvPr/>
          </p:nvSpPr>
          <p:spPr bwMode="auto">
            <a:xfrm flipV="1">
              <a:off x="945" y="3127"/>
              <a:ext cx="4229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6" name="Text Box 67"/>
            <p:cNvSpPr txBox="1">
              <a:spLocks noChangeArrowheads="1"/>
            </p:cNvSpPr>
            <p:nvPr/>
          </p:nvSpPr>
          <p:spPr bwMode="auto">
            <a:xfrm>
              <a:off x="4234" y="2735"/>
              <a:ext cx="1277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ea typeface="宋体" charset="-122"/>
                </a:rPr>
                <a:t>求解每个子问题</a:t>
              </a:r>
            </a:p>
          </p:txBody>
        </p:sp>
        <p:sp>
          <p:nvSpPr>
            <p:cNvPr id="8267" name="Text Box 68"/>
            <p:cNvSpPr txBox="1">
              <a:spLocks noChangeArrowheads="1"/>
            </p:cNvSpPr>
            <p:nvPr/>
          </p:nvSpPr>
          <p:spPr bwMode="auto">
            <a:xfrm>
              <a:off x="4241" y="3294"/>
              <a:ext cx="122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ea typeface="宋体" charset="-122"/>
                </a:rPr>
                <a:t>合并子问题的解</a:t>
              </a:r>
            </a:p>
          </p:txBody>
        </p:sp>
        <p:sp>
          <p:nvSpPr>
            <p:cNvPr id="8268" name="Line 69"/>
            <p:cNvSpPr>
              <a:spLocks noChangeShapeType="1"/>
            </p:cNvSpPr>
            <p:nvPr/>
          </p:nvSpPr>
          <p:spPr bwMode="auto">
            <a:xfrm flipH="1">
              <a:off x="2490" y="2730"/>
              <a:ext cx="0" cy="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70"/>
            <p:cNvSpPr>
              <a:spLocks noChangeShapeType="1"/>
            </p:cNvSpPr>
            <p:nvPr/>
          </p:nvSpPr>
          <p:spPr bwMode="auto">
            <a:xfrm flipH="1">
              <a:off x="3033" y="2730"/>
              <a:ext cx="0" cy="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71"/>
            <p:cNvSpPr>
              <a:spLocks noChangeShapeType="1"/>
            </p:cNvSpPr>
            <p:nvPr/>
          </p:nvSpPr>
          <p:spPr bwMode="auto">
            <a:xfrm flipH="1">
              <a:off x="3806" y="2730"/>
              <a:ext cx="0" cy="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9" name="Rectangle 75"/>
          <p:cNvSpPr>
            <a:spLocks noChangeArrowheads="1"/>
          </p:cNvSpPr>
          <p:nvPr/>
        </p:nvSpPr>
        <p:spPr bwMode="auto">
          <a:xfrm>
            <a:off x="-215900" y="309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  <p:grpSp>
        <p:nvGrpSpPr>
          <p:cNvPr id="15370" name="Group 112"/>
          <p:cNvGrpSpPr>
            <a:grpSpLocks/>
          </p:cNvGrpSpPr>
          <p:nvPr/>
        </p:nvGrpSpPr>
        <p:grpSpPr bwMode="auto">
          <a:xfrm>
            <a:off x="1476375" y="981075"/>
            <a:ext cx="5832475" cy="1079500"/>
            <a:chOff x="1066" y="754"/>
            <a:chExt cx="3674" cy="680"/>
          </a:xfrm>
        </p:grpSpPr>
        <p:sp>
          <p:nvSpPr>
            <p:cNvPr id="8207" name="AutoShape 81"/>
            <p:cNvSpPr>
              <a:spLocks noChangeAspect="1" noChangeArrowheads="1" noTextEdit="1"/>
            </p:cNvSpPr>
            <p:nvPr/>
          </p:nvSpPr>
          <p:spPr bwMode="auto">
            <a:xfrm>
              <a:off x="1066" y="754"/>
              <a:ext cx="3674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83"/>
            <p:cNvSpPr>
              <a:spLocks noChangeShapeType="1"/>
            </p:cNvSpPr>
            <p:nvPr/>
          </p:nvSpPr>
          <p:spPr bwMode="auto">
            <a:xfrm flipH="1">
              <a:off x="2111" y="1125"/>
              <a:ext cx="49" cy="1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Rectangle 84"/>
            <p:cNvSpPr>
              <a:spLocks noChangeArrowheads="1"/>
            </p:cNvSpPr>
            <p:nvPr/>
          </p:nvSpPr>
          <p:spPr bwMode="auto">
            <a:xfrm>
              <a:off x="1961" y="1106"/>
              <a:ext cx="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ë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10" name="Rectangle 85"/>
            <p:cNvSpPr>
              <a:spLocks noChangeArrowheads="1"/>
            </p:cNvSpPr>
            <p:nvPr/>
          </p:nvSpPr>
          <p:spPr bwMode="auto">
            <a:xfrm>
              <a:off x="2248" y="1106"/>
              <a:ext cx="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û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11" name="Line 86"/>
            <p:cNvSpPr>
              <a:spLocks noChangeShapeType="1"/>
            </p:cNvSpPr>
            <p:nvPr/>
          </p:nvSpPr>
          <p:spPr bwMode="auto">
            <a:xfrm flipH="1">
              <a:off x="2830" y="1115"/>
              <a:ext cx="49" cy="1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Rectangle 87"/>
            <p:cNvSpPr>
              <a:spLocks noChangeArrowheads="1"/>
            </p:cNvSpPr>
            <p:nvPr/>
          </p:nvSpPr>
          <p:spPr bwMode="auto">
            <a:xfrm>
              <a:off x="2690" y="1106"/>
              <a:ext cx="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é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13" name="Rectangle 88"/>
            <p:cNvSpPr>
              <a:spLocks noChangeArrowheads="1"/>
            </p:cNvSpPr>
            <p:nvPr/>
          </p:nvSpPr>
          <p:spPr bwMode="auto">
            <a:xfrm>
              <a:off x="2977" y="1106"/>
              <a:ext cx="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ù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14" name="Rectangle 89"/>
            <p:cNvSpPr>
              <a:spLocks noChangeArrowheads="1"/>
            </p:cNvSpPr>
            <p:nvPr/>
          </p:nvSpPr>
          <p:spPr bwMode="auto">
            <a:xfrm>
              <a:off x="1726" y="1164"/>
              <a:ext cx="1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î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15" name="Rectangle 90"/>
            <p:cNvSpPr>
              <a:spLocks noChangeArrowheads="1"/>
            </p:cNvSpPr>
            <p:nvPr/>
          </p:nvSpPr>
          <p:spPr bwMode="auto">
            <a:xfrm>
              <a:off x="1726" y="975"/>
              <a:ext cx="1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í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16" name="Rectangle 91"/>
            <p:cNvSpPr>
              <a:spLocks noChangeArrowheads="1"/>
            </p:cNvSpPr>
            <p:nvPr/>
          </p:nvSpPr>
          <p:spPr bwMode="auto">
            <a:xfrm>
              <a:off x="1726" y="786"/>
              <a:ext cx="1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ì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17" name="Rectangle 92"/>
            <p:cNvSpPr>
              <a:spLocks noChangeArrowheads="1"/>
            </p:cNvSpPr>
            <p:nvPr/>
          </p:nvSpPr>
          <p:spPr bwMode="auto">
            <a:xfrm>
              <a:off x="4368" y="1115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&gt;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18" name="Rectangle 93"/>
            <p:cNvSpPr>
              <a:spLocks noChangeArrowheads="1"/>
            </p:cNvSpPr>
            <p:nvPr/>
          </p:nvSpPr>
          <p:spPr bwMode="auto">
            <a:xfrm>
              <a:off x="2386" y="1115"/>
              <a:ext cx="12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×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19" name="Rectangle 94"/>
            <p:cNvSpPr>
              <a:spLocks noChangeArrowheads="1"/>
            </p:cNvSpPr>
            <p:nvPr/>
          </p:nvSpPr>
          <p:spPr bwMode="auto">
            <a:xfrm>
              <a:off x="4373" y="781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=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20" name="Rectangle 95"/>
            <p:cNvSpPr>
              <a:spLocks noChangeArrowheads="1"/>
            </p:cNvSpPr>
            <p:nvPr/>
          </p:nvSpPr>
          <p:spPr bwMode="auto">
            <a:xfrm>
              <a:off x="1521" y="940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=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21" name="Rectangle 96"/>
            <p:cNvSpPr>
              <a:spLocks noChangeArrowheads="1"/>
            </p:cNvSpPr>
            <p:nvPr/>
          </p:nvSpPr>
          <p:spPr bwMode="auto">
            <a:xfrm>
              <a:off x="4518" y="1138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1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22" name="Rectangle 97"/>
            <p:cNvSpPr>
              <a:spLocks noChangeArrowheads="1"/>
            </p:cNvSpPr>
            <p:nvPr/>
          </p:nvSpPr>
          <p:spPr bwMode="auto">
            <a:xfrm>
              <a:off x="4522" y="80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1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23" name="Rectangle 98"/>
            <p:cNvSpPr>
              <a:spLocks noChangeArrowheads="1"/>
            </p:cNvSpPr>
            <p:nvPr/>
          </p:nvSpPr>
          <p:spPr bwMode="auto">
            <a:xfrm>
              <a:off x="2881" y="111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24" name="Rectangle 99"/>
            <p:cNvSpPr>
              <a:spLocks noChangeArrowheads="1"/>
            </p:cNvSpPr>
            <p:nvPr/>
          </p:nvSpPr>
          <p:spPr bwMode="auto">
            <a:xfrm>
              <a:off x="2152" y="111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25" name="Rectangle 100"/>
            <p:cNvSpPr>
              <a:spLocks noChangeArrowheads="1"/>
            </p:cNvSpPr>
            <p:nvPr/>
          </p:nvSpPr>
          <p:spPr bwMode="auto">
            <a:xfrm>
              <a:off x="4140" y="113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26" name="Rectangle 101"/>
            <p:cNvSpPr>
              <a:spLocks noChangeArrowheads="1"/>
            </p:cNvSpPr>
            <p:nvPr/>
          </p:nvSpPr>
          <p:spPr bwMode="auto">
            <a:xfrm>
              <a:off x="2560" y="1138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27" name="Rectangle 102"/>
            <p:cNvSpPr>
              <a:spLocks noChangeArrowheads="1"/>
            </p:cNvSpPr>
            <p:nvPr/>
          </p:nvSpPr>
          <p:spPr bwMode="auto">
            <a:xfrm>
              <a:off x="1831" y="1138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28" name="Rectangle 103"/>
            <p:cNvSpPr>
              <a:spLocks noChangeArrowheads="1"/>
            </p:cNvSpPr>
            <p:nvPr/>
          </p:nvSpPr>
          <p:spPr bwMode="auto">
            <a:xfrm>
              <a:off x="4145" y="80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29" name="Rectangle 104"/>
            <p:cNvSpPr>
              <a:spLocks noChangeArrowheads="1"/>
            </p:cNvSpPr>
            <p:nvPr/>
          </p:nvSpPr>
          <p:spPr bwMode="auto">
            <a:xfrm>
              <a:off x="2346" y="80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30" name="Rectangle 105"/>
            <p:cNvSpPr>
              <a:spLocks noChangeArrowheads="1"/>
            </p:cNvSpPr>
            <p:nvPr/>
          </p:nvSpPr>
          <p:spPr bwMode="auto">
            <a:xfrm>
              <a:off x="1175" y="963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a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31" name="Rectangle 106"/>
            <p:cNvSpPr>
              <a:spLocks noChangeArrowheads="1"/>
            </p:cNvSpPr>
            <p:nvPr/>
          </p:nvSpPr>
          <p:spPr bwMode="auto">
            <a:xfrm>
              <a:off x="2731" y="1085"/>
              <a:ext cx="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32" name="Rectangle 107"/>
            <p:cNvSpPr>
              <a:spLocks noChangeArrowheads="1"/>
            </p:cNvSpPr>
            <p:nvPr/>
          </p:nvSpPr>
          <p:spPr bwMode="auto">
            <a:xfrm>
              <a:off x="2013" y="108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33" name="Rectangle 108"/>
            <p:cNvSpPr>
              <a:spLocks noChangeArrowheads="1"/>
            </p:cNvSpPr>
            <p:nvPr/>
          </p:nvSpPr>
          <p:spPr bwMode="auto">
            <a:xfrm>
              <a:off x="1293" y="94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34" name="Rectangle 109"/>
            <p:cNvSpPr>
              <a:spLocks noChangeArrowheads="1"/>
            </p:cNvSpPr>
            <p:nvPr/>
          </p:nvSpPr>
          <p:spPr bwMode="auto">
            <a:xfrm>
              <a:off x="3678" y="1145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如果</a:t>
              </a:r>
              <a:endParaRPr lang="zh-CN" altLang="en-US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8235" name="Rectangle 110"/>
            <p:cNvSpPr>
              <a:spLocks noChangeArrowheads="1"/>
            </p:cNvSpPr>
            <p:nvPr/>
          </p:nvSpPr>
          <p:spPr bwMode="auto">
            <a:xfrm>
              <a:off x="3683" y="811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如果</a:t>
              </a:r>
              <a:endParaRPr lang="zh-CN" altLang="en-US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</p:grpSp>
      <p:sp>
        <p:nvSpPr>
          <p:cNvPr id="8201" name="Rectangle 93"/>
          <p:cNvSpPr>
            <a:spLocks noChangeArrowheads="1"/>
          </p:cNvSpPr>
          <p:nvPr/>
        </p:nvSpPr>
        <p:spPr bwMode="auto">
          <a:xfrm>
            <a:off x="4081463" y="2886075"/>
            <a:ext cx="204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Symbol" pitchFamily="18" charset="2"/>
                <a:ea typeface="华文行楷" pitchFamily="2" charset="-122"/>
              </a:rPr>
              <a:t>×</a:t>
            </a:r>
            <a:endParaRPr lang="en-US" altLang="zh-CN" sz="1800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8202" name="Rectangle 93"/>
          <p:cNvSpPr>
            <a:spLocks noChangeArrowheads="1"/>
          </p:cNvSpPr>
          <p:nvPr/>
        </p:nvSpPr>
        <p:spPr bwMode="auto">
          <a:xfrm>
            <a:off x="3071813" y="3500438"/>
            <a:ext cx="204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Symbol" pitchFamily="18" charset="2"/>
                <a:ea typeface="华文行楷" pitchFamily="2" charset="-122"/>
              </a:rPr>
              <a:t>×</a:t>
            </a:r>
            <a:endParaRPr lang="en-US" altLang="zh-CN" sz="1800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8203" name="Rectangle 93"/>
          <p:cNvSpPr>
            <a:spLocks noChangeArrowheads="1"/>
          </p:cNvSpPr>
          <p:nvPr/>
        </p:nvSpPr>
        <p:spPr bwMode="auto">
          <a:xfrm>
            <a:off x="5153025" y="3500438"/>
            <a:ext cx="204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Symbol" pitchFamily="18" charset="2"/>
                <a:ea typeface="华文行楷" pitchFamily="2" charset="-122"/>
              </a:rPr>
              <a:t>×</a:t>
            </a:r>
            <a:endParaRPr lang="en-US" altLang="zh-CN" sz="1800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8204" name="Rectangle 93"/>
          <p:cNvSpPr>
            <a:spLocks noChangeArrowheads="1"/>
          </p:cNvSpPr>
          <p:nvPr/>
        </p:nvSpPr>
        <p:spPr bwMode="auto">
          <a:xfrm>
            <a:off x="3071813" y="4071938"/>
            <a:ext cx="204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Symbol" pitchFamily="18" charset="2"/>
                <a:ea typeface="华文行楷" pitchFamily="2" charset="-122"/>
              </a:rPr>
              <a:t>×</a:t>
            </a:r>
            <a:endParaRPr lang="en-US" altLang="zh-CN" sz="1800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8205" name="Rectangle 93"/>
          <p:cNvSpPr>
            <a:spLocks noChangeArrowheads="1"/>
          </p:cNvSpPr>
          <p:nvPr/>
        </p:nvSpPr>
        <p:spPr bwMode="auto">
          <a:xfrm>
            <a:off x="5153025" y="4071938"/>
            <a:ext cx="204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Symbol" pitchFamily="18" charset="2"/>
                <a:ea typeface="华文行楷" pitchFamily="2" charset="-122"/>
              </a:rPr>
              <a:t>×</a:t>
            </a:r>
            <a:endParaRPr lang="en-US" altLang="zh-CN" sz="1800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  <p:sp>
        <p:nvSpPr>
          <p:cNvPr id="8206" name="Rectangle 93"/>
          <p:cNvSpPr>
            <a:spLocks noChangeArrowheads="1"/>
          </p:cNvSpPr>
          <p:nvPr/>
        </p:nvSpPr>
        <p:spPr bwMode="auto">
          <a:xfrm>
            <a:off x="4081463" y="4672013"/>
            <a:ext cx="204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Symbol" pitchFamily="18" charset="2"/>
                <a:ea typeface="华文行楷" pitchFamily="2" charset="-122"/>
              </a:rPr>
              <a:t>×</a:t>
            </a:r>
            <a:endParaRPr lang="en-US" altLang="zh-CN" sz="1800">
              <a:solidFill>
                <a:schemeClr val="accent2"/>
              </a:solidFill>
              <a:latin typeface="Arial" charset="0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0927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E2D4F2B-1BCC-480A-AFEE-85E59D626611}" type="datetime1">
              <a:rPr lang="zh-CN" altLang="en-US" sz="1400" smtClean="0">
                <a:latin typeface="Comic Sans MS" pitchFamily="66" charset="0"/>
              </a:rPr>
              <a:pPr/>
              <a:t>2016/3/15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475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7475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11DE672D-93BF-422B-8B5E-ABF8683804FB}" type="slidenum">
              <a:rPr lang="en-US" altLang="zh-CN" sz="1400" smtClean="0">
                <a:latin typeface="Comic Sans MS" pitchFamily="66" charset="0"/>
              </a:rPr>
              <a:pPr/>
              <a:t>2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298450" y="379413"/>
            <a:ext cx="84661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3.6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几何问题中的蛮力法</a:t>
            </a:r>
            <a:r>
              <a:rPr kumimoji="1" lang="zh-CN" altLang="en-US" sz="3600" b="1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74758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47688" y="1281113"/>
            <a:ext cx="541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3600" b="1"/>
              <a:t>3.6.1  </a:t>
            </a:r>
            <a:r>
              <a:rPr kumimoji="1" lang="zh-CN" altLang="en-US" sz="3600" b="1">
                <a:latin typeface="宋体" charset="-122"/>
              </a:rPr>
              <a:t>最近对问题</a:t>
            </a:r>
            <a:endParaRPr kumimoji="1" lang="zh-CN" altLang="en-US" sz="3600" b="1"/>
          </a:p>
        </p:txBody>
      </p:sp>
      <p:sp>
        <p:nvSpPr>
          <p:cNvPr id="74759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7688" y="1997075"/>
            <a:ext cx="365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/>
              <a:t>3.6.2</a:t>
            </a:r>
            <a:r>
              <a:rPr kumimoji="1" lang="en-US" altLang="zh-CN" sz="3600" b="1">
                <a:latin typeface="宋体" charset="-122"/>
              </a:rPr>
              <a:t> </a:t>
            </a:r>
            <a:r>
              <a:rPr kumimoji="1" lang="zh-CN" altLang="en-US" sz="3600" b="1">
                <a:latin typeface="宋体" charset="-122"/>
              </a:rPr>
              <a:t>凸包问题</a:t>
            </a:r>
          </a:p>
        </p:txBody>
      </p:sp>
    </p:spTree>
    <p:extLst>
      <p:ext uri="{BB962C8B-B14F-4D97-AF65-F5344CB8AC3E}">
        <p14:creationId xmlns:p14="http://schemas.microsoft.com/office/powerpoint/2010/main" val="15513190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C0B9D5-244E-4D37-AAD9-E305886A81BD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92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第4章 分治法</a:t>
            </a: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B5B26DD4-B00B-4FFD-BFF8-21188EA00A20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68313" y="1268413"/>
            <a:ext cx="8305800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0000"/>
              </a:spcAft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  <a:ea typeface="宋体" charset="-122"/>
              </a:rPr>
              <a:t>基本思想：</a:t>
            </a:r>
            <a:r>
              <a:rPr kumimoji="1" lang="zh-CN" altLang="en-US" sz="2400" b="0">
                <a:latin typeface="Times New Roman" pitchFamily="18" charset="0"/>
                <a:ea typeface="宋体" charset="-122"/>
              </a:rPr>
              <a:t>        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400">
                <a:latin typeface="Times New Roman" pitchFamily="18" charset="0"/>
                <a:ea typeface="宋体" charset="-122"/>
              </a:rPr>
              <a:t>        将一个难以直接解决的大问题，划分成一些规模较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小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的</a:t>
            </a:r>
            <a:r>
              <a:rPr kumimoji="1" lang="zh-CN" altLang="en-US" sz="240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子问题 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，以便各个击破，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分而治之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400">
                <a:latin typeface="Times New Roman" pitchFamily="18" charset="0"/>
                <a:ea typeface="宋体" charset="-122"/>
              </a:rPr>
              <a:t>        更一般地说，将要求解的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原问题划分成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个较小规模的子问题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，对这</a:t>
            </a:r>
            <a:r>
              <a:rPr kumimoji="1" lang="en-US" altLang="zh-CN" sz="2400" i="1">
                <a:latin typeface="Times New Roman" pitchFamily="18" charset="0"/>
                <a:ea typeface="宋体" charset="-122"/>
              </a:rPr>
              <a:t>k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个子问题分别求解。如果子问题的规模仍然不够小，则再将每个子问题划分为</a:t>
            </a:r>
            <a:r>
              <a:rPr kumimoji="1" lang="en-US" altLang="zh-CN" sz="2400" i="1">
                <a:latin typeface="Times New Roman" pitchFamily="18" charset="0"/>
                <a:ea typeface="宋体" charset="-122"/>
              </a:rPr>
              <a:t>k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个规模更小的子问题，如此分解下去，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直到问题规模足够小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，很容易求出其解为止，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再将子问题的解合并为一个更大规模的问题的解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，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自底向上逐步求出原问题的解。 </a:t>
            </a: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323850" y="333375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4.1.1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分治法的设计思想 </a:t>
            </a:r>
          </a:p>
        </p:txBody>
      </p:sp>
    </p:spTree>
    <p:extLst>
      <p:ext uri="{BB962C8B-B14F-4D97-AF65-F5344CB8AC3E}">
        <p14:creationId xmlns:p14="http://schemas.microsoft.com/office/powerpoint/2010/main" val="25256899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C9E08B-E5CB-4CD3-B773-8D20FBA7190E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1024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第4章 分治法</a:t>
            </a:r>
          </a:p>
        </p:txBody>
      </p:sp>
      <p:sp>
        <p:nvSpPr>
          <p:cNvPr id="102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4110C7B5-F820-49E2-B81C-02EAEC31632A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grpSp>
        <p:nvGrpSpPr>
          <p:cNvPr id="10245" name="Group 22"/>
          <p:cNvGrpSpPr>
            <a:grpSpLocks/>
          </p:cNvGrpSpPr>
          <p:nvPr/>
        </p:nvGrpSpPr>
        <p:grpSpPr bwMode="auto">
          <a:xfrm>
            <a:off x="2124075" y="1557338"/>
            <a:ext cx="6840538" cy="4608512"/>
            <a:chOff x="1156" y="1071"/>
            <a:chExt cx="3538" cy="2541"/>
          </a:xfrm>
        </p:grpSpPr>
        <p:sp>
          <p:nvSpPr>
            <p:cNvPr id="10248" name="Line 6"/>
            <p:cNvSpPr>
              <a:spLocks noChangeShapeType="1"/>
            </p:cNvSpPr>
            <p:nvPr/>
          </p:nvSpPr>
          <p:spPr bwMode="auto">
            <a:xfrm flipH="1">
              <a:off x="1969" y="1510"/>
              <a:ext cx="518" cy="3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Oval 7"/>
            <p:cNvSpPr>
              <a:spLocks noChangeArrowheads="1"/>
            </p:cNvSpPr>
            <p:nvPr/>
          </p:nvSpPr>
          <p:spPr bwMode="auto">
            <a:xfrm>
              <a:off x="1156" y="1872"/>
              <a:ext cx="1211" cy="53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charset="-122"/>
                </a:rPr>
                <a:t>   </a:t>
              </a:r>
              <a:r>
                <a:rPr lang="zh-CN" altLang="en-US" sz="2400">
                  <a:latin typeface="Times New Roman" pitchFamily="18" charset="0"/>
                  <a:ea typeface="宋体" charset="-122"/>
                </a:rPr>
                <a:t>子问题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1</a:t>
              </a: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  <a:ea typeface="宋体" charset="-122"/>
                </a:rPr>
                <a:t>的规模是</a:t>
              </a:r>
              <a:r>
                <a:rPr lang="en-US" altLang="zh-CN" sz="2400" i="1">
                  <a:latin typeface="Times New Roman" pitchFamily="18" charset="0"/>
                  <a:ea typeface="宋体" charset="-122"/>
                </a:rPr>
                <a:t>n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/2</a:t>
              </a:r>
            </a:p>
          </p:txBody>
        </p:sp>
        <p:sp>
          <p:nvSpPr>
            <p:cNvPr id="10250" name="Line 8"/>
            <p:cNvSpPr>
              <a:spLocks noChangeShapeType="1"/>
            </p:cNvSpPr>
            <p:nvPr/>
          </p:nvSpPr>
          <p:spPr bwMode="auto">
            <a:xfrm>
              <a:off x="3307" y="1510"/>
              <a:ext cx="558" cy="3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Line 9"/>
            <p:cNvSpPr>
              <a:spLocks noChangeShapeType="1"/>
            </p:cNvSpPr>
            <p:nvPr/>
          </p:nvSpPr>
          <p:spPr bwMode="auto">
            <a:xfrm flipH="1">
              <a:off x="1746" y="2418"/>
              <a:ext cx="0" cy="3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Text Box 10"/>
            <p:cNvSpPr txBox="1">
              <a:spLocks noChangeArrowheads="1"/>
            </p:cNvSpPr>
            <p:nvPr/>
          </p:nvSpPr>
          <p:spPr bwMode="auto">
            <a:xfrm>
              <a:off x="1189" y="2752"/>
              <a:ext cx="1108" cy="2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charset="-122"/>
                </a:rPr>
                <a:t>  </a:t>
              </a:r>
              <a:r>
                <a:rPr lang="zh-CN" altLang="en-US" sz="2400">
                  <a:latin typeface="Times New Roman" pitchFamily="18" charset="0"/>
                  <a:ea typeface="宋体" charset="-122"/>
                </a:rPr>
                <a:t>子问题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1</a:t>
              </a:r>
              <a:r>
                <a:rPr lang="zh-CN" altLang="en-US" sz="2400">
                  <a:latin typeface="Times New Roman" pitchFamily="18" charset="0"/>
                  <a:ea typeface="宋体" charset="-122"/>
                </a:rPr>
                <a:t>的解</a:t>
              </a:r>
            </a:p>
          </p:txBody>
        </p:sp>
        <p:sp>
          <p:nvSpPr>
            <p:cNvPr id="10253" name="Text Box 11"/>
            <p:cNvSpPr txBox="1">
              <a:spLocks noChangeArrowheads="1"/>
            </p:cNvSpPr>
            <p:nvPr/>
          </p:nvSpPr>
          <p:spPr bwMode="auto">
            <a:xfrm>
              <a:off x="3580" y="2764"/>
              <a:ext cx="1108" cy="21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charset="-122"/>
                </a:rPr>
                <a:t>  </a:t>
              </a:r>
              <a:r>
                <a:rPr lang="zh-CN" altLang="en-US" sz="2400">
                  <a:latin typeface="Times New Roman" pitchFamily="18" charset="0"/>
                  <a:ea typeface="宋体" charset="-122"/>
                </a:rPr>
                <a:t>子问题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2</a:t>
              </a:r>
              <a:r>
                <a:rPr lang="zh-CN" altLang="en-US" sz="2400">
                  <a:latin typeface="Times New Roman" pitchFamily="18" charset="0"/>
                  <a:ea typeface="宋体" charset="-122"/>
                </a:rPr>
                <a:t>的解</a:t>
              </a:r>
            </a:p>
          </p:txBody>
        </p:sp>
        <p:sp>
          <p:nvSpPr>
            <p:cNvPr id="10254" name="Oval 12"/>
            <p:cNvSpPr>
              <a:spLocks noChangeArrowheads="1"/>
            </p:cNvSpPr>
            <p:nvPr/>
          </p:nvSpPr>
          <p:spPr bwMode="auto">
            <a:xfrm>
              <a:off x="3483" y="1896"/>
              <a:ext cx="1211" cy="53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charset="-122"/>
                </a:rPr>
                <a:t>   </a:t>
              </a:r>
              <a:r>
                <a:rPr lang="zh-CN" altLang="en-US" sz="2400">
                  <a:latin typeface="Times New Roman" pitchFamily="18" charset="0"/>
                  <a:ea typeface="宋体" charset="-122"/>
                </a:rPr>
                <a:t>子问题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2</a:t>
              </a: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  <a:ea typeface="宋体" charset="-122"/>
                </a:rPr>
                <a:t>的规模是</a:t>
              </a:r>
              <a:r>
                <a:rPr lang="en-US" altLang="zh-CN" sz="2400" i="1">
                  <a:latin typeface="Times New Roman" pitchFamily="18" charset="0"/>
                  <a:ea typeface="宋体" charset="-122"/>
                </a:rPr>
                <a:t>n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/2</a:t>
              </a:r>
            </a:p>
          </p:txBody>
        </p:sp>
        <p:sp>
          <p:nvSpPr>
            <p:cNvPr id="10255" name="Line 13"/>
            <p:cNvSpPr>
              <a:spLocks noChangeShapeType="1"/>
            </p:cNvSpPr>
            <p:nvPr/>
          </p:nvSpPr>
          <p:spPr bwMode="auto">
            <a:xfrm>
              <a:off x="4146" y="2980"/>
              <a:ext cx="0" cy="1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14"/>
            <p:cNvSpPr>
              <a:spLocks noChangeShapeType="1"/>
            </p:cNvSpPr>
            <p:nvPr/>
          </p:nvSpPr>
          <p:spPr bwMode="auto">
            <a:xfrm flipV="1">
              <a:off x="1747" y="3130"/>
              <a:ext cx="239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15"/>
            <p:cNvSpPr>
              <a:spLocks noChangeShapeType="1"/>
            </p:cNvSpPr>
            <p:nvPr/>
          </p:nvSpPr>
          <p:spPr bwMode="auto">
            <a:xfrm>
              <a:off x="2997" y="3136"/>
              <a:ext cx="8" cy="2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Text Box 16"/>
            <p:cNvSpPr txBox="1">
              <a:spLocks noChangeArrowheads="1"/>
            </p:cNvSpPr>
            <p:nvPr/>
          </p:nvSpPr>
          <p:spPr bwMode="auto">
            <a:xfrm>
              <a:off x="2456" y="3393"/>
              <a:ext cx="1108" cy="21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36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charset="-122"/>
                </a:rPr>
                <a:t>   </a:t>
              </a:r>
              <a:r>
                <a:rPr lang="zh-CN" altLang="en-US" sz="2400">
                  <a:latin typeface="Times New Roman" pitchFamily="18" charset="0"/>
                  <a:ea typeface="宋体" charset="-122"/>
                </a:rPr>
                <a:t>原问题的解</a:t>
              </a:r>
            </a:p>
          </p:txBody>
        </p:sp>
        <p:sp>
          <p:nvSpPr>
            <p:cNvPr id="10259" name="Oval 17"/>
            <p:cNvSpPr>
              <a:spLocks noChangeArrowheads="1"/>
            </p:cNvSpPr>
            <p:nvPr/>
          </p:nvSpPr>
          <p:spPr bwMode="auto">
            <a:xfrm>
              <a:off x="2367" y="1071"/>
              <a:ext cx="1084" cy="52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charset="-122"/>
                </a:rPr>
                <a:t>   </a:t>
              </a:r>
              <a:r>
                <a:rPr lang="zh-CN" altLang="en-US" sz="2400">
                  <a:latin typeface="Times New Roman" pitchFamily="18" charset="0"/>
                  <a:ea typeface="宋体" charset="-122"/>
                </a:rPr>
                <a:t>原问题</a:t>
              </a: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  <a:ea typeface="宋体" charset="-122"/>
                </a:rPr>
                <a:t>的规模是</a:t>
              </a:r>
              <a:r>
                <a:rPr lang="en-US" altLang="zh-CN" sz="2400" i="1">
                  <a:latin typeface="Times New Roman" pitchFamily="18" charset="0"/>
                  <a:ea typeface="宋体" charset="-122"/>
                </a:rPr>
                <a:t>n</a:t>
              </a:r>
              <a:endParaRPr lang="en-US" altLang="zh-CN" sz="24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260" name="Line 18"/>
            <p:cNvSpPr>
              <a:spLocks noChangeShapeType="1"/>
            </p:cNvSpPr>
            <p:nvPr/>
          </p:nvSpPr>
          <p:spPr bwMode="auto">
            <a:xfrm>
              <a:off x="1739" y="2980"/>
              <a:ext cx="0" cy="1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Line 19"/>
            <p:cNvSpPr>
              <a:spLocks noChangeShapeType="1"/>
            </p:cNvSpPr>
            <p:nvPr/>
          </p:nvSpPr>
          <p:spPr bwMode="auto">
            <a:xfrm flipH="1">
              <a:off x="4128" y="2439"/>
              <a:ext cx="0" cy="3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6" name="Text Box 20"/>
          <p:cNvSpPr txBox="1">
            <a:spLocks noChangeArrowheads="1"/>
          </p:cNvSpPr>
          <p:nvPr/>
        </p:nvSpPr>
        <p:spPr bwMode="auto">
          <a:xfrm>
            <a:off x="323850" y="1268413"/>
            <a:ext cx="4392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Char char="r"/>
            </a:pPr>
            <a:r>
              <a:rPr lang="zh-CN" altLang="en-US">
                <a:solidFill>
                  <a:srgbClr val="A50021"/>
                </a:solidFill>
                <a:latin typeface="Arial" charset="0"/>
                <a:ea typeface="宋体" charset="-122"/>
              </a:rPr>
              <a:t>分治法的典型情况</a:t>
            </a:r>
          </a:p>
        </p:txBody>
      </p:sp>
      <p:sp>
        <p:nvSpPr>
          <p:cNvPr id="10247" name="Text Box 23"/>
          <p:cNvSpPr txBox="1">
            <a:spLocks noChangeArrowheads="1"/>
          </p:cNvSpPr>
          <p:nvPr/>
        </p:nvSpPr>
        <p:spPr bwMode="auto">
          <a:xfrm>
            <a:off x="323850" y="333375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4.1.1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分治法的设计思想 </a:t>
            </a:r>
          </a:p>
        </p:txBody>
      </p:sp>
    </p:spTree>
    <p:extLst>
      <p:ext uri="{BB962C8B-B14F-4D97-AF65-F5344CB8AC3E}">
        <p14:creationId xmlns:p14="http://schemas.microsoft.com/office/powerpoint/2010/main" val="25395078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A46270-A176-427C-BA06-8E0128013BB7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1126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第4章 分治法</a:t>
            </a:r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24065F3E-5DFE-46EF-BCC5-93E211301E38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395288" y="4076700"/>
            <a:ext cx="83058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itchFamily="18" charset="0"/>
                <a:ea typeface="宋体" charset="-122"/>
              </a:rPr>
              <a:t>2. </a:t>
            </a:r>
            <a:r>
              <a:rPr kumimoji="1" lang="zh-CN" altLang="en-US" sz="240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独立子问题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：各子问题之间相互独立，这涉及到分治法的效率，如果各子问题不是独立的，则分治法需要重复地解公共的子问题。 </a:t>
            </a:r>
          </a:p>
        </p:txBody>
      </p:sp>
      <p:sp>
        <p:nvSpPr>
          <p:cNvPr id="11270" name="Text Box 22"/>
          <p:cNvSpPr txBox="1">
            <a:spLocks noChangeArrowheads="1"/>
          </p:cNvSpPr>
          <p:nvPr/>
        </p:nvSpPr>
        <p:spPr bwMode="auto">
          <a:xfrm>
            <a:off x="395288" y="2133600"/>
            <a:ext cx="83820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itchFamily="18" charset="0"/>
                <a:ea typeface="宋体" charset="-122"/>
              </a:rPr>
              <a:t>1. </a:t>
            </a:r>
            <a:r>
              <a:rPr kumimoji="1" lang="zh-CN" altLang="en-US" sz="240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平衡子问题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：最好使子问题的规模大致相同。也就是将一个问题划分成大小相等的</a:t>
            </a:r>
            <a:r>
              <a:rPr kumimoji="1" lang="en-US" altLang="zh-CN" sz="2400" i="1">
                <a:latin typeface="Times New Roman" pitchFamily="18" charset="0"/>
                <a:ea typeface="宋体" charset="-122"/>
              </a:rPr>
              <a:t>k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个子问题（通常</a:t>
            </a:r>
            <a:r>
              <a:rPr kumimoji="1" lang="en-US" altLang="zh-CN" sz="2400" i="1">
                <a:latin typeface="Times New Roman" pitchFamily="18" charset="0"/>
                <a:ea typeface="宋体" charset="-122"/>
              </a:rPr>
              <a:t>k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＝</a:t>
            </a:r>
            <a:r>
              <a:rPr kumimoji="1" lang="en-US" altLang="zh-CN" sz="2400"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），这种使子问题规模大致相等的做法是出自一种平衡（</a:t>
            </a:r>
            <a:r>
              <a:rPr kumimoji="1" lang="en-US" altLang="zh-CN" sz="2400">
                <a:latin typeface="Times New Roman" pitchFamily="18" charset="0"/>
                <a:ea typeface="宋体" charset="-122"/>
              </a:rPr>
              <a:t>Balancing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）子问题的思想，它几乎</a:t>
            </a:r>
            <a:r>
              <a:rPr kumimoji="1" lang="zh-CN" altLang="en-US" sz="2400">
                <a:latin typeface="Arial" charset="0"/>
                <a:ea typeface="宋体" charset="-122"/>
              </a:rPr>
              <a:t>总是比子问题规模不等的做法要好。</a:t>
            </a:r>
          </a:p>
        </p:txBody>
      </p:sp>
      <p:sp>
        <p:nvSpPr>
          <p:cNvPr id="11271" name="Text Box 23"/>
          <p:cNvSpPr txBox="1">
            <a:spLocks noChangeArrowheads="1"/>
          </p:cNvSpPr>
          <p:nvPr/>
        </p:nvSpPr>
        <p:spPr bwMode="auto">
          <a:xfrm>
            <a:off x="468313" y="1341438"/>
            <a:ext cx="439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A50021"/>
              </a:buClr>
              <a:buSzTx/>
              <a:buFont typeface="Wingdings" pitchFamily="2" charset="2"/>
              <a:buChar char="r"/>
            </a:pPr>
            <a:r>
              <a:rPr kumimoji="1" lang="zh-CN" altLang="en-US">
                <a:solidFill>
                  <a:srgbClr val="A50021"/>
                </a:solidFill>
                <a:latin typeface="Times New Roman" pitchFamily="18" charset="0"/>
                <a:ea typeface="宋体" charset="-122"/>
              </a:rPr>
              <a:t>启发式规则：</a:t>
            </a:r>
          </a:p>
        </p:txBody>
      </p:sp>
      <p:sp>
        <p:nvSpPr>
          <p:cNvPr id="11272" name="Text Box 24"/>
          <p:cNvSpPr txBox="1">
            <a:spLocks noChangeArrowheads="1"/>
          </p:cNvSpPr>
          <p:nvPr/>
        </p:nvSpPr>
        <p:spPr bwMode="auto">
          <a:xfrm>
            <a:off x="323850" y="333375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4.1.1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分治法的设计思想 </a:t>
            </a:r>
          </a:p>
        </p:txBody>
      </p:sp>
    </p:spTree>
    <p:extLst>
      <p:ext uri="{BB962C8B-B14F-4D97-AF65-F5344CB8AC3E}">
        <p14:creationId xmlns:p14="http://schemas.microsoft.com/office/powerpoint/2010/main" val="34283840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2C6A9-C9D5-4736-BE14-D8897A919E0F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1229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第4章 分治法</a:t>
            </a:r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F421306E-87F9-4A25-8D67-B7664F5A4893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12293" name="Text Box 33"/>
          <p:cNvSpPr txBox="1">
            <a:spLocks noChangeArrowheads="1"/>
          </p:cNvSpPr>
          <p:nvPr/>
        </p:nvSpPr>
        <p:spPr bwMode="auto">
          <a:xfrm>
            <a:off x="468313" y="47625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itchFamily="18" charset="0"/>
                <a:cs typeface="Tahoma" pitchFamily="34" charset="0"/>
              </a:rPr>
              <a:t>       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例：计算</a:t>
            </a:r>
            <a:r>
              <a:rPr kumimoji="1" lang="en-US" altLang="zh-CN" sz="2400" i="1">
                <a:latin typeface="Times New Roman" pitchFamily="18" charset="0"/>
                <a:cs typeface="Tahoma" pitchFamily="34" charset="0"/>
              </a:rPr>
              <a:t>a</a:t>
            </a:r>
            <a:r>
              <a:rPr kumimoji="1" lang="en-US" altLang="zh-CN" sz="2400" i="1" baseline="20000">
                <a:latin typeface="Times New Roman" pitchFamily="18" charset="0"/>
                <a:cs typeface="Tahoma" pitchFamily="34" charset="0"/>
              </a:rPr>
              <a:t>n</a:t>
            </a:r>
            <a:r>
              <a:rPr kumimoji="1" lang="zh-CN" altLang="en-US" sz="2400">
                <a:latin typeface="Times New Roman" pitchFamily="18" charset="0"/>
                <a:cs typeface="Tahoma" pitchFamily="34" charset="0"/>
              </a:rPr>
              <a:t>，应用分治技术得到如下计算方法：</a:t>
            </a:r>
          </a:p>
        </p:txBody>
      </p:sp>
      <p:grpSp>
        <p:nvGrpSpPr>
          <p:cNvPr id="12294" name="Group 78"/>
          <p:cNvGrpSpPr>
            <a:grpSpLocks/>
          </p:cNvGrpSpPr>
          <p:nvPr/>
        </p:nvGrpSpPr>
        <p:grpSpPr bwMode="auto">
          <a:xfrm>
            <a:off x="1260475" y="2349500"/>
            <a:ext cx="7272338" cy="3181350"/>
            <a:chOff x="930" y="1797"/>
            <a:chExt cx="4581" cy="2004"/>
          </a:xfrm>
        </p:grpSpPr>
        <p:sp>
          <p:nvSpPr>
            <p:cNvPr id="12334" name="Text Box 36"/>
            <p:cNvSpPr txBox="1">
              <a:spLocks noChangeArrowheads="1"/>
            </p:cNvSpPr>
            <p:nvPr/>
          </p:nvSpPr>
          <p:spPr bwMode="auto">
            <a:xfrm>
              <a:off x="2482" y="1797"/>
              <a:ext cx="574" cy="18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3</a:t>
              </a:r>
              <a:r>
                <a:rPr lang="en-US" altLang="zh-CN" sz="2000" baseline="30000">
                  <a:latin typeface="Times New Roman" pitchFamily="18" charset="0"/>
                  <a:cs typeface="Tahoma" pitchFamily="34" charset="0"/>
                </a:rPr>
                <a:t>4</a:t>
              </a:r>
              <a:endParaRPr lang="en-US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12335" name="Text Box 37"/>
            <p:cNvSpPr txBox="1">
              <a:spLocks noChangeArrowheads="1"/>
            </p:cNvSpPr>
            <p:nvPr/>
          </p:nvSpPr>
          <p:spPr bwMode="auto">
            <a:xfrm>
              <a:off x="1840" y="2151"/>
              <a:ext cx="574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3</a:t>
              </a:r>
              <a:r>
                <a:rPr lang="en-US" altLang="zh-CN" sz="2000" baseline="30000">
                  <a:latin typeface="Times New Roman" pitchFamily="18" charset="0"/>
                  <a:cs typeface="Tahoma" pitchFamily="34" charset="0"/>
                </a:rPr>
                <a:t>2</a:t>
              </a:r>
              <a:endParaRPr lang="en-US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12336" name="Text Box 38"/>
            <p:cNvSpPr txBox="1">
              <a:spLocks noChangeArrowheads="1"/>
            </p:cNvSpPr>
            <p:nvPr/>
          </p:nvSpPr>
          <p:spPr bwMode="auto">
            <a:xfrm>
              <a:off x="3140" y="2145"/>
              <a:ext cx="558" cy="18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   3</a:t>
              </a:r>
              <a:r>
                <a:rPr lang="en-US" altLang="zh-CN" sz="2000" baseline="30000">
                  <a:latin typeface="Times New Roman" pitchFamily="18" charset="0"/>
                  <a:cs typeface="Tahoma" pitchFamily="34" charset="0"/>
                </a:rPr>
                <a:t>2</a:t>
              </a:r>
              <a:endParaRPr lang="en-US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12337" name="Text Box 39"/>
            <p:cNvSpPr txBox="1">
              <a:spLocks noChangeArrowheads="1"/>
            </p:cNvSpPr>
            <p:nvPr/>
          </p:nvSpPr>
          <p:spPr bwMode="auto">
            <a:xfrm>
              <a:off x="2613" y="3617"/>
              <a:ext cx="328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81</a:t>
              </a:r>
            </a:p>
          </p:txBody>
        </p:sp>
        <p:sp>
          <p:nvSpPr>
            <p:cNvPr id="12338" name="Line 40"/>
            <p:cNvSpPr>
              <a:spLocks noChangeShapeType="1"/>
            </p:cNvSpPr>
            <p:nvPr/>
          </p:nvSpPr>
          <p:spPr bwMode="auto">
            <a:xfrm flipH="1">
              <a:off x="2307" y="1985"/>
              <a:ext cx="237" cy="1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Line 41"/>
            <p:cNvSpPr>
              <a:spLocks noChangeShapeType="1"/>
            </p:cNvSpPr>
            <p:nvPr/>
          </p:nvSpPr>
          <p:spPr bwMode="auto">
            <a:xfrm>
              <a:off x="2987" y="1983"/>
              <a:ext cx="230" cy="1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Line 42"/>
            <p:cNvSpPr>
              <a:spLocks noChangeShapeType="1"/>
            </p:cNvSpPr>
            <p:nvPr/>
          </p:nvSpPr>
          <p:spPr bwMode="auto">
            <a:xfrm flipH="1">
              <a:off x="1794" y="2333"/>
              <a:ext cx="123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1" name="Line 43"/>
            <p:cNvSpPr>
              <a:spLocks noChangeShapeType="1"/>
            </p:cNvSpPr>
            <p:nvPr/>
          </p:nvSpPr>
          <p:spPr bwMode="auto">
            <a:xfrm>
              <a:off x="2337" y="2332"/>
              <a:ext cx="100" cy="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2" name="Line 44"/>
            <p:cNvSpPr>
              <a:spLocks noChangeShapeType="1"/>
            </p:cNvSpPr>
            <p:nvPr/>
          </p:nvSpPr>
          <p:spPr bwMode="auto">
            <a:xfrm flipH="1">
              <a:off x="2873" y="3458"/>
              <a:ext cx="443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3" name="Line 45"/>
            <p:cNvSpPr>
              <a:spLocks noChangeShapeType="1"/>
            </p:cNvSpPr>
            <p:nvPr/>
          </p:nvSpPr>
          <p:spPr bwMode="auto">
            <a:xfrm>
              <a:off x="2184" y="3452"/>
              <a:ext cx="497" cy="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4" name="Text Box 47"/>
            <p:cNvSpPr txBox="1">
              <a:spLocks noChangeArrowheads="1"/>
            </p:cNvSpPr>
            <p:nvPr/>
          </p:nvSpPr>
          <p:spPr bwMode="auto">
            <a:xfrm>
              <a:off x="1580" y="2541"/>
              <a:ext cx="329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3</a:t>
              </a:r>
              <a:r>
                <a:rPr lang="en-US" altLang="zh-CN" sz="2000" baseline="30000">
                  <a:latin typeface="Times New Roman" pitchFamily="18" charset="0"/>
                  <a:cs typeface="Tahoma" pitchFamily="34" charset="0"/>
                </a:rPr>
                <a:t>1</a:t>
              </a:r>
              <a:endParaRPr lang="en-US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12345" name="Text Box 48"/>
            <p:cNvSpPr txBox="1">
              <a:spLocks noChangeArrowheads="1"/>
            </p:cNvSpPr>
            <p:nvPr/>
          </p:nvSpPr>
          <p:spPr bwMode="auto">
            <a:xfrm>
              <a:off x="2337" y="2542"/>
              <a:ext cx="329" cy="18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3</a:t>
              </a:r>
              <a:r>
                <a:rPr lang="en-US" altLang="zh-CN" sz="2000" baseline="30000">
                  <a:latin typeface="Times New Roman" pitchFamily="18" charset="0"/>
                  <a:cs typeface="Tahoma" pitchFamily="34" charset="0"/>
                </a:rPr>
                <a:t>1</a:t>
              </a:r>
              <a:endParaRPr lang="en-US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12346" name="Text Box 49"/>
            <p:cNvSpPr txBox="1">
              <a:spLocks noChangeArrowheads="1"/>
            </p:cNvSpPr>
            <p:nvPr/>
          </p:nvSpPr>
          <p:spPr bwMode="auto">
            <a:xfrm>
              <a:off x="1947" y="3275"/>
              <a:ext cx="329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9</a:t>
              </a:r>
            </a:p>
          </p:txBody>
        </p:sp>
        <p:sp>
          <p:nvSpPr>
            <p:cNvPr id="12347" name="Line 50"/>
            <p:cNvSpPr>
              <a:spLocks noChangeShapeType="1"/>
            </p:cNvSpPr>
            <p:nvPr/>
          </p:nvSpPr>
          <p:spPr bwMode="auto">
            <a:xfrm>
              <a:off x="1787" y="3065"/>
              <a:ext cx="229" cy="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8" name="Line 51"/>
            <p:cNvSpPr>
              <a:spLocks noChangeShapeType="1"/>
            </p:cNvSpPr>
            <p:nvPr/>
          </p:nvSpPr>
          <p:spPr bwMode="auto">
            <a:xfrm flipH="1">
              <a:off x="2200" y="3085"/>
              <a:ext cx="252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9" name="Line 52"/>
            <p:cNvSpPr>
              <a:spLocks noChangeShapeType="1"/>
            </p:cNvSpPr>
            <p:nvPr/>
          </p:nvSpPr>
          <p:spPr bwMode="auto">
            <a:xfrm flipH="1">
              <a:off x="3117" y="2339"/>
              <a:ext cx="10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0" name="Line 53"/>
            <p:cNvSpPr>
              <a:spLocks noChangeShapeType="1"/>
            </p:cNvSpPr>
            <p:nvPr/>
          </p:nvSpPr>
          <p:spPr bwMode="auto">
            <a:xfrm>
              <a:off x="3622" y="2335"/>
              <a:ext cx="92" cy="2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1" name="Text Box 54"/>
            <p:cNvSpPr txBox="1">
              <a:spLocks noChangeArrowheads="1"/>
            </p:cNvSpPr>
            <p:nvPr/>
          </p:nvSpPr>
          <p:spPr bwMode="auto">
            <a:xfrm>
              <a:off x="2888" y="2543"/>
              <a:ext cx="329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3</a:t>
              </a:r>
              <a:r>
                <a:rPr lang="en-US" altLang="zh-CN" sz="2000" baseline="30000">
                  <a:latin typeface="Times New Roman" pitchFamily="18" charset="0"/>
                  <a:cs typeface="Tahoma" pitchFamily="34" charset="0"/>
                </a:rPr>
                <a:t>1</a:t>
              </a:r>
              <a:endParaRPr lang="en-US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12352" name="Text Box 55"/>
            <p:cNvSpPr txBox="1">
              <a:spLocks noChangeArrowheads="1"/>
            </p:cNvSpPr>
            <p:nvPr/>
          </p:nvSpPr>
          <p:spPr bwMode="auto">
            <a:xfrm>
              <a:off x="3645" y="2544"/>
              <a:ext cx="329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3</a:t>
              </a:r>
              <a:r>
                <a:rPr lang="en-US" altLang="zh-CN" sz="2000" baseline="30000">
                  <a:latin typeface="Times New Roman" pitchFamily="18" charset="0"/>
                  <a:cs typeface="Tahoma" pitchFamily="34" charset="0"/>
                </a:rPr>
                <a:t>1</a:t>
              </a:r>
              <a:endParaRPr lang="en-US" altLang="zh-CN" sz="2000">
                <a:latin typeface="Times New Roman" pitchFamily="18" charset="0"/>
                <a:cs typeface="Tahoma" pitchFamily="34" charset="0"/>
              </a:endParaRPr>
            </a:p>
          </p:txBody>
        </p:sp>
        <p:sp>
          <p:nvSpPr>
            <p:cNvPr id="12353" name="Text Box 56"/>
            <p:cNvSpPr txBox="1">
              <a:spLocks noChangeArrowheads="1"/>
            </p:cNvSpPr>
            <p:nvPr/>
          </p:nvSpPr>
          <p:spPr bwMode="auto">
            <a:xfrm>
              <a:off x="3263" y="3272"/>
              <a:ext cx="328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9</a:t>
              </a:r>
            </a:p>
          </p:txBody>
        </p:sp>
        <p:sp>
          <p:nvSpPr>
            <p:cNvPr id="12354" name="Line 57"/>
            <p:cNvSpPr>
              <a:spLocks noChangeShapeType="1"/>
            </p:cNvSpPr>
            <p:nvPr/>
          </p:nvSpPr>
          <p:spPr bwMode="auto">
            <a:xfrm>
              <a:off x="3094" y="3091"/>
              <a:ext cx="199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5" name="Line 58"/>
            <p:cNvSpPr>
              <a:spLocks noChangeShapeType="1"/>
            </p:cNvSpPr>
            <p:nvPr/>
          </p:nvSpPr>
          <p:spPr bwMode="auto">
            <a:xfrm flipH="1">
              <a:off x="3561" y="3080"/>
              <a:ext cx="214" cy="1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6" name="Text Box 59"/>
            <p:cNvSpPr txBox="1">
              <a:spLocks noChangeArrowheads="1"/>
            </p:cNvSpPr>
            <p:nvPr/>
          </p:nvSpPr>
          <p:spPr bwMode="auto">
            <a:xfrm>
              <a:off x="1580" y="2892"/>
              <a:ext cx="329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3</a:t>
              </a:r>
            </a:p>
          </p:txBody>
        </p:sp>
        <p:sp>
          <p:nvSpPr>
            <p:cNvPr id="12357" name="Text Box 60"/>
            <p:cNvSpPr txBox="1">
              <a:spLocks noChangeArrowheads="1"/>
            </p:cNvSpPr>
            <p:nvPr/>
          </p:nvSpPr>
          <p:spPr bwMode="auto">
            <a:xfrm>
              <a:off x="2337" y="2899"/>
              <a:ext cx="329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3</a:t>
              </a:r>
            </a:p>
          </p:txBody>
        </p:sp>
        <p:sp>
          <p:nvSpPr>
            <p:cNvPr id="12358" name="Text Box 61"/>
            <p:cNvSpPr txBox="1">
              <a:spLocks noChangeArrowheads="1"/>
            </p:cNvSpPr>
            <p:nvPr/>
          </p:nvSpPr>
          <p:spPr bwMode="auto">
            <a:xfrm>
              <a:off x="2888" y="2899"/>
              <a:ext cx="329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3</a:t>
              </a:r>
            </a:p>
          </p:txBody>
        </p:sp>
        <p:sp>
          <p:nvSpPr>
            <p:cNvPr id="12359" name="Text Box 62"/>
            <p:cNvSpPr txBox="1">
              <a:spLocks noChangeArrowheads="1"/>
            </p:cNvSpPr>
            <p:nvPr/>
          </p:nvSpPr>
          <p:spPr bwMode="auto">
            <a:xfrm>
              <a:off x="3645" y="2894"/>
              <a:ext cx="329" cy="18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itchFamily="18" charset="0"/>
                  <a:cs typeface="Tahoma" pitchFamily="34" charset="0"/>
                </a:rPr>
                <a:t>  3</a:t>
              </a:r>
            </a:p>
          </p:txBody>
        </p:sp>
        <p:sp>
          <p:nvSpPr>
            <p:cNvPr id="12360" name="Line 63"/>
            <p:cNvSpPr>
              <a:spLocks noChangeShapeType="1"/>
            </p:cNvSpPr>
            <p:nvPr/>
          </p:nvSpPr>
          <p:spPr bwMode="auto">
            <a:xfrm flipH="1">
              <a:off x="1741" y="2724"/>
              <a:ext cx="0" cy="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1" name="Line 64"/>
            <p:cNvSpPr>
              <a:spLocks noChangeShapeType="1"/>
            </p:cNvSpPr>
            <p:nvPr/>
          </p:nvSpPr>
          <p:spPr bwMode="auto">
            <a:xfrm>
              <a:off x="930" y="2454"/>
              <a:ext cx="42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2" name="Text Box 65"/>
            <p:cNvSpPr txBox="1">
              <a:spLocks noChangeArrowheads="1"/>
            </p:cNvSpPr>
            <p:nvPr/>
          </p:nvSpPr>
          <p:spPr bwMode="auto">
            <a:xfrm>
              <a:off x="4394" y="2207"/>
              <a:ext cx="84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分解问题</a:t>
              </a:r>
            </a:p>
          </p:txBody>
        </p:sp>
        <p:sp>
          <p:nvSpPr>
            <p:cNvPr id="12363" name="Line 66"/>
            <p:cNvSpPr>
              <a:spLocks noChangeShapeType="1"/>
            </p:cNvSpPr>
            <p:nvPr/>
          </p:nvSpPr>
          <p:spPr bwMode="auto">
            <a:xfrm flipV="1">
              <a:off x="945" y="3127"/>
              <a:ext cx="4229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4" name="Text Box 67"/>
            <p:cNvSpPr txBox="1">
              <a:spLocks noChangeArrowheads="1"/>
            </p:cNvSpPr>
            <p:nvPr/>
          </p:nvSpPr>
          <p:spPr bwMode="auto">
            <a:xfrm>
              <a:off x="4234" y="2735"/>
              <a:ext cx="1277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求解每个子问题</a:t>
              </a:r>
            </a:p>
          </p:txBody>
        </p:sp>
        <p:sp>
          <p:nvSpPr>
            <p:cNvPr id="12365" name="Text Box 68"/>
            <p:cNvSpPr txBox="1">
              <a:spLocks noChangeArrowheads="1"/>
            </p:cNvSpPr>
            <p:nvPr/>
          </p:nvSpPr>
          <p:spPr bwMode="auto">
            <a:xfrm>
              <a:off x="4241" y="3294"/>
              <a:ext cx="122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合并子问题的解</a:t>
              </a:r>
            </a:p>
          </p:txBody>
        </p:sp>
        <p:sp>
          <p:nvSpPr>
            <p:cNvPr id="12366" name="Line 69"/>
            <p:cNvSpPr>
              <a:spLocks noChangeShapeType="1"/>
            </p:cNvSpPr>
            <p:nvPr/>
          </p:nvSpPr>
          <p:spPr bwMode="auto">
            <a:xfrm flipH="1">
              <a:off x="2490" y="2730"/>
              <a:ext cx="0" cy="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7" name="Line 70"/>
            <p:cNvSpPr>
              <a:spLocks noChangeShapeType="1"/>
            </p:cNvSpPr>
            <p:nvPr/>
          </p:nvSpPr>
          <p:spPr bwMode="auto">
            <a:xfrm flipH="1">
              <a:off x="3033" y="2730"/>
              <a:ext cx="0" cy="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8" name="Line 71"/>
            <p:cNvSpPr>
              <a:spLocks noChangeShapeType="1"/>
            </p:cNvSpPr>
            <p:nvPr/>
          </p:nvSpPr>
          <p:spPr bwMode="auto">
            <a:xfrm flipH="1">
              <a:off x="3806" y="2730"/>
              <a:ext cx="0" cy="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5" name="Rectangle 75"/>
          <p:cNvSpPr>
            <a:spLocks noChangeArrowheads="1"/>
          </p:cNvSpPr>
          <p:nvPr/>
        </p:nvSpPr>
        <p:spPr bwMode="auto">
          <a:xfrm>
            <a:off x="-215900" y="309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12296" name="Rectangle 79"/>
          <p:cNvSpPr>
            <a:spLocks noChangeArrowheads="1"/>
          </p:cNvSpPr>
          <p:nvPr/>
        </p:nvSpPr>
        <p:spPr bwMode="auto">
          <a:xfrm>
            <a:off x="323850" y="5500688"/>
            <a:ext cx="79930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v"/>
            </a:pPr>
            <a:r>
              <a:rPr kumimoji="1" lang="zh-CN" altLang="en-US" sz="2800">
                <a:solidFill>
                  <a:srgbClr val="A50021"/>
                </a:solidFill>
                <a:latin typeface="Arial" charset="0"/>
                <a:cs typeface="Tahoma" pitchFamily="34" charset="0"/>
              </a:rPr>
              <a:t>其时间复杂度为</a:t>
            </a:r>
            <a:r>
              <a:rPr kumimoji="1" lang="en-US" altLang="zh-CN" sz="2800">
                <a:solidFill>
                  <a:srgbClr val="A50021"/>
                </a:solidFill>
                <a:latin typeface="Arial" charset="0"/>
                <a:cs typeface="Tahoma" pitchFamily="34" charset="0"/>
              </a:rPr>
              <a:t>O(n)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v"/>
            </a:pPr>
            <a:r>
              <a:rPr kumimoji="1" lang="zh-CN" altLang="en-US" sz="2800">
                <a:solidFill>
                  <a:srgbClr val="A50021"/>
                </a:solidFill>
                <a:latin typeface="Arial" charset="0"/>
                <a:cs typeface="Tahoma" pitchFamily="34" charset="0"/>
              </a:rPr>
              <a:t>不是所有的分治法都比简单的蛮力法更有效。</a:t>
            </a:r>
          </a:p>
        </p:txBody>
      </p:sp>
      <p:sp>
        <p:nvSpPr>
          <p:cNvPr id="12297" name="AutoShape 80"/>
          <p:cNvSpPr>
            <a:spLocks noChangeArrowheads="1"/>
          </p:cNvSpPr>
          <p:nvPr/>
        </p:nvSpPr>
        <p:spPr bwMode="auto">
          <a:xfrm>
            <a:off x="468313" y="2133600"/>
            <a:ext cx="1008062" cy="647700"/>
          </a:xfrm>
          <a:prstGeom prst="wedgeRoundRectCallout">
            <a:avLst>
              <a:gd name="adj1" fmla="val 105120"/>
              <a:gd name="adj2" fmla="val 20833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>
                <a:latin typeface="Arial" charset="0"/>
                <a:cs typeface="Tahoma" pitchFamily="34" charset="0"/>
              </a:rPr>
              <a:t>分析时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>
                <a:latin typeface="Arial" charset="0"/>
                <a:cs typeface="Tahoma" pitchFamily="34" charset="0"/>
              </a:rPr>
              <a:t>间性能</a:t>
            </a:r>
          </a:p>
        </p:txBody>
      </p:sp>
      <p:grpSp>
        <p:nvGrpSpPr>
          <p:cNvPr id="12298" name="Group 112"/>
          <p:cNvGrpSpPr>
            <a:grpSpLocks/>
          </p:cNvGrpSpPr>
          <p:nvPr/>
        </p:nvGrpSpPr>
        <p:grpSpPr bwMode="auto">
          <a:xfrm>
            <a:off x="1476375" y="981075"/>
            <a:ext cx="5832475" cy="1079500"/>
            <a:chOff x="1066" y="754"/>
            <a:chExt cx="3674" cy="680"/>
          </a:xfrm>
        </p:grpSpPr>
        <p:sp>
          <p:nvSpPr>
            <p:cNvPr id="12305" name="AutoShape 81"/>
            <p:cNvSpPr>
              <a:spLocks noChangeAspect="1" noChangeArrowheads="1" noTextEdit="1"/>
            </p:cNvSpPr>
            <p:nvPr/>
          </p:nvSpPr>
          <p:spPr bwMode="auto">
            <a:xfrm>
              <a:off x="1066" y="754"/>
              <a:ext cx="3674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83"/>
            <p:cNvSpPr>
              <a:spLocks noChangeShapeType="1"/>
            </p:cNvSpPr>
            <p:nvPr/>
          </p:nvSpPr>
          <p:spPr bwMode="auto">
            <a:xfrm flipH="1">
              <a:off x="2111" y="1125"/>
              <a:ext cx="49" cy="1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Rectangle 84"/>
            <p:cNvSpPr>
              <a:spLocks noChangeArrowheads="1"/>
            </p:cNvSpPr>
            <p:nvPr/>
          </p:nvSpPr>
          <p:spPr bwMode="auto">
            <a:xfrm>
              <a:off x="1961" y="1106"/>
              <a:ext cx="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  <a:cs typeface="Tahoma" pitchFamily="34" charset="0"/>
                </a:rPr>
                <a:t>ë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08" name="Rectangle 85"/>
            <p:cNvSpPr>
              <a:spLocks noChangeArrowheads="1"/>
            </p:cNvSpPr>
            <p:nvPr/>
          </p:nvSpPr>
          <p:spPr bwMode="auto">
            <a:xfrm>
              <a:off x="2248" y="1106"/>
              <a:ext cx="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  <a:cs typeface="Tahoma" pitchFamily="34" charset="0"/>
                </a:rPr>
                <a:t>û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09" name="Line 86"/>
            <p:cNvSpPr>
              <a:spLocks noChangeShapeType="1"/>
            </p:cNvSpPr>
            <p:nvPr/>
          </p:nvSpPr>
          <p:spPr bwMode="auto">
            <a:xfrm flipH="1">
              <a:off x="2830" y="1115"/>
              <a:ext cx="49" cy="1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Rectangle 87"/>
            <p:cNvSpPr>
              <a:spLocks noChangeArrowheads="1"/>
            </p:cNvSpPr>
            <p:nvPr/>
          </p:nvSpPr>
          <p:spPr bwMode="auto">
            <a:xfrm>
              <a:off x="2690" y="1106"/>
              <a:ext cx="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  <a:cs typeface="Tahoma" pitchFamily="34" charset="0"/>
                </a:rPr>
                <a:t>é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11" name="Rectangle 88"/>
            <p:cNvSpPr>
              <a:spLocks noChangeArrowheads="1"/>
            </p:cNvSpPr>
            <p:nvPr/>
          </p:nvSpPr>
          <p:spPr bwMode="auto">
            <a:xfrm>
              <a:off x="2977" y="1106"/>
              <a:ext cx="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  <a:cs typeface="Tahoma" pitchFamily="34" charset="0"/>
                </a:rPr>
                <a:t>ù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12" name="Rectangle 89"/>
            <p:cNvSpPr>
              <a:spLocks noChangeArrowheads="1"/>
            </p:cNvSpPr>
            <p:nvPr/>
          </p:nvSpPr>
          <p:spPr bwMode="auto">
            <a:xfrm>
              <a:off x="1726" y="1164"/>
              <a:ext cx="1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  <a:cs typeface="Tahoma" pitchFamily="34" charset="0"/>
                </a:rPr>
                <a:t>î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13" name="Rectangle 90"/>
            <p:cNvSpPr>
              <a:spLocks noChangeArrowheads="1"/>
            </p:cNvSpPr>
            <p:nvPr/>
          </p:nvSpPr>
          <p:spPr bwMode="auto">
            <a:xfrm>
              <a:off x="1726" y="975"/>
              <a:ext cx="1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  <a:cs typeface="Tahoma" pitchFamily="34" charset="0"/>
                </a:rPr>
                <a:t>í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14" name="Rectangle 91"/>
            <p:cNvSpPr>
              <a:spLocks noChangeArrowheads="1"/>
            </p:cNvSpPr>
            <p:nvPr/>
          </p:nvSpPr>
          <p:spPr bwMode="auto">
            <a:xfrm>
              <a:off x="1726" y="786"/>
              <a:ext cx="1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  <a:cs typeface="Tahoma" pitchFamily="34" charset="0"/>
                </a:rPr>
                <a:t>ì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15" name="Rectangle 92"/>
            <p:cNvSpPr>
              <a:spLocks noChangeArrowheads="1"/>
            </p:cNvSpPr>
            <p:nvPr/>
          </p:nvSpPr>
          <p:spPr bwMode="auto">
            <a:xfrm>
              <a:off x="4368" y="1115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  <a:cs typeface="Tahoma" pitchFamily="34" charset="0"/>
                </a:rPr>
                <a:t>&gt;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16" name="Rectangle 93"/>
            <p:cNvSpPr>
              <a:spLocks noChangeArrowheads="1"/>
            </p:cNvSpPr>
            <p:nvPr/>
          </p:nvSpPr>
          <p:spPr bwMode="auto">
            <a:xfrm>
              <a:off x="2386" y="1115"/>
              <a:ext cx="12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  <a:cs typeface="Tahoma" pitchFamily="34" charset="0"/>
                </a:rPr>
                <a:t>×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17" name="Rectangle 94"/>
            <p:cNvSpPr>
              <a:spLocks noChangeArrowheads="1"/>
            </p:cNvSpPr>
            <p:nvPr/>
          </p:nvSpPr>
          <p:spPr bwMode="auto">
            <a:xfrm>
              <a:off x="4373" y="781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  <a:cs typeface="Tahoma" pitchFamily="34" charset="0"/>
                </a:rPr>
                <a:t>=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18" name="Rectangle 95"/>
            <p:cNvSpPr>
              <a:spLocks noChangeArrowheads="1"/>
            </p:cNvSpPr>
            <p:nvPr/>
          </p:nvSpPr>
          <p:spPr bwMode="auto">
            <a:xfrm>
              <a:off x="1521" y="940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  <a:cs typeface="Tahoma" pitchFamily="34" charset="0"/>
                </a:rPr>
                <a:t>=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19" name="Rectangle 96"/>
            <p:cNvSpPr>
              <a:spLocks noChangeArrowheads="1"/>
            </p:cNvSpPr>
            <p:nvPr/>
          </p:nvSpPr>
          <p:spPr bwMode="auto">
            <a:xfrm>
              <a:off x="4518" y="1138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  <a:cs typeface="Tahoma" pitchFamily="34" charset="0"/>
                </a:rPr>
                <a:t>1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20" name="Rectangle 97"/>
            <p:cNvSpPr>
              <a:spLocks noChangeArrowheads="1"/>
            </p:cNvSpPr>
            <p:nvPr/>
          </p:nvSpPr>
          <p:spPr bwMode="auto">
            <a:xfrm>
              <a:off x="4522" y="80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  <a:cs typeface="Tahoma" pitchFamily="34" charset="0"/>
                </a:rPr>
                <a:t>1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21" name="Rectangle 98"/>
            <p:cNvSpPr>
              <a:spLocks noChangeArrowheads="1"/>
            </p:cNvSpPr>
            <p:nvPr/>
          </p:nvSpPr>
          <p:spPr bwMode="auto">
            <a:xfrm>
              <a:off x="2881" y="111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  <a:cs typeface="Tahoma" pitchFamily="34" charset="0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22" name="Rectangle 99"/>
            <p:cNvSpPr>
              <a:spLocks noChangeArrowheads="1"/>
            </p:cNvSpPr>
            <p:nvPr/>
          </p:nvSpPr>
          <p:spPr bwMode="auto">
            <a:xfrm>
              <a:off x="2152" y="111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  <a:cs typeface="Tahoma" pitchFamily="34" charset="0"/>
                </a:rPr>
                <a:t>2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23" name="Rectangle 100"/>
            <p:cNvSpPr>
              <a:spLocks noChangeArrowheads="1"/>
            </p:cNvSpPr>
            <p:nvPr/>
          </p:nvSpPr>
          <p:spPr bwMode="auto">
            <a:xfrm>
              <a:off x="4140" y="1138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  <a:cs typeface="Tahoma" pitchFamily="34" charset="0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24" name="Rectangle 101"/>
            <p:cNvSpPr>
              <a:spLocks noChangeArrowheads="1"/>
            </p:cNvSpPr>
            <p:nvPr/>
          </p:nvSpPr>
          <p:spPr bwMode="auto">
            <a:xfrm>
              <a:off x="2560" y="1138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  <a:cs typeface="Tahoma" pitchFamily="34" charset="0"/>
                </a:rPr>
                <a:t>a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25" name="Rectangle 102"/>
            <p:cNvSpPr>
              <a:spLocks noChangeArrowheads="1"/>
            </p:cNvSpPr>
            <p:nvPr/>
          </p:nvSpPr>
          <p:spPr bwMode="auto">
            <a:xfrm>
              <a:off x="1831" y="1138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  <a:cs typeface="Tahoma" pitchFamily="34" charset="0"/>
                </a:rPr>
                <a:t>a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26" name="Rectangle 103"/>
            <p:cNvSpPr>
              <a:spLocks noChangeArrowheads="1"/>
            </p:cNvSpPr>
            <p:nvPr/>
          </p:nvSpPr>
          <p:spPr bwMode="auto">
            <a:xfrm>
              <a:off x="4145" y="80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  <a:cs typeface="Tahoma" pitchFamily="34" charset="0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27" name="Rectangle 104"/>
            <p:cNvSpPr>
              <a:spLocks noChangeArrowheads="1"/>
            </p:cNvSpPr>
            <p:nvPr/>
          </p:nvSpPr>
          <p:spPr bwMode="auto">
            <a:xfrm>
              <a:off x="2346" y="80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  <a:cs typeface="Tahoma" pitchFamily="34" charset="0"/>
                </a:rPr>
                <a:t>a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28" name="Rectangle 105"/>
            <p:cNvSpPr>
              <a:spLocks noChangeArrowheads="1"/>
            </p:cNvSpPr>
            <p:nvPr/>
          </p:nvSpPr>
          <p:spPr bwMode="auto">
            <a:xfrm>
              <a:off x="1175" y="963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  <a:cs typeface="Tahoma" pitchFamily="34" charset="0"/>
                </a:rPr>
                <a:t>a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29" name="Rectangle 106"/>
            <p:cNvSpPr>
              <a:spLocks noChangeArrowheads="1"/>
            </p:cNvSpPr>
            <p:nvPr/>
          </p:nvSpPr>
          <p:spPr bwMode="auto">
            <a:xfrm>
              <a:off x="2731" y="1085"/>
              <a:ext cx="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  <a:cs typeface="Tahoma" pitchFamily="34" charset="0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30" name="Rectangle 107"/>
            <p:cNvSpPr>
              <a:spLocks noChangeArrowheads="1"/>
            </p:cNvSpPr>
            <p:nvPr/>
          </p:nvSpPr>
          <p:spPr bwMode="auto">
            <a:xfrm>
              <a:off x="2013" y="1085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  <a:cs typeface="Tahoma" pitchFamily="34" charset="0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31" name="Rectangle 108"/>
            <p:cNvSpPr>
              <a:spLocks noChangeArrowheads="1"/>
            </p:cNvSpPr>
            <p:nvPr/>
          </p:nvSpPr>
          <p:spPr bwMode="auto">
            <a:xfrm>
              <a:off x="1293" y="94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  <a:cs typeface="Tahoma" pitchFamily="34" charset="0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32" name="Rectangle 109"/>
            <p:cNvSpPr>
              <a:spLocks noChangeArrowheads="1"/>
            </p:cNvSpPr>
            <p:nvPr/>
          </p:nvSpPr>
          <p:spPr bwMode="auto">
            <a:xfrm>
              <a:off x="3678" y="1145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宋体" charset="-122"/>
                  <a:cs typeface="Tahoma" pitchFamily="34" charset="0"/>
                </a:rPr>
                <a:t>如果</a:t>
              </a:r>
              <a:endParaRPr lang="zh-CN" altLang="en-US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12333" name="Rectangle 110"/>
            <p:cNvSpPr>
              <a:spLocks noChangeArrowheads="1"/>
            </p:cNvSpPr>
            <p:nvPr/>
          </p:nvSpPr>
          <p:spPr bwMode="auto">
            <a:xfrm>
              <a:off x="3683" y="811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宋体" charset="-122"/>
                  <a:cs typeface="Tahoma" pitchFamily="34" charset="0"/>
                </a:rPr>
                <a:t>如果</a:t>
              </a:r>
              <a:endParaRPr lang="zh-CN" altLang="en-US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</p:grpSp>
      <p:sp>
        <p:nvSpPr>
          <p:cNvPr id="12299" name="Rectangle 93"/>
          <p:cNvSpPr>
            <a:spLocks noChangeArrowheads="1"/>
          </p:cNvSpPr>
          <p:nvPr/>
        </p:nvSpPr>
        <p:spPr bwMode="auto">
          <a:xfrm>
            <a:off x="4081463" y="2886075"/>
            <a:ext cx="204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Symbol" pitchFamily="18" charset="2"/>
                <a:ea typeface="华文行楷" pitchFamily="2" charset="-122"/>
                <a:cs typeface="Tahoma" pitchFamily="34" charset="0"/>
              </a:rPr>
              <a:t>×</a:t>
            </a:r>
            <a:endParaRPr lang="en-US" altLang="zh-CN" sz="1800">
              <a:solidFill>
                <a:schemeClr val="accent2"/>
              </a:solidFill>
              <a:latin typeface="Arial" charset="0"/>
              <a:ea typeface="华文行楷" pitchFamily="2" charset="-122"/>
              <a:cs typeface="Tahoma" pitchFamily="34" charset="0"/>
            </a:endParaRPr>
          </a:p>
        </p:txBody>
      </p:sp>
      <p:sp>
        <p:nvSpPr>
          <p:cNvPr id="12300" name="Rectangle 93"/>
          <p:cNvSpPr>
            <a:spLocks noChangeArrowheads="1"/>
          </p:cNvSpPr>
          <p:nvPr/>
        </p:nvSpPr>
        <p:spPr bwMode="auto">
          <a:xfrm>
            <a:off x="3071813" y="3500438"/>
            <a:ext cx="204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Symbol" pitchFamily="18" charset="2"/>
                <a:ea typeface="华文行楷" pitchFamily="2" charset="-122"/>
                <a:cs typeface="Tahoma" pitchFamily="34" charset="0"/>
              </a:rPr>
              <a:t>×</a:t>
            </a:r>
            <a:endParaRPr lang="en-US" altLang="zh-CN" sz="1800">
              <a:solidFill>
                <a:schemeClr val="accent2"/>
              </a:solidFill>
              <a:latin typeface="Arial" charset="0"/>
              <a:ea typeface="华文行楷" pitchFamily="2" charset="-122"/>
              <a:cs typeface="Tahoma" pitchFamily="34" charset="0"/>
            </a:endParaRPr>
          </a:p>
        </p:txBody>
      </p:sp>
      <p:sp>
        <p:nvSpPr>
          <p:cNvPr id="12301" name="Rectangle 93"/>
          <p:cNvSpPr>
            <a:spLocks noChangeArrowheads="1"/>
          </p:cNvSpPr>
          <p:nvPr/>
        </p:nvSpPr>
        <p:spPr bwMode="auto">
          <a:xfrm>
            <a:off x="5153025" y="3500438"/>
            <a:ext cx="204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Symbol" pitchFamily="18" charset="2"/>
                <a:ea typeface="华文行楷" pitchFamily="2" charset="-122"/>
                <a:cs typeface="Tahoma" pitchFamily="34" charset="0"/>
              </a:rPr>
              <a:t>×</a:t>
            </a:r>
            <a:endParaRPr lang="en-US" altLang="zh-CN" sz="1800">
              <a:solidFill>
                <a:schemeClr val="accent2"/>
              </a:solidFill>
              <a:latin typeface="Arial" charset="0"/>
              <a:ea typeface="华文行楷" pitchFamily="2" charset="-122"/>
              <a:cs typeface="Tahoma" pitchFamily="34" charset="0"/>
            </a:endParaRPr>
          </a:p>
        </p:txBody>
      </p:sp>
      <p:sp>
        <p:nvSpPr>
          <p:cNvPr id="12302" name="Rectangle 93"/>
          <p:cNvSpPr>
            <a:spLocks noChangeArrowheads="1"/>
          </p:cNvSpPr>
          <p:nvPr/>
        </p:nvSpPr>
        <p:spPr bwMode="auto">
          <a:xfrm>
            <a:off x="3071813" y="4071938"/>
            <a:ext cx="204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Symbol" pitchFamily="18" charset="2"/>
                <a:ea typeface="华文行楷" pitchFamily="2" charset="-122"/>
                <a:cs typeface="Tahoma" pitchFamily="34" charset="0"/>
              </a:rPr>
              <a:t>×</a:t>
            </a:r>
            <a:endParaRPr lang="en-US" altLang="zh-CN" sz="1800">
              <a:solidFill>
                <a:schemeClr val="accent2"/>
              </a:solidFill>
              <a:latin typeface="Arial" charset="0"/>
              <a:ea typeface="华文行楷" pitchFamily="2" charset="-122"/>
              <a:cs typeface="Tahoma" pitchFamily="34" charset="0"/>
            </a:endParaRPr>
          </a:p>
        </p:txBody>
      </p:sp>
      <p:sp>
        <p:nvSpPr>
          <p:cNvPr id="12303" name="Rectangle 93"/>
          <p:cNvSpPr>
            <a:spLocks noChangeArrowheads="1"/>
          </p:cNvSpPr>
          <p:nvPr/>
        </p:nvSpPr>
        <p:spPr bwMode="auto">
          <a:xfrm>
            <a:off x="5153025" y="4071938"/>
            <a:ext cx="204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Symbol" pitchFamily="18" charset="2"/>
                <a:ea typeface="华文行楷" pitchFamily="2" charset="-122"/>
                <a:cs typeface="Tahoma" pitchFamily="34" charset="0"/>
              </a:rPr>
              <a:t>×</a:t>
            </a:r>
            <a:endParaRPr lang="en-US" altLang="zh-CN" sz="1800">
              <a:solidFill>
                <a:schemeClr val="accent2"/>
              </a:solidFill>
              <a:latin typeface="Arial" charset="0"/>
              <a:ea typeface="华文行楷" pitchFamily="2" charset="-122"/>
              <a:cs typeface="Tahoma" pitchFamily="34" charset="0"/>
            </a:endParaRPr>
          </a:p>
        </p:txBody>
      </p:sp>
      <p:sp>
        <p:nvSpPr>
          <p:cNvPr id="12304" name="Rectangle 93"/>
          <p:cNvSpPr>
            <a:spLocks noChangeArrowheads="1"/>
          </p:cNvSpPr>
          <p:nvPr/>
        </p:nvSpPr>
        <p:spPr bwMode="auto">
          <a:xfrm>
            <a:off x="4081463" y="4672013"/>
            <a:ext cx="204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Symbol" pitchFamily="18" charset="2"/>
                <a:ea typeface="华文行楷" pitchFamily="2" charset="-122"/>
                <a:cs typeface="Tahoma" pitchFamily="34" charset="0"/>
              </a:rPr>
              <a:t>×</a:t>
            </a:r>
            <a:endParaRPr lang="en-US" altLang="zh-CN" sz="1800">
              <a:solidFill>
                <a:schemeClr val="accent2"/>
              </a:solidFill>
              <a:latin typeface="Arial" charset="0"/>
              <a:ea typeface="华文行楷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1296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CAA821-6AE4-4A0E-9642-798D62B54C59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1331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第4章 分治法</a:t>
            </a:r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5C224BCB-37BC-4A18-B496-92AD6D431FEE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95288" y="1341438"/>
            <a:ext cx="8215312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en-US" altLang="zh-CN" sz="2400">
                <a:latin typeface="Times New Roman" pitchFamily="18" charset="0"/>
                <a:ea typeface="宋体" charset="-122"/>
              </a:rPr>
              <a:t>      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一般来说，分治法的求解过程由以下三个阶段组成：</a:t>
            </a:r>
            <a:endParaRPr kumimoji="1" lang="zh-CN" altLang="en-US" sz="2400">
              <a:latin typeface="宋体" charset="-122"/>
              <a:ea typeface="宋体" charset="-122"/>
            </a:endParaRP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400">
                <a:latin typeface="Times New Roman" pitchFamily="18" charset="0"/>
                <a:ea typeface="宋体" charset="-122"/>
              </a:rPr>
              <a:t>   （</a:t>
            </a:r>
            <a:r>
              <a:rPr kumimoji="1" lang="en-US" altLang="zh-CN" sz="2400">
                <a:latin typeface="宋体" charset="-122"/>
                <a:ea typeface="宋体" charset="-122"/>
              </a:rPr>
              <a:t>1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）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划分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：既然是分治，当然需要把规模为</a:t>
            </a:r>
            <a:r>
              <a:rPr kumimoji="1" lang="en-US" altLang="zh-CN" sz="2400" i="1">
                <a:latin typeface="宋体" charset="-122"/>
                <a:ea typeface="宋体" charset="-122"/>
              </a:rPr>
              <a:t>n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的原问题划分为</a:t>
            </a:r>
            <a:r>
              <a:rPr kumimoji="1" lang="en-US" altLang="zh-CN" sz="2400" i="1">
                <a:latin typeface="宋体" charset="-122"/>
                <a:ea typeface="宋体" charset="-122"/>
              </a:rPr>
              <a:t>k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个规模较小的子问题，并尽量使这</a:t>
            </a:r>
            <a:r>
              <a:rPr kumimoji="1" lang="en-US" altLang="zh-CN" sz="2400" i="1">
                <a:latin typeface="宋体" charset="-122"/>
                <a:ea typeface="宋体" charset="-122"/>
              </a:rPr>
              <a:t>k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个子问题的规模大致相同。</a:t>
            </a:r>
            <a:endParaRPr kumimoji="1" lang="zh-CN" altLang="en-US" sz="2400">
              <a:latin typeface="宋体" charset="-122"/>
              <a:ea typeface="宋体" charset="-122"/>
            </a:endParaRP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400">
                <a:latin typeface="Times New Roman" pitchFamily="18" charset="0"/>
                <a:ea typeface="宋体" charset="-122"/>
              </a:rPr>
              <a:t>   （</a:t>
            </a:r>
            <a:r>
              <a:rPr kumimoji="1" lang="en-US" altLang="zh-CN" sz="2400">
                <a:latin typeface="宋体" charset="-122"/>
                <a:ea typeface="宋体" charset="-122"/>
              </a:rPr>
              <a:t>2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）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求解子问题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：各子问题的解法与原问题的解法通常是相同的，可以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用递归的方法</a:t>
            </a:r>
            <a:r>
              <a:rPr kumimoji="1" lang="zh-CN" altLang="en-US" sz="2400">
                <a:latin typeface="Times New Roman" pitchFamily="18" charset="0"/>
                <a:ea typeface="宋体" charset="-122"/>
              </a:rPr>
              <a:t>求解各个子问题，有时递归处理也可以用循环来实现。</a:t>
            </a:r>
            <a:endParaRPr kumimoji="1" lang="zh-CN" altLang="en-US" sz="2400">
              <a:latin typeface="宋体" charset="-122"/>
              <a:ea typeface="宋体" charset="-122"/>
            </a:endParaRP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400">
                <a:latin typeface="宋体" charset="-122"/>
                <a:ea typeface="宋体" charset="-122"/>
              </a:rPr>
              <a:t>  （</a:t>
            </a:r>
            <a:r>
              <a:rPr kumimoji="1" lang="en-US" altLang="zh-CN" sz="2400">
                <a:latin typeface="宋体" charset="-122"/>
                <a:ea typeface="宋体" charset="-122"/>
              </a:rPr>
              <a:t>3</a:t>
            </a:r>
            <a:r>
              <a:rPr kumimoji="1" lang="zh-CN" altLang="en-US" sz="2400">
                <a:latin typeface="宋体" charset="-122"/>
                <a:ea typeface="宋体" charset="-122"/>
              </a:rPr>
              <a:t>）</a:t>
            </a:r>
            <a:r>
              <a:rPr kumimoji="1" lang="zh-CN" altLang="en-US" sz="2400">
                <a:solidFill>
                  <a:srgbClr val="FF0000"/>
                </a:solidFill>
                <a:latin typeface="宋体" charset="-122"/>
                <a:ea typeface="宋体" charset="-122"/>
              </a:rPr>
              <a:t>合并</a:t>
            </a:r>
            <a:r>
              <a:rPr kumimoji="1" lang="zh-CN" altLang="en-US" sz="2400">
                <a:latin typeface="宋体" charset="-122"/>
                <a:ea typeface="宋体" charset="-122"/>
              </a:rPr>
              <a:t>：把各个子问题的解合并起来，合并的代价因情况不同有很大差异，</a:t>
            </a:r>
            <a:r>
              <a:rPr kumimoji="1" lang="zh-CN" altLang="en-US" sz="2400">
                <a:solidFill>
                  <a:srgbClr val="FF0000"/>
                </a:solidFill>
                <a:latin typeface="宋体" charset="-122"/>
                <a:ea typeface="宋体" charset="-122"/>
              </a:rPr>
              <a:t>分治算法的有效性很大程度上依赖于合并的实现。 </a:t>
            </a:r>
          </a:p>
        </p:txBody>
      </p:sp>
      <p:sp>
        <p:nvSpPr>
          <p:cNvPr id="13318" name="Text Box 24"/>
          <p:cNvSpPr txBox="1">
            <a:spLocks noChangeArrowheads="1"/>
          </p:cNvSpPr>
          <p:nvPr/>
        </p:nvSpPr>
        <p:spPr bwMode="auto">
          <a:xfrm>
            <a:off x="323850" y="333375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4.1.1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分治法的设计思想 </a:t>
            </a:r>
          </a:p>
        </p:txBody>
      </p:sp>
    </p:spTree>
    <p:extLst>
      <p:ext uri="{BB962C8B-B14F-4D97-AF65-F5344CB8AC3E}">
        <p14:creationId xmlns:p14="http://schemas.microsoft.com/office/powerpoint/2010/main" val="40755105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28625" y="1214438"/>
            <a:ext cx="8572500" cy="4714875"/>
          </a:xfrm>
        </p:spPr>
        <p:txBody>
          <a:bodyPr/>
          <a:lstStyle/>
          <a:p>
            <a:pPr algn="ctr">
              <a:lnSpc>
                <a:spcPct val="150000"/>
              </a:lnSpc>
              <a:buFontTx/>
              <a:buNone/>
            </a:pPr>
            <a:r>
              <a:rPr lang="zh-CN" altLang="en-US" sz="2400" smtClean="0">
                <a:latin typeface="Times New Roman" pitchFamily="18" charset="0"/>
                <a:ea typeface="宋体" charset="-122"/>
              </a:rPr>
              <a:t>分治法的一般过程</a:t>
            </a:r>
            <a:endParaRPr lang="en-US" altLang="zh-CN" sz="2400" smtClean="0">
              <a:latin typeface="Times New Roman" pitchFamily="18" charset="0"/>
              <a:ea typeface="宋体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smtClean="0">
                <a:latin typeface="Times New Roman" pitchFamily="18" charset="0"/>
                <a:ea typeface="宋体" charset="-122"/>
              </a:rPr>
              <a:t>DivideConquer(P){  //</a:t>
            </a:r>
            <a:r>
              <a:rPr lang="zh-CN" altLang="en-US" sz="2400" smtClean="0">
                <a:latin typeface="Times New Roman" pitchFamily="18" charset="0"/>
                <a:ea typeface="宋体" charset="-122"/>
              </a:rPr>
              <a:t>求解规模为</a:t>
            </a:r>
            <a:r>
              <a:rPr lang="en-US" altLang="zh-CN" sz="2400" smtClean="0">
                <a:latin typeface="Times New Roman" pitchFamily="18" charset="0"/>
                <a:ea typeface="宋体" charset="-122"/>
              </a:rPr>
              <a:t>n</a:t>
            </a:r>
            <a:r>
              <a:rPr lang="zh-CN" altLang="en-US" sz="2400" smtClean="0">
                <a:latin typeface="Times New Roman" pitchFamily="18" charset="0"/>
                <a:ea typeface="宋体" charset="-122"/>
              </a:rPr>
              <a:t>的问题</a:t>
            </a:r>
            <a:r>
              <a:rPr lang="en-US" altLang="zh-CN" sz="2400" smtClean="0">
                <a:latin typeface="Times New Roman" pitchFamily="18" charset="0"/>
                <a:ea typeface="宋体" charset="-122"/>
              </a:rPr>
              <a:t>P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smtClean="0">
                <a:latin typeface="Times New Roman" pitchFamily="18" charset="0"/>
                <a:ea typeface="宋体" charset="-122"/>
              </a:rPr>
              <a:t>	if(P</a:t>
            </a:r>
            <a:r>
              <a:rPr lang="zh-CN" altLang="en-US" sz="2400" smtClean="0">
                <a:latin typeface="Times New Roman" pitchFamily="18" charset="0"/>
                <a:ea typeface="宋体" charset="-122"/>
              </a:rPr>
              <a:t>的规模足够小</a:t>
            </a:r>
            <a:r>
              <a:rPr lang="en-US" altLang="zh-CN" sz="2400" smtClean="0">
                <a:latin typeface="Times New Roman" pitchFamily="18" charset="0"/>
                <a:ea typeface="宋体" charset="-122"/>
              </a:rPr>
              <a:t>)   </a:t>
            </a:r>
            <a:r>
              <a:rPr lang="zh-CN" altLang="en-US" sz="2400" smtClean="0">
                <a:latin typeface="Times New Roman" pitchFamily="18" charset="0"/>
                <a:ea typeface="宋体" charset="-122"/>
              </a:rPr>
              <a:t>直接求解</a:t>
            </a:r>
            <a:r>
              <a:rPr lang="en-US" altLang="zh-CN" sz="2400" smtClean="0">
                <a:latin typeface="Times New Roman" pitchFamily="18" charset="0"/>
                <a:ea typeface="宋体" charset="-122"/>
              </a:rPr>
              <a:t>P;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smtClean="0">
                <a:latin typeface="Times New Roman" pitchFamily="18" charset="0"/>
                <a:ea typeface="宋体" charset="-122"/>
              </a:rPr>
              <a:t>	</a:t>
            </a:r>
            <a:r>
              <a:rPr lang="zh-CN" altLang="en-US" sz="2400" smtClean="0">
                <a:latin typeface="Times New Roman" pitchFamily="18" charset="0"/>
                <a:ea typeface="宋体" charset="-122"/>
              </a:rPr>
              <a:t>否则，分解为</a:t>
            </a:r>
            <a:r>
              <a:rPr lang="en-US" altLang="zh-CN" sz="2400" smtClean="0">
                <a:latin typeface="Times New Roman" pitchFamily="18" charset="0"/>
                <a:ea typeface="宋体" charset="-122"/>
              </a:rPr>
              <a:t>k</a:t>
            </a:r>
            <a:r>
              <a:rPr lang="zh-CN" altLang="en-US" sz="2400" smtClean="0">
                <a:latin typeface="Times New Roman" pitchFamily="18" charset="0"/>
                <a:ea typeface="宋体" charset="-122"/>
              </a:rPr>
              <a:t>个子问题</a:t>
            </a:r>
            <a:r>
              <a:rPr lang="en-US" altLang="zh-CN" sz="240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aseline="-2500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smtClean="0">
                <a:latin typeface="Times New Roman" pitchFamily="18" charset="0"/>
                <a:ea typeface="宋体" charset="-122"/>
              </a:rPr>
              <a:t>,P</a:t>
            </a:r>
            <a:r>
              <a:rPr lang="en-US" altLang="zh-CN" sz="2400" baseline="-2500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smtClean="0">
                <a:latin typeface="Times New Roman" pitchFamily="18" charset="0"/>
                <a:ea typeface="宋体" charset="-122"/>
              </a:rPr>
              <a:t>,…,P</a:t>
            </a:r>
            <a:r>
              <a:rPr lang="en-US" altLang="zh-CN" sz="2400" baseline="-25000" smtClean="0">
                <a:latin typeface="Times New Roman" pitchFamily="18" charset="0"/>
                <a:ea typeface="宋体" charset="-122"/>
              </a:rPr>
              <a:t>k</a:t>
            </a:r>
            <a:r>
              <a:rPr lang="en-US" altLang="zh-CN" sz="2400" smtClean="0">
                <a:latin typeface="Times New Roman" pitchFamily="18" charset="0"/>
                <a:ea typeface="宋体" charset="-122"/>
              </a:rPr>
              <a:t>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smtClean="0">
                <a:latin typeface="Times New Roman" pitchFamily="18" charset="0"/>
                <a:ea typeface="宋体" charset="-122"/>
              </a:rPr>
              <a:t>	for(i=1;i&lt;=k;i++)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smtClean="0">
                <a:latin typeface="Times New Roman" pitchFamily="18" charset="0"/>
                <a:ea typeface="宋体" charset="-122"/>
              </a:rPr>
              <a:t>		</a:t>
            </a:r>
            <a:r>
              <a:rPr lang="en-US" altLang="zh-CN" sz="240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解各子问题，通常采用递归</a:t>
            </a:r>
            <a:r>
              <a:rPr lang="en-US" altLang="zh-CN" sz="2400" smtClean="0">
                <a:latin typeface="Times New Roman" pitchFamily="18" charset="0"/>
                <a:ea typeface="宋体" charset="-122"/>
              </a:rPr>
              <a:t>		y</a:t>
            </a:r>
            <a:r>
              <a:rPr lang="en-US" altLang="zh-CN" sz="2400" baseline="-25000" smtClean="0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400" smtClean="0">
                <a:latin typeface="Times New Roman" pitchFamily="18" charset="0"/>
                <a:ea typeface="宋体" charset="-122"/>
              </a:rPr>
              <a:t>=DivideConquer(P</a:t>
            </a:r>
            <a:r>
              <a:rPr lang="en-US" altLang="zh-CN" sz="2400" baseline="-25000" smtClean="0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400" smtClean="0">
                <a:latin typeface="Times New Roman" pitchFamily="18" charset="0"/>
                <a:ea typeface="宋体" charset="-122"/>
              </a:rPr>
              <a:t>);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smtClean="0">
                <a:latin typeface="Times New Roman" pitchFamily="18" charset="0"/>
                <a:ea typeface="宋体" charset="-122"/>
              </a:rPr>
              <a:t>	return Merge(y</a:t>
            </a:r>
            <a:r>
              <a:rPr lang="en-US" altLang="zh-CN" sz="2400" baseline="-2500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smtClean="0">
                <a:latin typeface="Times New Roman" pitchFamily="18" charset="0"/>
                <a:ea typeface="宋体" charset="-122"/>
              </a:rPr>
              <a:t>,…,y</a:t>
            </a:r>
            <a:r>
              <a:rPr lang="en-US" altLang="zh-CN" sz="2400" baseline="-25000" smtClean="0">
                <a:latin typeface="Times New Roman" pitchFamily="18" charset="0"/>
                <a:ea typeface="宋体" charset="-122"/>
              </a:rPr>
              <a:t>k</a:t>
            </a:r>
            <a:r>
              <a:rPr lang="en-US" altLang="zh-CN" sz="2400" smtClean="0">
                <a:latin typeface="Times New Roman" pitchFamily="18" charset="0"/>
                <a:ea typeface="宋体" charset="-122"/>
              </a:rPr>
              <a:t>); </a:t>
            </a:r>
            <a:r>
              <a:rPr lang="en-US" altLang="zh-CN" sz="240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将各子问题的解合并为原问题的解</a:t>
            </a:r>
            <a:endParaRPr lang="en-US" altLang="zh-CN" sz="2400" smtClean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smtClean="0">
                <a:latin typeface="Times New Roman" pitchFamily="18" charset="0"/>
                <a:ea typeface="宋体" charset="-122"/>
              </a:rPr>
              <a:t>}</a:t>
            </a:r>
            <a:endParaRPr lang="zh-CN" altLang="en-US" sz="2400" smtClean="0">
              <a:latin typeface="Times New Roman" pitchFamily="18" charset="0"/>
              <a:ea typeface="宋体" charset="-122"/>
            </a:endParaRPr>
          </a:p>
        </p:txBody>
      </p:sp>
      <p:sp>
        <p:nvSpPr>
          <p:cNvPr id="1433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1CBD45-1794-472A-AC90-F86523BA3A1B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1434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第4章 分治法</a:t>
            </a:r>
          </a:p>
        </p:txBody>
      </p:sp>
      <p:sp>
        <p:nvSpPr>
          <p:cNvPr id="1434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4D05E930-A7E4-49C5-8778-09767FF8E6BD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14342" name="Text Box 24"/>
          <p:cNvSpPr txBox="1">
            <a:spLocks noChangeArrowheads="1"/>
          </p:cNvSpPr>
          <p:nvPr/>
        </p:nvSpPr>
        <p:spPr bwMode="auto">
          <a:xfrm>
            <a:off x="323850" y="333375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4.1.1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分治法的设计思想 </a:t>
            </a:r>
          </a:p>
        </p:txBody>
      </p:sp>
    </p:spTree>
    <p:extLst>
      <p:ext uri="{BB962C8B-B14F-4D97-AF65-F5344CB8AC3E}">
        <p14:creationId xmlns:p14="http://schemas.microsoft.com/office/powerpoint/2010/main" val="11447102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D1D955-354C-44C5-91B2-7359731432AE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2457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第4章 分治法</a:t>
            </a:r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1EF1BC42-B3AD-4499-9F77-E92F0CAF9351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24581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579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1  </a:t>
            </a:r>
            <a:r>
              <a:rPr kumimoji="1" lang="zh-CN" altLang="en-US" sz="3600">
                <a:latin typeface="宋体" charset="-122"/>
                <a:ea typeface="宋体" charset="-122"/>
              </a:rPr>
              <a:t>递归的定义</a:t>
            </a:r>
            <a:r>
              <a:rPr kumimoji="1" lang="zh-CN" altLang="en-US" sz="3600">
                <a:latin typeface="Times New Roman" pitchFamily="18" charset="0"/>
                <a:ea typeface="宋体" charset="-122"/>
              </a:rPr>
              <a:t> </a:t>
            </a:r>
            <a:endParaRPr kumimoji="1" lang="zh-CN" altLang="en-US" sz="3600" b="0">
              <a:latin typeface="Times New Roman" pitchFamily="18" charset="0"/>
              <a:ea typeface="宋体" charset="-122"/>
            </a:endParaRPr>
          </a:p>
        </p:txBody>
      </p:sp>
      <p:sp>
        <p:nvSpPr>
          <p:cNvPr id="24582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2133600"/>
            <a:ext cx="56880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2  </a:t>
            </a:r>
            <a:r>
              <a:rPr kumimoji="1" lang="zh-CN" altLang="en-US" sz="3600">
                <a:latin typeface="宋体" charset="-122"/>
                <a:ea typeface="宋体" charset="-122"/>
              </a:rPr>
              <a:t>递归函数的运行轨迹</a:t>
            </a:r>
          </a:p>
        </p:txBody>
      </p:sp>
      <p:sp>
        <p:nvSpPr>
          <p:cNvPr id="24583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2924175"/>
            <a:ext cx="6624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>
                <a:latin typeface="Times New Roman" pitchFamily="18" charset="0"/>
                <a:ea typeface="宋体" charset="-122"/>
              </a:rPr>
              <a:t>3  </a:t>
            </a:r>
            <a:r>
              <a:rPr kumimoji="1" lang="zh-CN" altLang="en-US" sz="3600">
                <a:latin typeface="宋体" charset="-122"/>
                <a:ea typeface="宋体" charset="-122"/>
              </a:rPr>
              <a:t>递归函数的内部执行过程</a:t>
            </a:r>
          </a:p>
        </p:txBody>
      </p:sp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323850" y="333375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补充：</a:t>
            </a: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递  归 </a:t>
            </a:r>
          </a:p>
        </p:txBody>
      </p:sp>
    </p:spTree>
    <p:extLst>
      <p:ext uri="{BB962C8B-B14F-4D97-AF65-F5344CB8AC3E}">
        <p14:creationId xmlns:p14="http://schemas.microsoft.com/office/powerpoint/2010/main" val="25556788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10271C-ACC0-4754-8075-660CC378CFE3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2560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第4章 分治法</a:t>
            </a:r>
          </a:p>
        </p:txBody>
      </p:sp>
      <p:sp>
        <p:nvSpPr>
          <p:cNvPr id="256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29659FFF-4269-49C5-8162-442877022D3C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39750" y="1341438"/>
            <a:ext cx="81534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en-US" altLang="zh-CN" sz="2800">
                <a:latin typeface="宋体" charset="-122"/>
                <a:ea typeface="宋体" charset="-122"/>
              </a:rPr>
              <a:t>    </a:t>
            </a:r>
            <a:r>
              <a:rPr kumimoji="1" lang="zh-CN" altLang="en-US" sz="2800">
                <a:latin typeface="宋体" charset="-122"/>
                <a:ea typeface="宋体" charset="-122"/>
              </a:rPr>
              <a:t>递归（</a:t>
            </a:r>
            <a:r>
              <a:rPr kumimoji="1" lang="en-US" altLang="zh-CN" sz="2800">
                <a:latin typeface="宋体" charset="-122"/>
                <a:ea typeface="宋体" charset="-122"/>
              </a:rPr>
              <a:t>Recursion</a:t>
            </a:r>
            <a:r>
              <a:rPr kumimoji="1" lang="zh-CN" altLang="en-US" sz="2800">
                <a:latin typeface="宋体" charset="-122"/>
                <a:ea typeface="宋体" charset="-122"/>
              </a:rPr>
              <a:t>）就是子程序（或函数）直接调用自己或通过一系列调用语句间接调用自己，是一种描述问题和解决问题的基本方法。</a:t>
            </a:r>
            <a:endParaRPr kumimoji="1" lang="zh-CN" altLang="en-US" sz="2800">
              <a:solidFill>
                <a:srgbClr val="FF3300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25606" name="Text Box 10"/>
          <p:cNvSpPr txBox="1">
            <a:spLocks noChangeArrowheads="1"/>
          </p:cNvSpPr>
          <p:nvPr/>
        </p:nvSpPr>
        <p:spPr bwMode="auto">
          <a:xfrm>
            <a:off x="323850" y="333375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递归的定义 </a:t>
            </a: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323850" y="2916238"/>
            <a:ext cx="8424863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ctr"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递归函数的经典问题</a:t>
            </a:r>
            <a:r>
              <a:rPr kumimoji="1" lang="en-US" altLang="zh-CN" sz="24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——</a:t>
            </a:r>
            <a:r>
              <a:rPr kumimoji="1" lang="zh-CN" altLang="en-US" sz="24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汉诺塔问题</a:t>
            </a: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    在世界刚被创建的时候有一座钻石宝塔（塔</a:t>
            </a:r>
            <a:r>
              <a:rPr kumimoji="1" lang="en-US" altLang="zh-CN" sz="24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zh-CN" altLang="en-US" sz="24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），其上有</a:t>
            </a:r>
            <a:r>
              <a:rPr kumimoji="1" lang="en-US" altLang="zh-CN" sz="24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64</a:t>
            </a:r>
            <a:r>
              <a:rPr kumimoji="1" lang="zh-CN" altLang="en-US" sz="24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个金碟。所有碟子按从大到小的次序从塔底堆放至塔顶。紧挨着这座塔有另外两个钻石宝塔（塔</a:t>
            </a:r>
            <a:r>
              <a:rPr kumimoji="1" lang="en-US" altLang="zh-CN" sz="24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kumimoji="1" lang="zh-CN" altLang="en-US" sz="24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和塔</a:t>
            </a:r>
            <a:r>
              <a:rPr kumimoji="1" lang="en-US" altLang="zh-CN" sz="24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kumimoji="1" lang="zh-CN" altLang="en-US" sz="24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）。从世界创始之日起，婆罗门寺的牧师们就一直在试图把塔</a:t>
            </a:r>
            <a:r>
              <a:rPr kumimoji="1" lang="en-US" altLang="zh-CN" sz="24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zh-CN" altLang="en-US" sz="24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上的碟子移动到塔</a:t>
            </a:r>
            <a:r>
              <a:rPr kumimoji="1" lang="en-US" altLang="zh-CN" sz="24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kumimoji="1" lang="zh-CN" altLang="en-US" sz="24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上去，其间借助于塔</a:t>
            </a:r>
            <a:r>
              <a:rPr kumimoji="1" lang="en-US" altLang="zh-CN" sz="24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kumimoji="1" lang="zh-CN" altLang="en-US" sz="240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的帮助。每次只能移动一个碟子，任何时候都不能把一个碟子放在比它小的碟子上面。当牧师们完成任务时，世界末日也就到了。</a:t>
            </a:r>
          </a:p>
        </p:txBody>
      </p:sp>
    </p:spTree>
    <p:extLst>
      <p:ext uri="{BB962C8B-B14F-4D97-AF65-F5344CB8AC3E}">
        <p14:creationId xmlns:p14="http://schemas.microsoft.com/office/powerpoint/2010/main" val="16757116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716D4B-84AD-4C95-BB79-0141FF0A38A0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2662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第4章 分治法</a:t>
            </a:r>
          </a:p>
        </p:txBody>
      </p:sp>
      <p:sp>
        <p:nvSpPr>
          <p:cNvPr id="266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67452FEE-0FC8-46F9-B915-5B9C9D7766AD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pic>
        <p:nvPicPr>
          <p:cNvPr id="26629" name="Picture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42875"/>
            <a:ext cx="6592887" cy="62245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019175" y="1660525"/>
            <a:ext cx="7056438" cy="46799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019175" y="3228975"/>
            <a:ext cx="6983413" cy="31115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27088" y="4784725"/>
            <a:ext cx="8181975" cy="175736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4674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D2DAD5-CC7A-48BB-8A34-C805B49762C4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2765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第4章 分治法</a:t>
            </a:r>
          </a:p>
        </p:txBody>
      </p:sp>
      <p:sp>
        <p:nvSpPr>
          <p:cNvPr id="276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89AA3203-EA33-4D21-BBAD-15F3884C5EAB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276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748712" cy="44640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zh-CN" altLang="en-US" sz="3000" smtClean="0"/>
              <a:t>汉诺塔问题可以通过以下三个步骤实现：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zh-CN" altLang="en-US" sz="3000" smtClean="0"/>
              <a:t>（</a:t>
            </a:r>
            <a:r>
              <a:rPr lang="en-US" altLang="zh-CN" sz="3000" smtClean="0"/>
              <a:t>1</a:t>
            </a:r>
            <a:r>
              <a:rPr lang="zh-CN" altLang="en-US" sz="3000" smtClean="0"/>
              <a:t>）将塔</a:t>
            </a:r>
            <a:r>
              <a:rPr lang="en-US" altLang="zh-CN" sz="3000" smtClean="0"/>
              <a:t>A</a:t>
            </a:r>
            <a:r>
              <a:rPr lang="zh-CN" altLang="en-US" sz="3000" smtClean="0"/>
              <a:t>上的</a:t>
            </a:r>
            <a:r>
              <a:rPr lang="en-US" altLang="zh-CN" sz="3000" smtClean="0"/>
              <a:t>n-1</a:t>
            </a:r>
            <a:r>
              <a:rPr lang="zh-CN" altLang="en-US" sz="3000" smtClean="0"/>
              <a:t>个碟子借助塔</a:t>
            </a:r>
            <a:r>
              <a:rPr lang="en-US" altLang="zh-CN" sz="3000" smtClean="0"/>
              <a:t>C</a:t>
            </a:r>
            <a:r>
              <a:rPr lang="zh-CN" altLang="en-US" sz="3000" smtClean="0"/>
              <a:t>先移到塔</a:t>
            </a:r>
            <a:r>
              <a:rPr lang="en-US" altLang="zh-CN" sz="3000" smtClean="0"/>
              <a:t>B</a:t>
            </a:r>
            <a:r>
              <a:rPr lang="zh-CN" altLang="en-US" sz="3000" smtClean="0"/>
              <a:t>上；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zh-CN" altLang="en-US" sz="3000" smtClean="0"/>
              <a:t>（</a:t>
            </a:r>
            <a:r>
              <a:rPr lang="en-US" altLang="zh-CN" sz="3000" smtClean="0"/>
              <a:t>2</a:t>
            </a:r>
            <a:r>
              <a:rPr lang="zh-CN" altLang="en-US" sz="3000" smtClean="0"/>
              <a:t>）把塔</a:t>
            </a:r>
            <a:r>
              <a:rPr lang="en-US" altLang="zh-CN" sz="3000" smtClean="0"/>
              <a:t>A</a:t>
            </a:r>
            <a:r>
              <a:rPr lang="zh-CN" altLang="en-US" sz="3000" smtClean="0"/>
              <a:t>上剩下的一个碟子移到塔</a:t>
            </a:r>
            <a:r>
              <a:rPr lang="en-US" altLang="zh-CN" sz="3000" smtClean="0"/>
              <a:t>C</a:t>
            </a:r>
            <a:r>
              <a:rPr lang="zh-CN" altLang="en-US" sz="3000" smtClean="0"/>
              <a:t>上；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zh-CN" altLang="en-US" sz="3000" smtClean="0"/>
              <a:t>（</a:t>
            </a:r>
            <a:r>
              <a:rPr lang="en-US" altLang="zh-CN" sz="3000" smtClean="0"/>
              <a:t>3</a:t>
            </a:r>
            <a:r>
              <a:rPr lang="zh-CN" altLang="en-US" sz="3000" smtClean="0"/>
              <a:t>）将</a:t>
            </a:r>
            <a:r>
              <a:rPr lang="en-US" altLang="zh-CN" sz="3000" smtClean="0"/>
              <a:t>n-1</a:t>
            </a:r>
            <a:r>
              <a:rPr lang="zh-CN" altLang="en-US" sz="3000" smtClean="0"/>
              <a:t>个碟子从塔</a:t>
            </a:r>
            <a:r>
              <a:rPr lang="en-US" altLang="zh-CN" sz="3000" smtClean="0"/>
              <a:t>B</a:t>
            </a:r>
            <a:r>
              <a:rPr lang="zh-CN" altLang="en-US" sz="3000" smtClean="0"/>
              <a:t>借助塔</a:t>
            </a:r>
            <a:r>
              <a:rPr lang="en-US" altLang="zh-CN" sz="3000" smtClean="0"/>
              <a:t>A</a:t>
            </a:r>
            <a:r>
              <a:rPr lang="zh-CN" altLang="en-US" sz="3000" smtClean="0"/>
              <a:t>移到塔</a:t>
            </a:r>
            <a:r>
              <a:rPr lang="en-US" altLang="zh-CN" sz="3000" smtClean="0"/>
              <a:t>C</a:t>
            </a:r>
            <a:r>
              <a:rPr lang="zh-CN" altLang="en-US" sz="3000" smtClean="0"/>
              <a:t>上；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zh-CN" altLang="en-US" sz="3000" smtClean="0"/>
              <a:t>显然，这是一个递归求解的过程。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递归的定义 </a:t>
            </a:r>
          </a:p>
        </p:txBody>
      </p:sp>
    </p:spTree>
    <p:extLst>
      <p:ext uri="{BB962C8B-B14F-4D97-AF65-F5344CB8AC3E}">
        <p14:creationId xmlns:p14="http://schemas.microsoft.com/office/powerpoint/2010/main" val="35403459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2133C674-4B72-48AF-8886-A19B7255E58B}" type="datetime1">
              <a:rPr lang="zh-CN" altLang="en-US" sz="1400" smtClean="0">
                <a:latin typeface="Comic Sans MS" pitchFamily="66" charset="0"/>
              </a:rPr>
              <a:pPr/>
              <a:t>2016/3/15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577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757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A7DC14AF-F5D1-4A81-8B18-10079E42CC1B}" type="slidenum">
              <a:rPr lang="en-US" altLang="zh-CN" sz="1400" smtClean="0">
                <a:latin typeface="Comic Sans MS" pitchFamily="66" charset="0"/>
              </a:rPr>
              <a:pPr/>
              <a:t>3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233363" y="377825"/>
            <a:ext cx="8007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3.6.1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最近对问题 </a:t>
            </a:r>
          </a:p>
        </p:txBody>
      </p:sp>
      <p:sp>
        <p:nvSpPr>
          <p:cNvPr id="75782" name="Text Box 5"/>
          <p:cNvSpPr txBox="1">
            <a:spLocks noChangeArrowheads="1"/>
          </p:cNvSpPr>
          <p:nvPr/>
        </p:nvSpPr>
        <p:spPr bwMode="auto">
          <a:xfrm>
            <a:off x="338138" y="1320800"/>
            <a:ext cx="8181975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800" b="1"/>
              <a:t>        </a:t>
            </a:r>
            <a:r>
              <a:rPr kumimoji="1" lang="zh-CN" altLang="en-US" sz="2800" b="1"/>
              <a:t>最近对问题要求</a:t>
            </a:r>
            <a:r>
              <a:rPr kumimoji="1" lang="zh-CN" altLang="en-US" sz="2800" b="1">
                <a:solidFill>
                  <a:srgbClr val="FF0000"/>
                </a:solidFill>
              </a:rPr>
              <a:t>找出一个包含</a:t>
            </a:r>
            <a:r>
              <a:rPr kumimoji="1" lang="en-US" altLang="zh-CN" sz="2800" b="1" i="1">
                <a:solidFill>
                  <a:srgbClr val="FF0000"/>
                </a:solidFill>
              </a:rPr>
              <a:t>n</a:t>
            </a:r>
            <a:r>
              <a:rPr kumimoji="1" lang="zh-CN" altLang="en-US" sz="2800" b="1">
                <a:solidFill>
                  <a:srgbClr val="FF0000"/>
                </a:solidFill>
              </a:rPr>
              <a:t>个点的集合中距离最近的两个点。</a:t>
            </a:r>
            <a:endParaRPr kumimoji="1" lang="en-US" altLang="zh-CN" sz="2800" b="1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800" b="1">
                <a:solidFill>
                  <a:srgbClr val="FF0000"/>
                </a:solidFill>
              </a:rPr>
              <a:t>        </a:t>
            </a:r>
            <a:r>
              <a:rPr kumimoji="1" lang="zh-CN" altLang="en-US" sz="2800" b="1"/>
              <a:t>简单起见，只考虑二维的情况，并假设所讨论的点是以标准笛卡儿坐标形式（</a:t>
            </a:r>
            <a:r>
              <a:rPr kumimoji="1" lang="en-US" altLang="zh-CN" sz="2800" b="1" i="1"/>
              <a:t>x</a:t>
            </a:r>
            <a:r>
              <a:rPr kumimoji="1" lang="en-US" altLang="zh-CN" sz="2800" b="1"/>
              <a:t>, </a:t>
            </a:r>
            <a:r>
              <a:rPr kumimoji="1" lang="en-US" altLang="zh-CN" sz="2800" b="1" i="1"/>
              <a:t>y</a:t>
            </a:r>
            <a:r>
              <a:rPr kumimoji="1" lang="zh-CN" altLang="en-US" sz="2800" b="1"/>
              <a:t>）给出的。因此，在两个点</a:t>
            </a:r>
            <a:r>
              <a:rPr kumimoji="1" lang="en-US" altLang="zh-CN" sz="2800" b="1" i="1"/>
              <a:t>P</a:t>
            </a:r>
            <a:r>
              <a:rPr kumimoji="1" lang="en-US" altLang="zh-CN" sz="2800" b="1" i="1" baseline="-30000"/>
              <a:t>i</a:t>
            </a:r>
            <a:r>
              <a:rPr kumimoji="1" lang="en-US" altLang="zh-CN" sz="2800" b="1"/>
              <a:t>=(</a:t>
            </a:r>
            <a:r>
              <a:rPr kumimoji="1" lang="en-US" altLang="zh-CN" sz="2800" b="1" i="1"/>
              <a:t>x</a:t>
            </a:r>
            <a:r>
              <a:rPr kumimoji="1" lang="en-US" altLang="zh-CN" sz="2800" b="1" i="1" baseline="-30000"/>
              <a:t>i</a:t>
            </a:r>
            <a:r>
              <a:rPr kumimoji="1" lang="en-US" altLang="zh-CN" sz="2800" b="1"/>
              <a:t>, </a:t>
            </a:r>
            <a:r>
              <a:rPr kumimoji="1" lang="en-US" altLang="zh-CN" sz="2800" b="1" i="1"/>
              <a:t>y</a:t>
            </a:r>
            <a:r>
              <a:rPr kumimoji="1" lang="en-US" altLang="zh-CN" sz="2800" b="1" i="1" baseline="-30000"/>
              <a:t>i</a:t>
            </a:r>
            <a:r>
              <a:rPr kumimoji="1" lang="en-US" altLang="zh-CN" sz="2800" b="1"/>
              <a:t>)</a:t>
            </a:r>
            <a:r>
              <a:rPr kumimoji="1" lang="zh-CN" altLang="en-US" sz="2800" b="1"/>
              <a:t>和</a:t>
            </a:r>
            <a:r>
              <a:rPr kumimoji="1" lang="en-US" altLang="zh-CN" sz="2800" b="1" i="1"/>
              <a:t>P</a:t>
            </a:r>
            <a:r>
              <a:rPr kumimoji="1" lang="en-US" altLang="zh-CN" sz="2800" b="1" i="1" baseline="-30000"/>
              <a:t>j</a:t>
            </a:r>
            <a:r>
              <a:rPr kumimoji="1" lang="en-US" altLang="zh-CN" sz="2800" b="1"/>
              <a:t>=(</a:t>
            </a:r>
            <a:r>
              <a:rPr kumimoji="1" lang="en-US" altLang="zh-CN" sz="2800" b="1" i="1"/>
              <a:t>x</a:t>
            </a:r>
            <a:r>
              <a:rPr kumimoji="1" lang="en-US" altLang="zh-CN" sz="2800" b="1" i="1" baseline="-30000"/>
              <a:t>j</a:t>
            </a:r>
            <a:r>
              <a:rPr kumimoji="1" lang="en-US" altLang="zh-CN" sz="2800" b="1"/>
              <a:t>, </a:t>
            </a:r>
            <a:r>
              <a:rPr kumimoji="1" lang="en-US" altLang="zh-CN" sz="2800" b="1" i="1"/>
              <a:t>y</a:t>
            </a:r>
            <a:r>
              <a:rPr kumimoji="1" lang="en-US" altLang="zh-CN" sz="2800" b="1" i="1" baseline="-30000"/>
              <a:t>j</a:t>
            </a:r>
            <a:r>
              <a:rPr kumimoji="1" lang="en-US" altLang="zh-CN" sz="2800" b="1"/>
              <a:t>)</a:t>
            </a:r>
            <a:r>
              <a:rPr kumimoji="1" lang="zh-CN" altLang="en-US" sz="2800" b="1"/>
              <a:t>之间的距离是标准的欧几里德距离：  </a:t>
            </a:r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5784" name="Object 4"/>
          <p:cNvGraphicFramePr>
            <a:graphicFrameLocks noChangeAspect="1"/>
          </p:cNvGraphicFramePr>
          <p:nvPr/>
        </p:nvGraphicFramePr>
        <p:xfrm>
          <a:off x="2297113" y="4906963"/>
          <a:ext cx="38163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公式" r:id="rId3" imgW="1841500" imgH="317500" progId="Equation.3">
                  <p:embed/>
                </p:oleObj>
              </mc:Choice>
              <mc:Fallback>
                <p:oleObj name="公式" r:id="rId3" imgW="18415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4906963"/>
                        <a:ext cx="381635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74746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5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A3E259-8275-4117-B8B1-A51263906621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2867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第4章 分治法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5DBDAFC6-B5A8-46E6-9B2E-58BC2F006C49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grpSp>
        <p:nvGrpSpPr>
          <p:cNvPr id="28677" name="Group 1080"/>
          <p:cNvGrpSpPr>
            <a:grpSpLocks/>
          </p:cNvGrpSpPr>
          <p:nvPr/>
        </p:nvGrpSpPr>
        <p:grpSpPr bwMode="auto">
          <a:xfrm>
            <a:off x="500063" y="1214438"/>
            <a:ext cx="8532812" cy="5072062"/>
            <a:chOff x="1549" y="10040"/>
            <a:chExt cx="7654" cy="2974"/>
          </a:xfrm>
        </p:grpSpPr>
        <p:sp>
          <p:nvSpPr>
            <p:cNvPr id="28679" name="Text Box 1081"/>
            <p:cNvSpPr txBox="1">
              <a:spLocks noChangeArrowheads="1"/>
            </p:cNvSpPr>
            <p:nvPr/>
          </p:nvSpPr>
          <p:spPr bwMode="auto">
            <a:xfrm>
              <a:off x="1549" y="10044"/>
              <a:ext cx="7654" cy="29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4680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华文新魏" pitchFamily="2" charset="-122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楷体_GB2312" pitchFamily="49" charset="-122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  <a:cs typeface="Tahoma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775"/>
                </a:spcAft>
                <a:buClrTx/>
                <a:buSzTx/>
                <a:buFontTx/>
                <a:buNone/>
              </a:pPr>
              <a:r>
                <a:rPr lang="zh-CN" altLang="en-US" sz="2800">
                  <a:latin typeface="Times New Roman" pitchFamily="18" charset="0"/>
                  <a:ea typeface="宋体" charset="-122"/>
                </a:rPr>
                <a:t>算法</a:t>
              </a:r>
              <a:r>
                <a:rPr lang="en-US" altLang="zh-CN" sz="2800">
                  <a:latin typeface="Times New Roman" pitchFamily="18" charset="0"/>
                  <a:ea typeface="宋体" charset="-122"/>
                </a:rPr>
                <a:t>4.2——</a:t>
              </a:r>
              <a:r>
                <a:rPr lang="zh-CN" altLang="en-US" sz="2800">
                  <a:latin typeface="Times New Roman" pitchFamily="18" charset="0"/>
                  <a:ea typeface="宋体" charset="-122"/>
                </a:rPr>
                <a:t>汉诺塔算法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latin typeface="Times New Roman" pitchFamily="18" charset="0"/>
                  <a:ea typeface="宋体" charset="-122"/>
                </a:rPr>
                <a:t>      </a:t>
              </a: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//A</a:t>
              </a:r>
              <a:r>
                <a:rPr lang="zh-CN" altLang="en-US" sz="24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位置是移动的初始塔，</a:t>
              </a: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B</a:t>
              </a:r>
              <a:r>
                <a:rPr lang="zh-CN" altLang="en-US" sz="24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位置是辅助塔，</a:t>
              </a: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C</a:t>
              </a:r>
              <a:r>
                <a:rPr lang="zh-CN" altLang="en-US" sz="24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位置是目标塔        </a:t>
              </a:r>
              <a:endParaRPr lang="en-US" altLang="zh-CN" sz="2400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  <a:ea typeface="宋体" charset="-122"/>
                </a:rPr>
                <a:t>     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1  void Hanoi</a:t>
              </a:r>
              <a:r>
                <a:rPr lang="en-US" altLang="zh-CN" sz="2400">
                  <a:latin typeface="宋体" charset="-122"/>
                  <a:ea typeface="宋体" charset="-122"/>
                </a:rPr>
                <a:t>(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int n, char A, char B, char C</a:t>
              </a:r>
              <a:r>
                <a:rPr lang="en-US" altLang="zh-CN" sz="2400">
                  <a:latin typeface="宋体" charset="-122"/>
                  <a:ea typeface="宋体" charset="-122"/>
                </a:rPr>
                <a:t>)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 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charset="-122"/>
                </a:rPr>
                <a:t>    2  {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charset="-122"/>
                </a:rPr>
                <a:t>    3      if </a:t>
              </a:r>
              <a:r>
                <a:rPr lang="en-US" altLang="zh-CN" sz="2400">
                  <a:latin typeface="宋体" charset="-122"/>
                  <a:ea typeface="宋体" charset="-122"/>
                </a:rPr>
                <a:t>(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n==1</a:t>
              </a:r>
              <a:r>
                <a:rPr lang="en-US" altLang="zh-CN" sz="2400">
                  <a:latin typeface="宋体" charset="-122"/>
                  <a:ea typeface="宋体" charset="-122"/>
                </a:rPr>
                <a:t>)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 Move</a:t>
              </a:r>
              <a:r>
                <a:rPr lang="en-US" altLang="zh-CN" sz="2400">
                  <a:latin typeface="宋体" charset="-122"/>
                  <a:ea typeface="宋体" charset="-122"/>
                </a:rPr>
                <a:t>(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A, C</a:t>
              </a:r>
              <a:r>
                <a:rPr lang="en-US" altLang="zh-CN" sz="2400">
                  <a:latin typeface="宋体" charset="-122"/>
                  <a:ea typeface="宋体" charset="-122"/>
                </a:rPr>
                <a:t>)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;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charset="-122"/>
                </a:rPr>
                <a:t>           </a:t>
              </a:r>
              <a:r>
                <a:rPr lang="en-US" altLang="zh-CN" sz="2400">
                  <a:solidFill>
                    <a:srgbClr val="008000"/>
                  </a:solidFill>
                  <a:latin typeface="Times New Roman" pitchFamily="18" charset="0"/>
                  <a:ea typeface="宋体" charset="-122"/>
                </a:rPr>
                <a:t>//Move</a:t>
              </a:r>
              <a:r>
                <a:rPr lang="zh-CN" altLang="en-US" sz="2400">
                  <a:solidFill>
                    <a:srgbClr val="008000"/>
                  </a:solidFill>
                  <a:latin typeface="Times New Roman" pitchFamily="18" charset="0"/>
                  <a:ea typeface="宋体" charset="-122"/>
                </a:rPr>
                <a:t>是一个抽象操作，表示将碟子从</a:t>
              </a:r>
              <a:r>
                <a:rPr lang="en-US" altLang="zh-CN" sz="2400">
                  <a:solidFill>
                    <a:srgbClr val="008000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zh-CN" altLang="en-US" sz="2400">
                  <a:solidFill>
                    <a:srgbClr val="008000"/>
                  </a:solidFill>
                  <a:latin typeface="Times New Roman" pitchFamily="18" charset="0"/>
                  <a:ea typeface="宋体" charset="-122"/>
                </a:rPr>
                <a:t>移到</a:t>
              </a:r>
              <a:r>
                <a:rPr lang="en-US" altLang="zh-CN" sz="2400">
                  <a:solidFill>
                    <a:srgbClr val="008000"/>
                  </a:solidFill>
                  <a:latin typeface="Times New Roman" pitchFamily="18" charset="0"/>
                  <a:ea typeface="宋体" charset="-122"/>
                </a:rPr>
                <a:t>C</a:t>
              </a:r>
              <a:r>
                <a:rPr lang="zh-CN" altLang="en-US" sz="2400">
                  <a:solidFill>
                    <a:srgbClr val="008000"/>
                  </a:solidFill>
                  <a:latin typeface="Times New Roman" pitchFamily="18" charset="0"/>
                  <a:ea typeface="宋体" charset="-122"/>
                </a:rPr>
                <a:t>上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  <a:ea typeface="宋体" charset="-122"/>
                </a:rPr>
                <a:t>    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4     else {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charset="-122"/>
                </a:rPr>
                <a:t>    5        Hanoi</a:t>
              </a:r>
              <a:r>
                <a:rPr lang="en-US" altLang="zh-CN" sz="2400">
                  <a:latin typeface="宋体" charset="-122"/>
                  <a:ea typeface="宋体" charset="-122"/>
                </a:rPr>
                <a:t>(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n</a:t>
              </a:r>
              <a:r>
                <a:rPr lang="en-US" altLang="zh-CN" sz="2400">
                  <a:latin typeface="宋体" charset="-122"/>
                  <a:ea typeface="宋体" charset="-122"/>
                </a:rPr>
                <a:t>-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1, A, C, B</a:t>
              </a:r>
              <a:r>
                <a:rPr lang="en-US" altLang="zh-CN" sz="2400">
                  <a:latin typeface="宋体" charset="-122"/>
                  <a:ea typeface="宋体" charset="-122"/>
                </a:rPr>
                <a:t>)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;  </a:t>
              </a: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//</a:t>
              </a:r>
              <a:r>
                <a:rPr lang="zh-CN" altLang="en-US" sz="24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对应前述第（</a:t>
              </a: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zh-CN" altLang="en-US" sz="24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）步骤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  <a:ea typeface="宋体" charset="-122"/>
                </a:rPr>
                <a:t>    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6        Move</a:t>
              </a:r>
              <a:r>
                <a:rPr lang="en-US" altLang="zh-CN" sz="2400">
                  <a:latin typeface="宋体" charset="-122"/>
                  <a:ea typeface="宋体" charset="-122"/>
                </a:rPr>
                <a:t>(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A, C</a:t>
              </a:r>
              <a:r>
                <a:rPr lang="en-US" altLang="zh-CN" sz="2400">
                  <a:latin typeface="宋体" charset="-122"/>
                  <a:ea typeface="宋体" charset="-122"/>
                </a:rPr>
                <a:t>)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;                </a:t>
              </a: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//</a:t>
              </a:r>
              <a:r>
                <a:rPr lang="zh-CN" altLang="en-US" sz="24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对应前述第（</a:t>
              </a: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2</a:t>
              </a:r>
              <a:r>
                <a:rPr lang="zh-CN" altLang="en-US" sz="24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）步骤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  <a:ea typeface="宋体" charset="-122"/>
                </a:rPr>
                <a:t>    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7        Hanoi</a:t>
              </a:r>
              <a:r>
                <a:rPr lang="en-US" altLang="zh-CN" sz="2400">
                  <a:latin typeface="宋体" charset="-122"/>
                  <a:ea typeface="宋体" charset="-122"/>
                </a:rPr>
                <a:t>(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n</a:t>
              </a:r>
              <a:r>
                <a:rPr lang="en-US" altLang="zh-CN" sz="2400">
                  <a:latin typeface="宋体" charset="-122"/>
                  <a:ea typeface="宋体" charset="-122"/>
                </a:rPr>
                <a:t>-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1, B, A, C</a:t>
              </a:r>
              <a:r>
                <a:rPr lang="en-US" altLang="zh-CN" sz="2400">
                  <a:latin typeface="宋体" charset="-122"/>
                  <a:ea typeface="宋体" charset="-122"/>
                </a:rPr>
                <a:t>)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;  </a:t>
              </a: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//</a:t>
              </a:r>
              <a:r>
                <a:rPr lang="zh-CN" altLang="en-US" sz="24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对应前述第（</a:t>
              </a:r>
              <a:r>
                <a:rPr lang="en-US" altLang="zh-CN" sz="24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3</a:t>
              </a:r>
              <a:r>
                <a:rPr lang="zh-CN" altLang="en-US" sz="240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）步骤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  <a:ea typeface="宋体" charset="-122"/>
                </a:rPr>
                <a:t>    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8    }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  <a:ea typeface="宋体" charset="-122"/>
                </a:rPr>
                <a:t>    9  }</a:t>
              </a:r>
            </a:p>
          </p:txBody>
        </p:sp>
        <p:grpSp>
          <p:nvGrpSpPr>
            <p:cNvPr id="28680" name="Group 1082"/>
            <p:cNvGrpSpPr>
              <a:grpSpLocks/>
            </p:cNvGrpSpPr>
            <p:nvPr/>
          </p:nvGrpSpPr>
          <p:grpSpPr bwMode="auto">
            <a:xfrm>
              <a:off x="1549" y="10040"/>
              <a:ext cx="550" cy="864"/>
              <a:chOff x="1519" y="3141"/>
              <a:chExt cx="550" cy="864"/>
            </a:xfrm>
          </p:grpSpPr>
          <p:sp>
            <p:nvSpPr>
              <p:cNvPr id="28681" name="AutoShape 1083"/>
              <p:cNvSpPr>
                <a:spLocks noChangeArrowheads="1"/>
              </p:cNvSpPr>
              <p:nvPr/>
            </p:nvSpPr>
            <p:spPr bwMode="auto">
              <a:xfrm rot="5400000">
                <a:off x="1362" y="3298"/>
                <a:ext cx="864" cy="55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90000"/>
                  <a:buChar char="•"/>
                  <a:defRPr sz="3400" b="1">
                    <a:solidFill>
                      <a:schemeClr val="tx1"/>
                    </a:solidFill>
                    <a:latin typeface="Tahoma" pitchFamily="34" charset="0"/>
                    <a:ea typeface="华文新魏" pitchFamily="2" charset="-122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800" b="1">
                    <a:solidFill>
                      <a:srgbClr val="08228E"/>
                    </a:solidFill>
                    <a:latin typeface="Tahoma" pitchFamily="34" charset="0"/>
                    <a:ea typeface="楷体_GB2312" pitchFamily="49" charset="-122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4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0236" name="WordArt 1084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454" y="3346"/>
                <a:ext cx="557" cy="167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C++</a:t>
                </a:r>
                <a:r>
                  <a:rPr lang="zh-CN" altLang="en-US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描述</a:t>
                </a:r>
              </a:p>
            </p:txBody>
          </p:sp>
        </p:grpSp>
      </p:grp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323850" y="333375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递归的定义 </a:t>
            </a:r>
          </a:p>
        </p:txBody>
      </p:sp>
    </p:spTree>
    <p:extLst>
      <p:ext uri="{BB962C8B-B14F-4D97-AF65-F5344CB8AC3E}">
        <p14:creationId xmlns:p14="http://schemas.microsoft.com/office/powerpoint/2010/main" val="12181795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D36FA8-B6A4-4A6F-9BD2-F8CEC8313043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2969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第4章 分治法</a:t>
            </a:r>
          </a:p>
        </p:txBody>
      </p:sp>
      <p:sp>
        <p:nvSpPr>
          <p:cNvPr id="2970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B57014B9-2B88-4803-A52A-94499317BD0C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95288" y="1412875"/>
            <a:ext cx="8221662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en-US" altLang="zh-CN" sz="2400" b="0">
                <a:latin typeface="宋体" charset="-122"/>
                <a:ea typeface="宋体" charset="-122"/>
              </a:rPr>
              <a:t>    </a:t>
            </a:r>
            <a:r>
              <a:rPr kumimoji="1" lang="zh-CN" altLang="en-US" sz="2800">
                <a:latin typeface="宋体" charset="-122"/>
                <a:ea typeface="宋体" charset="-122"/>
              </a:rPr>
              <a:t>在递归函数中，调用函数和被调用函数是同一个函数，需要注意的是递归函数的调用层次，如果把调用递归函数的</a:t>
            </a:r>
            <a:r>
              <a:rPr kumimoji="1" lang="zh-CN" altLang="en-US" sz="2800">
                <a:solidFill>
                  <a:srgbClr val="FF0000"/>
                </a:solidFill>
                <a:latin typeface="宋体" charset="-122"/>
                <a:ea typeface="宋体" charset="-122"/>
              </a:rPr>
              <a:t>主函数称为第</a:t>
            </a:r>
            <a:r>
              <a:rPr kumimoji="1" lang="en-US" altLang="zh-CN" sz="2800">
                <a:solidFill>
                  <a:srgbClr val="FF0000"/>
                </a:solidFill>
                <a:latin typeface="宋体" charset="-122"/>
                <a:ea typeface="宋体" charset="-122"/>
              </a:rPr>
              <a:t>0</a:t>
            </a:r>
            <a:r>
              <a:rPr kumimoji="1" lang="zh-CN" altLang="en-US" sz="2800">
                <a:solidFill>
                  <a:srgbClr val="FF0000"/>
                </a:solidFill>
                <a:latin typeface="宋体" charset="-122"/>
                <a:ea typeface="宋体" charset="-122"/>
              </a:rPr>
              <a:t>层</a:t>
            </a:r>
            <a:r>
              <a:rPr kumimoji="1" lang="zh-CN" altLang="en-US" sz="2800">
                <a:latin typeface="宋体" charset="-122"/>
                <a:ea typeface="宋体" charset="-122"/>
              </a:rPr>
              <a:t>，进入函数后，首次递归调用自身称为第</a:t>
            </a:r>
            <a:r>
              <a:rPr kumimoji="1" lang="en-US" altLang="zh-CN" sz="2800"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800">
                <a:latin typeface="宋体" charset="-122"/>
                <a:ea typeface="宋体" charset="-122"/>
              </a:rPr>
              <a:t>层调用；从第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i</a:t>
            </a:r>
            <a:r>
              <a:rPr kumimoji="1" lang="zh-CN" altLang="en-US" sz="2800">
                <a:latin typeface="宋体" charset="-122"/>
                <a:ea typeface="宋体" charset="-122"/>
              </a:rPr>
              <a:t>层递归调用自身称为第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800">
                <a:latin typeface="Times New Roman" pitchFamily="18" charset="0"/>
                <a:ea typeface="宋体" charset="-122"/>
              </a:rPr>
              <a:t>+1</a:t>
            </a:r>
            <a:r>
              <a:rPr kumimoji="1" lang="zh-CN" altLang="en-US" sz="2800">
                <a:latin typeface="宋体" charset="-122"/>
                <a:ea typeface="宋体" charset="-122"/>
              </a:rPr>
              <a:t>层。反之，退出第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800">
                <a:latin typeface="Times New Roman" pitchFamily="18" charset="0"/>
                <a:ea typeface="宋体" charset="-122"/>
              </a:rPr>
              <a:t>+1</a:t>
            </a:r>
            <a:r>
              <a:rPr kumimoji="1" lang="zh-CN" altLang="en-US" sz="2800">
                <a:latin typeface="宋体" charset="-122"/>
                <a:ea typeface="宋体" charset="-122"/>
              </a:rPr>
              <a:t>层调用应该返回第</a:t>
            </a:r>
            <a:r>
              <a:rPr kumimoji="1" lang="en-US" altLang="zh-CN" sz="2800" i="1">
                <a:latin typeface="Times New Roman" pitchFamily="18" charset="0"/>
                <a:ea typeface="宋体" charset="-122"/>
              </a:rPr>
              <a:t>i</a:t>
            </a:r>
            <a:r>
              <a:rPr kumimoji="1" lang="zh-CN" altLang="en-US" sz="2800">
                <a:latin typeface="宋体" charset="-122"/>
                <a:ea typeface="宋体" charset="-122"/>
              </a:rPr>
              <a:t>层。采用图示方法描述递归函数的运行轨迹，从中可较直观地了解到各调用层次及其执行情况。</a:t>
            </a:r>
          </a:p>
        </p:txBody>
      </p:sp>
      <p:sp>
        <p:nvSpPr>
          <p:cNvPr id="29702" name="Text Box 9"/>
          <p:cNvSpPr txBox="1">
            <a:spLocks noChangeArrowheads="1"/>
          </p:cNvSpPr>
          <p:nvPr/>
        </p:nvSpPr>
        <p:spPr bwMode="auto">
          <a:xfrm>
            <a:off x="323850" y="333375"/>
            <a:ext cx="7632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2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递归函数的运行轨迹 </a:t>
            </a:r>
          </a:p>
        </p:txBody>
      </p:sp>
    </p:spTree>
    <p:extLst>
      <p:ext uri="{BB962C8B-B14F-4D97-AF65-F5344CB8AC3E}">
        <p14:creationId xmlns:p14="http://schemas.microsoft.com/office/powerpoint/2010/main" val="24206449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3722AB-C16D-42C8-B4B6-0BE97244E7C0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3072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第4章 分治法</a:t>
            </a: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AE8DE50C-BC14-4893-8C40-9EB05C3C53F4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30725" name="Text Box 1096"/>
          <p:cNvSpPr txBox="1">
            <a:spLocks noChangeArrowheads="1"/>
          </p:cNvSpPr>
          <p:nvPr/>
        </p:nvSpPr>
        <p:spPr bwMode="auto">
          <a:xfrm>
            <a:off x="971550" y="1557338"/>
            <a:ext cx="154781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itchFamily="18" charset="0"/>
                <a:cs typeface="Angsana New" pitchFamily="18" charset="-34"/>
              </a:rPr>
              <a:t>Hanio(3,A,B,C)</a:t>
            </a:r>
          </a:p>
        </p:txBody>
      </p:sp>
      <p:sp>
        <p:nvSpPr>
          <p:cNvPr id="51273" name="Line 1097"/>
          <p:cNvSpPr>
            <a:spLocks noChangeShapeType="1"/>
          </p:cNvSpPr>
          <p:nvPr/>
        </p:nvSpPr>
        <p:spPr bwMode="auto">
          <a:xfrm>
            <a:off x="1695450" y="1895475"/>
            <a:ext cx="0" cy="3714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4" name="Text Box 1098"/>
          <p:cNvSpPr txBox="1">
            <a:spLocks noChangeArrowheads="1"/>
          </p:cNvSpPr>
          <p:nvPr/>
        </p:nvSpPr>
        <p:spPr bwMode="auto">
          <a:xfrm>
            <a:off x="996950" y="2282825"/>
            <a:ext cx="15494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itchFamily="18" charset="0"/>
                <a:cs typeface="Angsana New" pitchFamily="18" charset="-34"/>
              </a:rPr>
              <a:t>Hanio(2,A,C,B)</a:t>
            </a:r>
          </a:p>
        </p:txBody>
      </p:sp>
      <p:sp>
        <p:nvSpPr>
          <p:cNvPr id="51275" name="Line 1099"/>
          <p:cNvSpPr>
            <a:spLocks noChangeShapeType="1"/>
          </p:cNvSpPr>
          <p:nvPr/>
        </p:nvSpPr>
        <p:spPr bwMode="auto">
          <a:xfrm>
            <a:off x="4906963" y="798513"/>
            <a:ext cx="0" cy="3714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6" name="Text Box 1100"/>
          <p:cNvSpPr txBox="1">
            <a:spLocks noChangeArrowheads="1"/>
          </p:cNvSpPr>
          <p:nvPr/>
        </p:nvSpPr>
        <p:spPr bwMode="auto">
          <a:xfrm>
            <a:off x="4076700" y="1185863"/>
            <a:ext cx="154781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itchFamily="18" charset="0"/>
                <a:cs typeface="Angsana New" pitchFamily="18" charset="-34"/>
              </a:rPr>
              <a:t>Hanio(1,A,B,C)</a:t>
            </a:r>
          </a:p>
        </p:txBody>
      </p:sp>
      <p:sp>
        <p:nvSpPr>
          <p:cNvPr id="51277" name="Line 1101"/>
          <p:cNvSpPr>
            <a:spLocks noChangeShapeType="1"/>
          </p:cNvSpPr>
          <p:nvPr/>
        </p:nvSpPr>
        <p:spPr bwMode="auto">
          <a:xfrm>
            <a:off x="7385050" y="649288"/>
            <a:ext cx="0" cy="3730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8" name="Text Box 1102"/>
          <p:cNvSpPr txBox="1">
            <a:spLocks noChangeArrowheads="1"/>
          </p:cNvSpPr>
          <p:nvPr/>
        </p:nvSpPr>
        <p:spPr bwMode="auto">
          <a:xfrm>
            <a:off x="6715125" y="1071563"/>
            <a:ext cx="12588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itchFamily="18" charset="0"/>
                <a:cs typeface="Angsana New" pitchFamily="18" charset="-34"/>
              </a:rPr>
              <a:t>Move (A,C)</a:t>
            </a:r>
          </a:p>
        </p:txBody>
      </p:sp>
      <p:sp>
        <p:nvSpPr>
          <p:cNvPr id="51279" name="Line 1103"/>
          <p:cNvSpPr>
            <a:spLocks noChangeShapeType="1"/>
          </p:cNvSpPr>
          <p:nvPr/>
        </p:nvSpPr>
        <p:spPr bwMode="auto">
          <a:xfrm>
            <a:off x="7385050" y="1374775"/>
            <a:ext cx="0" cy="3714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0" name="Line 1104"/>
          <p:cNvSpPr>
            <a:spLocks noChangeShapeType="1"/>
          </p:cNvSpPr>
          <p:nvPr/>
        </p:nvSpPr>
        <p:spPr bwMode="auto">
          <a:xfrm flipH="1" flipV="1">
            <a:off x="5027613" y="1504950"/>
            <a:ext cx="2341562" cy="2603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1" name="Text Box 1105"/>
          <p:cNvSpPr txBox="1">
            <a:spLocks noChangeArrowheads="1"/>
          </p:cNvSpPr>
          <p:nvPr/>
        </p:nvSpPr>
        <p:spPr bwMode="auto">
          <a:xfrm>
            <a:off x="4230688" y="1706563"/>
            <a:ext cx="13541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itchFamily="18" charset="0"/>
                <a:cs typeface="Angsana New" pitchFamily="18" charset="-34"/>
              </a:rPr>
              <a:t>Move (A,B)</a:t>
            </a:r>
          </a:p>
        </p:txBody>
      </p:sp>
      <p:sp>
        <p:nvSpPr>
          <p:cNvPr id="51282" name="Text Box 1106"/>
          <p:cNvSpPr txBox="1">
            <a:spLocks noChangeArrowheads="1"/>
          </p:cNvSpPr>
          <p:nvPr/>
        </p:nvSpPr>
        <p:spPr bwMode="auto">
          <a:xfrm>
            <a:off x="4078288" y="2263775"/>
            <a:ext cx="154781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itchFamily="18" charset="0"/>
                <a:cs typeface="Angsana New" pitchFamily="18" charset="-34"/>
              </a:rPr>
              <a:t>Hanio(1,C,A,B)</a:t>
            </a:r>
          </a:p>
        </p:txBody>
      </p:sp>
      <p:grpSp>
        <p:nvGrpSpPr>
          <p:cNvPr id="2" name="Group 1107"/>
          <p:cNvGrpSpPr>
            <a:grpSpLocks/>
          </p:cNvGrpSpPr>
          <p:nvPr/>
        </p:nvGrpSpPr>
        <p:grpSpPr bwMode="auto">
          <a:xfrm>
            <a:off x="5062538" y="357188"/>
            <a:ext cx="2987675" cy="869950"/>
            <a:chOff x="3217" y="327"/>
            <a:chExt cx="1882" cy="548"/>
          </a:xfrm>
        </p:grpSpPr>
        <p:sp>
          <p:nvSpPr>
            <p:cNvPr id="30784" name="Text Box 1108"/>
            <p:cNvSpPr txBox="1">
              <a:spLocks noChangeArrowheads="1"/>
            </p:cNvSpPr>
            <p:nvPr/>
          </p:nvSpPr>
          <p:spPr bwMode="auto">
            <a:xfrm>
              <a:off x="4123" y="327"/>
              <a:ext cx="9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  <a:cs typeface="Angsana New" pitchFamily="18" charset="-34"/>
                </a:rPr>
                <a:t>Hanio(1,A,B,C)</a:t>
              </a:r>
            </a:p>
          </p:txBody>
        </p:sp>
        <p:sp>
          <p:nvSpPr>
            <p:cNvPr id="30785" name="Line 1109"/>
            <p:cNvSpPr>
              <a:spLocks noChangeShapeType="1"/>
            </p:cNvSpPr>
            <p:nvPr/>
          </p:nvSpPr>
          <p:spPr bwMode="auto">
            <a:xfrm flipV="1">
              <a:off x="3217" y="418"/>
              <a:ext cx="913" cy="45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10"/>
          <p:cNvGrpSpPr>
            <a:grpSpLocks/>
          </p:cNvGrpSpPr>
          <p:nvPr/>
        </p:nvGrpSpPr>
        <p:grpSpPr bwMode="auto">
          <a:xfrm>
            <a:off x="2097088" y="460375"/>
            <a:ext cx="3546475" cy="1784350"/>
            <a:chOff x="1349" y="392"/>
            <a:chExt cx="2234" cy="1124"/>
          </a:xfrm>
        </p:grpSpPr>
        <p:sp>
          <p:nvSpPr>
            <p:cNvPr id="30782" name="Text Box 1111"/>
            <p:cNvSpPr txBox="1">
              <a:spLocks noChangeArrowheads="1"/>
            </p:cNvSpPr>
            <p:nvPr/>
          </p:nvSpPr>
          <p:spPr bwMode="auto">
            <a:xfrm>
              <a:off x="2607" y="392"/>
              <a:ext cx="9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  <a:cs typeface="Angsana New" pitchFamily="18" charset="-34"/>
                </a:rPr>
                <a:t>Hanio(2,A,C,B)</a:t>
              </a:r>
            </a:p>
          </p:txBody>
        </p:sp>
        <p:sp>
          <p:nvSpPr>
            <p:cNvPr id="30783" name="Line 1112"/>
            <p:cNvSpPr>
              <a:spLocks noChangeShapeType="1"/>
            </p:cNvSpPr>
            <p:nvPr/>
          </p:nvSpPr>
          <p:spPr bwMode="auto">
            <a:xfrm flipV="1">
              <a:off x="1349" y="570"/>
              <a:ext cx="1283" cy="9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89" name="Text Box 1113"/>
          <p:cNvSpPr txBox="1">
            <a:spLocks noChangeArrowheads="1"/>
          </p:cNvSpPr>
          <p:nvPr/>
        </p:nvSpPr>
        <p:spPr bwMode="auto">
          <a:xfrm>
            <a:off x="6823075" y="2524125"/>
            <a:ext cx="13160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itchFamily="18" charset="0"/>
                <a:cs typeface="Angsana New" pitchFamily="18" charset="-34"/>
              </a:rPr>
              <a:t>Move (C,B)</a:t>
            </a:r>
          </a:p>
        </p:txBody>
      </p:sp>
      <p:sp>
        <p:nvSpPr>
          <p:cNvPr id="51290" name="Line 1114"/>
          <p:cNvSpPr>
            <a:spLocks noChangeShapeType="1"/>
          </p:cNvSpPr>
          <p:nvPr/>
        </p:nvSpPr>
        <p:spPr bwMode="auto">
          <a:xfrm>
            <a:off x="7385050" y="2211388"/>
            <a:ext cx="0" cy="3714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1" name="Line 1115"/>
          <p:cNvSpPr>
            <a:spLocks noChangeShapeType="1"/>
          </p:cNvSpPr>
          <p:nvPr/>
        </p:nvSpPr>
        <p:spPr bwMode="auto">
          <a:xfrm>
            <a:off x="7402513" y="2881313"/>
            <a:ext cx="0" cy="3714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2" name="Line 1116"/>
          <p:cNvSpPr>
            <a:spLocks noChangeShapeType="1"/>
          </p:cNvSpPr>
          <p:nvPr/>
        </p:nvSpPr>
        <p:spPr bwMode="auto">
          <a:xfrm flipH="1" flipV="1">
            <a:off x="5084763" y="2695575"/>
            <a:ext cx="2305050" cy="5572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3" name="Line 1117"/>
          <p:cNvSpPr>
            <a:spLocks noChangeShapeType="1"/>
          </p:cNvSpPr>
          <p:nvPr/>
        </p:nvSpPr>
        <p:spPr bwMode="auto">
          <a:xfrm>
            <a:off x="4868863" y="2751138"/>
            <a:ext cx="0" cy="5016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4" name="Line 1118"/>
          <p:cNvSpPr>
            <a:spLocks noChangeShapeType="1"/>
          </p:cNvSpPr>
          <p:nvPr/>
        </p:nvSpPr>
        <p:spPr bwMode="auto">
          <a:xfrm flipH="1" flipV="1">
            <a:off x="2101850" y="2601913"/>
            <a:ext cx="2749550" cy="6699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119"/>
          <p:cNvGrpSpPr>
            <a:grpSpLocks/>
          </p:cNvGrpSpPr>
          <p:nvPr/>
        </p:nvGrpSpPr>
        <p:grpSpPr bwMode="auto">
          <a:xfrm>
            <a:off x="5022850" y="1873250"/>
            <a:ext cx="2944813" cy="415925"/>
            <a:chOff x="3192" y="1282"/>
            <a:chExt cx="1855" cy="262"/>
          </a:xfrm>
        </p:grpSpPr>
        <p:sp>
          <p:nvSpPr>
            <p:cNvPr id="30780" name="Text Box 1120"/>
            <p:cNvSpPr txBox="1">
              <a:spLocks noChangeArrowheads="1"/>
            </p:cNvSpPr>
            <p:nvPr/>
          </p:nvSpPr>
          <p:spPr bwMode="auto">
            <a:xfrm>
              <a:off x="4072" y="1282"/>
              <a:ext cx="97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  <a:cs typeface="Angsana New" pitchFamily="18" charset="-34"/>
                </a:rPr>
                <a:t>Hanio(1,C,A,B)</a:t>
              </a:r>
            </a:p>
          </p:txBody>
        </p:sp>
        <p:sp>
          <p:nvSpPr>
            <p:cNvPr id="30781" name="Line 1121"/>
            <p:cNvSpPr>
              <a:spLocks noChangeShapeType="1"/>
            </p:cNvSpPr>
            <p:nvPr/>
          </p:nvSpPr>
          <p:spPr bwMode="auto">
            <a:xfrm flipV="1">
              <a:off x="3192" y="1425"/>
              <a:ext cx="865" cy="1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98" name="Text Box 1122"/>
          <p:cNvSpPr txBox="1">
            <a:spLocks noChangeArrowheads="1"/>
          </p:cNvSpPr>
          <p:nvPr/>
        </p:nvSpPr>
        <p:spPr bwMode="auto">
          <a:xfrm>
            <a:off x="1200150" y="3627438"/>
            <a:ext cx="13541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itchFamily="18" charset="0"/>
                <a:cs typeface="Angsana New" pitchFamily="18" charset="-34"/>
              </a:rPr>
              <a:t>Move (A,C)</a:t>
            </a:r>
          </a:p>
        </p:txBody>
      </p:sp>
      <p:sp>
        <p:nvSpPr>
          <p:cNvPr id="51299" name="Text Box 1123"/>
          <p:cNvSpPr txBox="1">
            <a:spLocks noChangeArrowheads="1"/>
          </p:cNvSpPr>
          <p:nvPr/>
        </p:nvSpPr>
        <p:spPr bwMode="auto">
          <a:xfrm>
            <a:off x="1023938" y="5002213"/>
            <a:ext cx="15478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itchFamily="18" charset="0"/>
                <a:cs typeface="Angsana New" pitchFamily="18" charset="-34"/>
              </a:rPr>
              <a:t>Hanio(2,B,A,C)</a:t>
            </a:r>
          </a:p>
        </p:txBody>
      </p:sp>
      <p:sp>
        <p:nvSpPr>
          <p:cNvPr id="51300" name="Line 1124"/>
          <p:cNvSpPr>
            <a:spLocks noChangeShapeType="1"/>
          </p:cNvSpPr>
          <p:nvPr/>
        </p:nvSpPr>
        <p:spPr bwMode="auto">
          <a:xfrm>
            <a:off x="4784725" y="3910013"/>
            <a:ext cx="0" cy="3714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1" name="Text Box 1125"/>
          <p:cNvSpPr txBox="1">
            <a:spLocks noChangeArrowheads="1"/>
          </p:cNvSpPr>
          <p:nvPr/>
        </p:nvSpPr>
        <p:spPr bwMode="auto">
          <a:xfrm>
            <a:off x="3952875" y="4295775"/>
            <a:ext cx="15494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itchFamily="18" charset="0"/>
                <a:cs typeface="Angsana New" pitchFamily="18" charset="-34"/>
              </a:rPr>
              <a:t>Hanio(1,B,C,A)</a:t>
            </a:r>
          </a:p>
        </p:txBody>
      </p:sp>
      <p:sp>
        <p:nvSpPr>
          <p:cNvPr id="51302" name="Line 1126"/>
          <p:cNvSpPr>
            <a:spLocks noChangeShapeType="1"/>
          </p:cNvSpPr>
          <p:nvPr/>
        </p:nvSpPr>
        <p:spPr bwMode="auto">
          <a:xfrm>
            <a:off x="7261225" y="3835400"/>
            <a:ext cx="0" cy="3714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1127"/>
          <p:cNvGrpSpPr>
            <a:grpSpLocks/>
          </p:cNvGrpSpPr>
          <p:nvPr/>
        </p:nvGrpSpPr>
        <p:grpSpPr bwMode="auto">
          <a:xfrm>
            <a:off x="4924425" y="4560888"/>
            <a:ext cx="2336800" cy="371475"/>
            <a:chOff x="3130" y="2975"/>
            <a:chExt cx="1472" cy="234"/>
          </a:xfrm>
        </p:grpSpPr>
        <p:sp>
          <p:nvSpPr>
            <p:cNvPr id="30778" name="Line 1128"/>
            <p:cNvSpPr>
              <a:spLocks noChangeShapeType="1"/>
            </p:cNvSpPr>
            <p:nvPr/>
          </p:nvSpPr>
          <p:spPr bwMode="auto">
            <a:xfrm>
              <a:off x="4602" y="2975"/>
              <a:ext cx="0" cy="2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9" name="Line 1129"/>
            <p:cNvSpPr>
              <a:spLocks noChangeShapeType="1"/>
            </p:cNvSpPr>
            <p:nvPr/>
          </p:nvSpPr>
          <p:spPr bwMode="auto">
            <a:xfrm flipH="1" flipV="1">
              <a:off x="3130" y="3010"/>
              <a:ext cx="1461" cy="1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6" name="Text Box 1130"/>
          <p:cNvSpPr txBox="1">
            <a:spLocks noChangeArrowheads="1"/>
          </p:cNvSpPr>
          <p:nvPr/>
        </p:nvSpPr>
        <p:spPr bwMode="auto">
          <a:xfrm>
            <a:off x="4078288" y="4887913"/>
            <a:ext cx="13557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itchFamily="18" charset="0"/>
                <a:cs typeface="Angsana New" pitchFamily="18" charset="-34"/>
              </a:rPr>
              <a:t>Move (B,C)</a:t>
            </a:r>
          </a:p>
        </p:txBody>
      </p:sp>
      <p:sp>
        <p:nvSpPr>
          <p:cNvPr id="51307" name="Text Box 1131"/>
          <p:cNvSpPr txBox="1">
            <a:spLocks noChangeArrowheads="1"/>
          </p:cNvSpPr>
          <p:nvPr/>
        </p:nvSpPr>
        <p:spPr bwMode="auto">
          <a:xfrm>
            <a:off x="3954463" y="5375275"/>
            <a:ext cx="15494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itchFamily="18" charset="0"/>
                <a:cs typeface="Angsana New" pitchFamily="18" charset="-34"/>
              </a:rPr>
              <a:t>Hanio(1,A,B,C)</a:t>
            </a:r>
          </a:p>
        </p:txBody>
      </p:sp>
      <p:grpSp>
        <p:nvGrpSpPr>
          <p:cNvPr id="6" name="Group 1132"/>
          <p:cNvGrpSpPr>
            <a:grpSpLocks/>
          </p:cNvGrpSpPr>
          <p:nvPr/>
        </p:nvGrpSpPr>
        <p:grpSpPr bwMode="auto">
          <a:xfrm>
            <a:off x="4938713" y="3459163"/>
            <a:ext cx="3019425" cy="877887"/>
            <a:chOff x="3139" y="2281"/>
            <a:chExt cx="1902" cy="553"/>
          </a:xfrm>
        </p:grpSpPr>
        <p:sp>
          <p:nvSpPr>
            <p:cNvPr id="30776" name="Text Box 1133"/>
            <p:cNvSpPr txBox="1">
              <a:spLocks noChangeArrowheads="1"/>
            </p:cNvSpPr>
            <p:nvPr/>
          </p:nvSpPr>
          <p:spPr bwMode="auto">
            <a:xfrm>
              <a:off x="4066" y="2281"/>
              <a:ext cx="97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  <a:cs typeface="Angsana New" pitchFamily="18" charset="-34"/>
                </a:rPr>
                <a:t>Hanio(1,B,C,A)</a:t>
              </a:r>
            </a:p>
          </p:txBody>
        </p:sp>
        <p:sp>
          <p:nvSpPr>
            <p:cNvPr id="30777" name="Line 1134"/>
            <p:cNvSpPr>
              <a:spLocks noChangeShapeType="1"/>
            </p:cNvSpPr>
            <p:nvPr/>
          </p:nvSpPr>
          <p:spPr bwMode="auto">
            <a:xfrm flipV="1">
              <a:off x="3139" y="2448"/>
              <a:ext cx="939" cy="3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11" name="Text Box 1135"/>
          <p:cNvSpPr txBox="1">
            <a:spLocks noChangeArrowheads="1"/>
          </p:cNvSpPr>
          <p:nvPr/>
        </p:nvSpPr>
        <p:spPr bwMode="auto">
          <a:xfrm>
            <a:off x="6623050" y="5672138"/>
            <a:ext cx="13144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itchFamily="18" charset="0"/>
                <a:cs typeface="Angsana New" pitchFamily="18" charset="-34"/>
              </a:rPr>
              <a:t>Move (A,C)</a:t>
            </a:r>
          </a:p>
        </p:txBody>
      </p:sp>
      <p:sp>
        <p:nvSpPr>
          <p:cNvPr id="51312" name="Line 1136"/>
          <p:cNvSpPr>
            <a:spLocks noChangeShapeType="1"/>
          </p:cNvSpPr>
          <p:nvPr/>
        </p:nvSpPr>
        <p:spPr bwMode="auto">
          <a:xfrm>
            <a:off x="7261225" y="5359400"/>
            <a:ext cx="0" cy="3714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1137"/>
          <p:cNvGrpSpPr>
            <a:grpSpLocks/>
          </p:cNvGrpSpPr>
          <p:nvPr/>
        </p:nvGrpSpPr>
        <p:grpSpPr bwMode="auto">
          <a:xfrm>
            <a:off x="4962525" y="5805488"/>
            <a:ext cx="2320925" cy="614362"/>
            <a:chOff x="3154" y="3759"/>
            <a:chExt cx="1462" cy="387"/>
          </a:xfrm>
        </p:grpSpPr>
        <p:sp>
          <p:nvSpPr>
            <p:cNvPr id="30774" name="Line 1138"/>
            <p:cNvSpPr>
              <a:spLocks noChangeShapeType="1"/>
            </p:cNvSpPr>
            <p:nvPr/>
          </p:nvSpPr>
          <p:spPr bwMode="auto">
            <a:xfrm>
              <a:off x="4614" y="3900"/>
              <a:ext cx="0" cy="2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5" name="Line 1139"/>
            <p:cNvSpPr>
              <a:spLocks noChangeShapeType="1"/>
            </p:cNvSpPr>
            <p:nvPr/>
          </p:nvSpPr>
          <p:spPr bwMode="auto">
            <a:xfrm flipH="1" flipV="1">
              <a:off x="3154" y="3759"/>
              <a:ext cx="1462" cy="3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140"/>
          <p:cNvGrpSpPr>
            <a:grpSpLocks/>
          </p:cNvGrpSpPr>
          <p:nvPr/>
        </p:nvGrpSpPr>
        <p:grpSpPr bwMode="auto">
          <a:xfrm>
            <a:off x="1766888" y="3571875"/>
            <a:ext cx="3752850" cy="1471613"/>
            <a:chOff x="1141" y="2352"/>
            <a:chExt cx="2364" cy="927"/>
          </a:xfrm>
        </p:grpSpPr>
        <p:sp>
          <p:nvSpPr>
            <p:cNvPr id="30772" name="Text Box 1141"/>
            <p:cNvSpPr txBox="1">
              <a:spLocks noChangeArrowheads="1"/>
            </p:cNvSpPr>
            <p:nvPr/>
          </p:nvSpPr>
          <p:spPr bwMode="auto">
            <a:xfrm>
              <a:off x="2530" y="2352"/>
              <a:ext cx="97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  <a:cs typeface="Angsana New" pitchFamily="18" charset="-34"/>
                </a:rPr>
                <a:t>Hanio(2,B,A,C)</a:t>
              </a:r>
            </a:p>
          </p:txBody>
        </p:sp>
        <p:sp>
          <p:nvSpPr>
            <p:cNvPr id="30773" name="Line 1142"/>
            <p:cNvSpPr>
              <a:spLocks noChangeShapeType="1"/>
            </p:cNvSpPr>
            <p:nvPr/>
          </p:nvSpPr>
          <p:spPr bwMode="auto">
            <a:xfrm flipV="1">
              <a:off x="1141" y="2471"/>
              <a:ext cx="1352" cy="8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19" name="Text Box 1143"/>
          <p:cNvSpPr txBox="1">
            <a:spLocks noChangeArrowheads="1"/>
          </p:cNvSpPr>
          <p:nvPr/>
        </p:nvSpPr>
        <p:spPr bwMode="auto">
          <a:xfrm>
            <a:off x="6645275" y="4184650"/>
            <a:ext cx="12588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itchFamily="18" charset="0"/>
                <a:cs typeface="Angsana New" pitchFamily="18" charset="-34"/>
              </a:rPr>
              <a:t>Move (B,A)</a:t>
            </a:r>
          </a:p>
        </p:txBody>
      </p:sp>
      <p:grpSp>
        <p:nvGrpSpPr>
          <p:cNvPr id="9" name="Group 1144"/>
          <p:cNvGrpSpPr>
            <a:grpSpLocks/>
          </p:cNvGrpSpPr>
          <p:nvPr/>
        </p:nvGrpSpPr>
        <p:grpSpPr bwMode="auto">
          <a:xfrm>
            <a:off x="1768475" y="5340350"/>
            <a:ext cx="3059113" cy="1023938"/>
            <a:chOff x="1142" y="3466"/>
            <a:chExt cx="1927" cy="645"/>
          </a:xfrm>
        </p:grpSpPr>
        <p:sp>
          <p:nvSpPr>
            <p:cNvPr id="30770" name="Line 1145"/>
            <p:cNvSpPr>
              <a:spLocks noChangeShapeType="1"/>
            </p:cNvSpPr>
            <p:nvPr/>
          </p:nvSpPr>
          <p:spPr bwMode="auto">
            <a:xfrm>
              <a:off x="3067" y="3794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1" name="Line 1146"/>
            <p:cNvSpPr>
              <a:spLocks noChangeShapeType="1"/>
            </p:cNvSpPr>
            <p:nvPr/>
          </p:nvSpPr>
          <p:spPr bwMode="auto">
            <a:xfrm flipH="1" flipV="1">
              <a:off x="1142" y="3466"/>
              <a:ext cx="1927" cy="6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147"/>
          <p:cNvGrpSpPr>
            <a:grpSpLocks/>
          </p:cNvGrpSpPr>
          <p:nvPr/>
        </p:nvGrpSpPr>
        <p:grpSpPr bwMode="auto">
          <a:xfrm>
            <a:off x="5157788" y="5021263"/>
            <a:ext cx="2803525" cy="360362"/>
            <a:chOff x="3277" y="3265"/>
            <a:chExt cx="1766" cy="227"/>
          </a:xfrm>
        </p:grpSpPr>
        <p:sp>
          <p:nvSpPr>
            <p:cNvPr id="30768" name="Text Box 1148"/>
            <p:cNvSpPr txBox="1">
              <a:spLocks noChangeArrowheads="1"/>
            </p:cNvSpPr>
            <p:nvPr/>
          </p:nvSpPr>
          <p:spPr bwMode="auto">
            <a:xfrm>
              <a:off x="4068" y="3265"/>
              <a:ext cx="97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itchFamily="18" charset="0"/>
                  <a:cs typeface="Angsana New" pitchFamily="18" charset="-34"/>
                </a:rPr>
                <a:t>Hanio(1,A,B,C)</a:t>
              </a:r>
            </a:p>
          </p:txBody>
        </p:sp>
        <p:sp>
          <p:nvSpPr>
            <p:cNvPr id="30769" name="Line 1149"/>
            <p:cNvSpPr>
              <a:spLocks noChangeShapeType="1"/>
            </p:cNvSpPr>
            <p:nvPr/>
          </p:nvSpPr>
          <p:spPr bwMode="auto">
            <a:xfrm flipV="1">
              <a:off x="3277" y="3361"/>
              <a:ext cx="752" cy="1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1150"/>
          <p:cNvGrpSpPr>
            <a:grpSpLocks/>
          </p:cNvGrpSpPr>
          <p:nvPr/>
        </p:nvGrpSpPr>
        <p:grpSpPr bwMode="auto">
          <a:xfrm>
            <a:off x="1195388" y="5427663"/>
            <a:ext cx="585787" cy="889000"/>
            <a:chOff x="781" y="3521"/>
            <a:chExt cx="369" cy="560"/>
          </a:xfrm>
        </p:grpSpPr>
        <p:sp>
          <p:nvSpPr>
            <p:cNvPr id="30765" name="Line 1151"/>
            <p:cNvSpPr>
              <a:spLocks noChangeShapeType="1"/>
            </p:cNvSpPr>
            <p:nvPr/>
          </p:nvSpPr>
          <p:spPr bwMode="auto">
            <a:xfrm>
              <a:off x="810" y="3833"/>
              <a:ext cx="2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Line 1152"/>
            <p:cNvSpPr>
              <a:spLocks noChangeShapeType="1"/>
            </p:cNvSpPr>
            <p:nvPr/>
          </p:nvSpPr>
          <p:spPr bwMode="auto">
            <a:xfrm>
              <a:off x="952" y="3521"/>
              <a:ext cx="0" cy="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Text Box 1153"/>
            <p:cNvSpPr txBox="1">
              <a:spLocks noChangeArrowheads="1"/>
            </p:cNvSpPr>
            <p:nvPr/>
          </p:nvSpPr>
          <p:spPr bwMode="auto">
            <a:xfrm>
              <a:off x="781" y="3889"/>
              <a:ext cx="3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itchFamily="18" charset="0"/>
                  <a:cs typeface="Tahoma" pitchFamily="34" charset="0"/>
                </a:rPr>
                <a:t>结束</a:t>
              </a:r>
            </a:p>
          </p:txBody>
        </p:sp>
      </p:grpSp>
      <p:sp>
        <p:nvSpPr>
          <p:cNvPr id="30762" name="TextBox 62"/>
          <p:cNvSpPr txBox="1">
            <a:spLocks noChangeArrowheads="1"/>
          </p:cNvSpPr>
          <p:nvPr/>
        </p:nvSpPr>
        <p:spPr bwMode="auto">
          <a:xfrm>
            <a:off x="928688" y="928688"/>
            <a:ext cx="1643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递归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第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层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30763" name="TextBox 63"/>
          <p:cNvSpPr txBox="1">
            <a:spLocks noChangeArrowheads="1"/>
          </p:cNvSpPr>
          <p:nvPr/>
        </p:nvSpPr>
        <p:spPr bwMode="auto">
          <a:xfrm>
            <a:off x="4000500" y="0"/>
            <a:ext cx="1643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递归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第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层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30764" name="TextBox 64"/>
          <p:cNvSpPr txBox="1">
            <a:spLocks noChangeArrowheads="1"/>
          </p:cNvSpPr>
          <p:nvPr/>
        </p:nvSpPr>
        <p:spPr bwMode="auto">
          <a:xfrm>
            <a:off x="6429375" y="0"/>
            <a:ext cx="1643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递归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第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ahoma" pitchFamily="34" charset="0"/>
              </a:rPr>
              <a:t>层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9741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3" grpId="0" animBg="1"/>
      <p:bldP spid="51274" grpId="0"/>
      <p:bldP spid="51275" grpId="0" animBg="1"/>
      <p:bldP spid="51276" grpId="0"/>
      <p:bldP spid="51277" grpId="0" animBg="1"/>
      <p:bldP spid="51278" grpId="0"/>
      <p:bldP spid="51279" grpId="0" animBg="1"/>
      <p:bldP spid="51280" grpId="0" animBg="1"/>
      <p:bldP spid="51281" grpId="0"/>
      <p:bldP spid="51282" grpId="0"/>
      <p:bldP spid="51289" grpId="0"/>
      <p:bldP spid="51290" grpId="0" animBg="1"/>
      <p:bldP spid="51291" grpId="0" animBg="1"/>
      <p:bldP spid="51292" grpId="0" animBg="1"/>
      <p:bldP spid="51293" grpId="0" animBg="1"/>
      <p:bldP spid="51294" grpId="0" animBg="1"/>
      <p:bldP spid="51298" grpId="0"/>
      <p:bldP spid="51299" grpId="0"/>
      <p:bldP spid="51300" grpId="0" animBg="1"/>
      <p:bldP spid="51301" grpId="0"/>
      <p:bldP spid="51302" grpId="0" animBg="1"/>
      <p:bldP spid="51306" grpId="0"/>
      <p:bldP spid="51307" grpId="0"/>
      <p:bldP spid="51311" grpId="0"/>
      <p:bldP spid="51312" grpId="0" animBg="1"/>
      <p:bldP spid="513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D8C6A9-D8AD-4ABD-8853-E6A042502E55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3174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第4章 分治法</a:t>
            </a:r>
          </a:p>
        </p:txBody>
      </p:sp>
      <p:sp>
        <p:nvSpPr>
          <p:cNvPr id="317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081ACB24-E96E-4623-9668-A92F65E539C5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39750" y="1341438"/>
            <a:ext cx="815340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800">
                <a:latin typeface="宋体" charset="-122"/>
                <a:cs typeface="Tahoma" pitchFamily="34" charset="0"/>
              </a:rPr>
              <a:t>递归有两个基本要素：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800">
                <a:latin typeface="宋体" charset="-122"/>
                <a:cs typeface="Tahoma" pitchFamily="34" charset="0"/>
              </a:rPr>
              <a:t>⑴ </a:t>
            </a:r>
            <a:r>
              <a:rPr kumimoji="1" lang="zh-CN" altLang="en-US" sz="2800">
                <a:solidFill>
                  <a:srgbClr val="FF3300"/>
                </a:solidFill>
                <a:latin typeface="宋体" charset="-122"/>
                <a:cs typeface="Tahoma" pitchFamily="34" charset="0"/>
              </a:rPr>
              <a:t>边界条件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：确定递归到何时终止；</a:t>
            </a: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800">
                <a:latin typeface="宋体" charset="-122"/>
                <a:cs typeface="Tahoma" pitchFamily="34" charset="0"/>
              </a:rPr>
              <a:t>⑵ </a:t>
            </a:r>
            <a:r>
              <a:rPr kumimoji="1" lang="zh-CN" altLang="en-US" sz="2800">
                <a:solidFill>
                  <a:srgbClr val="FF3300"/>
                </a:solidFill>
                <a:latin typeface="宋体" charset="-122"/>
                <a:cs typeface="Tahoma" pitchFamily="34" charset="0"/>
              </a:rPr>
              <a:t>递归模式</a:t>
            </a:r>
            <a:r>
              <a:rPr kumimoji="1" lang="zh-CN" altLang="en-US" sz="2800">
                <a:latin typeface="宋体" charset="-122"/>
                <a:cs typeface="Tahoma" pitchFamily="34" charset="0"/>
              </a:rPr>
              <a:t>：大问题是如何分解为小问题的。</a:t>
            </a:r>
          </a:p>
        </p:txBody>
      </p:sp>
      <p:sp>
        <p:nvSpPr>
          <p:cNvPr id="31750" name="Text Box 10"/>
          <p:cNvSpPr txBox="1">
            <a:spLocks noChangeArrowheads="1"/>
          </p:cNvSpPr>
          <p:nvPr/>
        </p:nvSpPr>
        <p:spPr bwMode="auto">
          <a:xfrm>
            <a:off x="323850" y="333375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递归的定义 </a:t>
            </a:r>
          </a:p>
        </p:txBody>
      </p:sp>
      <p:grpSp>
        <p:nvGrpSpPr>
          <p:cNvPr id="22535" name="Group 112"/>
          <p:cNvGrpSpPr>
            <a:grpSpLocks/>
          </p:cNvGrpSpPr>
          <p:nvPr/>
        </p:nvGrpSpPr>
        <p:grpSpPr bwMode="auto">
          <a:xfrm>
            <a:off x="1030288" y="4397375"/>
            <a:ext cx="5832475" cy="1119188"/>
            <a:chOff x="1021" y="709"/>
            <a:chExt cx="3674" cy="705"/>
          </a:xfrm>
        </p:grpSpPr>
        <p:sp>
          <p:nvSpPr>
            <p:cNvPr id="31754" name="AutoShape 81"/>
            <p:cNvSpPr>
              <a:spLocks noChangeAspect="1" noChangeArrowheads="1" noTextEdit="1"/>
            </p:cNvSpPr>
            <p:nvPr/>
          </p:nvSpPr>
          <p:spPr bwMode="auto">
            <a:xfrm>
              <a:off x="1021" y="709"/>
              <a:ext cx="3674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5" name="Rectangle 88"/>
            <p:cNvSpPr>
              <a:spLocks noChangeArrowheads="1"/>
            </p:cNvSpPr>
            <p:nvPr/>
          </p:nvSpPr>
          <p:spPr bwMode="auto">
            <a:xfrm>
              <a:off x="2977" y="110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31756" name="Rectangle 89"/>
            <p:cNvSpPr>
              <a:spLocks noChangeArrowheads="1"/>
            </p:cNvSpPr>
            <p:nvPr/>
          </p:nvSpPr>
          <p:spPr bwMode="auto">
            <a:xfrm>
              <a:off x="1726" y="1164"/>
              <a:ext cx="1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  <a:cs typeface="Tahoma" pitchFamily="34" charset="0"/>
                </a:rPr>
                <a:t>î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31757" name="Rectangle 90"/>
            <p:cNvSpPr>
              <a:spLocks noChangeArrowheads="1"/>
            </p:cNvSpPr>
            <p:nvPr/>
          </p:nvSpPr>
          <p:spPr bwMode="auto">
            <a:xfrm>
              <a:off x="1726" y="975"/>
              <a:ext cx="1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  <a:cs typeface="Tahoma" pitchFamily="34" charset="0"/>
                </a:rPr>
                <a:t>í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31758" name="Rectangle 91"/>
            <p:cNvSpPr>
              <a:spLocks noChangeArrowheads="1"/>
            </p:cNvSpPr>
            <p:nvPr/>
          </p:nvSpPr>
          <p:spPr bwMode="auto">
            <a:xfrm>
              <a:off x="1726" y="786"/>
              <a:ext cx="1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  <a:cs typeface="Tahoma" pitchFamily="34" charset="0"/>
                </a:rPr>
                <a:t>ì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31759" name="Rectangle 92"/>
            <p:cNvSpPr>
              <a:spLocks noChangeArrowheads="1"/>
            </p:cNvSpPr>
            <p:nvPr/>
          </p:nvSpPr>
          <p:spPr bwMode="auto">
            <a:xfrm>
              <a:off x="3586" y="1114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  <a:cs typeface="Tahoma" pitchFamily="34" charset="0"/>
                </a:rPr>
                <a:t>&gt;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31760" name="Rectangle 93"/>
            <p:cNvSpPr>
              <a:spLocks noChangeArrowheads="1"/>
            </p:cNvSpPr>
            <p:nvPr/>
          </p:nvSpPr>
          <p:spPr bwMode="auto">
            <a:xfrm>
              <a:off x="2386" y="1115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31761" name="Rectangle 94"/>
            <p:cNvSpPr>
              <a:spLocks noChangeArrowheads="1"/>
            </p:cNvSpPr>
            <p:nvPr/>
          </p:nvSpPr>
          <p:spPr bwMode="auto">
            <a:xfrm>
              <a:off x="3586" y="754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  <a:cs typeface="Tahoma" pitchFamily="34" charset="0"/>
                </a:rPr>
                <a:t>=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31762" name="Rectangle 95"/>
            <p:cNvSpPr>
              <a:spLocks noChangeArrowheads="1"/>
            </p:cNvSpPr>
            <p:nvPr/>
          </p:nvSpPr>
          <p:spPr bwMode="auto">
            <a:xfrm>
              <a:off x="1521" y="940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  <a:cs typeface="Tahoma" pitchFamily="34" charset="0"/>
                </a:rPr>
                <a:t>=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31763" name="Rectangle 96"/>
            <p:cNvSpPr>
              <a:spLocks noChangeArrowheads="1"/>
            </p:cNvSpPr>
            <p:nvPr/>
          </p:nvSpPr>
          <p:spPr bwMode="auto">
            <a:xfrm>
              <a:off x="3736" y="1137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  <a:cs typeface="Tahoma" pitchFamily="34" charset="0"/>
                </a:rPr>
                <a:t>1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31764" name="Rectangle 97"/>
            <p:cNvSpPr>
              <a:spLocks noChangeArrowheads="1"/>
            </p:cNvSpPr>
            <p:nvPr/>
          </p:nvSpPr>
          <p:spPr bwMode="auto">
            <a:xfrm>
              <a:off x="3735" y="777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  <a:cs typeface="Tahoma" pitchFamily="34" charset="0"/>
                </a:rPr>
                <a:t>1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31765" name="Rectangle 100"/>
            <p:cNvSpPr>
              <a:spLocks noChangeArrowheads="1"/>
            </p:cNvSpPr>
            <p:nvPr/>
          </p:nvSpPr>
          <p:spPr bwMode="auto">
            <a:xfrm>
              <a:off x="3358" y="1137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  <a:cs typeface="Tahoma" pitchFamily="34" charset="0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31766" name="Rectangle 101"/>
            <p:cNvSpPr>
              <a:spLocks noChangeArrowheads="1"/>
            </p:cNvSpPr>
            <p:nvPr/>
          </p:nvSpPr>
          <p:spPr bwMode="auto">
            <a:xfrm>
              <a:off x="2560" y="113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31767" name="Rectangle 102"/>
            <p:cNvSpPr>
              <a:spLocks noChangeArrowheads="1"/>
            </p:cNvSpPr>
            <p:nvPr/>
          </p:nvSpPr>
          <p:spPr bwMode="auto">
            <a:xfrm>
              <a:off x="1966" y="1159"/>
              <a:ext cx="63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  <a:cs typeface="Tahoma" pitchFamily="34" charset="0"/>
                </a:rPr>
                <a:t>n(n-1)!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31768" name="Rectangle 103"/>
            <p:cNvSpPr>
              <a:spLocks noChangeArrowheads="1"/>
            </p:cNvSpPr>
            <p:nvPr/>
          </p:nvSpPr>
          <p:spPr bwMode="auto">
            <a:xfrm>
              <a:off x="3358" y="777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  <a:cs typeface="Tahoma" pitchFamily="34" charset="0"/>
                </a:rPr>
                <a:t>n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31769" name="Rectangle 104"/>
            <p:cNvSpPr>
              <a:spLocks noChangeArrowheads="1"/>
            </p:cNvSpPr>
            <p:nvPr/>
          </p:nvSpPr>
          <p:spPr bwMode="auto">
            <a:xfrm>
              <a:off x="2146" y="799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  <a:cs typeface="Tahoma" pitchFamily="34" charset="0"/>
                </a:rPr>
                <a:t>1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31770" name="Rectangle 105"/>
            <p:cNvSpPr>
              <a:spLocks noChangeArrowheads="1"/>
            </p:cNvSpPr>
            <p:nvPr/>
          </p:nvSpPr>
          <p:spPr bwMode="auto">
            <a:xfrm>
              <a:off x="1175" y="963"/>
              <a:ext cx="19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i="1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  <a:cs typeface="Tahoma" pitchFamily="34" charset="0"/>
                </a:rPr>
                <a:t>n!</a:t>
              </a: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31771" name="Rectangle 106"/>
            <p:cNvSpPr>
              <a:spLocks noChangeArrowheads="1"/>
            </p:cNvSpPr>
            <p:nvPr/>
          </p:nvSpPr>
          <p:spPr bwMode="auto">
            <a:xfrm>
              <a:off x="2731" y="1085"/>
              <a:ext cx="9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31772" name="Rectangle 109"/>
            <p:cNvSpPr>
              <a:spLocks noChangeArrowheads="1"/>
            </p:cNvSpPr>
            <p:nvPr/>
          </p:nvSpPr>
          <p:spPr bwMode="auto">
            <a:xfrm>
              <a:off x="2896" y="1144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宋体" charset="-122"/>
                  <a:cs typeface="Tahoma" pitchFamily="34" charset="0"/>
                </a:rPr>
                <a:t>如果</a:t>
              </a:r>
              <a:endParaRPr lang="zh-CN" altLang="en-US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  <p:sp>
          <p:nvSpPr>
            <p:cNvPr id="31773" name="Rectangle 110"/>
            <p:cNvSpPr>
              <a:spLocks noChangeArrowheads="1"/>
            </p:cNvSpPr>
            <p:nvPr/>
          </p:nvSpPr>
          <p:spPr bwMode="auto">
            <a:xfrm>
              <a:off x="2896" y="784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Char char="•"/>
                <a:defRPr sz="3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800" b="1">
                  <a:solidFill>
                    <a:srgbClr val="08228E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4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宋体" charset="-122"/>
                  <a:cs typeface="Tahoma" pitchFamily="34" charset="0"/>
                </a:rPr>
                <a:t>如果</a:t>
              </a:r>
              <a:endParaRPr lang="zh-CN" altLang="en-US" sz="1800">
                <a:solidFill>
                  <a:schemeClr val="accent2"/>
                </a:solidFill>
                <a:latin typeface="Arial" charset="0"/>
                <a:ea typeface="华文行楷" pitchFamily="2" charset="-122"/>
                <a:cs typeface="Tahoma" pitchFamily="34" charset="0"/>
              </a:endParaRPr>
            </a:p>
          </p:txBody>
        </p:sp>
      </p:grpSp>
      <p:sp>
        <p:nvSpPr>
          <p:cNvPr id="22536" name="Rectangle 110"/>
          <p:cNvSpPr>
            <a:spLocks noChangeArrowheads="1"/>
          </p:cNvSpPr>
          <p:nvPr/>
        </p:nvSpPr>
        <p:spPr bwMode="auto">
          <a:xfrm>
            <a:off x="5857875" y="4545013"/>
            <a:ext cx="200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——</a:t>
            </a:r>
            <a:r>
              <a:rPr lang="zh-CN" altLang="en-US" sz="260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边界条件</a:t>
            </a:r>
            <a:endParaRPr lang="zh-CN" altLang="en-US" sz="1800">
              <a:solidFill>
                <a:srgbClr val="FF0000"/>
              </a:solidFill>
              <a:latin typeface="Arial" charset="0"/>
              <a:ea typeface="华文行楷" pitchFamily="2" charset="-122"/>
              <a:cs typeface="Tahoma" pitchFamily="34" charset="0"/>
            </a:endParaRPr>
          </a:p>
        </p:txBody>
      </p:sp>
      <p:sp>
        <p:nvSpPr>
          <p:cNvPr id="22537" name="Rectangle 110"/>
          <p:cNvSpPr>
            <a:spLocks noChangeArrowheads="1"/>
          </p:cNvSpPr>
          <p:nvPr/>
        </p:nvSpPr>
        <p:spPr bwMode="auto">
          <a:xfrm>
            <a:off x="5857875" y="5045075"/>
            <a:ext cx="200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——</a:t>
            </a:r>
            <a:r>
              <a:rPr lang="zh-CN" altLang="en-US" sz="2600">
                <a:solidFill>
                  <a:srgbClr val="FF0000"/>
                </a:solidFill>
                <a:latin typeface="宋体" charset="-122"/>
                <a:cs typeface="Tahoma" pitchFamily="34" charset="0"/>
              </a:rPr>
              <a:t>递归模式</a:t>
            </a:r>
            <a:endParaRPr lang="zh-CN" altLang="en-US" sz="1800">
              <a:solidFill>
                <a:srgbClr val="FF0000"/>
              </a:solidFill>
              <a:latin typeface="Arial" charset="0"/>
              <a:ea typeface="华文行楷" pitchFamily="2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207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/>
      <p:bldP spid="225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28625" y="1214438"/>
            <a:ext cx="8572500" cy="4714875"/>
          </a:xfrm>
        </p:spPr>
        <p:txBody>
          <a:bodyPr/>
          <a:lstStyle/>
          <a:p>
            <a:pPr algn="ctr">
              <a:lnSpc>
                <a:spcPct val="150000"/>
              </a:lnSpc>
              <a:buFontTx/>
              <a:buNone/>
            </a:pPr>
            <a:r>
              <a:rPr lang="zh-CN" altLang="en-US" sz="2400" smtClean="0">
                <a:latin typeface="Times New Roman" pitchFamily="18" charset="0"/>
              </a:rPr>
              <a:t>分治法的一般过程</a:t>
            </a:r>
            <a:endParaRPr lang="en-US" altLang="zh-CN" sz="2400" smtClean="0">
              <a:latin typeface="Times New Roman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smtClean="0">
                <a:latin typeface="Times New Roman" pitchFamily="18" charset="0"/>
              </a:rPr>
              <a:t>DivideConquer(P){  //</a:t>
            </a:r>
            <a:r>
              <a:rPr lang="zh-CN" altLang="en-US" sz="2400" smtClean="0">
                <a:latin typeface="Times New Roman" pitchFamily="18" charset="0"/>
              </a:rPr>
              <a:t>求解规模为</a:t>
            </a:r>
            <a:r>
              <a:rPr lang="en-US" altLang="zh-CN" sz="2400" smtClean="0">
                <a:latin typeface="Times New Roman" pitchFamily="18" charset="0"/>
              </a:rPr>
              <a:t>n</a:t>
            </a:r>
            <a:r>
              <a:rPr lang="zh-CN" altLang="en-US" sz="2400" smtClean="0">
                <a:latin typeface="Times New Roman" pitchFamily="18" charset="0"/>
              </a:rPr>
              <a:t>的问题</a:t>
            </a:r>
            <a:r>
              <a:rPr lang="en-US" altLang="zh-CN" sz="2400" smtClean="0">
                <a:latin typeface="Times New Roman" pitchFamily="18" charset="0"/>
              </a:rPr>
              <a:t>P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smtClean="0">
                <a:latin typeface="Times New Roman" pitchFamily="18" charset="0"/>
              </a:rPr>
              <a:t>	if(P</a:t>
            </a:r>
            <a:r>
              <a:rPr lang="zh-CN" altLang="en-US" sz="2400" smtClean="0">
                <a:latin typeface="Times New Roman" pitchFamily="18" charset="0"/>
              </a:rPr>
              <a:t>的规模足够小</a:t>
            </a:r>
            <a:r>
              <a:rPr lang="en-US" altLang="zh-CN" sz="2400" smtClean="0">
                <a:latin typeface="Times New Roman" pitchFamily="18" charset="0"/>
              </a:rPr>
              <a:t>)   </a:t>
            </a:r>
            <a:r>
              <a:rPr lang="zh-CN" altLang="en-US" sz="2400" smtClean="0">
                <a:latin typeface="Times New Roman" pitchFamily="18" charset="0"/>
              </a:rPr>
              <a:t>直接求解</a:t>
            </a:r>
            <a:r>
              <a:rPr lang="en-US" altLang="zh-CN" sz="2400" smtClean="0">
                <a:latin typeface="Times New Roman" pitchFamily="18" charset="0"/>
              </a:rPr>
              <a:t>P;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smtClean="0">
                <a:latin typeface="Times New Roman" pitchFamily="18" charset="0"/>
              </a:rPr>
              <a:t>	</a:t>
            </a:r>
            <a:r>
              <a:rPr lang="zh-CN" altLang="en-US" sz="2400" smtClean="0">
                <a:latin typeface="Times New Roman" pitchFamily="18" charset="0"/>
              </a:rPr>
              <a:t>否则，分解为</a:t>
            </a:r>
            <a:r>
              <a:rPr lang="en-US" altLang="zh-CN" sz="2400" smtClean="0">
                <a:latin typeface="Times New Roman" pitchFamily="18" charset="0"/>
              </a:rPr>
              <a:t>k</a:t>
            </a:r>
            <a:r>
              <a:rPr lang="zh-CN" altLang="en-US" sz="2400" smtClean="0">
                <a:latin typeface="Times New Roman" pitchFamily="18" charset="0"/>
              </a:rPr>
              <a:t>个子问题</a:t>
            </a:r>
            <a:r>
              <a:rPr lang="en-US" altLang="zh-CN" sz="2400" smtClean="0">
                <a:latin typeface="Times New Roman" pitchFamily="18" charset="0"/>
              </a:rPr>
              <a:t>P</a:t>
            </a:r>
            <a:r>
              <a:rPr lang="en-US" altLang="zh-CN" sz="2400" baseline="-25000" smtClean="0">
                <a:latin typeface="Times New Roman" pitchFamily="18" charset="0"/>
              </a:rPr>
              <a:t>1</a:t>
            </a:r>
            <a:r>
              <a:rPr lang="en-US" altLang="zh-CN" sz="2400" smtClean="0">
                <a:latin typeface="Times New Roman" pitchFamily="18" charset="0"/>
              </a:rPr>
              <a:t>,P</a:t>
            </a:r>
            <a:r>
              <a:rPr lang="en-US" altLang="zh-CN" sz="2400" baseline="-25000" smtClean="0">
                <a:latin typeface="Times New Roman" pitchFamily="18" charset="0"/>
              </a:rPr>
              <a:t>2</a:t>
            </a:r>
            <a:r>
              <a:rPr lang="en-US" altLang="zh-CN" sz="2400" smtClean="0">
                <a:latin typeface="Times New Roman" pitchFamily="18" charset="0"/>
              </a:rPr>
              <a:t>,…,P</a:t>
            </a:r>
            <a:r>
              <a:rPr lang="en-US" altLang="zh-CN" sz="2400" baseline="-25000" smtClean="0">
                <a:latin typeface="Times New Roman" pitchFamily="18" charset="0"/>
              </a:rPr>
              <a:t>k</a:t>
            </a:r>
            <a:r>
              <a:rPr lang="en-US" altLang="zh-CN" sz="2400" smtClean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smtClean="0">
                <a:latin typeface="Times New Roman" pitchFamily="18" charset="0"/>
              </a:rPr>
              <a:t>	for(i=1;i&lt;=k;i++)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smtClean="0">
                <a:latin typeface="Times New Roman" pitchFamily="18" charset="0"/>
              </a:rPr>
              <a:t>		</a:t>
            </a:r>
            <a:r>
              <a:rPr lang="en-US" altLang="zh-CN" sz="2400" smtClean="0">
                <a:solidFill>
                  <a:srgbClr val="FF0000"/>
                </a:solidFill>
                <a:latin typeface="Times New Roman" pitchFamily="18" charset="0"/>
              </a:rPr>
              <a:t>//</a:t>
            </a: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</a:rPr>
              <a:t>解各子问题，通常采用递归</a:t>
            </a:r>
            <a:r>
              <a:rPr lang="en-US" altLang="zh-CN" sz="2400" smtClean="0">
                <a:latin typeface="Times New Roman" pitchFamily="18" charset="0"/>
              </a:rPr>
              <a:t>		y</a:t>
            </a:r>
            <a:r>
              <a:rPr lang="en-US" altLang="zh-CN" sz="2400" baseline="-25000" smtClean="0">
                <a:latin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</a:rPr>
              <a:t>=DivideConquer(P</a:t>
            </a:r>
            <a:r>
              <a:rPr lang="en-US" altLang="zh-CN" sz="2400" baseline="-25000" smtClean="0">
                <a:latin typeface="Times New Roman" pitchFamily="18" charset="0"/>
              </a:rPr>
              <a:t>i</a:t>
            </a:r>
            <a:r>
              <a:rPr lang="en-US" altLang="zh-CN" sz="2400" smtClean="0">
                <a:latin typeface="Times New Roman" pitchFamily="18" charset="0"/>
              </a:rPr>
              <a:t>);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smtClean="0">
                <a:latin typeface="Times New Roman" pitchFamily="18" charset="0"/>
              </a:rPr>
              <a:t>	return Merge(y</a:t>
            </a:r>
            <a:r>
              <a:rPr lang="en-US" altLang="zh-CN" sz="2400" baseline="-25000" smtClean="0">
                <a:latin typeface="Times New Roman" pitchFamily="18" charset="0"/>
              </a:rPr>
              <a:t>1</a:t>
            </a:r>
            <a:r>
              <a:rPr lang="en-US" altLang="zh-CN" sz="2400" smtClean="0">
                <a:latin typeface="Times New Roman" pitchFamily="18" charset="0"/>
              </a:rPr>
              <a:t>,…,y</a:t>
            </a:r>
            <a:r>
              <a:rPr lang="en-US" altLang="zh-CN" sz="2400" baseline="-25000" smtClean="0">
                <a:latin typeface="Times New Roman" pitchFamily="18" charset="0"/>
              </a:rPr>
              <a:t>k</a:t>
            </a:r>
            <a:r>
              <a:rPr lang="en-US" altLang="zh-CN" sz="2400" smtClean="0">
                <a:latin typeface="Times New Roman" pitchFamily="18" charset="0"/>
              </a:rPr>
              <a:t>); </a:t>
            </a:r>
            <a:r>
              <a:rPr lang="en-US" altLang="zh-CN" sz="2400" smtClean="0">
                <a:solidFill>
                  <a:srgbClr val="FF0000"/>
                </a:solidFill>
                <a:latin typeface="Times New Roman" pitchFamily="18" charset="0"/>
              </a:rPr>
              <a:t>//</a:t>
            </a:r>
            <a:r>
              <a:rPr lang="zh-CN" altLang="en-US" sz="2400" smtClean="0">
                <a:solidFill>
                  <a:srgbClr val="FF0000"/>
                </a:solidFill>
                <a:latin typeface="Times New Roman" pitchFamily="18" charset="0"/>
              </a:rPr>
              <a:t>将各子问题的解合并为原问题的解</a:t>
            </a:r>
            <a:endParaRPr lang="en-US" altLang="zh-CN" sz="240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smtClean="0">
                <a:latin typeface="Times New Roman" pitchFamily="18" charset="0"/>
              </a:rPr>
              <a:t>}</a:t>
            </a:r>
            <a:endParaRPr lang="zh-CN" altLang="en-US" sz="2400" smtClean="0">
              <a:latin typeface="Times New Roman" pitchFamily="18" charset="0"/>
            </a:endParaRPr>
          </a:p>
        </p:txBody>
      </p:sp>
      <p:sp>
        <p:nvSpPr>
          <p:cNvPr id="3277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631B10-CB6C-425E-A58C-26EF1AAACDE4}" type="datetime1">
              <a:rPr lang="zh-CN" altLang="en-US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3277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第4章 分治法</a:t>
            </a:r>
          </a:p>
        </p:txBody>
      </p:sp>
      <p:sp>
        <p:nvSpPr>
          <p:cNvPr id="3277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cs typeface="Tahoma" pitchFamily="34" charset="0"/>
              </a:rPr>
              <a:t>Page </a:t>
            </a:r>
            <a:fld id="{A85FAE9B-4400-458F-B8C2-2B0193EE7C70}" type="slidenum">
              <a:rPr lang="en-US" altLang="zh-CN" sz="1400" b="0" smtClean="0">
                <a:latin typeface="Comic Sans MS" pitchFamily="66" charset="0"/>
                <a:cs typeface="Tahom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400" b="0" smtClean="0">
              <a:latin typeface="Comic Sans MS" pitchFamily="66" charset="0"/>
              <a:cs typeface="Tahoma" pitchFamily="34" charset="0"/>
            </a:endParaRPr>
          </a:p>
        </p:txBody>
      </p:sp>
      <p:sp>
        <p:nvSpPr>
          <p:cNvPr id="32774" name="Text Box 24"/>
          <p:cNvSpPr txBox="1">
            <a:spLocks noChangeArrowheads="1"/>
          </p:cNvSpPr>
          <p:nvPr/>
        </p:nvSpPr>
        <p:spPr bwMode="auto">
          <a:xfrm>
            <a:off x="323850" y="333375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4.1.1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  <a:cs typeface="Tahoma" pitchFamily="34" charset="0"/>
              </a:rPr>
              <a:t>分治法的设计思想 </a:t>
            </a:r>
          </a:p>
        </p:txBody>
      </p:sp>
    </p:spTree>
    <p:extLst>
      <p:ext uri="{BB962C8B-B14F-4D97-AF65-F5344CB8AC3E}">
        <p14:creationId xmlns:p14="http://schemas.microsoft.com/office/powerpoint/2010/main" val="32159534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4563DC-DCDF-4103-B37C-975A41726F2D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1536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第4章 分治法</a:t>
            </a:r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B08ADE82-8D11-4782-943A-86694FFCEC0A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15365" name="Text Box 24"/>
          <p:cNvSpPr txBox="1">
            <a:spLocks noChangeArrowheads="1"/>
          </p:cNvSpPr>
          <p:nvPr/>
        </p:nvSpPr>
        <p:spPr bwMode="auto">
          <a:xfrm>
            <a:off x="323850" y="333375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4.1.1  </a:t>
            </a:r>
            <a:r>
              <a:rPr kumimoji="1" lang="zh-CN" altLang="en-US" sz="4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分治法的设计思想 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611188" y="1412875"/>
            <a:ext cx="8280400" cy="261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latin typeface="Times New Roman" pitchFamily="18" charset="0"/>
                <a:ea typeface="宋体" charset="-122"/>
              </a:rPr>
              <a:t>子问题的输入规模大致相等且一分为二，则分治法的计算时间可表示为：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latin typeface="Times New Roman" pitchFamily="18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latin typeface="Times New Roman" pitchFamily="18" charset="0"/>
                <a:ea typeface="宋体" charset="-122"/>
              </a:rPr>
              <a:t>                 </a:t>
            </a:r>
            <a:r>
              <a:rPr lang="en-US" altLang="zh-CN" sz="3200" i="1"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320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3200" i="1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3200">
                <a:latin typeface="Times New Roman" pitchFamily="18" charset="0"/>
                <a:ea typeface="宋体" charset="-122"/>
              </a:rPr>
              <a:t>)    </a:t>
            </a:r>
            <a:r>
              <a:rPr lang="en-US" altLang="zh-CN" sz="3200" i="1">
                <a:latin typeface="Times New Roman" pitchFamily="18" charset="0"/>
                <a:ea typeface="宋体" charset="-122"/>
              </a:rPr>
              <a:t>n</a:t>
            </a:r>
            <a:r>
              <a:rPr lang="zh-CN" altLang="en-US" sz="3200">
                <a:latin typeface="Times New Roman" pitchFamily="18" charset="0"/>
                <a:ea typeface="宋体" charset="-122"/>
              </a:rPr>
              <a:t>足够小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3200">
                <a:latin typeface="Times New Roman" pitchFamily="18" charset="0"/>
                <a:ea typeface="宋体" charset="-122"/>
              </a:rPr>
              <a:t>T(</a:t>
            </a:r>
            <a:r>
              <a:rPr lang="en-US" altLang="zh-CN" sz="3200" i="1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3200">
                <a:latin typeface="Times New Roman" pitchFamily="18" charset="0"/>
                <a:ea typeface="宋体" charset="-122"/>
              </a:rPr>
              <a:t>)=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latin typeface="Times New Roman" pitchFamily="18" charset="0"/>
                <a:ea typeface="宋体" charset="-122"/>
              </a:rPr>
              <a:t>                 2T(</a:t>
            </a:r>
            <a:r>
              <a:rPr lang="en-US" altLang="zh-CN" sz="3200" i="1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3200">
                <a:latin typeface="Times New Roman" pitchFamily="18" charset="0"/>
                <a:ea typeface="宋体" charset="-122"/>
              </a:rPr>
              <a:t>/2)+</a:t>
            </a:r>
            <a:r>
              <a:rPr lang="en-US" altLang="zh-CN" sz="3200" i="1">
                <a:latin typeface="Times New Roman" pitchFamily="18" charset="0"/>
                <a:ea typeface="宋体" charset="-122"/>
              </a:rPr>
              <a:t>f</a:t>
            </a:r>
            <a:r>
              <a:rPr lang="en-US" altLang="zh-CN" sz="320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3200" i="1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3200">
                <a:latin typeface="Times New Roman" pitchFamily="18" charset="0"/>
                <a:ea typeface="宋体" charset="-122"/>
              </a:rPr>
              <a:t>)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96913" y="4437063"/>
            <a:ext cx="8280400" cy="130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说明：</a:t>
            </a:r>
            <a:r>
              <a:rPr lang="en-US" altLang="zh-CN" sz="280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T(</a:t>
            </a:r>
            <a:r>
              <a:rPr lang="en-US" altLang="zh-CN" sz="2800" i="1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80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zh-CN" altLang="en-US" sz="280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式输入规模为 </a:t>
            </a:r>
            <a:r>
              <a:rPr lang="en-US" altLang="zh-CN" sz="2800" i="1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n </a:t>
            </a:r>
            <a:r>
              <a:rPr lang="zh-CN" altLang="en-US" sz="280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的分治法的计算时间；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             </a:t>
            </a:r>
            <a:r>
              <a:rPr lang="en-US" altLang="zh-CN" sz="2800" i="1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g</a:t>
            </a:r>
            <a:r>
              <a:rPr lang="en-US" altLang="zh-CN" sz="280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i="1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80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zh-CN" altLang="en-US" sz="280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是对足够小的 </a:t>
            </a:r>
            <a:r>
              <a:rPr lang="en-US" altLang="zh-CN" sz="2800" i="1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n </a:t>
            </a:r>
            <a:r>
              <a:rPr lang="zh-CN" altLang="en-US" sz="280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直接求解的时间；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             </a:t>
            </a:r>
            <a:r>
              <a:rPr lang="en-US" altLang="zh-CN" sz="2800" i="1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f</a:t>
            </a:r>
            <a:r>
              <a:rPr lang="en-US" altLang="zh-CN" sz="280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i="1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80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zh-CN" altLang="en-US" sz="280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是</a:t>
            </a:r>
            <a:r>
              <a:rPr lang="en-US" altLang="zh-CN" sz="280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Merge</a:t>
            </a:r>
            <a:r>
              <a:rPr lang="zh-CN" altLang="en-US" sz="280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的计算时间。</a:t>
            </a:r>
          </a:p>
        </p:txBody>
      </p:sp>
      <p:sp>
        <p:nvSpPr>
          <p:cNvPr id="15368" name="AutoShape 6"/>
          <p:cNvSpPr>
            <a:spLocks/>
          </p:cNvSpPr>
          <p:nvPr/>
        </p:nvSpPr>
        <p:spPr bwMode="auto">
          <a:xfrm>
            <a:off x="1949450" y="2752725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7953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latin typeface="华文行楷" pitchFamily="2" charset="-122"/>
              </a:rPr>
              <a:t>4.1.1  </a:t>
            </a:r>
            <a:r>
              <a:rPr kumimoji="1" lang="zh-CN" altLang="en-US" smtClean="0">
                <a:latin typeface="华文行楷" pitchFamily="2" charset="-122"/>
              </a:rPr>
              <a:t>分治法的设计思想 </a:t>
            </a:r>
            <a:endParaRPr lang="zh-CN" altLang="en-US" smtClean="0"/>
          </a:p>
        </p:txBody>
      </p:sp>
      <p:sp>
        <p:nvSpPr>
          <p:cNvPr id="16387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219200"/>
            <a:ext cx="8435975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分治法的适用条件</a:t>
            </a:r>
            <a:endParaRPr lang="en-US" altLang="zh-CN" smtClean="0"/>
          </a:p>
          <a:p>
            <a:pPr>
              <a:lnSpc>
                <a:spcPct val="150000"/>
              </a:lnSpc>
              <a:buClr>
                <a:srgbClr val="990000"/>
              </a:buClr>
              <a:buFontTx/>
              <a:buNone/>
            </a:pPr>
            <a:r>
              <a:rPr lang="en-US" altLang="zh-CN" sz="2800" smtClean="0">
                <a:latin typeface="Times New Roman" pitchFamily="18" charset="0"/>
                <a:ea typeface="楷体_GB2312" pitchFamily="49" charset="-122"/>
              </a:rPr>
              <a:t>1. </a:t>
            </a:r>
            <a:r>
              <a:rPr lang="zh-CN" altLang="en-US" sz="2800" smtClean="0">
                <a:latin typeface="Times New Roman" pitchFamily="18" charset="0"/>
                <a:ea typeface="楷体_GB2312" pitchFamily="49" charset="-122"/>
              </a:rPr>
              <a:t>问题的规模</a:t>
            </a:r>
            <a:r>
              <a:rPr lang="zh-CN" altLang="en-US" sz="280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缩小到一定的程度就可以容易地解决</a:t>
            </a:r>
            <a:r>
              <a:rPr lang="zh-CN" altLang="en-US" sz="2800" smtClean="0"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>
              <a:lnSpc>
                <a:spcPct val="150000"/>
              </a:lnSpc>
              <a:buClr>
                <a:srgbClr val="990000"/>
              </a:buClr>
              <a:buFontTx/>
              <a:buNone/>
            </a:pPr>
            <a:r>
              <a:rPr lang="en-US" altLang="zh-CN" sz="2800" smtClean="0">
                <a:latin typeface="Times New Roman" pitchFamily="18" charset="0"/>
                <a:ea typeface="楷体_GB2312" pitchFamily="49" charset="-122"/>
              </a:rPr>
              <a:t>2. </a:t>
            </a:r>
            <a:r>
              <a:rPr lang="zh-CN" altLang="en-US" sz="2800" smtClean="0">
                <a:latin typeface="Times New Roman" pitchFamily="18" charset="0"/>
                <a:ea typeface="楷体_GB2312" pitchFamily="49" charset="-122"/>
              </a:rPr>
              <a:t>问题</a:t>
            </a:r>
            <a:r>
              <a:rPr lang="zh-CN" altLang="en-US" sz="280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可以分解为若干个规模较小</a:t>
            </a:r>
            <a:r>
              <a:rPr lang="zh-CN" altLang="en-US" sz="2800" smtClean="0">
                <a:latin typeface="Times New Roman" pitchFamily="18" charset="0"/>
                <a:ea typeface="楷体_GB2312" pitchFamily="49" charset="-122"/>
              </a:rPr>
              <a:t>的相同问题，即该问题具有</a:t>
            </a:r>
            <a:r>
              <a:rPr lang="zh-CN" altLang="en-US" sz="2800" smtClean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rPr>
              <a:t>最优子结构性质</a:t>
            </a:r>
            <a:r>
              <a:rPr lang="zh-CN" altLang="en-US" sz="2800" smtClean="0"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>
              <a:lnSpc>
                <a:spcPct val="150000"/>
              </a:lnSpc>
              <a:buClr>
                <a:srgbClr val="990000"/>
              </a:buClr>
              <a:buFontTx/>
              <a:buNone/>
            </a:pPr>
            <a:r>
              <a:rPr lang="en-US" altLang="zh-CN" sz="2800" smtClean="0">
                <a:latin typeface="Times New Roman" pitchFamily="18" charset="0"/>
                <a:ea typeface="楷体_GB2312" pitchFamily="49" charset="-122"/>
              </a:rPr>
              <a:t>3. </a:t>
            </a:r>
            <a:r>
              <a:rPr lang="zh-CN" altLang="en-US" sz="2800" smtClean="0">
                <a:latin typeface="Times New Roman" pitchFamily="18" charset="0"/>
                <a:ea typeface="楷体_GB2312" pitchFamily="49" charset="-122"/>
              </a:rPr>
              <a:t>问题分解出的子问题的解</a:t>
            </a:r>
            <a:r>
              <a:rPr lang="zh-CN" altLang="en-US" sz="280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可以合并</a:t>
            </a:r>
            <a:r>
              <a:rPr lang="zh-CN" altLang="en-US" sz="2800" smtClean="0">
                <a:latin typeface="Times New Roman" pitchFamily="18" charset="0"/>
                <a:ea typeface="楷体_GB2312" pitchFamily="49" charset="-122"/>
              </a:rPr>
              <a:t>为该问题的解；</a:t>
            </a:r>
          </a:p>
          <a:p>
            <a:pPr>
              <a:lnSpc>
                <a:spcPct val="150000"/>
              </a:lnSpc>
              <a:buClr>
                <a:srgbClr val="990000"/>
              </a:buClr>
              <a:buFontTx/>
              <a:buNone/>
            </a:pPr>
            <a:r>
              <a:rPr lang="en-US" altLang="zh-CN" sz="2800" smtClean="0">
                <a:latin typeface="Times New Roman" pitchFamily="18" charset="0"/>
                <a:ea typeface="楷体_GB2312" pitchFamily="49" charset="-122"/>
              </a:rPr>
              <a:t>4. </a:t>
            </a:r>
            <a:r>
              <a:rPr lang="zh-CN" altLang="en-US" sz="2800" smtClean="0">
                <a:latin typeface="Times New Roman" pitchFamily="18" charset="0"/>
                <a:ea typeface="楷体_GB2312" pitchFamily="49" charset="-122"/>
              </a:rPr>
              <a:t>问题所分解出的</a:t>
            </a:r>
            <a:r>
              <a:rPr lang="zh-CN" altLang="en-US" sz="280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各个子问题是相互独立的</a:t>
            </a:r>
            <a:r>
              <a:rPr lang="zh-CN" altLang="en-US" sz="2800" smtClean="0">
                <a:latin typeface="Times New Roman" pitchFamily="18" charset="0"/>
                <a:ea typeface="楷体_GB2312" pitchFamily="49" charset="-122"/>
              </a:rPr>
              <a:t>，即子问题之间不包含公共的子问题。 </a:t>
            </a:r>
          </a:p>
        </p:txBody>
      </p:sp>
      <p:sp>
        <p:nvSpPr>
          <p:cNvPr id="1638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EF299F-922C-4FEF-97D8-A3132B87959A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1638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第4章 分治法</a:t>
            </a:r>
          </a:p>
        </p:txBody>
      </p:sp>
      <p:sp>
        <p:nvSpPr>
          <p:cNvPr id="163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42762A5E-B190-4A2A-A38B-133373E4A590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4228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57200" y="908050"/>
            <a:ext cx="8578850" cy="914400"/>
          </a:xfrm>
        </p:spPr>
        <p:txBody>
          <a:bodyPr/>
          <a:lstStyle/>
          <a:p>
            <a:r>
              <a:rPr kumimoji="1" lang="en-US" altLang="zh-CN" smtClean="0">
                <a:latin typeface="华文行楷" pitchFamily="2" charset="-122"/>
              </a:rPr>
              <a:t>4.1.2  </a:t>
            </a:r>
            <a:r>
              <a:rPr kumimoji="1" lang="zh-CN" altLang="en-US" smtClean="0">
                <a:latin typeface="华文行楷" pitchFamily="2" charset="-122"/>
              </a:rPr>
              <a:t>一个简单的例子</a:t>
            </a:r>
            <a:r>
              <a:rPr kumimoji="1" lang="en-US" altLang="zh-CN" smtClean="0">
                <a:latin typeface="华文行楷" pitchFamily="2" charset="-122"/>
              </a:rPr>
              <a:t/>
            </a:r>
            <a:br>
              <a:rPr kumimoji="1" lang="en-US" altLang="zh-CN" smtClean="0">
                <a:latin typeface="华文行楷" pitchFamily="2" charset="-122"/>
              </a:rPr>
            </a:br>
            <a:r>
              <a:rPr kumimoji="1" lang="en-US" altLang="zh-CN" sz="3600" smtClean="0">
                <a:latin typeface="华文行楷" pitchFamily="2" charset="-122"/>
              </a:rPr>
              <a:t>				——</a:t>
            </a:r>
            <a:r>
              <a:rPr kumimoji="1" lang="zh-CN" altLang="en-US" sz="3600" smtClean="0">
                <a:latin typeface="华文行楷" pitchFamily="2" charset="-122"/>
              </a:rPr>
              <a:t>数字选择方阵</a:t>
            </a:r>
            <a:endParaRPr lang="zh-CN" altLang="en-US" sz="3600" smtClean="0"/>
          </a:p>
        </p:txBody>
      </p:sp>
      <p:sp>
        <p:nvSpPr>
          <p:cNvPr id="1741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27BEBE-B697-411A-9067-7CBF6A8C1DFA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1741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第4章 分治法</a:t>
            </a:r>
          </a:p>
        </p:txBody>
      </p:sp>
      <p:sp>
        <p:nvSpPr>
          <p:cNvPr id="1741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93707118-0E2C-41A4-BEB4-87F8C6641651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684213" y="1825625"/>
            <a:ext cx="806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  <a:ea typeface="宋体" charset="-122"/>
              </a:rPr>
              <a:t>输出下图所示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×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N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（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1≤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≤10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）的数字旋转方阵。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1835150" y="2522538"/>
            <a:ext cx="4392613" cy="3887787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rgbClr val="000000"/>
            </a:solidFill>
            <a:miter lim="800000"/>
            <a:headEnd/>
            <a:tailEnd/>
          </a:ln>
        </p:spPr>
        <p:txBody>
          <a:bodyPr lIns="36000" tIns="180000" rIns="36000" bIns="3600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latin typeface="Times New Roman" pitchFamily="18" charset="0"/>
                <a:ea typeface="宋体" charset="-122"/>
              </a:rPr>
              <a:t>   1  20  19  18  17  16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latin typeface="Times New Roman" pitchFamily="18" charset="0"/>
                <a:ea typeface="宋体" charset="-122"/>
              </a:rPr>
              <a:t>   2  21  32  31  30  15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latin typeface="Times New Roman" pitchFamily="18" charset="0"/>
                <a:ea typeface="宋体" charset="-122"/>
              </a:rPr>
              <a:t>   3  22  33  36  29  14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latin typeface="Times New Roman" pitchFamily="18" charset="0"/>
                <a:ea typeface="宋体" charset="-122"/>
              </a:rPr>
              <a:t>   4  23  34  35  28  13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latin typeface="Times New Roman" pitchFamily="18" charset="0"/>
                <a:ea typeface="宋体" charset="-122"/>
              </a:rPr>
              <a:t>   5  24  25  26  27  12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latin typeface="Times New Roman" pitchFamily="18" charset="0"/>
                <a:ea typeface="宋体" charset="-122"/>
              </a:rPr>
              <a:t>   6   7    8    9   10  11</a:t>
            </a:r>
            <a:endParaRPr lang="en-US" altLang="zh-CN" sz="5400" b="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2845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908050"/>
            <a:ext cx="8578850" cy="914400"/>
          </a:xfrm>
        </p:spPr>
        <p:txBody>
          <a:bodyPr/>
          <a:lstStyle/>
          <a:p>
            <a:r>
              <a:rPr kumimoji="1" lang="en-US" altLang="zh-CN" smtClean="0">
                <a:latin typeface="华文行楷" pitchFamily="2" charset="-122"/>
              </a:rPr>
              <a:t>4.1.2  </a:t>
            </a:r>
            <a:r>
              <a:rPr kumimoji="1" lang="zh-CN" altLang="en-US" smtClean="0">
                <a:latin typeface="华文行楷" pitchFamily="2" charset="-122"/>
              </a:rPr>
              <a:t>一个简单的例子</a:t>
            </a:r>
            <a:r>
              <a:rPr kumimoji="1" lang="en-US" altLang="zh-CN" smtClean="0">
                <a:latin typeface="华文行楷" pitchFamily="2" charset="-122"/>
              </a:rPr>
              <a:t/>
            </a:r>
            <a:br>
              <a:rPr kumimoji="1" lang="en-US" altLang="zh-CN" smtClean="0">
                <a:latin typeface="华文行楷" pitchFamily="2" charset="-122"/>
              </a:rPr>
            </a:br>
            <a:r>
              <a:rPr kumimoji="1" lang="en-US" altLang="zh-CN" sz="3600" smtClean="0">
                <a:latin typeface="华文行楷" pitchFamily="2" charset="-122"/>
              </a:rPr>
              <a:t>				——</a:t>
            </a:r>
            <a:r>
              <a:rPr kumimoji="1" lang="zh-CN" altLang="en-US" sz="3600" smtClean="0">
                <a:latin typeface="华文行楷" pitchFamily="2" charset="-122"/>
              </a:rPr>
              <a:t>数字选择方阵</a:t>
            </a:r>
            <a:endParaRPr lang="zh-CN" altLang="en-US" sz="3600" smtClean="0"/>
          </a:p>
        </p:txBody>
      </p:sp>
      <p:sp>
        <p:nvSpPr>
          <p:cNvPr id="1843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5986AB-01D8-4FA3-AA05-101EDC8BE65C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1843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第4章 分治法</a:t>
            </a:r>
          </a:p>
        </p:txBody>
      </p:sp>
      <p:sp>
        <p:nvSpPr>
          <p:cNvPr id="184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CD4F91D5-99D9-4E5E-AD2D-66F9C059AEF6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684213" y="1825625"/>
            <a:ext cx="806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  <a:ea typeface="宋体" charset="-122"/>
              </a:rPr>
              <a:t>输出下图所示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×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N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（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1≤</a:t>
            </a:r>
            <a:r>
              <a:rPr lang="en-US" altLang="zh-CN" sz="2800" i="1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800">
                <a:latin typeface="Times New Roman" pitchFamily="18" charset="0"/>
                <a:ea typeface="宋体" charset="-122"/>
              </a:rPr>
              <a:t>≤10</a:t>
            </a:r>
            <a:r>
              <a:rPr lang="zh-CN" altLang="en-US" sz="2800">
                <a:latin typeface="Times New Roman" pitchFamily="18" charset="0"/>
                <a:ea typeface="宋体" charset="-122"/>
              </a:rPr>
              <a:t>）的数字旋转方阵。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1835150" y="2522538"/>
            <a:ext cx="4392613" cy="3887787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rgbClr val="000000"/>
            </a:solidFill>
            <a:miter lim="800000"/>
            <a:headEnd/>
            <a:tailEnd/>
          </a:ln>
        </p:spPr>
        <p:txBody>
          <a:bodyPr lIns="36000" tIns="180000" rIns="36000" bIns="3600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solidFill>
                  <a:srgbClr val="FF33CC"/>
                </a:solidFill>
                <a:latin typeface="Times New Roman" pitchFamily="18" charset="0"/>
                <a:ea typeface="宋体" charset="-122"/>
              </a:rPr>
              <a:t>   1</a:t>
            </a:r>
            <a:r>
              <a:rPr lang="en-US" altLang="zh-CN" sz="3600" b="0"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3600" b="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20  19  18  17  16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3600" b="0">
                <a:solidFill>
                  <a:srgbClr val="FF33CC"/>
                </a:solidFill>
                <a:latin typeface="Times New Roman" pitchFamily="18" charset="0"/>
                <a:ea typeface="宋体" charset="-122"/>
              </a:rPr>
              <a:t>2 </a:t>
            </a:r>
            <a:r>
              <a:rPr lang="en-US" altLang="zh-CN" sz="3600" b="0">
                <a:latin typeface="Times New Roman" pitchFamily="18" charset="0"/>
                <a:ea typeface="宋体" charset="-122"/>
              </a:rPr>
              <a:t> 21  32  31  30  </a:t>
            </a:r>
            <a:r>
              <a:rPr lang="en-US" altLang="zh-CN" sz="3600" b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15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solidFill>
                  <a:srgbClr val="FF33CC"/>
                </a:solidFill>
                <a:latin typeface="Times New Roman" pitchFamily="18" charset="0"/>
                <a:ea typeface="宋体" charset="-122"/>
              </a:rPr>
              <a:t>   3</a:t>
            </a:r>
            <a:r>
              <a:rPr lang="en-US" altLang="zh-CN" sz="3600" b="0">
                <a:latin typeface="Times New Roman" pitchFamily="18" charset="0"/>
                <a:ea typeface="宋体" charset="-122"/>
              </a:rPr>
              <a:t>  22  33  36  29  </a:t>
            </a:r>
            <a:r>
              <a:rPr lang="en-US" altLang="zh-CN" sz="3600" b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14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3600" b="0">
                <a:solidFill>
                  <a:srgbClr val="FF33CC"/>
                </a:solidFill>
                <a:latin typeface="Times New Roman" pitchFamily="18" charset="0"/>
                <a:ea typeface="宋体" charset="-122"/>
              </a:rPr>
              <a:t>4</a:t>
            </a:r>
            <a:r>
              <a:rPr lang="en-US" altLang="zh-CN" sz="3600" b="0">
                <a:latin typeface="Times New Roman" pitchFamily="18" charset="0"/>
                <a:ea typeface="宋体" charset="-122"/>
              </a:rPr>
              <a:t>  23  34  35  28  </a:t>
            </a:r>
            <a:r>
              <a:rPr lang="en-US" altLang="zh-CN" sz="3600" b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13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3600" b="0">
                <a:solidFill>
                  <a:srgbClr val="FF33CC"/>
                </a:solidFill>
                <a:latin typeface="Times New Roman" pitchFamily="18" charset="0"/>
                <a:ea typeface="宋体" charset="-122"/>
              </a:rPr>
              <a:t>5</a:t>
            </a:r>
            <a:r>
              <a:rPr lang="en-US" altLang="zh-CN" sz="3600" b="0">
                <a:latin typeface="Times New Roman" pitchFamily="18" charset="0"/>
                <a:ea typeface="宋体" charset="-122"/>
              </a:rPr>
              <a:t>  24  25  26  27  </a:t>
            </a:r>
            <a:r>
              <a:rPr lang="en-US" altLang="zh-CN" sz="3600" b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12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0"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3600" b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6   7    8    9   10</a:t>
            </a:r>
            <a:r>
              <a:rPr lang="en-US" altLang="zh-CN" sz="3600" b="0"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3600" b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11</a:t>
            </a:r>
            <a:endParaRPr lang="en-US" altLang="zh-CN" sz="5400" b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2124075" y="2667000"/>
            <a:ext cx="0" cy="33401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2195513" y="6122988"/>
            <a:ext cx="37449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 flipV="1">
            <a:off x="6011863" y="2809875"/>
            <a:ext cx="0" cy="32416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 flipH="1">
            <a:off x="2627313" y="2667000"/>
            <a:ext cx="33131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2627313" y="2882900"/>
            <a:ext cx="0" cy="2519363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2771775" y="5475288"/>
            <a:ext cx="2592388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 flipV="1">
            <a:off x="5364163" y="3314700"/>
            <a:ext cx="0" cy="2087563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 flipH="1">
            <a:off x="3276600" y="3314700"/>
            <a:ext cx="2016125" cy="0"/>
          </a:xfrm>
          <a:prstGeom prst="line">
            <a:avLst/>
          </a:prstGeom>
          <a:noFill/>
          <a:ln w="19050">
            <a:solidFill>
              <a:srgbClr val="008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3319463" y="3376613"/>
            <a:ext cx="0" cy="1512887"/>
          </a:xfrm>
          <a:prstGeom prst="line">
            <a:avLst/>
          </a:prstGeom>
          <a:noFill/>
          <a:ln w="19050">
            <a:solidFill>
              <a:srgbClr val="99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>
            <a:off x="3492500" y="4899025"/>
            <a:ext cx="1150938" cy="0"/>
          </a:xfrm>
          <a:prstGeom prst="line">
            <a:avLst/>
          </a:prstGeom>
          <a:noFill/>
          <a:ln w="19050">
            <a:solidFill>
              <a:srgbClr val="99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 flipV="1">
            <a:off x="4643438" y="4106863"/>
            <a:ext cx="0" cy="792162"/>
          </a:xfrm>
          <a:prstGeom prst="line">
            <a:avLst/>
          </a:prstGeom>
          <a:noFill/>
          <a:ln w="19050">
            <a:solidFill>
              <a:srgbClr val="99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6443663" y="3819525"/>
            <a:ext cx="2087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33CC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zh-CN" altLang="en-US" sz="2400"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40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B</a:t>
            </a:r>
            <a:r>
              <a:rPr lang="zh-CN" altLang="en-US" sz="2400"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zh-CN" altLang="en-US" sz="2400"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400">
                <a:solidFill>
                  <a:srgbClr val="FF9900"/>
                </a:solidFill>
                <a:latin typeface="Times New Roman" pitchFamily="18" charset="0"/>
                <a:ea typeface="宋体" charset="-122"/>
              </a:rPr>
              <a:t>D</a:t>
            </a:r>
            <a:r>
              <a:rPr lang="zh-CN" altLang="en-US" sz="2400">
                <a:latin typeface="Times New Roman" pitchFamily="18" charset="0"/>
                <a:ea typeface="宋体" charset="-122"/>
              </a:rPr>
              <a:t>四个区域</a:t>
            </a:r>
          </a:p>
        </p:txBody>
      </p:sp>
    </p:spTree>
    <p:extLst>
      <p:ext uri="{BB962C8B-B14F-4D97-AF65-F5344CB8AC3E}">
        <p14:creationId xmlns:p14="http://schemas.microsoft.com/office/powerpoint/2010/main" val="20746643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latin typeface="华文行楷" pitchFamily="2" charset="-122"/>
              </a:rPr>
              <a:t>4.1.2  </a:t>
            </a:r>
            <a:r>
              <a:rPr kumimoji="1" lang="zh-CN" altLang="en-US" smtClean="0">
                <a:latin typeface="华文行楷" pitchFamily="2" charset="-122"/>
              </a:rPr>
              <a:t>一个简单的例子</a:t>
            </a:r>
            <a:endParaRPr lang="zh-CN" altLang="en-US" smtClean="0"/>
          </a:p>
        </p:txBody>
      </p:sp>
      <p:sp>
        <p:nvSpPr>
          <p:cNvPr id="19459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219200"/>
            <a:ext cx="8362950" cy="5029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4000" smtClean="0">
                <a:solidFill>
                  <a:srgbClr val="990000"/>
                </a:solidFill>
                <a:latin typeface="Times New Roman" pitchFamily="18" charset="0"/>
              </a:rPr>
              <a:t>想法</a:t>
            </a:r>
            <a:endParaRPr lang="en-US" altLang="zh-CN" sz="4400" smtClean="0">
              <a:latin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smtClean="0">
                <a:latin typeface="Times New Roman" pitchFamily="18" charset="0"/>
              </a:rPr>
              <a:t>用二维数组</a:t>
            </a:r>
            <a:r>
              <a:rPr lang="en-US" altLang="zh-CN" sz="2400" smtClean="0">
                <a:latin typeface="Times New Roman" pitchFamily="18" charset="0"/>
              </a:rPr>
              <a:t>data[N][N]</a:t>
            </a:r>
            <a:r>
              <a:rPr lang="zh-CN" altLang="en-US" sz="2400" smtClean="0">
                <a:latin typeface="Times New Roman" pitchFamily="18" charset="0"/>
              </a:rPr>
              <a:t>表示</a:t>
            </a:r>
            <a:r>
              <a:rPr lang="en-US" altLang="zh-CN" sz="2400" smtClean="0">
                <a:latin typeface="Times New Roman" pitchFamily="18" charset="0"/>
              </a:rPr>
              <a:t>N×N</a:t>
            </a:r>
            <a:r>
              <a:rPr lang="zh-CN" altLang="en-US" sz="2400" smtClean="0">
                <a:latin typeface="Times New Roman" pitchFamily="18" charset="0"/>
              </a:rPr>
              <a:t>的方阵，观察方阵中数字的规律，可以从外层向里层填数。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smtClean="0">
                <a:latin typeface="Times New Roman" pitchFamily="18" charset="0"/>
              </a:rPr>
              <a:t>设变量</a:t>
            </a:r>
            <a:r>
              <a:rPr lang="en-US" altLang="zh-CN" sz="2400" smtClean="0">
                <a:latin typeface="Times New Roman" pitchFamily="18" charset="0"/>
              </a:rPr>
              <a:t>size</a:t>
            </a:r>
            <a:r>
              <a:rPr lang="zh-CN" altLang="en-US" sz="2400" smtClean="0">
                <a:latin typeface="Times New Roman" pitchFamily="18" charset="0"/>
              </a:rPr>
              <a:t>表示方阵的大小，则初始时</a:t>
            </a:r>
            <a:r>
              <a:rPr lang="en-US" altLang="zh-CN" sz="2400" smtClean="0">
                <a:latin typeface="Times New Roman" pitchFamily="18" charset="0"/>
              </a:rPr>
              <a:t>size = N</a:t>
            </a:r>
            <a:r>
              <a:rPr lang="zh-CN" altLang="en-US" sz="2400" smtClean="0">
                <a:latin typeface="Times New Roman" pitchFamily="18" charset="0"/>
              </a:rPr>
              <a:t>，填完一层则</a:t>
            </a:r>
            <a:r>
              <a:rPr lang="en-US" altLang="zh-CN" sz="2400" smtClean="0">
                <a:latin typeface="Times New Roman" pitchFamily="18" charset="0"/>
              </a:rPr>
              <a:t>size = size - 2</a:t>
            </a:r>
            <a:r>
              <a:rPr lang="zh-CN" altLang="en-US" sz="2400" smtClean="0">
                <a:latin typeface="Times New Roman" pitchFamily="18" charset="0"/>
              </a:rPr>
              <a:t>；</a:t>
            </a:r>
          </a:p>
        </p:txBody>
      </p:sp>
      <p:sp>
        <p:nvSpPr>
          <p:cNvPr id="1946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18F447-02C8-40FC-9AFB-98A5ADDDF060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1946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第4章 分治法</a:t>
            </a:r>
          </a:p>
        </p:txBody>
      </p:sp>
      <p:sp>
        <p:nvSpPr>
          <p:cNvPr id="194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A0482E9F-EBFC-4B2C-AE2C-00C400B3F454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2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C589BD1-5FF1-4BED-95FE-8AC8B851F502}" type="datetime1">
              <a:rPr lang="zh-CN" altLang="en-US" sz="1400" smtClean="0">
                <a:latin typeface="Comic Sans MS" pitchFamily="66" charset="0"/>
              </a:rPr>
              <a:pPr/>
              <a:t>2016/3/15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680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768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E9F2979A-3301-4C17-9526-906BCB4E3806}" type="slidenum">
              <a:rPr lang="en-US" altLang="zh-CN" sz="1400" smtClean="0">
                <a:latin typeface="Comic Sans MS" pitchFamily="66" charset="0"/>
              </a:rPr>
              <a:pPr/>
              <a:t>4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534988" y="1311275"/>
            <a:ext cx="7961312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50000"/>
              </a:spcBef>
            </a:pPr>
            <a:r>
              <a:rPr kumimoji="1" lang="en-US" altLang="zh-CN" sz="2800" b="1">
                <a:latin typeface="宋体" charset="-122"/>
              </a:rPr>
              <a:t>    </a:t>
            </a:r>
            <a:r>
              <a:rPr kumimoji="1" lang="zh-CN" altLang="en-US" sz="2800" b="1">
                <a:latin typeface="宋体" charset="-122"/>
              </a:rPr>
              <a:t>蛮力法求解最近对问题的过程是：</a:t>
            </a:r>
            <a:r>
              <a:rPr kumimoji="1" lang="zh-CN" altLang="en-US" sz="2800" b="1">
                <a:solidFill>
                  <a:srgbClr val="FF0000"/>
                </a:solidFill>
                <a:latin typeface="宋体" charset="-122"/>
              </a:rPr>
              <a:t>分别计算每一对点之间的距离</a:t>
            </a:r>
            <a:r>
              <a:rPr kumimoji="1" lang="zh-CN" altLang="en-US" sz="2800" b="1">
                <a:latin typeface="宋体" charset="-122"/>
              </a:rPr>
              <a:t>，然后</a:t>
            </a:r>
            <a:r>
              <a:rPr kumimoji="1" lang="zh-CN" altLang="en-US" sz="2800" b="1">
                <a:solidFill>
                  <a:srgbClr val="FF0000"/>
                </a:solidFill>
                <a:latin typeface="宋体" charset="-122"/>
              </a:rPr>
              <a:t>找出距离最小的那一对</a:t>
            </a:r>
            <a:r>
              <a:rPr kumimoji="1" lang="zh-CN" altLang="en-US" sz="2800" b="1">
                <a:latin typeface="宋体" charset="-122"/>
              </a:rPr>
              <a:t>，为了避免对同一对点计算两次距离，</a:t>
            </a:r>
            <a:r>
              <a:rPr kumimoji="1" lang="zh-CN" altLang="en-US" sz="2800" b="1">
                <a:solidFill>
                  <a:srgbClr val="FF0000"/>
                </a:solidFill>
                <a:latin typeface="宋体" charset="-122"/>
              </a:rPr>
              <a:t>只考虑</a:t>
            </a:r>
            <a:r>
              <a:rPr kumimoji="1" lang="en-US" altLang="zh-CN" sz="2800" b="1" i="1">
                <a:solidFill>
                  <a:srgbClr val="FF0000"/>
                </a:solidFill>
              </a:rPr>
              <a:t>i</a:t>
            </a:r>
            <a:r>
              <a:rPr kumimoji="1" lang="zh-CN" altLang="en-US" sz="2800" b="1">
                <a:solidFill>
                  <a:srgbClr val="FF0000"/>
                </a:solidFill>
                <a:latin typeface="宋体" charset="-122"/>
              </a:rPr>
              <a:t>＜</a:t>
            </a:r>
            <a:r>
              <a:rPr kumimoji="1" lang="en-US" altLang="zh-CN" sz="2800" b="1" i="1">
                <a:solidFill>
                  <a:srgbClr val="FF0000"/>
                </a:solidFill>
              </a:rPr>
              <a:t>j</a:t>
            </a:r>
            <a:r>
              <a:rPr kumimoji="1" lang="zh-CN" altLang="en-US" sz="2800" b="1">
                <a:solidFill>
                  <a:srgbClr val="FF0000"/>
                </a:solidFill>
                <a:latin typeface="宋体" charset="-122"/>
              </a:rPr>
              <a:t>的那些点对</a:t>
            </a:r>
            <a:r>
              <a:rPr kumimoji="1" lang="en-US" altLang="zh-CN" sz="2800" b="1">
                <a:solidFill>
                  <a:srgbClr val="FF0000"/>
                </a:solidFill>
              </a:rPr>
              <a:t>(</a:t>
            </a:r>
            <a:r>
              <a:rPr kumimoji="1" lang="en-US" altLang="zh-CN" sz="2800" b="1" i="1">
                <a:solidFill>
                  <a:srgbClr val="FF0000"/>
                </a:solidFill>
              </a:rPr>
              <a:t>P</a:t>
            </a:r>
            <a:r>
              <a:rPr kumimoji="1" lang="en-US" altLang="zh-CN" sz="2800" b="1" i="1" baseline="-30000">
                <a:solidFill>
                  <a:srgbClr val="FF0000"/>
                </a:solidFill>
              </a:rPr>
              <a:t>i</a:t>
            </a:r>
            <a:r>
              <a:rPr kumimoji="1" lang="en-US" altLang="zh-CN" sz="2800" b="1">
                <a:solidFill>
                  <a:srgbClr val="FF0000"/>
                </a:solidFill>
              </a:rPr>
              <a:t>, </a:t>
            </a:r>
            <a:r>
              <a:rPr kumimoji="1" lang="en-US" altLang="zh-CN" sz="2800" b="1" i="1">
                <a:solidFill>
                  <a:srgbClr val="FF0000"/>
                </a:solidFill>
              </a:rPr>
              <a:t>P</a:t>
            </a:r>
            <a:r>
              <a:rPr kumimoji="1" lang="en-US" altLang="zh-CN" sz="2800" b="1" i="1" baseline="-30000">
                <a:solidFill>
                  <a:srgbClr val="FF0000"/>
                </a:solidFill>
              </a:rPr>
              <a:t>j</a:t>
            </a:r>
            <a:r>
              <a:rPr kumimoji="1" lang="en-US" altLang="zh-CN" sz="2800" b="1">
                <a:solidFill>
                  <a:srgbClr val="FF0000"/>
                </a:solidFill>
              </a:rPr>
              <a:t>)</a:t>
            </a:r>
            <a:r>
              <a:rPr kumimoji="1" lang="zh-CN" altLang="en-US" sz="2800" b="1">
                <a:latin typeface="宋体" charset="-122"/>
              </a:rPr>
              <a:t>。</a:t>
            </a:r>
            <a:r>
              <a:rPr kumimoji="1" lang="zh-CN" altLang="en-US" sz="2800" b="1"/>
              <a:t> </a:t>
            </a:r>
          </a:p>
        </p:txBody>
      </p:sp>
      <p:sp>
        <p:nvSpPr>
          <p:cNvPr id="76806" name="Text Box 5"/>
          <p:cNvSpPr txBox="1">
            <a:spLocks noChangeArrowheads="1"/>
          </p:cNvSpPr>
          <p:nvPr/>
        </p:nvSpPr>
        <p:spPr bwMode="auto">
          <a:xfrm>
            <a:off x="233363" y="377825"/>
            <a:ext cx="7829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3.6.1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最近对问题 </a:t>
            </a:r>
          </a:p>
        </p:txBody>
      </p:sp>
    </p:spTree>
    <p:extLst>
      <p:ext uri="{BB962C8B-B14F-4D97-AF65-F5344CB8AC3E}">
        <p14:creationId xmlns:p14="http://schemas.microsoft.com/office/powerpoint/2010/main" val="34303983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latin typeface="华文行楷" pitchFamily="2" charset="-122"/>
              </a:rPr>
              <a:t>4.1.2  </a:t>
            </a:r>
            <a:r>
              <a:rPr kumimoji="1" lang="zh-CN" altLang="en-US" smtClean="0">
                <a:latin typeface="华文行楷" pitchFamily="2" charset="-122"/>
              </a:rPr>
              <a:t>一个简单的例子</a:t>
            </a:r>
            <a:endParaRPr lang="zh-CN" altLang="en-US" smtClean="0"/>
          </a:p>
        </p:txBody>
      </p:sp>
      <p:sp>
        <p:nvSpPr>
          <p:cNvPr id="2048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219200"/>
            <a:ext cx="8362950" cy="5029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4000" smtClean="0">
                <a:solidFill>
                  <a:srgbClr val="990000"/>
                </a:solidFill>
                <a:latin typeface="Times New Roman" pitchFamily="18" charset="0"/>
              </a:rPr>
              <a:t>想法</a:t>
            </a:r>
            <a:endParaRPr lang="en-US" altLang="zh-CN" sz="4400" smtClean="0">
              <a:latin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smtClean="0">
                <a:latin typeface="Times New Roman" pitchFamily="18" charset="0"/>
              </a:rPr>
              <a:t>设变量</a:t>
            </a:r>
            <a:r>
              <a:rPr lang="en-US" altLang="zh-CN" sz="2400" smtClean="0">
                <a:latin typeface="Times New Roman" pitchFamily="18" charset="0"/>
              </a:rPr>
              <a:t>begin</a:t>
            </a:r>
            <a:r>
              <a:rPr lang="zh-CN" altLang="en-US" sz="2400" smtClean="0">
                <a:latin typeface="Times New Roman" pitchFamily="18" charset="0"/>
              </a:rPr>
              <a:t>表示每一层的起始位置，变量</a:t>
            </a:r>
            <a:r>
              <a:rPr lang="en-US" altLang="zh-CN" sz="2400" smtClean="0">
                <a:latin typeface="Times New Roman" pitchFamily="18" charset="0"/>
              </a:rPr>
              <a:t>i</a:t>
            </a:r>
            <a:r>
              <a:rPr lang="zh-CN" altLang="en-US" sz="2400" smtClean="0">
                <a:latin typeface="Times New Roman" pitchFamily="18" charset="0"/>
              </a:rPr>
              <a:t>和</a:t>
            </a:r>
            <a:r>
              <a:rPr lang="en-US" altLang="zh-CN" sz="2400" smtClean="0">
                <a:latin typeface="Times New Roman" pitchFamily="18" charset="0"/>
              </a:rPr>
              <a:t>j</a:t>
            </a:r>
            <a:r>
              <a:rPr lang="zh-CN" altLang="en-US" sz="2400" smtClean="0">
                <a:latin typeface="Times New Roman" pitchFamily="18" charset="0"/>
              </a:rPr>
              <a:t>分别表示行号和列号，则每一层初始时</a:t>
            </a:r>
            <a:r>
              <a:rPr lang="en-US" altLang="zh-CN" sz="2400" smtClean="0">
                <a:latin typeface="Times New Roman" pitchFamily="18" charset="0"/>
              </a:rPr>
              <a:t>i = begin</a:t>
            </a:r>
            <a:r>
              <a:rPr lang="zh-CN" altLang="en-US" sz="2400" smtClean="0">
                <a:latin typeface="Times New Roman" pitchFamily="18" charset="0"/>
              </a:rPr>
              <a:t>，</a:t>
            </a:r>
            <a:r>
              <a:rPr lang="en-US" altLang="zh-CN" sz="2400" smtClean="0">
                <a:latin typeface="Times New Roman" pitchFamily="18" charset="0"/>
              </a:rPr>
              <a:t>j = begin</a:t>
            </a:r>
            <a:r>
              <a:rPr lang="zh-CN" altLang="en-US" sz="2400" smtClean="0">
                <a:latin typeface="Times New Roman" pitchFamily="18" charset="0"/>
              </a:rPr>
              <a:t>。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smtClean="0">
                <a:latin typeface="Times New Roman" pitchFamily="18" charset="0"/>
              </a:rPr>
              <a:t>将每一层的填数过程分为</a:t>
            </a:r>
            <a:r>
              <a:rPr lang="en-US" altLang="zh-CN" sz="2400" smtClean="0">
                <a:latin typeface="Times New Roman" pitchFamily="18" charset="0"/>
              </a:rPr>
              <a:t>A</a:t>
            </a:r>
            <a:r>
              <a:rPr lang="zh-CN" altLang="en-US" sz="2400" smtClean="0">
                <a:latin typeface="Times New Roman" pitchFamily="18" charset="0"/>
              </a:rPr>
              <a:t>、</a:t>
            </a:r>
            <a:r>
              <a:rPr lang="en-US" altLang="zh-CN" sz="2400" smtClean="0">
                <a:latin typeface="Times New Roman" pitchFamily="18" charset="0"/>
              </a:rPr>
              <a:t>B</a:t>
            </a:r>
            <a:r>
              <a:rPr lang="zh-CN" altLang="en-US" sz="2400" smtClean="0">
                <a:latin typeface="Times New Roman" pitchFamily="18" charset="0"/>
              </a:rPr>
              <a:t>、</a:t>
            </a:r>
            <a:r>
              <a:rPr lang="en-US" altLang="zh-CN" sz="2400" smtClean="0">
                <a:latin typeface="Times New Roman" pitchFamily="18" charset="0"/>
              </a:rPr>
              <a:t>C</a:t>
            </a:r>
            <a:r>
              <a:rPr lang="zh-CN" altLang="en-US" sz="2400" smtClean="0">
                <a:latin typeface="Times New Roman" pitchFamily="18" charset="0"/>
              </a:rPr>
              <a:t>、</a:t>
            </a:r>
            <a:r>
              <a:rPr lang="en-US" altLang="zh-CN" sz="2400" smtClean="0">
                <a:latin typeface="Times New Roman" pitchFamily="18" charset="0"/>
              </a:rPr>
              <a:t>D</a:t>
            </a:r>
            <a:r>
              <a:rPr lang="zh-CN" altLang="en-US" sz="2400" smtClean="0">
                <a:latin typeface="Times New Roman" pitchFamily="18" charset="0"/>
              </a:rPr>
              <a:t>四个区域，则每个区域需要填写</a:t>
            </a:r>
            <a:r>
              <a:rPr lang="en-US" altLang="zh-CN" sz="2400" smtClean="0">
                <a:latin typeface="Times New Roman" pitchFamily="18" charset="0"/>
              </a:rPr>
              <a:t>size – 1</a:t>
            </a:r>
            <a:r>
              <a:rPr lang="zh-CN" altLang="en-US" sz="2400" smtClean="0">
                <a:latin typeface="Times New Roman" pitchFamily="18" charset="0"/>
              </a:rPr>
              <a:t>个数字，填写区域</a:t>
            </a:r>
            <a:r>
              <a:rPr lang="en-US" altLang="zh-CN" sz="2400" smtClean="0">
                <a:latin typeface="Times New Roman" pitchFamily="18" charset="0"/>
              </a:rPr>
              <a:t>A</a:t>
            </a:r>
            <a:r>
              <a:rPr lang="zh-CN" altLang="en-US" sz="2400" smtClean="0">
                <a:latin typeface="Times New Roman" pitchFamily="18" charset="0"/>
              </a:rPr>
              <a:t>时列号不变行号加</a:t>
            </a:r>
            <a:r>
              <a:rPr lang="en-US" altLang="zh-CN" sz="2400" smtClean="0">
                <a:latin typeface="Times New Roman" pitchFamily="18" charset="0"/>
              </a:rPr>
              <a:t>1</a:t>
            </a:r>
            <a:r>
              <a:rPr lang="zh-CN" altLang="en-US" sz="2400" smtClean="0">
                <a:latin typeface="Times New Roman" pitchFamily="18" charset="0"/>
              </a:rPr>
              <a:t>，填写区域</a:t>
            </a:r>
            <a:r>
              <a:rPr lang="en-US" altLang="zh-CN" sz="2400" smtClean="0">
                <a:latin typeface="Times New Roman" pitchFamily="18" charset="0"/>
              </a:rPr>
              <a:t>B</a:t>
            </a:r>
            <a:r>
              <a:rPr lang="zh-CN" altLang="en-US" sz="2400" smtClean="0">
                <a:latin typeface="Times New Roman" pitchFamily="18" charset="0"/>
              </a:rPr>
              <a:t>时行号不变列号加</a:t>
            </a:r>
            <a:r>
              <a:rPr lang="en-US" altLang="zh-CN" sz="2400" smtClean="0">
                <a:latin typeface="Times New Roman" pitchFamily="18" charset="0"/>
              </a:rPr>
              <a:t>1</a:t>
            </a:r>
            <a:r>
              <a:rPr lang="zh-CN" altLang="en-US" sz="2400" smtClean="0">
                <a:latin typeface="Times New Roman" pitchFamily="18" charset="0"/>
              </a:rPr>
              <a:t>，填写区域</a:t>
            </a:r>
            <a:r>
              <a:rPr lang="en-US" altLang="zh-CN" sz="2400" smtClean="0">
                <a:latin typeface="Times New Roman" pitchFamily="18" charset="0"/>
              </a:rPr>
              <a:t>C</a:t>
            </a:r>
            <a:r>
              <a:rPr lang="zh-CN" altLang="en-US" sz="2400" smtClean="0">
                <a:latin typeface="Times New Roman" pitchFamily="18" charset="0"/>
              </a:rPr>
              <a:t>时列号不变行号减</a:t>
            </a:r>
            <a:r>
              <a:rPr lang="en-US" altLang="zh-CN" sz="2400" smtClean="0">
                <a:latin typeface="Times New Roman" pitchFamily="18" charset="0"/>
              </a:rPr>
              <a:t>1</a:t>
            </a:r>
            <a:r>
              <a:rPr lang="zh-CN" altLang="en-US" sz="2400" smtClean="0">
                <a:latin typeface="Times New Roman" pitchFamily="18" charset="0"/>
              </a:rPr>
              <a:t>，填写区域</a:t>
            </a:r>
            <a:r>
              <a:rPr lang="en-US" altLang="zh-CN" sz="2400" smtClean="0">
                <a:latin typeface="Times New Roman" pitchFamily="18" charset="0"/>
              </a:rPr>
              <a:t>D</a:t>
            </a:r>
            <a:r>
              <a:rPr lang="zh-CN" altLang="en-US" sz="2400" smtClean="0">
                <a:latin typeface="Times New Roman" pitchFamily="18" charset="0"/>
              </a:rPr>
              <a:t>时行号不变列号减</a:t>
            </a:r>
            <a:r>
              <a:rPr lang="en-US" altLang="zh-CN" sz="2400" smtClean="0">
                <a:latin typeface="Times New Roman" pitchFamily="18" charset="0"/>
              </a:rPr>
              <a:t>1</a:t>
            </a:r>
            <a:r>
              <a:rPr lang="zh-CN" altLang="en-US" sz="2400" smtClean="0">
                <a:latin typeface="Times New Roman" pitchFamily="18" charset="0"/>
              </a:rPr>
              <a:t>。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400" smtClean="0">
                <a:latin typeface="Times New Roman" pitchFamily="18" charset="0"/>
              </a:rPr>
              <a:t>显然，递归的结束条件是</a:t>
            </a:r>
            <a:r>
              <a:rPr lang="en-US" altLang="zh-CN" sz="2400" smtClean="0">
                <a:latin typeface="Times New Roman" pitchFamily="18" charset="0"/>
              </a:rPr>
              <a:t>size</a:t>
            </a:r>
            <a:r>
              <a:rPr lang="zh-CN" altLang="en-US" sz="2400" smtClean="0">
                <a:latin typeface="Times New Roman" pitchFamily="18" charset="0"/>
              </a:rPr>
              <a:t>等于</a:t>
            </a:r>
            <a:r>
              <a:rPr lang="en-US" altLang="zh-CN" sz="2400" smtClean="0">
                <a:latin typeface="Times New Roman" pitchFamily="18" charset="0"/>
              </a:rPr>
              <a:t>0</a:t>
            </a:r>
            <a:r>
              <a:rPr lang="zh-CN" altLang="en-US" sz="2400" smtClean="0">
                <a:latin typeface="Times New Roman" pitchFamily="18" charset="0"/>
              </a:rPr>
              <a:t>或</a:t>
            </a:r>
            <a:r>
              <a:rPr lang="en-US" altLang="zh-CN" sz="2400" smtClean="0">
                <a:latin typeface="Times New Roman" pitchFamily="18" charset="0"/>
              </a:rPr>
              <a:t>size</a:t>
            </a:r>
            <a:r>
              <a:rPr lang="zh-CN" altLang="en-US" sz="2400" smtClean="0">
                <a:latin typeface="Times New Roman" pitchFamily="18" charset="0"/>
              </a:rPr>
              <a:t>等于</a:t>
            </a:r>
            <a:r>
              <a:rPr lang="en-US" altLang="zh-CN" sz="2400" smtClean="0">
                <a:latin typeface="Times New Roman" pitchFamily="18" charset="0"/>
              </a:rPr>
              <a:t>1</a:t>
            </a:r>
            <a:r>
              <a:rPr lang="zh-CN" altLang="en-US" sz="2400" smtClean="0">
                <a:latin typeface="Times New Roman" pitchFamily="18" charset="0"/>
              </a:rPr>
              <a:t>。</a:t>
            </a:r>
          </a:p>
        </p:txBody>
      </p:sp>
      <p:sp>
        <p:nvSpPr>
          <p:cNvPr id="2048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B08088-47BC-47DB-AA12-FBD11A7796A6}" type="datetime1">
              <a:rPr lang="zh-CN" altLang="en-US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2016/3/15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  <p:sp>
        <p:nvSpPr>
          <p:cNvPr id="2048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第4章 分治法</a:t>
            </a:r>
          </a:p>
        </p:txBody>
      </p:sp>
      <p:sp>
        <p:nvSpPr>
          <p:cNvPr id="204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Char char="•"/>
              <a:defRPr sz="3400" b="1">
                <a:solidFill>
                  <a:schemeClr val="tx1"/>
                </a:solidFill>
                <a:latin typeface="Tahoma" pitchFamily="34" charset="0"/>
                <a:ea typeface="华文新魏" pitchFamily="2" charset="-122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rgbClr val="08228E"/>
                </a:solidFill>
                <a:latin typeface="Tahoma" pitchFamily="34" charset="0"/>
                <a:ea typeface="楷体_GB2312" pitchFamily="49" charset="-122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4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smtClean="0">
                <a:latin typeface="Comic Sans MS" pitchFamily="66" charset="0"/>
                <a:ea typeface="宋体" charset="-122"/>
              </a:rPr>
              <a:t>Page </a:t>
            </a:r>
            <a:fld id="{37E26E7D-F815-4AD0-9355-9C3689EC2FCD}" type="slidenum">
              <a:rPr lang="en-US" altLang="zh-CN" sz="1400" b="0" smtClean="0">
                <a:latin typeface="Comic Sans MS" pitchFamily="66" charset="0"/>
                <a:ea typeface="宋体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400" b="0" smtClean="0">
              <a:latin typeface="Comic Sans MS" pitchFamily="66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1986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2331" y="0"/>
            <a:ext cx="1620179" cy="833010"/>
          </a:xfrm>
        </p:spPr>
        <p:txBody>
          <a:bodyPr/>
          <a:lstStyle/>
          <a:p>
            <a:r>
              <a:rPr lang="zh-CN" altLang="en-US" dirty="0" smtClean="0"/>
              <a:t>代 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1" y="3761"/>
            <a:ext cx="8153400" cy="6854239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 altLang="zh-CN" sz="2000" dirty="0"/>
              <a:t>void Full(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number,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begin,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size) </a:t>
            </a:r>
            <a:r>
              <a:rPr lang="en-US" altLang="zh-CN" sz="2000" dirty="0" smtClean="0"/>
              <a:t>{ </a:t>
            </a:r>
            <a:endParaRPr lang="en-US" altLang="zh-CN" sz="2000" dirty="0"/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j, k;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2000" dirty="0"/>
              <a:t>    if (size == 0)  </a:t>
            </a:r>
            <a:r>
              <a:rPr lang="en-US" altLang="zh-CN" sz="2000" dirty="0" smtClean="0"/>
              <a:t>      return</a:t>
            </a:r>
            <a:r>
              <a:rPr lang="en-US" altLang="zh-CN" sz="2000" dirty="0"/>
              <a:t>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2000" dirty="0"/>
              <a:t>    if (size == 1) 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{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2000" dirty="0"/>
              <a:t>      data[begin][begin] = number;         </a:t>
            </a:r>
            <a:r>
              <a:rPr lang="en-US" altLang="zh-CN" sz="2000" dirty="0" smtClean="0"/>
              <a:t>    </a:t>
            </a:r>
            <a:r>
              <a:rPr lang="en-US" altLang="zh-CN" sz="2000" dirty="0"/>
              <a:t>return;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2000" dirty="0"/>
              <a:t>    }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begin; j = begin; </a:t>
            </a:r>
            <a:endParaRPr lang="en-US" altLang="zh-CN" sz="2000" dirty="0" smtClean="0"/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for </a:t>
            </a:r>
            <a:r>
              <a:rPr lang="en-US" altLang="zh-CN" sz="2000" dirty="0"/>
              <a:t>(k = 0; k &lt; size - 1; k++) </a:t>
            </a:r>
            <a:r>
              <a:rPr lang="en-US" altLang="zh-CN" sz="2000" dirty="0" smtClean="0"/>
              <a:t>{</a:t>
            </a:r>
            <a:endParaRPr lang="en-US" altLang="zh-CN" sz="2000" dirty="0"/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2000" dirty="0"/>
              <a:t>      data[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 = number;       </a:t>
            </a:r>
            <a:r>
              <a:rPr lang="en-US" altLang="zh-CN" sz="2000" dirty="0" smtClean="0"/>
              <a:t>number</a:t>
            </a:r>
            <a:r>
              <a:rPr lang="en-US" altLang="zh-CN" sz="2000" dirty="0"/>
              <a:t>++; </a:t>
            </a:r>
            <a:r>
              <a:rPr lang="en-US" altLang="zh-CN" sz="2000" dirty="0" err="1"/>
              <a:t>i</a:t>
            </a:r>
            <a:r>
              <a:rPr lang="en-US" altLang="zh-CN" sz="2000" dirty="0" smtClean="0"/>
              <a:t>++;         </a:t>
            </a:r>
            <a:r>
              <a:rPr lang="en-US" altLang="zh-CN" sz="2000" dirty="0"/>
              <a:t>}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2000" dirty="0"/>
              <a:t>    for (k = 0; k &lt; size - 1; k++) </a:t>
            </a:r>
            <a:r>
              <a:rPr lang="en-US" altLang="zh-CN" sz="2000" dirty="0" smtClean="0"/>
              <a:t>{</a:t>
            </a:r>
            <a:endParaRPr lang="en-US" altLang="zh-CN" sz="2000" dirty="0"/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2000" dirty="0"/>
              <a:t>      data[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 = number; </a:t>
            </a:r>
            <a:r>
              <a:rPr lang="en-US" altLang="zh-CN" sz="2000" dirty="0" smtClean="0"/>
              <a:t>      number</a:t>
            </a:r>
            <a:r>
              <a:rPr lang="en-US" altLang="zh-CN" sz="2000" dirty="0"/>
              <a:t>++; j++;      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}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2000" dirty="0"/>
              <a:t>    for (k = 0; k &lt; size - 1; k++) </a:t>
            </a:r>
            <a:r>
              <a:rPr lang="en-US" altLang="zh-CN" sz="2000" dirty="0" smtClean="0"/>
              <a:t>{</a:t>
            </a:r>
            <a:endParaRPr lang="en-US" altLang="zh-CN" sz="2000" dirty="0"/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2000" dirty="0" smtClean="0"/>
              <a:t>      data[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][j] = number;        number++;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--;            </a:t>
            </a:r>
            <a:r>
              <a:rPr lang="en-US" altLang="zh-CN" sz="2000" dirty="0"/>
              <a:t>}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2000" dirty="0"/>
              <a:t>    for (k = 0; k &lt; size - 1; k++)  </a:t>
            </a:r>
            <a:r>
              <a:rPr lang="en-US" altLang="zh-CN" sz="2000" dirty="0" smtClean="0"/>
              <a:t>{</a:t>
            </a:r>
            <a:endParaRPr lang="en-US" altLang="zh-CN" sz="2000" dirty="0"/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2000" dirty="0"/>
              <a:t>      data[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 = number; </a:t>
            </a:r>
            <a:r>
              <a:rPr lang="en-US" altLang="zh-CN" sz="2000" dirty="0" smtClean="0"/>
              <a:t>        number</a:t>
            </a:r>
            <a:r>
              <a:rPr lang="en-US" altLang="zh-CN" sz="2000" dirty="0"/>
              <a:t>++; j--; </a:t>
            </a:r>
            <a:r>
              <a:rPr lang="en-US" altLang="zh-CN" sz="2000" dirty="0" smtClean="0"/>
              <a:t>          }</a:t>
            </a:r>
            <a:endParaRPr lang="en-US" altLang="zh-CN" sz="2000" dirty="0"/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2000" dirty="0"/>
              <a:t>    Full(number, begin + 1, size - 2);       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F1AD0-27ED-4B16-8BE3-111E23288BDF}" type="datetime1">
              <a:rPr lang="zh-CN" altLang="en-US" smtClean="0"/>
              <a:pPr>
                <a:defRPr/>
              </a:pPr>
              <a:t>2016/3/15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算法分析基础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6B3D35D9-A1ED-4FEF-9485-22CECB685932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4787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86B04BA-43AC-43F8-BC72-95AAF98C4CE6}" type="datetime1">
              <a:rPr lang="zh-CN" altLang="en-US" sz="1400" smtClean="0">
                <a:latin typeface="Comic Sans MS" pitchFamily="66" charset="0"/>
              </a:rPr>
              <a:pPr/>
              <a:t>2016/3/15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7827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1B258621-845F-42F4-933C-E789FD357BC1}" type="slidenum">
              <a:rPr lang="en-US" altLang="zh-CN" sz="1400" smtClean="0">
                <a:latin typeface="Comic Sans MS" pitchFamily="66" charset="0"/>
              </a:rPr>
              <a:pPr/>
              <a:t>5</a:t>
            </a:fld>
            <a:endParaRPr lang="en-US" altLang="zh-CN" sz="1400" smtClean="0">
              <a:latin typeface="Comic Sans MS" pitchFamily="66" charset="0"/>
            </a:endParaRPr>
          </a:p>
        </p:txBody>
      </p:sp>
      <p:grpSp>
        <p:nvGrpSpPr>
          <p:cNvPr id="77829" name="Group 2"/>
          <p:cNvGrpSpPr>
            <a:grpSpLocks/>
          </p:cNvGrpSpPr>
          <p:nvPr/>
        </p:nvGrpSpPr>
        <p:grpSpPr bwMode="auto">
          <a:xfrm>
            <a:off x="116505" y="0"/>
            <a:ext cx="8212215" cy="6858000"/>
            <a:chOff x="1461" y="8632"/>
            <a:chExt cx="7654" cy="4538"/>
          </a:xfrm>
        </p:grpSpPr>
        <p:sp>
          <p:nvSpPr>
            <p:cNvPr id="77831" name="Text Box 3"/>
            <p:cNvSpPr txBox="1">
              <a:spLocks noChangeArrowheads="1"/>
            </p:cNvSpPr>
            <p:nvPr/>
          </p:nvSpPr>
          <p:spPr bwMode="auto">
            <a:xfrm>
              <a:off x="1461" y="8634"/>
              <a:ext cx="7654" cy="45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spcAft>
                  <a:spcPts val="775"/>
                </a:spcAft>
              </a:pPr>
              <a:r>
                <a:rPr lang="zh-CN" altLang="en-US" b="1" dirty="0">
                  <a:latin typeface="楷体_GB2312" pitchFamily="49" charset="-122"/>
                </a:rPr>
                <a:t>算法</a:t>
              </a:r>
              <a:r>
                <a:rPr lang="en-US" altLang="zh-CN" b="1" dirty="0"/>
                <a:t>3.11——</a:t>
              </a:r>
              <a:r>
                <a:rPr lang="zh-CN" altLang="en-US" b="1" dirty="0">
                  <a:latin typeface="楷体_GB2312" pitchFamily="49" charset="-122"/>
                </a:rPr>
                <a:t>最近对问题</a:t>
              </a:r>
            </a:p>
          </p:txBody>
        </p:sp>
        <p:grpSp>
          <p:nvGrpSpPr>
            <p:cNvPr id="77832" name="Group 4"/>
            <p:cNvGrpSpPr>
              <a:grpSpLocks/>
            </p:cNvGrpSpPr>
            <p:nvPr/>
          </p:nvGrpSpPr>
          <p:grpSpPr bwMode="auto">
            <a:xfrm>
              <a:off x="1469" y="8632"/>
              <a:ext cx="550" cy="864"/>
              <a:chOff x="1519" y="3141"/>
              <a:chExt cx="550" cy="864"/>
            </a:xfrm>
          </p:grpSpPr>
          <p:sp>
            <p:nvSpPr>
              <p:cNvPr id="77833" name="AutoShape 5"/>
              <p:cNvSpPr>
                <a:spLocks noChangeArrowheads="1"/>
              </p:cNvSpPr>
              <p:nvPr/>
            </p:nvSpPr>
            <p:spPr bwMode="auto">
              <a:xfrm rot="5400000">
                <a:off x="1362" y="3298"/>
                <a:ext cx="864" cy="550"/>
              </a:xfrm>
              <a:prstGeom prst="rtTriangl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1142" name="WordArt 6"/>
              <p:cNvSpPr>
                <a:spLocks noChangeArrowheads="1" noChangeShapeType="1" noTextEdit="1"/>
              </p:cNvSpPr>
              <p:nvPr/>
            </p:nvSpPr>
            <p:spPr bwMode="auto">
              <a:xfrm rot="18000000">
                <a:off x="1454" y="3346"/>
                <a:ext cx="557" cy="167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en-US" altLang="zh-CN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C</a:t>
                </a:r>
                <a:r>
                  <a:rPr lang="zh-CN" altLang="en-US" sz="800" kern="10" dirty="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noFill/>
                    <a:latin typeface="宋体"/>
                    <a:ea typeface="宋体"/>
                  </a:rPr>
                  <a:t>伪码</a:t>
                </a:r>
              </a:p>
            </p:txBody>
          </p:sp>
        </p:grpSp>
      </p:grpSp>
      <p:sp>
        <p:nvSpPr>
          <p:cNvPr id="77830" name="Rectangle 8"/>
          <p:cNvSpPr>
            <a:spLocks noChangeArrowheads="1"/>
          </p:cNvSpPr>
          <p:nvPr/>
        </p:nvSpPr>
        <p:spPr bwMode="auto">
          <a:xfrm>
            <a:off x="550166" y="512417"/>
            <a:ext cx="7778553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将每个点的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zh-CN" altLang="en-US" b="1" dirty="0">
                <a:solidFill>
                  <a:srgbClr val="FF0000"/>
                </a:solidFill>
              </a:rPr>
              <a:t>坐标和</a:t>
            </a:r>
            <a:r>
              <a:rPr lang="en-US" altLang="zh-CN" b="1" dirty="0">
                <a:solidFill>
                  <a:srgbClr val="FF0000"/>
                </a:solidFill>
              </a:rPr>
              <a:t>y</a:t>
            </a:r>
            <a:r>
              <a:rPr lang="zh-CN" altLang="en-US" b="1" dirty="0">
                <a:solidFill>
                  <a:srgbClr val="FF0000"/>
                </a:solidFill>
              </a:rPr>
              <a:t>坐标分别放在</a:t>
            </a:r>
            <a:r>
              <a:rPr lang="en-US" altLang="zh-CN" b="1" dirty="0">
                <a:solidFill>
                  <a:srgbClr val="FF0000"/>
                </a:solidFill>
              </a:rPr>
              <a:t>x[ ]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y[ ]</a:t>
            </a:r>
            <a:r>
              <a:rPr lang="zh-CN" altLang="en-US" b="1" dirty="0">
                <a:solidFill>
                  <a:srgbClr val="FF0000"/>
                </a:solidFill>
              </a:rPr>
              <a:t>中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ClosestPoints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n, </a:t>
            </a:r>
            <a:r>
              <a:rPr lang="en-US" altLang="zh-CN" b="1" dirty="0" err="1"/>
              <a:t>int</a:t>
            </a:r>
            <a:r>
              <a:rPr lang="en-US" altLang="zh-CN" b="1" dirty="0"/>
              <a:t> x[ ], </a:t>
            </a:r>
            <a:r>
              <a:rPr lang="en-US" altLang="zh-CN" b="1" dirty="0" err="1"/>
              <a:t>int</a:t>
            </a:r>
            <a:r>
              <a:rPr lang="en-US" altLang="zh-CN" b="1" dirty="0"/>
              <a:t> y[])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/>
              <a:t>{ </a:t>
            </a:r>
            <a:r>
              <a:rPr lang="en-US" altLang="zh-CN" b="1" dirty="0" err="1"/>
              <a:t>int</a:t>
            </a:r>
            <a:r>
              <a:rPr lang="en-US" altLang="zh-CN" b="1" dirty="0"/>
              <a:t> index1, </a:t>
            </a:r>
            <a:r>
              <a:rPr lang="en-US" altLang="zh-CN" b="1" dirty="0" err="1"/>
              <a:t>int</a:t>
            </a:r>
            <a:r>
              <a:rPr lang="en-US" altLang="zh-CN" b="1" dirty="0"/>
              <a:t> index2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/>
              <a:t>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d,minDist</a:t>
            </a:r>
            <a:r>
              <a:rPr lang="en-US" altLang="zh-CN" b="1" dirty="0"/>
              <a:t>=1000;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/>
              <a:t>   for (</a:t>
            </a:r>
            <a:r>
              <a:rPr lang="en-US" altLang="zh-CN" b="1" dirty="0" err="1"/>
              <a:t>i</a:t>
            </a:r>
            <a:r>
              <a:rPr lang="en-US" altLang="zh-CN" b="1" dirty="0"/>
              <a:t>=0; </a:t>
            </a:r>
            <a:r>
              <a:rPr lang="en-US" altLang="zh-CN" b="1" dirty="0" err="1"/>
              <a:t>i</a:t>
            </a:r>
            <a:r>
              <a:rPr lang="en-US" altLang="zh-CN" b="1" dirty="0"/>
              <a:t>&lt;n-1; </a:t>
            </a:r>
            <a:r>
              <a:rPr lang="en-US" altLang="zh-CN" b="1" dirty="0" err="1"/>
              <a:t>i</a:t>
            </a:r>
            <a:r>
              <a:rPr lang="en-US" altLang="zh-CN" b="1" dirty="0"/>
              <a:t>++)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/>
              <a:t>      for (j=i+1; j&lt;n; j</a:t>
            </a:r>
            <a:r>
              <a:rPr lang="en-US" altLang="zh-CN" b="1" dirty="0" smtClean="0"/>
              <a:t>++) </a:t>
            </a:r>
            <a:r>
              <a:rPr lang="en-US" altLang="zh-CN" b="1" dirty="0"/>
              <a:t>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/>
              <a:t>         d=(x[</a:t>
            </a:r>
            <a:r>
              <a:rPr lang="en-US" altLang="zh-CN" b="1" dirty="0" err="1"/>
              <a:t>i</a:t>
            </a:r>
            <a:r>
              <a:rPr lang="en-US" altLang="zh-CN" b="1" dirty="0"/>
              <a:t>]-x[j])* (x[</a:t>
            </a:r>
            <a:r>
              <a:rPr lang="en-US" altLang="zh-CN" b="1" dirty="0" err="1"/>
              <a:t>i</a:t>
            </a:r>
            <a:r>
              <a:rPr lang="en-US" altLang="zh-CN" b="1" dirty="0"/>
              <a:t>]-x[j])+(y[</a:t>
            </a:r>
            <a:r>
              <a:rPr lang="en-US" altLang="zh-CN" b="1" dirty="0" err="1"/>
              <a:t>i</a:t>
            </a:r>
            <a:r>
              <a:rPr lang="en-US" altLang="zh-CN" b="1" dirty="0"/>
              <a:t>]-y[j])* (y[</a:t>
            </a:r>
            <a:r>
              <a:rPr lang="en-US" altLang="zh-CN" b="1" dirty="0" err="1"/>
              <a:t>i</a:t>
            </a:r>
            <a:r>
              <a:rPr lang="en-US" altLang="zh-CN" b="1" dirty="0"/>
              <a:t>]-y[j]);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/>
              <a:t>         if (d&lt;</a:t>
            </a:r>
            <a:r>
              <a:rPr lang="en-US" altLang="zh-CN" b="1" dirty="0" err="1"/>
              <a:t>minDist</a:t>
            </a:r>
            <a:r>
              <a:rPr lang="en-US" altLang="zh-CN" b="1" dirty="0"/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/>
              <a:t>             </a:t>
            </a:r>
            <a:r>
              <a:rPr lang="en-US" altLang="zh-CN" b="1" dirty="0" err="1"/>
              <a:t>minDist</a:t>
            </a:r>
            <a:r>
              <a:rPr lang="en-US" altLang="zh-CN" b="1" dirty="0"/>
              <a:t>=d;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/>
              <a:t>             index1=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/>
              <a:t>             index2=j;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/>
              <a:t>        </a:t>
            </a:r>
            <a:r>
              <a:rPr lang="en-US" altLang="zh-CN" b="1" dirty="0" smtClean="0"/>
              <a:t>    }</a:t>
            </a:r>
            <a:endParaRPr lang="en-US" altLang="zh-CN" b="1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/>
              <a:t>   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/>
              <a:t>     return  </a:t>
            </a:r>
            <a:r>
              <a:rPr lang="en-US" altLang="zh-CN" b="1" dirty="0" err="1"/>
              <a:t>minDist</a:t>
            </a:r>
            <a:r>
              <a:rPr lang="en-US" altLang="zh-CN" b="1" dirty="0"/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27595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7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78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78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7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78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78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7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78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78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78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78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78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78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B639BC98-9B0B-467B-9BCC-B196D98377FA}" type="datetime1">
              <a:rPr lang="zh-CN" altLang="en-US" sz="1400" smtClean="0">
                <a:latin typeface="Comic Sans MS" pitchFamily="66" charset="0"/>
              </a:rPr>
              <a:pPr/>
              <a:t>2016/3/15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8851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5766501F-28E9-4C3B-9A37-A469C805F6E2}" type="slidenum">
              <a:rPr lang="en-US" altLang="zh-CN" sz="1400" smtClean="0">
                <a:latin typeface="Comic Sans MS" pitchFamily="66" charset="0"/>
              </a:rPr>
              <a:pPr/>
              <a:t>6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8853" name="Text Box 1026"/>
          <p:cNvSpPr txBox="1">
            <a:spLocks noChangeArrowheads="1"/>
          </p:cNvSpPr>
          <p:nvPr/>
        </p:nvSpPr>
        <p:spPr bwMode="auto">
          <a:xfrm>
            <a:off x="733425" y="985838"/>
            <a:ext cx="7718425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latin typeface="宋体" charset="-122"/>
              </a:rPr>
              <a:t>    </a:t>
            </a:r>
            <a:r>
              <a:rPr kumimoji="1" lang="zh-CN" altLang="en-US" sz="2800" b="1">
                <a:latin typeface="宋体" charset="-122"/>
              </a:rPr>
              <a:t>算法</a:t>
            </a:r>
            <a:r>
              <a:rPr kumimoji="1" lang="en-US" altLang="zh-CN" sz="2800" b="1"/>
              <a:t>3.11</a:t>
            </a:r>
            <a:r>
              <a:rPr kumimoji="1" lang="zh-CN" altLang="en-US" sz="2800" b="1">
                <a:latin typeface="宋体" charset="-122"/>
              </a:rPr>
              <a:t>的基本操作是计算两个点的欧几里德距离。注意到在求欧几里德距离时，避免了求平方根操作，其原因是：如果被开方的数越小，则它的平方根也越小。所以，算法</a:t>
            </a:r>
            <a:r>
              <a:rPr kumimoji="1" lang="en-US" altLang="zh-CN" sz="2800" b="1"/>
              <a:t>3.11</a:t>
            </a:r>
            <a:r>
              <a:rPr kumimoji="1" lang="zh-CN" altLang="en-US" sz="2800" b="1">
                <a:latin typeface="宋体" charset="-122"/>
              </a:rPr>
              <a:t>的基本操作就是求平方，其执行次数为：</a:t>
            </a:r>
            <a:r>
              <a:rPr kumimoji="1" lang="zh-CN" altLang="en-US" sz="2800" b="1"/>
              <a:t> </a:t>
            </a:r>
          </a:p>
        </p:txBody>
      </p:sp>
      <p:graphicFrame>
        <p:nvGraphicFramePr>
          <p:cNvPr id="78854" name="Object 1028"/>
          <p:cNvGraphicFramePr>
            <a:graphicFrameLocks noChangeAspect="1"/>
          </p:cNvGraphicFramePr>
          <p:nvPr/>
        </p:nvGraphicFramePr>
        <p:xfrm>
          <a:off x="528638" y="3816350"/>
          <a:ext cx="6935787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公式" r:id="rId3" imgW="3593880" imgH="457200" progId="Equation.3">
                  <p:embed/>
                </p:oleObj>
              </mc:Choice>
              <mc:Fallback>
                <p:oleObj name="公式" r:id="rId3" imgW="3593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816350"/>
                        <a:ext cx="6935787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椭圆 6"/>
          <p:cNvSpPr>
            <a:spLocks noChangeArrowheads="1"/>
          </p:cNvSpPr>
          <p:nvPr/>
        </p:nvSpPr>
        <p:spPr bwMode="auto">
          <a:xfrm>
            <a:off x="6708775" y="4014788"/>
            <a:ext cx="879475" cy="652462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095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FC980756-7982-4F68-88B5-F9E22546EF93}" type="datetime1">
              <a:rPr lang="zh-CN" altLang="en-US" sz="1400" smtClean="0">
                <a:latin typeface="Comic Sans MS" pitchFamily="66" charset="0"/>
              </a:rPr>
              <a:pPr/>
              <a:t>2016/3/15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9875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A10AE29F-9EF3-42E1-A469-D1CC326E3313}" type="slidenum">
              <a:rPr lang="en-US" altLang="zh-CN" sz="1400" smtClean="0">
                <a:latin typeface="Comic Sans MS" pitchFamily="66" charset="0"/>
              </a:rPr>
              <a:pPr/>
              <a:t>7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79877" name="Text Box 2"/>
          <p:cNvSpPr txBox="1">
            <a:spLocks noChangeArrowheads="1"/>
          </p:cNvSpPr>
          <p:nvPr/>
        </p:nvSpPr>
        <p:spPr bwMode="auto">
          <a:xfrm>
            <a:off x="339725" y="339725"/>
            <a:ext cx="7759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3.6.2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凸包问题</a:t>
            </a:r>
          </a:p>
        </p:txBody>
      </p:sp>
      <p:sp>
        <p:nvSpPr>
          <p:cNvPr id="79878" name="Text Box 3"/>
          <p:cNvSpPr txBox="1">
            <a:spLocks noChangeArrowheads="1"/>
          </p:cNvSpPr>
          <p:nvPr/>
        </p:nvSpPr>
        <p:spPr bwMode="auto">
          <a:xfrm>
            <a:off x="381000" y="1169988"/>
            <a:ext cx="844867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800" b="1">
                <a:solidFill>
                  <a:srgbClr val="990000"/>
                </a:solidFill>
              </a:rPr>
              <a:t>定义</a:t>
            </a:r>
            <a:r>
              <a:rPr kumimoji="1" lang="en-US" altLang="zh-CN" sz="2800" b="1">
                <a:solidFill>
                  <a:srgbClr val="990000"/>
                </a:solidFill>
              </a:rPr>
              <a:t>3.1</a:t>
            </a:r>
            <a:r>
              <a:rPr kumimoji="1" lang="en-US" altLang="zh-CN" sz="2800" b="1"/>
              <a:t>  </a:t>
            </a:r>
            <a:r>
              <a:rPr kumimoji="1" lang="zh-CN" altLang="en-US" sz="2800" b="1"/>
              <a:t>对于平面上的一个点的有限集合，如果以集合中任意两点</a:t>
            </a:r>
            <a:r>
              <a:rPr kumimoji="1" lang="en-US" altLang="zh-CN" sz="2800" b="1"/>
              <a:t>P</a:t>
            </a:r>
            <a:r>
              <a:rPr kumimoji="1" lang="zh-CN" altLang="en-US" sz="2800" b="1"/>
              <a:t>和</a:t>
            </a:r>
            <a:r>
              <a:rPr kumimoji="1" lang="en-US" altLang="zh-CN" sz="2800" b="1"/>
              <a:t>Q</a:t>
            </a:r>
            <a:r>
              <a:rPr kumimoji="1" lang="zh-CN" altLang="en-US" sz="2800" b="1"/>
              <a:t>为端点的线段上的点都属于该集合，则称该集合是</a:t>
            </a:r>
            <a:r>
              <a:rPr kumimoji="1" lang="zh-CN" altLang="en-US" sz="2800" b="1">
                <a:solidFill>
                  <a:srgbClr val="FF0000"/>
                </a:solidFill>
              </a:rPr>
              <a:t>凸集合</a:t>
            </a:r>
            <a:r>
              <a:rPr kumimoji="1" lang="zh-CN" altLang="en-US" sz="2800" b="1"/>
              <a:t>。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800" b="1">
                <a:latin typeface="宋体" charset="-122"/>
              </a:rPr>
              <a:t>    显然，任意凸多边形都是凸集合。</a:t>
            </a:r>
            <a:r>
              <a:rPr kumimoji="1" lang="zh-CN" altLang="en-US" sz="2800" b="1"/>
              <a:t> </a:t>
            </a:r>
          </a:p>
        </p:txBody>
      </p:sp>
      <p:grpSp>
        <p:nvGrpSpPr>
          <p:cNvPr id="79879" name="Group 19"/>
          <p:cNvGrpSpPr>
            <a:grpSpLocks/>
          </p:cNvGrpSpPr>
          <p:nvPr/>
        </p:nvGrpSpPr>
        <p:grpSpPr bwMode="auto">
          <a:xfrm>
            <a:off x="1039813" y="3341688"/>
            <a:ext cx="6451600" cy="3014662"/>
            <a:chOff x="838" y="2306"/>
            <a:chExt cx="4064" cy="1899"/>
          </a:xfrm>
        </p:grpSpPr>
        <p:sp>
          <p:nvSpPr>
            <p:cNvPr id="79880" name="AutoShape 5"/>
            <p:cNvSpPr>
              <a:spLocks noChangeArrowheads="1"/>
            </p:cNvSpPr>
            <p:nvPr/>
          </p:nvSpPr>
          <p:spPr bwMode="auto">
            <a:xfrm>
              <a:off x="844" y="2353"/>
              <a:ext cx="662" cy="558"/>
            </a:xfrm>
            <a:prstGeom prst="octagon">
              <a:avLst>
                <a:gd name="adj" fmla="val 2928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881" name="AutoShape 6"/>
            <p:cNvSpPr>
              <a:spLocks noChangeArrowheads="1"/>
            </p:cNvSpPr>
            <p:nvPr/>
          </p:nvSpPr>
          <p:spPr bwMode="auto">
            <a:xfrm>
              <a:off x="1868" y="2399"/>
              <a:ext cx="694" cy="55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882" name="AutoShape 7"/>
            <p:cNvSpPr>
              <a:spLocks noChangeArrowheads="1"/>
            </p:cNvSpPr>
            <p:nvPr/>
          </p:nvSpPr>
          <p:spPr bwMode="auto">
            <a:xfrm>
              <a:off x="838" y="3154"/>
              <a:ext cx="741" cy="652"/>
            </a:xfrm>
            <a:prstGeom prst="pentag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883" name="Oval 8"/>
            <p:cNvSpPr>
              <a:spLocks noChangeArrowheads="1"/>
            </p:cNvSpPr>
            <p:nvPr/>
          </p:nvSpPr>
          <p:spPr bwMode="auto">
            <a:xfrm>
              <a:off x="1894" y="3232"/>
              <a:ext cx="615" cy="5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884" name="Line 9"/>
            <p:cNvSpPr>
              <a:spLocks noChangeShapeType="1"/>
            </p:cNvSpPr>
            <p:nvPr/>
          </p:nvSpPr>
          <p:spPr bwMode="auto">
            <a:xfrm>
              <a:off x="2924" y="2306"/>
              <a:ext cx="0" cy="1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AutoShape 10"/>
            <p:cNvSpPr>
              <a:spLocks noChangeArrowheads="1"/>
            </p:cNvSpPr>
            <p:nvPr/>
          </p:nvSpPr>
          <p:spPr bwMode="auto">
            <a:xfrm>
              <a:off x="3198" y="2433"/>
              <a:ext cx="599" cy="513"/>
            </a:xfrm>
            <a:prstGeom prst="plus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886" name="AutoShape 11"/>
            <p:cNvSpPr>
              <a:spLocks noChangeArrowheads="1"/>
            </p:cNvSpPr>
            <p:nvPr/>
          </p:nvSpPr>
          <p:spPr bwMode="auto">
            <a:xfrm>
              <a:off x="4175" y="2418"/>
              <a:ext cx="662" cy="5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25 w 21600"/>
                <a:gd name="T13" fmla="*/ 2295 h 21600"/>
                <a:gd name="T14" fmla="*/ 16543 w 21600"/>
                <a:gd name="T15" fmla="*/ 136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AutoShape 12"/>
            <p:cNvSpPr>
              <a:spLocks noChangeArrowheads="1"/>
            </p:cNvSpPr>
            <p:nvPr/>
          </p:nvSpPr>
          <p:spPr bwMode="auto">
            <a:xfrm>
              <a:off x="3271" y="3193"/>
              <a:ext cx="568" cy="620"/>
            </a:xfrm>
            <a:prstGeom prst="moon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888" name="Line 13"/>
            <p:cNvSpPr>
              <a:spLocks noChangeShapeType="1"/>
            </p:cNvSpPr>
            <p:nvPr/>
          </p:nvSpPr>
          <p:spPr bwMode="auto">
            <a:xfrm>
              <a:off x="4280" y="3193"/>
              <a:ext cx="5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4"/>
            <p:cNvSpPr>
              <a:spLocks noChangeShapeType="1"/>
            </p:cNvSpPr>
            <p:nvPr/>
          </p:nvSpPr>
          <p:spPr bwMode="auto">
            <a:xfrm flipH="1">
              <a:off x="4627" y="3193"/>
              <a:ext cx="268" cy="3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Line 15"/>
            <p:cNvSpPr>
              <a:spLocks noChangeShapeType="1"/>
            </p:cNvSpPr>
            <p:nvPr/>
          </p:nvSpPr>
          <p:spPr bwMode="auto">
            <a:xfrm>
              <a:off x="4618" y="3534"/>
              <a:ext cx="284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1" name="Line 16"/>
            <p:cNvSpPr>
              <a:spLocks noChangeShapeType="1"/>
            </p:cNvSpPr>
            <p:nvPr/>
          </p:nvSpPr>
          <p:spPr bwMode="auto">
            <a:xfrm flipH="1">
              <a:off x="4280" y="3813"/>
              <a:ext cx="6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2" name="Line 17"/>
            <p:cNvSpPr>
              <a:spLocks noChangeShapeType="1"/>
            </p:cNvSpPr>
            <p:nvPr/>
          </p:nvSpPr>
          <p:spPr bwMode="auto">
            <a:xfrm>
              <a:off x="4280" y="3193"/>
              <a:ext cx="0" cy="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3" name="Text Box 18"/>
            <p:cNvSpPr txBox="1">
              <a:spLocks noChangeArrowheads="1"/>
            </p:cNvSpPr>
            <p:nvPr/>
          </p:nvSpPr>
          <p:spPr bwMode="auto">
            <a:xfrm>
              <a:off x="1354" y="3971"/>
              <a:ext cx="342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/>
                <a:t>(a) </a:t>
              </a:r>
              <a:r>
                <a:rPr lang="zh-CN" altLang="en-US" sz="2000" b="1"/>
                <a:t>凸集合                                     </a:t>
              </a:r>
              <a:r>
                <a:rPr lang="en-US" altLang="zh-CN" sz="2000" b="1"/>
                <a:t>(b) </a:t>
              </a:r>
              <a:r>
                <a:rPr lang="zh-CN" altLang="en-US" sz="2000" b="1"/>
                <a:t>非凸集合</a:t>
              </a:r>
              <a:r>
                <a:rPr lang="zh-CN" altLang="en-US" sz="1600"/>
                <a:t>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2319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B3E43774-FE2B-4047-8EAA-E087F4F5EB9C}" type="datetime1">
              <a:rPr lang="zh-CN" altLang="en-US" sz="1400" smtClean="0">
                <a:latin typeface="Comic Sans MS" pitchFamily="66" charset="0"/>
              </a:rPr>
              <a:pPr/>
              <a:t>2016/3/15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0899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64F1A68E-ECAD-4F9D-9885-76258E8EA068}" type="slidenum">
              <a:rPr lang="en-US" altLang="zh-CN" sz="1400" smtClean="0">
                <a:latin typeface="Comic Sans MS" pitchFamily="66" charset="0"/>
              </a:rPr>
              <a:pPr/>
              <a:t>8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0901" name="Text Box 2"/>
          <p:cNvSpPr txBox="1">
            <a:spLocks noChangeArrowheads="1"/>
          </p:cNvSpPr>
          <p:nvPr/>
        </p:nvSpPr>
        <p:spPr bwMode="auto">
          <a:xfrm>
            <a:off x="307975" y="1169988"/>
            <a:ext cx="8632825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800" b="1" dirty="0">
                <a:solidFill>
                  <a:srgbClr val="990000"/>
                </a:solidFill>
                <a:latin typeface="宋体" charset="-122"/>
              </a:rPr>
              <a:t>定义</a:t>
            </a:r>
            <a:r>
              <a:rPr kumimoji="1" lang="en-US" altLang="zh-CN" sz="2800" b="1" dirty="0">
                <a:solidFill>
                  <a:srgbClr val="990000"/>
                </a:solidFill>
              </a:rPr>
              <a:t>3.2</a:t>
            </a:r>
            <a:r>
              <a:rPr kumimoji="1" lang="en-US" altLang="zh-CN" sz="2800" b="1" dirty="0"/>
              <a:t>  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charset="-122"/>
              </a:rPr>
              <a:t>一个点集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S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charset="-122"/>
              </a:rPr>
              <a:t>的凸包是包含</a:t>
            </a:r>
            <a:r>
              <a:rPr kumimoji="1" lang="en-US" altLang="zh-CN" sz="2800" b="1" i="1" dirty="0">
                <a:solidFill>
                  <a:srgbClr val="FF0000"/>
                </a:solidFill>
              </a:rPr>
              <a:t>S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charset="-122"/>
              </a:rPr>
              <a:t>的最小凸集合</a:t>
            </a:r>
            <a:r>
              <a:rPr kumimoji="1" lang="zh-CN" altLang="en-US" sz="2800" b="1" dirty="0">
                <a:latin typeface="宋体" charset="-122"/>
              </a:rPr>
              <a:t>，其中，最小是指</a:t>
            </a:r>
            <a:r>
              <a:rPr kumimoji="1" lang="en-US" altLang="zh-CN" sz="2800" b="1" i="1" dirty="0"/>
              <a:t>S</a:t>
            </a:r>
            <a:r>
              <a:rPr kumimoji="1" lang="zh-CN" altLang="en-US" sz="2800" b="1" dirty="0">
                <a:latin typeface="宋体" charset="-122"/>
              </a:rPr>
              <a:t>的凸包一定是所有包含</a:t>
            </a:r>
            <a:r>
              <a:rPr kumimoji="1" lang="en-US" altLang="zh-CN" sz="2800" b="1" dirty="0"/>
              <a:t>S</a:t>
            </a:r>
            <a:r>
              <a:rPr kumimoji="1" lang="zh-CN" altLang="en-US" sz="2800" b="1" dirty="0">
                <a:latin typeface="宋体" charset="-122"/>
              </a:rPr>
              <a:t>的凸集合的子集。   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kumimoji="1" lang="zh-CN" altLang="en-US" sz="2800" b="1" dirty="0">
                <a:latin typeface="宋体" charset="-122"/>
              </a:rPr>
              <a:t>    </a:t>
            </a:r>
            <a:r>
              <a:rPr kumimoji="1" lang="zh-CN" altLang="en-US" sz="2800" b="1" dirty="0"/>
              <a:t>对于平面上</a:t>
            </a:r>
            <a:r>
              <a:rPr kumimoji="1" lang="en-US" altLang="zh-CN" sz="2800" b="1" i="1" dirty="0"/>
              <a:t>n</a:t>
            </a:r>
            <a:r>
              <a:rPr kumimoji="1" lang="zh-CN" altLang="en-US" sz="2800" b="1" dirty="0"/>
              <a:t>个点的集合</a:t>
            </a:r>
            <a:r>
              <a:rPr kumimoji="1" lang="en-US" altLang="zh-CN" sz="2800" b="1" i="1" dirty="0"/>
              <a:t>S</a:t>
            </a:r>
            <a:r>
              <a:rPr kumimoji="1" lang="zh-CN" altLang="en-US" sz="2800" b="1" dirty="0"/>
              <a:t>，它的凸包就是包含所有这些点（或者在内部，或者在边界上）的最小凸多边形。</a:t>
            </a:r>
            <a:r>
              <a:rPr kumimoji="1" lang="zh-CN" altLang="en-US" b="1" dirty="0"/>
              <a:t> </a:t>
            </a:r>
          </a:p>
        </p:txBody>
      </p:sp>
      <p:grpSp>
        <p:nvGrpSpPr>
          <p:cNvPr id="80902" name="Group 45"/>
          <p:cNvGrpSpPr>
            <a:grpSpLocks/>
          </p:cNvGrpSpPr>
          <p:nvPr/>
        </p:nvGrpSpPr>
        <p:grpSpPr bwMode="auto">
          <a:xfrm>
            <a:off x="2479675" y="3619500"/>
            <a:ext cx="4030663" cy="2782888"/>
            <a:chOff x="1606" y="2220"/>
            <a:chExt cx="1981" cy="1214"/>
          </a:xfrm>
        </p:grpSpPr>
        <p:sp>
          <p:nvSpPr>
            <p:cNvPr id="80904" name="Text Box 26"/>
            <p:cNvSpPr txBox="1">
              <a:spLocks noChangeArrowheads="1"/>
            </p:cNvSpPr>
            <p:nvPr/>
          </p:nvSpPr>
          <p:spPr bwMode="auto">
            <a:xfrm>
              <a:off x="2842" y="3326"/>
              <a:ext cx="15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 i="1"/>
                <a:t>P</a:t>
              </a:r>
              <a:r>
                <a:rPr lang="en-US" altLang="zh-CN" sz="2000" b="1" baseline="-25000"/>
                <a:t>7</a:t>
              </a:r>
              <a:endParaRPr lang="en-US" altLang="zh-CN" sz="2000" b="1"/>
            </a:p>
          </p:txBody>
        </p:sp>
        <p:sp>
          <p:nvSpPr>
            <p:cNvPr id="80905" name="Line 27"/>
            <p:cNvSpPr>
              <a:spLocks noChangeShapeType="1"/>
            </p:cNvSpPr>
            <p:nvPr/>
          </p:nvSpPr>
          <p:spPr bwMode="auto">
            <a:xfrm flipV="1">
              <a:off x="2155" y="2353"/>
              <a:ext cx="11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6" name="Line 28"/>
            <p:cNvSpPr>
              <a:spLocks noChangeShapeType="1"/>
            </p:cNvSpPr>
            <p:nvPr/>
          </p:nvSpPr>
          <p:spPr bwMode="auto">
            <a:xfrm flipH="1">
              <a:off x="1802" y="2353"/>
              <a:ext cx="353" cy="6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7" name="Line 29"/>
            <p:cNvSpPr>
              <a:spLocks noChangeShapeType="1"/>
            </p:cNvSpPr>
            <p:nvPr/>
          </p:nvSpPr>
          <p:spPr bwMode="auto">
            <a:xfrm>
              <a:off x="1802" y="3051"/>
              <a:ext cx="961" cy="3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8" name="Line 30"/>
            <p:cNvSpPr>
              <a:spLocks noChangeShapeType="1"/>
            </p:cNvSpPr>
            <p:nvPr/>
          </p:nvSpPr>
          <p:spPr bwMode="auto">
            <a:xfrm flipV="1">
              <a:off x="2763" y="3117"/>
              <a:ext cx="51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9" name="Line 31"/>
            <p:cNvSpPr>
              <a:spLocks noChangeShapeType="1"/>
            </p:cNvSpPr>
            <p:nvPr/>
          </p:nvSpPr>
          <p:spPr bwMode="auto">
            <a:xfrm flipH="1">
              <a:off x="3273" y="2336"/>
              <a:ext cx="79" cy="7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0" name="Oval 32"/>
            <p:cNvSpPr>
              <a:spLocks noChangeArrowheads="1"/>
            </p:cNvSpPr>
            <p:nvPr/>
          </p:nvSpPr>
          <p:spPr bwMode="auto">
            <a:xfrm>
              <a:off x="2371" y="2586"/>
              <a:ext cx="59" cy="4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911" name="Oval 33"/>
            <p:cNvSpPr>
              <a:spLocks noChangeArrowheads="1"/>
            </p:cNvSpPr>
            <p:nvPr/>
          </p:nvSpPr>
          <p:spPr bwMode="auto">
            <a:xfrm>
              <a:off x="2292" y="2835"/>
              <a:ext cx="59" cy="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912" name="Oval 34"/>
            <p:cNvSpPr>
              <a:spLocks noChangeArrowheads="1"/>
            </p:cNvSpPr>
            <p:nvPr/>
          </p:nvSpPr>
          <p:spPr bwMode="auto">
            <a:xfrm>
              <a:off x="2822" y="2852"/>
              <a:ext cx="59" cy="4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913" name="Oval 35"/>
            <p:cNvSpPr>
              <a:spLocks noChangeArrowheads="1"/>
            </p:cNvSpPr>
            <p:nvPr/>
          </p:nvSpPr>
          <p:spPr bwMode="auto">
            <a:xfrm>
              <a:off x="2646" y="3217"/>
              <a:ext cx="58" cy="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914" name="Text Box 36"/>
            <p:cNvSpPr txBox="1">
              <a:spLocks noChangeArrowheads="1"/>
            </p:cNvSpPr>
            <p:nvPr/>
          </p:nvSpPr>
          <p:spPr bwMode="auto">
            <a:xfrm>
              <a:off x="3332" y="2968"/>
              <a:ext cx="15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P</a:t>
              </a:r>
              <a:r>
                <a:rPr lang="en-US" altLang="zh-CN" sz="2000" b="1" baseline="-25000"/>
                <a:t>6</a:t>
              </a:r>
              <a:endParaRPr lang="en-US" altLang="zh-CN" sz="2000" b="1"/>
            </a:p>
          </p:txBody>
        </p:sp>
        <p:sp>
          <p:nvSpPr>
            <p:cNvPr id="80915" name="Text Box 37"/>
            <p:cNvSpPr txBox="1">
              <a:spLocks noChangeArrowheads="1"/>
            </p:cNvSpPr>
            <p:nvPr/>
          </p:nvSpPr>
          <p:spPr bwMode="auto">
            <a:xfrm>
              <a:off x="2822" y="2669"/>
              <a:ext cx="15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P</a:t>
              </a:r>
              <a:r>
                <a:rPr lang="en-US" altLang="zh-CN" sz="2000" b="1" baseline="-25000"/>
                <a:t>5</a:t>
              </a:r>
              <a:endParaRPr lang="en-US" altLang="zh-CN" sz="2000" b="1"/>
            </a:p>
          </p:txBody>
        </p:sp>
        <p:sp>
          <p:nvSpPr>
            <p:cNvPr id="80916" name="Text Box 38"/>
            <p:cNvSpPr txBox="1">
              <a:spLocks noChangeArrowheads="1"/>
            </p:cNvSpPr>
            <p:nvPr/>
          </p:nvSpPr>
          <p:spPr bwMode="auto">
            <a:xfrm>
              <a:off x="2410" y="2419"/>
              <a:ext cx="15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P</a:t>
              </a:r>
              <a:r>
                <a:rPr lang="en-US" altLang="zh-CN" sz="2000" b="1" baseline="-25000"/>
                <a:t>3</a:t>
              </a:r>
              <a:endParaRPr lang="en-US" altLang="zh-CN" sz="2000" b="1"/>
            </a:p>
          </p:txBody>
        </p:sp>
        <p:sp>
          <p:nvSpPr>
            <p:cNvPr id="80917" name="Text Box 39"/>
            <p:cNvSpPr txBox="1">
              <a:spLocks noChangeArrowheads="1"/>
            </p:cNvSpPr>
            <p:nvPr/>
          </p:nvSpPr>
          <p:spPr bwMode="auto">
            <a:xfrm>
              <a:off x="2116" y="2685"/>
              <a:ext cx="15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P</a:t>
              </a:r>
              <a:r>
                <a:rPr lang="en-US" altLang="zh-CN" sz="2000" b="1" baseline="-25000"/>
                <a:t>8</a:t>
              </a:r>
              <a:endParaRPr lang="en-US" altLang="zh-CN" sz="2000" b="1"/>
            </a:p>
          </p:txBody>
        </p:sp>
        <p:sp>
          <p:nvSpPr>
            <p:cNvPr id="80918" name="Text Box 40"/>
            <p:cNvSpPr txBox="1">
              <a:spLocks noChangeArrowheads="1"/>
            </p:cNvSpPr>
            <p:nvPr/>
          </p:nvSpPr>
          <p:spPr bwMode="auto">
            <a:xfrm>
              <a:off x="2528" y="3034"/>
              <a:ext cx="15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P</a:t>
              </a:r>
              <a:r>
                <a:rPr lang="en-US" altLang="zh-CN" sz="2000" b="1" baseline="-25000"/>
                <a:t>9</a:t>
              </a:r>
              <a:endParaRPr lang="en-US" altLang="zh-CN" sz="2000" b="1"/>
            </a:p>
          </p:txBody>
        </p:sp>
        <p:sp>
          <p:nvSpPr>
            <p:cNvPr id="80919" name="Text Box 41"/>
            <p:cNvSpPr txBox="1">
              <a:spLocks noChangeArrowheads="1"/>
            </p:cNvSpPr>
            <p:nvPr/>
          </p:nvSpPr>
          <p:spPr bwMode="auto">
            <a:xfrm>
              <a:off x="1939" y="2220"/>
              <a:ext cx="15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P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80920" name="Text Box 42"/>
            <p:cNvSpPr txBox="1">
              <a:spLocks noChangeArrowheads="1"/>
            </p:cNvSpPr>
            <p:nvPr/>
          </p:nvSpPr>
          <p:spPr bwMode="auto">
            <a:xfrm>
              <a:off x="3430" y="2253"/>
              <a:ext cx="15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P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80921" name="Text Box 43"/>
            <p:cNvSpPr txBox="1">
              <a:spLocks noChangeArrowheads="1"/>
            </p:cNvSpPr>
            <p:nvPr/>
          </p:nvSpPr>
          <p:spPr bwMode="auto">
            <a:xfrm>
              <a:off x="1606" y="2885"/>
              <a:ext cx="15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i="1"/>
                <a:t>P</a:t>
              </a:r>
              <a:r>
                <a:rPr lang="en-US" altLang="zh-CN" sz="2000" b="1" baseline="-25000"/>
                <a:t>4</a:t>
              </a:r>
              <a:endParaRPr lang="en-US" altLang="zh-CN" sz="2000" b="1"/>
            </a:p>
          </p:txBody>
        </p:sp>
      </p:grpSp>
      <p:sp>
        <p:nvSpPr>
          <p:cNvPr id="80903" name="Text Box 46"/>
          <p:cNvSpPr txBox="1">
            <a:spLocks noChangeArrowheads="1"/>
          </p:cNvSpPr>
          <p:nvPr/>
        </p:nvSpPr>
        <p:spPr bwMode="auto">
          <a:xfrm>
            <a:off x="339725" y="339725"/>
            <a:ext cx="756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3.6.2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凸包问题</a:t>
            </a:r>
          </a:p>
        </p:txBody>
      </p:sp>
    </p:spTree>
    <p:extLst>
      <p:ext uri="{BB962C8B-B14F-4D97-AF65-F5344CB8AC3E}">
        <p14:creationId xmlns:p14="http://schemas.microsoft.com/office/powerpoint/2010/main" val="2931392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BF7734E3-8862-4FA0-8888-16324F3CDAFC}" type="datetime1">
              <a:rPr lang="zh-CN" altLang="en-US" sz="1400" smtClean="0">
                <a:latin typeface="Comic Sans MS" pitchFamily="66" charset="0"/>
              </a:rPr>
              <a:pPr/>
              <a:t>2016/3/15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1923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第3章  蛮力法</a:t>
            </a:r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1400" smtClean="0">
                <a:latin typeface="Comic Sans MS" pitchFamily="66" charset="0"/>
              </a:rPr>
              <a:t>Page </a:t>
            </a:r>
            <a:fld id="{D28AC7D1-FA5F-4BCA-A92E-1EBF1DF296C7}" type="slidenum">
              <a:rPr lang="en-US" altLang="zh-CN" sz="1400" smtClean="0">
                <a:latin typeface="Comic Sans MS" pitchFamily="66" charset="0"/>
              </a:rPr>
              <a:pPr/>
              <a:t>9</a:t>
            </a:fld>
            <a:endParaRPr lang="en-US" altLang="zh-CN" sz="1400" smtClean="0">
              <a:latin typeface="Comic Sans MS" pitchFamily="66" charset="0"/>
            </a:endParaRPr>
          </a:p>
        </p:txBody>
      </p:sp>
      <p:sp>
        <p:nvSpPr>
          <p:cNvPr id="81925" name="Text Box 22"/>
          <p:cNvSpPr txBox="1">
            <a:spLocks noChangeArrowheads="1"/>
          </p:cNvSpPr>
          <p:nvPr/>
        </p:nvSpPr>
        <p:spPr bwMode="auto">
          <a:xfrm>
            <a:off x="369888" y="2914650"/>
            <a:ext cx="8353425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990000"/>
                </a:solidFill>
              </a:rPr>
              <a:t>        </a:t>
            </a:r>
            <a:r>
              <a:rPr kumimoji="1" lang="zh-CN" altLang="en-US" sz="2800" b="1">
                <a:solidFill>
                  <a:srgbClr val="990000"/>
                </a:solidFill>
              </a:rPr>
              <a:t>凸包问题</a:t>
            </a:r>
            <a:r>
              <a:rPr kumimoji="1" lang="zh-CN" altLang="en-US" sz="2800" b="1">
                <a:solidFill>
                  <a:srgbClr val="A50021"/>
                </a:solidFill>
              </a:rPr>
              <a:t>是为一个具有</a:t>
            </a:r>
            <a:r>
              <a:rPr kumimoji="1" lang="en-US" altLang="zh-CN" sz="2800" b="1" i="1">
                <a:solidFill>
                  <a:srgbClr val="A50021"/>
                </a:solidFill>
              </a:rPr>
              <a:t>n</a:t>
            </a:r>
            <a:r>
              <a:rPr kumimoji="1" lang="zh-CN" altLang="en-US" sz="2800" b="1">
                <a:solidFill>
                  <a:srgbClr val="A50021"/>
                </a:solidFill>
              </a:rPr>
              <a:t>个点的集合构造凸多边形的问题</a:t>
            </a:r>
            <a:r>
              <a:rPr kumimoji="1" lang="zh-CN" altLang="en-US" sz="2800" b="1"/>
              <a:t>。为了解决凸包问题，需要</a:t>
            </a:r>
            <a:r>
              <a:rPr kumimoji="1" lang="zh-CN" altLang="en-US" sz="2800" b="1">
                <a:solidFill>
                  <a:srgbClr val="FF0000"/>
                </a:solidFill>
              </a:rPr>
              <a:t>找出凸多边形的顶点</a:t>
            </a:r>
            <a:r>
              <a:rPr kumimoji="1" lang="zh-CN" altLang="en-US" sz="2800" b="1"/>
              <a:t>，这样的点称为极点。</a:t>
            </a:r>
            <a:r>
              <a:rPr kumimoji="1" lang="zh-CN" altLang="en-US" sz="2800" b="1">
                <a:solidFill>
                  <a:srgbClr val="FF0000"/>
                </a:solidFill>
              </a:rPr>
              <a:t>极点又构成边界。</a:t>
            </a:r>
            <a:endParaRPr kumimoji="1" lang="en-US" altLang="zh-CN" sz="2800" b="1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</a:rPr>
              <a:t>如何判断一条边是否是凸包的边？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/>
              <a:t>        </a:t>
            </a:r>
          </a:p>
        </p:txBody>
      </p:sp>
      <p:sp>
        <p:nvSpPr>
          <p:cNvPr id="81926" name="Text Box 24"/>
          <p:cNvSpPr txBox="1">
            <a:spLocks noChangeArrowheads="1"/>
          </p:cNvSpPr>
          <p:nvPr/>
        </p:nvSpPr>
        <p:spPr bwMode="auto">
          <a:xfrm>
            <a:off x="357188" y="1266825"/>
            <a:ext cx="84645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990000"/>
                </a:solidFill>
              </a:rPr>
              <a:t>       </a:t>
            </a:r>
            <a:r>
              <a:rPr kumimoji="1" lang="zh-CN" altLang="en-US" sz="2800" b="1">
                <a:solidFill>
                  <a:srgbClr val="990000"/>
                </a:solidFill>
              </a:rPr>
              <a:t>定理</a:t>
            </a:r>
            <a:r>
              <a:rPr kumimoji="1" lang="en-US" altLang="zh-CN" sz="2800" b="1">
                <a:solidFill>
                  <a:srgbClr val="990000"/>
                </a:solidFill>
              </a:rPr>
              <a:t>3.1</a:t>
            </a:r>
            <a:r>
              <a:rPr kumimoji="1" lang="en-US" altLang="zh-CN" sz="2800" b="1"/>
              <a:t>  </a:t>
            </a:r>
            <a:r>
              <a:rPr kumimoji="1" lang="zh-CN" altLang="en-US" sz="2800" b="1"/>
              <a:t>任意包含</a:t>
            </a:r>
            <a:r>
              <a:rPr kumimoji="1" lang="en-US" altLang="zh-CN" sz="2800" b="1" i="1"/>
              <a:t>n</a:t>
            </a:r>
            <a:r>
              <a:rPr kumimoji="1" lang="en-US" altLang="zh-CN" sz="2800" b="1"/>
              <a:t>&gt;2</a:t>
            </a:r>
            <a:r>
              <a:rPr kumimoji="1" lang="zh-CN" altLang="en-US" sz="2800" b="1"/>
              <a:t>个点（不共线）的集合</a:t>
            </a:r>
            <a:r>
              <a:rPr kumimoji="1" lang="en-US" altLang="zh-CN" sz="2800" b="1" i="1"/>
              <a:t>S</a:t>
            </a:r>
            <a:r>
              <a:rPr kumimoji="1" lang="zh-CN" altLang="en-US" sz="2800" b="1"/>
              <a:t>的凸包是以</a:t>
            </a:r>
            <a:r>
              <a:rPr kumimoji="1" lang="en-US" altLang="zh-CN" sz="2800" b="1" i="1"/>
              <a:t>S</a:t>
            </a:r>
            <a:r>
              <a:rPr kumimoji="1" lang="zh-CN" altLang="en-US" sz="2800" b="1"/>
              <a:t>中的某些点为顶点的凸多边形；如果所有点都位于一条直线上，则凸多边形退化为一条线段。</a:t>
            </a:r>
          </a:p>
        </p:txBody>
      </p:sp>
      <p:sp>
        <p:nvSpPr>
          <p:cNvPr id="81927" name="Text Box 25"/>
          <p:cNvSpPr txBox="1">
            <a:spLocks noChangeArrowheads="1"/>
          </p:cNvSpPr>
          <p:nvPr/>
        </p:nvSpPr>
        <p:spPr bwMode="auto">
          <a:xfrm>
            <a:off x="339725" y="339725"/>
            <a:ext cx="734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3.6.2  </a:t>
            </a:r>
            <a:r>
              <a:rPr kumimoji="1" lang="zh-CN" altLang="en-US" sz="44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凸包问题</a:t>
            </a:r>
          </a:p>
        </p:txBody>
      </p:sp>
    </p:spTree>
    <p:extLst>
      <p:ext uri="{BB962C8B-B14F-4D97-AF65-F5344CB8AC3E}">
        <p14:creationId xmlns:p14="http://schemas.microsoft.com/office/powerpoint/2010/main" val="3941222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凸显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iu_ppt">
  <a:themeElements>
    <a:clrScheme name="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aniu_ppt">
      <a:majorFont>
        <a:latin typeface="Tahoma"/>
        <a:ea typeface="华文行楷"/>
        <a:cs typeface="Tahoma"/>
      </a:majorFont>
      <a:minorFont>
        <a:latin typeface="Tahoma"/>
        <a:ea typeface="华文新魏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niu_ppt">
  <a:themeElements>
    <a:clrScheme name="1_aniu_ppt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aniu_pp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aniu_pp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niu_ppt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niu_ppt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4823</TotalTime>
  <Words>3831</Words>
  <Application>Microsoft Office PowerPoint</Application>
  <PresentationFormat>全屏显示(4:3)</PresentationFormat>
  <Paragraphs>543</Paragraphs>
  <Slides>41</Slides>
  <Notes>7</Notes>
  <HiddenSlides>7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1_凸显</vt:lpstr>
      <vt:lpstr>aniu_ppt</vt:lpstr>
      <vt:lpstr>1_aniu_ppt</vt:lpstr>
      <vt:lpstr>公式</vt:lpstr>
      <vt:lpstr>上次回顾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第4章 分治法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4.1.1  分治法的设计思想 </vt:lpstr>
      <vt:lpstr>4.1.2  一个简单的例子     ——数字选择方阵</vt:lpstr>
      <vt:lpstr>4.1.2  一个简单的例子     ——数字选择方阵</vt:lpstr>
      <vt:lpstr>4.1.2  一个简单的例子</vt:lpstr>
      <vt:lpstr>4.1.2  一个简单的例子</vt:lpstr>
      <vt:lpstr>代 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</dc:creator>
  <cp:lastModifiedBy>WPA</cp:lastModifiedBy>
  <cp:revision>265</cp:revision>
  <dcterms:created xsi:type="dcterms:W3CDTF">2006-06-21T07:55:46Z</dcterms:created>
  <dcterms:modified xsi:type="dcterms:W3CDTF">2016-03-15T13:49:25Z</dcterms:modified>
</cp:coreProperties>
</file>