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 id="2147484050" r:id="rId2"/>
    <p:sldMasterId id="2147484063" r:id="rId3"/>
  </p:sldMasterIdLst>
  <p:notesMasterIdLst>
    <p:notesMasterId r:id="rId45"/>
  </p:notesMasterIdLst>
  <p:handoutMasterIdLst>
    <p:handoutMasterId r:id="rId46"/>
  </p:handoutMasterIdLst>
  <p:sldIdLst>
    <p:sldId id="445" r:id="rId4"/>
    <p:sldId id="446" r:id="rId5"/>
    <p:sldId id="447" r:id="rId6"/>
    <p:sldId id="486" r:id="rId7"/>
    <p:sldId id="448" r:id="rId8"/>
    <p:sldId id="449" r:id="rId9"/>
    <p:sldId id="450" r:id="rId10"/>
    <p:sldId id="451" r:id="rId11"/>
    <p:sldId id="453" r:id="rId12"/>
    <p:sldId id="454" r:id="rId13"/>
    <p:sldId id="455" r:id="rId14"/>
    <p:sldId id="456" r:id="rId15"/>
    <p:sldId id="457" r:id="rId16"/>
    <p:sldId id="487" r:id="rId17"/>
    <p:sldId id="488" r:id="rId18"/>
    <p:sldId id="458" r:id="rId19"/>
    <p:sldId id="459"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A50021"/>
    <a:srgbClr val="FF9900"/>
    <a:srgbClr val="FFFF99"/>
    <a:srgbClr val="FF0000"/>
    <a:srgbClr val="FFFF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6" autoAdjust="0"/>
    <p:restoredTop sz="81400" autoAdjust="0"/>
  </p:normalViewPr>
  <p:slideViewPr>
    <p:cSldViewPr>
      <p:cViewPr>
        <p:scale>
          <a:sx n="60" d="100"/>
          <a:sy n="60" d="100"/>
        </p:scale>
        <p:origin x="-1422"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894"/>
    </p:cViewPr>
  </p:sorterViewPr>
  <p:notesViewPr>
    <p:cSldViewPr>
      <p:cViewPr varScale="1">
        <p:scale>
          <a:sx n="53" d="100"/>
          <a:sy n="53" d="100"/>
        </p:scale>
        <p:origin x="-1842"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A5D21C96-181C-4352-BEBD-0FCB8D29B644}" type="slidenum">
              <a:rPr lang="en-US" altLang="zh-CN"/>
              <a:pPr>
                <a:defRPr/>
              </a:pPr>
              <a:t>‹#›</a:t>
            </a:fld>
            <a:endParaRPr lang="en-US" altLang="zh-CN"/>
          </a:p>
        </p:txBody>
      </p:sp>
    </p:spTree>
    <p:extLst>
      <p:ext uri="{BB962C8B-B14F-4D97-AF65-F5344CB8AC3E}">
        <p14:creationId xmlns:p14="http://schemas.microsoft.com/office/powerpoint/2010/main" val="1291195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ea typeface="宋体" pitchFamily="2" charset="-122"/>
              </a:defRPr>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ea typeface="宋体" pitchFamily="2" charset="-122"/>
              </a:defRPr>
            </a:lvl1pPr>
          </a:lstStyle>
          <a:p>
            <a:pPr>
              <a:defRPr/>
            </a:pPr>
            <a:endParaRPr lang="en-US" altLang="zh-CN"/>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ea typeface="宋体" pitchFamily="2" charset="-122"/>
              </a:defRPr>
            </a:lvl1pPr>
          </a:lstStyle>
          <a:p>
            <a:pPr>
              <a:defRPr/>
            </a:pPr>
            <a:fld id="{BDC5F067-DF7D-4B8B-9118-5902D88D49D1}" type="slidenum">
              <a:rPr lang="en-US" altLang="zh-CN"/>
              <a:pPr>
                <a:defRPr/>
              </a:pPr>
              <a:t>‹#›</a:t>
            </a:fld>
            <a:endParaRPr lang="en-US" altLang="zh-CN"/>
          </a:p>
        </p:txBody>
      </p:sp>
    </p:spTree>
    <p:extLst>
      <p:ext uri="{BB962C8B-B14F-4D97-AF65-F5344CB8AC3E}">
        <p14:creationId xmlns:p14="http://schemas.microsoft.com/office/powerpoint/2010/main" val="4063726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30268103"/>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35215428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90665916"/>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701820098"/>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6761"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5676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450D64A4-86E1-454F-BF2A-4BAB779954A7}" type="datetime1">
              <a:rPr lang="zh-CN" altLang="en-US"/>
              <a:pPr>
                <a:defRPr/>
              </a:pPr>
              <a:t>2016/3/17</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B8864254-2446-4F3A-B0A0-6915FD2076BF}" type="slidenum">
              <a:rPr lang="en-US" altLang="zh-CN"/>
              <a:pPr>
                <a:defRPr/>
              </a:pPr>
              <a:t>‹#›</a:t>
            </a:fld>
            <a:endParaRPr lang="en-US" altLang="zh-CN"/>
          </a:p>
        </p:txBody>
      </p:sp>
    </p:spTree>
    <p:extLst>
      <p:ext uri="{BB962C8B-B14F-4D97-AF65-F5344CB8AC3E}">
        <p14:creationId xmlns:p14="http://schemas.microsoft.com/office/powerpoint/2010/main" val="2710042697"/>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FC4F1AD0-27ED-4B16-8BE3-111E23288BDF}" type="datetime1">
              <a:rPr lang="zh-CN" altLang="en-US"/>
              <a:pPr>
                <a:defRPr/>
              </a:pPr>
              <a:t>2016/3/17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6B3D35D9-A1ED-4FEF-9485-22CECB685932}" type="slidenum">
              <a:rPr lang="en-US" altLang="zh-CN"/>
              <a:pPr>
                <a:defRPr/>
              </a:pPr>
              <a:t>‹#›</a:t>
            </a:fld>
            <a:endParaRPr lang="en-US" altLang="zh-CN"/>
          </a:p>
        </p:txBody>
      </p:sp>
    </p:spTree>
    <p:extLst>
      <p:ext uri="{BB962C8B-B14F-4D97-AF65-F5344CB8AC3E}">
        <p14:creationId xmlns:p14="http://schemas.microsoft.com/office/powerpoint/2010/main" val="2993750943"/>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D7D0D746-5035-4AE0-B345-E348121425A9}" type="datetime1">
              <a:rPr lang="zh-CN" altLang="en-US"/>
              <a:pPr>
                <a:defRPr/>
              </a:pPr>
              <a:t>2016/3/17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DD01754-9317-4F88-81A6-02A408671DBB}" type="slidenum">
              <a:rPr lang="en-US" altLang="zh-CN"/>
              <a:pPr>
                <a:defRPr/>
              </a:pPr>
              <a:t>‹#›</a:t>
            </a:fld>
            <a:endParaRPr lang="en-US" altLang="zh-CN"/>
          </a:p>
        </p:txBody>
      </p:sp>
    </p:spTree>
    <p:extLst>
      <p:ext uri="{BB962C8B-B14F-4D97-AF65-F5344CB8AC3E}">
        <p14:creationId xmlns:p14="http://schemas.microsoft.com/office/powerpoint/2010/main" val="340868313"/>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C18AE99B-FA10-4BD5-ACC3-D1C2BE4A2592}" type="datetime1">
              <a:rPr lang="zh-CN" altLang="en-US"/>
              <a:pPr>
                <a:defRPr/>
              </a:pPr>
              <a:t>2016/3/17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BF3DEED-C0F2-4074-8AE5-A459AC852A06}" type="slidenum">
              <a:rPr lang="en-US" altLang="zh-CN"/>
              <a:pPr>
                <a:defRPr/>
              </a:pPr>
              <a:t>‹#›</a:t>
            </a:fld>
            <a:endParaRPr lang="en-US" altLang="zh-CN"/>
          </a:p>
        </p:txBody>
      </p:sp>
    </p:spTree>
    <p:extLst>
      <p:ext uri="{BB962C8B-B14F-4D97-AF65-F5344CB8AC3E}">
        <p14:creationId xmlns:p14="http://schemas.microsoft.com/office/powerpoint/2010/main" val="219330787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D59228CC-0EC0-422E-8ADA-BE8EFF05974D}" type="datetime1">
              <a:rPr lang="zh-CN" altLang="en-US"/>
              <a:pPr>
                <a:defRPr/>
              </a:pPr>
              <a:t>2016/3/17</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2512C5D0-9015-463E-9899-5DDE4F82FFFC}" type="slidenum">
              <a:rPr lang="en-US" altLang="zh-CN"/>
              <a:pPr>
                <a:defRPr/>
              </a:pPr>
              <a:t>‹#›</a:t>
            </a:fld>
            <a:endParaRPr lang="en-US" altLang="zh-CN"/>
          </a:p>
        </p:txBody>
      </p:sp>
    </p:spTree>
    <p:extLst>
      <p:ext uri="{BB962C8B-B14F-4D97-AF65-F5344CB8AC3E}">
        <p14:creationId xmlns:p14="http://schemas.microsoft.com/office/powerpoint/2010/main" val="3081069652"/>
      </p:ext>
    </p:extLst>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53C535-2E29-4D18-A3D4-C16EABB8F12F}" type="datetime1">
              <a:rPr lang="zh-CN" altLang="en-US"/>
              <a:pPr>
                <a:defRPr/>
              </a:pPr>
              <a:t>2016/3/17</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D37A1A1A-FF82-4088-B49C-765A0913265D}" type="slidenum">
              <a:rPr lang="en-US" altLang="zh-CN"/>
              <a:pPr>
                <a:defRPr/>
              </a:pPr>
              <a:t>‹#›</a:t>
            </a:fld>
            <a:endParaRPr lang="en-US" altLang="zh-CN"/>
          </a:p>
        </p:txBody>
      </p:sp>
    </p:spTree>
    <p:extLst>
      <p:ext uri="{BB962C8B-B14F-4D97-AF65-F5344CB8AC3E}">
        <p14:creationId xmlns:p14="http://schemas.microsoft.com/office/powerpoint/2010/main" val="1203289940"/>
      </p:ext>
    </p:extLst>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631D580-6960-452B-94F7-6F4A6013BE1D}" type="datetime1">
              <a:rPr lang="zh-CN" altLang="en-US"/>
              <a:pPr>
                <a:defRPr/>
              </a:pPr>
              <a:t>2016/3/17</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4EBD6E6A-8957-40EF-BED3-E2FA85ECF394}" type="slidenum">
              <a:rPr lang="en-US" altLang="zh-CN"/>
              <a:pPr>
                <a:defRPr/>
              </a:pPr>
              <a:t>‹#›</a:t>
            </a:fld>
            <a:endParaRPr lang="en-US" altLang="zh-CN"/>
          </a:p>
        </p:txBody>
      </p:sp>
    </p:spTree>
    <p:extLst>
      <p:ext uri="{BB962C8B-B14F-4D97-AF65-F5344CB8AC3E}">
        <p14:creationId xmlns:p14="http://schemas.microsoft.com/office/powerpoint/2010/main" val="65987995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062134628"/>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1D4F99E0-F085-4E16-9B86-BD03A8E81D34}" type="datetime1">
              <a:rPr lang="zh-CN" altLang="en-US"/>
              <a:pPr>
                <a:defRPr/>
              </a:pPr>
              <a:t>2016/3/17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720B45C9-A219-47C9-8B77-A3A949287CA4}" type="slidenum">
              <a:rPr lang="en-US" altLang="zh-CN"/>
              <a:pPr>
                <a:defRPr/>
              </a:pPr>
              <a:t>‹#›</a:t>
            </a:fld>
            <a:endParaRPr lang="en-US" altLang="zh-CN"/>
          </a:p>
        </p:txBody>
      </p:sp>
    </p:spTree>
    <p:extLst>
      <p:ext uri="{BB962C8B-B14F-4D97-AF65-F5344CB8AC3E}">
        <p14:creationId xmlns:p14="http://schemas.microsoft.com/office/powerpoint/2010/main" val="2360395564"/>
      </p:ext>
    </p:extLst>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0B6E3D7C-B990-48D4-A857-35AF3AF12098}" type="datetime1">
              <a:rPr lang="zh-CN" altLang="en-US"/>
              <a:pPr>
                <a:defRPr/>
              </a:pPr>
              <a:t>2016/3/17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8CCAE6AA-6245-46D8-9818-22C12AC091E8}" type="slidenum">
              <a:rPr lang="en-US" altLang="zh-CN"/>
              <a:pPr>
                <a:defRPr/>
              </a:pPr>
              <a:t>‹#›</a:t>
            </a:fld>
            <a:endParaRPr lang="en-US" altLang="zh-CN"/>
          </a:p>
        </p:txBody>
      </p:sp>
    </p:spTree>
    <p:extLst>
      <p:ext uri="{BB962C8B-B14F-4D97-AF65-F5344CB8AC3E}">
        <p14:creationId xmlns:p14="http://schemas.microsoft.com/office/powerpoint/2010/main" val="1050959335"/>
      </p:ext>
    </p:extLst>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C0AA21C7-FA91-47A3-B670-D26D7FD92B3C}" type="datetime1">
              <a:rPr lang="zh-CN" altLang="en-US"/>
              <a:pPr>
                <a:defRPr/>
              </a:pPr>
              <a:t>2016/3/17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E3C60A-B009-43DB-954D-B201831A3D8A}" type="slidenum">
              <a:rPr lang="en-US" altLang="zh-CN"/>
              <a:pPr>
                <a:defRPr/>
              </a:pPr>
              <a:t>‹#›</a:t>
            </a:fld>
            <a:endParaRPr lang="en-US" altLang="zh-CN"/>
          </a:p>
        </p:txBody>
      </p:sp>
    </p:spTree>
    <p:extLst>
      <p:ext uri="{BB962C8B-B14F-4D97-AF65-F5344CB8AC3E}">
        <p14:creationId xmlns:p14="http://schemas.microsoft.com/office/powerpoint/2010/main" val="2718520776"/>
      </p:ext>
    </p:extLst>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729BB5E2-264D-431F-AD30-61DF24B70E46}" type="datetime1">
              <a:rPr lang="zh-CN" altLang="en-US"/>
              <a:pPr>
                <a:defRPr/>
              </a:pPr>
              <a:t>2016/3/17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ABC34824-8D04-41CF-A8A5-98F69731FC0C}" type="slidenum">
              <a:rPr lang="en-US" altLang="zh-CN"/>
              <a:pPr>
                <a:defRPr/>
              </a:pPr>
              <a:t>‹#›</a:t>
            </a:fld>
            <a:endParaRPr lang="en-US" altLang="zh-CN"/>
          </a:p>
        </p:txBody>
      </p:sp>
    </p:spTree>
    <p:extLst>
      <p:ext uri="{BB962C8B-B14F-4D97-AF65-F5344CB8AC3E}">
        <p14:creationId xmlns:p14="http://schemas.microsoft.com/office/powerpoint/2010/main" val="2615942366"/>
      </p:ext>
    </p:extLst>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3" name="矩形 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矩形 3"/>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矩形 4"/>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直接连接符 6"/>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直接连接符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直接连接符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直接连接符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直接连接符 12"/>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4" name="矩形 13"/>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椭圆 14"/>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椭圆 15"/>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椭圆 16"/>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椭圆 17"/>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椭圆 18"/>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59434681"/>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696" y="1979"/>
              <a:ext cx="3132" cy="324"/>
              <a:chOff x="696" y="894"/>
              <a:chExt cx="3132" cy="324"/>
            </a:xfrm>
          </p:grpSpPr>
          <p:sp>
            <p:nvSpPr>
              <p:cNvPr id="87" name="Rectangle 4"/>
              <p:cNvSpPr>
                <a:spLocks noChangeArrowheads="1"/>
              </p:cNvSpPr>
              <p:nvPr/>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8" name="Rectangle 5"/>
              <p:cNvSpPr>
                <a:spLocks noChangeArrowheads="1"/>
              </p:cNvSpPr>
              <p:nvPr/>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89" name="Rectangle 6"/>
              <p:cNvSpPr>
                <a:spLocks noChangeArrowheads="1"/>
              </p:cNvSpPr>
              <p:nvPr/>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90" name="Rectangle 7"/>
              <p:cNvSpPr>
                <a:spLocks noChangeArrowheads="1"/>
              </p:cNvSpPr>
              <p:nvPr/>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sp>
          <p:nvSpPr>
            <p:cNvPr id="6" name="Rectangle 8"/>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7" name="Group 9"/>
            <p:cNvGrpSpPr>
              <a:grpSpLocks/>
            </p:cNvGrpSpPr>
            <p:nvPr/>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63"/>
            <p:cNvGrpSpPr>
              <a:grpSpLocks/>
            </p:cNvGrpSpPr>
            <p:nvPr/>
          </p:nvGrpSpPr>
          <p:grpSpPr bwMode="auto">
            <a:xfrm>
              <a:off x="4512" y="3984"/>
              <a:ext cx="912" cy="288"/>
              <a:chOff x="4512" y="3984"/>
              <a:chExt cx="912" cy="288"/>
            </a:xfrm>
          </p:grpSpPr>
          <p:sp>
            <p:nvSpPr>
              <p:cNvPr id="29"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Line 69"/>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 name="Group 70"/>
            <p:cNvGrpSpPr>
              <a:grpSpLocks/>
            </p:cNvGrpSpPr>
            <p:nvPr/>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Arc 74"/>
              <p:cNvSpPr>
                <a:spLocks/>
              </p:cNvSpPr>
              <p:nvPr/>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75"/>
              <p:cNvSpPr>
                <a:spLocks/>
              </p:cNvSpPr>
              <p:nvPr/>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rc 76"/>
              <p:cNvSpPr>
                <a:spLocks/>
              </p:cNvSpPr>
              <p:nvPr/>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Line 77"/>
              <p:cNvSpPr>
                <a:spLocks noChangeShapeType="1"/>
              </p:cNvSpPr>
              <p:nvPr/>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78"/>
              <p:cNvSpPr>
                <a:spLocks noChangeShapeType="1"/>
              </p:cNvSpPr>
              <p:nvPr/>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rc 79"/>
              <p:cNvSpPr>
                <a:spLocks/>
              </p:cNvSpPr>
              <p:nvPr/>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Arc 80"/>
              <p:cNvSpPr>
                <a:spLocks/>
              </p:cNvSpPr>
              <p:nvPr/>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Arc 81"/>
              <p:cNvSpPr>
                <a:spLocks/>
              </p:cNvSpPr>
              <p:nvPr/>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Arc 82"/>
              <p:cNvSpPr>
                <a:spLocks/>
              </p:cNvSpPr>
              <p:nvPr/>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83"/>
              <p:cNvSpPr>
                <a:spLocks noChangeShapeType="1"/>
              </p:cNvSpPr>
              <p:nvPr/>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84"/>
              <p:cNvSpPr>
                <a:spLocks noChangeShapeType="1"/>
              </p:cNvSpPr>
              <p:nvPr/>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85"/>
              <p:cNvSpPr>
                <a:spLocks noChangeShapeType="1"/>
              </p:cNvSpPr>
              <p:nvPr/>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86"/>
              <p:cNvSpPr>
                <a:spLocks noChangeShapeType="1"/>
              </p:cNvSpPr>
              <p:nvPr/>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87"/>
              <p:cNvSpPr>
                <a:spLocks noChangeShapeType="1"/>
              </p:cNvSpPr>
              <p:nvPr/>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88"/>
              <p:cNvSpPr>
                <a:spLocks noChangeShapeType="1"/>
              </p:cNvSpPr>
              <p:nvPr/>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8025" name="Rectangle 89"/>
          <p:cNvSpPr>
            <a:spLocks noGrp="1" noChangeArrowheads="1"/>
          </p:cNvSpPr>
          <p:nvPr>
            <p:ph type="ctrTitle"/>
          </p:nvPr>
        </p:nvSpPr>
        <p:spPr>
          <a:xfrm>
            <a:off x="990600" y="1752600"/>
            <a:ext cx="7772400" cy="1143000"/>
          </a:xfrm>
        </p:spPr>
        <p:txBody>
          <a:bodyPr/>
          <a:lstStyle>
            <a:lvl1pPr>
              <a:defRPr sz="6000">
                <a:solidFill>
                  <a:schemeClr val="bg2"/>
                </a:solidFill>
              </a:defRPr>
            </a:lvl1pPr>
          </a:lstStyle>
          <a:p>
            <a:r>
              <a:rPr lang="zh-CN" altLang="en-US" smtClean="0"/>
              <a:t>单击此处编辑母版标题样式</a:t>
            </a:r>
            <a:endParaRPr lang="zh-CN" altLang="en-US"/>
          </a:p>
        </p:txBody>
      </p:sp>
      <p:sp>
        <p:nvSpPr>
          <p:cNvPr id="168026"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zh-CN" altLang="en-US" smtClean="0"/>
              <a:t>单击此处编辑母版副标题样式</a:t>
            </a:r>
            <a:endParaRPr lang="zh-CN" altLang="en-US"/>
          </a:p>
        </p:txBody>
      </p:sp>
      <p:sp>
        <p:nvSpPr>
          <p:cNvPr id="91" name="Rectangle 91"/>
          <p:cNvSpPr>
            <a:spLocks noGrp="1" noChangeArrowheads="1"/>
          </p:cNvSpPr>
          <p:nvPr>
            <p:ph type="dt" sz="half" idx="10"/>
          </p:nvPr>
        </p:nvSpPr>
        <p:spPr>
          <a:xfrm>
            <a:off x="7239000" y="6248400"/>
            <a:ext cx="1339850" cy="457200"/>
          </a:xfrm>
        </p:spPr>
        <p:txBody>
          <a:bodyPr/>
          <a:lstStyle>
            <a:lvl1pPr algn="ctr">
              <a:defRPr/>
            </a:lvl1pPr>
          </a:lstStyle>
          <a:p>
            <a:pPr>
              <a:defRPr/>
            </a:pPr>
            <a:fld id="{185DC890-5CE9-4C94-9C2E-7280D6FD33FF}" type="datetime1">
              <a:rPr lang="zh-CN" altLang="en-US"/>
              <a:pPr>
                <a:defRPr/>
              </a:pPr>
              <a:t>2016/3/17</a:t>
            </a:fld>
            <a:endParaRPr lang="en-US" altLang="zh-CN"/>
          </a:p>
        </p:txBody>
      </p:sp>
      <p:sp>
        <p:nvSpPr>
          <p:cNvPr id="92" name="Rectangle 92"/>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3" name="Rectangle 93"/>
          <p:cNvSpPr>
            <a:spLocks noGrp="1" noChangeArrowheads="1"/>
          </p:cNvSpPr>
          <p:nvPr>
            <p:ph type="sldNum" sz="quarter" idx="12"/>
          </p:nvPr>
        </p:nvSpPr>
        <p:spPr>
          <a:xfrm>
            <a:off x="685800" y="6248400"/>
            <a:ext cx="1905000" cy="457200"/>
          </a:xfrm>
        </p:spPr>
        <p:txBody>
          <a:bodyPr/>
          <a:lstStyle>
            <a:lvl1pPr>
              <a:defRPr/>
            </a:lvl1pPr>
          </a:lstStyle>
          <a:p>
            <a:pPr>
              <a:defRPr/>
            </a:pPr>
            <a:r>
              <a:rPr lang="en-US" altLang="zh-CN"/>
              <a:t>Page </a:t>
            </a:r>
            <a:fld id="{C815DC71-9E9C-434B-A682-881D13519FC9}" type="slidenum">
              <a:rPr lang="en-US" altLang="zh-CN"/>
              <a:pPr>
                <a:defRPr/>
              </a:pPr>
              <a:t>‹#›</a:t>
            </a:fld>
            <a:endParaRPr lang="en-US" altLang="zh-CN"/>
          </a:p>
        </p:txBody>
      </p:sp>
    </p:spTree>
    <p:extLst>
      <p:ext uri="{BB962C8B-B14F-4D97-AF65-F5344CB8AC3E}">
        <p14:creationId xmlns:p14="http://schemas.microsoft.com/office/powerpoint/2010/main" val="727346148"/>
      </p:ext>
    </p:extLst>
  </p:cSld>
  <p:clrMapOvr>
    <a:masterClrMapping/>
  </p:clrMapOvr>
  <p:transition spd="slow">
    <p:randomBar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2E55B35C-4E81-4C45-8DEE-14A569995334}" type="datetime1">
              <a:rPr lang="zh-CN" altLang="en-US"/>
              <a:pPr>
                <a:defRPr/>
              </a:pPr>
              <a:t>2016/3/17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DA664409-E789-4AD8-9177-00ED0C3A3A13}" type="slidenum">
              <a:rPr lang="en-US" altLang="zh-CN"/>
              <a:pPr>
                <a:defRPr/>
              </a:pPr>
              <a:t>‹#›</a:t>
            </a:fld>
            <a:endParaRPr lang="en-US" altLang="zh-CN"/>
          </a:p>
        </p:txBody>
      </p:sp>
    </p:spTree>
    <p:extLst>
      <p:ext uri="{BB962C8B-B14F-4D97-AF65-F5344CB8AC3E}">
        <p14:creationId xmlns:p14="http://schemas.microsoft.com/office/powerpoint/2010/main" val="614542109"/>
      </p:ext>
    </p:extLst>
  </p:cSld>
  <p:clrMapOvr>
    <a:masterClrMapping/>
  </p:clrMapOvr>
  <p:transition spd="slow">
    <p:randomBar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2"/>
          <p:cNvSpPr>
            <a:spLocks noGrp="1" noChangeArrowheads="1"/>
          </p:cNvSpPr>
          <p:nvPr>
            <p:ph type="dt" sz="half" idx="10"/>
          </p:nvPr>
        </p:nvSpPr>
        <p:spPr>
          <a:ln/>
        </p:spPr>
        <p:txBody>
          <a:bodyPr/>
          <a:lstStyle>
            <a:lvl1pPr>
              <a:defRPr/>
            </a:lvl1pPr>
          </a:lstStyle>
          <a:p>
            <a:pPr>
              <a:defRPr/>
            </a:pPr>
            <a:fld id="{24F698A9-8D0B-4651-A484-2EF777B96FFF}" type="datetime1">
              <a:rPr lang="zh-CN" altLang="en-US"/>
              <a:pPr>
                <a:defRPr/>
              </a:pPr>
              <a:t>2016/3/17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341A6F16-BB9C-4361-9B14-F3461002ACEE}" type="slidenum">
              <a:rPr lang="en-US" altLang="zh-CN"/>
              <a:pPr>
                <a:defRPr/>
              </a:pPr>
              <a:t>‹#›</a:t>
            </a:fld>
            <a:endParaRPr lang="en-US" altLang="zh-CN"/>
          </a:p>
        </p:txBody>
      </p:sp>
    </p:spTree>
    <p:extLst>
      <p:ext uri="{BB962C8B-B14F-4D97-AF65-F5344CB8AC3E}">
        <p14:creationId xmlns:p14="http://schemas.microsoft.com/office/powerpoint/2010/main" val="860336457"/>
      </p:ext>
    </p:extLst>
  </p:cSld>
  <p:clrMapOvr>
    <a:masterClrMapping/>
  </p:clrMapOvr>
  <p:transition spd="slow">
    <p:randomBar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2192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2"/>
          <p:cNvSpPr>
            <a:spLocks noGrp="1" noChangeArrowheads="1"/>
          </p:cNvSpPr>
          <p:nvPr>
            <p:ph type="dt" sz="half" idx="10"/>
          </p:nvPr>
        </p:nvSpPr>
        <p:spPr>
          <a:ln/>
        </p:spPr>
        <p:txBody>
          <a:bodyPr/>
          <a:lstStyle>
            <a:lvl1pPr>
              <a:defRPr/>
            </a:lvl1pPr>
          </a:lstStyle>
          <a:p>
            <a:pPr>
              <a:defRPr/>
            </a:pPr>
            <a:fld id="{2536ECE2-8A45-4D91-B259-7CD903924A5C}" type="datetime1">
              <a:rPr lang="zh-CN" altLang="en-US"/>
              <a:pPr>
                <a:defRPr/>
              </a:pPr>
              <a:t>2016/3/17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4E8F19DD-2422-4CD6-B47D-C0DD99C5A854}" type="slidenum">
              <a:rPr lang="en-US" altLang="zh-CN"/>
              <a:pPr>
                <a:defRPr/>
              </a:pPr>
              <a:t>‹#›</a:t>
            </a:fld>
            <a:endParaRPr lang="en-US" altLang="zh-CN"/>
          </a:p>
        </p:txBody>
      </p:sp>
    </p:spTree>
    <p:extLst>
      <p:ext uri="{BB962C8B-B14F-4D97-AF65-F5344CB8AC3E}">
        <p14:creationId xmlns:p14="http://schemas.microsoft.com/office/powerpoint/2010/main" val="868408983"/>
      </p:ext>
    </p:extLst>
  </p:cSld>
  <p:clrMapOvr>
    <a:masterClrMapping/>
  </p:clrMapOvr>
  <p:transition spd="slow">
    <p:randomBar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2"/>
          <p:cNvSpPr>
            <a:spLocks noGrp="1" noChangeArrowheads="1"/>
          </p:cNvSpPr>
          <p:nvPr>
            <p:ph type="dt" sz="half" idx="10"/>
          </p:nvPr>
        </p:nvSpPr>
        <p:spPr>
          <a:ln/>
        </p:spPr>
        <p:txBody>
          <a:bodyPr/>
          <a:lstStyle>
            <a:lvl1pPr>
              <a:defRPr/>
            </a:lvl1pPr>
          </a:lstStyle>
          <a:p>
            <a:pPr>
              <a:defRPr/>
            </a:pPr>
            <a:fld id="{0AA2A6F4-F601-4EFB-A973-A34B39676B30}" type="datetime1">
              <a:rPr lang="zh-CN" altLang="en-US"/>
              <a:pPr>
                <a:defRPr/>
              </a:pPr>
              <a:t>2016/3/17</a:t>
            </a:fld>
            <a:endParaRPr lang="en-US" altLang="zh-CN"/>
          </a:p>
        </p:txBody>
      </p:sp>
      <p:sp>
        <p:nvSpPr>
          <p:cNvPr id="8"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9" name="Rectangle 84"/>
          <p:cNvSpPr>
            <a:spLocks noGrp="1" noChangeArrowheads="1"/>
          </p:cNvSpPr>
          <p:nvPr>
            <p:ph type="sldNum" sz="quarter" idx="12"/>
          </p:nvPr>
        </p:nvSpPr>
        <p:spPr>
          <a:ln/>
        </p:spPr>
        <p:txBody>
          <a:bodyPr/>
          <a:lstStyle>
            <a:lvl1pPr>
              <a:defRPr/>
            </a:lvl1pPr>
          </a:lstStyle>
          <a:p>
            <a:pPr>
              <a:defRPr/>
            </a:pPr>
            <a:r>
              <a:rPr lang="en-US" altLang="zh-CN"/>
              <a:t>Page </a:t>
            </a:r>
            <a:fld id="{C5FBF9EA-2427-492D-A959-5E847FE6B571}" type="slidenum">
              <a:rPr lang="en-US" altLang="zh-CN"/>
              <a:pPr>
                <a:defRPr/>
              </a:pPr>
              <a:t>‹#›</a:t>
            </a:fld>
            <a:endParaRPr lang="en-US" altLang="zh-CN"/>
          </a:p>
        </p:txBody>
      </p:sp>
    </p:spTree>
    <p:extLst>
      <p:ext uri="{BB962C8B-B14F-4D97-AF65-F5344CB8AC3E}">
        <p14:creationId xmlns:p14="http://schemas.microsoft.com/office/powerpoint/2010/main" val="372736731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66777088"/>
      </p:ext>
    </p:extLst>
  </p:cSld>
  <p:clrMapOvr>
    <a:masterClrMapping/>
  </p:clrMapOvr>
  <p:transition spd="slow">
    <p:randomBar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E31E2EBC-C757-4A55-BFE0-82CE8212704B}" type="datetime1">
              <a:rPr lang="zh-CN" altLang="en-US"/>
              <a:pPr>
                <a:defRPr/>
              </a:pPr>
              <a:t>2016/3/17</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534FDA10-4DA8-44AA-B1EC-BFDAF3BABD79}" type="slidenum">
              <a:rPr lang="en-US" altLang="zh-CN"/>
              <a:pPr>
                <a:defRPr/>
              </a:pPr>
              <a:t>‹#›</a:t>
            </a:fld>
            <a:endParaRPr lang="en-US" altLang="zh-CN"/>
          </a:p>
        </p:txBody>
      </p:sp>
    </p:spTree>
    <p:extLst>
      <p:ext uri="{BB962C8B-B14F-4D97-AF65-F5344CB8AC3E}">
        <p14:creationId xmlns:p14="http://schemas.microsoft.com/office/powerpoint/2010/main" val="1625247988"/>
      </p:ext>
    </p:extLst>
  </p:cSld>
  <p:clrMapOvr>
    <a:masterClrMapping/>
  </p:clrMapOvr>
  <p:transition spd="slow">
    <p:randomBar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2"/>
          <p:cNvSpPr>
            <a:spLocks noGrp="1" noChangeArrowheads="1"/>
          </p:cNvSpPr>
          <p:nvPr>
            <p:ph type="dt" sz="half" idx="10"/>
          </p:nvPr>
        </p:nvSpPr>
        <p:spPr>
          <a:ln/>
        </p:spPr>
        <p:txBody>
          <a:bodyPr/>
          <a:lstStyle>
            <a:lvl1pPr>
              <a:defRPr/>
            </a:lvl1pPr>
          </a:lstStyle>
          <a:p>
            <a:pPr>
              <a:defRPr/>
            </a:pPr>
            <a:fld id="{A86A6E19-E45D-41F8-BCE5-D621715983FA}" type="datetime1">
              <a:rPr lang="zh-CN" altLang="en-US"/>
              <a:pPr>
                <a:defRPr/>
              </a:pPr>
              <a:t>2016/3/17</a:t>
            </a:fld>
            <a:endParaRPr lang="en-US" altLang="zh-CN"/>
          </a:p>
        </p:txBody>
      </p:sp>
      <p:sp>
        <p:nvSpPr>
          <p:cNvPr id="3"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4" name="Rectangle 84"/>
          <p:cNvSpPr>
            <a:spLocks noGrp="1" noChangeArrowheads="1"/>
          </p:cNvSpPr>
          <p:nvPr>
            <p:ph type="sldNum" sz="quarter" idx="12"/>
          </p:nvPr>
        </p:nvSpPr>
        <p:spPr>
          <a:ln/>
        </p:spPr>
        <p:txBody>
          <a:bodyPr/>
          <a:lstStyle>
            <a:lvl1pPr>
              <a:defRPr/>
            </a:lvl1pPr>
          </a:lstStyle>
          <a:p>
            <a:pPr>
              <a:defRPr/>
            </a:pPr>
            <a:r>
              <a:rPr lang="en-US" altLang="zh-CN"/>
              <a:t>Page </a:t>
            </a:r>
            <a:fld id="{13DD5A08-69B6-4F46-B6F1-FC78B2633834}" type="slidenum">
              <a:rPr lang="en-US" altLang="zh-CN"/>
              <a:pPr>
                <a:defRPr/>
              </a:pPr>
              <a:t>‹#›</a:t>
            </a:fld>
            <a:endParaRPr lang="en-US" altLang="zh-CN"/>
          </a:p>
        </p:txBody>
      </p:sp>
    </p:spTree>
    <p:extLst>
      <p:ext uri="{BB962C8B-B14F-4D97-AF65-F5344CB8AC3E}">
        <p14:creationId xmlns:p14="http://schemas.microsoft.com/office/powerpoint/2010/main" val="2659489951"/>
      </p:ext>
    </p:extLst>
  </p:cSld>
  <p:clrMapOvr>
    <a:masterClrMapping/>
  </p:clrMapOvr>
  <p:transition spd="slow">
    <p:randomBar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E1E66953-8134-4E56-AA66-4F5BA842349F}" type="datetime1">
              <a:rPr lang="zh-CN" altLang="en-US"/>
              <a:pPr>
                <a:defRPr/>
              </a:pPr>
              <a:t>2016/3/17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379EEEC8-6347-4B63-A42F-8351336179D3}" type="slidenum">
              <a:rPr lang="en-US" altLang="zh-CN"/>
              <a:pPr>
                <a:defRPr/>
              </a:pPr>
              <a:t>‹#›</a:t>
            </a:fld>
            <a:endParaRPr lang="en-US" altLang="zh-CN"/>
          </a:p>
        </p:txBody>
      </p:sp>
    </p:spTree>
    <p:extLst>
      <p:ext uri="{BB962C8B-B14F-4D97-AF65-F5344CB8AC3E}">
        <p14:creationId xmlns:p14="http://schemas.microsoft.com/office/powerpoint/2010/main" val="2194645295"/>
      </p:ext>
    </p:extLst>
  </p:cSld>
  <p:clrMapOvr>
    <a:masterClrMapping/>
  </p:clrMapOvr>
  <p:transition spd="slow">
    <p:randomBar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2"/>
          <p:cNvSpPr>
            <a:spLocks noGrp="1" noChangeArrowheads="1"/>
          </p:cNvSpPr>
          <p:nvPr>
            <p:ph type="dt" sz="half" idx="10"/>
          </p:nvPr>
        </p:nvSpPr>
        <p:spPr>
          <a:ln/>
        </p:spPr>
        <p:txBody>
          <a:bodyPr/>
          <a:lstStyle>
            <a:lvl1pPr>
              <a:defRPr/>
            </a:lvl1pPr>
          </a:lstStyle>
          <a:p>
            <a:pPr>
              <a:defRPr/>
            </a:pPr>
            <a:fld id="{4D1B5C3E-3808-406A-B49C-09A434EA2AF2}" type="datetime1">
              <a:rPr lang="zh-CN" altLang="en-US"/>
              <a:pPr>
                <a:defRPr/>
              </a:pPr>
              <a:t>2016/3/17</a:t>
            </a:fld>
            <a:endParaRPr lang="en-US" altLang="zh-CN"/>
          </a:p>
        </p:txBody>
      </p:sp>
      <p:sp>
        <p:nvSpPr>
          <p:cNvPr id="6"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7" name="Rectangle 84"/>
          <p:cNvSpPr>
            <a:spLocks noGrp="1" noChangeArrowheads="1"/>
          </p:cNvSpPr>
          <p:nvPr>
            <p:ph type="sldNum" sz="quarter" idx="12"/>
          </p:nvPr>
        </p:nvSpPr>
        <p:spPr>
          <a:ln/>
        </p:spPr>
        <p:txBody>
          <a:bodyPr/>
          <a:lstStyle>
            <a:lvl1pPr>
              <a:defRPr/>
            </a:lvl1pPr>
          </a:lstStyle>
          <a:p>
            <a:pPr>
              <a:defRPr/>
            </a:pPr>
            <a:r>
              <a:rPr lang="en-US" altLang="zh-CN"/>
              <a:t>Page </a:t>
            </a:r>
            <a:fld id="{56BC878F-78A8-4DE7-B279-764A1AE57141}" type="slidenum">
              <a:rPr lang="en-US" altLang="zh-CN"/>
              <a:pPr>
                <a:defRPr/>
              </a:pPr>
              <a:t>‹#›</a:t>
            </a:fld>
            <a:endParaRPr lang="en-US" altLang="zh-CN"/>
          </a:p>
        </p:txBody>
      </p:sp>
    </p:spTree>
    <p:extLst>
      <p:ext uri="{BB962C8B-B14F-4D97-AF65-F5344CB8AC3E}">
        <p14:creationId xmlns:p14="http://schemas.microsoft.com/office/powerpoint/2010/main" val="917096112"/>
      </p:ext>
    </p:extLst>
  </p:cSld>
  <p:clrMapOvr>
    <a:masterClrMapping/>
  </p:clrMapOvr>
  <p:transition spd="slow">
    <p:randomBar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9A20D9A0-18A1-4DB5-91D4-63D341239086}" type="datetime1">
              <a:rPr lang="zh-CN" altLang="en-US"/>
              <a:pPr>
                <a:defRPr/>
              </a:pPr>
              <a:t>2016/3/17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78F2A8C2-8E5C-4A31-BCCA-D326AF74B073}" type="slidenum">
              <a:rPr lang="en-US" altLang="zh-CN"/>
              <a:pPr>
                <a:defRPr/>
              </a:pPr>
              <a:t>‹#›</a:t>
            </a:fld>
            <a:endParaRPr lang="en-US" altLang="zh-CN"/>
          </a:p>
        </p:txBody>
      </p:sp>
    </p:spTree>
    <p:extLst>
      <p:ext uri="{BB962C8B-B14F-4D97-AF65-F5344CB8AC3E}">
        <p14:creationId xmlns:p14="http://schemas.microsoft.com/office/powerpoint/2010/main" val="3255924906"/>
      </p:ext>
    </p:extLst>
  </p:cSld>
  <p:clrMapOvr>
    <a:masterClrMapping/>
  </p:clrMapOvr>
  <p:transition spd="slow">
    <p:randomBar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28600"/>
            <a:ext cx="2038350"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5962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2"/>
          <p:cNvSpPr>
            <a:spLocks noGrp="1" noChangeArrowheads="1"/>
          </p:cNvSpPr>
          <p:nvPr>
            <p:ph type="dt" sz="half" idx="10"/>
          </p:nvPr>
        </p:nvSpPr>
        <p:spPr>
          <a:ln/>
        </p:spPr>
        <p:txBody>
          <a:bodyPr/>
          <a:lstStyle>
            <a:lvl1pPr>
              <a:defRPr/>
            </a:lvl1pPr>
          </a:lstStyle>
          <a:p>
            <a:pPr>
              <a:defRPr/>
            </a:pPr>
            <a:fld id="{81C19A33-FE01-4772-90C9-F6056F280C11}" type="datetime1">
              <a:rPr lang="zh-CN" altLang="en-US"/>
              <a:pPr>
                <a:defRPr/>
              </a:pPr>
              <a:t>2016/3/17</a:t>
            </a:fld>
            <a:endParaRPr lang="en-US" altLang="zh-CN"/>
          </a:p>
        </p:txBody>
      </p:sp>
      <p:sp>
        <p:nvSpPr>
          <p:cNvPr id="5"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6" name="Rectangle 84"/>
          <p:cNvSpPr>
            <a:spLocks noGrp="1" noChangeArrowheads="1"/>
          </p:cNvSpPr>
          <p:nvPr>
            <p:ph type="sldNum" sz="quarter" idx="12"/>
          </p:nvPr>
        </p:nvSpPr>
        <p:spPr>
          <a:ln/>
        </p:spPr>
        <p:txBody>
          <a:bodyPr/>
          <a:lstStyle>
            <a:lvl1pPr>
              <a:defRPr/>
            </a:lvl1pPr>
          </a:lstStyle>
          <a:p>
            <a:pPr>
              <a:defRPr/>
            </a:pPr>
            <a:r>
              <a:rPr lang="en-US" altLang="zh-CN"/>
              <a:t>Page </a:t>
            </a:r>
            <a:fld id="{F85A8F55-A563-4C34-BFB0-388409D61BC8}" type="slidenum">
              <a:rPr lang="en-US" altLang="zh-CN"/>
              <a:pPr>
                <a:defRPr/>
              </a:pPr>
              <a:t>‹#›</a:t>
            </a:fld>
            <a:endParaRPr lang="en-US" altLang="zh-CN"/>
          </a:p>
        </p:txBody>
      </p:sp>
    </p:spTree>
    <p:extLst>
      <p:ext uri="{BB962C8B-B14F-4D97-AF65-F5344CB8AC3E}">
        <p14:creationId xmlns:p14="http://schemas.microsoft.com/office/powerpoint/2010/main" val="838680108"/>
      </p:ext>
    </p:extLst>
  </p:cSld>
  <p:clrMapOvr>
    <a:masterClrMapping/>
  </p:clrMapOvr>
  <p:transition spd="slow">
    <p:randomBar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153400" cy="6019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2"/>
          <p:cNvSpPr>
            <a:spLocks noGrp="1" noChangeArrowheads="1"/>
          </p:cNvSpPr>
          <p:nvPr>
            <p:ph type="dt" sz="half" idx="10"/>
          </p:nvPr>
        </p:nvSpPr>
        <p:spPr>
          <a:ln/>
        </p:spPr>
        <p:txBody>
          <a:bodyPr/>
          <a:lstStyle>
            <a:lvl1pPr>
              <a:defRPr/>
            </a:lvl1pPr>
          </a:lstStyle>
          <a:p>
            <a:pPr>
              <a:defRPr/>
            </a:pPr>
            <a:fld id="{0DCC6C05-1822-4981-86A8-6FACFBE3EE82}" type="datetime1">
              <a:rPr lang="zh-CN" altLang="en-US"/>
              <a:pPr>
                <a:defRPr/>
              </a:pPr>
              <a:t>2016/3/17</a:t>
            </a:fld>
            <a:endParaRPr lang="en-US" altLang="zh-CN"/>
          </a:p>
        </p:txBody>
      </p:sp>
      <p:sp>
        <p:nvSpPr>
          <p:cNvPr id="4" name="Rectangle 83"/>
          <p:cNvSpPr>
            <a:spLocks noGrp="1" noChangeArrowheads="1"/>
          </p:cNvSpPr>
          <p:nvPr>
            <p:ph type="ftr" sz="quarter" idx="11"/>
          </p:nvPr>
        </p:nvSpPr>
        <p:spPr>
          <a:ln/>
        </p:spPr>
        <p:txBody>
          <a:bodyPr/>
          <a:lstStyle>
            <a:lvl1pPr>
              <a:defRPr/>
            </a:lvl1pPr>
          </a:lstStyle>
          <a:p>
            <a:pPr>
              <a:defRPr/>
            </a:pPr>
            <a:r>
              <a:rPr lang="zh-CN" altLang="en-US"/>
              <a:t>第</a:t>
            </a:r>
            <a:r>
              <a:rPr lang="en-US" altLang="zh-CN"/>
              <a:t>2</a:t>
            </a:r>
            <a:r>
              <a:rPr lang="zh-CN" altLang="en-US"/>
              <a:t>章 算法分析基础</a:t>
            </a:r>
            <a:endParaRPr lang="en-US" altLang="zh-CN"/>
          </a:p>
        </p:txBody>
      </p:sp>
      <p:sp>
        <p:nvSpPr>
          <p:cNvPr id="5" name="Rectangle 84"/>
          <p:cNvSpPr>
            <a:spLocks noGrp="1" noChangeArrowheads="1"/>
          </p:cNvSpPr>
          <p:nvPr>
            <p:ph type="sldNum" sz="quarter" idx="12"/>
          </p:nvPr>
        </p:nvSpPr>
        <p:spPr>
          <a:ln/>
        </p:spPr>
        <p:txBody>
          <a:bodyPr/>
          <a:lstStyle>
            <a:lvl1pPr>
              <a:defRPr/>
            </a:lvl1pPr>
          </a:lstStyle>
          <a:p>
            <a:pPr>
              <a:defRPr/>
            </a:pPr>
            <a:r>
              <a:rPr lang="en-US" altLang="zh-CN"/>
              <a:t>Page </a:t>
            </a:r>
            <a:fld id="{473C24DC-0ECF-4DC6-8B15-8007C1EC7738}" type="slidenum">
              <a:rPr lang="en-US" altLang="zh-CN"/>
              <a:pPr>
                <a:defRPr/>
              </a:pPr>
              <a:t>‹#›</a:t>
            </a:fld>
            <a:endParaRPr lang="en-US" altLang="zh-CN"/>
          </a:p>
        </p:txBody>
      </p:sp>
    </p:spTree>
    <p:extLst>
      <p:ext uri="{BB962C8B-B14F-4D97-AF65-F5344CB8AC3E}">
        <p14:creationId xmlns:p14="http://schemas.microsoft.com/office/powerpoint/2010/main" val="3388378996"/>
      </p:ext>
    </p:extLst>
  </p:cSld>
  <p:clrMapOvr>
    <a:masterClrMapping/>
  </p:clrMapOvr>
  <p:transition spd="slow">
    <p:randomBar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073400"/>
            <a:ext cx="6172200" cy="933450"/>
          </a:xfrm>
        </p:spPr>
        <p:txBody>
          <a:bodyPr>
            <a:noAutofit/>
          </a:bodyPr>
          <a:lstStyle>
            <a:lvl1pPr>
              <a:defRPr sz="4800" b="1"/>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560944549"/>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66014896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02804304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02695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直接连接符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直接连接符 57"/>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直接连接符 5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矩形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直接连接符 6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29044570"/>
      </p:ext>
    </p:extLst>
  </p:cSld>
  <p:clrMapOvr>
    <a:overrideClrMapping bg1="lt1" tx1="dk1" bg2="lt2" tx2="dk2" accent1="accent1" accent2="accent2" accent3="accent3" accent4="accent4" accent5="accent5" accent6="accent6" hlink="hlink" folHlink="folHlink"/>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椭圆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直接连接符 57"/>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直接连接符 5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直接连接符 61"/>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p>
        </p:txBody>
      </p:sp>
    </p:spTree>
    <p:extLst>
      <p:ext uri="{BB962C8B-B14F-4D97-AF65-F5344CB8AC3E}">
        <p14:creationId xmlns:p14="http://schemas.microsoft.com/office/powerpoint/2010/main" val="3747982361"/>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24189299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030" name="直接连接符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32" name="直接连接符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椭圆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smtClean="0"/>
              <a:t>第1章  绪论</a:t>
            </a:r>
            <a:endParaRPr lang="en-US" altLang="zh-CN"/>
          </a:p>
        </p:txBody>
      </p:sp>
      <p:sp>
        <p:nvSpPr>
          <p:cNvPr id="24"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pPr>
                <a:defRPr/>
              </a:pPr>
              <a:t>3/17/2016</a:t>
            </a:fld>
            <a:endParaRPr lang="en-US" dirty="0"/>
          </a:p>
        </p:txBody>
      </p:sp>
      <p:sp>
        <p:nvSpPr>
          <p:cNvPr id="25"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smtClean="0"/>
              <a:t>Page </a:t>
            </a:r>
            <a:fld id="{B7F40C70-08E4-421B-984F-0047473B2749}" type="slidenum">
              <a:rPr smtClean="0"/>
              <a:pPr>
                <a:defRPr/>
              </a:pPr>
              <a:t>‹#›</a:t>
            </a:fld>
            <a:endParaRPr/>
          </a:p>
        </p:txBody>
      </p:sp>
      <p:cxnSp>
        <p:nvCxnSpPr>
          <p:cNvPr id="26" name="直接连接符 25"/>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2" name="页脚占位符 2"/>
          <p:cNvSpPr txBox="1">
            <a:spLocks/>
          </p:cNvSpPr>
          <p:nvPr/>
        </p:nvSpPr>
        <p:spPr>
          <a:xfrm>
            <a:off x="2882900" y="6497638"/>
            <a:ext cx="3200400" cy="366712"/>
          </a:xfrm>
          <a:prstGeom prst="rect">
            <a:avLst/>
          </a:prstGeom>
        </p:spPr>
        <p:txBody>
          <a:bodyPr anchor="ctr"/>
          <a:lstStyle>
            <a:lvl1pPr algn="ctr" eaLnBrk="1" latinLnBrk="0" hangingPunct="1">
              <a:defRPr kumimoji="0" sz="1200" b="1">
                <a:solidFill>
                  <a:schemeClr val="bg1">
                    <a:lumMod val="50000"/>
                  </a:schemeClr>
                </a:solidFill>
              </a:defRPr>
            </a:lvl1pPr>
          </a:lstStyle>
          <a:p>
            <a:pPr>
              <a:defRPr/>
            </a:pPr>
            <a:r>
              <a:rPr lang="en-US" altLang="zh-CN" dirty="0" smtClean="0">
                <a:solidFill>
                  <a:srgbClr val="006600"/>
                </a:solidFill>
              </a:rPr>
              <a:t>第1章  </a:t>
            </a:r>
            <a:r>
              <a:rPr lang="en-US" altLang="zh-CN" dirty="0" err="1" smtClean="0">
                <a:solidFill>
                  <a:srgbClr val="006600"/>
                </a:solidFill>
              </a:rPr>
              <a:t>绪论</a:t>
            </a:r>
            <a:endParaRPr lang="en-US" altLang="zh-CN" dirty="0">
              <a:solidFill>
                <a:srgbClr val="006600"/>
              </a:solidFill>
            </a:endParaRPr>
          </a:p>
        </p:txBody>
      </p:sp>
      <p:sp>
        <p:nvSpPr>
          <p:cNvPr id="43" name="日期占位符 6"/>
          <p:cNvSpPr txBox="1">
            <a:spLocks/>
          </p:cNvSpPr>
          <p:nvPr/>
        </p:nvSpPr>
        <p:spPr>
          <a:xfrm>
            <a:off x="1104900" y="6496050"/>
            <a:ext cx="855663" cy="361950"/>
          </a:xfrm>
          <a:prstGeom prst="rect">
            <a:avLst/>
          </a:prstGeom>
        </p:spPr>
        <p:txBody>
          <a:bodyPr anchor="ctr"/>
          <a:lstStyle>
            <a:lvl1pPr algn="ctr" rtl="0" eaLnBrk="1" fontAlgn="base" latinLnBrk="0" hangingPunct="1">
              <a:spcBef>
                <a:spcPct val="0"/>
              </a:spcBef>
              <a:spcAft>
                <a:spcPct val="0"/>
              </a:spcAft>
              <a:defRPr kumimoji="0" lang="zh-CN" altLang="en-US" sz="1200" b="1" kern="1200">
                <a:solidFill>
                  <a:schemeClr val="bg1">
                    <a:lumMod val="50000"/>
                  </a:schemeClr>
                </a:solidFill>
                <a:latin typeface="Times New Roman" pitchFamily="18" charset="0"/>
                <a:ea typeface="宋体" pitchFamily="2" charset="-122"/>
                <a:cs typeface="+mn-cs"/>
              </a:defRPr>
            </a:lvl1pPr>
          </a:lstStyle>
          <a:p>
            <a:pPr>
              <a:defRPr/>
            </a:pPr>
            <a:fld id="{7D102356-A244-4EDC-B745-045FF48A8BE3}" type="datetime1">
              <a:rPr lang="en-US" altLang="zh-CN" smtClean="0">
                <a:solidFill>
                  <a:srgbClr val="006600"/>
                </a:solidFill>
              </a:rPr>
              <a:pPr>
                <a:defRPr/>
              </a:pPr>
              <a:t>3/17/2016</a:t>
            </a:fld>
            <a:endParaRPr lang="en-US" dirty="0">
              <a:solidFill>
                <a:srgbClr val="006600"/>
              </a:solidFill>
            </a:endParaRPr>
          </a:p>
        </p:txBody>
      </p:sp>
      <p:sp>
        <p:nvSpPr>
          <p:cNvPr id="44" name="灯片编号占位符 8"/>
          <p:cNvSpPr txBox="1">
            <a:spLocks/>
          </p:cNvSpPr>
          <p:nvPr/>
        </p:nvSpPr>
        <p:spPr>
          <a:xfrm>
            <a:off x="6972300" y="6496050"/>
            <a:ext cx="787400" cy="361950"/>
          </a:xfrm>
          <a:prstGeom prst="rect">
            <a:avLst/>
          </a:prstGeom>
        </p:spPr>
        <p:txBody>
          <a:bodyPr anchor="ctr"/>
          <a:lstStyle>
            <a:lvl1pPr>
              <a:defRPr kumimoji="0" lang="en-US" altLang="zh-CN" sz="1200" b="1" kern="1200">
                <a:solidFill>
                  <a:schemeClr val="bg1">
                    <a:lumMod val="50000"/>
                  </a:schemeClr>
                </a:solidFill>
                <a:latin typeface="Times New Roman" pitchFamily="18" charset="0"/>
                <a:ea typeface="宋体" pitchFamily="2" charset="-122"/>
                <a:cs typeface="+mn-cs"/>
              </a:defRPr>
            </a:lvl1pPr>
          </a:lstStyle>
          <a:p>
            <a:pPr>
              <a:defRPr/>
            </a:pPr>
            <a:r>
              <a:rPr dirty="0" smtClean="0">
                <a:solidFill>
                  <a:srgbClr val="006600"/>
                </a:solidFill>
              </a:rPr>
              <a:t>Page </a:t>
            </a:r>
            <a:fld id="{66A8169E-2545-4613-87AB-F6FC876227CB}" type="slidenum">
              <a:rPr smtClean="0">
                <a:solidFill>
                  <a:srgbClr val="006600"/>
                </a:solidFill>
              </a:rPr>
              <a:pPr>
                <a:defRPr/>
              </a:pPr>
              <a:t>‹#›</a:t>
            </a:fld>
            <a:endParaRPr dirty="0">
              <a:solidFill>
                <a:srgbClr val="006600"/>
              </a:solidFill>
            </a:endParaRPr>
          </a:p>
        </p:txBody>
      </p:sp>
      <p:cxnSp>
        <p:nvCxnSpPr>
          <p:cNvPr id="45" name="直接连接符 44"/>
          <p:cNvCxnSpPr/>
          <p:nvPr/>
        </p:nvCxnSpPr>
        <p:spPr>
          <a:xfrm>
            <a:off x="1041400" y="6534150"/>
            <a:ext cx="86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969169"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1710531" y="6658769"/>
            <a:ext cx="360363"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95375" y="6786563"/>
            <a:ext cx="863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75000" y="6534150"/>
            <a:ext cx="2520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310356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54594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228975" y="6786563"/>
            <a:ext cx="252095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864350" y="6534150"/>
            <a:ext cx="8651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7929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7504112" y="6659563"/>
            <a:ext cx="36036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8325" y="6786563"/>
            <a:ext cx="865188" cy="1587"/>
          </a:xfrm>
          <a:prstGeom prst="line">
            <a:avLst/>
          </a:prstGeom>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714" r:id="rId1"/>
    <p:sldLayoutId id="2147484684" r:id="rId2"/>
    <p:sldLayoutId id="2147484685" r:id="rId3"/>
    <p:sldLayoutId id="2147484686" r:id="rId4"/>
    <p:sldLayoutId id="2147484687" r:id="rId5"/>
    <p:sldLayoutId id="2147484688" r:id="rId6"/>
    <p:sldLayoutId id="2147484715" r:id="rId7"/>
    <p:sldLayoutId id="2147484716" r:id="rId8"/>
    <p:sldLayoutId id="2147484689" r:id="rId9"/>
    <p:sldLayoutId id="2147484690" r:id="rId10"/>
    <p:sldLayoutId id="2147484691" r:id="rId11"/>
    <p:sldLayoutId id="2147484717"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2pPr>
      <a:lvl3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3pPr>
      <a:lvl4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4pPr>
      <a:lvl5pPr algn="l" rtl="0" eaLnBrk="0" fontAlgn="base" hangingPunct="0">
        <a:spcBef>
          <a:spcPct val="0"/>
        </a:spcBef>
        <a:spcAft>
          <a:spcPct val="0"/>
        </a:spcAft>
        <a:defRPr sz="3000">
          <a:solidFill>
            <a:schemeClr val="tx2"/>
          </a:solidFill>
          <a:latin typeface="Century Schoolbook" pitchFamily="18" charset="0"/>
          <a:ea typeface="华文楷体" pitchFamily="2" charset="-122"/>
        </a:defRPr>
      </a:lvl5pPr>
      <a:lvl6pPr marL="4572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6pPr>
      <a:lvl7pPr marL="9144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7pPr>
      <a:lvl8pPr marL="13716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8pPr>
      <a:lvl9pPr marL="1828800" algn="l" rtl="0" eaLnBrk="1" fontAlgn="base" hangingPunct="1">
        <a:spcBef>
          <a:spcPct val="0"/>
        </a:spcBef>
        <a:spcAft>
          <a:spcPct val="0"/>
        </a:spcAft>
        <a:defRPr sz="3000">
          <a:solidFill>
            <a:schemeClr val="tx2"/>
          </a:solidFill>
          <a:latin typeface="Century Schoolbook" pitchFamily="18" charset="0"/>
          <a:ea typeface="华文楷体"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648F67"/>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CCEBD"/>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4E2D4"/>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grpSp>
          <p:nvGrpSpPr>
            <p:cNvPr id="2082" name="Group 3"/>
            <p:cNvGrpSpPr>
              <a:grpSpLocks/>
            </p:cNvGrpSpPr>
            <p:nvPr/>
          </p:nvGrpSpPr>
          <p:grpSpPr bwMode="auto">
            <a:xfrm>
              <a:off x="0" y="192"/>
              <a:ext cx="5760" cy="4032"/>
              <a:chOff x="0" y="192"/>
              <a:chExt cx="5760" cy="4032"/>
            </a:xfrm>
          </p:grpSpPr>
          <p:sp>
            <p:nvSpPr>
              <p:cNvPr id="211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83" name="Group 26"/>
            <p:cNvGrpSpPr>
              <a:grpSpLocks/>
            </p:cNvGrpSpPr>
            <p:nvPr/>
          </p:nvGrpSpPr>
          <p:grpSpPr bwMode="auto">
            <a:xfrm>
              <a:off x="192" y="0"/>
              <a:ext cx="5376" cy="4320"/>
              <a:chOff x="192" y="0"/>
              <a:chExt cx="5376" cy="4320"/>
            </a:xfrm>
          </p:grpSpPr>
          <p:sp>
            <p:nvSpPr>
              <p:cNvPr id="208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051"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2052" name="Group 57"/>
          <p:cNvGrpSpPr>
            <a:grpSpLocks/>
          </p:cNvGrpSpPr>
          <p:nvPr/>
        </p:nvGrpSpPr>
        <p:grpSpPr bwMode="auto">
          <a:xfrm>
            <a:off x="3276600" y="6324600"/>
            <a:ext cx="3048000" cy="457200"/>
            <a:chOff x="2064" y="3984"/>
            <a:chExt cx="1920" cy="288"/>
          </a:xfrm>
        </p:grpSpPr>
        <p:sp>
          <p:nvSpPr>
            <p:cNvPr id="207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3" name="Group 63"/>
          <p:cNvGrpSpPr>
            <a:grpSpLocks/>
          </p:cNvGrpSpPr>
          <p:nvPr/>
        </p:nvGrpSpPr>
        <p:grpSpPr bwMode="auto">
          <a:xfrm>
            <a:off x="7162800" y="6324600"/>
            <a:ext cx="1447800" cy="457200"/>
            <a:chOff x="4512" y="3984"/>
            <a:chExt cx="912" cy="288"/>
          </a:xfrm>
        </p:grpSpPr>
        <p:sp>
          <p:nvSpPr>
            <p:cNvPr id="207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7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4" name="Group 69"/>
          <p:cNvGrpSpPr>
            <a:grpSpLocks/>
          </p:cNvGrpSpPr>
          <p:nvPr/>
        </p:nvGrpSpPr>
        <p:grpSpPr bwMode="auto">
          <a:xfrm>
            <a:off x="990600" y="6324600"/>
            <a:ext cx="1447800" cy="457200"/>
            <a:chOff x="624" y="3984"/>
            <a:chExt cx="912" cy="288"/>
          </a:xfrm>
        </p:grpSpPr>
        <p:sp>
          <p:nvSpPr>
            <p:cNvPr id="206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206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5"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6" name="Group 76"/>
          <p:cNvGrpSpPr>
            <a:grpSpLocks/>
          </p:cNvGrpSpPr>
          <p:nvPr/>
        </p:nvGrpSpPr>
        <p:grpSpPr bwMode="auto">
          <a:xfrm>
            <a:off x="0" y="1066800"/>
            <a:ext cx="1784350" cy="2324100"/>
            <a:chOff x="96" y="916"/>
            <a:chExt cx="2208" cy="2876"/>
          </a:xfrm>
        </p:grpSpPr>
        <p:sp>
          <p:nvSpPr>
            <p:cNvPr id="2064" name="Line 77"/>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78"/>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Arc 79"/>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7"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5730"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D778644B-CB4A-4254-9C19-638C0B902F4B}" type="datetime1">
              <a:rPr lang="zh-CN" altLang="en-US"/>
              <a:pPr>
                <a:defRPr/>
              </a:pPr>
              <a:t>2016/3/17</a:t>
            </a:fld>
            <a:endParaRPr lang="en-US" altLang="zh-CN"/>
          </a:p>
        </p:txBody>
      </p:sp>
      <p:sp>
        <p:nvSpPr>
          <p:cNvPr id="155731"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a:t>第</a:t>
            </a:r>
            <a:r>
              <a:rPr lang="en-US" altLang="zh-CN"/>
              <a:t>2</a:t>
            </a:r>
            <a:r>
              <a:rPr lang="zh-CN" altLang="en-US"/>
              <a:t>章 算法分析基础</a:t>
            </a:r>
            <a:endParaRPr lang="en-US" altLang="zh-CN"/>
          </a:p>
        </p:txBody>
      </p:sp>
      <p:sp>
        <p:nvSpPr>
          <p:cNvPr id="155732"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0E9F408F-E603-41F3-8B73-0FB98E8EED3F}" type="slidenum">
              <a:rPr lang="en-US" altLang="zh-CN"/>
              <a:pPr>
                <a:defRPr/>
              </a:pPr>
              <a:t>‹#›</a:t>
            </a:fld>
            <a:endParaRPr lang="en-US" altLang="zh-CN"/>
          </a:p>
        </p:txBody>
      </p:sp>
      <p:pic>
        <p:nvPicPr>
          <p:cNvPr id="2062" name="Picture 85" descr="QQ截图未命名"/>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86" descr="QQ截图未命名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8"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 id="2147484719" r:id="rId12"/>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2pPr>
      <a:lvl3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3pPr>
      <a:lvl4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4pPr>
      <a:lvl5pPr algn="l" rtl="0" eaLnBrk="0" fontAlgn="base" hangingPunct="0">
        <a:spcBef>
          <a:spcPct val="0"/>
        </a:spcBef>
        <a:spcAft>
          <a:spcPct val="0"/>
        </a:spcAft>
        <a:defRPr sz="4400" b="1">
          <a:solidFill>
            <a:schemeClr val="tx2"/>
          </a:solidFill>
          <a:latin typeface="Tahoma" pitchFamily="34" charset="0"/>
          <a:ea typeface="华文行楷" pitchFamily="2" charset="-122"/>
          <a:cs typeface="Tahoma" pitchFamily="34" charset="0"/>
        </a:defRPr>
      </a:lvl5pPr>
      <a:lvl6pPr marL="4572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6pPr>
      <a:lvl7pPr marL="9144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7pPr>
      <a:lvl8pPr marL="13716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8pPr>
      <a:lvl9pPr marL="1828800" algn="l" rtl="0" eaLnBrk="1" fontAlgn="base" hangingPunct="1">
        <a:spcBef>
          <a:spcPct val="0"/>
        </a:spcBef>
        <a:spcAft>
          <a:spcPct val="0"/>
        </a:spcAft>
        <a:defRPr sz="4400" b="1">
          <a:solidFill>
            <a:schemeClr val="tx2"/>
          </a:solidFill>
          <a:latin typeface="Tahoma" pitchFamily="34" charset="0"/>
          <a:ea typeface="华文行楷" pitchFamily="2" charset="-122"/>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楷体_GB2312" pitchFamily="49" charset="-122"/>
          <a:cs typeface="+mn-cs"/>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cs typeface="+mn-cs"/>
        </a:defRPr>
      </a:lvl5pPr>
      <a:lvl6pPr marL="25146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6pPr>
      <a:lvl7pPr marL="29718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7pPr>
      <a:lvl8pPr marL="34290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8pPr>
      <a:lvl9pPr marL="3886200" indent="-228600" algn="l" rtl="0" eaLnBrk="1" fontAlgn="base" hangingPunct="1">
        <a:spcBef>
          <a:spcPct val="20000"/>
        </a:spcBef>
        <a:spcAft>
          <a:spcPct val="0"/>
        </a:spcAft>
        <a:buChar char="–"/>
        <a:defRPr sz="2000" b="1">
          <a:solidFill>
            <a:schemeClr val="tx1"/>
          </a:solidFill>
          <a:latin typeface="+mn-lt"/>
          <a:ea typeface="宋体" pitchFamily="2"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8000"/>
            <a:chOff x="0" y="0"/>
            <a:chExt cx="5760" cy="4320"/>
          </a:xfrm>
        </p:grpSpPr>
        <p:grpSp>
          <p:nvGrpSpPr>
            <p:cNvPr id="3102" name="Group 3"/>
            <p:cNvGrpSpPr>
              <a:grpSpLocks/>
            </p:cNvGrpSpPr>
            <p:nvPr/>
          </p:nvGrpSpPr>
          <p:grpSpPr bwMode="auto">
            <a:xfrm>
              <a:off x="0" y="192"/>
              <a:ext cx="5760" cy="4032"/>
              <a:chOff x="0" y="192"/>
              <a:chExt cx="5760" cy="4032"/>
            </a:xfrm>
          </p:grpSpPr>
          <p:sp>
            <p:nvSpPr>
              <p:cNvPr id="3133" name="Line 4"/>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4" name="Line 5"/>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5" name="Line 6"/>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6" name="Line 7"/>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7" name="Line 8"/>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8" name="Line 9"/>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9" name="Line 10"/>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0" name="Line 11"/>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1" name="Line 12"/>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2" name="Line 13"/>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 name="Line 14"/>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4" name="Line 15"/>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5" name="Line 16"/>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6" name="Line 17"/>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7" name="Line 18"/>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8" name="Line 19"/>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9" name="Line 20"/>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0" name="Line 21"/>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1" name="Line 22"/>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2" name="Line 23"/>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3" name="Line 24"/>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54" name="Line 25"/>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03" name="Group 26"/>
            <p:cNvGrpSpPr>
              <a:grpSpLocks/>
            </p:cNvGrpSpPr>
            <p:nvPr/>
          </p:nvGrpSpPr>
          <p:grpSpPr bwMode="auto">
            <a:xfrm>
              <a:off x="192" y="0"/>
              <a:ext cx="5376" cy="4320"/>
              <a:chOff x="192" y="0"/>
              <a:chExt cx="5376" cy="4320"/>
            </a:xfrm>
          </p:grpSpPr>
          <p:sp>
            <p:nvSpPr>
              <p:cNvPr id="3104"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5"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6"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7"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8"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9"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0"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1"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2"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3"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4"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5"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6"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7"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8"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9"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1"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2"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3"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4"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5"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6"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7"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8"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9"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0"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1"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32"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075" name="Rectangle 56"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grpSp>
        <p:nvGrpSpPr>
          <p:cNvPr id="3076" name="Group 57"/>
          <p:cNvGrpSpPr>
            <a:grpSpLocks/>
          </p:cNvGrpSpPr>
          <p:nvPr/>
        </p:nvGrpSpPr>
        <p:grpSpPr bwMode="auto">
          <a:xfrm>
            <a:off x="3276600" y="6324600"/>
            <a:ext cx="3048000" cy="457200"/>
            <a:chOff x="2064" y="3984"/>
            <a:chExt cx="1920" cy="288"/>
          </a:xfrm>
        </p:grpSpPr>
        <p:sp>
          <p:nvSpPr>
            <p:cNvPr id="3097" name="Rectangle 58" descr="60%"/>
            <p:cNvSpPr>
              <a:spLocks noChangeArrowheads="1"/>
            </p:cNvSpPr>
            <p:nvPr/>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8" name="Line 59"/>
            <p:cNvSpPr>
              <a:spLocks noChangeShapeType="1"/>
            </p:cNvSpPr>
            <p:nvPr/>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9" name="Line 60"/>
            <p:cNvSpPr>
              <a:spLocks noChangeShapeType="1"/>
            </p:cNvSpPr>
            <p:nvPr/>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0" name="Line 61"/>
            <p:cNvSpPr>
              <a:spLocks noChangeShapeType="1"/>
            </p:cNvSpPr>
            <p:nvPr/>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1" name="Line 62"/>
            <p:cNvSpPr>
              <a:spLocks noChangeShapeType="1"/>
            </p:cNvSpPr>
            <p:nvPr/>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7" name="Group 63"/>
          <p:cNvGrpSpPr>
            <a:grpSpLocks/>
          </p:cNvGrpSpPr>
          <p:nvPr/>
        </p:nvGrpSpPr>
        <p:grpSpPr bwMode="auto">
          <a:xfrm>
            <a:off x="7162800" y="6324600"/>
            <a:ext cx="1447800" cy="457200"/>
            <a:chOff x="4512" y="3984"/>
            <a:chExt cx="912" cy="288"/>
          </a:xfrm>
        </p:grpSpPr>
        <p:sp>
          <p:nvSpPr>
            <p:cNvPr id="3092" name="Rectangle 64" descr="60%"/>
            <p:cNvSpPr>
              <a:spLocks noChangeArrowheads="1"/>
            </p:cNvSpPr>
            <p:nvPr/>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93" name="Line 65"/>
            <p:cNvSpPr>
              <a:spLocks noChangeShapeType="1"/>
            </p:cNvSpPr>
            <p:nvPr/>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4" name="Line 66"/>
            <p:cNvSpPr>
              <a:spLocks noChangeShapeType="1"/>
            </p:cNvSpPr>
            <p:nvPr/>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5" name="Line 67"/>
            <p:cNvSpPr>
              <a:spLocks noChangeShapeType="1"/>
            </p:cNvSpPr>
            <p:nvPr/>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6" name="Line 68"/>
            <p:cNvSpPr>
              <a:spLocks noChangeShapeType="1"/>
            </p:cNvSpPr>
            <p:nvPr/>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8" name="Group 69"/>
          <p:cNvGrpSpPr>
            <a:grpSpLocks/>
          </p:cNvGrpSpPr>
          <p:nvPr/>
        </p:nvGrpSpPr>
        <p:grpSpPr bwMode="auto">
          <a:xfrm>
            <a:off x="990600" y="6324600"/>
            <a:ext cx="1447800" cy="457200"/>
            <a:chOff x="624" y="3984"/>
            <a:chExt cx="912" cy="288"/>
          </a:xfrm>
        </p:grpSpPr>
        <p:sp>
          <p:nvSpPr>
            <p:cNvPr id="3087" name="Rectangle 70" descr="60%"/>
            <p:cNvSpPr>
              <a:spLocks noChangeArrowheads="1"/>
            </p:cNvSpPr>
            <p:nvPr/>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3088" name="Line 71"/>
            <p:cNvSpPr>
              <a:spLocks noChangeShapeType="1"/>
            </p:cNvSpPr>
            <p:nvPr/>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72"/>
            <p:cNvSpPr>
              <a:spLocks noChangeShapeType="1"/>
            </p:cNvSpPr>
            <p:nvPr/>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0" name="Line 73"/>
            <p:cNvSpPr>
              <a:spLocks noChangeShapeType="1"/>
            </p:cNvSpPr>
            <p:nvPr/>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74"/>
            <p:cNvSpPr>
              <a:spLocks noChangeShapeType="1"/>
            </p:cNvSpPr>
            <p:nvPr/>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9" name="Line 75"/>
          <p:cNvSpPr>
            <a:spLocks noChangeShapeType="1"/>
          </p:cNvSpPr>
          <p:nvPr/>
        </p:nvSpPr>
        <p:spPr bwMode="ltGray">
          <a:xfrm>
            <a:off x="8839200" y="0"/>
            <a:ext cx="0" cy="236220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0" name="Rectangle 80"/>
          <p:cNvSpPr>
            <a:spLocks noGrp="1" noChangeArrowheads="1"/>
          </p:cNvSpPr>
          <p:nvPr>
            <p:ph type="title"/>
          </p:nvPr>
        </p:nvSpPr>
        <p:spPr bwMode="auto">
          <a:xfrm>
            <a:off x="4572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81" name="Rectangle 81" descr="Rectangle: Click to edit Master text styles&#10;Second level&#10;Third level&#10;Fourth level&#10;Fifth level"/>
          <p:cNvSpPr>
            <a:spLocks noGrp="1" noChangeArrowheads="1"/>
          </p:cNvSpPr>
          <p:nvPr>
            <p:ph type="body" idx="1"/>
          </p:nvPr>
        </p:nvSpPr>
        <p:spPr bwMode="auto">
          <a:xfrm>
            <a:off x="457200" y="12192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6994" name="Rectangle 82"/>
          <p:cNvSpPr>
            <a:spLocks noGrp="1" noChangeArrowheads="1"/>
          </p:cNvSpPr>
          <p:nvPr>
            <p:ph type="dt" sz="half" idx="2"/>
          </p:nvPr>
        </p:nvSpPr>
        <p:spPr bwMode="auto">
          <a:xfrm>
            <a:off x="66294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400">
                <a:latin typeface="Comic Sans MS" pitchFamily="66" charset="0"/>
                <a:ea typeface="宋体" pitchFamily="2" charset="-122"/>
              </a:defRPr>
            </a:lvl1pPr>
          </a:lstStyle>
          <a:p>
            <a:pPr>
              <a:defRPr/>
            </a:pPr>
            <a:fld id="{7F01BAC4-E485-4921-945D-AE72376E508F}" type="datetime1">
              <a:rPr lang="zh-CN" altLang="en-US"/>
              <a:pPr>
                <a:defRPr/>
              </a:pPr>
              <a:t>2016/3/17</a:t>
            </a:fld>
            <a:endParaRPr lang="en-US" altLang="zh-CN"/>
          </a:p>
        </p:txBody>
      </p:sp>
      <p:sp>
        <p:nvSpPr>
          <p:cNvPr id="166995" name="Rectangle 83"/>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ea typeface="宋体" pitchFamily="2" charset="-122"/>
              </a:defRPr>
            </a:lvl1pPr>
          </a:lstStyle>
          <a:p>
            <a:pPr>
              <a:defRPr/>
            </a:pPr>
            <a:r>
              <a:rPr lang="zh-CN" altLang="en-US"/>
              <a:t>第</a:t>
            </a:r>
            <a:r>
              <a:rPr lang="en-US" altLang="zh-CN"/>
              <a:t>2</a:t>
            </a:r>
            <a:r>
              <a:rPr lang="zh-CN" altLang="en-US"/>
              <a:t>章 算法分析基础</a:t>
            </a:r>
            <a:endParaRPr lang="en-US" altLang="zh-CN"/>
          </a:p>
        </p:txBody>
      </p:sp>
      <p:sp>
        <p:nvSpPr>
          <p:cNvPr id="166996" name="Rectangle 84"/>
          <p:cNvSpPr>
            <a:spLocks noGrp="1" noChangeArrowheads="1"/>
          </p:cNvSpPr>
          <p:nvPr>
            <p:ph type="sldNum" sz="quarter" idx="4"/>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latin typeface="Comic Sans MS" pitchFamily="66" charset="0"/>
                <a:ea typeface="宋体" pitchFamily="2" charset="-122"/>
              </a:defRPr>
            </a:lvl1pPr>
          </a:lstStyle>
          <a:p>
            <a:pPr>
              <a:defRPr/>
            </a:pPr>
            <a:r>
              <a:rPr lang="en-US" altLang="zh-CN"/>
              <a:t>Page </a:t>
            </a:r>
            <a:fld id="{B489CA8A-2249-44F1-8DC9-D5760BE4BA92}" type="slidenum">
              <a:rPr lang="en-US" altLang="zh-CN"/>
              <a:pPr>
                <a:defRPr/>
              </a:pPr>
              <a:t>‹#›</a:t>
            </a:fld>
            <a:endParaRPr lang="en-US" altLang="zh-CN"/>
          </a:p>
        </p:txBody>
      </p:sp>
      <p:pic>
        <p:nvPicPr>
          <p:cNvPr id="3085" name="Picture 85" descr="QQ截图未命名"/>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828800"/>
            <a:ext cx="304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86" descr="QQ截图未命名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5181600"/>
            <a:ext cx="38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0" r:id="rId1"/>
    <p:sldLayoutId id="2147484703" r:id="rId2"/>
    <p:sldLayoutId id="2147484704" r:id="rId3"/>
    <p:sldLayoutId id="2147484705" r:id="rId4"/>
    <p:sldLayoutId id="2147484706" r:id="rId5"/>
    <p:sldLayoutId id="2147484707" r:id="rId6"/>
    <p:sldLayoutId id="2147484708" r:id="rId7"/>
    <p:sldLayoutId id="2147484709" r:id="rId8"/>
    <p:sldLayoutId id="2147484710" r:id="rId9"/>
    <p:sldLayoutId id="2147484711" r:id="rId10"/>
    <p:sldLayoutId id="2147484712" r:id="rId11"/>
    <p:sldLayoutId id="2147484713" r:id="rId12"/>
    <p:sldLayoutId id="2147484721" r:id="rId13"/>
  </p:sldLayoutIdLst>
  <p:transition spd="slow">
    <p:randomBar dir="vert"/>
  </p:transition>
  <p:timing>
    <p:tnLst>
      <p:par>
        <p:cTn id="1" dur="indefinite" restart="never" nodeType="tmRoot"/>
      </p:par>
    </p:tnLst>
  </p:timing>
  <p:hf hdr="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b="1">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b="1">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b="1">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b="1">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Char char="•"/>
        <a:defRPr sz="3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b="1">
          <a:solidFill>
            <a:srgbClr val="08228E"/>
          </a:solidFill>
          <a:latin typeface="+mn-lt"/>
          <a:ea typeface="+mn-ea"/>
        </a:defRPr>
      </a:lvl2pPr>
      <a:lvl3pPr marL="1143000" indent="-228600" algn="l" rtl="0" eaLnBrk="0" fontAlgn="base" hangingPunct="0">
        <a:spcBef>
          <a:spcPct val="20000"/>
        </a:spcBef>
        <a:spcAft>
          <a:spcPct val="0"/>
        </a:spcAft>
        <a:buClr>
          <a:schemeClr val="accent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mn-ea"/>
        </a:defRPr>
      </a:lvl6pPr>
      <a:lvl7pPr marL="2971800" indent="-228600" algn="l" rtl="0" eaLnBrk="1" fontAlgn="base" hangingPunct="1">
        <a:spcBef>
          <a:spcPct val="20000"/>
        </a:spcBef>
        <a:spcAft>
          <a:spcPct val="0"/>
        </a:spcAft>
        <a:buChar char="–"/>
        <a:defRPr sz="2000" b="1">
          <a:solidFill>
            <a:schemeClr val="tx1"/>
          </a:solidFill>
          <a:latin typeface="+mn-lt"/>
          <a:ea typeface="+mn-ea"/>
        </a:defRPr>
      </a:lvl7pPr>
      <a:lvl8pPr marL="3429000" indent="-228600" algn="l" rtl="0" eaLnBrk="1" fontAlgn="base" hangingPunct="1">
        <a:spcBef>
          <a:spcPct val="20000"/>
        </a:spcBef>
        <a:spcAft>
          <a:spcPct val="0"/>
        </a:spcAft>
        <a:buChar char="–"/>
        <a:defRPr sz="2000" b="1">
          <a:solidFill>
            <a:schemeClr val="tx1"/>
          </a:solidFill>
          <a:latin typeface="+mn-lt"/>
          <a:ea typeface="+mn-ea"/>
        </a:defRPr>
      </a:lvl8pPr>
      <a:lvl9pPr marL="3886200" indent="-228600" algn="l" rtl="0" eaLnBrk="1" fontAlgn="base" hangingPunct="1">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 Id="rId9"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image" Target="../media/image11.wmf"/><Relationship Id="rId12"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oleObject" Target="../embeddings/oleObject9.bin"/><Relationship Id="rId10" Type="http://schemas.openxmlformats.org/officeDocument/2006/relationships/oleObject" Target="../embeddings/oleObject12.bin"/><Relationship Id="rId4" Type="http://schemas.openxmlformats.org/officeDocument/2006/relationships/image" Target="../media/image10.wmf"/><Relationship Id="rId9" Type="http://schemas.openxmlformats.org/officeDocument/2006/relationships/image" Target="../media/image1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9.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上次回顾</a:t>
            </a:r>
            <a:endParaRPr lang="zh-CN" altLang="en-US" dirty="0"/>
          </a:p>
        </p:txBody>
      </p:sp>
      <p:sp>
        <p:nvSpPr>
          <p:cNvPr id="3" name="内容占位符 2"/>
          <p:cNvSpPr>
            <a:spLocks noGrp="1"/>
          </p:cNvSpPr>
          <p:nvPr>
            <p:ph idx="1"/>
          </p:nvPr>
        </p:nvSpPr>
        <p:spPr>
          <a:xfrm>
            <a:off x="457199" y="1219200"/>
            <a:ext cx="8570295" cy="5029200"/>
          </a:xfrm>
        </p:spPr>
        <p:txBody>
          <a:bodyPr/>
          <a:lstStyle/>
          <a:p>
            <a:pPr>
              <a:lnSpc>
                <a:spcPct val="200000"/>
              </a:lnSpc>
            </a:pPr>
            <a:r>
              <a:rPr kumimoji="1" lang="zh-CN" altLang="en-US" sz="3600" dirty="0" smtClean="0"/>
              <a:t>最近点对</a:t>
            </a:r>
            <a:endParaRPr kumimoji="1" lang="en-US" altLang="zh-CN" sz="3600" dirty="0" smtClean="0"/>
          </a:p>
          <a:p>
            <a:pPr>
              <a:lnSpc>
                <a:spcPct val="200000"/>
              </a:lnSpc>
            </a:pPr>
            <a:r>
              <a:rPr kumimoji="1" lang="zh-CN" altLang="en-US" sz="3600" dirty="0"/>
              <a:t>凸包</a:t>
            </a:r>
            <a:r>
              <a:rPr kumimoji="1" lang="zh-CN" altLang="en-US" sz="3600" dirty="0" smtClean="0"/>
              <a:t>问题</a:t>
            </a:r>
            <a:endParaRPr kumimoji="1" lang="en-US" altLang="zh-CN" sz="3600" dirty="0" smtClean="0"/>
          </a:p>
          <a:p>
            <a:pPr>
              <a:lnSpc>
                <a:spcPct val="200000"/>
              </a:lnSpc>
            </a:pPr>
            <a:r>
              <a:rPr kumimoji="1" lang="zh-CN" altLang="en-US" sz="3600" dirty="0"/>
              <a:t>分治</a:t>
            </a:r>
            <a:r>
              <a:rPr kumimoji="1" lang="zh-CN" altLang="en-US" sz="3600" dirty="0" smtClean="0"/>
              <a:t>法的思想</a:t>
            </a:r>
            <a:endParaRPr kumimoji="1" lang="en-US" altLang="zh-CN" sz="3600" dirty="0" smtClean="0"/>
          </a:p>
          <a:p>
            <a:pPr>
              <a:lnSpc>
                <a:spcPct val="200000"/>
              </a:lnSpc>
            </a:pPr>
            <a:r>
              <a:rPr kumimoji="1" lang="zh-CN" altLang="en-US" sz="3600" dirty="0"/>
              <a:t>分治</a:t>
            </a:r>
            <a:r>
              <a:rPr kumimoji="1" lang="zh-CN" altLang="en-US" sz="3600" dirty="0" smtClean="0"/>
              <a:t>法举例</a:t>
            </a:r>
            <a:endParaRPr kumimoji="1" lang="en-US" altLang="zh-CN" sz="3600" dirty="0"/>
          </a:p>
          <a:p>
            <a:pPr>
              <a:lnSpc>
                <a:spcPct val="200000"/>
              </a:lnSpc>
            </a:pPr>
            <a:endParaRPr lang="zh-CN" altLang="en-US" sz="3600" dirty="0"/>
          </a:p>
        </p:txBody>
      </p:sp>
      <p:sp>
        <p:nvSpPr>
          <p:cNvPr id="4" name="日期占位符 3"/>
          <p:cNvSpPr>
            <a:spLocks noGrp="1"/>
          </p:cNvSpPr>
          <p:nvPr>
            <p:ph type="dt" sz="half" idx="10"/>
          </p:nvPr>
        </p:nvSpPr>
        <p:spPr/>
        <p:txBody>
          <a:bodyPr/>
          <a:lstStyle/>
          <a:p>
            <a:pPr>
              <a:defRPr/>
            </a:pPr>
            <a:fld id="{FC4F1AD0-27ED-4B16-8BE3-111E23288BDF}" type="datetime1">
              <a:rPr lang="zh-CN" altLang="en-US" smtClean="0"/>
              <a:pPr>
                <a:defRPr/>
              </a:pPr>
              <a:t>2016/3/17</a:t>
            </a:fld>
            <a:endParaRPr lang="en-US" altLang="zh-CN"/>
          </a:p>
        </p:txBody>
      </p:sp>
      <p:sp>
        <p:nvSpPr>
          <p:cNvPr id="5" name="页脚占位符 4"/>
          <p:cNvSpPr>
            <a:spLocks noGrp="1"/>
          </p:cNvSpPr>
          <p:nvPr>
            <p:ph type="ftr" sz="quarter" idx="11"/>
          </p:nvPr>
        </p:nvSpPr>
        <p:spPr/>
        <p:txBody>
          <a:bodyPr/>
          <a:lstStyle/>
          <a:p>
            <a:pPr>
              <a:defRPr/>
            </a:pPr>
            <a:r>
              <a:rPr lang="zh-CN" altLang="en-US" smtClean="0"/>
              <a:t>第</a:t>
            </a:r>
            <a:r>
              <a:rPr lang="en-US" altLang="zh-CN" smtClean="0"/>
              <a:t>2</a:t>
            </a:r>
            <a:r>
              <a:rPr lang="zh-CN" altLang="en-US" smtClean="0"/>
              <a:t>章 算法分析基础</a:t>
            </a:r>
            <a:endParaRPr lang="en-US" altLang="zh-CN"/>
          </a:p>
        </p:txBody>
      </p:sp>
      <p:sp>
        <p:nvSpPr>
          <p:cNvPr id="6" name="灯片编号占位符 5"/>
          <p:cNvSpPr>
            <a:spLocks noGrp="1"/>
          </p:cNvSpPr>
          <p:nvPr>
            <p:ph type="sldNum" sz="quarter" idx="12"/>
          </p:nvPr>
        </p:nvSpPr>
        <p:spPr/>
        <p:txBody>
          <a:bodyPr/>
          <a:lstStyle/>
          <a:p>
            <a:pPr>
              <a:defRPr/>
            </a:pPr>
            <a:r>
              <a:rPr lang="en-US" altLang="zh-CN" smtClean="0"/>
              <a:t>Page </a:t>
            </a:r>
            <a:fld id="{6B3D35D9-A1ED-4FEF-9485-22CECB685932}" type="slidenum">
              <a:rPr lang="en-US" altLang="zh-CN" smtClean="0"/>
              <a:pPr>
                <a:defRPr/>
              </a:pPr>
              <a:t>1</a:t>
            </a:fld>
            <a:endParaRPr lang="en-US" altLang="zh-CN"/>
          </a:p>
        </p:txBody>
      </p:sp>
    </p:spTree>
    <p:extLst>
      <p:ext uri="{BB962C8B-B14F-4D97-AF65-F5344CB8AC3E}">
        <p14:creationId xmlns:p14="http://schemas.microsoft.com/office/powerpoint/2010/main" val="3359176186"/>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768C4E78-C0E1-42C6-A8B2-1A3B81330652}"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4198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419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935A0B30-27DE-410F-85D3-22B297F2D82F}" type="slidenum">
              <a:rPr lang="en-US" altLang="zh-CN" sz="1400" b="0" smtClean="0">
                <a:latin typeface="Comic Sans MS" pitchFamily="66" charset="0"/>
                <a:ea typeface="宋体" charset="-122"/>
              </a:rPr>
              <a:pPr>
                <a:spcBef>
                  <a:spcPct val="0"/>
                </a:spcBef>
                <a:buClrTx/>
                <a:buSzTx/>
                <a:buFontTx/>
                <a:buNone/>
              </a:pPr>
              <a:t>10</a:t>
            </a:fld>
            <a:endParaRPr lang="en-US" altLang="zh-CN" sz="1400" b="0" smtClean="0">
              <a:latin typeface="Comic Sans MS" pitchFamily="66" charset="0"/>
              <a:ea typeface="宋体" charset="-122"/>
            </a:endParaRPr>
          </a:p>
        </p:txBody>
      </p:sp>
      <p:sp>
        <p:nvSpPr>
          <p:cNvPr id="41989" name="Text Box 94"/>
          <p:cNvSpPr txBox="1">
            <a:spLocks noChangeArrowheads="1"/>
          </p:cNvSpPr>
          <p:nvPr/>
        </p:nvSpPr>
        <p:spPr bwMode="auto">
          <a:xfrm>
            <a:off x="684213" y="1196975"/>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spcBef>
                <a:spcPct val="50000"/>
              </a:spcBef>
              <a:buClrTx/>
              <a:buSzTx/>
              <a:buFontTx/>
              <a:buNone/>
            </a:pPr>
            <a:r>
              <a:rPr kumimoji="1" lang="en-US" altLang="zh-CN" sz="2400">
                <a:latin typeface="Times New Roman" pitchFamily="18" charset="0"/>
                <a:ea typeface="宋体" charset="-122"/>
              </a:rPr>
              <a:t>       </a:t>
            </a:r>
            <a:r>
              <a:rPr kumimoji="1" lang="zh-CN" altLang="en-US" sz="2800">
                <a:latin typeface="Times New Roman" pitchFamily="18" charset="0"/>
                <a:ea typeface="宋体" charset="-122"/>
              </a:rPr>
              <a:t>二路归并排序的合并步的时间复杂性为</a:t>
            </a:r>
            <a:r>
              <a:rPr kumimoji="1" lang="en-US" altLang="zh-CN" sz="2800" i="1">
                <a:latin typeface="Times New Roman" pitchFamily="18" charset="0"/>
                <a:ea typeface="宋体" charset="-122"/>
              </a:rPr>
              <a:t>O</a:t>
            </a:r>
            <a:r>
              <a:rPr kumimoji="1" lang="en-US" altLang="zh-CN" sz="2800">
                <a:latin typeface="Times New Roman" pitchFamily="18" charset="0"/>
                <a:ea typeface="宋体" charset="-122"/>
              </a:rPr>
              <a:t>(</a:t>
            </a:r>
            <a:r>
              <a:rPr kumimoji="1" lang="en-US" altLang="zh-CN" sz="2800" i="1">
                <a:latin typeface="Times New Roman" pitchFamily="18" charset="0"/>
                <a:ea typeface="宋体" charset="-122"/>
              </a:rPr>
              <a:t>n</a:t>
            </a:r>
            <a:r>
              <a:rPr kumimoji="1" lang="en-US" altLang="zh-CN" sz="2800">
                <a:latin typeface="Times New Roman" pitchFamily="18" charset="0"/>
                <a:ea typeface="宋体" charset="-122"/>
              </a:rPr>
              <a:t>)</a:t>
            </a:r>
            <a:r>
              <a:rPr kumimoji="1" lang="zh-CN" altLang="en-US" sz="2800">
                <a:latin typeface="Times New Roman" pitchFamily="18" charset="0"/>
                <a:ea typeface="宋体" charset="-122"/>
              </a:rPr>
              <a:t>，所以，二路归并排序算法存在如下递推式：</a:t>
            </a:r>
          </a:p>
        </p:txBody>
      </p:sp>
      <p:sp>
        <p:nvSpPr>
          <p:cNvPr id="41990" name="Rectangle 97"/>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41991" name="Rectangle 99"/>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37896" name="Text Box 101"/>
          <p:cNvSpPr txBox="1">
            <a:spLocks noChangeArrowheads="1"/>
          </p:cNvSpPr>
          <p:nvPr/>
        </p:nvSpPr>
        <p:spPr bwMode="auto">
          <a:xfrm>
            <a:off x="539750" y="3857625"/>
            <a:ext cx="8382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zh-CN" altLang="en-US" sz="2800">
                <a:latin typeface="宋体" charset="-122"/>
                <a:ea typeface="宋体" charset="-122"/>
              </a:rPr>
              <a:t>根据定理</a:t>
            </a:r>
            <a:r>
              <a:rPr kumimoji="1" lang="en-US" altLang="zh-CN" sz="2800">
                <a:latin typeface="宋体" charset="-122"/>
                <a:ea typeface="宋体" charset="-122"/>
              </a:rPr>
              <a:t>2.1</a:t>
            </a:r>
            <a:r>
              <a:rPr kumimoji="1" lang="zh-CN" altLang="en-US" sz="2800">
                <a:latin typeface="宋体" charset="-122"/>
                <a:ea typeface="宋体" charset="-122"/>
              </a:rPr>
              <a:t>（课本</a:t>
            </a:r>
            <a:r>
              <a:rPr kumimoji="1" lang="en-US" altLang="zh-CN" sz="2800">
                <a:latin typeface="宋体" charset="-122"/>
                <a:ea typeface="宋体" charset="-122"/>
              </a:rPr>
              <a:t>P22</a:t>
            </a:r>
            <a:r>
              <a:rPr kumimoji="1" lang="zh-CN" altLang="en-US" sz="2800">
                <a:latin typeface="宋体" charset="-122"/>
                <a:ea typeface="宋体" charset="-122"/>
              </a:rPr>
              <a:t>），二路归并排序的时间代价是</a:t>
            </a:r>
            <a:r>
              <a:rPr kumimoji="1" lang="en-US" altLang="zh-CN" sz="2800" i="1">
                <a:latin typeface="Times New Roman" pitchFamily="18" charset="0"/>
                <a:ea typeface="宋体" charset="-122"/>
              </a:rPr>
              <a:t>O</a:t>
            </a:r>
            <a:r>
              <a:rPr kumimoji="1" lang="en-US" altLang="zh-CN" sz="2800">
                <a:latin typeface="宋体" charset="-122"/>
                <a:ea typeface="宋体" charset="-122"/>
              </a:rPr>
              <a:t>(</a:t>
            </a:r>
            <a:r>
              <a:rPr kumimoji="1" lang="en-US" altLang="zh-CN" sz="2800" i="1">
                <a:latin typeface="Times New Roman" pitchFamily="18" charset="0"/>
                <a:ea typeface="宋体" charset="-122"/>
              </a:rPr>
              <a:t>n</a:t>
            </a:r>
            <a:r>
              <a:rPr kumimoji="1" lang="en-US" altLang="zh-CN" sz="2800">
                <a:latin typeface="Times New Roman" pitchFamily="18" charset="0"/>
                <a:ea typeface="宋体" charset="-122"/>
              </a:rPr>
              <a:t>log</a:t>
            </a:r>
            <a:r>
              <a:rPr kumimoji="1" lang="en-US" altLang="zh-CN" sz="2800" baseline="-30000">
                <a:latin typeface="Times New Roman" pitchFamily="18" charset="0"/>
                <a:ea typeface="宋体" charset="-122"/>
              </a:rPr>
              <a:t>2</a:t>
            </a:r>
            <a:r>
              <a:rPr kumimoji="1" lang="en-US" altLang="zh-CN" sz="2800" i="1">
                <a:latin typeface="Times New Roman" pitchFamily="18" charset="0"/>
                <a:ea typeface="宋体" charset="-122"/>
              </a:rPr>
              <a:t>n</a:t>
            </a:r>
            <a:r>
              <a:rPr kumimoji="1" lang="en-US" altLang="zh-CN" sz="2800">
                <a:latin typeface="宋体" charset="-122"/>
                <a:ea typeface="宋体" charset="-122"/>
              </a:rPr>
              <a:t>)</a:t>
            </a:r>
            <a:r>
              <a:rPr kumimoji="1" lang="zh-CN" altLang="en-US" sz="2800">
                <a:latin typeface="宋体" charset="-122"/>
                <a:ea typeface="宋体" charset="-122"/>
              </a:rPr>
              <a:t>。</a:t>
            </a:r>
          </a:p>
          <a:p>
            <a:pPr eaLnBrk="1" hangingPunct="1">
              <a:spcBef>
                <a:spcPct val="50000"/>
              </a:spcBef>
              <a:buClrTx/>
              <a:buSzTx/>
              <a:buFontTx/>
              <a:buNone/>
            </a:pPr>
            <a:r>
              <a:rPr kumimoji="1" lang="zh-CN" altLang="en-US" sz="2800">
                <a:latin typeface="宋体" charset="-122"/>
                <a:ea typeface="宋体" charset="-122"/>
              </a:rPr>
              <a:t>二路归并排序在合并过程中需要与原始记录序列同样数量的存储空间，因此其</a:t>
            </a:r>
            <a:r>
              <a:rPr kumimoji="1" lang="zh-CN" altLang="en-US" sz="2800">
                <a:solidFill>
                  <a:srgbClr val="FF0000"/>
                </a:solidFill>
                <a:latin typeface="宋体" charset="-122"/>
                <a:ea typeface="宋体" charset="-122"/>
              </a:rPr>
              <a:t>空间复杂性为</a:t>
            </a:r>
            <a:r>
              <a:rPr kumimoji="1" lang="en-US" altLang="zh-CN" sz="2800" i="1">
                <a:solidFill>
                  <a:srgbClr val="FF0000"/>
                </a:solidFill>
                <a:latin typeface="Times New Roman" pitchFamily="18" charset="0"/>
                <a:ea typeface="宋体" charset="-122"/>
              </a:rPr>
              <a:t>O</a:t>
            </a:r>
            <a:r>
              <a:rPr kumimoji="1" lang="en-US" altLang="zh-CN" sz="2800">
                <a:solidFill>
                  <a:srgbClr val="FF0000"/>
                </a:solidFill>
                <a:latin typeface="宋体" charset="-122"/>
                <a:ea typeface="宋体" charset="-122"/>
              </a:rPr>
              <a:t>(</a:t>
            </a:r>
            <a:r>
              <a:rPr kumimoji="1" lang="en-US" altLang="zh-CN" sz="2800" i="1">
                <a:solidFill>
                  <a:srgbClr val="FF0000"/>
                </a:solidFill>
                <a:latin typeface="Times New Roman" pitchFamily="18" charset="0"/>
                <a:ea typeface="宋体" charset="-122"/>
              </a:rPr>
              <a:t>n</a:t>
            </a:r>
            <a:r>
              <a:rPr kumimoji="1" lang="en-US" altLang="zh-CN" sz="2800">
                <a:solidFill>
                  <a:srgbClr val="FF0000"/>
                </a:solidFill>
                <a:latin typeface="宋体" charset="-122"/>
                <a:ea typeface="宋体" charset="-122"/>
              </a:rPr>
              <a:t>)</a:t>
            </a:r>
            <a:r>
              <a:rPr kumimoji="1" lang="zh-CN" altLang="en-US" sz="2800">
                <a:latin typeface="宋体" charset="-122"/>
                <a:ea typeface="宋体" charset="-122"/>
              </a:rPr>
              <a:t>。</a:t>
            </a:r>
            <a:r>
              <a:rPr kumimoji="1" lang="zh-CN" altLang="en-US" sz="2800">
                <a:latin typeface="Times New Roman" pitchFamily="18" charset="0"/>
                <a:ea typeface="宋体" charset="-122"/>
              </a:rPr>
              <a:t> </a:t>
            </a:r>
          </a:p>
        </p:txBody>
      </p:sp>
      <p:grpSp>
        <p:nvGrpSpPr>
          <p:cNvPr id="37897" name="Group 128"/>
          <p:cNvGrpSpPr>
            <a:grpSpLocks/>
          </p:cNvGrpSpPr>
          <p:nvPr/>
        </p:nvGrpSpPr>
        <p:grpSpPr bwMode="auto">
          <a:xfrm>
            <a:off x="1692275" y="2349500"/>
            <a:ext cx="5543550" cy="1150938"/>
            <a:chOff x="1066" y="1480"/>
            <a:chExt cx="3492" cy="725"/>
          </a:xfrm>
        </p:grpSpPr>
        <p:sp>
          <p:nvSpPr>
            <p:cNvPr id="41995" name="AutoShape 102"/>
            <p:cNvSpPr>
              <a:spLocks noChangeAspect="1" noChangeArrowheads="1" noTextEdit="1"/>
            </p:cNvSpPr>
            <p:nvPr/>
          </p:nvSpPr>
          <p:spPr bwMode="auto">
            <a:xfrm>
              <a:off x="1066" y="1480"/>
              <a:ext cx="349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96" name="Line 104"/>
            <p:cNvSpPr>
              <a:spLocks noChangeShapeType="1"/>
            </p:cNvSpPr>
            <p:nvPr/>
          </p:nvSpPr>
          <p:spPr bwMode="auto">
            <a:xfrm flipH="1">
              <a:off x="2666" y="1903"/>
              <a:ext cx="89" cy="2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Rectangle 105"/>
            <p:cNvSpPr>
              <a:spLocks noChangeArrowheads="1"/>
            </p:cNvSpPr>
            <p:nvPr/>
          </p:nvSpPr>
          <p:spPr bwMode="auto">
            <a:xfrm>
              <a:off x="1999" y="1903"/>
              <a:ext cx="1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Symbol" pitchFamily="18" charset="2"/>
                  <a:ea typeface="华文行楷" pitchFamily="2" charset="-122"/>
                </a:rPr>
                <a:t>î</a:t>
              </a:r>
              <a:endParaRPr lang="en-US" altLang="zh-CN" sz="1800" b="0">
                <a:solidFill>
                  <a:schemeClr val="accent2"/>
                </a:solidFill>
                <a:latin typeface="Arial" charset="0"/>
                <a:ea typeface="华文行楷" pitchFamily="2" charset="-122"/>
              </a:endParaRPr>
            </a:p>
          </p:txBody>
        </p:sp>
        <p:sp>
          <p:nvSpPr>
            <p:cNvPr id="41998" name="Rectangle 106"/>
            <p:cNvSpPr>
              <a:spLocks noChangeArrowheads="1"/>
            </p:cNvSpPr>
            <p:nvPr/>
          </p:nvSpPr>
          <p:spPr bwMode="auto">
            <a:xfrm>
              <a:off x="1999" y="1701"/>
              <a:ext cx="1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Symbol" pitchFamily="18" charset="2"/>
                  <a:ea typeface="华文行楷" pitchFamily="2" charset="-122"/>
                </a:rPr>
                <a:t>í</a:t>
              </a:r>
              <a:endParaRPr lang="en-US" altLang="zh-CN" sz="1800" b="0">
                <a:solidFill>
                  <a:schemeClr val="accent2"/>
                </a:solidFill>
                <a:latin typeface="Arial" charset="0"/>
                <a:ea typeface="华文行楷" pitchFamily="2" charset="-122"/>
              </a:endParaRPr>
            </a:p>
          </p:txBody>
        </p:sp>
        <p:sp>
          <p:nvSpPr>
            <p:cNvPr id="41999" name="Rectangle 107"/>
            <p:cNvSpPr>
              <a:spLocks noChangeArrowheads="1"/>
            </p:cNvSpPr>
            <p:nvPr/>
          </p:nvSpPr>
          <p:spPr bwMode="auto">
            <a:xfrm>
              <a:off x="1999" y="1500"/>
              <a:ext cx="1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Symbol" pitchFamily="18" charset="2"/>
                  <a:ea typeface="华文行楷" pitchFamily="2" charset="-122"/>
                </a:rPr>
                <a:t>ì</a:t>
              </a:r>
              <a:endParaRPr lang="en-US" altLang="zh-CN" sz="1800" b="0">
                <a:solidFill>
                  <a:schemeClr val="accent2"/>
                </a:solidFill>
                <a:latin typeface="Arial" charset="0"/>
                <a:ea typeface="华文行楷" pitchFamily="2" charset="-122"/>
              </a:endParaRPr>
            </a:p>
          </p:txBody>
        </p:sp>
        <p:sp>
          <p:nvSpPr>
            <p:cNvPr id="42000" name="Rectangle 108"/>
            <p:cNvSpPr>
              <a:spLocks noChangeArrowheads="1"/>
            </p:cNvSpPr>
            <p:nvPr/>
          </p:nvSpPr>
          <p:spPr bwMode="auto">
            <a:xfrm>
              <a:off x="4219" y="1845"/>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Symbol" pitchFamily="18" charset="2"/>
                  <a:ea typeface="华文行楷" pitchFamily="2" charset="-122"/>
                </a:rPr>
                <a:t>&gt;</a:t>
              </a:r>
              <a:endParaRPr lang="en-US" altLang="zh-CN" sz="1800" b="0">
                <a:solidFill>
                  <a:schemeClr val="accent2"/>
                </a:solidFill>
                <a:latin typeface="Arial" charset="0"/>
                <a:ea typeface="华文行楷" pitchFamily="2" charset="-122"/>
              </a:endParaRPr>
            </a:p>
          </p:txBody>
        </p:sp>
        <p:sp>
          <p:nvSpPr>
            <p:cNvPr id="42001" name="Rectangle 109"/>
            <p:cNvSpPr>
              <a:spLocks noChangeArrowheads="1"/>
            </p:cNvSpPr>
            <p:nvPr/>
          </p:nvSpPr>
          <p:spPr bwMode="auto">
            <a:xfrm>
              <a:off x="3091" y="1845"/>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Symbol" pitchFamily="18" charset="2"/>
                  <a:ea typeface="华文行楷" pitchFamily="2" charset="-122"/>
                </a:rPr>
                <a:t>+</a:t>
              </a:r>
              <a:endParaRPr lang="en-US" altLang="zh-CN" sz="1800" b="0">
                <a:solidFill>
                  <a:schemeClr val="accent2"/>
                </a:solidFill>
                <a:latin typeface="Arial" charset="0"/>
                <a:ea typeface="华文行楷" pitchFamily="2" charset="-122"/>
              </a:endParaRPr>
            </a:p>
          </p:txBody>
        </p:sp>
        <p:sp>
          <p:nvSpPr>
            <p:cNvPr id="42002" name="Rectangle 110"/>
            <p:cNvSpPr>
              <a:spLocks noChangeArrowheads="1"/>
            </p:cNvSpPr>
            <p:nvPr/>
          </p:nvSpPr>
          <p:spPr bwMode="auto">
            <a:xfrm>
              <a:off x="4211" y="1482"/>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Symbol" pitchFamily="18" charset="2"/>
                  <a:ea typeface="华文行楷" pitchFamily="2" charset="-122"/>
                </a:rPr>
                <a:t>=</a:t>
              </a:r>
              <a:endParaRPr lang="en-US" altLang="zh-CN" sz="1800" b="0">
                <a:solidFill>
                  <a:schemeClr val="accent2"/>
                </a:solidFill>
                <a:latin typeface="Arial" charset="0"/>
                <a:ea typeface="华文行楷" pitchFamily="2" charset="-122"/>
              </a:endParaRPr>
            </a:p>
          </p:txBody>
        </p:sp>
        <p:sp>
          <p:nvSpPr>
            <p:cNvPr id="42003" name="Rectangle 111"/>
            <p:cNvSpPr>
              <a:spLocks noChangeArrowheads="1"/>
            </p:cNvSpPr>
            <p:nvPr/>
          </p:nvSpPr>
          <p:spPr bwMode="auto">
            <a:xfrm>
              <a:off x="1780" y="1660"/>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Symbol" pitchFamily="18" charset="2"/>
                  <a:ea typeface="华文行楷" pitchFamily="2" charset="-122"/>
                </a:rPr>
                <a:t>=</a:t>
              </a:r>
              <a:endParaRPr lang="en-US" altLang="zh-CN" sz="1800" b="0">
                <a:solidFill>
                  <a:schemeClr val="accent2"/>
                </a:solidFill>
                <a:latin typeface="Arial" charset="0"/>
                <a:ea typeface="华文行楷" pitchFamily="2" charset="-122"/>
              </a:endParaRPr>
            </a:p>
          </p:txBody>
        </p:sp>
        <p:sp>
          <p:nvSpPr>
            <p:cNvPr id="42004" name="Rectangle 112"/>
            <p:cNvSpPr>
              <a:spLocks noChangeArrowheads="1"/>
            </p:cNvSpPr>
            <p:nvPr/>
          </p:nvSpPr>
          <p:spPr bwMode="auto">
            <a:xfrm>
              <a:off x="4379" y="1873"/>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Times New Roman" pitchFamily="18" charset="0"/>
                  <a:ea typeface="华文行楷" pitchFamily="2" charset="-122"/>
                </a:rPr>
                <a:t>1</a:t>
              </a:r>
              <a:endParaRPr lang="en-US" altLang="zh-CN" sz="1800" b="0">
                <a:solidFill>
                  <a:schemeClr val="accent2"/>
                </a:solidFill>
                <a:latin typeface="Arial" charset="0"/>
                <a:ea typeface="华文行楷" pitchFamily="2" charset="-122"/>
              </a:endParaRPr>
            </a:p>
          </p:txBody>
        </p:sp>
        <p:sp>
          <p:nvSpPr>
            <p:cNvPr id="42005" name="Rectangle 113"/>
            <p:cNvSpPr>
              <a:spLocks noChangeArrowheads="1"/>
            </p:cNvSpPr>
            <p:nvPr/>
          </p:nvSpPr>
          <p:spPr bwMode="auto">
            <a:xfrm>
              <a:off x="2911" y="1873"/>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Times New Roman" pitchFamily="18" charset="0"/>
                  <a:ea typeface="华文行楷" pitchFamily="2" charset="-122"/>
                </a:rPr>
                <a:t>)</a:t>
              </a:r>
              <a:endParaRPr lang="en-US" altLang="zh-CN" sz="1800" b="0">
                <a:solidFill>
                  <a:schemeClr val="accent2"/>
                </a:solidFill>
                <a:latin typeface="Arial" charset="0"/>
                <a:ea typeface="华文行楷" pitchFamily="2" charset="-122"/>
              </a:endParaRPr>
            </a:p>
          </p:txBody>
        </p:sp>
        <p:sp>
          <p:nvSpPr>
            <p:cNvPr id="42006" name="Rectangle 114"/>
            <p:cNvSpPr>
              <a:spLocks noChangeArrowheads="1"/>
            </p:cNvSpPr>
            <p:nvPr/>
          </p:nvSpPr>
          <p:spPr bwMode="auto">
            <a:xfrm>
              <a:off x="2776" y="1873"/>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Times New Roman" pitchFamily="18" charset="0"/>
                  <a:ea typeface="华文行楷" pitchFamily="2" charset="-122"/>
                </a:rPr>
                <a:t>2</a:t>
              </a:r>
              <a:endParaRPr lang="en-US" altLang="zh-CN" sz="1800" b="0">
                <a:solidFill>
                  <a:schemeClr val="accent2"/>
                </a:solidFill>
                <a:latin typeface="Arial" charset="0"/>
                <a:ea typeface="华文行楷" pitchFamily="2" charset="-122"/>
              </a:endParaRPr>
            </a:p>
          </p:txBody>
        </p:sp>
        <p:sp>
          <p:nvSpPr>
            <p:cNvPr id="42007" name="Rectangle 115"/>
            <p:cNvSpPr>
              <a:spLocks noChangeArrowheads="1"/>
            </p:cNvSpPr>
            <p:nvPr/>
          </p:nvSpPr>
          <p:spPr bwMode="auto">
            <a:xfrm>
              <a:off x="2422" y="1873"/>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Times New Roman" pitchFamily="18" charset="0"/>
                  <a:ea typeface="华文行楷" pitchFamily="2" charset="-122"/>
                </a:rPr>
                <a:t>(</a:t>
              </a:r>
              <a:endParaRPr lang="en-US" altLang="zh-CN" sz="1800" b="0">
                <a:solidFill>
                  <a:schemeClr val="accent2"/>
                </a:solidFill>
                <a:latin typeface="Arial" charset="0"/>
                <a:ea typeface="华文行楷" pitchFamily="2" charset="-122"/>
              </a:endParaRPr>
            </a:p>
          </p:txBody>
        </p:sp>
        <p:sp>
          <p:nvSpPr>
            <p:cNvPr id="42008" name="Rectangle 116"/>
            <p:cNvSpPr>
              <a:spLocks noChangeArrowheads="1"/>
            </p:cNvSpPr>
            <p:nvPr/>
          </p:nvSpPr>
          <p:spPr bwMode="auto">
            <a:xfrm>
              <a:off x="2110" y="1873"/>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Times New Roman" pitchFamily="18" charset="0"/>
                  <a:ea typeface="华文行楷" pitchFamily="2" charset="-122"/>
                </a:rPr>
                <a:t>2</a:t>
              </a:r>
              <a:endParaRPr lang="en-US" altLang="zh-CN" sz="1800" b="0">
                <a:solidFill>
                  <a:schemeClr val="accent2"/>
                </a:solidFill>
                <a:latin typeface="Arial" charset="0"/>
                <a:ea typeface="华文行楷" pitchFamily="2" charset="-122"/>
              </a:endParaRPr>
            </a:p>
          </p:txBody>
        </p:sp>
        <p:sp>
          <p:nvSpPr>
            <p:cNvPr id="42009" name="Rectangle 117"/>
            <p:cNvSpPr>
              <a:spLocks noChangeArrowheads="1"/>
            </p:cNvSpPr>
            <p:nvPr/>
          </p:nvSpPr>
          <p:spPr bwMode="auto">
            <a:xfrm>
              <a:off x="4371" y="151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Times New Roman" pitchFamily="18" charset="0"/>
                  <a:ea typeface="华文行楷" pitchFamily="2" charset="-122"/>
                </a:rPr>
                <a:t>1</a:t>
              </a:r>
              <a:endParaRPr lang="en-US" altLang="zh-CN" sz="1800" b="0">
                <a:solidFill>
                  <a:schemeClr val="accent2"/>
                </a:solidFill>
                <a:latin typeface="Arial" charset="0"/>
                <a:ea typeface="华文行楷" pitchFamily="2" charset="-122"/>
              </a:endParaRPr>
            </a:p>
          </p:txBody>
        </p:sp>
        <p:sp>
          <p:nvSpPr>
            <p:cNvPr id="42010" name="Rectangle 118"/>
            <p:cNvSpPr>
              <a:spLocks noChangeArrowheads="1"/>
            </p:cNvSpPr>
            <p:nvPr/>
          </p:nvSpPr>
          <p:spPr bwMode="auto">
            <a:xfrm>
              <a:off x="2615" y="151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Times New Roman" pitchFamily="18" charset="0"/>
                  <a:ea typeface="华文行楷" pitchFamily="2" charset="-122"/>
                </a:rPr>
                <a:t>1</a:t>
              </a:r>
              <a:endParaRPr lang="en-US" altLang="zh-CN" sz="1800" b="0">
                <a:solidFill>
                  <a:schemeClr val="accent2"/>
                </a:solidFill>
                <a:latin typeface="Arial" charset="0"/>
                <a:ea typeface="华文行楷" pitchFamily="2" charset="-122"/>
              </a:endParaRPr>
            </a:p>
          </p:txBody>
        </p:sp>
        <p:sp>
          <p:nvSpPr>
            <p:cNvPr id="42011" name="Rectangle 119"/>
            <p:cNvSpPr>
              <a:spLocks noChangeArrowheads="1"/>
            </p:cNvSpPr>
            <p:nvPr/>
          </p:nvSpPr>
          <p:spPr bwMode="auto">
            <a:xfrm>
              <a:off x="1588" y="1688"/>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Times New Roman" pitchFamily="18" charset="0"/>
                  <a:ea typeface="华文行楷" pitchFamily="2" charset="-122"/>
                </a:rPr>
                <a:t>)</a:t>
              </a:r>
              <a:endParaRPr lang="en-US" altLang="zh-CN" sz="1800" b="0">
                <a:solidFill>
                  <a:schemeClr val="accent2"/>
                </a:solidFill>
                <a:latin typeface="Arial" charset="0"/>
                <a:ea typeface="华文行楷" pitchFamily="2" charset="-122"/>
              </a:endParaRPr>
            </a:p>
          </p:txBody>
        </p:sp>
        <p:sp>
          <p:nvSpPr>
            <p:cNvPr id="42012" name="Rectangle 120"/>
            <p:cNvSpPr>
              <a:spLocks noChangeArrowheads="1"/>
            </p:cNvSpPr>
            <p:nvPr/>
          </p:nvSpPr>
          <p:spPr bwMode="auto">
            <a:xfrm>
              <a:off x="1345" y="1688"/>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a:solidFill>
                    <a:srgbClr val="000000"/>
                  </a:solidFill>
                  <a:latin typeface="Times New Roman" pitchFamily="18" charset="0"/>
                  <a:ea typeface="华文行楷" pitchFamily="2" charset="-122"/>
                </a:rPr>
                <a:t>(</a:t>
              </a:r>
              <a:endParaRPr lang="en-US" altLang="zh-CN" sz="1800" b="0">
                <a:solidFill>
                  <a:schemeClr val="accent2"/>
                </a:solidFill>
                <a:latin typeface="Arial" charset="0"/>
                <a:ea typeface="华文行楷" pitchFamily="2" charset="-122"/>
              </a:endParaRPr>
            </a:p>
          </p:txBody>
        </p:sp>
        <p:sp>
          <p:nvSpPr>
            <p:cNvPr id="42013" name="Rectangle 121"/>
            <p:cNvSpPr>
              <a:spLocks noChangeArrowheads="1"/>
            </p:cNvSpPr>
            <p:nvPr/>
          </p:nvSpPr>
          <p:spPr bwMode="auto">
            <a:xfrm>
              <a:off x="3983" y="1873"/>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i="1">
                  <a:solidFill>
                    <a:srgbClr val="000000"/>
                  </a:solidFill>
                  <a:latin typeface="Times New Roman" pitchFamily="18" charset="0"/>
                  <a:ea typeface="华文行楷" pitchFamily="2" charset="-122"/>
                </a:rPr>
                <a:t>n</a:t>
              </a:r>
              <a:endParaRPr lang="en-US" altLang="zh-CN" sz="1800" b="0">
                <a:solidFill>
                  <a:schemeClr val="accent2"/>
                </a:solidFill>
                <a:latin typeface="Arial" charset="0"/>
                <a:ea typeface="华文行楷" pitchFamily="2" charset="-122"/>
              </a:endParaRPr>
            </a:p>
          </p:txBody>
        </p:sp>
        <p:sp>
          <p:nvSpPr>
            <p:cNvPr id="42014" name="Rectangle 122"/>
            <p:cNvSpPr>
              <a:spLocks noChangeArrowheads="1"/>
            </p:cNvSpPr>
            <p:nvPr/>
          </p:nvSpPr>
          <p:spPr bwMode="auto">
            <a:xfrm>
              <a:off x="3275" y="1873"/>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i="1">
                  <a:solidFill>
                    <a:srgbClr val="000000"/>
                  </a:solidFill>
                  <a:latin typeface="Times New Roman" pitchFamily="18" charset="0"/>
                  <a:ea typeface="华文行楷" pitchFamily="2" charset="-122"/>
                </a:rPr>
                <a:t>n</a:t>
              </a:r>
              <a:endParaRPr lang="en-US" altLang="zh-CN" sz="1800" b="0">
                <a:solidFill>
                  <a:schemeClr val="accent2"/>
                </a:solidFill>
                <a:latin typeface="Arial" charset="0"/>
                <a:ea typeface="华文行楷" pitchFamily="2" charset="-122"/>
              </a:endParaRPr>
            </a:p>
          </p:txBody>
        </p:sp>
        <p:sp>
          <p:nvSpPr>
            <p:cNvPr id="42015" name="Rectangle 123"/>
            <p:cNvSpPr>
              <a:spLocks noChangeArrowheads="1"/>
            </p:cNvSpPr>
            <p:nvPr/>
          </p:nvSpPr>
          <p:spPr bwMode="auto">
            <a:xfrm>
              <a:off x="2520" y="189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i="1">
                  <a:solidFill>
                    <a:srgbClr val="000000"/>
                  </a:solidFill>
                  <a:latin typeface="Times New Roman" pitchFamily="18" charset="0"/>
                  <a:ea typeface="华文行楷" pitchFamily="2" charset="-122"/>
                </a:rPr>
                <a:t>n</a:t>
              </a:r>
              <a:endParaRPr lang="en-US" altLang="zh-CN" sz="1800" b="0">
                <a:solidFill>
                  <a:schemeClr val="accent2"/>
                </a:solidFill>
                <a:latin typeface="Arial" charset="0"/>
                <a:ea typeface="华文行楷" pitchFamily="2" charset="-122"/>
              </a:endParaRPr>
            </a:p>
          </p:txBody>
        </p:sp>
        <p:sp>
          <p:nvSpPr>
            <p:cNvPr id="42016" name="Rectangle 124"/>
            <p:cNvSpPr>
              <a:spLocks noChangeArrowheads="1"/>
            </p:cNvSpPr>
            <p:nvPr/>
          </p:nvSpPr>
          <p:spPr bwMode="auto">
            <a:xfrm>
              <a:off x="2236" y="1873"/>
              <a:ext cx="1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i="1">
                  <a:solidFill>
                    <a:srgbClr val="000000"/>
                  </a:solidFill>
                  <a:latin typeface="Times New Roman" pitchFamily="18" charset="0"/>
                  <a:ea typeface="华文行楷" pitchFamily="2" charset="-122"/>
                </a:rPr>
                <a:t>T</a:t>
              </a:r>
              <a:endParaRPr lang="en-US" altLang="zh-CN" sz="1800" b="0">
                <a:solidFill>
                  <a:schemeClr val="accent2"/>
                </a:solidFill>
                <a:latin typeface="Arial" charset="0"/>
                <a:ea typeface="华文行楷" pitchFamily="2" charset="-122"/>
              </a:endParaRPr>
            </a:p>
          </p:txBody>
        </p:sp>
        <p:sp>
          <p:nvSpPr>
            <p:cNvPr id="42017" name="Rectangle 125"/>
            <p:cNvSpPr>
              <a:spLocks noChangeArrowheads="1"/>
            </p:cNvSpPr>
            <p:nvPr/>
          </p:nvSpPr>
          <p:spPr bwMode="auto">
            <a:xfrm>
              <a:off x="3975" y="151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i="1">
                  <a:solidFill>
                    <a:srgbClr val="000000"/>
                  </a:solidFill>
                  <a:latin typeface="Times New Roman" pitchFamily="18" charset="0"/>
                  <a:ea typeface="华文行楷" pitchFamily="2" charset="-122"/>
                </a:rPr>
                <a:t>n</a:t>
              </a:r>
              <a:endParaRPr lang="en-US" altLang="zh-CN" sz="1800" b="0">
                <a:solidFill>
                  <a:schemeClr val="accent2"/>
                </a:solidFill>
                <a:latin typeface="Arial" charset="0"/>
                <a:ea typeface="华文行楷" pitchFamily="2" charset="-122"/>
              </a:endParaRPr>
            </a:p>
          </p:txBody>
        </p:sp>
        <p:sp>
          <p:nvSpPr>
            <p:cNvPr id="42018" name="Rectangle 126"/>
            <p:cNvSpPr>
              <a:spLocks noChangeArrowheads="1"/>
            </p:cNvSpPr>
            <p:nvPr/>
          </p:nvSpPr>
          <p:spPr bwMode="auto">
            <a:xfrm>
              <a:off x="1449" y="16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i="1">
                  <a:solidFill>
                    <a:srgbClr val="000000"/>
                  </a:solidFill>
                  <a:latin typeface="Times New Roman" pitchFamily="18" charset="0"/>
                  <a:ea typeface="华文行楷" pitchFamily="2" charset="-122"/>
                </a:rPr>
                <a:t>n</a:t>
              </a:r>
              <a:endParaRPr lang="en-US" altLang="zh-CN" sz="1800" b="0">
                <a:solidFill>
                  <a:schemeClr val="accent2"/>
                </a:solidFill>
                <a:latin typeface="Arial" charset="0"/>
                <a:ea typeface="华文行楷" pitchFamily="2" charset="-122"/>
              </a:endParaRPr>
            </a:p>
          </p:txBody>
        </p:sp>
        <p:sp>
          <p:nvSpPr>
            <p:cNvPr id="42019" name="Rectangle 127"/>
            <p:cNvSpPr>
              <a:spLocks noChangeArrowheads="1"/>
            </p:cNvSpPr>
            <p:nvPr/>
          </p:nvSpPr>
          <p:spPr bwMode="auto">
            <a:xfrm>
              <a:off x="1160" y="1688"/>
              <a:ext cx="1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lang="en-US" altLang="zh-CN" sz="3000" b="0" i="1">
                  <a:solidFill>
                    <a:srgbClr val="000000"/>
                  </a:solidFill>
                  <a:latin typeface="Times New Roman" pitchFamily="18" charset="0"/>
                  <a:ea typeface="华文行楷" pitchFamily="2" charset="-122"/>
                </a:rPr>
                <a:t>T</a:t>
              </a:r>
              <a:endParaRPr lang="en-US" altLang="zh-CN" sz="1800" b="0">
                <a:solidFill>
                  <a:schemeClr val="accent2"/>
                </a:solidFill>
                <a:latin typeface="Arial" charset="0"/>
                <a:ea typeface="华文行楷" pitchFamily="2" charset="-122"/>
              </a:endParaRPr>
            </a:p>
          </p:txBody>
        </p:sp>
      </p:grpSp>
      <p:sp>
        <p:nvSpPr>
          <p:cNvPr id="41994" name="Text Box 129"/>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4.2.1  </a:t>
            </a:r>
            <a:r>
              <a:rPr kumimoji="1" lang="zh-CN" altLang="en-US" sz="4400">
                <a:solidFill>
                  <a:schemeClr val="tx2"/>
                </a:solidFill>
                <a:latin typeface="华文行楷" pitchFamily="2" charset="-122"/>
                <a:ea typeface="华文行楷" pitchFamily="2" charset="-122"/>
              </a:rPr>
              <a:t>归并排序</a:t>
            </a:r>
          </a:p>
        </p:txBody>
      </p:sp>
    </p:spTree>
    <p:extLst>
      <p:ext uri="{BB962C8B-B14F-4D97-AF65-F5344CB8AC3E}">
        <p14:creationId xmlns:p14="http://schemas.microsoft.com/office/powerpoint/2010/main" val="41581185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7897"/>
                                        </p:tgtEl>
                                        <p:attrNameLst>
                                          <p:attrName>style.visibility</p:attrName>
                                        </p:attrNameLst>
                                      </p:cBhvr>
                                      <p:to>
                                        <p:strVal val="visible"/>
                                      </p:to>
                                    </p:set>
                                    <p:animEffect transition="in" filter="randombar(horizontal)">
                                      <p:cBhvr>
                                        <p:cTn id="7" dur="500"/>
                                        <p:tgtEl>
                                          <p:spTgt spid="378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7896"/>
                                        </p:tgtEl>
                                        <p:attrNameLst>
                                          <p:attrName>style.visibility</p:attrName>
                                        </p:attrNameLst>
                                      </p:cBhvr>
                                      <p:to>
                                        <p:strVal val="visible"/>
                                      </p:to>
                                    </p:set>
                                    <p:animEffect transition="in" filter="randombar(horizontal)">
                                      <p:cBhvr>
                                        <p:cTn id="12"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23B20228-3225-49F5-B2F1-2203BE32C0E2}"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430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430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F6913A7E-2186-4012-8F26-56CDF178DF33}" type="slidenum">
              <a:rPr lang="en-US" altLang="zh-CN" sz="1400" b="0" smtClean="0">
                <a:latin typeface="Comic Sans MS" pitchFamily="66" charset="0"/>
                <a:ea typeface="宋体" charset="-122"/>
              </a:rPr>
              <a:pPr>
                <a:spcBef>
                  <a:spcPct val="0"/>
                </a:spcBef>
                <a:buClrTx/>
                <a:buSzTx/>
                <a:buFontTx/>
                <a:buNone/>
              </a:pPr>
              <a:t>11</a:t>
            </a:fld>
            <a:endParaRPr lang="en-US" altLang="zh-CN" sz="1400" b="0" smtClean="0">
              <a:latin typeface="Comic Sans MS" pitchFamily="66" charset="0"/>
              <a:ea typeface="宋体" charset="-122"/>
            </a:endParaRPr>
          </a:p>
        </p:txBody>
      </p:sp>
      <p:sp>
        <p:nvSpPr>
          <p:cNvPr id="43013" name="Text Box 4"/>
          <p:cNvSpPr txBox="1">
            <a:spLocks noChangeArrowheads="1"/>
          </p:cNvSpPr>
          <p:nvPr/>
        </p:nvSpPr>
        <p:spPr bwMode="auto">
          <a:xfrm>
            <a:off x="468313" y="1268413"/>
            <a:ext cx="8351837"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lnSpc>
                <a:spcPct val="120000"/>
              </a:lnSpc>
              <a:spcBef>
                <a:spcPct val="15000"/>
              </a:spcBef>
              <a:spcAft>
                <a:spcPct val="15000"/>
              </a:spcAft>
              <a:buClrTx/>
              <a:buSzTx/>
              <a:buFontTx/>
              <a:buNone/>
            </a:pPr>
            <a:r>
              <a:rPr kumimoji="1" lang="zh-CN" altLang="en-US" sz="2800">
                <a:solidFill>
                  <a:srgbClr val="A50021"/>
                </a:solidFill>
                <a:latin typeface="Times New Roman" pitchFamily="18" charset="0"/>
                <a:ea typeface="宋体" charset="-122"/>
              </a:rPr>
              <a:t>快速排序的分治策略是：</a:t>
            </a:r>
          </a:p>
          <a:p>
            <a:pPr algn="just" eaLnBrk="1" hangingPunct="1">
              <a:lnSpc>
                <a:spcPct val="120000"/>
              </a:lnSpc>
              <a:spcBef>
                <a:spcPct val="15000"/>
              </a:spcBef>
              <a:spcAft>
                <a:spcPct val="15000"/>
              </a:spcAft>
              <a:buClrTx/>
              <a:buSzTx/>
              <a:buFontTx/>
              <a:buNone/>
            </a:pP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1</a:t>
            </a:r>
            <a:r>
              <a:rPr kumimoji="1" lang="zh-CN" altLang="en-US" sz="2800">
                <a:latin typeface="Times New Roman" pitchFamily="18" charset="0"/>
                <a:ea typeface="宋体" charset="-122"/>
              </a:rPr>
              <a:t>）</a:t>
            </a:r>
            <a:r>
              <a:rPr kumimoji="1" lang="zh-CN" altLang="en-US" sz="2800">
                <a:solidFill>
                  <a:srgbClr val="FF3300"/>
                </a:solidFill>
                <a:latin typeface="Times New Roman" pitchFamily="18" charset="0"/>
                <a:ea typeface="宋体" charset="-122"/>
              </a:rPr>
              <a:t>划分</a:t>
            </a:r>
            <a:r>
              <a:rPr kumimoji="1" lang="zh-CN" altLang="en-US" sz="2800">
                <a:latin typeface="Times New Roman" pitchFamily="18" charset="0"/>
                <a:ea typeface="宋体" charset="-122"/>
              </a:rPr>
              <a:t>：选定一个</a:t>
            </a:r>
            <a:r>
              <a:rPr kumimoji="1" lang="zh-CN" altLang="en-US" sz="2800">
                <a:solidFill>
                  <a:srgbClr val="FF0000"/>
                </a:solidFill>
                <a:latin typeface="Times New Roman" pitchFamily="18" charset="0"/>
                <a:ea typeface="宋体" charset="-122"/>
              </a:rPr>
              <a:t>记录作为轴值</a:t>
            </a:r>
            <a:r>
              <a:rPr kumimoji="1" lang="zh-CN" altLang="en-US" sz="2800">
                <a:latin typeface="Times New Roman" pitchFamily="18" charset="0"/>
                <a:ea typeface="宋体" charset="-122"/>
              </a:rPr>
              <a:t>，</a:t>
            </a:r>
            <a:r>
              <a:rPr kumimoji="1" lang="zh-CN" altLang="en-US" sz="2800">
                <a:solidFill>
                  <a:srgbClr val="FF0000"/>
                </a:solidFill>
                <a:latin typeface="Times New Roman" pitchFamily="18" charset="0"/>
                <a:ea typeface="宋体" charset="-122"/>
              </a:rPr>
              <a:t>以轴值为基准</a:t>
            </a:r>
            <a:r>
              <a:rPr kumimoji="1" lang="zh-CN" altLang="en-US" sz="2800">
                <a:latin typeface="Times New Roman" pitchFamily="18" charset="0"/>
                <a:ea typeface="宋体" charset="-122"/>
              </a:rPr>
              <a:t>将整个序列划分为两个子序列</a:t>
            </a:r>
            <a:r>
              <a:rPr kumimoji="1" lang="en-US" altLang="zh-CN" sz="2800" i="1">
                <a:latin typeface="Times New Roman" pitchFamily="18" charset="0"/>
                <a:ea typeface="宋体" charset="-122"/>
              </a:rPr>
              <a:t>r</a:t>
            </a:r>
            <a:r>
              <a:rPr kumimoji="1" lang="en-US" altLang="zh-CN" sz="2800" baseline="-30000">
                <a:latin typeface="Times New Roman" pitchFamily="18" charset="0"/>
                <a:ea typeface="宋体" charset="-122"/>
              </a:rPr>
              <a:t>1 </a:t>
            </a:r>
            <a:r>
              <a:rPr kumimoji="1" lang="en-US" altLang="zh-CN" sz="2800">
                <a:latin typeface="Times New Roman" pitchFamily="18" charset="0"/>
                <a:ea typeface="宋体" charset="-122"/>
              </a:rPr>
              <a:t>… </a:t>
            </a:r>
            <a:r>
              <a:rPr kumimoji="1" lang="en-US" altLang="zh-CN" sz="2800" i="1">
                <a:latin typeface="Times New Roman" pitchFamily="18" charset="0"/>
                <a:ea typeface="宋体" charset="-122"/>
              </a:rPr>
              <a:t>r</a:t>
            </a:r>
            <a:r>
              <a:rPr kumimoji="1" lang="en-US" altLang="zh-CN" sz="2800" i="1" baseline="-30000">
                <a:latin typeface="Times New Roman" pitchFamily="18" charset="0"/>
                <a:ea typeface="宋体" charset="-122"/>
              </a:rPr>
              <a:t>i</a:t>
            </a:r>
            <a:r>
              <a:rPr kumimoji="1" lang="en-US" altLang="zh-CN" sz="2800" baseline="-30000">
                <a:latin typeface="宋体" charset="-122"/>
                <a:ea typeface="宋体" charset="-122"/>
              </a:rPr>
              <a:t>-</a:t>
            </a:r>
            <a:r>
              <a:rPr kumimoji="1" lang="en-US" altLang="zh-CN" sz="2800" baseline="-30000">
                <a:latin typeface="Times New Roman" pitchFamily="18" charset="0"/>
                <a:ea typeface="宋体" charset="-122"/>
              </a:rPr>
              <a:t>1</a:t>
            </a:r>
            <a:r>
              <a:rPr kumimoji="1" lang="zh-CN" altLang="en-US" sz="2800">
                <a:latin typeface="Times New Roman" pitchFamily="18" charset="0"/>
                <a:ea typeface="宋体" charset="-122"/>
              </a:rPr>
              <a:t>和</a:t>
            </a:r>
            <a:r>
              <a:rPr kumimoji="1" lang="en-US" altLang="zh-CN" sz="2800" i="1">
                <a:latin typeface="Times New Roman" pitchFamily="18" charset="0"/>
                <a:ea typeface="宋体" charset="-122"/>
              </a:rPr>
              <a:t>r</a:t>
            </a:r>
            <a:r>
              <a:rPr kumimoji="1" lang="en-US" altLang="zh-CN" sz="2800" i="1" baseline="-30000">
                <a:latin typeface="Times New Roman" pitchFamily="18" charset="0"/>
                <a:ea typeface="宋体" charset="-122"/>
              </a:rPr>
              <a:t>i</a:t>
            </a:r>
            <a:r>
              <a:rPr kumimoji="1" lang="en-US" altLang="zh-CN" sz="2800" baseline="-30000">
                <a:latin typeface="Times New Roman" pitchFamily="18" charset="0"/>
                <a:ea typeface="宋体" charset="-122"/>
              </a:rPr>
              <a:t>+1</a:t>
            </a:r>
            <a:r>
              <a:rPr kumimoji="1" lang="en-US" altLang="zh-CN" sz="2800">
                <a:latin typeface="Times New Roman" pitchFamily="18" charset="0"/>
                <a:ea typeface="宋体" charset="-122"/>
              </a:rPr>
              <a:t> … </a:t>
            </a:r>
            <a:r>
              <a:rPr kumimoji="1" lang="en-US" altLang="zh-CN" sz="2800" i="1">
                <a:latin typeface="Times New Roman" pitchFamily="18" charset="0"/>
                <a:ea typeface="宋体" charset="-122"/>
              </a:rPr>
              <a:t>r</a:t>
            </a:r>
            <a:r>
              <a:rPr kumimoji="1" lang="en-US" altLang="zh-CN" sz="2800" i="1" baseline="-30000">
                <a:latin typeface="Times New Roman" pitchFamily="18" charset="0"/>
                <a:ea typeface="宋体" charset="-122"/>
              </a:rPr>
              <a:t>n</a:t>
            </a:r>
            <a:r>
              <a:rPr kumimoji="1" lang="zh-CN" altLang="en-US" sz="2800">
                <a:latin typeface="Times New Roman" pitchFamily="18" charset="0"/>
                <a:ea typeface="宋体" charset="-122"/>
              </a:rPr>
              <a:t>，</a:t>
            </a:r>
            <a:r>
              <a:rPr kumimoji="1" lang="zh-CN" altLang="en-US" sz="2800">
                <a:solidFill>
                  <a:srgbClr val="008000"/>
                </a:solidFill>
                <a:latin typeface="Times New Roman" pitchFamily="18" charset="0"/>
                <a:ea typeface="宋体" charset="-122"/>
              </a:rPr>
              <a:t>前一个子序列中记录的值均小于或等于轴值，后一个子序列中记录的值均大于或等于轴值；</a:t>
            </a:r>
          </a:p>
          <a:p>
            <a:pPr eaLnBrk="1" hangingPunct="1">
              <a:lnSpc>
                <a:spcPct val="120000"/>
              </a:lnSpc>
              <a:spcBef>
                <a:spcPct val="15000"/>
              </a:spcBef>
              <a:spcAft>
                <a:spcPct val="15000"/>
              </a:spcAft>
              <a:buClrTx/>
              <a:buSzTx/>
              <a:buFontTx/>
              <a:buNone/>
            </a:pP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2</a:t>
            </a:r>
            <a:r>
              <a:rPr kumimoji="1" lang="zh-CN" altLang="en-US" sz="2800">
                <a:latin typeface="Times New Roman" pitchFamily="18" charset="0"/>
                <a:ea typeface="宋体" charset="-122"/>
              </a:rPr>
              <a:t>）</a:t>
            </a:r>
            <a:r>
              <a:rPr kumimoji="1" lang="zh-CN" altLang="en-US" sz="2800">
                <a:solidFill>
                  <a:srgbClr val="FF3300"/>
                </a:solidFill>
                <a:latin typeface="Times New Roman" pitchFamily="18" charset="0"/>
                <a:ea typeface="宋体" charset="-122"/>
              </a:rPr>
              <a:t>求解子问题</a:t>
            </a:r>
            <a:r>
              <a:rPr kumimoji="1" lang="zh-CN" altLang="en-US" sz="2800">
                <a:latin typeface="Times New Roman" pitchFamily="18" charset="0"/>
                <a:ea typeface="宋体" charset="-122"/>
              </a:rPr>
              <a:t>：分别对划分后的每一个子序列递归处理；</a:t>
            </a:r>
          </a:p>
          <a:p>
            <a:pPr eaLnBrk="1" hangingPunct="1">
              <a:lnSpc>
                <a:spcPct val="120000"/>
              </a:lnSpc>
              <a:spcBef>
                <a:spcPct val="15000"/>
              </a:spcBef>
              <a:spcAft>
                <a:spcPct val="15000"/>
              </a:spcAft>
              <a:buClrTx/>
              <a:buSzTx/>
              <a:buFontTx/>
              <a:buNone/>
            </a:pP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3</a:t>
            </a:r>
            <a:r>
              <a:rPr kumimoji="1" lang="zh-CN" altLang="en-US" sz="2800">
                <a:latin typeface="Times New Roman" pitchFamily="18" charset="0"/>
                <a:ea typeface="宋体" charset="-122"/>
              </a:rPr>
              <a:t>）</a:t>
            </a:r>
            <a:r>
              <a:rPr kumimoji="1" lang="zh-CN" altLang="en-US" sz="2800">
                <a:solidFill>
                  <a:srgbClr val="FF3300"/>
                </a:solidFill>
                <a:latin typeface="Times New Roman" pitchFamily="18" charset="0"/>
                <a:ea typeface="宋体" charset="-122"/>
              </a:rPr>
              <a:t>合并</a:t>
            </a:r>
            <a:r>
              <a:rPr kumimoji="1" lang="zh-CN" altLang="en-US" sz="2800">
                <a:latin typeface="Times New Roman" pitchFamily="18" charset="0"/>
                <a:ea typeface="宋体" charset="-122"/>
              </a:rPr>
              <a:t>：由于对子序列</a:t>
            </a:r>
            <a:r>
              <a:rPr kumimoji="1" lang="en-US" altLang="zh-CN" sz="2800" i="1">
                <a:latin typeface="Times New Roman" pitchFamily="18" charset="0"/>
                <a:ea typeface="宋体" charset="-122"/>
              </a:rPr>
              <a:t>r</a:t>
            </a:r>
            <a:r>
              <a:rPr kumimoji="1" lang="en-US" altLang="zh-CN" sz="2800" baseline="-25000">
                <a:latin typeface="Times New Roman" pitchFamily="18" charset="0"/>
                <a:ea typeface="宋体" charset="-122"/>
              </a:rPr>
              <a:t>1</a:t>
            </a:r>
            <a:r>
              <a:rPr kumimoji="1" lang="en-US" altLang="zh-CN" sz="2800">
                <a:latin typeface="Times New Roman" pitchFamily="18" charset="0"/>
                <a:ea typeface="宋体" charset="-122"/>
              </a:rPr>
              <a:t> … </a:t>
            </a:r>
            <a:r>
              <a:rPr kumimoji="1" lang="en-US" altLang="zh-CN" sz="2800" i="1">
                <a:latin typeface="Times New Roman" pitchFamily="18" charset="0"/>
                <a:ea typeface="宋体" charset="-122"/>
              </a:rPr>
              <a:t>r</a:t>
            </a:r>
            <a:r>
              <a:rPr kumimoji="1" lang="en-US" altLang="zh-CN" sz="2800" i="1" baseline="-25000">
                <a:latin typeface="Times New Roman" pitchFamily="18" charset="0"/>
                <a:ea typeface="宋体" charset="-122"/>
              </a:rPr>
              <a:t>i</a:t>
            </a:r>
            <a:r>
              <a:rPr kumimoji="1" lang="en-US" altLang="zh-CN" sz="2800" baseline="-25000">
                <a:latin typeface="Times New Roman" pitchFamily="18" charset="0"/>
                <a:ea typeface="宋体" charset="-122"/>
              </a:rPr>
              <a:t>-1</a:t>
            </a:r>
            <a:r>
              <a:rPr kumimoji="1" lang="zh-CN" altLang="en-US" sz="2800">
                <a:latin typeface="Times New Roman" pitchFamily="18" charset="0"/>
                <a:ea typeface="宋体" charset="-122"/>
              </a:rPr>
              <a:t>和</a:t>
            </a:r>
            <a:r>
              <a:rPr kumimoji="1" lang="en-US" altLang="zh-CN" sz="2800" i="1">
                <a:latin typeface="Times New Roman" pitchFamily="18" charset="0"/>
                <a:ea typeface="宋体" charset="-122"/>
              </a:rPr>
              <a:t>r</a:t>
            </a:r>
            <a:r>
              <a:rPr kumimoji="1" lang="en-US" altLang="zh-CN" sz="2800" i="1" baseline="-25000">
                <a:latin typeface="Times New Roman" pitchFamily="18" charset="0"/>
                <a:ea typeface="宋体" charset="-122"/>
              </a:rPr>
              <a:t>i</a:t>
            </a:r>
            <a:r>
              <a:rPr kumimoji="1" lang="en-US" altLang="zh-CN" sz="2800" baseline="-25000">
                <a:latin typeface="Times New Roman" pitchFamily="18" charset="0"/>
                <a:ea typeface="宋体" charset="-122"/>
              </a:rPr>
              <a:t>+1</a:t>
            </a:r>
            <a:r>
              <a:rPr kumimoji="1" lang="en-US" altLang="zh-CN" sz="2800">
                <a:latin typeface="Times New Roman" pitchFamily="18" charset="0"/>
                <a:ea typeface="宋体" charset="-122"/>
              </a:rPr>
              <a:t> … </a:t>
            </a:r>
            <a:r>
              <a:rPr kumimoji="1" lang="en-US" altLang="zh-CN" sz="2800" i="1">
                <a:latin typeface="Times New Roman" pitchFamily="18" charset="0"/>
                <a:ea typeface="宋体" charset="-122"/>
              </a:rPr>
              <a:t>r</a:t>
            </a:r>
            <a:r>
              <a:rPr kumimoji="1" lang="en-US" altLang="zh-CN" sz="2800" i="1" baseline="-25000">
                <a:latin typeface="Times New Roman" pitchFamily="18" charset="0"/>
                <a:ea typeface="宋体" charset="-122"/>
              </a:rPr>
              <a:t>n</a:t>
            </a:r>
            <a:r>
              <a:rPr kumimoji="1" lang="zh-CN" altLang="en-US" sz="2800">
                <a:latin typeface="Times New Roman" pitchFamily="18" charset="0"/>
                <a:ea typeface="宋体" charset="-122"/>
              </a:rPr>
              <a:t>的排序是就地进行的，所以合并不需要执行任何操作。</a:t>
            </a:r>
          </a:p>
        </p:txBody>
      </p:sp>
      <p:sp>
        <p:nvSpPr>
          <p:cNvPr id="43014" name="Text Box 5"/>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4.2.2  </a:t>
            </a:r>
            <a:r>
              <a:rPr kumimoji="1" lang="zh-CN" altLang="en-US" sz="4400">
                <a:solidFill>
                  <a:schemeClr val="tx2"/>
                </a:solidFill>
                <a:latin typeface="华文行楷" pitchFamily="2" charset="-122"/>
                <a:ea typeface="华文行楷" pitchFamily="2" charset="-122"/>
              </a:rPr>
              <a:t>快速排序</a:t>
            </a:r>
          </a:p>
        </p:txBody>
      </p:sp>
    </p:spTree>
    <p:extLst>
      <p:ext uri="{BB962C8B-B14F-4D97-AF65-F5344CB8AC3E}">
        <p14:creationId xmlns:p14="http://schemas.microsoft.com/office/powerpoint/2010/main" val="1988397578"/>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20F0EAD6-4D98-42DF-8AD4-3956CB86A0A3}"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4403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440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10FC1F7C-BB40-4AFA-91EC-A02C88BB4968}" type="slidenum">
              <a:rPr lang="en-US" altLang="zh-CN" sz="1400" b="0" smtClean="0">
                <a:latin typeface="Comic Sans MS" pitchFamily="66" charset="0"/>
                <a:ea typeface="宋体" charset="-122"/>
              </a:rPr>
              <a:pPr>
                <a:spcBef>
                  <a:spcPct val="0"/>
                </a:spcBef>
                <a:buClrTx/>
                <a:buSzTx/>
                <a:buFontTx/>
                <a:buNone/>
              </a:pPr>
              <a:t>12</a:t>
            </a:fld>
            <a:endParaRPr lang="en-US" altLang="zh-CN" sz="1400" b="0" smtClean="0">
              <a:latin typeface="Comic Sans MS" pitchFamily="66" charset="0"/>
              <a:ea typeface="宋体" charset="-122"/>
            </a:endParaRPr>
          </a:p>
        </p:txBody>
      </p:sp>
      <p:grpSp>
        <p:nvGrpSpPr>
          <p:cNvPr id="44037" name="Group 10"/>
          <p:cNvGrpSpPr>
            <a:grpSpLocks/>
          </p:cNvGrpSpPr>
          <p:nvPr/>
        </p:nvGrpSpPr>
        <p:grpSpPr bwMode="auto">
          <a:xfrm>
            <a:off x="1692275" y="1557338"/>
            <a:ext cx="5616575" cy="2808287"/>
            <a:chOff x="1066" y="754"/>
            <a:chExt cx="3538" cy="1769"/>
          </a:xfrm>
        </p:grpSpPr>
        <p:sp>
          <p:nvSpPr>
            <p:cNvPr id="44040" name="Text Box 5"/>
            <p:cNvSpPr txBox="1">
              <a:spLocks noChangeArrowheads="1"/>
            </p:cNvSpPr>
            <p:nvPr/>
          </p:nvSpPr>
          <p:spPr bwMode="auto">
            <a:xfrm>
              <a:off x="1066" y="754"/>
              <a:ext cx="3538" cy="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r>
                <a:rPr lang="en-US" altLang="zh-CN" sz="2800">
                  <a:latin typeface="Times New Roman" pitchFamily="18" charset="0"/>
                  <a:ea typeface="宋体" charset="-122"/>
                </a:rPr>
                <a:t>[ </a:t>
              </a:r>
              <a:r>
                <a:rPr lang="en-US" altLang="zh-CN" sz="2800" i="1">
                  <a:latin typeface="Times New Roman" pitchFamily="18" charset="0"/>
                  <a:ea typeface="宋体" charset="-122"/>
                </a:rPr>
                <a:t>r</a:t>
              </a:r>
              <a:r>
                <a:rPr lang="en-US" altLang="zh-CN" sz="2800" baseline="-25000">
                  <a:latin typeface="Times New Roman" pitchFamily="18" charset="0"/>
                  <a:ea typeface="宋体" charset="-122"/>
                </a:rPr>
                <a:t>1   </a:t>
              </a:r>
              <a:r>
                <a:rPr lang="en-US" altLang="zh-CN" sz="2800">
                  <a:latin typeface="Times New Roman" pitchFamily="18" charset="0"/>
                  <a:ea typeface="宋体" charset="-122"/>
                </a:rPr>
                <a:t>…  …</a:t>
              </a:r>
              <a:r>
                <a:rPr lang="en-US" altLang="zh-CN" sz="2800" baseline="-25000">
                  <a:latin typeface="Times New Roman" pitchFamily="18" charset="0"/>
                  <a:ea typeface="宋体" charset="-122"/>
                </a:rPr>
                <a:t>  </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i</a:t>
              </a:r>
              <a:r>
                <a:rPr lang="en-US" altLang="zh-CN" sz="2800" baseline="-25000">
                  <a:latin typeface="宋体" charset="-122"/>
                  <a:ea typeface="宋体" charset="-122"/>
                </a:rPr>
                <a:t>-</a:t>
              </a:r>
              <a:r>
                <a:rPr lang="en-US" altLang="zh-CN" sz="2800" baseline="-25000">
                  <a:latin typeface="Times New Roman" pitchFamily="18" charset="0"/>
                  <a:ea typeface="宋体" charset="-122"/>
                </a:rPr>
                <a:t>1 </a:t>
              </a:r>
              <a:r>
                <a:rPr lang="en-US" altLang="zh-CN" sz="2800">
                  <a:latin typeface="Times New Roman" pitchFamily="18" charset="0"/>
                  <a:ea typeface="宋体" charset="-122"/>
                </a:rPr>
                <a:t>]</a:t>
              </a:r>
              <a:r>
                <a:rPr lang="en-US" altLang="zh-CN" sz="2800" baseline="-25000">
                  <a:latin typeface="Times New Roman" pitchFamily="18" charset="0"/>
                  <a:ea typeface="宋体" charset="-122"/>
                </a:rPr>
                <a:t> </a:t>
              </a:r>
              <a:r>
                <a:rPr lang="en-US" altLang="zh-CN" sz="2800" i="1">
                  <a:latin typeface="Times New Roman" pitchFamily="18" charset="0"/>
                  <a:ea typeface="宋体" charset="-122"/>
                </a:rPr>
                <a:t> r</a:t>
              </a:r>
              <a:r>
                <a:rPr lang="en-US" altLang="zh-CN" sz="2800" i="1" baseline="-25000">
                  <a:latin typeface="Times New Roman" pitchFamily="18" charset="0"/>
                  <a:ea typeface="宋体" charset="-122"/>
                </a:rPr>
                <a:t>i   </a:t>
              </a:r>
              <a:r>
                <a:rPr lang="en-US" altLang="zh-CN" sz="2800">
                  <a:latin typeface="Times New Roman" pitchFamily="18" charset="0"/>
                  <a:ea typeface="宋体" charset="-122"/>
                </a:rPr>
                <a:t>[</a:t>
              </a:r>
              <a:r>
                <a:rPr lang="en-US" altLang="zh-CN" sz="2800" i="1">
                  <a:latin typeface="Times New Roman" pitchFamily="18" charset="0"/>
                  <a:ea typeface="宋体" charset="-122"/>
                </a:rPr>
                <a:t> r</a:t>
              </a:r>
              <a:r>
                <a:rPr lang="en-US" altLang="zh-CN" sz="2800" i="1" baseline="-25000">
                  <a:latin typeface="Times New Roman" pitchFamily="18" charset="0"/>
                  <a:ea typeface="宋体" charset="-122"/>
                </a:rPr>
                <a:t>i</a:t>
              </a:r>
              <a:r>
                <a:rPr lang="en-US" altLang="zh-CN" sz="2800" baseline="-25000">
                  <a:latin typeface="Times New Roman" pitchFamily="18" charset="0"/>
                  <a:ea typeface="宋体" charset="-122"/>
                </a:rPr>
                <a:t>+1</a:t>
              </a:r>
              <a:r>
                <a:rPr lang="en-US" altLang="zh-CN" sz="2800">
                  <a:latin typeface="Times New Roman" pitchFamily="18" charset="0"/>
                  <a:ea typeface="宋体" charset="-122"/>
                </a:rPr>
                <a:t>  …  … </a:t>
              </a:r>
              <a:r>
                <a:rPr lang="en-US" altLang="zh-CN" sz="2800" baseline="-25000">
                  <a:latin typeface="Times New Roman" pitchFamily="18" charset="0"/>
                  <a:ea typeface="宋体" charset="-122"/>
                </a:rPr>
                <a:t> </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n </a:t>
              </a:r>
              <a:r>
                <a:rPr lang="en-US" altLang="zh-CN" sz="2800">
                  <a:latin typeface="Times New Roman" pitchFamily="18" charset="0"/>
                  <a:ea typeface="宋体" charset="-122"/>
                </a:rPr>
                <a:t>]</a:t>
              </a:r>
              <a:endParaRPr lang="en-US" altLang="zh-CN" sz="2800" i="1" baseline="-25000">
                <a:latin typeface="Times New Roman" pitchFamily="18" charset="0"/>
                <a:ea typeface="宋体" charset="-122"/>
              </a:endParaRPr>
            </a:p>
            <a:p>
              <a:pPr algn="just">
                <a:lnSpc>
                  <a:spcPct val="96000"/>
                </a:lnSpc>
                <a:spcBef>
                  <a:spcPct val="0"/>
                </a:spcBef>
                <a:buClrTx/>
                <a:buSzTx/>
                <a:buFontTx/>
                <a:buNone/>
              </a:pPr>
              <a:r>
                <a:rPr lang="en-US" altLang="zh-CN" sz="2800">
                  <a:latin typeface="Times New Roman" pitchFamily="18" charset="0"/>
                  <a:ea typeface="宋体" charset="-122"/>
                </a:rPr>
                <a:t>    </a:t>
              </a:r>
            </a:p>
            <a:p>
              <a:pPr algn="just">
                <a:lnSpc>
                  <a:spcPct val="96000"/>
                </a:lnSpc>
                <a:spcBef>
                  <a:spcPct val="0"/>
                </a:spcBef>
                <a:buClrTx/>
                <a:buSzTx/>
                <a:buFontTx/>
                <a:buNone/>
              </a:pPr>
              <a:r>
                <a:rPr lang="en-US" altLang="zh-CN" sz="2800">
                  <a:latin typeface="Times New Roman" pitchFamily="18" charset="0"/>
                  <a:ea typeface="宋体" charset="-122"/>
                </a:rPr>
                <a:t>     </a:t>
              </a:r>
            </a:p>
            <a:p>
              <a:pPr algn="just">
                <a:lnSpc>
                  <a:spcPct val="96000"/>
                </a:lnSpc>
                <a:spcBef>
                  <a:spcPct val="0"/>
                </a:spcBef>
                <a:buClrTx/>
                <a:buSzTx/>
                <a:buFontTx/>
                <a:buNone/>
              </a:pPr>
              <a:r>
                <a:rPr lang="en-US" altLang="zh-CN" sz="2800">
                  <a:latin typeface="Times New Roman" pitchFamily="18" charset="0"/>
                  <a:ea typeface="宋体" charset="-122"/>
                </a:rPr>
                <a:t>     </a:t>
              </a:r>
              <a:r>
                <a:rPr lang="zh-CN" altLang="en-US" sz="2800">
                  <a:latin typeface="Times New Roman" pitchFamily="18" charset="0"/>
                  <a:ea typeface="宋体" charset="-122"/>
                </a:rPr>
                <a:t>均≤</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i </a:t>
              </a:r>
              <a:r>
                <a:rPr lang="en-US" altLang="zh-CN" sz="2800">
                  <a:latin typeface="Times New Roman" pitchFamily="18" charset="0"/>
                  <a:ea typeface="宋体" charset="-122"/>
                </a:rPr>
                <a:t>        </a:t>
              </a:r>
              <a:r>
                <a:rPr lang="zh-CN" altLang="en-US" sz="2800">
                  <a:latin typeface="Times New Roman" pitchFamily="18" charset="0"/>
                  <a:ea typeface="宋体" charset="-122"/>
                </a:rPr>
                <a:t>轴值       均≥</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i</a:t>
              </a:r>
            </a:p>
            <a:p>
              <a:pPr algn="just">
                <a:lnSpc>
                  <a:spcPct val="96000"/>
                </a:lnSpc>
                <a:spcBef>
                  <a:spcPct val="0"/>
                </a:spcBef>
                <a:buClrTx/>
                <a:buSzTx/>
                <a:buFontTx/>
                <a:buNone/>
              </a:pPr>
              <a:r>
                <a:rPr lang="en-US" altLang="zh-CN" sz="2800" i="1">
                  <a:latin typeface="Times New Roman" pitchFamily="18" charset="0"/>
                  <a:ea typeface="宋体" charset="-122"/>
                </a:rPr>
                <a:t>  </a:t>
              </a:r>
              <a:r>
                <a:rPr lang="en-US" altLang="zh-CN" sz="2800">
                  <a:latin typeface="Times New Roman" pitchFamily="18" charset="0"/>
                  <a:ea typeface="宋体" charset="-122"/>
                </a:rPr>
                <a:t>              </a:t>
              </a:r>
              <a:r>
                <a:rPr lang="zh-CN" altLang="en-US" sz="2800">
                  <a:latin typeface="Times New Roman" pitchFamily="18" charset="0"/>
                  <a:ea typeface="宋体" charset="-122"/>
                </a:rPr>
                <a:t>位于最终位置</a:t>
              </a:r>
            </a:p>
            <a:p>
              <a:pPr algn="just">
                <a:spcBef>
                  <a:spcPts val="300"/>
                </a:spcBef>
                <a:buClrTx/>
                <a:buSzTx/>
                <a:buFontTx/>
                <a:buNone/>
              </a:pPr>
              <a:r>
                <a:rPr lang="zh-CN" altLang="en-US" sz="2400">
                  <a:latin typeface="Times New Roman" pitchFamily="18" charset="0"/>
                  <a:ea typeface="宋体" charset="-122"/>
                </a:rPr>
                <a:t>     </a:t>
              </a:r>
            </a:p>
          </p:txBody>
        </p:sp>
        <p:sp>
          <p:nvSpPr>
            <p:cNvPr id="44041" name="AutoShape 6"/>
            <p:cNvSpPr>
              <a:spLocks/>
            </p:cNvSpPr>
            <p:nvPr/>
          </p:nvSpPr>
          <p:spPr bwMode="auto">
            <a:xfrm rot="-5400000">
              <a:off x="1736" y="673"/>
              <a:ext cx="226" cy="1114"/>
            </a:xfrm>
            <a:prstGeom prst="leftBrace">
              <a:avLst>
                <a:gd name="adj1" fmla="val 41077"/>
                <a:gd name="adj2" fmla="val 49694"/>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44042" name="AutoShape 7"/>
            <p:cNvSpPr>
              <a:spLocks/>
            </p:cNvSpPr>
            <p:nvPr/>
          </p:nvSpPr>
          <p:spPr bwMode="auto">
            <a:xfrm rot="-5355145">
              <a:off x="3574" y="695"/>
              <a:ext cx="189" cy="1123"/>
            </a:xfrm>
            <a:prstGeom prst="leftBrace">
              <a:avLst>
                <a:gd name="adj1" fmla="val 4951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44043" name="Line 8"/>
            <p:cNvSpPr>
              <a:spLocks noChangeShapeType="1"/>
            </p:cNvSpPr>
            <p:nvPr/>
          </p:nvSpPr>
          <p:spPr bwMode="auto">
            <a:xfrm flipV="1">
              <a:off x="2694" y="1066"/>
              <a:ext cx="3" cy="312"/>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44038" name="Text Box 9"/>
          <p:cNvSpPr txBox="1">
            <a:spLocks noChangeArrowheads="1"/>
          </p:cNvSpPr>
          <p:nvPr/>
        </p:nvSpPr>
        <p:spPr bwMode="auto">
          <a:xfrm>
            <a:off x="215900" y="4365625"/>
            <a:ext cx="8748713"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 typeface="Wingdings" pitchFamily="2" charset="2"/>
              <a:buChar char="v"/>
            </a:pPr>
            <a:r>
              <a:rPr kumimoji="1" lang="zh-CN" altLang="en-US" sz="2800">
                <a:latin typeface="Arial" charset="0"/>
                <a:ea typeface="宋体" charset="-122"/>
              </a:rPr>
              <a:t>归并排序按照记录在序列中的位置对序列进行划分，</a:t>
            </a:r>
          </a:p>
          <a:p>
            <a:pPr eaLnBrk="1" hangingPunct="1">
              <a:spcBef>
                <a:spcPct val="50000"/>
              </a:spcBef>
              <a:buClrTx/>
              <a:buSzTx/>
              <a:buFont typeface="Wingdings" pitchFamily="2" charset="2"/>
              <a:buChar char="v"/>
            </a:pPr>
            <a:r>
              <a:rPr kumimoji="1" lang="zh-CN" altLang="en-US" sz="2800">
                <a:latin typeface="Arial" charset="0"/>
                <a:ea typeface="宋体" charset="-122"/>
              </a:rPr>
              <a:t>快速排序按照记录的值对序列进行划分。</a:t>
            </a:r>
          </a:p>
          <a:p>
            <a:pPr algn="ctr" eaLnBrk="1" hangingPunct="1">
              <a:spcBef>
                <a:spcPct val="50000"/>
              </a:spcBef>
              <a:buClrTx/>
              <a:buSzTx/>
              <a:buFontTx/>
              <a:buNone/>
            </a:pPr>
            <a:endParaRPr lang="en-US" altLang="zh-CN" sz="2800">
              <a:solidFill>
                <a:schemeClr val="accent2"/>
              </a:solidFill>
              <a:latin typeface="Arial" charset="0"/>
              <a:ea typeface="宋体" charset="-122"/>
            </a:endParaRPr>
          </a:p>
        </p:txBody>
      </p:sp>
      <p:sp>
        <p:nvSpPr>
          <p:cNvPr id="44039" name="Text Box 11"/>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4.2.2  </a:t>
            </a:r>
            <a:r>
              <a:rPr kumimoji="1" lang="zh-CN" altLang="en-US" sz="4400">
                <a:solidFill>
                  <a:schemeClr val="tx2"/>
                </a:solidFill>
                <a:latin typeface="华文行楷" pitchFamily="2" charset="-122"/>
                <a:ea typeface="华文行楷" pitchFamily="2" charset="-122"/>
              </a:rPr>
              <a:t>快速排序</a:t>
            </a:r>
          </a:p>
        </p:txBody>
      </p:sp>
    </p:spTree>
    <p:extLst>
      <p:ext uri="{BB962C8B-B14F-4D97-AF65-F5344CB8AC3E}">
        <p14:creationId xmlns:p14="http://schemas.microsoft.com/office/powerpoint/2010/main" val="3769081535"/>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E9A264A8-897D-47F4-8B3F-BDCE4F8B7BAC}"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4505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450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A330104B-1B94-4EB4-9A58-AD643BECE679}" type="slidenum">
              <a:rPr lang="en-US" altLang="zh-CN" sz="1400" b="0" smtClean="0">
                <a:latin typeface="Comic Sans MS" pitchFamily="66" charset="0"/>
                <a:cs typeface="Tahoma" pitchFamily="34" charset="0"/>
              </a:rPr>
              <a:pPr>
                <a:spcBef>
                  <a:spcPct val="0"/>
                </a:spcBef>
                <a:buClrTx/>
                <a:buSzTx/>
                <a:buFontTx/>
                <a:buNone/>
              </a:pPr>
              <a:t>13</a:t>
            </a:fld>
            <a:endParaRPr lang="en-US" altLang="zh-CN" sz="1400" b="0" smtClean="0">
              <a:latin typeface="Comic Sans MS" pitchFamily="66" charset="0"/>
              <a:cs typeface="Tahoma" pitchFamily="34" charset="0"/>
            </a:endParaRPr>
          </a:p>
        </p:txBody>
      </p:sp>
      <p:grpSp>
        <p:nvGrpSpPr>
          <p:cNvPr id="2" name="Group 1118"/>
          <p:cNvGrpSpPr>
            <a:grpSpLocks/>
          </p:cNvGrpSpPr>
          <p:nvPr/>
        </p:nvGrpSpPr>
        <p:grpSpPr bwMode="auto">
          <a:xfrm>
            <a:off x="482600" y="823913"/>
            <a:ext cx="7696200" cy="1462087"/>
            <a:chOff x="240" y="847"/>
            <a:chExt cx="4848" cy="921"/>
          </a:xfrm>
        </p:grpSpPr>
        <p:sp>
          <p:nvSpPr>
            <p:cNvPr id="45115" name="AutoShape 1119" descr="白色大理石"/>
            <p:cNvSpPr>
              <a:spLocks noChangeArrowheads="1"/>
            </p:cNvSpPr>
            <p:nvPr/>
          </p:nvSpPr>
          <p:spPr bwMode="auto">
            <a:xfrm>
              <a:off x="240" y="1480"/>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6416" name="AutoShape 1120"/>
            <p:cNvSpPr>
              <a:spLocks noChangeArrowheads="1"/>
            </p:cNvSpPr>
            <p:nvPr/>
          </p:nvSpPr>
          <p:spPr bwMode="auto">
            <a:xfrm>
              <a:off x="3120" y="1440"/>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dirty="0">
                  <a:solidFill>
                    <a:srgbClr val="FF3300"/>
                  </a:solidFill>
                  <a:effectLst>
                    <a:outerShdw blurRad="38100" dist="38100" dir="2700000" algn="tl">
                      <a:srgbClr val="000000"/>
                    </a:outerShdw>
                  </a:effectLst>
                  <a:latin typeface="Arial" charset="0"/>
                  <a:ea typeface="宋体" pitchFamily="2" charset="-122"/>
                </a:rPr>
                <a:t>13</a:t>
              </a:r>
            </a:p>
          </p:txBody>
        </p:sp>
        <p:sp>
          <p:nvSpPr>
            <p:cNvPr id="56417" name="AutoShape 1121"/>
            <p:cNvSpPr>
              <a:spLocks noChangeArrowheads="1"/>
            </p:cNvSpPr>
            <p:nvPr/>
          </p:nvSpPr>
          <p:spPr bwMode="auto">
            <a:xfrm>
              <a:off x="4176" y="847"/>
              <a:ext cx="336" cy="864"/>
            </a:xfrm>
            <a:prstGeom prst="can">
              <a:avLst>
                <a:gd name="adj" fmla="val 64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65</a:t>
              </a:r>
              <a:endParaRPr kumimoji="1" lang="en-US" altLang="zh-CN">
                <a:effectLst>
                  <a:outerShdw blurRad="38100" dist="38100" dir="2700000" algn="tl">
                    <a:srgbClr val="000000"/>
                  </a:outerShdw>
                </a:effectLst>
                <a:ea typeface="宋体" pitchFamily="2" charset="-122"/>
              </a:endParaRPr>
            </a:p>
          </p:txBody>
        </p:sp>
        <p:sp>
          <p:nvSpPr>
            <p:cNvPr id="56418" name="AutoShape 1122"/>
            <p:cNvSpPr>
              <a:spLocks noChangeArrowheads="1"/>
            </p:cNvSpPr>
            <p:nvPr/>
          </p:nvSpPr>
          <p:spPr bwMode="auto">
            <a:xfrm>
              <a:off x="1488" y="1344"/>
              <a:ext cx="336" cy="327"/>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27</a:t>
              </a:r>
              <a:endParaRPr kumimoji="1" lang="en-US" altLang="zh-CN">
                <a:effectLst>
                  <a:outerShdw blurRad="38100" dist="38100" dir="2700000" algn="tl">
                    <a:srgbClr val="000000"/>
                  </a:outerShdw>
                </a:effectLst>
                <a:ea typeface="宋体" pitchFamily="2" charset="-122"/>
              </a:endParaRPr>
            </a:p>
          </p:txBody>
        </p:sp>
        <p:sp>
          <p:nvSpPr>
            <p:cNvPr id="56419" name="AutoShape 1123"/>
            <p:cNvSpPr>
              <a:spLocks noChangeArrowheads="1"/>
            </p:cNvSpPr>
            <p:nvPr/>
          </p:nvSpPr>
          <p:spPr bwMode="auto">
            <a:xfrm>
              <a:off x="2592" y="1056"/>
              <a:ext cx="336" cy="593"/>
            </a:xfrm>
            <a:prstGeom prst="can">
              <a:avLst>
                <a:gd name="adj" fmla="val 44122"/>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50</a:t>
              </a:r>
              <a:endParaRPr kumimoji="1" lang="en-US" altLang="zh-CN">
                <a:effectLst>
                  <a:outerShdw blurRad="38100" dist="38100" dir="2700000" algn="tl">
                    <a:srgbClr val="000000"/>
                  </a:outerShdw>
                </a:effectLst>
                <a:ea typeface="宋体" pitchFamily="2" charset="-122"/>
              </a:endParaRPr>
            </a:p>
          </p:txBody>
        </p:sp>
        <p:sp>
          <p:nvSpPr>
            <p:cNvPr id="56420" name="AutoShape 1124"/>
            <p:cNvSpPr>
              <a:spLocks noChangeArrowheads="1"/>
            </p:cNvSpPr>
            <p:nvPr/>
          </p:nvSpPr>
          <p:spPr bwMode="auto">
            <a:xfrm>
              <a:off x="912" y="1248"/>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00FF"/>
                  </a:solidFill>
                  <a:effectLst>
                    <a:outerShdw blurRad="38100" dist="38100" dir="2700000" algn="tl">
                      <a:srgbClr val="000000"/>
                    </a:outerShdw>
                  </a:effectLst>
                  <a:latin typeface="Arial" charset="0"/>
                  <a:ea typeface="宋体" pitchFamily="2" charset="-122"/>
                </a:rPr>
                <a:t>38</a:t>
              </a:r>
              <a:endParaRPr kumimoji="1" lang="en-US" altLang="zh-CN">
                <a:solidFill>
                  <a:srgbClr val="FF00FF"/>
                </a:solidFill>
                <a:effectLst>
                  <a:outerShdw blurRad="38100" dist="38100" dir="2700000" algn="tl">
                    <a:srgbClr val="000000"/>
                  </a:outerShdw>
                </a:effectLst>
                <a:ea typeface="宋体" pitchFamily="2" charset="-122"/>
              </a:endParaRPr>
            </a:p>
          </p:txBody>
        </p:sp>
        <p:sp>
          <p:nvSpPr>
            <p:cNvPr id="56421" name="AutoShape 1125"/>
            <p:cNvSpPr>
              <a:spLocks noChangeArrowheads="1"/>
            </p:cNvSpPr>
            <p:nvPr/>
          </p:nvSpPr>
          <p:spPr bwMode="auto">
            <a:xfrm>
              <a:off x="3639" y="1192"/>
              <a:ext cx="336" cy="545"/>
            </a:xfrm>
            <a:prstGeom prst="can">
              <a:avLst>
                <a:gd name="adj" fmla="val 4055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dirty="0">
                  <a:solidFill>
                    <a:srgbClr val="FF3300"/>
                  </a:solidFill>
                  <a:effectLst>
                    <a:outerShdw blurRad="38100" dist="38100" dir="2700000" algn="tl">
                      <a:srgbClr val="000000"/>
                    </a:outerShdw>
                  </a:effectLst>
                  <a:latin typeface="Arial" charset="0"/>
                  <a:ea typeface="宋体" pitchFamily="2" charset="-122"/>
                </a:rPr>
                <a:t>49</a:t>
              </a:r>
              <a:endParaRPr kumimoji="1" lang="en-US" altLang="zh-CN" dirty="0">
                <a:effectLst>
                  <a:outerShdw blurRad="38100" dist="38100" dir="2700000" algn="tl">
                    <a:srgbClr val="000000"/>
                  </a:outerShdw>
                </a:effectLst>
                <a:ea typeface="宋体" pitchFamily="2" charset="-122"/>
              </a:endParaRPr>
            </a:p>
          </p:txBody>
        </p:sp>
        <p:sp>
          <p:nvSpPr>
            <p:cNvPr id="56422" name="AutoShape 1126"/>
            <p:cNvSpPr>
              <a:spLocks noChangeArrowheads="1"/>
            </p:cNvSpPr>
            <p:nvPr/>
          </p:nvSpPr>
          <p:spPr bwMode="auto">
            <a:xfrm>
              <a:off x="2016" y="1000"/>
              <a:ext cx="336" cy="707"/>
            </a:xfrm>
            <a:prstGeom prst="can">
              <a:avLst>
                <a:gd name="adj" fmla="val 5260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55</a:t>
              </a:r>
              <a:endParaRPr kumimoji="1" lang="en-US" altLang="zh-CN">
                <a:effectLst>
                  <a:outerShdw blurRad="38100" dist="38100" dir="2700000" algn="tl">
                    <a:srgbClr val="000000"/>
                  </a:outerShdw>
                </a:effectLst>
                <a:ea typeface="宋体" pitchFamily="2" charset="-122"/>
              </a:endParaRPr>
            </a:p>
          </p:txBody>
        </p:sp>
      </p:grpSp>
      <p:grpSp>
        <p:nvGrpSpPr>
          <p:cNvPr id="3" name="Group 1127"/>
          <p:cNvGrpSpPr>
            <a:grpSpLocks/>
          </p:cNvGrpSpPr>
          <p:nvPr/>
        </p:nvGrpSpPr>
        <p:grpSpPr bwMode="auto">
          <a:xfrm>
            <a:off x="7035800" y="2201863"/>
            <a:ext cx="381000" cy="609600"/>
            <a:chOff x="4368" y="1728"/>
            <a:chExt cx="240" cy="384"/>
          </a:xfrm>
        </p:grpSpPr>
        <p:sp>
          <p:nvSpPr>
            <p:cNvPr id="45113" name="Line 1128"/>
            <p:cNvSpPr>
              <a:spLocks noChangeShapeType="1"/>
            </p:cNvSpPr>
            <p:nvPr/>
          </p:nvSpPr>
          <p:spPr bwMode="auto">
            <a:xfrm flipV="1">
              <a:off x="4368" y="1728"/>
              <a:ext cx="0" cy="336"/>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114" name="Text Box 1129"/>
            <p:cNvSpPr txBox="1">
              <a:spLocks noChangeArrowheads="1"/>
            </p:cNvSpPr>
            <p:nvPr/>
          </p:nvSpPr>
          <p:spPr bwMode="auto">
            <a:xfrm>
              <a:off x="4464" y="1824"/>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j</a:t>
              </a:r>
            </a:p>
          </p:txBody>
        </p:sp>
      </p:grpSp>
      <p:grpSp>
        <p:nvGrpSpPr>
          <p:cNvPr id="4" name="Group 1130"/>
          <p:cNvGrpSpPr>
            <a:grpSpLocks/>
          </p:cNvGrpSpPr>
          <p:nvPr/>
        </p:nvGrpSpPr>
        <p:grpSpPr bwMode="auto">
          <a:xfrm>
            <a:off x="1397000" y="2166938"/>
            <a:ext cx="339725" cy="658812"/>
            <a:chOff x="816" y="1693"/>
            <a:chExt cx="214" cy="415"/>
          </a:xfrm>
        </p:grpSpPr>
        <p:sp>
          <p:nvSpPr>
            <p:cNvPr id="45111" name="Line 1131"/>
            <p:cNvSpPr>
              <a:spLocks noChangeShapeType="1"/>
            </p:cNvSpPr>
            <p:nvPr/>
          </p:nvSpPr>
          <p:spPr bwMode="auto">
            <a:xfrm flipV="1">
              <a:off x="1030" y="1693"/>
              <a:ext cx="0" cy="336"/>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112" name="Text Box 1132"/>
            <p:cNvSpPr txBox="1">
              <a:spLocks noChangeArrowheads="1"/>
            </p:cNvSpPr>
            <p:nvPr/>
          </p:nvSpPr>
          <p:spPr bwMode="auto">
            <a:xfrm>
              <a:off x="816" y="182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i</a:t>
              </a:r>
            </a:p>
          </p:txBody>
        </p:sp>
      </p:grpSp>
      <p:grpSp>
        <p:nvGrpSpPr>
          <p:cNvPr id="5" name="Group 1133"/>
          <p:cNvGrpSpPr>
            <a:grpSpLocks/>
          </p:cNvGrpSpPr>
          <p:nvPr/>
        </p:nvGrpSpPr>
        <p:grpSpPr bwMode="auto">
          <a:xfrm>
            <a:off x="6197600" y="2222500"/>
            <a:ext cx="304800" cy="541338"/>
            <a:chOff x="3840" y="1728"/>
            <a:chExt cx="192" cy="341"/>
          </a:xfrm>
        </p:grpSpPr>
        <p:sp>
          <p:nvSpPr>
            <p:cNvPr id="45109" name="Line 1134"/>
            <p:cNvSpPr>
              <a:spLocks noChangeShapeType="1"/>
            </p:cNvSpPr>
            <p:nvPr/>
          </p:nvSpPr>
          <p:spPr bwMode="auto">
            <a:xfrm flipV="1">
              <a:off x="3840" y="1728"/>
              <a:ext cx="0" cy="336"/>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110" name="Text Box 1135"/>
            <p:cNvSpPr txBox="1">
              <a:spLocks noChangeArrowheads="1"/>
            </p:cNvSpPr>
            <p:nvPr/>
          </p:nvSpPr>
          <p:spPr bwMode="auto">
            <a:xfrm>
              <a:off x="3888" y="1781"/>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j</a:t>
              </a:r>
            </a:p>
          </p:txBody>
        </p:sp>
      </p:grpSp>
      <p:grpSp>
        <p:nvGrpSpPr>
          <p:cNvPr id="6" name="Group 1136"/>
          <p:cNvGrpSpPr>
            <a:grpSpLocks/>
          </p:cNvGrpSpPr>
          <p:nvPr/>
        </p:nvGrpSpPr>
        <p:grpSpPr bwMode="auto">
          <a:xfrm>
            <a:off x="5359400" y="2208213"/>
            <a:ext cx="304800" cy="547687"/>
            <a:chOff x="3312" y="1719"/>
            <a:chExt cx="192" cy="345"/>
          </a:xfrm>
        </p:grpSpPr>
        <p:sp>
          <p:nvSpPr>
            <p:cNvPr id="45107" name="Line 1137"/>
            <p:cNvSpPr>
              <a:spLocks noChangeShapeType="1"/>
            </p:cNvSpPr>
            <p:nvPr/>
          </p:nvSpPr>
          <p:spPr bwMode="auto">
            <a:xfrm flipV="1">
              <a:off x="3312" y="1719"/>
              <a:ext cx="0" cy="336"/>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108" name="Text Box 1138"/>
            <p:cNvSpPr txBox="1">
              <a:spLocks noChangeArrowheads="1"/>
            </p:cNvSpPr>
            <p:nvPr/>
          </p:nvSpPr>
          <p:spPr bwMode="auto">
            <a:xfrm>
              <a:off x="3360" y="177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j</a:t>
              </a:r>
            </a:p>
          </p:txBody>
        </p:sp>
      </p:grpSp>
      <p:grpSp>
        <p:nvGrpSpPr>
          <p:cNvPr id="7" name="Group 1139"/>
          <p:cNvGrpSpPr>
            <a:grpSpLocks/>
          </p:cNvGrpSpPr>
          <p:nvPr/>
        </p:nvGrpSpPr>
        <p:grpSpPr bwMode="auto">
          <a:xfrm>
            <a:off x="482600" y="2778125"/>
            <a:ext cx="7696200" cy="2071688"/>
            <a:chOff x="240" y="1968"/>
            <a:chExt cx="4848" cy="1305"/>
          </a:xfrm>
        </p:grpSpPr>
        <p:sp>
          <p:nvSpPr>
            <p:cNvPr id="45097" name="AutoShape 1140" descr="白色大理石"/>
            <p:cNvSpPr>
              <a:spLocks noChangeArrowheads="1"/>
            </p:cNvSpPr>
            <p:nvPr/>
          </p:nvSpPr>
          <p:spPr bwMode="auto">
            <a:xfrm>
              <a:off x="240" y="2601"/>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6437" name="AutoShape 1141"/>
            <p:cNvSpPr>
              <a:spLocks noChangeArrowheads="1"/>
            </p:cNvSpPr>
            <p:nvPr/>
          </p:nvSpPr>
          <p:spPr bwMode="auto">
            <a:xfrm>
              <a:off x="960" y="2531"/>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dirty="0">
                  <a:solidFill>
                    <a:srgbClr val="FF3300"/>
                  </a:solidFill>
                  <a:effectLst>
                    <a:outerShdw blurRad="38100" dist="38100" dir="2700000" algn="tl">
                      <a:srgbClr val="000000"/>
                    </a:outerShdw>
                  </a:effectLst>
                  <a:latin typeface="Arial" charset="0"/>
                  <a:ea typeface="宋体" pitchFamily="2" charset="-122"/>
                </a:rPr>
                <a:t>13</a:t>
              </a:r>
            </a:p>
          </p:txBody>
        </p:sp>
        <p:sp>
          <p:nvSpPr>
            <p:cNvPr id="56438" name="AutoShape 1142"/>
            <p:cNvSpPr>
              <a:spLocks noChangeArrowheads="1"/>
            </p:cNvSpPr>
            <p:nvPr/>
          </p:nvSpPr>
          <p:spPr bwMode="auto">
            <a:xfrm>
              <a:off x="4176" y="1968"/>
              <a:ext cx="336" cy="864"/>
            </a:xfrm>
            <a:prstGeom prst="can">
              <a:avLst>
                <a:gd name="adj" fmla="val 64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65</a:t>
              </a:r>
              <a:endParaRPr kumimoji="1" lang="en-US" altLang="zh-CN">
                <a:effectLst>
                  <a:outerShdw blurRad="38100" dist="38100" dir="2700000" algn="tl">
                    <a:srgbClr val="000000"/>
                  </a:outerShdw>
                </a:effectLst>
                <a:ea typeface="宋体" pitchFamily="2" charset="-122"/>
              </a:endParaRPr>
            </a:p>
          </p:txBody>
        </p:sp>
        <p:sp>
          <p:nvSpPr>
            <p:cNvPr id="56439" name="AutoShape 1143"/>
            <p:cNvSpPr>
              <a:spLocks noChangeArrowheads="1"/>
            </p:cNvSpPr>
            <p:nvPr/>
          </p:nvSpPr>
          <p:spPr bwMode="auto">
            <a:xfrm>
              <a:off x="1536" y="2457"/>
              <a:ext cx="336" cy="327"/>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27</a:t>
              </a:r>
              <a:endParaRPr kumimoji="1" lang="en-US" altLang="zh-CN">
                <a:effectLst>
                  <a:outerShdw blurRad="38100" dist="38100" dir="2700000" algn="tl">
                    <a:srgbClr val="000000"/>
                  </a:outerShdw>
                </a:effectLst>
                <a:ea typeface="宋体" pitchFamily="2" charset="-122"/>
              </a:endParaRPr>
            </a:p>
          </p:txBody>
        </p:sp>
        <p:sp>
          <p:nvSpPr>
            <p:cNvPr id="56440" name="AutoShape 1144"/>
            <p:cNvSpPr>
              <a:spLocks noChangeArrowheads="1"/>
            </p:cNvSpPr>
            <p:nvPr/>
          </p:nvSpPr>
          <p:spPr bwMode="auto">
            <a:xfrm>
              <a:off x="2592" y="2217"/>
              <a:ext cx="336" cy="593"/>
            </a:xfrm>
            <a:prstGeom prst="can">
              <a:avLst>
                <a:gd name="adj" fmla="val 44122"/>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50</a:t>
              </a:r>
              <a:endParaRPr kumimoji="1" lang="en-US" altLang="zh-CN">
                <a:effectLst>
                  <a:outerShdw blurRad="38100" dist="38100" dir="2700000" algn="tl">
                    <a:srgbClr val="000000"/>
                  </a:outerShdw>
                </a:effectLst>
                <a:ea typeface="宋体" pitchFamily="2" charset="-122"/>
              </a:endParaRPr>
            </a:p>
          </p:txBody>
        </p:sp>
        <p:sp>
          <p:nvSpPr>
            <p:cNvPr id="56441" name="AutoShape 1145"/>
            <p:cNvSpPr>
              <a:spLocks noChangeArrowheads="1"/>
            </p:cNvSpPr>
            <p:nvPr/>
          </p:nvSpPr>
          <p:spPr bwMode="auto">
            <a:xfrm>
              <a:off x="3120" y="2361"/>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00FF"/>
                  </a:solidFill>
                  <a:effectLst>
                    <a:outerShdw blurRad="38100" dist="38100" dir="2700000" algn="tl">
                      <a:srgbClr val="000000"/>
                    </a:outerShdw>
                  </a:effectLst>
                  <a:latin typeface="Arial" charset="0"/>
                  <a:ea typeface="宋体" pitchFamily="2" charset="-122"/>
                </a:rPr>
                <a:t>38</a:t>
              </a:r>
              <a:endParaRPr kumimoji="1" lang="en-US" altLang="zh-CN">
                <a:solidFill>
                  <a:srgbClr val="FF00FF"/>
                </a:solidFill>
                <a:effectLst>
                  <a:outerShdw blurRad="38100" dist="38100" dir="2700000" algn="tl">
                    <a:srgbClr val="000000"/>
                  </a:outerShdw>
                </a:effectLst>
                <a:ea typeface="宋体" pitchFamily="2" charset="-122"/>
              </a:endParaRPr>
            </a:p>
          </p:txBody>
        </p:sp>
        <p:sp>
          <p:nvSpPr>
            <p:cNvPr id="56442" name="AutoShape 1146"/>
            <p:cNvSpPr>
              <a:spLocks noChangeArrowheads="1"/>
            </p:cNvSpPr>
            <p:nvPr/>
          </p:nvSpPr>
          <p:spPr bwMode="auto">
            <a:xfrm>
              <a:off x="3639" y="2313"/>
              <a:ext cx="336" cy="545"/>
            </a:xfrm>
            <a:prstGeom prst="can">
              <a:avLst>
                <a:gd name="adj" fmla="val 4055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a:effectLst>
                  <a:outerShdw blurRad="38100" dist="38100" dir="2700000" algn="tl">
                    <a:srgbClr val="000000"/>
                  </a:outerShdw>
                </a:effectLst>
                <a:ea typeface="宋体" pitchFamily="2" charset="-122"/>
              </a:endParaRPr>
            </a:p>
          </p:txBody>
        </p:sp>
        <p:sp>
          <p:nvSpPr>
            <p:cNvPr id="56443" name="AutoShape 1147"/>
            <p:cNvSpPr>
              <a:spLocks noChangeArrowheads="1"/>
            </p:cNvSpPr>
            <p:nvPr/>
          </p:nvSpPr>
          <p:spPr bwMode="auto">
            <a:xfrm>
              <a:off x="2016" y="2121"/>
              <a:ext cx="336" cy="707"/>
            </a:xfrm>
            <a:prstGeom prst="can">
              <a:avLst>
                <a:gd name="adj" fmla="val 5260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55</a:t>
              </a:r>
              <a:endParaRPr kumimoji="1" lang="en-US" altLang="zh-CN">
                <a:effectLst>
                  <a:outerShdw blurRad="38100" dist="38100" dir="2700000" algn="tl">
                    <a:srgbClr val="000000"/>
                  </a:outerShdw>
                </a:effectLst>
                <a:ea typeface="宋体" pitchFamily="2" charset="-122"/>
              </a:endParaRPr>
            </a:p>
          </p:txBody>
        </p:sp>
        <p:sp>
          <p:nvSpPr>
            <p:cNvPr id="45105" name="Line 1148"/>
            <p:cNvSpPr>
              <a:spLocks noChangeShapeType="1"/>
            </p:cNvSpPr>
            <p:nvPr/>
          </p:nvSpPr>
          <p:spPr bwMode="auto">
            <a:xfrm flipV="1">
              <a:off x="3312" y="2793"/>
              <a:ext cx="0" cy="336"/>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106" name="Text Box 1149"/>
            <p:cNvSpPr txBox="1">
              <a:spLocks noChangeArrowheads="1"/>
            </p:cNvSpPr>
            <p:nvPr/>
          </p:nvSpPr>
          <p:spPr bwMode="auto">
            <a:xfrm>
              <a:off x="3360" y="2985"/>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j</a:t>
              </a:r>
            </a:p>
          </p:txBody>
        </p:sp>
      </p:grpSp>
      <p:grpSp>
        <p:nvGrpSpPr>
          <p:cNvPr id="8" name="Group 1150"/>
          <p:cNvGrpSpPr>
            <a:grpSpLocks/>
          </p:cNvGrpSpPr>
          <p:nvPr/>
        </p:nvGrpSpPr>
        <p:grpSpPr bwMode="auto">
          <a:xfrm>
            <a:off x="1549400" y="4087813"/>
            <a:ext cx="381000" cy="685800"/>
            <a:chOff x="912" y="2793"/>
            <a:chExt cx="240" cy="432"/>
          </a:xfrm>
        </p:grpSpPr>
        <p:sp>
          <p:nvSpPr>
            <p:cNvPr id="45095" name="Line 1151"/>
            <p:cNvSpPr>
              <a:spLocks noChangeShapeType="1"/>
            </p:cNvSpPr>
            <p:nvPr/>
          </p:nvSpPr>
          <p:spPr bwMode="auto">
            <a:xfrm flipV="1">
              <a:off x="1152" y="2793"/>
              <a:ext cx="0" cy="327"/>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096" name="Text Box 1152"/>
            <p:cNvSpPr txBox="1">
              <a:spLocks noChangeArrowheads="1"/>
            </p:cNvSpPr>
            <p:nvPr/>
          </p:nvSpPr>
          <p:spPr bwMode="auto">
            <a:xfrm>
              <a:off x="912" y="293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i</a:t>
              </a:r>
            </a:p>
          </p:txBody>
        </p:sp>
      </p:grpSp>
      <p:grpSp>
        <p:nvGrpSpPr>
          <p:cNvPr id="9" name="Group 1153"/>
          <p:cNvGrpSpPr>
            <a:grpSpLocks/>
          </p:cNvGrpSpPr>
          <p:nvPr/>
        </p:nvGrpSpPr>
        <p:grpSpPr bwMode="auto">
          <a:xfrm>
            <a:off x="2408238" y="4102100"/>
            <a:ext cx="360362" cy="603250"/>
            <a:chOff x="1453" y="2841"/>
            <a:chExt cx="227" cy="380"/>
          </a:xfrm>
        </p:grpSpPr>
        <p:sp>
          <p:nvSpPr>
            <p:cNvPr id="45093" name="Line 1154"/>
            <p:cNvSpPr>
              <a:spLocks noChangeShapeType="1"/>
            </p:cNvSpPr>
            <p:nvPr/>
          </p:nvSpPr>
          <p:spPr bwMode="auto">
            <a:xfrm flipV="1">
              <a:off x="1680" y="2841"/>
              <a:ext cx="0" cy="375"/>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094" name="Text Box 1155"/>
            <p:cNvSpPr txBox="1">
              <a:spLocks noChangeArrowheads="1"/>
            </p:cNvSpPr>
            <p:nvPr/>
          </p:nvSpPr>
          <p:spPr bwMode="auto">
            <a:xfrm>
              <a:off x="1453" y="2933"/>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i</a:t>
              </a:r>
            </a:p>
          </p:txBody>
        </p:sp>
      </p:grpSp>
      <p:grpSp>
        <p:nvGrpSpPr>
          <p:cNvPr id="10" name="Group 1156"/>
          <p:cNvGrpSpPr>
            <a:grpSpLocks/>
          </p:cNvGrpSpPr>
          <p:nvPr/>
        </p:nvGrpSpPr>
        <p:grpSpPr bwMode="auto">
          <a:xfrm>
            <a:off x="3149600" y="4164013"/>
            <a:ext cx="381000" cy="609600"/>
            <a:chOff x="1920" y="2841"/>
            <a:chExt cx="240" cy="384"/>
          </a:xfrm>
        </p:grpSpPr>
        <p:sp>
          <p:nvSpPr>
            <p:cNvPr id="45091" name="Line 1157"/>
            <p:cNvSpPr>
              <a:spLocks noChangeShapeType="1"/>
            </p:cNvSpPr>
            <p:nvPr/>
          </p:nvSpPr>
          <p:spPr bwMode="auto">
            <a:xfrm flipV="1">
              <a:off x="2160" y="2841"/>
              <a:ext cx="0" cy="327"/>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092" name="Text Box 1158"/>
            <p:cNvSpPr txBox="1">
              <a:spLocks noChangeArrowheads="1"/>
            </p:cNvSpPr>
            <p:nvPr/>
          </p:nvSpPr>
          <p:spPr bwMode="auto">
            <a:xfrm>
              <a:off x="1920" y="2937"/>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i</a:t>
              </a:r>
            </a:p>
          </p:txBody>
        </p:sp>
      </p:grpSp>
      <p:grpSp>
        <p:nvGrpSpPr>
          <p:cNvPr id="11" name="Group 1159"/>
          <p:cNvGrpSpPr>
            <a:grpSpLocks/>
          </p:cNvGrpSpPr>
          <p:nvPr/>
        </p:nvGrpSpPr>
        <p:grpSpPr bwMode="auto">
          <a:xfrm>
            <a:off x="482600" y="4559300"/>
            <a:ext cx="7696200" cy="1981200"/>
            <a:chOff x="240" y="2880"/>
            <a:chExt cx="4848" cy="1248"/>
          </a:xfrm>
        </p:grpSpPr>
        <p:sp>
          <p:nvSpPr>
            <p:cNvPr id="45081" name="AutoShape 1160" descr="白色大理石"/>
            <p:cNvSpPr>
              <a:spLocks noChangeArrowheads="1"/>
            </p:cNvSpPr>
            <p:nvPr/>
          </p:nvSpPr>
          <p:spPr bwMode="auto">
            <a:xfrm>
              <a:off x="240" y="3513"/>
              <a:ext cx="4848" cy="288"/>
            </a:xfrm>
            <a:prstGeom prst="parallelogram">
              <a:avLst>
                <a:gd name="adj" fmla="val 243616"/>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6457" name="AutoShape 1161"/>
            <p:cNvSpPr>
              <a:spLocks noChangeArrowheads="1"/>
            </p:cNvSpPr>
            <p:nvPr/>
          </p:nvSpPr>
          <p:spPr bwMode="auto">
            <a:xfrm>
              <a:off x="960" y="3443"/>
              <a:ext cx="336" cy="24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dirty="0">
                  <a:solidFill>
                    <a:srgbClr val="FF3300"/>
                  </a:solidFill>
                  <a:effectLst>
                    <a:outerShdw blurRad="38100" dist="38100" dir="2700000" algn="tl">
                      <a:srgbClr val="000000"/>
                    </a:outerShdw>
                  </a:effectLst>
                  <a:latin typeface="Arial" charset="0"/>
                  <a:ea typeface="宋体" pitchFamily="2" charset="-122"/>
                </a:rPr>
                <a:t>13</a:t>
              </a:r>
            </a:p>
          </p:txBody>
        </p:sp>
        <p:sp>
          <p:nvSpPr>
            <p:cNvPr id="56458" name="AutoShape 1162"/>
            <p:cNvSpPr>
              <a:spLocks noChangeArrowheads="1"/>
            </p:cNvSpPr>
            <p:nvPr/>
          </p:nvSpPr>
          <p:spPr bwMode="auto">
            <a:xfrm>
              <a:off x="4176" y="2880"/>
              <a:ext cx="336" cy="864"/>
            </a:xfrm>
            <a:prstGeom prst="can">
              <a:avLst>
                <a:gd name="adj" fmla="val 64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65</a:t>
              </a:r>
              <a:endParaRPr kumimoji="1" lang="en-US" altLang="zh-CN">
                <a:effectLst>
                  <a:outerShdw blurRad="38100" dist="38100" dir="2700000" algn="tl">
                    <a:srgbClr val="000000"/>
                  </a:outerShdw>
                </a:effectLst>
                <a:ea typeface="宋体" pitchFamily="2" charset="-122"/>
              </a:endParaRPr>
            </a:p>
          </p:txBody>
        </p:sp>
        <p:sp>
          <p:nvSpPr>
            <p:cNvPr id="56459" name="AutoShape 1163"/>
            <p:cNvSpPr>
              <a:spLocks noChangeArrowheads="1"/>
            </p:cNvSpPr>
            <p:nvPr/>
          </p:nvSpPr>
          <p:spPr bwMode="auto">
            <a:xfrm>
              <a:off x="1536" y="3369"/>
              <a:ext cx="336" cy="327"/>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27</a:t>
              </a:r>
              <a:endParaRPr kumimoji="1" lang="en-US" altLang="zh-CN">
                <a:effectLst>
                  <a:outerShdw blurRad="38100" dist="38100" dir="2700000" algn="tl">
                    <a:srgbClr val="000000"/>
                  </a:outerShdw>
                </a:effectLst>
                <a:ea typeface="宋体" pitchFamily="2" charset="-122"/>
              </a:endParaRPr>
            </a:p>
          </p:txBody>
        </p:sp>
        <p:sp>
          <p:nvSpPr>
            <p:cNvPr id="56460" name="AutoShape 1164"/>
            <p:cNvSpPr>
              <a:spLocks noChangeArrowheads="1"/>
            </p:cNvSpPr>
            <p:nvPr/>
          </p:nvSpPr>
          <p:spPr bwMode="auto">
            <a:xfrm>
              <a:off x="2592" y="3129"/>
              <a:ext cx="336" cy="593"/>
            </a:xfrm>
            <a:prstGeom prst="can">
              <a:avLst>
                <a:gd name="adj" fmla="val 44122"/>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50</a:t>
              </a:r>
              <a:endParaRPr kumimoji="1" lang="en-US" altLang="zh-CN">
                <a:effectLst>
                  <a:outerShdw blurRad="38100" dist="38100" dir="2700000" algn="tl">
                    <a:srgbClr val="000000"/>
                  </a:outerShdw>
                </a:effectLst>
                <a:ea typeface="宋体" pitchFamily="2" charset="-122"/>
              </a:endParaRPr>
            </a:p>
          </p:txBody>
        </p:sp>
        <p:sp>
          <p:nvSpPr>
            <p:cNvPr id="56461" name="AutoShape 1165"/>
            <p:cNvSpPr>
              <a:spLocks noChangeArrowheads="1"/>
            </p:cNvSpPr>
            <p:nvPr/>
          </p:nvSpPr>
          <p:spPr bwMode="auto">
            <a:xfrm>
              <a:off x="2112" y="3264"/>
              <a:ext cx="336" cy="432"/>
            </a:xfrm>
            <a:prstGeom prst="can">
              <a:avLst>
                <a:gd name="adj" fmla="val 32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00FF"/>
                  </a:solidFill>
                  <a:effectLst>
                    <a:outerShdw blurRad="38100" dist="38100" dir="2700000" algn="tl">
                      <a:srgbClr val="000000"/>
                    </a:outerShdw>
                  </a:effectLst>
                  <a:latin typeface="Arial" charset="0"/>
                  <a:ea typeface="宋体" pitchFamily="2" charset="-122"/>
                </a:rPr>
                <a:t>38</a:t>
              </a:r>
              <a:endParaRPr kumimoji="1" lang="en-US" altLang="zh-CN">
                <a:solidFill>
                  <a:srgbClr val="FF00FF"/>
                </a:solidFill>
                <a:effectLst>
                  <a:outerShdw blurRad="38100" dist="38100" dir="2700000" algn="tl">
                    <a:srgbClr val="000000"/>
                  </a:outerShdw>
                </a:effectLst>
                <a:ea typeface="宋体" pitchFamily="2" charset="-122"/>
              </a:endParaRPr>
            </a:p>
          </p:txBody>
        </p:sp>
        <p:sp>
          <p:nvSpPr>
            <p:cNvPr id="56462" name="AutoShape 1166"/>
            <p:cNvSpPr>
              <a:spLocks noChangeArrowheads="1"/>
            </p:cNvSpPr>
            <p:nvPr/>
          </p:nvSpPr>
          <p:spPr bwMode="auto">
            <a:xfrm>
              <a:off x="3639" y="3225"/>
              <a:ext cx="336" cy="545"/>
            </a:xfrm>
            <a:prstGeom prst="can">
              <a:avLst>
                <a:gd name="adj" fmla="val 4055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a:effectLst>
                  <a:outerShdw blurRad="38100" dist="38100" dir="2700000" algn="tl">
                    <a:srgbClr val="000000"/>
                  </a:outerShdw>
                </a:effectLst>
                <a:ea typeface="宋体" pitchFamily="2" charset="-122"/>
              </a:endParaRPr>
            </a:p>
          </p:txBody>
        </p:sp>
        <p:sp>
          <p:nvSpPr>
            <p:cNvPr id="56463" name="AutoShape 1167"/>
            <p:cNvSpPr>
              <a:spLocks noChangeArrowheads="1"/>
            </p:cNvSpPr>
            <p:nvPr/>
          </p:nvSpPr>
          <p:spPr bwMode="auto">
            <a:xfrm>
              <a:off x="3120" y="3024"/>
              <a:ext cx="336" cy="707"/>
            </a:xfrm>
            <a:prstGeom prst="can">
              <a:avLst>
                <a:gd name="adj" fmla="val 5260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55</a:t>
              </a:r>
              <a:endParaRPr kumimoji="1" lang="en-US" altLang="zh-CN">
                <a:effectLst>
                  <a:outerShdw blurRad="38100" dist="38100" dir="2700000" algn="tl">
                    <a:srgbClr val="000000"/>
                  </a:outerShdw>
                </a:effectLst>
                <a:ea typeface="宋体" pitchFamily="2" charset="-122"/>
              </a:endParaRPr>
            </a:p>
          </p:txBody>
        </p:sp>
        <p:sp>
          <p:nvSpPr>
            <p:cNvPr id="45089" name="Line 1168"/>
            <p:cNvSpPr>
              <a:spLocks noChangeShapeType="1"/>
            </p:cNvSpPr>
            <p:nvPr/>
          </p:nvSpPr>
          <p:spPr bwMode="auto">
            <a:xfrm flipV="1">
              <a:off x="2256" y="3696"/>
              <a:ext cx="0" cy="336"/>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090" name="Text Box 1169"/>
            <p:cNvSpPr txBox="1">
              <a:spLocks noChangeArrowheads="1"/>
            </p:cNvSpPr>
            <p:nvPr/>
          </p:nvSpPr>
          <p:spPr bwMode="auto">
            <a:xfrm>
              <a:off x="2064" y="384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i</a:t>
              </a:r>
            </a:p>
          </p:txBody>
        </p:sp>
      </p:grpSp>
      <p:grpSp>
        <p:nvGrpSpPr>
          <p:cNvPr id="12" name="Group 1170"/>
          <p:cNvGrpSpPr>
            <a:grpSpLocks/>
          </p:cNvGrpSpPr>
          <p:nvPr/>
        </p:nvGrpSpPr>
        <p:grpSpPr bwMode="auto">
          <a:xfrm>
            <a:off x="4445000" y="5868988"/>
            <a:ext cx="381000" cy="609600"/>
            <a:chOff x="2736" y="3744"/>
            <a:chExt cx="240" cy="384"/>
          </a:xfrm>
        </p:grpSpPr>
        <p:sp>
          <p:nvSpPr>
            <p:cNvPr id="45079" name="Line 1171"/>
            <p:cNvSpPr>
              <a:spLocks noChangeShapeType="1"/>
            </p:cNvSpPr>
            <p:nvPr/>
          </p:nvSpPr>
          <p:spPr bwMode="auto">
            <a:xfrm flipV="1">
              <a:off x="2736" y="3744"/>
              <a:ext cx="0" cy="336"/>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080" name="Text Box 1172"/>
            <p:cNvSpPr txBox="1">
              <a:spLocks noChangeArrowheads="1"/>
            </p:cNvSpPr>
            <p:nvPr/>
          </p:nvSpPr>
          <p:spPr bwMode="auto">
            <a:xfrm>
              <a:off x="2832" y="384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j</a:t>
              </a:r>
            </a:p>
          </p:txBody>
        </p:sp>
      </p:grpSp>
      <p:grpSp>
        <p:nvGrpSpPr>
          <p:cNvPr id="13" name="Group 1173"/>
          <p:cNvGrpSpPr>
            <a:grpSpLocks/>
          </p:cNvGrpSpPr>
          <p:nvPr/>
        </p:nvGrpSpPr>
        <p:grpSpPr bwMode="auto">
          <a:xfrm>
            <a:off x="3835400" y="5875338"/>
            <a:ext cx="304800" cy="685800"/>
            <a:chOff x="2352" y="3696"/>
            <a:chExt cx="192" cy="432"/>
          </a:xfrm>
        </p:grpSpPr>
        <p:sp>
          <p:nvSpPr>
            <p:cNvPr id="45077" name="Line 1174"/>
            <p:cNvSpPr>
              <a:spLocks noChangeShapeType="1"/>
            </p:cNvSpPr>
            <p:nvPr/>
          </p:nvSpPr>
          <p:spPr bwMode="auto">
            <a:xfrm flipV="1">
              <a:off x="2352" y="3696"/>
              <a:ext cx="0" cy="336"/>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5078" name="Text Box 1175"/>
            <p:cNvSpPr txBox="1">
              <a:spLocks noChangeArrowheads="1"/>
            </p:cNvSpPr>
            <p:nvPr/>
          </p:nvSpPr>
          <p:spPr bwMode="auto">
            <a:xfrm>
              <a:off x="2400" y="384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j</a:t>
              </a:r>
            </a:p>
          </p:txBody>
        </p:sp>
      </p:grpSp>
      <p:grpSp>
        <p:nvGrpSpPr>
          <p:cNvPr id="14" name="Group 1176"/>
          <p:cNvGrpSpPr>
            <a:grpSpLocks/>
          </p:cNvGrpSpPr>
          <p:nvPr/>
        </p:nvGrpSpPr>
        <p:grpSpPr bwMode="auto">
          <a:xfrm>
            <a:off x="5283200" y="5899150"/>
            <a:ext cx="381000" cy="609600"/>
            <a:chOff x="3264" y="3744"/>
            <a:chExt cx="240" cy="384"/>
          </a:xfrm>
        </p:grpSpPr>
        <p:sp>
          <p:nvSpPr>
            <p:cNvPr id="45075" name="Text Box 1177"/>
            <p:cNvSpPr txBox="1">
              <a:spLocks noChangeArrowheads="1"/>
            </p:cNvSpPr>
            <p:nvPr/>
          </p:nvSpPr>
          <p:spPr bwMode="auto">
            <a:xfrm>
              <a:off x="3360" y="384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j</a:t>
              </a:r>
            </a:p>
          </p:txBody>
        </p:sp>
        <p:sp>
          <p:nvSpPr>
            <p:cNvPr id="45076" name="Line 1178"/>
            <p:cNvSpPr>
              <a:spLocks noChangeShapeType="1"/>
            </p:cNvSpPr>
            <p:nvPr/>
          </p:nvSpPr>
          <p:spPr bwMode="auto">
            <a:xfrm flipV="1">
              <a:off x="3264" y="3744"/>
              <a:ext cx="0" cy="336"/>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45074" name="Text Box 1179"/>
          <p:cNvSpPr txBox="1">
            <a:spLocks noChangeArrowheads="1"/>
          </p:cNvSpPr>
          <p:nvPr/>
        </p:nvSpPr>
        <p:spPr bwMode="auto">
          <a:xfrm>
            <a:off x="0" y="549275"/>
            <a:ext cx="4495800" cy="579438"/>
          </a:xfrm>
          <a:prstGeom prst="rect">
            <a:avLst/>
          </a:prstGeom>
          <a:noFill/>
          <a:ln>
            <a:noFill/>
          </a:ln>
          <a:effectLst>
            <a:outerShdw dist="28398" dir="1593903"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3200">
                <a:solidFill>
                  <a:srgbClr val="A50021"/>
                </a:solidFill>
                <a:latin typeface="Times New Roman" pitchFamily="18" charset="0"/>
                <a:cs typeface="Tahoma" pitchFamily="34" charset="0"/>
              </a:rPr>
              <a:t>一次划分示例</a:t>
            </a:r>
          </a:p>
        </p:txBody>
      </p:sp>
    </p:spTree>
    <p:extLst>
      <p:ext uri="{BB962C8B-B14F-4D97-AF65-F5344CB8AC3E}">
        <p14:creationId xmlns:p14="http://schemas.microsoft.com/office/powerpoint/2010/main" val="5782824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outHorizontal)">
                                      <p:cBhvr>
                                        <p:cTn id="25"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outHorizontal)">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42"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outHorizontal)">
                                      <p:cBhvr>
                                        <p:cTn id="41"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42"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outHorizontal)">
                                      <p:cBhvr>
                                        <p:cTn id="4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42"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outHorizontal)">
                                      <p:cBhvr>
                                        <p:cTn id="51" dur="500"/>
                                        <p:tgtEl>
                                          <p:spTgt spid="1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0-#ppt_w/2"/>
                                          </p:val>
                                        </p:tav>
                                        <p:tav tm="100000">
                                          <p:val>
                                            <p:strVal val="#ppt_x"/>
                                          </p:val>
                                        </p:tav>
                                      </p:tavLst>
                                    </p:anim>
                                    <p:anim calcmode="lin" valueType="num">
                                      <p:cBhvr additive="base">
                                        <p:cTn id="5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arn(outHorizontal)">
                                      <p:cBhvr>
                                        <p:cTn id="6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arn(outHorizontal)">
                                      <p:cBhvr>
                                        <p:cTn id="6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barn(outHorizontal)">
                                      <p:cBhvr>
                                        <p:cTn id="7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CBAB2FFC-9BFF-42A1-9C4F-D6596CCA4A28}"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4813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481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D61E5C93-259F-4F49-BF7D-9B138430BC7A}" type="slidenum">
              <a:rPr lang="en-US" altLang="zh-CN" sz="1400" b="0" smtClean="0">
                <a:latin typeface="Comic Sans MS" pitchFamily="66" charset="0"/>
                <a:cs typeface="Tahoma" pitchFamily="34" charset="0"/>
              </a:rPr>
              <a:pPr>
                <a:spcBef>
                  <a:spcPct val="0"/>
                </a:spcBef>
                <a:buClrTx/>
                <a:buSzTx/>
                <a:buFontTx/>
                <a:buNone/>
              </a:pPr>
              <a:t>14</a:t>
            </a:fld>
            <a:endParaRPr lang="en-US" altLang="zh-CN" sz="1400" b="0" smtClean="0">
              <a:latin typeface="Comic Sans MS" pitchFamily="66" charset="0"/>
              <a:cs typeface="Tahoma" pitchFamily="34" charset="0"/>
            </a:endParaRPr>
          </a:p>
        </p:txBody>
      </p:sp>
      <p:sp>
        <p:nvSpPr>
          <p:cNvPr id="48133" name="Text Box 2"/>
          <p:cNvSpPr txBox="1">
            <a:spLocks noChangeArrowheads="1"/>
          </p:cNvSpPr>
          <p:nvPr/>
        </p:nvSpPr>
        <p:spPr bwMode="auto">
          <a:xfrm>
            <a:off x="609600" y="854075"/>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800">
                <a:latin typeface="Times New Roman" pitchFamily="18" charset="0"/>
                <a:cs typeface="Tahoma" pitchFamily="34" charset="0"/>
              </a:rPr>
              <a:t>        </a:t>
            </a:r>
            <a:r>
              <a:rPr kumimoji="1" lang="zh-CN" altLang="en-US" sz="2800">
                <a:latin typeface="Times New Roman" pitchFamily="18" charset="0"/>
                <a:cs typeface="Tahoma" pitchFamily="34" charset="0"/>
              </a:rPr>
              <a:t>以轴值为基准将待排序序列划分为两个子序列后，对每一个子序列分别递归进行排序。</a:t>
            </a:r>
          </a:p>
        </p:txBody>
      </p:sp>
      <p:sp>
        <p:nvSpPr>
          <p:cNvPr id="48134" name="AutoShape 10" descr="白色大理石"/>
          <p:cNvSpPr>
            <a:spLocks noChangeArrowheads="1"/>
          </p:cNvSpPr>
          <p:nvPr/>
        </p:nvSpPr>
        <p:spPr bwMode="auto">
          <a:xfrm>
            <a:off x="3797300" y="5205413"/>
            <a:ext cx="1066800" cy="457200"/>
          </a:xfrm>
          <a:prstGeom prst="parallelogram">
            <a:avLst>
              <a:gd name="adj" fmla="val 61574"/>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48135" name="AutoShape 11" descr="白色大理石"/>
          <p:cNvSpPr>
            <a:spLocks noChangeArrowheads="1"/>
          </p:cNvSpPr>
          <p:nvPr/>
        </p:nvSpPr>
        <p:spPr bwMode="auto">
          <a:xfrm>
            <a:off x="3949700" y="3162300"/>
            <a:ext cx="3609975" cy="457200"/>
          </a:xfrm>
          <a:prstGeom prst="parallelogram">
            <a:avLst>
              <a:gd name="adj" fmla="val 65799"/>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48136" name="AutoShape 12" descr="白色大理石"/>
          <p:cNvSpPr>
            <a:spLocks noChangeArrowheads="1"/>
          </p:cNvSpPr>
          <p:nvPr/>
        </p:nvSpPr>
        <p:spPr bwMode="auto">
          <a:xfrm>
            <a:off x="1130300" y="3176588"/>
            <a:ext cx="2286000" cy="457200"/>
          </a:xfrm>
          <a:prstGeom prst="parallelogram">
            <a:avLst>
              <a:gd name="adj" fmla="val 72361"/>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8381" name="AutoShape 13"/>
          <p:cNvSpPr>
            <a:spLocks noChangeArrowheads="1"/>
          </p:cNvSpPr>
          <p:nvPr/>
        </p:nvSpPr>
        <p:spPr bwMode="auto">
          <a:xfrm>
            <a:off x="1663700" y="3065463"/>
            <a:ext cx="533400" cy="381000"/>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00FF"/>
                </a:solidFill>
                <a:effectLst>
                  <a:outerShdw blurRad="38100" dist="38100" dir="2700000" algn="tl">
                    <a:srgbClr val="000000"/>
                  </a:outerShdw>
                </a:effectLst>
                <a:latin typeface="Arial" charset="0"/>
                <a:ea typeface="宋体" pitchFamily="2" charset="-122"/>
              </a:rPr>
              <a:t>13</a:t>
            </a:r>
            <a:endParaRPr kumimoji="1" lang="en-US" altLang="zh-CN">
              <a:solidFill>
                <a:srgbClr val="FF00FF"/>
              </a:solidFill>
              <a:effectLst>
                <a:outerShdw blurRad="38100" dist="38100" dir="2700000" algn="tl">
                  <a:srgbClr val="000000"/>
                </a:outerShdw>
              </a:effectLst>
              <a:ea typeface="宋体" pitchFamily="2" charset="-122"/>
            </a:endParaRPr>
          </a:p>
        </p:txBody>
      </p:sp>
      <p:sp>
        <p:nvSpPr>
          <p:cNvPr id="58382" name="AutoShape 14"/>
          <p:cNvSpPr>
            <a:spLocks noChangeArrowheads="1"/>
          </p:cNvSpPr>
          <p:nvPr/>
        </p:nvSpPr>
        <p:spPr bwMode="auto">
          <a:xfrm>
            <a:off x="2578100" y="2947988"/>
            <a:ext cx="533400" cy="519112"/>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27</a:t>
            </a:r>
            <a:endParaRPr kumimoji="1" lang="en-US" altLang="zh-CN">
              <a:effectLst>
                <a:outerShdw blurRad="38100" dist="38100" dir="2700000" algn="tl">
                  <a:srgbClr val="000000"/>
                </a:outerShdw>
              </a:effectLst>
              <a:ea typeface="宋体" pitchFamily="2" charset="-122"/>
            </a:endParaRPr>
          </a:p>
        </p:txBody>
      </p:sp>
      <p:sp>
        <p:nvSpPr>
          <p:cNvPr id="58383" name="AutoShape 15"/>
          <p:cNvSpPr>
            <a:spLocks noChangeArrowheads="1"/>
          </p:cNvSpPr>
          <p:nvPr/>
        </p:nvSpPr>
        <p:spPr bwMode="auto">
          <a:xfrm>
            <a:off x="4254500" y="2566988"/>
            <a:ext cx="533400" cy="941387"/>
          </a:xfrm>
          <a:prstGeom prst="can">
            <a:avLst>
              <a:gd name="adj" fmla="val 44122"/>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00FF"/>
                </a:solidFill>
                <a:effectLst>
                  <a:outerShdw blurRad="38100" dist="38100" dir="2700000" algn="tl">
                    <a:srgbClr val="000000"/>
                  </a:outerShdw>
                </a:effectLst>
                <a:latin typeface="Arial" charset="0"/>
                <a:ea typeface="宋体" pitchFamily="2" charset="-122"/>
              </a:rPr>
              <a:t>50</a:t>
            </a:r>
            <a:endParaRPr kumimoji="1" lang="en-US" altLang="zh-CN">
              <a:solidFill>
                <a:srgbClr val="FF00FF"/>
              </a:solidFill>
              <a:effectLst>
                <a:outerShdw blurRad="38100" dist="38100" dir="2700000" algn="tl">
                  <a:srgbClr val="000000"/>
                </a:outerShdw>
              </a:effectLst>
              <a:ea typeface="宋体" pitchFamily="2" charset="-122"/>
            </a:endParaRPr>
          </a:p>
        </p:txBody>
      </p:sp>
      <p:sp>
        <p:nvSpPr>
          <p:cNvPr id="58384" name="AutoShape 16"/>
          <p:cNvSpPr>
            <a:spLocks noChangeArrowheads="1"/>
          </p:cNvSpPr>
          <p:nvPr/>
        </p:nvSpPr>
        <p:spPr bwMode="auto">
          <a:xfrm>
            <a:off x="3492500" y="2781300"/>
            <a:ext cx="533400" cy="685800"/>
          </a:xfrm>
          <a:prstGeom prst="can">
            <a:avLst>
              <a:gd name="adj" fmla="val 32143"/>
            </a:avLst>
          </a:prstGeom>
          <a:solidFill>
            <a:srgbClr val="339966"/>
          </a:solidFill>
          <a:ln w="9525">
            <a:solidFill>
              <a:schemeClr val="tx1"/>
            </a:solidFill>
            <a:round/>
            <a:headEnd/>
            <a:tailEnd/>
          </a:ln>
        </p:spPr>
        <p:txBody>
          <a:bodyPr wrap="none" anchor="ctr"/>
          <a:lstStyle/>
          <a:p>
            <a:pPr algn="ctr">
              <a:defRPr/>
            </a:pPr>
            <a:r>
              <a:rPr kumimoji="1" lang="en-US" altLang="zh-CN" b="1">
                <a:solidFill>
                  <a:srgbClr val="FF00FF"/>
                </a:solidFill>
                <a:effectLst>
                  <a:outerShdw blurRad="38100" dist="38100" dir="2700000" algn="tl">
                    <a:srgbClr val="000000"/>
                  </a:outerShdw>
                </a:effectLst>
                <a:latin typeface="Arial" charset="0"/>
                <a:ea typeface="宋体" pitchFamily="2" charset="-122"/>
              </a:rPr>
              <a:t>38</a:t>
            </a:r>
            <a:endParaRPr kumimoji="1" lang="en-US" altLang="zh-CN">
              <a:solidFill>
                <a:srgbClr val="FF00FF"/>
              </a:solidFill>
              <a:effectLst>
                <a:outerShdw blurRad="38100" dist="38100" dir="2700000" algn="tl">
                  <a:srgbClr val="000000"/>
                </a:outerShdw>
              </a:effectLst>
              <a:ea typeface="宋体" pitchFamily="2" charset="-122"/>
            </a:endParaRPr>
          </a:p>
        </p:txBody>
      </p:sp>
      <p:sp>
        <p:nvSpPr>
          <p:cNvPr id="58385" name="AutoShape 17"/>
          <p:cNvSpPr>
            <a:spLocks noChangeArrowheads="1"/>
          </p:cNvSpPr>
          <p:nvPr/>
        </p:nvSpPr>
        <p:spPr bwMode="auto">
          <a:xfrm>
            <a:off x="5916613" y="2719388"/>
            <a:ext cx="533400" cy="865187"/>
          </a:xfrm>
          <a:prstGeom prst="can">
            <a:avLst>
              <a:gd name="adj" fmla="val 4055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a:effectLst>
                <a:outerShdw blurRad="38100" dist="38100" dir="2700000" algn="tl">
                  <a:srgbClr val="000000"/>
                </a:outerShdw>
              </a:effectLst>
              <a:ea typeface="宋体" pitchFamily="2" charset="-122"/>
            </a:endParaRPr>
          </a:p>
        </p:txBody>
      </p:sp>
      <p:sp>
        <p:nvSpPr>
          <p:cNvPr id="58386" name="AutoShape 18"/>
          <p:cNvSpPr>
            <a:spLocks noChangeArrowheads="1"/>
          </p:cNvSpPr>
          <p:nvPr/>
        </p:nvSpPr>
        <p:spPr bwMode="auto">
          <a:xfrm>
            <a:off x="5092700" y="2400300"/>
            <a:ext cx="533400" cy="1122363"/>
          </a:xfrm>
          <a:prstGeom prst="can">
            <a:avLst>
              <a:gd name="adj" fmla="val 5260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55</a:t>
            </a:r>
            <a:endParaRPr kumimoji="1" lang="en-US" altLang="zh-CN">
              <a:effectLst>
                <a:outerShdw blurRad="38100" dist="38100" dir="2700000" algn="tl">
                  <a:srgbClr val="000000"/>
                </a:outerShdw>
              </a:effectLst>
              <a:ea typeface="宋体" pitchFamily="2" charset="-122"/>
            </a:endParaRPr>
          </a:p>
        </p:txBody>
      </p:sp>
      <p:sp>
        <p:nvSpPr>
          <p:cNvPr id="48143" name="Line 19"/>
          <p:cNvSpPr>
            <a:spLocks noChangeShapeType="1"/>
          </p:cNvSpPr>
          <p:nvPr/>
        </p:nvSpPr>
        <p:spPr bwMode="auto">
          <a:xfrm flipV="1">
            <a:off x="2862263" y="3481388"/>
            <a:ext cx="0" cy="533400"/>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8144" name="Text Box 20"/>
          <p:cNvSpPr txBox="1">
            <a:spLocks noChangeArrowheads="1"/>
          </p:cNvSpPr>
          <p:nvPr/>
        </p:nvSpPr>
        <p:spPr bwMode="auto">
          <a:xfrm>
            <a:off x="3035300" y="37719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j</a:t>
            </a:r>
          </a:p>
        </p:txBody>
      </p:sp>
      <p:sp>
        <p:nvSpPr>
          <p:cNvPr id="48145" name="Line 21"/>
          <p:cNvSpPr>
            <a:spLocks noChangeShapeType="1"/>
          </p:cNvSpPr>
          <p:nvPr/>
        </p:nvSpPr>
        <p:spPr bwMode="auto">
          <a:xfrm flipV="1">
            <a:off x="1892300" y="3467100"/>
            <a:ext cx="0" cy="533400"/>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8146" name="Text Box 22"/>
          <p:cNvSpPr txBox="1">
            <a:spLocks noChangeArrowheads="1"/>
          </p:cNvSpPr>
          <p:nvPr/>
        </p:nvSpPr>
        <p:spPr bwMode="auto">
          <a:xfrm>
            <a:off x="1435100" y="3771900"/>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i</a:t>
            </a:r>
          </a:p>
        </p:txBody>
      </p:sp>
      <p:sp>
        <p:nvSpPr>
          <p:cNvPr id="48147" name="Line 23"/>
          <p:cNvSpPr>
            <a:spLocks noChangeShapeType="1"/>
          </p:cNvSpPr>
          <p:nvPr/>
        </p:nvSpPr>
        <p:spPr bwMode="auto">
          <a:xfrm flipV="1">
            <a:off x="4483100" y="3543300"/>
            <a:ext cx="0" cy="533400"/>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8148" name="Text Box 24"/>
          <p:cNvSpPr txBox="1">
            <a:spLocks noChangeArrowheads="1"/>
          </p:cNvSpPr>
          <p:nvPr/>
        </p:nvSpPr>
        <p:spPr bwMode="auto">
          <a:xfrm>
            <a:off x="4178300" y="3848100"/>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i</a:t>
            </a:r>
          </a:p>
        </p:txBody>
      </p:sp>
      <p:sp>
        <p:nvSpPr>
          <p:cNvPr id="48149" name="Line 25"/>
          <p:cNvSpPr>
            <a:spLocks noChangeShapeType="1"/>
          </p:cNvSpPr>
          <p:nvPr/>
        </p:nvSpPr>
        <p:spPr bwMode="auto">
          <a:xfrm flipV="1">
            <a:off x="7073900" y="3543300"/>
            <a:ext cx="0" cy="533400"/>
          </a:xfrm>
          <a:prstGeom prst="line">
            <a:avLst/>
          </a:prstGeom>
          <a:noFill/>
          <a:ln w="381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8150" name="Text Box 26"/>
          <p:cNvSpPr txBox="1">
            <a:spLocks noChangeArrowheads="1"/>
          </p:cNvSpPr>
          <p:nvPr/>
        </p:nvSpPr>
        <p:spPr bwMode="auto">
          <a:xfrm>
            <a:off x="7226300" y="37719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a:solidFill>
                  <a:srgbClr val="339966"/>
                </a:solidFill>
                <a:latin typeface="Times New Roman" pitchFamily="18" charset="0"/>
                <a:cs typeface="Tahoma" pitchFamily="34" charset="0"/>
              </a:rPr>
              <a:t>j</a:t>
            </a:r>
          </a:p>
        </p:txBody>
      </p:sp>
      <p:sp>
        <p:nvSpPr>
          <p:cNvPr id="48151" name="AutoShape 27" descr="白色大理石"/>
          <p:cNvSpPr>
            <a:spLocks noChangeArrowheads="1"/>
          </p:cNvSpPr>
          <p:nvPr/>
        </p:nvSpPr>
        <p:spPr bwMode="auto">
          <a:xfrm>
            <a:off x="5473700" y="5205413"/>
            <a:ext cx="1857375" cy="471487"/>
          </a:xfrm>
          <a:prstGeom prst="parallelogram">
            <a:avLst>
              <a:gd name="adj" fmla="val 50847"/>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48152" name="AutoShape 28" descr="白色大理石"/>
          <p:cNvSpPr>
            <a:spLocks noChangeArrowheads="1"/>
          </p:cNvSpPr>
          <p:nvPr/>
        </p:nvSpPr>
        <p:spPr bwMode="auto">
          <a:xfrm>
            <a:off x="2044700" y="5219700"/>
            <a:ext cx="1143000" cy="457200"/>
          </a:xfrm>
          <a:prstGeom prst="parallelogram">
            <a:avLst>
              <a:gd name="adj" fmla="val 45139"/>
            </a:avLst>
          </a:prstGeom>
          <a:blipFill dpi="0" rotWithShape="0">
            <a:blip r:embed="rId2"/>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8397" name="AutoShape 29"/>
          <p:cNvSpPr>
            <a:spLocks noChangeArrowheads="1"/>
          </p:cNvSpPr>
          <p:nvPr/>
        </p:nvSpPr>
        <p:spPr bwMode="auto">
          <a:xfrm>
            <a:off x="1435100" y="5108575"/>
            <a:ext cx="533400" cy="381000"/>
          </a:xfrm>
          <a:prstGeom prst="can">
            <a:avLst>
              <a:gd name="adj" fmla="val 25000"/>
            </a:avLst>
          </a:prstGeom>
          <a:solidFill>
            <a:srgbClr val="339966"/>
          </a:solidFill>
          <a:ln w="9525">
            <a:solidFill>
              <a:schemeClr val="tx1"/>
            </a:solidFill>
            <a:round/>
            <a:headEnd/>
            <a:tailEnd/>
          </a:ln>
        </p:spPr>
        <p:txBody>
          <a:bodyPr wrap="none" anchor="ctr"/>
          <a:lstStyle/>
          <a:p>
            <a:pPr algn="ctr">
              <a:defRPr/>
            </a:pPr>
            <a:r>
              <a:rPr kumimoji="1" lang="en-US" altLang="zh-CN" b="1">
                <a:solidFill>
                  <a:srgbClr val="FF00FF"/>
                </a:solidFill>
                <a:effectLst>
                  <a:outerShdw blurRad="38100" dist="38100" dir="2700000" algn="tl">
                    <a:srgbClr val="000000"/>
                  </a:outerShdw>
                </a:effectLst>
                <a:latin typeface="Arial" charset="0"/>
                <a:ea typeface="宋体" pitchFamily="2" charset="-122"/>
              </a:rPr>
              <a:t>13</a:t>
            </a:r>
            <a:endParaRPr kumimoji="1" lang="en-US" altLang="zh-CN">
              <a:solidFill>
                <a:srgbClr val="FF00FF"/>
              </a:solidFill>
              <a:effectLst>
                <a:outerShdw blurRad="38100" dist="38100" dir="2700000" algn="tl">
                  <a:srgbClr val="000000"/>
                </a:outerShdw>
              </a:effectLst>
              <a:ea typeface="宋体" pitchFamily="2" charset="-122"/>
            </a:endParaRPr>
          </a:p>
        </p:txBody>
      </p:sp>
      <p:sp>
        <p:nvSpPr>
          <p:cNvPr id="58398" name="AutoShape 30"/>
          <p:cNvSpPr>
            <a:spLocks noChangeArrowheads="1"/>
          </p:cNvSpPr>
          <p:nvPr/>
        </p:nvSpPr>
        <p:spPr bwMode="auto">
          <a:xfrm>
            <a:off x="6540500" y="4214813"/>
            <a:ext cx="533400" cy="1371600"/>
          </a:xfrm>
          <a:prstGeom prst="can">
            <a:avLst>
              <a:gd name="adj" fmla="val 64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65</a:t>
            </a:r>
            <a:endParaRPr kumimoji="1" lang="en-US" altLang="zh-CN">
              <a:effectLst>
                <a:outerShdw blurRad="38100" dist="38100" dir="2700000" algn="tl">
                  <a:srgbClr val="000000"/>
                </a:outerShdw>
              </a:effectLst>
              <a:ea typeface="宋体" pitchFamily="2" charset="-122"/>
            </a:endParaRPr>
          </a:p>
        </p:txBody>
      </p:sp>
      <p:sp>
        <p:nvSpPr>
          <p:cNvPr id="58399" name="AutoShape 31"/>
          <p:cNvSpPr>
            <a:spLocks noChangeArrowheads="1"/>
          </p:cNvSpPr>
          <p:nvPr/>
        </p:nvSpPr>
        <p:spPr bwMode="auto">
          <a:xfrm>
            <a:off x="2349500" y="4991100"/>
            <a:ext cx="533400" cy="519113"/>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27</a:t>
            </a:r>
            <a:endParaRPr kumimoji="1" lang="en-US" altLang="zh-CN">
              <a:effectLst>
                <a:outerShdw blurRad="38100" dist="38100" dir="2700000" algn="tl">
                  <a:srgbClr val="000000"/>
                </a:outerShdw>
              </a:effectLst>
              <a:ea typeface="宋体" pitchFamily="2" charset="-122"/>
            </a:endParaRPr>
          </a:p>
        </p:txBody>
      </p:sp>
      <p:sp>
        <p:nvSpPr>
          <p:cNvPr id="58400" name="AutoShape 32"/>
          <p:cNvSpPr>
            <a:spLocks noChangeArrowheads="1"/>
          </p:cNvSpPr>
          <p:nvPr/>
        </p:nvSpPr>
        <p:spPr bwMode="auto">
          <a:xfrm>
            <a:off x="4940300" y="4595813"/>
            <a:ext cx="533400" cy="941387"/>
          </a:xfrm>
          <a:prstGeom prst="can">
            <a:avLst>
              <a:gd name="adj" fmla="val 44122"/>
            </a:avLst>
          </a:prstGeom>
          <a:solidFill>
            <a:srgbClr val="339966"/>
          </a:solidFill>
          <a:ln w="9525">
            <a:solidFill>
              <a:schemeClr val="tx1"/>
            </a:solidFill>
            <a:round/>
            <a:headEnd/>
            <a:tailEnd/>
          </a:ln>
        </p:spPr>
        <p:txBody>
          <a:bodyPr wrap="none" anchor="ctr"/>
          <a:lstStyle/>
          <a:p>
            <a:pPr algn="ctr">
              <a:defRPr/>
            </a:pPr>
            <a:r>
              <a:rPr kumimoji="1" lang="en-US" altLang="zh-CN" b="1">
                <a:solidFill>
                  <a:srgbClr val="FF00FF"/>
                </a:solidFill>
                <a:effectLst>
                  <a:outerShdw blurRad="38100" dist="38100" dir="2700000" algn="tl">
                    <a:srgbClr val="000000"/>
                  </a:outerShdw>
                </a:effectLst>
                <a:latin typeface="Arial" charset="0"/>
                <a:ea typeface="宋体" pitchFamily="2" charset="-122"/>
              </a:rPr>
              <a:t>50</a:t>
            </a:r>
            <a:endParaRPr kumimoji="1" lang="en-US" altLang="zh-CN">
              <a:solidFill>
                <a:srgbClr val="FF00FF"/>
              </a:solidFill>
              <a:effectLst>
                <a:outerShdw blurRad="38100" dist="38100" dir="2700000" algn="tl">
                  <a:srgbClr val="000000"/>
                </a:outerShdw>
              </a:effectLst>
              <a:ea typeface="宋体" pitchFamily="2" charset="-122"/>
            </a:endParaRPr>
          </a:p>
        </p:txBody>
      </p:sp>
      <p:sp>
        <p:nvSpPr>
          <p:cNvPr id="58401" name="AutoShape 33"/>
          <p:cNvSpPr>
            <a:spLocks noChangeArrowheads="1"/>
          </p:cNvSpPr>
          <p:nvPr/>
        </p:nvSpPr>
        <p:spPr bwMode="auto">
          <a:xfrm>
            <a:off x="3263900" y="4824413"/>
            <a:ext cx="533400" cy="685800"/>
          </a:xfrm>
          <a:prstGeom prst="can">
            <a:avLst>
              <a:gd name="adj" fmla="val 32143"/>
            </a:avLst>
          </a:prstGeom>
          <a:solidFill>
            <a:srgbClr val="339966"/>
          </a:solidFill>
          <a:ln w="9525">
            <a:solidFill>
              <a:schemeClr val="tx1"/>
            </a:solidFill>
            <a:round/>
            <a:headEnd/>
            <a:tailEnd/>
          </a:ln>
        </p:spPr>
        <p:txBody>
          <a:bodyPr wrap="none" anchor="ctr"/>
          <a:lstStyle/>
          <a:p>
            <a:pPr algn="ctr">
              <a:defRPr/>
            </a:pPr>
            <a:r>
              <a:rPr kumimoji="1" lang="en-US" altLang="zh-CN" b="1">
                <a:solidFill>
                  <a:srgbClr val="FF00FF"/>
                </a:solidFill>
                <a:effectLst>
                  <a:outerShdw blurRad="38100" dist="38100" dir="2700000" algn="tl">
                    <a:srgbClr val="000000"/>
                  </a:outerShdw>
                </a:effectLst>
                <a:latin typeface="Arial" charset="0"/>
                <a:ea typeface="宋体" pitchFamily="2" charset="-122"/>
              </a:rPr>
              <a:t>38</a:t>
            </a:r>
            <a:endParaRPr kumimoji="1" lang="en-US" altLang="zh-CN">
              <a:solidFill>
                <a:srgbClr val="FF00FF"/>
              </a:solidFill>
              <a:effectLst>
                <a:outerShdw blurRad="38100" dist="38100" dir="2700000" algn="tl">
                  <a:srgbClr val="000000"/>
                </a:outerShdw>
              </a:effectLst>
              <a:ea typeface="宋体" pitchFamily="2" charset="-122"/>
            </a:endParaRPr>
          </a:p>
        </p:txBody>
      </p:sp>
      <p:sp>
        <p:nvSpPr>
          <p:cNvPr id="58402" name="AutoShape 34"/>
          <p:cNvSpPr>
            <a:spLocks noChangeArrowheads="1"/>
          </p:cNvSpPr>
          <p:nvPr/>
        </p:nvSpPr>
        <p:spPr bwMode="auto">
          <a:xfrm>
            <a:off x="4102100" y="4672013"/>
            <a:ext cx="533400" cy="865187"/>
          </a:xfrm>
          <a:prstGeom prst="can">
            <a:avLst>
              <a:gd name="adj" fmla="val 4055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49</a:t>
            </a:r>
            <a:endParaRPr kumimoji="1" lang="en-US" altLang="zh-CN">
              <a:effectLst>
                <a:outerShdw blurRad="38100" dist="38100" dir="2700000" algn="tl">
                  <a:srgbClr val="000000"/>
                </a:outerShdw>
              </a:effectLst>
              <a:ea typeface="宋体" pitchFamily="2" charset="-122"/>
            </a:endParaRPr>
          </a:p>
        </p:txBody>
      </p:sp>
      <p:sp>
        <p:nvSpPr>
          <p:cNvPr id="58403" name="AutoShape 35"/>
          <p:cNvSpPr>
            <a:spLocks noChangeArrowheads="1"/>
          </p:cNvSpPr>
          <p:nvPr/>
        </p:nvSpPr>
        <p:spPr bwMode="auto">
          <a:xfrm>
            <a:off x="5778500" y="4464050"/>
            <a:ext cx="533400" cy="1122363"/>
          </a:xfrm>
          <a:prstGeom prst="can">
            <a:avLst>
              <a:gd name="adj" fmla="val 52604"/>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55</a:t>
            </a:r>
            <a:endParaRPr kumimoji="1" lang="en-US" altLang="zh-CN">
              <a:effectLst>
                <a:outerShdw blurRad="38100" dist="38100" dir="2700000" algn="tl">
                  <a:srgbClr val="000000"/>
                </a:outerShdw>
              </a:effectLst>
              <a:ea typeface="宋体" pitchFamily="2" charset="-122"/>
            </a:endParaRPr>
          </a:p>
        </p:txBody>
      </p:sp>
      <p:sp>
        <p:nvSpPr>
          <p:cNvPr id="58404" name="AutoShape 36"/>
          <p:cNvSpPr>
            <a:spLocks noChangeArrowheads="1"/>
          </p:cNvSpPr>
          <p:nvPr/>
        </p:nvSpPr>
        <p:spPr bwMode="auto">
          <a:xfrm>
            <a:off x="6692900" y="2171700"/>
            <a:ext cx="533400" cy="1371600"/>
          </a:xfrm>
          <a:prstGeom prst="can">
            <a:avLst>
              <a:gd name="adj" fmla="val 64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defRPr/>
            </a:pPr>
            <a:r>
              <a:rPr kumimoji="1" lang="en-US" altLang="zh-CN" b="1">
                <a:solidFill>
                  <a:srgbClr val="FF3300"/>
                </a:solidFill>
                <a:effectLst>
                  <a:outerShdw blurRad="38100" dist="38100" dir="2700000" algn="tl">
                    <a:srgbClr val="000000"/>
                  </a:outerShdw>
                </a:effectLst>
                <a:latin typeface="Arial" charset="0"/>
                <a:ea typeface="宋体" pitchFamily="2" charset="-122"/>
              </a:rPr>
              <a:t>65</a:t>
            </a:r>
            <a:endParaRPr kumimoji="1" lang="en-US" altLang="zh-CN">
              <a:effectLst>
                <a:outerShdw blurRad="38100" dist="38100" dir="2700000" algn="tl">
                  <a:srgbClr val="000000"/>
                </a:outerShdw>
              </a:effectLst>
              <a:ea typeface="宋体" pitchFamily="2" charset="-122"/>
            </a:endParaRPr>
          </a:p>
        </p:txBody>
      </p:sp>
      <p:sp>
        <p:nvSpPr>
          <p:cNvPr id="2" name="矩形 1"/>
          <p:cNvSpPr/>
          <p:nvPr/>
        </p:nvSpPr>
        <p:spPr>
          <a:xfrm>
            <a:off x="1075558" y="143635"/>
            <a:ext cx="7458841" cy="567656"/>
          </a:xfrm>
          <a:prstGeom prst="rect">
            <a:avLst/>
          </a:prstGeom>
        </p:spPr>
        <p:txBody>
          <a:bodyPr wrap="square">
            <a:spAutoFit/>
          </a:bodyPr>
          <a:lstStyle/>
          <a:p>
            <a:pPr algn="just">
              <a:lnSpc>
                <a:spcPct val="104000"/>
              </a:lnSpc>
            </a:pPr>
            <a:r>
              <a:rPr lang="en-US" altLang="zh-CN" sz="3200" b="1" dirty="0">
                <a:solidFill>
                  <a:srgbClr val="FF0000"/>
                </a:solidFill>
                <a:cs typeface="Tahoma" pitchFamily="34" charset="0"/>
              </a:rPr>
              <a:t>void </a:t>
            </a:r>
            <a:r>
              <a:rPr lang="en-US" altLang="zh-CN" sz="3200" b="1" dirty="0" err="1">
                <a:solidFill>
                  <a:srgbClr val="FF0000"/>
                </a:solidFill>
                <a:cs typeface="Tahoma" pitchFamily="34" charset="0"/>
              </a:rPr>
              <a:t>QuickSort</a:t>
            </a:r>
            <a:r>
              <a:rPr lang="en-US" altLang="zh-CN" sz="3200" b="1" dirty="0">
                <a:solidFill>
                  <a:srgbClr val="FF0000"/>
                </a:solidFill>
                <a:latin typeface="宋体" charset="-122"/>
                <a:cs typeface="Tahoma" pitchFamily="34" charset="0"/>
              </a:rPr>
              <a:t>(</a:t>
            </a:r>
            <a:r>
              <a:rPr lang="en-US" altLang="zh-CN" sz="3200" b="1" dirty="0" err="1">
                <a:solidFill>
                  <a:srgbClr val="FF0000"/>
                </a:solidFill>
                <a:cs typeface="Tahoma" pitchFamily="34" charset="0"/>
              </a:rPr>
              <a:t>int</a:t>
            </a:r>
            <a:r>
              <a:rPr lang="en-US" altLang="zh-CN" sz="3200" b="1" dirty="0">
                <a:solidFill>
                  <a:srgbClr val="FF0000"/>
                </a:solidFill>
                <a:cs typeface="Tahoma" pitchFamily="34" charset="0"/>
              </a:rPr>
              <a:t> r[ ], </a:t>
            </a:r>
            <a:r>
              <a:rPr lang="en-US" altLang="zh-CN" sz="3200" b="1" dirty="0" err="1">
                <a:solidFill>
                  <a:srgbClr val="FF0000"/>
                </a:solidFill>
                <a:cs typeface="Tahoma" pitchFamily="34" charset="0"/>
              </a:rPr>
              <a:t>int</a:t>
            </a:r>
            <a:r>
              <a:rPr lang="en-US" altLang="zh-CN" sz="3200" b="1" dirty="0">
                <a:solidFill>
                  <a:srgbClr val="FF0000"/>
                </a:solidFill>
                <a:cs typeface="Tahoma" pitchFamily="34" charset="0"/>
              </a:rPr>
              <a:t> first, </a:t>
            </a:r>
            <a:r>
              <a:rPr lang="en-US" altLang="zh-CN" sz="3200" b="1" dirty="0" err="1">
                <a:solidFill>
                  <a:srgbClr val="FF0000"/>
                </a:solidFill>
                <a:cs typeface="Tahoma" pitchFamily="34" charset="0"/>
              </a:rPr>
              <a:t>int</a:t>
            </a:r>
            <a:r>
              <a:rPr lang="en-US" altLang="zh-CN" sz="3200" b="1" dirty="0">
                <a:solidFill>
                  <a:srgbClr val="FF0000"/>
                </a:solidFill>
                <a:cs typeface="Tahoma" pitchFamily="34" charset="0"/>
              </a:rPr>
              <a:t> end</a:t>
            </a:r>
            <a:r>
              <a:rPr lang="en-US" altLang="zh-CN" sz="3200" b="1" dirty="0">
                <a:solidFill>
                  <a:srgbClr val="FF0000"/>
                </a:solidFill>
                <a:latin typeface="宋体" charset="-122"/>
                <a:cs typeface="Tahoma" pitchFamily="34" charset="0"/>
              </a:rPr>
              <a:t>)</a:t>
            </a:r>
            <a:endParaRPr lang="en-US" altLang="zh-CN" sz="3200" b="1" dirty="0">
              <a:solidFill>
                <a:srgbClr val="FF0000"/>
              </a:solidFill>
              <a:cs typeface="Tahoma" pitchFamily="34" charset="0"/>
            </a:endParaRPr>
          </a:p>
        </p:txBody>
      </p:sp>
    </p:spTree>
    <p:extLst>
      <p:ext uri="{BB962C8B-B14F-4D97-AF65-F5344CB8AC3E}">
        <p14:creationId xmlns:p14="http://schemas.microsoft.com/office/powerpoint/2010/main" val="21160361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19A9ED8D-5033-42C7-ABC4-E1A41F8C8962}"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4915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33FE0771-4BF6-4C02-8613-50C9DA04C7A1}" type="slidenum">
              <a:rPr lang="en-US" altLang="zh-CN" sz="1400" b="0" smtClean="0">
                <a:latin typeface="Comic Sans MS" pitchFamily="66" charset="0"/>
                <a:cs typeface="Tahoma" pitchFamily="34" charset="0"/>
              </a:rPr>
              <a:pPr>
                <a:spcBef>
                  <a:spcPct val="0"/>
                </a:spcBef>
                <a:buClrTx/>
                <a:buSzTx/>
                <a:buFontTx/>
                <a:buNone/>
              </a:pPr>
              <a:t>15</a:t>
            </a:fld>
            <a:endParaRPr lang="en-US" altLang="zh-CN" sz="1400" b="0" smtClean="0">
              <a:latin typeface="Comic Sans MS" pitchFamily="66" charset="0"/>
              <a:cs typeface="Tahoma" pitchFamily="34" charset="0"/>
            </a:endParaRPr>
          </a:p>
        </p:txBody>
      </p:sp>
      <p:grpSp>
        <p:nvGrpSpPr>
          <p:cNvPr id="49157" name="Group 1026"/>
          <p:cNvGrpSpPr>
            <a:grpSpLocks/>
          </p:cNvGrpSpPr>
          <p:nvPr/>
        </p:nvGrpSpPr>
        <p:grpSpPr bwMode="auto">
          <a:xfrm>
            <a:off x="533400" y="765175"/>
            <a:ext cx="8077200" cy="4895850"/>
            <a:chOff x="1639" y="6332"/>
            <a:chExt cx="7654" cy="2695"/>
          </a:xfrm>
        </p:grpSpPr>
        <p:sp>
          <p:nvSpPr>
            <p:cNvPr id="49158" name="Text Box 1027"/>
            <p:cNvSpPr txBox="1">
              <a:spLocks noChangeArrowheads="1"/>
            </p:cNvSpPr>
            <p:nvPr/>
          </p:nvSpPr>
          <p:spPr bwMode="auto">
            <a:xfrm>
              <a:off x="1639" y="6339"/>
              <a:ext cx="7654" cy="2688"/>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lnSpc>
                  <a:spcPct val="104000"/>
                </a:lnSpc>
                <a:spcBef>
                  <a:spcPct val="0"/>
                </a:spcBef>
                <a:spcAft>
                  <a:spcPts val="775"/>
                </a:spcAft>
                <a:buClrTx/>
                <a:buSzTx/>
                <a:buFontTx/>
                <a:buNone/>
              </a:pPr>
              <a:r>
                <a:rPr lang="zh-CN" altLang="en-US" sz="2000" dirty="0">
                  <a:latin typeface="Times New Roman" pitchFamily="18" charset="0"/>
                  <a:cs typeface="Tahoma" pitchFamily="34" charset="0"/>
                </a:rPr>
                <a:t>算法</a:t>
              </a:r>
              <a:r>
                <a:rPr lang="en-US" altLang="zh-CN" sz="2000" dirty="0">
                  <a:latin typeface="Times New Roman" pitchFamily="18" charset="0"/>
                  <a:cs typeface="Tahoma" pitchFamily="34" charset="0"/>
                </a:rPr>
                <a:t>4.6——</a:t>
              </a:r>
              <a:r>
                <a:rPr lang="zh-CN" altLang="en-US" sz="2000" dirty="0">
                  <a:latin typeface="Times New Roman" pitchFamily="18" charset="0"/>
                  <a:cs typeface="Tahoma" pitchFamily="34" charset="0"/>
                </a:rPr>
                <a:t>快速排序</a:t>
              </a:r>
            </a:p>
            <a:p>
              <a:pPr algn="just">
                <a:lnSpc>
                  <a:spcPct val="104000"/>
                </a:lnSpc>
                <a:spcBef>
                  <a:spcPct val="0"/>
                </a:spcBef>
                <a:buClrTx/>
                <a:buSzTx/>
                <a:buFontTx/>
                <a:buNone/>
              </a:pPr>
              <a:r>
                <a:rPr lang="zh-CN" altLang="en-US" sz="1800" dirty="0">
                  <a:latin typeface="Times New Roman" pitchFamily="18" charset="0"/>
                  <a:cs typeface="Tahoma" pitchFamily="34" charset="0"/>
                </a:rPr>
                <a:t>  </a:t>
              </a:r>
              <a:r>
                <a:rPr lang="en-US" altLang="zh-CN" sz="2400" dirty="0">
                  <a:latin typeface="Times New Roman" pitchFamily="18" charset="0"/>
                  <a:cs typeface="Tahoma" pitchFamily="34" charset="0"/>
                </a:rPr>
                <a:t>void </a:t>
              </a:r>
              <a:r>
                <a:rPr lang="en-US" altLang="zh-CN" sz="2400" dirty="0" err="1">
                  <a:latin typeface="Times New Roman" pitchFamily="18" charset="0"/>
                  <a:cs typeface="Tahoma" pitchFamily="34" charset="0"/>
                </a:rPr>
                <a:t>QuickSort</a:t>
              </a:r>
              <a:r>
                <a:rPr lang="en-US" altLang="zh-CN" sz="2400" dirty="0">
                  <a:latin typeface="宋体" charset="-122"/>
                  <a:cs typeface="Tahoma" pitchFamily="34" charset="0"/>
                </a:rPr>
                <a:t>(</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r[ ], </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first, </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end</a:t>
              </a:r>
              <a:r>
                <a:rPr lang="en-US" altLang="zh-CN" sz="2400" dirty="0">
                  <a:latin typeface="宋体" charset="-122"/>
                  <a:cs typeface="Tahoma" pitchFamily="34" charset="0"/>
                </a:rPr>
                <a:t>)</a:t>
              </a:r>
              <a:endParaRPr lang="en-US" altLang="zh-CN" sz="2400" dirty="0">
                <a:latin typeface="Times New Roman" pitchFamily="18" charset="0"/>
                <a:cs typeface="Tahoma" pitchFamily="34" charset="0"/>
              </a:endParaRPr>
            </a:p>
            <a:p>
              <a:pPr algn="just">
                <a:lnSpc>
                  <a:spcPct val="104000"/>
                </a:lnSpc>
                <a:spcBef>
                  <a:spcPct val="0"/>
                </a:spcBef>
                <a:buClrTx/>
                <a:buSzTx/>
                <a:buFontTx/>
                <a:buNone/>
              </a:pPr>
              <a:r>
                <a:rPr lang="en-US" altLang="zh-CN" sz="2400" dirty="0">
                  <a:latin typeface="Times New Roman" pitchFamily="18" charset="0"/>
                  <a:cs typeface="Tahoma" pitchFamily="34" charset="0"/>
                </a:rPr>
                <a:t>  </a:t>
              </a:r>
              <a:r>
                <a:rPr lang="en-US" altLang="zh-CN" sz="2400" dirty="0" smtClean="0">
                  <a:latin typeface="Times New Roman" pitchFamily="18" charset="0"/>
                  <a:cs typeface="Tahoma" pitchFamily="34" charset="0"/>
                </a:rPr>
                <a:t>{  </a:t>
              </a:r>
              <a:r>
                <a:rPr lang="en-US" altLang="zh-CN" sz="2400" dirty="0" err="1" smtClean="0">
                  <a:latin typeface="Times New Roman" pitchFamily="18" charset="0"/>
                  <a:cs typeface="Tahoma" pitchFamily="34" charset="0"/>
                </a:rPr>
                <a:t>int</a:t>
              </a:r>
              <a:r>
                <a:rPr lang="en-US" altLang="zh-CN" sz="2400" dirty="0" smtClean="0">
                  <a:latin typeface="Times New Roman" pitchFamily="18" charset="0"/>
                  <a:cs typeface="Tahoma" pitchFamily="34" charset="0"/>
                </a:rPr>
                <a:t> pivot;</a:t>
              </a:r>
              <a:endParaRPr lang="en-US" altLang="zh-CN" sz="2400" dirty="0">
                <a:latin typeface="Times New Roman" pitchFamily="18" charset="0"/>
                <a:cs typeface="Tahoma" pitchFamily="34" charset="0"/>
              </a:endParaRPr>
            </a:p>
            <a:p>
              <a:pPr algn="just">
                <a:lnSpc>
                  <a:spcPct val="104000"/>
                </a:lnSpc>
                <a:spcBef>
                  <a:spcPct val="0"/>
                </a:spcBef>
                <a:buClrTx/>
                <a:buSzTx/>
                <a:buFontTx/>
                <a:buNone/>
              </a:pPr>
              <a:r>
                <a:rPr lang="en-US" altLang="zh-CN" sz="2400" dirty="0">
                  <a:latin typeface="Times New Roman" pitchFamily="18" charset="0"/>
                  <a:cs typeface="Tahoma" pitchFamily="34" charset="0"/>
                </a:rPr>
                <a:t>     if </a:t>
              </a:r>
              <a:r>
                <a:rPr lang="en-US" altLang="zh-CN" sz="2400" dirty="0">
                  <a:latin typeface="宋体" charset="-122"/>
                  <a:cs typeface="Tahoma" pitchFamily="34" charset="0"/>
                </a:rPr>
                <a:t>(</a:t>
              </a:r>
              <a:r>
                <a:rPr lang="en-US" altLang="zh-CN" sz="2400" dirty="0">
                  <a:latin typeface="Times New Roman" pitchFamily="18" charset="0"/>
                  <a:cs typeface="Tahoma" pitchFamily="34" charset="0"/>
                </a:rPr>
                <a:t>first&lt;end</a:t>
              </a:r>
              <a:r>
                <a:rPr lang="en-US" altLang="zh-CN" sz="2400" dirty="0">
                  <a:latin typeface="宋体" charset="-122"/>
                  <a:cs typeface="Tahoma" pitchFamily="34" charset="0"/>
                </a:rPr>
                <a:t>)</a:t>
              </a:r>
              <a:r>
                <a:rPr lang="en-US" altLang="zh-CN" sz="2400" dirty="0">
                  <a:latin typeface="Times New Roman" pitchFamily="18" charset="0"/>
                  <a:cs typeface="Tahoma" pitchFamily="34" charset="0"/>
                </a:rPr>
                <a:t> {      </a:t>
              </a:r>
            </a:p>
            <a:p>
              <a:pPr algn="just">
                <a:lnSpc>
                  <a:spcPct val="104000"/>
                </a:lnSpc>
                <a:spcBef>
                  <a:spcPct val="0"/>
                </a:spcBef>
                <a:buClrTx/>
                <a:buSzTx/>
                <a:buFontTx/>
                <a:buNone/>
              </a:pPr>
              <a:r>
                <a:rPr lang="en-US" altLang="zh-CN" sz="2400" dirty="0">
                  <a:latin typeface="Times New Roman" pitchFamily="18" charset="0"/>
                  <a:cs typeface="Tahoma" pitchFamily="34" charset="0"/>
                </a:rPr>
                <a:t>        pivot=Partition</a:t>
              </a:r>
              <a:r>
                <a:rPr lang="en-US" altLang="zh-CN" sz="2400" dirty="0">
                  <a:latin typeface="宋体" charset="-122"/>
                  <a:cs typeface="Tahoma" pitchFamily="34" charset="0"/>
                </a:rPr>
                <a:t>(</a:t>
              </a:r>
              <a:r>
                <a:rPr lang="en-US" altLang="zh-CN" sz="2400" dirty="0">
                  <a:latin typeface="Times New Roman" pitchFamily="18" charset="0"/>
                  <a:cs typeface="Tahoma" pitchFamily="34" charset="0"/>
                </a:rPr>
                <a:t>r, first, end</a:t>
              </a:r>
              <a:r>
                <a:rPr lang="en-US" altLang="zh-CN" sz="2400" dirty="0">
                  <a:latin typeface="宋体" charset="-122"/>
                  <a:cs typeface="Tahoma" pitchFamily="34" charset="0"/>
                </a:rPr>
                <a:t>)</a:t>
              </a:r>
              <a:r>
                <a:rPr lang="en-US" altLang="zh-CN" sz="2400" dirty="0">
                  <a:latin typeface="Times New Roman" pitchFamily="18" charset="0"/>
                  <a:cs typeface="Tahoma" pitchFamily="34" charset="0"/>
                </a:rPr>
                <a:t>;  </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问题分解，</a:t>
              </a:r>
              <a:r>
                <a:rPr lang="en-US" altLang="zh-CN" sz="2400" dirty="0">
                  <a:solidFill>
                    <a:srgbClr val="008000"/>
                  </a:solidFill>
                  <a:latin typeface="Times New Roman" pitchFamily="18" charset="0"/>
                  <a:cs typeface="Tahoma" pitchFamily="34" charset="0"/>
                </a:rPr>
                <a:t>pivot</a:t>
              </a:r>
              <a:r>
                <a:rPr lang="zh-CN" altLang="en-US" sz="2400" dirty="0">
                  <a:solidFill>
                    <a:srgbClr val="008000"/>
                  </a:solidFill>
                  <a:latin typeface="Times New Roman" pitchFamily="18" charset="0"/>
                  <a:cs typeface="Tahoma" pitchFamily="34" charset="0"/>
                </a:rPr>
                <a:t>是轴值在序列中的位置</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err="1">
                  <a:latin typeface="Times New Roman" pitchFamily="18" charset="0"/>
                  <a:cs typeface="Tahoma" pitchFamily="34" charset="0"/>
                </a:rPr>
                <a:t>QuickSort</a:t>
              </a:r>
              <a:r>
                <a:rPr lang="en-US" altLang="zh-CN" sz="2400" dirty="0">
                  <a:latin typeface="宋体" charset="-122"/>
                  <a:cs typeface="Tahoma" pitchFamily="34" charset="0"/>
                </a:rPr>
                <a:t>(</a:t>
              </a:r>
              <a:r>
                <a:rPr lang="en-US" altLang="zh-CN" sz="2400" dirty="0">
                  <a:latin typeface="Times New Roman" pitchFamily="18" charset="0"/>
                  <a:cs typeface="Tahoma" pitchFamily="34" charset="0"/>
                </a:rPr>
                <a:t>r, first, pivot</a:t>
              </a:r>
              <a:r>
                <a:rPr lang="en-US" altLang="zh-CN" sz="2400" dirty="0">
                  <a:latin typeface="宋体" charset="-122"/>
                  <a:cs typeface="Tahoma" pitchFamily="34" charset="0"/>
                </a:rPr>
                <a:t>-</a:t>
              </a:r>
              <a:r>
                <a:rPr lang="en-US" altLang="zh-CN" sz="2400" dirty="0">
                  <a:latin typeface="Times New Roman" pitchFamily="18" charset="0"/>
                  <a:cs typeface="Tahoma" pitchFamily="34" charset="0"/>
                </a:rPr>
                <a:t>1</a:t>
              </a:r>
              <a:r>
                <a:rPr lang="en-US" altLang="zh-CN" sz="2400" dirty="0">
                  <a:latin typeface="宋体" charset="-122"/>
                  <a:cs typeface="Tahoma" pitchFamily="34" charset="0"/>
                </a:rPr>
                <a:t>)</a:t>
              </a:r>
              <a:r>
                <a:rPr lang="en-US" altLang="zh-CN" sz="2400" dirty="0">
                  <a:latin typeface="Times New Roman" pitchFamily="18" charset="0"/>
                  <a:cs typeface="Tahoma" pitchFamily="34" charset="0"/>
                </a:rPr>
                <a:t>; </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递归地对左侧子序列进行快速排序</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err="1">
                  <a:latin typeface="Times New Roman" pitchFamily="18" charset="0"/>
                  <a:cs typeface="Tahoma" pitchFamily="34" charset="0"/>
                </a:rPr>
                <a:t>QuickSort</a:t>
              </a:r>
              <a:r>
                <a:rPr lang="en-US" altLang="zh-CN" sz="2400" dirty="0">
                  <a:latin typeface="宋体" charset="-122"/>
                  <a:cs typeface="Tahoma" pitchFamily="34" charset="0"/>
                </a:rPr>
                <a:t>(</a:t>
              </a:r>
              <a:r>
                <a:rPr lang="en-US" altLang="zh-CN" sz="2400" dirty="0">
                  <a:latin typeface="Times New Roman" pitchFamily="18" charset="0"/>
                  <a:cs typeface="Tahoma" pitchFamily="34" charset="0"/>
                </a:rPr>
                <a:t>r, pivot+1, end</a:t>
              </a:r>
              <a:r>
                <a:rPr lang="en-US" altLang="zh-CN" sz="2400" dirty="0">
                  <a:latin typeface="宋体" charset="-122"/>
                  <a:cs typeface="Tahoma" pitchFamily="34" charset="0"/>
                </a:rPr>
                <a:t>)</a:t>
              </a:r>
              <a:r>
                <a:rPr lang="en-US" altLang="zh-CN" sz="2400" dirty="0">
                  <a:latin typeface="Times New Roman" pitchFamily="18" charset="0"/>
                  <a:cs typeface="Tahoma" pitchFamily="34" charset="0"/>
                </a:rPr>
                <a:t>;</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递归地对右侧子序列进行快速排序</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a:latin typeface="Times New Roman" pitchFamily="18" charset="0"/>
                  <a:cs typeface="Tahoma" pitchFamily="34" charset="0"/>
                </a:rPr>
                <a:t>}</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p>
            <a:p>
              <a:pPr algn="just">
                <a:spcBef>
                  <a:spcPct val="0"/>
                </a:spcBef>
                <a:buClrTx/>
                <a:buSzTx/>
                <a:buFontTx/>
                <a:buNone/>
              </a:pPr>
              <a:endParaRPr lang="en-US" altLang="zh-CN" sz="2400" b="0" dirty="0">
                <a:latin typeface="Times New Roman" pitchFamily="18" charset="0"/>
                <a:cs typeface="Tahoma" pitchFamily="34" charset="0"/>
              </a:endParaRPr>
            </a:p>
          </p:txBody>
        </p:sp>
        <p:grpSp>
          <p:nvGrpSpPr>
            <p:cNvPr id="49159" name="Group 1028"/>
            <p:cNvGrpSpPr>
              <a:grpSpLocks/>
            </p:cNvGrpSpPr>
            <p:nvPr/>
          </p:nvGrpSpPr>
          <p:grpSpPr bwMode="auto">
            <a:xfrm>
              <a:off x="1639" y="6332"/>
              <a:ext cx="550" cy="864"/>
              <a:chOff x="1519" y="3141"/>
              <a:chExt cx="550" cy="864"/>
            </a:xfrm>
          </p:grpSpPr>
          <p:sp>
            <p:nvSpPr>
              <p:cNvPr id="49160" name="AutoShape 1029"/>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9398" name="WordArt 1030"/>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a:ln w="9525">
                      <a:solidFill>
                        <a:srgbClr val="000000"/>
                      </a:solidFill>
                      <a:round/>
                      <a:headEnd/>
                      <a:tailEnd/>
                    </a:ln>
                    <a:noFill/>
                    <a:latin typeface="宋体"/>
                    <a:ea typeface="宋体"/>
                  </a:rPr>
                  <a:t>C++</a:t>
                </a:r>
                <a:r>
                  <a:rPr lang="zh-CN" altLang="en-US" sz="800" kern="1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1528637279"/>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5FF43DC1-0F26-4B0D-9196-146DFADDF4B3}"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4608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460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BD5A484-2005-4B19-8423-21459C659CDF}" type="slidenum">
              <a:rPr lang="en-US" altLang="zh-CN" sz="1400" b="0" smtClean="0">
                <a:latin typeface="Comic Sans MS" pitchFamily="66" charset="0"/>
                <a:cs typeface="Tahoma" pitchFamily="34" charset="0"/>
              </a:rPr>
              <a:pPr>
                <a:spcBef>
                  <a:spcPct val="0"/>
                </a:spcBef>
                <a:buClrTx/>
                <a:buSzTx/>
                <a:buFontTx/>
                <a:buNone/>
              </a:pPr>
              <a:t>16</a:t>
            </a:fld>
            <a:endParaRPr lang="en-US" altLang="zh-CN" sz="1400" b="0" smtClean="0">
              <a:latin typeface="Comic Sans MS" pitchFamily="66" charset="0"/>
              <a:cs typeface="Tahoma" pitchFamily="34" charset="0"/>
            </a:endParaRPr>
          </a:p>
        </p:txBody>
      </p:sp>
      <p:sp>
        <p:nvSpPr>
          <p:cNvPr id="46085" name="Text Box 2"/>
          <p:cNvSpPr txBox="1">
            <a:spLocks noChangeArrowheads="1"/>
          </p:cNvSpPr>
          <p:nvPr/>
        </p:nvSpPr>
        <p:spPr bwMode="auto">
          <a:xfrm>
            <a:off x="468313" y="404813"/>
            <a:ext cx="8229600"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Aft>
                <a:spcPct val="20000"/>
              </a:spcAft>
              <a:buClrTx/>
              <a:buSzTx/>
              <a:buFontTx/>
              <a:buNone/>
            </a:pPr>
            <a:r>
              <a:rPr kumimoji="1" lang="zh-CN" altLang="en-US" sz="2400">
                <a:latin typeface="Times New Roman" pitchFamily="18" charset="0"/>
                <a:cs typeface="Tahoma" pitchFamily="34" charset="0"/>
              </a:rPr>
              <a:t>以第一个记录作为轴值，对待排序序列进行划分的过程为：</a:t>
            </a:r>
          </a:p>
          <a:p>
            <a:pPr algn="just" eaLnBrk="1" hangingPunct="1">
              <a:spcAft>
                <a:spcPct val="20000"/>
              </a:spcAft>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1</a:t>
            </a:r>
            <a:r>
              <a:rPr kumimoji="1" lang="zh-CN" altLang="en-US" sz="2400">
                <a:latin typeface="Times New Roman" pitchFamily="18" charset="0"/>
                <a:cs typeface="Tahoma" pitchFamily="34" charset="0"/>
              </a:rPr>
              <a:t>）</a:t>
            </a:r>
            <a:r>
              <a:rPr kumimoji="1" lang="zh-CN" altLang="en-US" sz="2400">
                <a:solidFill>
                  <a:srgbClr val="FF3300"/>
                </a:solidFill>
                <a:latin typeface="Times New Roman" pitchFamily="18" charset="0"/>
                <a:cs typeface="Tahoma" pitchFamily="34" charset="0"/>
              </a:rPr>
              <a:t>初始化</a:t>
            </a:r>
            <a:r>
              <a:rPr kumimoji="1" lang="zh-CN" altLang="en-US" sz="2400">
                <a:latin typeface="Times New Roman" pitchFamily="18" charset="0"/>
                <a:cs typeface="Tahoma" pitchFamily="34" charset="0"/>
              </a:rPr>
              <a:t>：取第一个记录作为基准，设置两个参数</a:t>
            </a:r>
            <a:r>
              <a:rPr kumimoji="1" lang="en-US" altLang="zh-CN" sz="2400">
                <a:latin typeface="Times New Roman" pitchFamily="18" charset="0"/>
                <a:cs typeface="Tahoma" pitchFamily="34" charset="0"/>
              </a:rPr>
              <a:t>i</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j</a:t>
            </a:r>
            <a:r>
              <a:rPr kumimoji="1" lang="zh-CN" altLang="en-US" sz="2400">
                <a:latin typeface="Times New Roman" pitchFamily="18" charset="0"/>
                <a:cs typeface="Tahoma" pitchFamily="34" charset="0"/>
              </a:rPr>
              <a:t>分别用来指示将要与基准记录进行比较的左侧记录位置和右侧记录位置，也就是本次划分的区间；</a:t>
            </a:r>
          </a:p>
          <a:p>
            <a:pPr algn="just" eaLnBrk="1" hangingPunct="1">
              <a:spcAft>
                <a:spcPct val="20000"/>
              </a:spcAft>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zh-CN" altLang="en-US" sz="2400">
                <a:latin typeface="Times New Roman" pitchFamily="18" charset="0"/>
                <a:cs typeface="Tahoma" pitchFamily="34" charset="0"/>
              </a:rPr>
              <a:t>）</a:t>
            </a:r>
            <a:r>
              <a:rPr kumimoji="1" lang="zh-CN" altLang="en-US" sz="2400">
                <a:solidFill>
                  <a:srgbClr val="FF3300"/>
                </a:solidFill>
                <a:latin typeface="Times New Roman" pitchFamily="18" charset="0"/>
                <a:cs typeface="Tahoma" pitchFamily="34" charset="0"/>
              </a:rPr>
              <a:t>右侧扫描过程</a:t>
            </a:r>
            <a:r>
              <a:rPr kumimoji="1" lang="zh-CN" altLang="en-US" sz="2400">
                <a:latin typeface="Times New Roman" pitchFamily="18" charset="0"/>
                <a:cs typeface="Tahoma" pitchFamily="34" charset="0"/>
              </a:rPr>
              <a:t>：将基准记录与</a:t>
            </a:r>
            <a:r>
              <a:rPr kumimoji="1" lang="en-US" altLang="zh-CN" sz="2400">
                <a:latin typeface="Times New Roman" pitchFamily="18" charset="0"/>
                <a:cs typeface="Tahoma" pitchFamily="34" charset="0"/>
              </a:rPr>
              <a:t>j</a:t>
            </a:r>
            <a:r>
              <a:rPr kumimoji="1" lang="zh-CN" altLang="en-US" sz="2400">
                <a:latin typeface="Times New Roman" pitchFamily="18" charset="0"/>
                <a:cs typeface="Tahoma" pitchFamily="34" charset="0"/>
              </a:rPr>
              <a:t>指向的记录进行比较，如果</a:t>
            </a:r>
            <a:r>
              <a:rPr kumimoji="1" lang="en-US" altLang="zh-CN" sz="2400">
                <a:latin typeface="Times New Roman" pitchFamily="18" charset="0"/>
                <a:cs typeface="Tahoma" pitchFamily="34" charset="0"/>
              </a:rPr>
              <a:t>j</a:t>
            </a:r>
            <a:r>
              <a:rPr kumimoji="1" lang="zh-CN" altLang="en-US" sz="2400">
                <a:latin typeface="Times New Roman" pitchFamily="18" charset="0"/>
                <a:cs typeface="Tahoma" pitchFamily="34" charset="0"/>
              </a:rPr>
              <a:t>指向记录的关键码大，则</a:t>
            </a:r>
            <a:r>
              <a:rPr kumimoji="1" lang="en-US" altLang="zh-CN" sz="2400">
                <a:latin typeface="Times New Roman" pitchFamily="18" charset="0"/>
                <a:cs typeface="Tahoma" pitchFamily="34" charset="0"/>
              </a:rPr>
              <a:t>j</a:t>
            </a:r>
            <a:r>
              <a:rPr kumimoji="1" lang="zh-CN" altLang="en-US" sz="2400">
                <a:latin typeface="Times New Roman" pitchFamily="18" charset="0"/>
                <a:cs typeface="Tahoma" pitchFamily="34" charset="0"/>
              </a:rPr>
              <a:t>前移一个记录位置。重复右侧扫描过程，直到右侧的记录小（即反序），若</a:t>
            </a:r>
            <a:r>
              <a:rPr kumimoji="1" lang="en-US" altLang="zh-CN" sz="2400">
                <a:latin typeface="Times New Roman" pitchFamily="18" charset="0"/>
                <a:cs typeface="Tahoma" pitchFamily="34" charset="0"/>
              </a:rPr>
              <a:t>i</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j</a:t>
            </a:r>
            <a:r>
              <a:rPr kumimoji="1" lang="zh-CN" altLang="en-US" sz="2400">
                <a:latin typeface="Times New Roman" pitchFamily="18" charset="0"/>
                <a:cs typeface="Tahoma" pitchFamily="34" charset="0"/>
              </a:rPr>
              <a:t>，则将基准记录与</a:t>
            </a:r>
            <a:r>
              <a:rPr kumimoji="1" lang="en-US" altLang="zh-CN" sz="2400">
                <a:latin typeface="Times New Roman" pitchFamily="18" charset="0"/>
                <a:cs typeface="Tahoma" pitchFamily="34" charset="0"/>
              </a:rPr>
              <a:t>j</a:t>
            </a:r>
            <a:r>
              <a:rPr kumimoji="1" lang="zh-CN" altLang="en-US" sz="2400">
                <a:latin typeface="Times New Roman" pitchFamily="18" charset="0"/>
                <a:cs typeface="Tahoma" pitchFamily="34" charset="0"/>
              </a:rPr>
              <a:t>指向的记录进行交换；</a:t>
            </a:r>
          </a:p>
          <a:p>
            <a:pPr algn="just" eaLnBrk="1" hangingPunct="1">
              <a:spcAft>
                <a:spcPct val="20000"/>
              </a:spcAft>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a:t>
            </a:r>
            <a:r>
              <a:rPr kumimoji="1" lang="zh-CN" altLang="en-US" sz="2400">
                <a:solidFill>
                  <a:srgbClr val="FF3300"/>
                </a:solidFill>
                <a:latin typeface="Times New Roman" pitchFamily="18" charset="0"/>
                <a:cs typeface="Tahoma" pitchFamily="34" charset="0"/>
              </a:rPr>
              <a:t>左侧扫描过程</a:t>
            </a:r>
            <a:r>
              <a:rPr kumimoji="1" lang="zh-CN" altLang="en-US" sz="2400">
                <a:latin typeface="Times New Roman" pitchFamily="18" charset="0"/>
                <a:cs typeface="Tahoma" pitchFamily="34" charset="0"/>
              </a:rPr>
              <a:t>：将基准记录与</a:t>
            </a:r>
            <a:r>
              <a:rPr kumimoji="1" lang="en-US" altLang="zh-CN" sz="2400">
                <a:latin typeface="Times New Roman" pitchFamily="18" charset="0"/>
                <a:cs typeface="Tahoma" pitchFamily="34" charset="0"/>
              </a:rPr>
              <a:t>i</a:t>
            </a:r>
            <a:r>
              <a:rPr kumimoji="1" lang="zh-CN" altLang="en-US" sz="2400">
                <a:latin typeface="Times New Roman" pitchFamily="18" charset="0"/>
                <a:cs typeface="Tahoma" pitchFamily="34" charset="0"/>
              </a:rPr>
              <a:t>指向的记录进行比较，如果</a:t>
            </a:r>
            <a:r>
              <a:rPr kumimoji="1" lang="en-US" altLang="zh-CN" sz="2400">
                <a:latin typeface="Times New Roman" pitchFamily="18" charset="0"/>
                <a:cs typeface="Tahoma" pitchFamily="34" charset="0"/>
              </a:rPr>
              <a:t>i</a:t>
            </a:r>
            <a:r>
              <a:rPr kumimoji="1" lang="zh-CN" altLang="en-US" sz="2400">
                <a:latin typeface="Times New Roman" pitchFamily="18" charset="0"/>
                <a:cs typeface="Tahoma" pitchFamily="34" charset="0"/>
              </a:rPr>
              <a:t>指向记录的关键码小，则</a:t>
            </a:r>
            <a:r>
              <a:rPr kumimoji="1" lang="en-US" altLang="zh-CN" sz="2400">
                <a:latin typeface="Times New Roman" pitchFamily="18" charset="0"/>
                <a:cs typeface="Tahoma" pitchFamily="34" charset="0"/>
              </a:rPr>
              <a:t>i</a:t>
            </a:r>
            <a:r>
              <a:rPr kumimoji="1" lang="zh-CN" altLang="en-US" sz="2400">
                <a:latin typeface="Times New Roman" pitchFamily="18" charset="0"/>
                <a:cs typeface="Tahoma" pitchFamily="34" charset="0"/>
              </a:rPr>
              <a:t>后移一个记录位置。重复左侧扫描过程，直到左侧的记录大（即反序），若</a:t>
            </a:r>
            <a:r>
              <a:rPr kumimoji="1" lang="en-US" altLang="zh-CN" sz="2400">
                <a:latin typeface="Times New Roman" pitchFamily="18" charset="0"/>
                <a:cs typeface="Tahoma" pitchFamily="34" charset="0"/>
              </a:rPr>
              <a:t>i</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j</a:t>
            </a:r>
            <a:r>
              <a:rPr kumimoji="1" lang="zh-CN" altLang="en-US" sz="2400">
                <a:latin typeface="Times New Roman" pitchFamily="18" charset="0"/>
                <a:cs typeface="Tahoma" pitchFamily="34" charset="0"/>
              </a:rPr>
              <a:t>，则将基准记录与</a:t>
            </a:r>
            <a:r>
              <a:rPr kumimoji="1" lang="en-US" altLang="zh-CN" sz="2400">
                <a:latin typeface="Times New Roman" pitchFamily="18" charset="0"/>
                <a:cs typeface="Tahoma" pitchFamily="34" charset="0"/>
              </a:rPr>
              <a:t>i</a:t>
            </a:r>
            <a:r>
              <a:rPr kumimoji="1" lang="zh-CN" altLang="en-US" sz="2400">
                <a:latin typeface="Times New Roman" pitchFamily="18" charset="0"/>
                <a:cs typeface="Tahoma" pitchFamily="34" charset="0"/>
              </a:rPr>
              <a:t>指向的记录交换；</a:t>
            </a:r>
          </a:p>
          <a:p>
            <a:pPr eaLnBrk="1" hangingPunct="1">
              <a:spcAft>
                <a:spcPct val="20000"/>
              </a:spcAft>
              <a:buClrTx/>
              <a:buSzTx/>
              <a:buFontTx/>
              <a:buNone/>
            </a:pPr>
            <a:r>
              <a:rPr kumimoji="1" lang="zh-CN" altLang="en-US" sz="2400">
                <a:latin typeface="宋体" charset="-122"/>
                <a:cs typeface="Tahoma" pitchFamily="34" charset="0"/>
              </a:rPr>
              <a:t>（</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a:t>
            </a:r>
            <a:r>
              <a:rPr kumimoji="1" lang="zh-CN" altLang="en-US" sz="2400">
                <a:solidFill>
                  <a:srgbClr val="FF3300"/>
                </a:solidFill>
                <a:latin typeface="宋体" charset="-122"/>
                <a:cs typeface="Tahoma" pitchFamily="34" charset="0"/>
              </a:rPr>
              <a:t>重复</a:t>
            </a:r>
            <a:r>
              <a:rPr kumimoji="1" lang="zh-CN" altLang="en-US" sz="2400">
                <a:latin typeface="宋体" charset="-122"/>
                <a:cs typeface="Tahoma" pitchFamily="34" charset="0"/>
              </a:rPr>
              <a:t>（</a:t>
            </a:r>
            <a:r>
              <a:rPr kumimoji="1" lang="en-US" altLang="zh-CN" sz="2400">
                <a:latin typeface="Times New Roman" pitchFamily="18" charset="0"/>
                <a:cs typeface="Tahoma" pitchFamily="34" charset="0"/>
              </a:rPr>
              <a:t>2</a:t>
            </a:r>
            <a:r>
              <a:rPr kumimoji="1" lang="zh-CN" altLang="en-US" sz="2400">
                <a:latin typeface="宋体" charset="-122"/>
                <a:cs typeface="Tahoma" pitchFamily="34" charset="0"/>
              </a:rPr>
              <a:t>）（</a:t>
            </a:r>
            <a:r>
              <a:rPr kumimoji="1" lang="en-US" altLang="zh-CN" sz="2400">
                <a:latin typeface="Times New Roman" pitchFamily="18" charset="0"/>
                <a:cs typeface="Tahoma" pitchFamily="34" charset="0"/>
              </a:rPr>
              <a:t>3</a:t>
            </a:r>
            <a:r>
              <a:rPr kumimoji="1" lang="zh-CN" altLang="en-US" sz="2400">
                <a:latin typeface="宋体" charset="-122"/>
                <a:cs typeface="Tahoma" pitchFamily="34" charset="0"/>
              </a:rPr>
              <a:t>）步，直到</a:t>
            </a:r>
            <a:r>
              <a:rPr kumimoji="1" lang="en-US" altLang="zh-CN" sz="2400">
                <a:latin typeface="Times New Roman" pitchFamily="18" charset="0"/>
                <a:cs typeface="Tahoma" pitchFamily="34" charset="0"/>
              </a:rPr>
              <a:t>i</a:t>
            </a:r>
            <a:r>
              <a:rPr kumimoji="1" lang="zh-CN" altLang="en-US" sz="2400">
                <a:latin typeface="宋体" charset="-122"/>
                <a:cs typeface="Tahoma" pitchFamily="34" charset="0"/>
              </a:rPr>
              <a:t>与</a:t>
            </a:r>
            <a:r>
              <a:rPr kumimoji="1" lang="en-US" altLang="zh-CN" sz="2400">
                <a:latin typeface="Times New Roman" pitchFamily="18" charset="0"/>
                <a:cs typeface="Tahoma" pitchFamily="34" charset="0"/>
              </a:rPr>
              <a:t>j</a:t>
            </a:r>
            <a:r>
              <a:rPr kumimoji="1" lang="zh-CN" altLang="en-US" sz="2400">
                <a:latin typeface="宋体" charset="-122"/>
                <a:cs typeface="Tahoma" pitchFamily="34" charset="0"/>
              </a:rPr>
              <a:t>指向同一位置，即基准记录最终的位置。</a:t>
            </a:r>
            <a:endParaRPr kumimoji="1" lang="zh-CN" altLang="en-US" sz="2400">
              <a:latin typeface="Times New Roman" pitchFamily="18" charset="0"/>
              <a:cs typeface="Tahoma" pitchFamily="34" charset="0"/>
            </a:endParaRPr>
          </a:p>
        </p:txBody>
      </p:sp>
    </p:spTree>
    <p:extLst>
      <p:ext uri="{BB962C8B-B14F-4D97-AF65-F5344CB8AC3E}">
        <p14:creationId xmlns:p14="http://schemas.microsoft.com/office/powerpoint/2010/main" val="3148661165"/>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A4E4818C-7C8A-475E-A271-46C47C9AFAE1}"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4710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01E59588-9ACA-4700-A257-3C25CEB12FBA}" type="slidenum">
              <a:rPr lang="en-US" altLang="zh-CN" sz="1400" b="0" smtClean="0">
                <a:latin typeface="Comic Sans MS" pitchFamily="66" charset="0"/>
                <a:cs typeface="Tahoma" pitchFamily="34" charset="0"/>
              </a:rPr>
              <a:pPr>
                <a:spcBef>
                  <a:spcPct val="0"/>
                </a:spcBef>
                <a:buClrTx/>
                <a:buSzTx/>
                <a:buFontTx/>
                <a:buNone/>
              </a:pPr>
              <a:t>17</a:t>
            </a:fld>
            <a:endParaRPr lang="en-US" altLang="zh-CN" sz="1400" b="0" smtClean="0">
              <a:latin typeface="Comic Sans MS" pitchFamily="66" charset="0"/>
              <a:cs typeface="Tahoma" pitchFamily="34" charset="0"/>
            </a:endParaRPr>
          </a:p>
        </p:txBody>
      </p:sp>
      <p:grpSp>
        <p:nvGrpSpPr>
          <p:cNvPr id="47109" name="Group 1026"/>
          <p:cNvGrpSpPr>
            <a:grpSpLocks/>
          </p:cNvGrpSpPr>
          <p:nvPr/>
        </p:nvGrpSpPr>
        <p:grpSpPr bwMode="auto">
          <a:xfrm>
            <a:off x="571500" y="214313"/>
            <a:ext cx="7835900" cy="6215062"/>
            <a:chOff x="1509" y="1257"/>
            <a:chExt cx="7654" cy="5349"/>
          </a:xfrm>
        </p:grpSpPr>
        <p:sp>
          <p:nvSpPr>
            <p:cNvPr id="47110" name="Text Box 1027"/>
            <p:cNvSpPr txBox="1">
              <a:spLocks noChangeArrowheads="1"/>
            </p:cNvSpPr>
            <p:nvPr/>
          </p:nvSpPr>
          <p:spPr bwMode="auto">
            <a:xfrm>
              <a:off x="1509" y="1263"/>
              <a:ext cx="7654" cy="5343"/>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lnSpc>
                  <a:spcPct val="95000"/>
                </a:lnSpc>
                <a:spcBef>
                  <a:spcPct val="0"/>
                </a:spcBef>
                <a:spcAft>
                  <a:spcPts val="775"/>
                </a:spcAft>
                <a:buClrTx/>
                <a:buSzTx/>
                <a:buFontTx/>
                <a:buNone/>
              </a:pPr>
              <a:r>
                <a:rPr lang="zh-CN" altLang="en-US" sz="2200" dirty="0">
                  <a:latin typeface="Times New Roman" pitchFamily="18" charset="0"/>
                  <a:cs typeface="Tahoma" pitchFamily="34" charset="0"/>
                </a:rPr>
                <a:t>算法</a:t>
              </a:r>
              <a:r>
                <a:rPr lang="en-US" altLang="zh-CN" sz="2200" dirty="0">
                  <a:latin typeface="Times New Roman" pitchFamily="18" charset="0"/>
                  <a:cs typeface="Tahoma" pitchFamily="34" charset="0"/>
                </a:rPr>
                <a:t>4.5——</a:t>
              </a:r>
              <a:r>
                <a:rPr lang="zh-CN" altLang="en-US" sz="2200" dirty="0">
                  <a:latin typeface="Times New Roman" pitchFamily="18" charset="0"/>
                  <a:cs typeface="Tahoma" pitchFamily="34" charset="0"/>
                </a:rPr>
                <a:t>一次划分</a:t>
              </a:r>
            </a:p>
            <a:p>
              <a:pPr algn="just">
                <a:lnSpc>
                  <a:spcPct val="95000"/>
                </a:lnSpc>
                <a:spcBef>
                  <a:spcPct val="0"/>
                </a:spcBef>
                <a:buClrTx/>
                <a:buSzTx/>
                <a:buFontTx/>
                <a:buNone/>
              </a:pPr>
              <a:r>
                <a:rPr lang="zh-CN" altLang="en-US" sz="2200" dirty="0">
                  <a:latin typeface="Times New Roman" pitchFamily="18" charset="0"/>
                  <a:cs typeface="Tahoma" pitchFamily="34" charset="0"/>
                </a:rPr>
                <a:t>      </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Partition</a:t>
              </a:r>
              <a:r>
                <a:rPr lang="en-US" altLang="zh-CN" sz="2200" dirty="0">
                  <a:latin typeface="宋体" charset="-122"/>
                  <a:cs typeface="Tahoma" pitchFamily="34" charset="0"/>
                </a:rPr>
                <a:t>(</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r[ ], </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first, </a:t>
              </a:r>
              <a:r>
                <a:rPr lang="en-US" altLang="zh-CN" sz="2200" dirty="0" err="1">
                  <a:latin typeface="Times New Roman" pitchFamily="18" charset="0"/>
                  <a:cs typeface="Tahoma" pitchFamily="34" charset="0"/>
                </a:rPr>
                <a:t>int</a:t>
              </a:r>
              <a:r>
                <a:rPr lang="en-US" altLang="zh-CN" sz="2200" dirty="0">
                  <a:latin typeface="Times New Roman" pitchFamily="18" charset="0"/>
                  <a:cs typeface="Tahoma" pitchFamily="34" charset="0"/>
                </a:rPr>
                <a:t> end</a:t>
              </a:r>
              <a:r>
                <a:rPr lang="en-US" altLang="zh-CN" sz="2200" dirty="0">
                  <a:latin typeface="宋体" charset="-122"/>
                  <a:cs typeface="Tahoma" pitchFamily="34" charset="0"/>
                </a:rPr>
                <a:t>)</a:t>
              </a:r>
              <a:endParaRPr lang="en-US" altLang="zh-CN" sz="2200" dirty="0">
                <a:latin typeface="Times New Roman" pitchFamily="18" charset="0"/>
                <a:cs typeface="Tahoma" pitchFamily="34" charset="0"/>
              </a:endParaRPr>
            </a:p>
            <a:p>
              <a:pPr algn="just">
                <a:lnSpc>
                  <a:spcPct val="95000"/>
                </a:lnSpc>
                <a:spcBef>
                  <a:spcPct val="0"/>
                </a:spcBef>
                <a:buClrTx/>
                <a:buSzTx/>
                <a:buFontTx/>
                <a:buNone/>
              </a:pPr>
              <a:r>
                <a:rPr lang="en-US" altLang="zh-CN" sz="2200" dirty="0">
                  <a:latin typeface="Times New Roman" pitchFamily="18" charset="0"/>
                  <a:cs typeface="Tahoma" pitchFamily="34" charset="0"/>
                </a:rPr>
                <a:t>     {</a:t>
              </a:r>
            </a:p>
            <a:p>
              <a:pPr algn="just">
                <a:lnSpc>
                  <a:spcPct val="95000"/>
                </a:lnSpc>
                <a:spcBef>
                  <a:spcPct val="0"/>
                </a:spcBef>
                <a:buClrTx/>
                <a:buSzTx/>
                <a:buFontTx/>
                <a:buNone/>
              </a:pP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=first; j=end;         </a:t>
              </a:r>
              <a:r>
                <a:rPr lang="en-US" altLang="zh-CN" sz="2200" dirty="0">
                  <a:solidFill>
                    <a:srgbClr val="008000"/>
                  </a:solidFill>
                  <a:latin typeface="Times New Roman" pitchFamily="18" charset="0"/>
                  <a:cs typeface="Tahoma" pitchFamily="34" charset="0"/>
                </a:rPr>
                <a:t>//</a:t>
              </a:r>
              <a:r>
                <a:rPr lang="zh-CN" altLang="en-US" sz="2200" dirty="0">
                  <a:solidFill>
                    <a:srgbClr val="008000"/>
                  </a:solidFill>
                  <a:latin typeface="Times New Roman" pitchFamily="18" charset="0"/>
                  <a:cs typeface="Tahoma" pitchFamily="34" charset="0"/>
                </a:rPr>
                <a:t>初始化</a:t>
              </a:r>
            </a:p>
            <a:p>
              <a:pPr algn="just">
                <a:lnSpc>
                  <a:spcPct val="95000"/>
                </a:lnSpc>
                <a:spcBef>
                  <a:spcPct val="0"/>
                </a:spcBef>
                <a:buClrTx/>
                <a:buSzTx/>
                <a:buFontTx/>
                <a:buNone/>
              </a:pPr>
              <a:r>
                <a:rPr lang="zh-CN" altLang="en-US" sz="2200" dirty="0">
                  <a:latin typeface="Times New Roman" pitchFamily="18" charset="0"/>
                  <a:cs typeface="Tahoma" pitchFamily="34" charset="0"/>
                </a:rPr>
                <a:t>          </a:t>
              </a:r>
              <a:r>
                <a:rPr lang="en-US" altLang="zh-CN" sz="2200" dirty="0">
                  <a:latin typeface="Times New Roman" pitchFamily="18" charset="0"/>
                  <a:cs typeface="Tahoma" pitchFamily="34" charset="0"/>
                </a:rPr>
                <a:t>while </a:t>
              </a:r>
              <a:r>
                <a:rPr lang="en-US" altLang="zh-CN" sz="2200" dirty="0">
                  <a:latin typeface="宋体" charset="-122"/>
                  <a:cs typeface="Tahoma" pitchFamily="34" charset="0"/>
                </a:rPr>
                <a:t>(</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&lt;j</a:t>
              </a:r>
              <a:r>
                <a:rPr lang="en-US" altLang="zh-CN" sz="2200" dirty="0">
                  <a:latin typeface="宋体" charset="-122"/>
                  <a:cs typeface="Tahoma" pitchFamily="34" charset="0"/>
                </a:rPr>
                <a:t>)</a:t>
              </a:r>
              <a:endParaRPr lang="en-US" altLang="zh-CN" sz="2200" dirty="0">
                <a:latin typeface="Times New Roman" pitchFamily="18" charset="0"/>
                <a:cs typeface="Tahoma" pitchFamily="34" charset="0"/>
              </a:endParaRPr>
            </a:p>
            <a:p>
              <a:pPr algn="just">
                <a:lnSpc>
                  <a:spcPct val="95000"/>
                </a:lnSpc>
                <a:spcBef>
                  <a:spcPct val="0"/>
                </a:spcBef>
                <a:buClrTx/>
                <a:buSzTx/>
                <a:buFontTx/>
                <a:buNone/>
              </a:pPr>
              <a:r>
                <a:rPr lang="en-US" altLang="zh-CN" sz="2200" dirty="0">
                  <a:latin typeface="Times New Roman" pitchFamily="18" charset="0"/>
                  <a:cs typeface="Tahoma" pitchFamily="34" charset="0"/>
                </a:rPr>
                <a:t>          {  </a:t>
              </a:r>
              <a:endParaRPr lang="en-US" altLang="zh-CN" sz="2200" dirty="0">
                <a:latin typeface="宋体" charset="-122"/>
                <a:cs typeface="Tahoma" pitchFamily="34" charset="0"/>
              </a:endParaRPr>
            </a:p>
            <a:p>
              <a:pPr algn="just">
                <a:lnSpc>
                  <a:spcPct val="95000"/>
                </a:lnSpc>
                <a:spcBef>
                  <a:spcPct val="0"/>
                </a:spcBef>
                <a:buClrTx/>
                <a:buSzTx/>
                <a:buFontTx/>
                <a:buNone/>
              </a:pPr>
              <a:r>
                <a:rPr lang="en-US" altLang="zh-CN" sz="2200" dirty="0">
                  <a:latin typeface="宋体" charset="-122"/>
                  <a:cs typeface="Tahoma" pitchFamily="34" charset="0"/>
                </a:rPr>
                <a:t>       </a:t>
              </a:r>
              <a:r>
                <a:rPr lang="en-US" altLang="zh-CN" sz="2200" dirty="0">
                  <a:latin typeface="Times New Roman" pitchFamily="18" charset="0"/>
                  <a:cs typeface="Tahoma" pitchFamily="34" charset="0"/>
                </a:rPr>
                <a:t>while </a:t>
              </a:r>
              <a:r>
                <a:rPr lang="en-US" altLang="zh-CN" sz="2200" dirty="0">
                  <a:latin typeface="宋体" charset="-122"/>
                  <a:cs typeface="Tahoma" pitchFamily="34" charset="0"/>
                </a:rPr>
                <a:t>(</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&lt;j &amp;&amp; r[</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]&lt;= r[j]</a:t>
              </a:r>
              <a:r>
                <a:rPr lang="en-US" altLang="zh-CN" sz="2200" dirty="0">
                  <a:latin typeface="宋体" charset="-122"/>
                  <a:cs typeface="Tahoma" pitchFamily="34" charset="0"/>
                </a:rPr>
                <a:t>)</a:t>
              </a:r>
              <a:r>
                <a:rPr lang="en-US" altLang="zh-CN" sz="2200" dirty="0">
                  <a:latin typeface="Times New Roman" pitchFamily="18" charset="0"/>
                  <a:cs typeface="Tahoma" pitchFamily="34" charset="0"/>
                </a:rPr>
                <a:t> j</a:t>
              </a:r>
              <a:r>
                <a:rPr lang="en-US" altLang="zh-CN" sz="2200" dirty="0">
                  <a:latin typeface="宋体" charset="-122"/>
                  <a:cs typeface="Tahoma" pitchFamily="34" charset="0"/>
                </a:rPr>
                <a:t>--</a:t>
              </a:r>
              <a:r>
                <a:rPr lang="zh-CN" altLang="en-US" sz="2200" dirty="0">
                  <a:latin typeface="Times New Roman" pitchFamily="18" charset="0"/>
                  <a:cs typeface="Tahoma" pitchFamily="34" charset="0"/>
                </a:rPr>
                <a:t>；  </a:t>
              </a:r>
              <a:r>
                <a:rPr lang="en-US" altLang="zh-CN" sz="2200" dirty="0">
                  <a:solidFill>
                    <a:srgbClr val="008000"/>
                  </a:solidFill>
                  <a:latin typeface="Times New Roman" pitchFamily="18" charset="0"/>
                  <a:cs typeface="Tahoma" pitchFamily="34" charset="0"/>
                </a:rPr>
                <a:t>//</a:t>
              </a:r>
              <a:r>
                <a:rPr lang="zh-CN" altLang="en-US" sz="2200" dirty="0">
                  <a:solidFill>
                    <a:srgbClr val="008000"/>
                  </a:solidFill>
                  <a:latin typeface="Times New Roman" pitchFamily="18" charset="0"/>
                  <a:cs typeface="Tahoma" pitchFamily="34" charset="0"/>
                </a:rPr>
                <a:t>右侧扫描</a:t>
              </a:r>
            </a:p>
            <a:p>
              <a:pPr algn="just">
                <a:lnSpc>
                  <a:spcPct val="95000"/>
                </a:lnSpc>
                <a:spcBef>
                  <a:spcPct val="0"/>
                </a:spcBef>
                <a:buClrTx/>
                <a:buSzTx/>
                <a:buFontTx/>
                <a:buNone/>
              </a:pPr>
              <a:r>
                <a:rPr lang="zh-CN" altLang="en-US" sz="2200" dirty="0">
                  <a:latin typeface="Times New Roman" pitchFamily="18" charset="0"/>
                  <a:cs typeface="Tahoma" pitchFamily="34" charset="0"/>
                </a:rPr>
                <a:t>               </a:t>
              </a:r>
              <a:r>
                <a:rPr lang="en-US" altLang="zh-CN" sz="2200" dirty="0">
                  <a:latin typeface="Times New Roman" pitchFamily="18" charset="0"/>
                  <a:cs typeface="Tahoma" pitchFamily="34" charset="0"/>
                </a:rPr>
                <a:t>if </a:t>
              </a:r>
              <a:r>
                <a:rPr lang="en-US" altLang="zh-CN" sz="2200" dirty="0">
                  <a:latin typeface="宋体" charset="-122"/>
                  <a:cs typeface="Tahoma" pitchFamily="34" charset="0"/>
                </a:rPr>
                <a:t>(</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&lt;j</a:t>
              </a:r>
              <a:r>
                <a:rPr lang="en-US" altLang="zh-CN" sz="2200" dirty="0">
                  <a:latin typeface="宋体" charset="-122"/>
                  <a:cs typeface="Tahoma" pitchFamily="34" charset="0"/>
                </a:rPr>
                <a:t>)</a:t>
              </a:r>
              <a:r>
                <a:rPr lang="en-US" altLang="zh-CN" sz="2200" dirty="0">
                  <a:latin typeface="Times New Roman" pitchFamily="18" charset="0"/>
                  <a:cs typeface="Tahoma" pitchFamily="34" charset="0"/>
                </a:rPr>
                <a:t> { </a:t>
              </a:r>
            </a:p>
            <a:p>
              <a:pPr algn="just">
                <a:lnSpc>
                  <a:spcPct val="95000"/>
                </a:lnSpc>
                <a:spcBef>
                  <a:spcPct val="0"/>
                </a:spcBef>
                <a:buClrTx/>
                <a:buSzTx/>
                <a:buFontTx/>
                <a:buNone/>
              </a:pPr>
              <a:r>
                <a:rPr lang="en-US" altLang="zh-CN" sz="2200" dirty="0">
                  <a:latin typeface="Times New Roman" pitchFamily="18" charset="0"/>
                  <a:cs typeface="Tahoma" pitchFamily="34" charset="0"/>
                </a:rPr>
                <a:t>                  r[</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]←→r[j];            </a:t>
              </a:r>
              <a:r>
                <a:rPr lang="en-US" altLang="zh-CN" sz="2200" dirty="0">
                  <a:solidFill>
                    <a:srgbClr val="008000"/>
                  </a:solidFill>
                  <a:latin typeface="Times New Roman" pitchFamily="18" charset="0"/>
                  <a:cs typeface="Tahoma" pitchFamily="34" charset="0"/>
                </a:rPr>
                <a:t>//</a:t>
              </a:r>
              <a:r>
                <a:rPr lang="zh-CN" altLang="en-US" sz="2200" dirty="0">
                  <a:solidFill>
                    <a:srgbClr val="008000"/>
                  </a:solidFill>
                  <a:latin typeface="Times New Roman" pitchFamily="18" charset="0"/>
                  <a:cs typeface="Tahoma" pitchFamily="34" charset="0"/>
                </a:rPr>
                <a:t>将较小记录交换到前面</a:t>
              </a:r>
            </a:p>
            <a:p>
              <a:pPr algn="just">
                <a:lnSpc>
                  <a:spcPct val="95000"/>
                </a:lnSpc>
                <a:spcBef>
                  <a:spcPct val="0"/>
                </a:spcBef>
                <a:buClrTx/>
                <a:buSzTx/>
                <a:buFontTx/>
                <a:buNone/>
              </a:pPr>
              <a:r>
                <a:rPr lang="zh-CN" altLang="en-US" sz="2200" dirty="0">
                  <a:latin typeface="Times New Roman" pitchFamily="18" charset="0"/>
                  <a:cs typeface="Tahoma" pitchFamily="34" charset="0"/>
                </a:rPr>
                <a:t>                  </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 </a:t>
              </a:r>
            </a:p>
            <a:p>
              <a:pPr algn="just">
                <a:lnSpc>
                  <a:spcPct val="95000"/>
                </a:lnSpc>
                <a:spcBef>
                  <a:spcPct val="0"/>
                </a:spcBef>
                <a:buClrTx/>
                <a:buSzTx/>
                <a:buFontTx/>
                <a:buNone/>
              </a:pPr>
              <a:r>
                <a:rPr lang="en-US" altLang="zh-CN" sz="2200" dirty="0">
                  <a:latin typeface="Times New Roman" pitchFamily="18" charset="0"/>
                  <a:cs typeface="Tahoma" pitchFamily="34" charset="0"/>
                </a:rPr>
                <a:t>               }</a:t>
              </a:r>
            </a:p>
            <a:p>
              <a:pPr algn="just">
                <a:lnSpc>
                  <a:spcPct val="95000"/>
                </a:lnSpc>
                <a:spcBef>
                  <a:spcPct val="0"/>
                </a:spcBef>
                <a:buClrTx/>
                <a:buSzTx/>
                <a:buFontTx/>
                <a:buNone/>
              </a:pPr>
              <a:r>
                <a:rPr lang="en-US" altLang="zh-CN" sz="2200" dirty="0">
                  <a:latin typeface="Times New Roman" pitchFamily="18" charset="0"/>
                  <a:cs typeface="Tahoma" pitchFamily="34" charset="0"/>
                </a:rPr>
                <a:t>              while </a:t>
              </a:r>
              <a:r>
                <a:rPr lang="en-US" altLang="zh-CN" sz="2200" dirty="0">
                  <a:latin typeface="宋体" charset="-122"/>
                  <a:cs typeface="Tahoma" pitchFamily="34" charset="0"/>
                </a:rPr>
                <a:t>(</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&lt;j &amp;&amp; r[</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]&lt;= r[j]</a:t>
              </a:r>
              <a:r>
                <a:rPr lang="en-US" altLang="zh-CN" sz="2200" dirty="0">
                  <a:latin typeface="宋体" charset="-122"/>
                  <a:cs typeface="Tahoma" pitchFamily="34" charset="0"/>
                </a:rPr>
                <a:t>)</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a:t>
              </a:r>
              <a:r>
                <a:rPr lang="zh-CN" altLang="en-US" sz="2200" dirty="0">
                  <a:latin typeface="Times New Roman" pitchFamily="18" charset="0"/>
                  <a:cs typeface="Tahoma" pitchFamily="34" charset="0"/>
                </a:rPr>
                <a:t>；  </a:t>
              </a:r>
              <a:r>
                <a:rPr lang="en-US" altLang="zh-CN" sz="2200" dirty="0">
                  <a:solidFill>
                    <a:srgbClr val="008000"/>
                  </a:solidFill>
                  <a:latin typeface="Times New Roman" pitchFamily="18" charset="0"/>
                  <a:cs typeface="Tahoma" pitchFamily="34" charset="0"/>
                </a:rPr>
                <a:t>//</a:t>
              </a:r>
              <a:r>
                <a:rPr lang="zh-CN" altLang="en-US" sz="2200" dirty="0">
                  <a:solidFill>
                    <a:srgbClr val="008000"/>
                  </a:solidFill>
                  <a:latin typeface="Times New Roman" pitchFamily="18" charset="0"/>
                  <a:cs typeface="Tahoma" pitchFamily="34" charset="0"/>
                </a:rPr>
                <a:t>左侧扫描 </a:t>
              </a:r>
            </a:p>
            <a:p>
              <a:pPr algn="just">
                <a:lnSpc>
                  <a:spcPct val="95000"/>
                </a:lnSpc>
                <a:spcBef>
                  <a:spcPct val="0"/>
                </a:spcBef>
                <a:buClrTx/>
                <a:buSzTx/>
                <a:buFontTx/>
                <a:buNone/>
              </a:pPr>
              <a:r>
                <a:rPr lang="zh-CN" altLang="en-US" sz="2200" dirty="0">
                  <a:latin typeface="Times New Roman" pitchFamily="18" charset="0"/>
                  <a:cs typeface="Tahoma" pitchFamily="34" charset="0"/>
                </a:rPr>
                <a:t>               </a:t>
              </a:r>
              <a:r>
                <a:rPr lang="en-US" altLang="zh-CN" sz="2200" dirty="0">
                  <a:latin typeface="Times New Roman" pitchFamily="18" charset="0"/>
                  <a:cs typeface="Tahoma" pitchFamily="34" charset="0"/>
                </a:rPr>
                <a:t>if </a:t>
              </a:r>
              <a:r>
                <a:rPr lang="en-US" altLang="zh-CN" sz="2200" dirty="0">
                  <a:latin typeface="宋体" charset="-122"/>
                  <a:cs typeface="Tahoma" pitchFamily="34" charset="0"/>
                </a:rPr>
                <a:t>(</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&lt;j</a:t>
              </a:r>
              <a:r>
                <a:rPr lang="en-US" altLang="zh-CN" sz="2200" dirty="0">
                  <a:latin typeface="宋体" charset="-122"/>
                  <a:cs typeface="Tahoma" pitchFamily="34" charset="0"/>
                </a:rPr>
                <a:t>)</a:t>
              </a:r>
              <a:r>
                <a:rPr lang="en-US" altLang="zh-CN" sz="2200" dirty="0">
                  <a:latin typeface="Times New Roman" pitchFamily="18" charset="0"/>
                  <a:cs typeface="Tahoma" pitchFamily="34" charset="0"/>
                </a:rPr>
                <a:t> {</a:t>
              </a:r>
            </a:p>
            <a:p>
              <a:pPr algn="just">
                <a:lnSpc>
                  <a:spcPct val="95000"/>
                </a:lnSpc>
                <a:spcBef>
                  <a:spcPct val="0"/>
                </a:spcBef>
                <a:buClrTx/>
                <a:buSzTx/>
                <a:buFontTx/>
                <a:buNone/>
              </a:pPr>
              <a:r>
                <a:rPr lang="en-US" altLang="zh-CN" sz="2200" dirty="0">
                  <a:latin typeface="Times New Roman" pitchFamily="18" charset="0"/>
                  <a:cs typeface="Tahoma" pitchFamily="34" charset="0"/>
                </a:rPr>
                <a:t>                  r[j]←→r[</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            </a:t>
              </a:r>
              <a:r>
                <a:rPr lang="en-US" altLang="zh-CN" sz="2200" dirty="0">
                  <a:solidFill>
                    <a:srgbClr val="008000"/>
                  </a:solidFill>
                  <a:latin typeface="Times New Roman" pitchFamily="18" charset="0"/>
                  <a:cs typeface="Tahoma" pitchFamily="34" charset="0"/>
                </a:rPr>
                <a:t>//</a:t>
              </a:r>
              <a:r>
                <a:rPr lang="zh-CN" altLang="en-US" sz="2200" dirty="0">
                  <a:solidFill>
                    <a:srgbClr val="008000"/>
                  </a:solidFill>
                  <a:latin typeface="Times New Roman" pitchFamily="18" charset="0"/>
                  <a:cs typeface="Tahoma" pitchFamily="34" charset="0"/>
                </a:rPr>
                <a:t>将较大记录交换到后面</a:t>
              </a:r>
            </a:p>
            <a:p>
              <a:pPr algn="just">
                <a:lnSpc>
                  <a:spcPct val="95000"/>
                </a:lnSpc>
                <a:spcBef>
                  <a:spcPct val="0"/>
                </a:spcBef>
                <a:buClrTx/>
                <a:buSzTx/>
                <a:buFontTx/>
                <a:buNone/>
              </a:pPr>
              <a:r>
                <a:rPr lang="zh-CN" altLang="en-US" sz="2200" dirty="0">
                  <a:latin typeface="Times New Roman" pitchFamily="18" charset="0"/>
                  <a:cs typeface="Tahoma" pitchFamily="34" charset="0"/>
                </a:rPr>
                <a:t>                  </a:t>
              </a:r>
              <a:r>
                <a:rPr lang="en-US" altLang="zh-CN" sz="2200" dirty="0">
                  <a:latin typeface="Times New Roman" pitchFamily="18" charset="0"/>
                  <a:cs typeface="Tahoma" pitchFamily="34" charset="0"/>
                </a:rPr>
                <a:t>j</a:t>
              </a:r>
              <a:r>
                <a:rPr lang="en-US" altLang="zh-CN" sz="2200" dirty="0">
                  <a:latin typeface="宋体" charset="-122"/>
                  <a:cs typeface="Tahoma" pitchFamily="34" charset="0"/>
                </a:rPr>
                <a:t>--</a:t>
              </a:r>
              <a:r>
                <a:rPr lang="en-US" altLang="zh-CN" sz="2200" dirty="0">
                  <a:latin typeface="Times New Roman" pitchFamily="18" charset="0"/>
                  <a:cs typeface="Tahoma" pitchFamily="34" charset="0"/>
                </a:rPr>
                <a:t>; </a:t>
              </a:r>
            </a:p>
            <a:p>
              <a:pPr algn="just">
                <a:lnSpc>
                  <a:spcPct val="95000"/>
                </a:lnSpc>
                <a:spcBef>
                  <a:spcPct val="0"/>
                </a:spcBef>
                <a:buClrTx/>
                <a:buSzTx/>
                <a:buFontTx/>
                <a:buNone/>
              </a:pPr>
              <a:r>
                <a:rPr lang="en-US" altLang="zh-CN" sz="2200" dirty="0">
                  <a:latin typeface="Times New Roman" pitchFamily="18" charset="0"/>
                  <a:cs typeface="Tahoma" pitchFamily="34" charset="0"/>
                </a:rPr>
                <a:t>               }</a:t>
              </a:r>
            </a:p>
            <a:p>
              <a:pPr algn="just">
                <a:lnSpc>
                  <a:spcPct val="95000"/>
                </a:lnSpc>
                <a:spcBef>
                  <a:spcPct val="0"/>
                </a:spcBef>
                <a:buClrTx/>
                <a:buSzTx/>
                <a:buFontTx/>
                <a:buNone/>
              </a:pPr>
              <a:r>
                <a:rPr lang="en-US" altLang="zh-CN" sz="2200" dirty="0">
                  <a:latin typeface="Times New Roman" pitchFamily="18" charset="0"/>
                  <a:cs typeface="Tahoma" pitchFamily="34" charset="0"/>
                </a:rPr>
                <a:t>           }</a:t>
              </a:r>
            </a:p>
            <a:p>
              <a:pPr algn="just">
                <a:lnSpc>
                  <a:spcPct val="95000"/>
                </a:lnSpc>
                <a:spcBef>
                  <a:spcPct val="0"/>
                </a:spcBef>
                <a:buClrTx/>
                <a:buSzTx/>
                <a:buFontTx/>
                <a:buNone/>
              </a:pP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retutn</a:t>
              </a:r>
              <a:r>
                <a:rPr lang="en-US" altLang="zh-CN" sz="2200" dirty="0">
                  <a:latin typeface="Times New Roman" pitchFamily="18" charset="0"/>
                  <a:cs typeface="Tahoma" pitchFamily="34" charset="0"/>
                </a:rPr>
                <a:t> </a:t>
              </a:r>
              <a:r>
                <a:rPr lang="en-US" altLang="zh-CN" sz="2200" dirty="0" err="1">
                  <a:latin typeface="Times New Roman" pitchFamily="18" charset="0"/>
                  <a:cs typeface="Tahoma" pitchFamily="34" charset="0"/>
                </a:rPr>
                <a:t>i</a:t>
              </a:r>
              <a:r>
                <a:rPr lang="en-US" altLang="zh-CN" sz="2200" dirty="0">
                  <a:latin typeface="Times New Roman" pitchFamily="18" charset="0"/>
                  <a:cs typeface="Tahoma" pitchFamily="34" charset="0"/>
                </a:rPr>
                <a:t>;    </a:t>
              </a:r>
              <a:r>
                <a:rPr lang="en-US" altLang="zh-CN" sz="2200" dirty="0">
                  <a:solidFill>
                    <a:srgbClr val="008000"/>
                  </a:solidFill>
                  <a:latin typeface="Times New Roman" pitchFamily="18" charset="0"/>
                  <a:cs typeface="Tahoma" pitchFamily="34" charset="0"/>
                </a:rPr>
                <a:t>// </a:t>
              </a:r>
              <a:r>
                <a:rPr lang="en-US" altLang="zh-CN" sz="2200" dirty="0" err="1">
                  <a:solidFill>
                    <a:srgbClr val="008000"/>
                  </a:solidFill>
                  <a:latin typeface="Times New Roman" pitchFamily="18" charset="0"/>
                  <a:cs typeface="Tahoma" pitchFamily="34" charset="0"/>
                </a:rPr>
                <a:t>i</a:t>
              </a:r>
              <a:r>
                <a:rPr lang="zh-CN" altLang="en-US" sz="2200" dirty="0">
                  <a:solidFill>
                    <a:srgbClr val="008000"/>
                  </a:solidFill>
                  <a:latin typeface="Times New Roman" pitchFamily="18" charset="0"/>
                  <a:cs typeface="Tahoma" pitchFamily="34" charset="0"/>
                </a:rPr>
                <a:t>为轴值记录的最终位置</a:t>
              </a:r>
            </a:p>
            <a:p>
              <a:pPr algn="just">
                <a:lnSpc>
                  <a:spcPct val="95000"/>
                </a:lnSpc>
                <a:spcBef>
                  <a:spcPct val="0"/>
                </a:spcBef>
                <a:buClrTx/>
                <a:buSzTx/>
                <a:buFontTx/>
                <a:buNone/>
              </a:pPr>
              <a:r>
                <a:rPr lang="zh-CN" altLang="en-US" sz="2200" dirty="0">
                  <a:latin typeface="Times New Roman" pitchFamily="18" charset="0"/>
                  <a:cs typeface="Tahoma" pitchFamily="34" charset="0"/>
                </a:rPr>
                <a:t>    </a:t>
              </a:r>
              <a:r>
                <a:rPr lang="en-US" altLang="zh-CN" sz="2200" dirty="0">
                  <a:latin typeface="Times New Roman" pitchFamily="18" charset="0"/>
                  <a:cs typeface="Tahoma" pitchFamily="34" charset="0"/>
                </a:rPr>
                <a:t>}</a:t>
              </a:r>
            </a:p>
          </p:txBody>
        </p:sp>
        <p:grpSp>
          <p:nvGrpSpPr>
            <p:cNvPr id="47111" name="Group 1028"/>
            <p:cNvGrpSpPr>
              <a:grpSpLocks/>
            </p:cNvGrpSpPr>
            <p:nvPr/>
          </p:nvGrpSpPr>
          <p:grpSpPr bwMode="auto">
            <a:xfrm>
              <a:off x="1509" y="1257"/>
              <a:ext cx="550" cy="864"/>
              <a:chOff x="1519" y="3141"/>
              <a:chExt cx="550" cy="864"/>
            </a:xfrm>
          </p:grpSpPr>
          <p:sp>
            <p:nvSpPr>
              <p:cNvPr id="47112" name="AutoShape 1029"/>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7350" name="WordArt 1030"/>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a:ln w="9525">
                      <a:solidFill>
                        <a:srgbClr val="000000"/>
                      </a:solidFill>
                      <a:round/>
                      <a:headEnd/>
                      <a:tailEnd/>
                    </a:ln>
                    <a:noFill/>
                    <a:latin typeface="宋体"/>
                    <a:ea typeface="宋体"/>
                  </a:rPr>
                  <a:t>C++</a:t>
                </a:r>
                <a:r>
                  <a:rPr lang="zh-CN" altLang="en-US" sz="800" kern="1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1569116196"/>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2051F788-DAD3-4662-8ADE-7592DB864221}"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5017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501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FD332012-32FF-4BD1-A1D9-C97D10C43180}" type="slidenum">
              <a:rPr lang="en-US" altLang="zh-CN" sz="1400" b="0" smtClean="0">
                <a:latin typeface="Comic Sans MS" pitchFamily="66" charset="0"/>
                <a:ea typeface="宋体" charset="-122"/>
              </a:rPr>
              <a:pPr>
                <a:spcBef>
                  <a:spcPct val="0"/>
                </a:spcBef>
                <a:buClrTx/>
                <a:buSzTx/>
                <a:buFontTx/>
                <a:buNone/>
              </a:pPr>
              <a:t>18</a:t>
            </a:fld>
            <a:endParaRPr lang="en-US" altLang="zh-CN" sz="1400" b="0" smtClean="0">
              <a:latin typeface="Comic Sans MS" pitchFamily="66" charset="0"/>
              <a:ea typeface="宋体" charset="-122"/>
            </a:endParaRPr>
          </a:p>
        </p:txBody>
      </p:sp>
      <p:sp>
        <p:nvSpPr>
          <p:cNvPr id="50181" name="Text Box 4"/>
          <p:cNvSpPr txBox="1">
            <a:spLocks noChangeArrowheads="1"/>
          </p:cNvSpPr>
          <p:nvPr/>
        </p:nvSpPr>
        <p:spPr bwMode="auto">
          <a:xfrm>
            <a:off x="468313" y="1268413"/>
            <a:ext cx="835183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lnSpc>
                <a:spcPct val="120000"/>
              </a:lnSpc>
              <a:spcBef>
                <a:spcPct val="15000"/>
              </a:spcBef>
              <a:spcAft>
                <a:spcPct val="15000"/>
              </a:spcAft>
              <a:buClrTx/>
              <a:buSzTx/>
              <a:buFontTx/>
              <a:buNone/>
            </a:pPr>
            <a:r>
              <a:rPr kumimoji="1" lang="zh-CN" altLang="en-US" sz="2800">
                <a:latin typeface="Times New Roman" pitchFamily="18" charset="0"/>
                <a:ea typeface="宋体" charset="-122"/>
              </a:rPr>
              <a:t>思考：对</a:t>
            </a:r>
            <a:r>
              <a:rPr kumimoji="1" lang="en-US" altLang="zh-CN" sz="2800">
                <a:solidFill>
                  <a:srgbClr val="FF0000"/>
                </a:solidFill>
                <a:latin typeface="Times New Roman" pitchFamily="18" charset="0"/>
                <a:ea typeface="宋体" charset="-122"/>
              </a:rPr>
              <a:t>49</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38</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65</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97</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76</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13</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27</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49’</a:t>
            </a:r>
            <a:r>
              <a:rPr kumimoji="1" lang="zh-CN" altLang="en-US" sz="2800">
                <a:latin typeface="Times New Roman" pitchFamily="18" charset="0"/>
                <a:ea typeface="宋体" charset="-122"/>
              </a:rPr>
              <a:t>进行快速排序，写出排序的过程。</a:t>
            </a:r>
          </a:p>
        </p:txBody>
      </p:sp>
      <p:sp>
        <p:nvSpPr>
          <p:cNvPr id="50182" name="Text Box 5"/>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4.2.2  </a:t>
            </a:r>
            <a:r>
              <a:rPr kumimoji="1" lang="zh-CN" altLang="en-US" sz="4400">
                <a:solidFill>
                  <a:schemeClr val="tx2"/>
                </a:solidFill>
                <a:latin typeface="华文行楷" pitchFamily="2" charset="-122"/>
                <a:ea typeface="华文行楷" pitchFamily="2" charset="-122"/>
              </a:rPr>
              <a:t>快速排序</a:t>
            </a:r>
          </a:p>
        </p:txBody>
      </p:sp>
    </p:spTree>
    <p:extLst>
      <p:ext uri="{BB962C8B-B14F-4D97-AF65-F5344CB8AC3E}">
        <p14:creationId xmlns:p14="http://schemas.microsoft.com/office/powerpoint/2010/main" val="1907385777"/>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E691D852-7E58-4AE5-A941-BF47CA0685F6}"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5120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zh-CN" altLang="en-US" sz="1400" b="0" smtClean="0">
                <a:latin typeface="Comic Sans MS" pitchFamily="66" charset="0"/>
                <a:cs typeface="Tahoma" pitchFamily="34" charset="0"/>
              </a:rPr>
              <a:t>第</a:t>
            </a:r>
            <a:r>
              <a:rPr lang="en-US" altLang="zh-CN" sz="1400" b="0" smtClean="0">
                <a:latin typeface="Comic Sans MS" pitchFamily="66" charset="0"/>
                <a:cs typeface="Tahoma" pitchFamily="34" charset="0"/>
              </a:rPr>
              <a:t>4</a:t>
            </a:r>
            <a:r>
              <a:rPr lang="zh-CN" altLang="en-US" sz="1400" b="0" smtClean="0">
                <a:latin typeface="Comic Sans MS" pitchFamily="66" charset="0"/>
                <a:cs typeface="Tahoma" pitchFamily="34" charset="0"/>
              </a:rPr>
              <a:t>章 分治法</a:t>
            </a:r>
            <a:endParaRPr lang="en-US" altLang="zh-CN" sz="1400" b="0" smtClean="0">
              <a:latin typeface="Comic Sans MS" pitchFamily="66" charset="0"/>
              <a:cs typeface="Tahoma" pitchFamily="34" charset="0"/>
            </a:endParaRPr>
          </a:p>
        </p:txBody>
      </p:sp>
      <p:sp>
        <p:nvSpPr>
          <p:cNvPr id="512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FABDE737-B48C-4975-95A4-BCA7F1AA647A}" type="slidenum">
              <a:rPr lang="en-US" altLang="zh-CN" sz="1400" b="0" smtClean="0">
                <a:latin typeface="Comic Sans MS" pitchFamily="66" charset="0"/>
                <a:cs typeface="Tahoma" pitchFamily="34" charset="0"/>
              </a:rPr>
              <a:pPr>
                <a:spcBef>
                  <a:spcPct val="0"/>
                </a:spcBef>
                <a:buClrTx/>
                <a:buSzTx/>
                <a:buFontTx/>
                <a:buNone/>
              </a:pPr>
              <a:t>19</a:t>
            </a:fld>
            <a:endParaRPr lang="en-US" altLang="zh-CN" sz="1400" b="0" smtClean="0">
              <a:latin typeface="Comic Sans MS" pitchFamily="66" charset="0"/>
              <a:cs typeface="Tahoma" pitchFamily="34" charset="0"/>
            </a:endParaRPr>
          </a:p>
        </p:txBody>
      </p:sp>
      <p:graphicFrame>
        <p:nvGraphicFramePr>
          <p:cNvPr id="136194" name="Object 2"/>
          <p:cNvGraphicFramePr>
            <a:graphicFrameLocks noChangeAspect="1"/>
          </p:cNvGraphicFramePr>
          <p:nvPr/>
        </p:nvGraphicFramePr>
        <p:xfrm>
          <a:off x="830263" y="101600"/>
          <a:ext cx="7197725" cy="6711950"/>
        </p:xfrm>
        <a:graphic>
          <a:graphicData uri="http://schemas.openxmlformats.org/presentationml/2006/ole">
            <mc:AlternateContent xmlns:mc="http://schemas.openxmlformats.org/markup-compatibility/2006">
              <mc:Choice xmlns:v="urn:schemas-microsoft-com:vml" Requires="v">
                <p:oleObj spid="_x0000_s34821" name="Microsoft Drawing" r:id="rId3" imgW="4237038" imgH="3951288" progId="MSDraw">
                  <p:embed/>
                </p:oleObj>
              </mc:Choice>
              <mc:Fallback>
                <p:oleObj name="Microsoft Drawing" r:id="rId3" imgW="4237038" imgH="3951288"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63" y="101600"/>
                        <a:ext cx="7197725" cy="6711950"/>
                      </a:xfrm>
                      <a:prstGeom prst="rect">
                        <a:avLst/>
                      </a:prstGeom>
                      <a:gradFill rotWithShape="1">
                        <a:gsLst>
                          <a:gs pos="0">
                            <a:schemeClr val="folHlink"/>
                          </a:gs>
                          <a:gs pos="100000">
                            <a:srgbClr val="FFFF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195" name="Rectangle 3"/>
          <p:cNvSpPr>
            <a:spLocks noChangeArrowheads="1"/>
          </p:cNvSpPr>
          <p:nvPr/>
        </p:nvSpPr>
        <p:spPr bwMode="auto">
          <a:xfrm>
            <a:off x="8172450" y="1916113"/>
            <a:ext cx="611188" cy="2646362"/>
          </a:xfrm>
          <a:prstGeom prst="rect">
            <a:avLst/>
          </a:prstGeom>
          <a:noFill/>
          <a:ln w="9525">
            <a:noFill/>
            <a:miter lim="800000"/>
            <a:headEnd/>
            <a:tailEnd/>
          </a:ln>
          <a:effectLst/>
        </p:spPr>
        <p:txBody>
          <a:bodyPr vert="eaVert" wrap="none" anchor="ctr">
            <a:spAutoFit/>
          </a:bodyPr>
          <a:lstStyle/>
          <a:p>
            <a:pPr>
              <a:defRPr/>
            </a:pPr>
            <a:r>
              <a:rPr lang="zh-CN" altLang="en-US" sz="2800">
                <a:effectLst>
                  <a:outerShdw blurRad="38100" dist="38100" dir="2700000" algn="tl">
                    <a:srgbClr val="C0C0C0"/>
                  </a:outerShdw>
                </a:effectLst>
                <a:latin typeface="Arial" charset="0"/>
                <a:ea typeface="宋体" pitchFamily="2" charset="-122"/>
              </a:rPr>
              <a:t>一　趟　划　分 </a:t>
            </a:r>
          </a:p>
        </p:txBody>
      </p:sp>
    </p:spTree>
    <p:extLst>
      <p:ext uri="{BB962C8B-B14F-4D97-AF65-F5344CB8AC3E}">
        <p14:creationId xmlns:p14="http://schemas.microsoft.com/office/powerpoint/2010/main" val="31564437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wipe(up)">
                                      <p:cBhvr>
                                        <p:cTn id="7" dur="500"/>
                                        <p:tgtEl>
                                          <p:spTgt spid="13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B37465BF-B48A-4B60-8649-FFA3242FE313}"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3379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1C6BC10E-EAC0-4C91-BA9A-069D9C8F6945}" type="slidenum">
              <a:rPr lang="en-US" altLang="zh-CN" sz="1400" b="0" smtClean="0">
                <a:latin typeface="Comic Sans MS" pitchFamily="66" charset="0"/>
                <a:ea typeface="宋体" charset="-122"/>
              </a:rPr>
              <a:pPr>
                <a:spcBef>
                  <a:spcPct val="0"/>
                </a:spcBef>
                <a:buClrTx/>
                <a:buSzTx/>
                <a:buFontTx/>
                <a:buNone/>
              </a:pPr>
              <a:t>2</a:t>
            </a:fld>
            <a:endParaRPr lang="en-US" altLang="zh-CN" sz="1400" b="0" smtClean="0">
              <a:latin typeface="Comic Sans MS" pitchFamily="66" charset="0"/>
              <a:ea typeface="宋体" charset="-122"/>
            </a:endParaRPr>
          </a:p>
        </p:txBody>
      </p:sp>
      <p:sp>
        <p:nvSpPr>
          <p:cNvPr id="33797" name="Text Box 3">
            <a:hlinkClick r:id="" action="ppaction://hlinkshowjump?jump=nextslide"/>
          </p:cNvPr>
          <p:cNvSpPr txBox="1">
            <a:spLocks noChangeArrowheads="1"/>
          </p:cNvSpPr>
          <p:nvPr/>
        </p:nvSpPr>
        <p:spPr bwMode="auto">
          <a:xfrm>
            <a:off x="468313" y="1341438"/>
            <a:ext cx="480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宋体" charset="-122"/>
                <a:ea typeface="宋体" charset="-122"/>
              </a:rPr>
              <a:t>4.3.1  </a:t>
            </a:r>
            <a:r>
              <a:rPr kumimoji="1" lang="zh-CN" altLang="en-US" sz="3600">
                <a:latin typeface="宋体" charset="-122"/>
                <a:ea typeface="宋体" charset="-122"/>
              </a:rPr>
              <a:t>归并排序</a:t>
            </a:r>
          </a:p>
        </p:txBody>
      </p:sp>
      <p:sp>
        <p:nvSpPr>
          <p:cNvPr id="33798" name="Text Box 4">
            <a:hlinkClick r:id="rId2" action="ppaction://hlinksldjump"/>
          </p:cNvPr>
          <p:cNvSpPr txBox="1">
            <a:spLocks noChangeArrowheads="1"/>
          </p:cNvSpPr>
          <p:nvPr/>
        </p:nvSpPr>
        <p:spPr bwMode="auto">
          <a:xfrm>
            <a:off x="468313" y="20574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宋体" charset="-122"/>
                <a:ea typeface="宋体" charset="-122"/>
              </a:rPr>
              <a:t>4.3.2  </a:t>
            </a:r>
            <a:r>
              <a:rPr kumimoji="1" lang="zh-CN" altLang="en-US" sz="3600">
                <a:latin typeface="宋体" charset="-122"/>
                <a:ea typeface="宋体" charset="-122"/>
              </a:rPr>
              <a:t>快速排序</a:t>
            </a:r>
          </a:p>
        </p:txBody>
      </p:sp>
      <p:sp>
        <p:nvSpPr>
          <p:cNvPr id="33799" name="Text Box 5"/>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  </a:t>
            </a:r>
            <a:r>
              <a:rPr kumimoji="1" lang="zh-CN" altLang="en-US" sz="4400">
                <a:solidFill>
                  <a:schemeClr val="tx2"/>
                </a:solidFill>
                <a:latin typeface="华文行楷" pitchFamily="2" charset="-122"/>
                <a:ea typeface="华文行楷" pitchFamily="2" charset="-122"/>
              </a:rPr>
              <a:t>排序问题中的分治法</a:t>
            </a:r>
          </a:p>
        </p:txBody>
      </p:sp>
    </p:spTree>
    <p:extLst>
      <p:ext uri="{BB962C8B-B14F-4D97-AF65-F5344CB8AC3E}">
        <p14:creationId xmlns:p14="http://schemas.microsoft.com/office/powerpoint/2010/main" val="1542877786"/>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6E317E28-98DB-49C4-BD4E-6BCC8CD81994}"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5222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522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C36588E4-0B24-44A2-BD36-A1AF84D87D61}" type="slidenum">
              <a:rPr lang="en-US" altLang="zh-CN" sz="1400" b="0" smtClean="0">
                <a:latin typeface="Comic Sans MS" pitchFamily="66" charset="0"/>
                <a:ea typeface="宋体" charset="-122"/>
              </a:rPr>
              <a:pPr>
                <a:spcBef>
                  <a:spcPct val="0"/>
                </a:spcBef>
                <a:buClrTx/>
                <a:buSzTx/>
                <a:buFontTx/>
                <a:buNone/>
              </a:pPr>
              <a:t>20</a:t>
            </a:fld>
            <a:endParaRPr lang="en-US" altLang="zh-CN" sz="1400" b="0" smtClean="0">
              <a:latin typeface="Comic Sans MS" pitchFamily="66" charset="0"/>
              <a:ea typeface="宋体" charset="-122"/>
            </a:endParaRPr>
          </a:p>
        </p:txBody>
      </p:sp>
      <p:sp>
        <p:nvSpPr>
          <p:cNvPr id="52229" name="Text Box 4"/>
          <p:cNvSpPr txBox="1">
            <a:spLocks noChangeArrowheads="1"/>
          </p:cNvSpPr>
          <p:nvPr/>
        </p:nvSpPr>
        <p:spPr bwMode="auto">
          <a:xfrm>
            <a:off x="468313" y="1268413"/>
            <a:ext cx="8675687" cy="559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lnSpc>
                <a:spcPct val="120000"/>
              </a:lnSpc>
              <a:spcBef>
                <a:spcPct val="15000"/>
              </a:spcBef>
              <a:spcAft>
                <a:spcPct val="15000"/>
              </a:spcAft>
              <a:buClrTx/>
              <a:buSzTx/>
              <a:buFontTx/>
              <a:buNone/>
            </a:pPr>
            <a:r>
              <a:rPr kumimoji="1" lang="zh-CN" altLang="en-US" sz="2800">
                <a:latin typeface="Times New Roman" pitchFamily="18" charset="0"/>
                <a:ea typeface="宋体" charset="-122"/>
              </a:rPr>
              <a:t>思考：对</a:t>
            </a:r>
            <a:r>
              <a:rPr kumimoji="1" lang="en-US" altLang="zh-CN" sz="2800">
                <a:solidFill>
                  <a:srgbClr val="FF0000"/>
                </a:solidFill>
                <a:latin typeface="Times New Roman" pitchFamily="18" charset="0"/>
                <a:ea typeface="宋体" charset="-122"/>
              </a:rPr>
              <a:t>49</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38</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65</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97</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76</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13</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27</a:t>
            </a: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49’</a:t>
            </a:r>
            <a:r>
              <a:rPr kumimoji="1" lang="zh-CN" altLang="en-US" sz="2800">
                <a:latin typeface="Times New Roman" pitchFamily="18" charset="0"/>
                <a:ea typeface="宋体" charset="-122"/>
              </a:rPr>
              <a:t>进行快速排序，写出排序的过程。</a:t>
            </a:r>
            <a:endParaRPr kumimoji="1" lang="en-US" altLang="zh-CN" sz="2800">
              <a:latin typeface="Times New Roman" pitchFamily="18" charset="0"/>
              <a:ea typeface="宋体" charset="-122"/>
            </a:endParaRPr>
          </a:p>
          <a:p>
            <a:pPr eaLnBrk="1" hangingPunct="1">
              <a:lnSpc>
                <a:spcPct val="120000"/>
              </a:lnSpc>
              <a:spcBef>
                <a:spcPct val="15000"/>
              </a:spcBef>
              <a:spcAft>
                <a:spcPct val="15000"/>
              </a:spcAft>
              <a:buClrTx/>
              <a:buSzTx/>
              <a:buFontTx/>
              <a:buNone/>
            </a:pP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1</a:t>
            </a: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27  38  13  </a:t>
            </a:r>
            <a:r>
              <a:rPr kumimoji="1" lang="en-US" altLang="zh-CN" sz="2800">
                <a:solidFill>
                  <a:srgbClr val="FF0000"/>
                </a:solidFill>
                <a:latin typeface="Times New Roman" pitchFamily="18" charset="0"/>
                <a:ea typeface="宋体" charset="-122"/>
              </a:rPr>
              <a:t>49</a:t>
            </a:r>
            <a:r>
              <a:rPr kumimoji="1" lang="en-US" altLang="zh-CN" sz="2800">
                <a:latin typeface="Times New Roman" pitchFamily="18" charset="0"/>
                <a:ea typeface="宋体" charset="-122"/>
              </a:rPr>
              <a:t>  76  97  65  49’</a:t>
            </a:r>
          </a:p>
          <a:p>
            <a:pPr eaLnBrk="1" hangingPunct="1">
              <a:lnSpc>
                <a:spcPct val="120000"/>
              </a:lnSpc>
              <a:spcBef>
                <a:spcPct val="15000"/>
              </a:spcBef>
              <a:spcAft>
                <a:spcPct val="15000"/>
              </a:spcAft>
              <a:buClrTx/>
              <a:buSzTx/>
              <a:buFontTx/>
              <a:buNone/>
            </a:pP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2</a:t>
            </a:r>
            <a:r>
              <a:rPr kumimoji="1" lang="zh-CN" altLang="en-US" sz="2800">
                <a:latin typeface="Times New Roman" pitchFamily="18" charset="0"/>
                <a:ea typeface="宋体" charset="-122"/>
              </a:rPr>
              <a:t>）分别考察</a:t>
            </a:r>
            <a:r>
              <a:rPr kumimoji="1" lang="en-US" altLang="zh-CN" sz="2800">
                <a:latin typeface="Times New Roman" pitchFamily="18" charset="0"/>
                <a:ea typeface="宋体" charset="-122"/>
              </a:rPr>
              <a:t>27  38  13</a:t>
            </a:r>
            <a:r>
              <a:rPr kumimoji="1" lang="zh-CN" altLang="en-US" sz="2800">
                <a:latin typeface="Times New Roman" pitchFamily="18" charset="0"/>
                <a:ea typeface="宋体" charset="-122"/>
              </a:rPr>
              <a:t>和</a:t>
            </a:r>
            <a:r>
              <a:rPr kumimoji="1" lang="en-US" altLang="zh-CN" sz="2800">
                <a:latin typeface="Times New Roman" pitchFamily="18" charset="0"/>
                <a:ea typeface="宋体" charset="-122"/>
              </a:rPr>
              <a:t>76  97  65  49’</a:t>
            </a:r>
          </a:p>
          <a:p>
            <a:pPr eaLnBrk="1" hangingPunct="1">
              <a:lnSpc>
                <a:spcPct val="120000"/>
              </a:lnSpc>
              <a:spcBef>
                <a:spcPct val="15000"/>
              </a:spcBef>
              <a:spcAft>
                <a:spcPct val="15000"/>
              </a:spcAft>
              <a:buClrTx/>
              <a:buSzTx/>
              <a:buFontTx/>
              <a:buNone/>
            </a:pPr>
            <a:r>
              <a:rPr kumimoji="1" lang="en-US" altLang="zh-CN" sz="2800">
                <a:latin typeface="Times New Roman" pitchFamily="18" charset="0"/>
                <a:ea typeface="宋体" charset="-122"/>
              </a:rPr>
              <a:t>			     13  </a:t>
            </a:r>
            <a:r>
              <a:rPr kumimoji="1" lang="en-US" altLang="zh-CN" sz="2800">
                <a:solidFill>
                  <a:srgbClr val="FF0000"/>
                </a:solidFill>
                <a:latin typeface="Times New Roman" pitchFamily="18" charset="0"/>
                <a:ea typeface="宋体" charset="-122"/>
              </a:rPr>
              <a:t>27</a:t>
            </a:r>
            <a:r>
              <a:rPr kumimoji="1" lang="en-US" altLang="zh-CN" sz="2800">
                <a:latin typeface="Times New Roman" pitchFamily="18" charset="0"/>
                <a:ea typeface="宋体" charset="-122"/>
              </a:rPr>
              <a:t>  38</a:t>
            </a:r>
            <a:r>
              <a:rPr kumimoji="1" lang="en-US" altLang="zh-CN" sz="2800">
                <a:solidFill>
                  <a:srgbClr val="FF0000"/>
                </a:solidFill>
                <a:latin typeface="Times New Roman" pitchFamily="18" charset="0"/>
                <a:ea typeface="宋体" charset="-122"/>
              </a:rPr>
              <a:t>     </a:t>
            </a:r>
            <a:r>
              <a:rPr kumimoji="1" lang="en-US" altLang="zh-CN" sz="2800">
                <a:latin typeface="Times New Roman" pitchFamily="18" charset="0"/>
                <a:ea typeface="宋体" charset="-122"/>
              </a:rPr>
              <a:t>49’  65  </a:t>
            </a:r>
            <a:r>
              <a:rPr kumimoji="1" lang="en-US" altLang="zh-CN" sz="2800">
                <a:solidFill>
                  <a:srgbClr val="FF0000"/>
                </a:solidFill>
                <a:latin typeface="Times New Roman" pitchFamily="18" charset="0"/>
                <a:ea typeface="宋体" charset="-122"/>
              </a:rPr>
              <a:t>76  </a:t>
            </a:r>
            <a:r>
              <a:rPr kumimoji="1" lang="en-US" altLang="zh-CN" sz="2800">
                <a:latin typeface="Times New Roman" pitchFamily="18" charset="0"/>
                <a:ea typeface="宋体" charset="-122"/>
              </a:rPr>
              <a:t>97</a:t>
            </a:r>
          </a:p>
          <a:p>
            <a:pPr eaLnBrk="1" hangingPunct="1">
              <a:lnSpc>
                <a:spcPct val="120000"/>
              </a:lnSpc>
              <a:spcBef>
                <a:spcPct val="15000"/>
              </a:spcBef>
              <a:spcAft>
                <a:spcPct val="15000"/>
              </a:spcAft>
              <a:buClrTx/>
              <a:buSzTx/>
              <a:buFontTx/>
              <a:buNone/>
            </a:pPr>
            <a:r>
              <a:rPr kumimoji="1" lang="en-US" altLang="zh-CN" sz="2800">
                <a:solidFill>
                  <a:srgbClr val="FF0000"/>
                </a:solidFill>
                <a:latin typeface="Times New Roman" pitchFamily="18" charset="0"/>
                <a:ea typeface="宋体" charset="-122"/>
              </a:rPr>
              <a:t>			     13  27  38     </a:t>
            </a:r>
            <a:r>
              <a:rPr kumimoji="1" lang="zh-CN" altLang="en-US" sz="2800">
                <a:solidFill>
                  <a:srgbClr val="FF0000"/>
                </a:solidFill>
                <a:latin typeface="Times New Roman" pitchFamily="18" charset="0"/>
                <a:ea typeface="宋体" charset="-122"/>
              </a:rPr>
              <a:t>分别考虑</a:t>
            </a:r>
            <a:r>
              <a:rPr kumimoji="1" lang="en-US" altLang="zh-CN" sz="2800">
                <a:latin typeface="Times New Roman" pitchFamily="18" charset="0"/>
                <a:ea typeface="宋体" charset="-122"/>
              </a:rPr>
              <a:t>49’  65 </a:t>
            </a:r>
            <a:r>
              <a:rPr kumimoji="1" lang="zh-CN" altLang="en-US" sz="2800">
                <a:latin typeface="Times New Roman" pitchFamily="18" charset="0"/>
                <a:ea typeface="宋体" charset="-122"/>
              </a:rPr>
              <a:t>和</a:t>
            </a:r>
            <a:r>
              <a:rPr kumimoji="1" lang="en-US" altLang="zh-CN" sz="2800">
                <a:latin typeface="Times New Roman" pitchFamily="18" charset="0"/>
                <a:ea typeface="宋体" charset="-122"/>
              </a:rPr>
              <a:t>97</a:t>
            </a:r>
          </a:p>
          <a:p>
            <a:pPr eaLnBrk="1" hangingPunct="1">
              <a:lnSpc>
                <a:spcPct val="120000"/>
              </a:lnSpc>
              <a:spcBef>
                <a:spcPct val="15000"/>
              </a:spcBef>
              <a:spcAft>
                <a:spcPct val="15000"/>
              </a:spcAft>
              <a:buClrTx/>
              <a:buSzTx/>
              <a:buFontTx/>
              <a:buNone/>
            </a:pPr>
            <a:r>
              <a:rPr kumimoji="1" lang="en-US" altLang="zh-CN" sz="2800">
                <a:solidFill>
                  <a:srgbClr val="FF0000"/>
                </a:solidFill>
                <a:latin typeface="Times New Roman" pitchFamily="18" charset="0"/>
                <a:ea typeface="宋体" charset="-122"/>
              </a:rPr>
              <a:t>					                      49’  65    97       </a:t>
            </a:r>
          </a:p>
          <a:p>
            <a:pPr eaLnBrk="1" hangingPunct="1">
              <a:lnSpc>
                <a:spcPct val="120000"/>
              </a:lnSpc>
              <a:spcBef>
                <a:spcPct val="15000"/>
              </a:spcBef>
              <a:spcAft>
                <a:spcPct val="15000"/>
              </a:spcAft>
              <a:buClrTx/>
              <a:buSzTx/>
              <a:buFontTx/>
              <a:buNone/>
            </a:pPr>
            <a:r>
              <a:rPr kumimoji="1" lang="zh-CN" altLang="en-US" sz="2800">
                <a:solidFill>
                  <a:srgbClr val="FF0000"/>
                </a:solidFill>
                <a:latin typeface="Times New Roman" pitchFamily="18" charset="0"/>
                <a:ea typeface="宋体" charset="-122"/>
              </a:rPr>
              <a:t>（</a:t>
            </a:r>
            <a:r>
              <a:rPr kumimoji="1" lang="en-US" altLang="zh-CN" sz="2800">
                <a:solidFill>
                  <a:srgbClr val="FF0000"/>
                </a:solidFill>
                <a:latin typeface="Times New Roman" pitchFamily="18" charset="0"/>
                <a:ea typeface="宋体" charset="-122"/>
              </a:rPr>
              <a:t>3</a:t>
            </a:r>
            <a:r>
              <a:rPr kumimoji="1" lang="zh-CN" altLang="en-US" sz="2800">
                <a:solidFill>
                  <a:srgbClr val="FF0000"/>
                </a:solidFill>
                <a:latin typeface="Times New Roman" pitchFamily="18" charset="0"/>
                <a:ea typeface="宋体" charset="-122"/>
              </a:rPr>
              <a:t>）最终结果</a:t>
            </a:r>
            <a:r>
              <a:rPr kumimoji="1" lang="en-US" altLang="zh-CN" sz="2800">
                <a:solidFill>
                  <a:srgbClr val="FF0000"/>
                </a:solidFill>
                <a:latin typeface="Times New Roman" pitchFamily="18" charset="0"/>
                <a:ea typeface="宋体" charset="-122"/>
              </a:rPr>
              <a:t>:13  27  38  49  49’  65  76  97    </a:t>
            </a:r>
          </a:p>
          <a:p>
            <a:pPr eaLnBrk="1" hangingPunct="1">
              <a:lnSpc>
                <a:spcPct val="120000"/>
              </a:lnSpc>
              <a:spcBef>
                <a:spcPct val="15000"/>
              </a:spcBef>
              <a:spcAft>
                <a:spcPct val="15000"/>
              </a:spcAft>
              <a:buClrTx/>
              <a:buSzTx/>
              <a:buFontTx/>
              <a:buNone/>
            </a:pPr>
            <a:endParaRPr kumimoji="1" lang="zh-CN" altLang="en-US" sz="2800">
              <a:solidFill>
                <a:srgbClr val="FF0000"/>
              </a:solidFill>
              <a:latin typeface="Times New Roman" pitchFamily="18" charset="0"/>
              <a:ea typeface="宋体" charset="-122"/>
            </a:endParaRPr>
          </a:p>
        </p:txBody>
      </p:sp>
      <p:sp>
        <p:nvSpPr>
          <p:cNvPr id="52230" name="Text Box 5"/>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4.2.2  </a:t>
            </a:r>
            <a:r>
              <a:rPr kumimoji="1" lang="zh-CN" altLang="en-US" sz="4400">
                <a:solidFill>
                  <a:schemeClr val="tx2"/>
                </a:solidFill>
                <a:latin typeface="华文行楷" pitchFamily="2" charset="-122"/>
                <a:ea typeface="华文行楷" pitchFamily="2" charset="-122"/>
              </a:rPr>
              <a:t>快速排序</a:t>
            </a:r>
          </a:p>
        </p:txBody>
      </p:sp>
    </p:spTree>
    <p:extLst>
      <p:ext uri="{BB962C8B-B14F-4D97-AF65-F5344CB8AC3E}">
        <p14:creationId xmlns:p14="http://schemas.microsoft.com/office/powerpoint/2010/main" val="343820634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8479BFFF-8ED6-4CD9-9480-E27B187886ED}"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5325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53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3EF1803A-6F9A-4B10-9934-C7E925D59AA6}" type="slidenum">
              <a:rPr lang="en-US" altLang="zh-CN" sz="1400" b="0" smtClean="0">
                <a:latin typeface="Comic Sans MS" pitchFamily="66" charset="0"/>
                <a:cs typeface="Tahoma" pitchFamily="34" charset="0"/>
              </a:rPr>
              <a:pPr>
                <a:spcBef>
                  <a:spcPct val="0"/>
                </a:spcBef>
                <a:buClrTx/>
                <a:buSzTx/>
                <a:buFontTx/>
                <a:buNone/>
              </a:pPr>
              <a:t>21</a:t>
            </a:fld>
            <a:endParaRPr lang="en-US" altLang="zh-CN" sz="1400" b="0" smtClean="0">
              <a:latin typeface="Comic Sans MS" pitchFamily="66" charset="0"/>
              <a:cs typeface="Tahoma" pitchFamily="34" charset="0"/>
            </a:endParaRPr>
          </a:p>
        </p:txBody>
      </p:sp>
      <p:sp>
        <p:nvSpPr>
          <p:cNvPr id="53253" name="Text Box 1026"/>
          <p:cNvSpPr txBox="1">
            <a:spLocks noChangeArrowheads="1"/>
          </p:cNvSpPr>
          <p:nvPr/>
        </p:nvSpPr>
        <p:spPr bwMode="auto">
          <a:xfrm>
            <a:off x="395288" y="2924175"/>
            <a:ext cx="8229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400" i="1">
                <a:latin typeface="Times New Roman" pitchFamily="18" charset="0"/>
                <a:cs typeface="Tahoma" pitchFamily="34" charset="0"/>
              </a:rPr>
              <a:t>T</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≤2</a:t>
            </a:r>
            <a:r>
              <a:rPr kumimoji="1" lang="en-US" altLang="zh-CN" sz="2400" i="1">
                <a:latin typeface="Times New Roman" pitchFamily="18" charset="0"/>
                <a:cs typeface="Tahoma" pitchFamily="34" charset="0"/>
              </a:rPr>
              <a:t> T</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/2</a:t>
            </a:r>
            <a:r>
              <a:rPr kumimoji="1" lang="en-US" altLang="zh-CN" sz="2400">
                <a:latin typeface="宋体" charset="-122"/>
                <a:cs typeface="Tahoma" pitchFamily="34" charset="0"/>
              </a:rPr>
              <a:t>)</a:t>
            </a:r>
            <a:r>
              <a:rPr kumimoji="1" lang="zh-CN" altLang="en-US" sz="2400">
                <a:latin typeface="Times New Roman" pitchFamily="18" charset="0"/>
                <a:cs typeface="Tahoma" pitchFamily="34" charset="0"/>
              </a:rPr>
              <a:t>＋</a:t>
            </a:r>
            <a:r>
              <a:rPr kumimoji="1" lang="en-US" altLang="zh-CN" sz="2400" i="1">
                <a:latin typeface="Times New Roman" pitchFamily="18" charset="0"/>
                <a:cs typeface="Tahoma" pitchFamily="34" charset="0"/>
              </a:rPr>
              <a:t>n</a:t>
            </a:r>
            <a:endParaRPr kumimoji="1" lang="en-US" altLang="zh-CN" sz="2400">
              <a:solidFill>
                <a:srgbClr val="FF0000"/>
              </a:solidFill>
              <a:latin typeface="Times New Roman" pitchFamily="18" charset="0"/>
              <a:cs typeface="Tahoma" pitchFamily="34" charset="0"/>
            </a:endParaRPr>
          </a:p>
          <a:p>
            <a:pPr algn="just" eaLnBrk="1" hangingPunct="1">
              <a:spcBef>
                <a:spcPct val="50000"/>
              </a:spcBef>
              <a:buClrTx/>
              <a:buSzTx/>
              <a:buFontTx/>
              <a:buNone/>
            </a:pPr>
            <a:r>
              <a:rPr kumimoji="1" lang="en-US" altLang="zh-CN" sz="2400">
                <a:latin typeface="Times New Roman" pitchFamily="18" charset="0"/>
                <a:cs typeface="Tahoma" pitchFamily="34" charset="0"/>
              </a:rPr>
              <a:t>      ≤2</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2</a:t>
            </a:r>
            <a:r>
              <a:rPr kumimoji="1" lang="en-US" altLang="zh-CN" sz="2400" i="1">
                <a:latin typeface="Times New Roman" pitchFamily="18" charset="0"/>
                <a:cs typeface="Tahoma" pitchFamily="34" charset="0"/>
              </a:rPr>
              <a:t>T</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/4</a:t>
            </a:r>
            <a:r>
              <a:rPr kumimoji="1" lang="en-US" altLang="zh-CN" sz="2400">
                <a:latin typeface="宋体" charset="-122"/>
                <a:cs typeface="Tahoma" pitchFamily="34" charset="0"/>
              </a:rPr>
              <a:t>)</a:t>
            </a:r>
            <a:r>
              <a:rPr kumimoji="1" lang="zh-CN" altLang="en-US" sz="2400">
                <a:latin typeface="Times New Roman" pitchFamily="18" charset="0"/>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/2</a:t>
            </a:r>
            <a:r>
              <a:rPr kumimoji="1" lang="en-US" altLang="zh-CN" sz="2400">
                <a:latin typeface="宋体" charset="-122"/>
                <a:cs typeface="Tahoma" pitchFamily="34" charset="0"/>
              </a:rPr>
              <a:t>)</a:t>
            </a:r>
            <a:r>
              <a:rPr kumimoji="1" lang="zh-CN" altLang="en-US" sz="2400">
                <a:latin typeface="Times New Roman" pitchFamily="18" charset="0"/>
                <a:cs typeface="Tahoma" pitchFamily="34" charset="0"/>
              </a:rPr>
              <a:t>＋</a:t>
            </a:r>
            <a:r>
              <a:rPr kumimoji="1" lang="en-US" altLang="zh-CN" sz="2400" i="1">
                <a:latin typeface="Times New Roman" pitchFamily="18" charset="0"/>
                <a:cs typeface="Tahoma" pitchFamily="34" charset="0"/>
              </a:rPr>
              <a:t>n</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4</a:t>
            </a:r>
            <a:r>
              <a:rPr kumimoji="1" lang="en-US" altLang="zh-CN" sz="2400" i="1">
                <a:latin typeface="Times New Roman" pitchFamily="18" charset="0"/>
                <a:cs typeface="Tahoma" pitchFamily="34" charset="0"/>
              </a:rPr>
              <a:t>T</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/4</a:t>
            </a:r>
            <a:r>
              <a:rPr kumimoji="1" lang="en-US" altLang="zh-CN" sz="2400">
                <a:latin typeface="宋体" charset="-122"/>
                <a:cs typeface="Tahoma" pitchFamily="34" charset="0"/>
              </a:rPr>
              <a:t>)</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en-US" altLang="zh-CN" sz="2400" i="1">
                <a:latin typeface="Times New Roman" pitchFamily="18" charset="0"/>
                <a:cs typeface="Tahoma" pitchFamily="34" charset="0"/>
              </a:rPr>
              <a:t>n</a:t>
            </a:r>
            <a:endParaRPr kumimoji="1" lang="en-US" altLang="zh-CN" sz="2400">
              <a:latin typeface="Times New Roman" pitchFamily="18" charset="0"/>
              <a:cs typeface="Tahoma" pitchFamily="34" charset="0"/>
            </a:endParaRPr>
          </a:p>
          <a:p>
            <a:pPr algn="just" eaLnBrk="1" hangingPunct="1">
              <a:spcBef>
                <a:spcPct val="50000"/>
              </a:spcBef>
              <a:buClrTx/>
              <a:buSzTx/>
              <a:buFontTx/>
              <a:buNone/>
            </a:pPr>
            <a:r>
              <a:rPr kumimoji="1" lang="en-US" altLang="zh-CN" sz="2400">
                <a:latin typeface="Times New Roman" pitchFamily="18" charset="0"/>
                <a:cs typeface="Tahoma" pitchFamily="34" charset="0"/>
              </a:rPr>
              <a:t>      ≤4</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2</a:t>
            </a:r>
            <a:r>
              <a:rPr kumimoji="1" lang="en-US" altLang="zh-CN" sz="2400" i="1">
                <a:latin typeface="Times New Roman" pitchFamily="18" charset="0"/>
                <a:cs typeface="Tahoma" pitchFamily="34" charset="0"/>
              </a:rPr>
              <a:t>T</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/8</a:t>
            </a:r>
            <a:r>
              <a:rPr kumimoji="1" lang="en-US" altLang="zh-CN" sz="2400">
                <a:latin typeface="宋体" charset="-122"/>
                <a:cs typeface="Tahoma" pitchFamily="34" charset="0"/>
              </a:rPr>
              <a:t>)</a:t>
            </a:r>
            <a:r>
              <a:rPr kumimoji="1" lang="zh-CN" altLang="en-US" sz="2400">
                <a:latin typeface="Times New Roman" pitchFamily="18" charset="0"/>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/4</a:t>
            </a:r>
            <a:r>
              <a:rPr kumimoji="1" lang="en-US" altLang="zh-CN" sz="2400">
                <a:latin typeface="宋体" charset="-122"/>
                <a:cs typeface="Tahoma" pitchFamily="34" charset="0"/>
              </a:rPr>
              <a:t>)</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en-US" altLang="zh-CN" sz="2400" i="1">
                <a:latin typeface="Times New Roman" pitchFamily="18" charset="0"/>
                <a:cs typeface="Tahoma" pitchFamily="34" charset="0"/>
              </a:rPr>
              <a:t>n</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8</a:t>
            </a:r>
            <a:r>
              <a:rPr kumimoji="1" lang="en-US" altLang="zh-CN" sz="2400" i="1">
                <a:latin typeface="Times New Roman" pitchFamily="18" charset="0"/>
                <a:cs typeface="Tahoma" pitchFamily="34" charset="0"/>
              </a:rPr>
              <a:t>T</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/8</a:t>
            </a:r>
            <a:r>
              <a:rPr kumimoji="1" lang="en-US" altLang="zh-CN" sz="2400">
                <a:latin typeface="宋体" charset="-122"/>
                <a:cs typeface="Tahoma" pitchFamily="34" charset="0"/>
              </a:rPr>
              <a:t>)</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3</a:t>
            </a:r>
            <a:r>
              <a:rPr kumimoji="1" lang="en-US" altLang="zh-CN" sz="2400" i="1">
                <a:latin typeface="Times New Roman" pitchFamily="18" charset="0"/>
                <a:cs typeface="Tahoma" pitchFamily="34" charset="0"/>
              </a:rPr>
              <a:t>n</a:t>
            </a:r>
            <a:endParaRPr kumimoji="1" lang="en-US" altLang="zh-CN" sz="2400">
              <a:latin typeface="Times New Roman" pitchFamily="18" charset="0"/>
              <a:cs typeface="Tahoma" pitchFamily="34" charset="0"/>
            </a:endParaRPr>
          </a:p>
          <a:p>
            <a:pPr algn="just" eaLnBrk="1" hangingPunct="1">
              <a:spcBef>
                <a:spcPct val="50000"/>
              </a:spcBef>
              <a:buClrTx/>
              <a:buSzTx/>
              <a:buFontTx/>
              <a:buNone/>
            </a:pPr>
            <a:r>
              <a:rPr kumimoji="1" lang="en-US" altLang="zh-CN" sz="2400">
                <a:latin typeface="Times New Roman" pitchFamily="18" charset="0"/>
                <a:cs typeface="Tahoma" pitchFamily="34" charset="0"/>
              </a:rPr>
              <a:t>      … … … </a:t>
            </a:r>
          </a:p>
          <a:p>
            <a:pPr eaLnBrk="1" hangingPunct="1">
              <a:spcBef>
                <a:spcPct val="50000"/>
              </a:spcBef>
              <a:buClrTx/>
              <a:buSzTx/>
              <a:buFontTx/>
              <a:buNone/>
            </a:pPr>
            <a:r>
              <a:rPr kumimoji="1" lang="en-US" altLang="zh-CN" sz="2400">
                <a:latin typeface="Times New Roman" pitchFamily="18" charset="0"/>
                <a:cs typeface="Tahoma" pitchFamily="34" charset="0"/>
              </a:rPr>
              <a:t>      </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nT</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en-US" altLang="zh-CN" sz="2400">
                <a:latin typeface="宋体" charset="-122"/>
                <a:cs typeface="Tahoma" pitchFamily="34" charset="0"/>
              </a:rPr>
              <a:t>)</a:t>
            </a:r>
            <a:r>
              <a:rPr kumimoji="1" lang="zh-CN" altLang="en-US"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log</a:t>
            </a:r>
            <a:r>
              <a:rPr kumimoji="1" lang="en-US" altLang="zh-CN" sz="2400" baseline="-30000">
                <a:latin typeface="Times New Roman" pitchFamily="18" charset="0"/>
                <a:cs typeface="Tahoma" pitchFamily="34" charset="0"/>
              </a:rPr>
              <a:t>2</a:t>
            </a:r>
            <a:r>
              <a:rPr kumimoji="1" lang="en-US" altLang="zh-CN" sz="2400" i="1">
                <a:latin typeface="Times New Roman" pitchFamily="18" charset="0"/>
                <a:cs typeface="Tahoma" pitchFamily="34" charset="0"/>
              </a:rPr>
              <a:t>n</a:t>
            </a:r>
            <a:r>
              <a:rPr kumimoji="1" lang="zh-CN" altLang="en-US" sz="2400">
                <a:latin typeface="宋体" charset="-122"/>
                <a:cs typeface="Tahoma" pitchFamily="34" charset="0"/>
              </a:rPr>
              <a:t>＝</a:t>
            </a:r>
            <a:r>
              <a:rPr kumimoji="1" lang="en-US" altLang="zh-CN" sz="2400" i="1">
                <a:latin typeface="Times New Roman" pitchFamily="18" charset="0"/>
                <a:cs typeface="Tahoma" pitchFamily="34" charset="0"/>
              </a:rPr>
              <a:t>O</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log</a:t>
            </a:r>
            <a:r>
              <a:rPr kumimoji="1" lang="en-US" altLang="zh-CN" sz="2400" baseline="-30000">
                <a:latin typeface="Times New Roman" pitchFamily="18" charset="0"/>
                <a:cs typeface="Tahoma" pitchFamily="34" charset="0"/>
              </a:rPr>
              <a:t>2</a:t>
            </a:r>
            <a:r>
              <a:rPr kumimoji="1" lang="en-US" altLang="zh-CN" sz="2400" i="1">
                <a:latin typeface="Times New Roman" pitchFamily="18" charset="0"/>
                <a:cs typeface="Tahoma" pitchFamily="34" charset="0"/>
              </a:rPr>
              <a:t>n</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 </a:t>
            </a:r>
          </a:p>
          <a:p>
            <a:pPr algn="just" eaLnBrk="1" hangingPunct="1">
              <a:spcBef>
                <a:spcPct val="50000"/>
              </a:spcBef>
              <a:buClrTx/>
              <a:buSzTx/>
              <a:buFontTx/>
              <a:buNone/>
            </a:pPr>
            <a:r>
              <a:rPr kumimoji="1" lang="zh-CN" altLang="en-US" sz="2400">
                <a:latin typeface="Times New Roman" pitchFamily="18" charset="0"/>
                <a:cs typeface="Tahoma" pitchFamily="34" charset="0"/>
              </a:rPr>
              <a:t>因此，时间复杂度为</a:t>
            </a:r>
            <a:r>
              <a:rPr kumimoji="1" lang="en-US" altLang="zh-CN" sz="2400" i="1">
                <a:latin typeface="Times New Roman" pitchFamily="18" charset="0"/>
                <a:cs typeface="Tahoma" pitchFamily="34" charset="0"/>
              </a:rPr>
              <a:t>O</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log</a:t>
            </a:r>
            <a:r>
              <a:rPr kumimoji="1" lang="en-US" altLang="zh-CN" sz="2400" baseline="-30000">
                <a:latin typeface="Times New Roman" pitchFamily="18" charset="0"/>
                <a:cs typeface="Tahoma" pitchFamily="34" charset="0"/>
              </a:rPr>
              <a:t>2</a:t>
            </a:r>
            <a:r>
              <a:rPr kumimoji="1" lang="en-US" altLang="zh-CN" sz="2400" i="1">
                <a:latin typeface="Times New Roman" pitchFamily="18" charset="0"/>
                <a:cs typeface="Tahoma" pitchFamily="34" charset="0"/>
              </a:rPr>
              <a:t>n</a:t>
            </a:r>
            <a:r>
              <a:rPr kumimoji="1" lang="en-US" altLang="zh-CN" sz="2400">
                <a:latin typeface="宋体" charset="-122"/>
                <a:cs typeface="Tahoma" pitchFamily="34" charset="0"/>
              </a:rPr>
              <a:t>)</a:t>
            </a:r>
            <a:r>
              <a:rPr kumimoji="1" lang="zh-CN" altLang="en-US" sz="2400">
                <a:latin typeface="宋体" charset="-122"/>
                <a:cs typeface="Tahoma" pitchFamily="34" charset="0"/>
              </a:rPr>
              <a:t>。</a:t>
            </a:r>
            <a:endParaRPr kumimoji="1" lang="zh-CN" altLang="en-US" sz="2400">
              <a:latin typeface="Times New Roman" pitchFamily="18" charset="0"/>
              <a:cs typeface="Tahoma" pitchFamily="34" charset="0"/>
            </a:endParaRPr>
          </a:p>
          <a:p>
            <a:pPr eaLnBrk="1" hangingPunct="1">
              <a:spcBef>
                <a:spcPct val="50000"/>
              </a:spcBef>
              <a:buClrTx/>
              <a:buSzTx/>
              <a:buFontTx/>
              <a:buNone/>
            </a:pPr>
            <a:r>
              <a:rPr kumimoji="1" lang="zh-CN" altLang="en-US" sz="2400">
                <a:latin typeface="宋体" charset="-122"/>
                <a:cs typeface="Tahoma" pitchFamily="34" charset="0"/>
              </a:rPr>
              <a:t>    </a:t>
            </a:r>
            <a:endParaRPr kumimoji="1" lang="zh-CN" altLang="en-US" sz="2400">
              <a:latin typeface="Times New Roman" pitchFamily="18" charset="0"/>
              <a:cs typeface="Tahoma" pitchFamily="34" charset="0"/>
            </a:endParaRPr>
          </a:p>
        </p:txBody>
      </p:sp>
      <p:sp>
        <p:nvSpPr>
          <p:cNvPr id="53254" name="Rectangle 1030"/>
          <p:cNvSpPr>
            <a:spLocks noChangeArrowheads="1"/>
          </p:cNvSpPr>
          <p:nvPr/>
        </p:nvSpPr>
        <p:spPr bwMode="auto">
          <a:xfrm>
            <a:off x="0" y="3408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3255" name="Text Box 1031"/>
          <p:cNvSpPr txBox="1">
            <a:spLocks noChangeArrowheads="1"/>
          </p:cNvSpPr>
          <p:nvPr/>
        </p:nvSpPr>
        <p:spPr bwMode="auto">
          <a:xfrm>
            <a:off x="250825" y="333375"/>
            <a:ext cx="864076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Bef>
                <a:spcPct val="0"/>
              </a:spcBef>
              <a:buClrTx/>
              <a:buSzTx/>
              <a:buFontTx/>
              <a:buNone/>
            </a:pPr>
            <a:r>
              <a:rPr kumimoji="1" lang="zh-CN" altLang="en-US" sz="2400">
                <a:latin typeface="宋体" charset="-122"/>
                <a:cs typeface="Tahoma" pitchFamily="34" charset="0"/>
              </a:rPr>
              <a:t>在</a:t>
            </a:r>
            <a:r>
              <a:rPr kumimoji="1" lang="zh-CN" altLang="en-US" sz="2400">
                <a:solidFill>
                  <a:srgbClr val="FF3300"/>
                </a:solidFill>
                <a:latin typeface="宋体" charset="-122"/>
                <a:cs typeface="Tahoma" pitchFamily="34" charset="0"/>
              </a:rPr>
              <a:t>最好情况</a:t>
            </a:r>
            <a:r>
              <a:rPr kumimoji="1" lang="zh-CN" altLang="en-US" sz="2400">
                <a:latin typeface="宋体" charset="-122"/>
                <a:cs typeface="Tahoma" pitchFamily="34" charset="0"/>
              </a:rPr>
              <a:t>下，每次划分对一个记录定位后，该记录的左侧子序列与右侧子序列的长度相同。在具有</a:t>
            </a:r>
            <a:r>
              <a:rPr kumimoji="1" lang="en-US" altLang="zh-CN" sz="2400" i="1">
                <a:latin typeface="Times New Roman" pitchFamily="18" charset="0"/>
                <a:cs typeface="Tahoma" pitchFamily="34" charset="0"/>
              </a:rPr>
              <a:t>n</a:t>
            </a:r>
            <a:r>
              <a:rPr kumimoji="1" lang="zh-CN" altLang="en-US" sz="2400">
                <a:latin typeface="宋体" charset="-122"/>
                <a:cs typeface="Tahoma" pitchFamily="34" charset="0"/>
              </a:rPr>
              <a:t>个记录的序列中，</a:t>
            </a:r>
            <a:r>
              <a:rPr kumimoji="1" lang="zh-CN" altLang="en-US" sz="2400">
                <a:solidFill>
                  <a:srgbClr val="FF0000"/>
                </a:solidFill>
                <a:latin typeface="宋体" charset="-122"/>
                <a:cs typeface="Tahoma" pitchFamily="34" charset="0"/>
              </a:rPr>
              <a:t>一次划分需要对整个待划分序列扫描一遍，则所需时间为</a:t>
            </a:r>
            <a:r>
              <a:rPr kumimoji="1" lang="en-US" altLang="zh-CN" sz="2400" i="1">
                <a:solidFill>
                  <a:srgbClr val="FF0000"/>
                </a:solidFill>
                <a:latin typeface="Times New Roman" pitchFamily="18" charset="0"/>
                <a:cs typeface="Tahoma" pitchFamily="34" charset="0"/>
              </a:rPr>
              <a:t>O</a:t>
            </a:r>
            <a:r>
              <a:rPr kumimoji="1" lang="en-US" altLang="zh-CN" sz="2400">
                <a:solidFill>
                  <a:srgbClr val="FF0000"/>
                </a:solidFill>
                <a:latin typeface="宋体" charset="-122"/>
                <a:cs typeface="Tahoma" pitchFamily="34" charset="0"/>
              </a:rPr>
              <a:t>(</a:t>
            </a:r>
            <a:r>
              <a:rPr kumimoji="1" lang="en-US" altLang="zh-CN" sz="2400" i="1">
                <a:solidFill>
                  <a:srgbClr val="FF0000"/>
                </a:solidFill>
                <a:latin typeface="Times New Roman" pitchFamily="18" charset="0"/>
                <a:cs typeface="Tahoma" pitchFamily="34" charset="0"/>
              </a:rPr>
              <a:t>n</a:t>
            </a:r>
            <a:r>
              <a:rPr kumimoji="1" lang="en-US" altLang="zh-CN" sz="2400">
                <a:solidFill>
                  <a:srgbClr val="FF0000"/>
                </a:solidFill>
                <a:latin typeface="宋体" charset="-122"/>
                <a:cs typeface="Tahoma" pitchFamily="34" charset="0"/>
              </a:rPr>
              <a:t>)</a:t>
            </a:r>
            <a:r>
              <a:rPr kumimoji="1" lang="zh-CN" altLang="en-US" sz="2400">
                <a:latin typeface="宋体" charset="-122"/>
                <a:cs typeface="Tahoma" pitchFamily="34" charset="0"/>
              </a:rPr>
              <a:t>。设</a:t>
            </a:r>
            <a:r>
              <a:rPr kumimoji="1" lang="en-US" altLang="zh-CN" sz="2400" i="1">
                <a:latin typeface="Times New Roman" pitchFamily="18" charset="0"/>
                <a:cs typeface="Tahoma" pitchFamily="34" charset="0"/>
              </a:rPr>
              <a:t>T</a:t>
            </a:r>
            <a:r>
              <a:rPr kumimoji="1" lang="en-US" altLang="zh-CN" sz="2400">
                <a:latin typeface="宋体" charset="-122"/>
                <a:cs typeface="Tahoma" pitchFamily="34" charset="0"/>
              </a:rPr>
              <a:t>(</a:t>
            </a:r>
            <a:r>
              <a:rPr kumimoji="1" lang="en-US" altLang="zh-CN" sz="2400" i="1">
                <a:latin typeface="Times New Roman" pitchFamily="18" charset="0"/>
                <a:cs typeface="Tahoma" pitchFamily="34" charset="0"/>
              </a:rPr>
              <a:t>n</a:t>
            </a:r>
            <a:r>
              <a:rPr kumimoji="1" lang="en-US" altLang="zh-CN" sz="2400">
                <a:latin typeface="宋体" charset="-122"/>
                <a:cs typeface="Tahoma" pitchFamily="34" charset="0"/>
              </a:rPr>
              <a:t>)</a:t>
            </a:r>
            <a:r>
              <a:rPr kumimoji="1" lang="zh-CN" altLang="en-US" sz="2400">
                <a:latin typeface="宋体" charset="-122"/>
                <a:cs typeface="Tahoma" pitchFamily="34" charset="0"/>
              </a:rPr>
              <a:t>是对</a:t>
            </a:r>
            <a:r>
              <a:rPr kumimoji="1" lang="en-US" altLang="zh-CN" sz="2400" i="1">
                <a:latin typeface="Times New Roman" pitchFamily="18" charset="0"/>
                <a:cs typeface="Tahoma" pitchFamily="34" charset="0"/>
              </a:rPr>
              <a:t>n</a:t>
            </a:r>
            <a:r>
              <a:rPr kumimoji="1" lang="zh-CN" altLang="en-US" sz="2400">
                <a:latin typeface="宋体" charset="-122"/>
                <a:cs typeface="Tahoma" pitchFamily="34" charset="0"/>
              </a:rPr>
              <a:t>个记录的序列进行排序的时间，每次划分后，正好把待划分区间划分为长度相等的两个子序列，则有：</a:t>
            </a:r>
            <a:endParaRPr kumimoji="1" lang="zh-CN" altLang="en-US" sz="2400">
              <a:latin typeface="Times New Roman" pitchFamily="18" charset="0"/>
              <a:cs typeface="Tahoma" pitchFamily="34" charset="0"/>
            </a:endParaRPr>
          </a:p>
        </p:txBody>
      </p:sp>
      <p:sp>
        <p:nvSpPr>
          <p:cNvPr id="53256" name="TextBox 7"/>
          <p:cNvSpPr txBox="1">
            <a:spLocks noChangeArrowheads="1"/>
          </p:cNvSpPr>
          <p:nvPr/>
        </p:nvSpPr>
        <p:spPr bwMode="auto">
          <a:xfrm>
            <a:off x="3786188" y="2714625"/>
            <a:ext cx="5000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400">
                <a:solidFill>
                  <a:srgbClr val="FF0000"/>
                </a:solidFill>
                <a:latin typeface="Times New Roman" pitchFamily="18" charset="0"/>
                <a:cs typeface="Tahoma" pitchFamily="34" charset="0"/>
              </a:rPr>
              <a:t>注意这个</a:t>
            </a:r>
            <a:r>
              <a:rPr kumimoji="1" lang="en-US" altLang="zh-CN" sz="2400">
                <a:solidFill>
                  <a:srgbClr val="FF0000"/>
                </a:solidFill>
                <a:latin typeface="Times New Roman" pitchFamily="18" charset="0"/>
                <a:cs typeface="Tahoma" pitchFamily="34" charset="0"/>
              </a:rPr>
              <a:t>n</a:t>
            </a:r>
            <a:r>
              <a:rPr kumimoji="1" lang="zh-CN" altLang="en-US" sz="2400">
                <a:solidFill>
                  <a:srgbClr val="FF0000"/>
                </a:solidFill>
                <a:latin typeface="Times New Roman" pitchFamily="18" charset="0"/>
                <a:cs typeface="Tahoma" pitchFamily="34" charset="0"/>
              </a:rPr>
              <a:t>是指划分所用的时间复杂度而不是合并的时间复杂度</a:t>
            </a:r>
            <a:endParaRPr lang="zh-CN" altLang="en-US" sz="2400" b="0">
              <a:latin typeface="Times New Roman" pitchFamily="18" charset="0"/>
              <a:cs typeface="Tahoma" pitchFamily="34" charset="0"/>
            </a:endParaRPr>
          </a:p>
        </p:txBody>
      </p:sp>
    </p:spTree>
    <p:extLst>
      <p:ext uri="{BB962C8B-B14F-4D97-AF65-F5344CB8AC3E}">
        <p14:creationId xmlns:p14="http://schemas.microsoft.com/office/powerpoint/2010/main" val="3087995740"/>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1CF76F0B-3442-42FF-BAA2-3211396621A8}"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5427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542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03F2C6F3-9B2A-493B-A2AC-5409FE11FA16}" type="slidenum">
              <a:rPr lang="en-US" altLang="zh-CN" sz="1400" b="0" smtClean="0">
                <a:latin typeface="Comic Sans MS" pitchFamily="66" charset="0"/>
                <a:cs typeface="Tahoma" pitchFamily="34" charset="0"/>
              </a:rPr>
              <a:pPr>
                <a:spcBef>
                  <a:spcPct val="0"/>
                </a:spcBef>
                <a:buClrTx/>
                <a:buSzTx/>
                <a:buFontTx/>
                <a:buNone/>
              </a:pPr>
              <a:t>22</a:t>
            </a:fld>
            <a:endParaRPr lang="en-US" altLang="zh-CN" sz="1400" b="0" smtClean="0">
              <a:latin typeface="Comic Sans MS" pitchFamily="66" charset="0"/>
              <a:cs typeface="Tahoma" pitchFamily="34" charset="0"/>
            </a:endParaRPr>
          </a:p>
        </p:txBody>
      </p:sp>
      <p:sp>
        <p:nvSpPr>
          <p:cNvPr id="54277" name="Text Box 2"/>
          <p:cNvSpPr txBox="1">
            <a:spLocks noChangeArrowheads="1"/>
          </p:cNvSpPr>
          <p:nvPr/>
        </p:nvSpPr>
        <p:spPr bwMode="auto">
          <a:xfrm>
            <a:off x="468313" y="4365625"/>
            <a:ext cx="842486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zh-CN" altLang="en-US" sz="2800">
                <a:latin typeface="Times New Roman" pitchFamily="18" charset="0"/>
                <a:cs typeface="Tahoma" pitchFamily="34" charset="0"/>
              </a:rPr>
              <a:t>因此，时间复杂度为</a:t>
            </a:r>
            <a:r>
              <a:rPr kumimoji="1" lang="en-US" altLang="zh-CN" sz="2800" i="1">
                <a:latin typeface="Times New Roman" pitchFamily="18" charset="0"/>
                <a:cs typeface="Tahoma" pitchFamily="34" charset="0"/>
              </a:rPr>
              <a:t>O</a:t>
            </a:r>
            <a:r>
              <a:rPr kumimoji="1" lang="en-US" altLang="zh-CN" sz="2800">
                <a:latin typeface="宋体" charset="-122"/>
                <a:cs typeface="Tahoma" pitchFamily="34" charset="0"/>
              </a:rPr>
              <a:t>(</a:t>
            </a:r>
            <a:r>
              <a:rPr kumimoji="1" lang="en-US" altLang="zh-CN" sz="2800">
                <a:latin typeface="Times New Roman" pitchFamily="18" charset="0"/>
                <a:cs typeface="Tahoma" pitchFamily="34" charset="0"/>
              </a:rPr>
              <a:t>n</a:t>
            </a:r>
            <a:r>
              <a:rPr kumimoji="1" lang="en-US" altLang="zh-CN" sz="2800" baseline="30000">
                <a:latin typeface="Times New Roman" pitchFamily="18" charset="0"/>
                <a:cs typeface="Tahoma" pitchFamily="34" charset="0"/>
              </a:rPr>
              <a:t>2</a:t>
            </a:r>
            <a:r>
              <a:rPr kumimoji="1" lang="en-US" altLang="zh-CN" sz="2800">
                <a:latin typeface="宋体" charset="-122"/>
                <a:cs typeface="Tahoma" pitchFamily="34" charset="0"/>
              </a:rPr>
              <a:t>)</a:t>
            </a:r>
            <a:r>
              <a:rPr kumimoji="1" lang="zh-CN" altLang="en-US" sz="2800">
                <a:latin typeface="Times New Roman" pitchFamily="18" charset="0"/>
                <a:cs typeface="Tahoma" pitchFamily="34" charset="0"/>
              </a:rPr>
              <a:t>。</a:t>
            </a:r>
          </a:p>
          <a:p>
            <a:pPr algn="just" eaLnBrk="1" hangingPunct="1">
              <a:spcBef>
                <a:spcPct val="50000"/>
              </a:spcBef>
              <a:buClrTx/>
              <a:buSzTx/>
              <a:buFontTx/>
              <a:buNone/>
            </a:pPr>
            <a:r>
              <a:rPr kumimoji="1" lang="zh-CN" altLang="en-US" sz="2800">
                <a:latin typeface="Times New Roman" pitchFamily="18" charset="0"/>
                <a:cs typeface="Tahoma" pitchFamily="34" charset="0"/>
              </a:rPr>
              <a:t>       </a:t>
            </a:r>
          </a:p>
        </p:txBody>
      </p:sp>
      <p:sp>
        <p:nvSpPr>
          <p:cNvPr id="54278" name="Rectangle 6"/>
          <p:cNvSpPr>
            <a:spLocks noChangeArrowheads="1"/>
          </p:cNvSpPr>
          <p:nvPr/>
        </p:nvSpPr>
        <p:spPr bwMode="auto">
          <a:xfrm>
            <a:off x="0" y="3405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54279" name="Rectangle 8"/>
          <p:cNvSpPr>
            <a:spLocks noChangeArrowheads="1"/>
          </p:cNvSpPr>
          <p:nvPr/>
        </p:nvSpPr>
        <p:spPr bwMode="auto">
          <a:xfrm>
            <a:off x="395288" y="642938"/>
            <a:ext cx="813593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14000"/>
              </a:lnSpc>
              <a:spcBef>
                <a:spcPct val="50000"/>
              </a:spcBef>
              <a:buClrTx/>
              <a:buSzTx/>
              <a:buFontTx/>
              <a:buNone/>
            </a:pPr>
            <a:r>
              <a:rPr kumimoji="1" lang="zh-CN" altLang="en-US" sz="2400">
                <a:latin typeface="Times New Roman" pitchFamily="18" charset="0"/>
                <a:cs typeface="Tahoma" pitchFamily="34" charset="0"/>
              </a:rPr>
              <a:t>在</a:t>
            </a:r>
            <a:r>
              <a:rPr kumimoji="1" lang="zh-CN" altLang="en-US" sz="2400">
                <a:solidFill>
                  <a:srgbClr val="FF3300"/>
                </a:solidFill>
                <a:latin typeface="Times New Roman" pitchFamily="18" charset="0"/>
                <a:cs typeface="Tahoma" pitchFamily="34" charset="0"/>
              </a:rPr>
              <a:t>最坏情况</a:t>
            </a:r>
            <a:r>
              <a:rPr kumimoji="1" lang="zh-CN" altLang="en-US" sz="2400">
                <a:latin typeface="Times New Roman" pitchFamily="18" charset="0"/>
                <a:cs typeface="Tahoma" pitchFamily="34" charset="0"/>
              </a:rPr>
              <a:t>下，待排序记录序列正序或逆序，每次划分只得到一个比上一次划分少一个记录的子序列（另一个子序列为空）。此时，必须经过</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-1</a:t>
            </a:r>
            <a:r>
              <a:rPr kumimoji="1" lang="zh-CN" altLang="en-US" sz="2400">
                <a:latin typeface="Times New Roman" pitchFamily="18" charset="0"/>
                <a:cs typeface="Tahoma" pitchFamily="34" charset="0"/>
              </a:rPr>
              <a:t>次递归调用才能把所有记录定位，而且第</a:t>
            </a:r>
            <a:r>
              <a:rPr kumimoji="1" lang="en-US" altLang="zh-CN" sz="2400" i="1">
                <a:latin typeface="Times New Roman" pitchFamily="18" charset="0"/>
                <a:cs typeface="Tahoma" pitchFamily="34" charset="0"/>
              </a:rPr>
              <a:t>i</a:t>
            </a:r>
            <a:r>
              <a:rPr kumimoji="1" lang="zh-CN" altLang="en-US" sz="2400">
                <a:latin typeface="Times New Roman" pitchFamily="18" charset="0"/>
                <a:cs typeface="Tahoma" pitchFamily="34" charset="0"/>
              </a:rPr>
              <a:t>趟划分需要经过</a:t>
            </a:r>
            <a:r>
              <a:rPr kumimoji="1" lang="en-US" altLang="zh-CN" sz="2400" i="1">
                <a:latin typeface="Times New Roman" pitchFamily="18" charset="0"/>
                <a:cs typeface="Tahoma" pitchFamily="34" charset="0"/>
              </a:rPr>
              <a:t>n</a:t>
            </a:r>
            <a:r>
              <a:rPr kumimoji="1" lang="en-US" altLang="zh-CN" sz="2400">
                <a:latin typeface="Times New Roman" pitchFamily="18" charset="0"/>
                <a:cs typeface="Tahoma" pitchFamily="34" charset="0"/>
              </a:rPr>
              <a:t>-</a:t>
            </a:r>
            <a:r>
              <a:rPr kumimoji="1" lang="en-US" altLang="zh-CN" sz="2400" i="1">
                <a:latin typeface="Times New Roman" pitchFamily="18" charset="0"/>
                <a:cs typeface="Tahoma" pitchFamily="34" charset="0"/>
              </a:rPr>
              <a:t>i</a:t>
            </a:r>
            <a:r>
              <a:rPr kumimoji="1" lang="zh-CN" altLang="en-US" sz="2400">
                <a:latin typeface="Times New Roman" pitchFamily="18" charset="0"/>
                <a:cs typeface="Tahoma" pitchFamily="34" charset="0"/>
              </a:rPr>
              <a:t>次关键码的比较才能找到第</a:t>
            </a:r>
            <a:r>
              <a:rPr kumimoji="1" lang="en-US" altLang="zh-CN" sz="2400" i="1">
                <a:latin typeface="Times New Roman" pitchFamily="18" charset="0"/>
                <a:cs typeface="Tahoma" pitchFamily="34" charset="0"/>
              </a:rPr>
              <a:t>i</a:t>
            </a:r>
            <a:r>
              <a:rPr kumimoji="1" lang="zh-CN" altLang="en-US" sz="2400">
                <a:latin typeface="Times New Roman" pitchFamily="18" charset="0"/>
                <a:cs typeface="Tahoma" pitchFamily="34" charset="0"/>
              </a:rPr>
              <a:t>个记录的基准位置，因此，总的比较次数为：</a:t>
            </a:r>
          </a:p>
        </p:txBody>
      </p:sp>
      <p:sp>
        <p:nvSpPr>
          <p:cNvPr id="5428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aphicFrame>
        <p:nvGraphicFramePr>
          <p:cNvPr id="54281" name="Object 9"/>
          <p:cNvGraphicFramePr>
            <a:graphicFrameLocks noChangeAspect="1"/>
          </p:cNvGraphicFramePr>
          <p:nvPr/>
        </p:nvGraphicFramePr>
        <p:xfrm>
          <a:off x="2195513" y="2852738"/>
          <a:ext cx="4968875" cy="1152525"/>
        </p:xfrm>
        <a:graphic>
          <a:graphicData uri="http://schemas.openxmlformats.org/presentationml/2006/ole">
            <mc:AlternateContent xmlns:mc="http://schemas.openxmlformats.org/markup-compatibility/2006">
              <mc:Choice xmlns:v="urn:schemas-microsoft-com:vml" Requires="v">
                <p:oleObj spid="_x0000_s35845" name="公式" r:id="rId3" imgW="1409088" imgH="317362" progId="Equation.3">
                  <p:embed/>
                </p:oleObj>
              </mc:Choice>
              <mc:Fallback>
                <p:oleObj name="公式" r:id="rId3" imgW="1409088" imgH="31736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52738"/>
                        <a:ext cx="49688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89887759"/>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AAF6FBAD-613B-46C4-9085-D0284D3FEC43}"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5529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553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7F7B061A-045D-4824-A5B3-F6BCD3DEFA20}" type="slidenum">
              <a:rPr lang="en-US" altLang="zh-CN" sz="1400" b="0" smtClean="0">
                <a:latin typeface="Comic Sans MS" pitchFamily="66" charset="0"/>
                <a:cs typeface="Tahoma" pitchFamily="34" charset="0"/>
              </a:rPr>
              <a:pPr>
                <a:spcBef>
                  <a:spcPct val="0"/>
                </a:spcBef>
                <a:buClrTx/>
                <a:buSzTx/>
                <a:buFontTx/>
                <a:buNone/>
              </a:pPr>
              <a:t>23</a:t>
            </a:fld>
            <a:endParaRPr lang="en-US" altLang="zh-CN" sz="1400" b="0" smtClean="0">
              <a:latin typeface="Comic Sans MS" pitchFamily="66" charset="0"/>
              <a:cs typeface="Tahoma" pitchFamily="34" charset="0"/>
            </a:endParaRPr>
          </a:p>
        </p:txBody>
      </p:sp>
      <p:sp>
        <p:nvSpPr>
          <p:cNvPr id="55301" name="Rectangle 4"/>
          <p:cNvSpPr>
            <a:spLocks noChangeArrowheads="1"/>
          </p:cNvSpPr>
          <p:nvPr/>
        </p:nvSpPr>
        <p:spPr bwMode="auto">
          <a:xfrm>
            <a:off x="468313" y="1196975"/>
            <a:ext cx="7991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400">
                <a:latin typeface="Times New Roman" pitchFamily="18" charset="0"/>
                <a:cs typeface="Tahoma" pitchFamily="34" charset="0"/>
              </a:rPr>
              <a:t>在</a:t>
            </a:r>
            <a:r>
              <a:rPr kumimoji="1" lang="zh-CN" altLang="en-US" sz="2400">
                <a:solidFill>
                  <a:srgbClr val="FF3300"/>
                </a:solidFill>
                <a:latin typeface="Times New Roman" pitchFamily="18" charset="0"/>
                <a:cs typeface="Tahoma" pitchFamily="34" charset="0"/>
              </a:rPr>
              <a:t>平均情况</a:t>
            </a:r>
            <a:r>
              <a:rPr kumimoji="1" lang="zh-CN" altLang="en-US" sz="2400">
                <a:latin typeface="Times New Roman" pitchFamily="18" charset="0"/>
                <a:cs typeface="Tahoma" pitchFamily="34" charset="0"/>
              </a:rPr>
              <a:t>下，设基准记录的关键码第</a:t>
            </a:r>
            <a:r>
              <a:rPr kumimoji="1" lang="en-US" altLang="zh-CN" sz="2400" i="1">
                <a:latin typeface="Times New Roman" pitchFamily="18" charset="0"/>
                <a:cs typeface="Tahoma" pitchFamily="34" charset="0"/>
              </a:rPr>
              <a:t>k</a:t>
            </a:r>
            <a:r>
              <a:rPr kumimoji="1" lang="zh-CN" altLang="en-US" sz="2400">
                <a:latin typeface="Times New Roman" pitchFamily="18" charset="0"/>
                <a:cs typeface="Tahoma" pitchFamily="34" charset="0"/>
              </a:rPr>
              <a:t>小（</a:t>
            </a:r>
            <a:r>
              <a:rPr kumimoji="1" lang="en-US" altLang="zh-CN" sz="2400">
                <a:latin typeface="Times New Roman" pitchFamily="18" charset="0"/>
                <a:cs typeface="Tahoma" pitchFamily="34" charset="0"/>
              </a:rPr>
              <a:t>1≤</a:t>
            </a:r>
            <a:r>
              <a:rPr kumimoji="1" lang="en-US" altLang="zh-CN" sz="2400" i="1">
                <a:latin typeface="Times New Roman" pitchFamily="18" charset="0"/>
                <a:cs typeface="Tahoma" pitchFamily="34" charset="0"/>
              </a:rPr>
              <a:t>k≤n</a:t>
            </a:r>
            <a:r>
              <a:rPr kumimoji="1" lang="zh-CN" altLang="en-US" sz="2400">
                <a:latin typeface="Times New Roman" pitchFamily="18" charset="0"/>
                <a:cs typeface="Tahoma" pitchFamily="34" charset="0"/>
              </a:rPr>
              <a:t>），则有：</a:t>
            </a:r>
          </a:p>
        </p:txBody>
      </p:sp>
      <p:sp>
        <p:nvSpPr>
          <p:cNvPr id="55302" name="Text Box 8"/>
          <p:cNvSpPr txBox="1">
            <a:spLocks noChangeArrowheads="1"/>
          </p:cNvSpPr>
          <p:nvPr/>
        </p:nvSpPr>
        <p:spPr bwMode="auto">
          <a:xfrm>
            <a:off x="684213" y="4005263"/>
            <a:ext cx="79248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800">
                <a:latin typeface="Times New Roman" pitchFamily="18" charset="0"/>
                <a:cs typeface="Tahoma" pitchFamily="34" charset="0"/>
              </a:rPr>
              <a:t>        </a:t>
            </a:r>
            <a:r>
              <a:rPr kumimoji="1" lang="zh-CN" altLang="en-US" sz="2800">
                <a:latin typeface="Times New Roman" pitchFamily="18" charset="0"/>
                <a:cs typeface="Tahoma" pitchFamily="34" charset="0"/>
              </a:rPr>
              <a:t>这是快速排序的平均时间性能，可以用归纳法证明，其数量级也为</a:t>
            </a:r>
            <a:r>
              <a:rPr kumimoji="1" lang="en-US" altLang="zh-CN" sz="2800" i="1">
                <a:latin typeface="Times New Roman" pitchFamily="18" charset="0"/>
                <a:cs typeface="Tahoma" pitchFamily="34" charset="0"/>
              </a:rPr>
              <a:t>O</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log</a:t>
            </a:r>
            <a:r>
              <a:rPr kumimoji="1" lang="en-US" altLang="zh-CN" sz="2800" baseline="-30000">
                <a:latin typeface="Times New Roman" pitchFamily="18" charset="0"/>
                <a:cs typeface="Tahoma" pitchFamily="34" charset="0"/>
              </a:rPr>
              <a:t>2</a:t>
            </a:r>
            <a:r>
              <a:rPr kumimoji="1" lang="en-US" altLang="zh-CN" sz="2800" i="1">
                <a:latin typeface="Times New Roman" pitchFamily="18" charset="0"/>
                <a:cs typeface="Tahoma" pitchFamily="34" charset="0"/>
              </a:rPr>
              <a:t>n</a:t>
            </a:r>
            <a:r>
              <a:rPr kumimoji="1" lang="en-US" altLang="zh-CN" sz="2800">
                <a:latin typeface="宋体" charset="-122"/>
                <a:cs typeface="Tahoma" pitchFamily="34" charset="0"/>
              </a:rPr>
              <a:t>)</a:t>
            </a:r>
            <a:r>
              <a:rPr kumimoji="1" lang="zh-CN" altLang="en-US" sz="2800">
                <a:latin typeface="Times New Roman" pitchFamily="18" charset="0"/>
                <a:cs typeface="Tahoma" pitchFamily="34" charset="0"/>
              </a:rPr>
              <a:t>。</a:t>
            </a:r>
          </a:p>
          <a:p>
            <a:pPr eaLnBrk="1" hangingPunct="1">
              <a:spcBef>
                <a:spcPct val="50000"/>
              </a:spcBef>
              <a:buClrTx/>
              <a:buSzTx/>
              <a:buFontTx/>
              <a:buNone/>
            </a:pPr>
            <a:r>
              <a:rPr kumimoji="1" lang="zh-CN" altLang="en-US" sz="2800">
                <a:latin typeface="宋体" charset="-122"/>
                <a:cs typeface="Tahoma" pitchFamily="34" charset="0"/>
              </a:rPr>
              <a:t>    </a:t>
            </a:r>
            <a:endParaRPr kumimoji="1" lang="zh-CN" altLang="en-US" sz="2800">
              <a:latin typeface="Times New Roman" pitchFamily="18" charset="0"/>
              <a:cs typeface="Tahoma" pitchFamily="34" charset="0"/>
            </a:endParaRPr>
          </a:p>
        </p:txBody>
      </p:sp>
      <p:sp>
        <p:nvSpPr>
          <p:cNvPr id="55303" name="Rectangle 56"/>
          <p:cNvSpPr>
            <a:spLocks noChangeArrowheads="1"/>
          </p:cNvSpPr>
          <p:nvPr/>
        </p:nvSpPr>
        <p:spPr bwMode="auto">
          <a:xfrm>
            <a:off x="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aphicFrame>
        <p:nvGraphicFramePr>
          <p:cNvPr id="55304" name="Object 55"/>
          <p:cNvGraphicFramePr>
            <a:graphicFrameLocks noChangeAspect="1"/>
          </p:cNvGraphicFramePr>
          <p:nvPr/>
        </p:nvGraphicFramePr>
        <p:xfrm>
          <a:off x="1042988" y="2349500"/>
          <a:ext cx="6553200" cy="1079500"/>
        </p:xfrm>
        <a:graphic>
          <a:graphicData uri="http://schemas.openxmlformats.org/presentationml/2006/ole">
            <mc:AlternateContent xmlns:mc="http://schemas.openxmlformats.org/markup-compatibility/2006">
              <mc:Choice xmlns:v="urn:schemas-microsoft-com:vml" Requires="v">
                <p:oleObj spid="_x0000_s36869" name="公式" r:id="rId3" imgW="3124200" imgH="406400" progId="Equation.3">
                  <p:embed/>
                </p:oleObj>
              </mc:Choice>
              <mc:Fallback>
                <p:oleObj name="公式" r:id="rId3" imgW="31242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349500"/>
                        <a:ext cx="6553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31097528"/>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58A6D940-8CF0-442C-A431-97D028F495F6}"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5632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563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85AEE7D5-057E-47A5-949F-BDEC6434A221}" type="slidenum">
              <a:rPr lang="en-US" altLang="zh-CN" sz="1400" b="0" smtClean="0">
                <a:latin typeface="Comic Sans MS" pitchFamily="66" charset="0"/>
                <a:ea typeface="宋体" charset="-122"/>
              </a:rPr>
              <a:pPr>
                <a:spcBef>
                  <a:spcPct val="0"/>
                </a:spcBef>
                <a:buClrTx/>
                <a:buSzTx/>
                <a:buFontTx/>
                <a:buNone/>
              </a:pPr>
              <a:t>24</a:t>
            </a:fld>
            <a:endParaRPr lang="en-US" altLang="zh-CN" sz="1400" b="0" smtClean="0">
              <a:latin typeface="Comic Sans MS" pitchFamily="66" charset="0"/>
              <a:ea typeface="宋体" charset="-122"/>
            </a:endParaRPr>
          </a:p>
        </p:txBody>
      </p:sp>
      <p:sp>
        <p:nvSpPr>
          <p:cNvPr id="56325" name="Text Box 12">
            <a:hlinkClick r:id="" action="ppaction://hlinkshowjump?jump=nextslide"/>
          </p:cNvPr>
          <p:cNvSpPr txBox="1">
            <a:spLocks noChangeArrowheads="1"/>
          </p:cNvSpPr>
          <p:nvPr/>
        </p:nvSpPr>
        <p:spPr bwMode="auto">
          <a:xfrm>
            <a:off x="468313" y="1341438"/>
            <a:ext cx="563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4.3.1  </a:t>
            </a:r>
            <a:r>
              <a:rPr kumimoji="1" lang="zh-CN" altLang="en-US" sz="3600">
                <a:latin typeface="宋体" charset="-122"/>
                <a:ea typeface="宋体" charset="-122"/>
              </a:rPr>
              <a:t>最大子段和问题</a:t>
            </a:r>
            <a:r>
              <a:rPr kumimoji="1" lang="zh-CN" altLang="en-US" sz="3600">
                <a:latin typeface="Times New Roman" pitchFamily="18" charset="0"/>
                <a:ea typeface="宋体" charset="-122"/>
              </a:rPr>
              <a:t> </a:t>
            </a:r>
            <a:endParaRPr kumimoji="1" lang="zh-CN" altLang="en-US" sz="3600" b="0">
              <a:latin typeface="Times New Roman" pitchFamily="18" charset="0"/>
              <a:ea typeface="宋体" charset="-122"/>
            </a:endParaRPr>
          </a:p>
        </p:txBody>
      </p:sp>
      <p:sp>
        <p:nvSpPr>
          <p:cNvPr id="56326" name="Text Box 2">
            <a:hlinkClick r:id="rId2" action="ppaction://hlinksldjump"/>
          </p:cNvPr>
          <p:cNvSpPr txBox="1">
            <a:spLocks noChangeArrowheads="1"/>
          </p:cNvSpPr>
          <p:nvPr/>
        </p:nvSpPr>
        <p:spPr bwMode="auto">
          <a:xfrm>
            <a:off x="468313" y="2060575"/>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4.3.2  </a:t>
            </a:r>
            <a:r>
              <a:rPr kumimoji="1" lang="zh-CN" altLang="en-US" sz="3600">
                <a:latin typeface="宋体" charset="-122"/>
                <a:ea typeface="宋体" charset="-122"/>
              </a:rPr>
              <a:t>棋盘覆盖问题</a:t>
            </a:r>
          </a:p>
        </p:txBody>
      </p:sp>
      <p:sp>
        <p:nvSpPr>
          <p:cNvPr id="56327" name="Text Box 3">
            <a:hlinkClick r:id="" action="ppaction://noaction"/>
          </p:cNvPr>
          <p:cNvSpPr txBox="1">
            <a:spLocks noChangeArrowheads="1"/>
          </p:cNvSpPr>
          <p:nvPr/>
        </p:nvSpPr>
        <p:spPr bwMode="auto">
          <a:xfrm>
            <a:off x="468313" y="2805113"/>
            <a:ext cx="6119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3600">
                <a:latin typeface="Times New Roman" pitchFamily="18" charset="0"/>
                <a:ea typeface="宋体" charset="-122"/>
              </a:rPr>
              <a:t>4.3.3  </a:t>
            </a:r>
            <a:r>
              <a:rPr kumimoji="1" lang="zh-CN" altLang="en-US" sz="3600">
                <a:latin typeface="宋体" charset="-122"/>
                <a:ea typeface="宋体" charset="-122"/>
              </a:rPr>
              <a:t>循环赛日程安排问题</a:t>
            </a:r>
            <a:r>
              <a:rPr kumimoji="1" lang="zh-CN" altLang="en-US" sz="3600" b="0">
                <a:latin typeface="Times New Roman" pitchFamily="18" charset="0"/>
                <a:ea typeface="宋体" charset="-122"/>
              </a:rPr>
              <a:t> </a:t>
            </a:r>
          </a:p>
        </p:txBody>
      </p:sp>
      <p:sp>
        <p:nvSpPr>
          <p:cNvPr id="56328" name="Text Box 4"/>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4.3  </a:t>
            </a:r>
            <a:r>
              <a:rPr kumimoji="1" lang="zh-CN" altLang="en-US" sz="4400">
                <a:solidFill>
                  <a:schemeClr val="tx2"/>
                </a:solidFill>
                <a:latin typeface="华文行楷" pitchFamily="2" charset="-122"/>
                <a:ea typeface="华文行楷" pitchFamily="2" charset="-122"/>
              </a:rPr>
              <a:t>组合问题中的分治法 </a:t>
            </a:r>
          </a:p>
        </p:txBody>
      </p:sp>
    </p:spTree>
    <p:extLst>
      <p:ext uri="{BB962C8B-B14F-4D97-AF65-F5344CB8AC3E}">
        <p14:creationId xmlns:p14="http://schemas.microsoft.com/office/powerpoint/2010/main" val="877800818"/>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7" name="内容占位符 2" descr="Rectangle: Click to edit Master text styles&#10;Second level&#10;Third level&#10;Fourth level&#10;Fifth level"/>
          <p:cNvSpPr>
            <a:spLocks noGrp="1"/>
          </p:cNvSpPr>
          <p:nvPr>
            <p:ph idx="1"/>
          </p:nvPr>
        </p:nvSpPr>
        <p:spPr/>
        <p:txBody>
          <a:bodyPr/>
          <a:lstStyle/>
          <a:p>
            <a:pPr>
              <a:lnSpc>
                <a:spcPct val="150000"/>
              </a:lnSpc>
            </a:pPr>
            <a:r>
              <a:rPr kumimoji="1" lang="zh-CN" altLang="en-US" sz="3600" smtClean="0">
                <a:latin typeface="Times New Roman" pitchFamily="18" charset="0"/>
                <a:ea typeface="宋体" charset="-122"/>
              </a:rPr>
              <a:t>写出使用分治法对序列（</a:t>
            </a:r>
            <a:r>
              <a:rPr kumimoji="1" lang="en-US" altLang="zh-CN" sz="3600" smtClean="0">
                <a:latin typeface="Times New Roman" pitchFamily="18" charset="0"/>
                <a:ea typeface="宋体" charset="-122"/>
              </a:rPr>
              <a:t>5,3,1,9,2,8,4,7</a:t>
            </a:r>
            <a:r>
              <a:rPr kumimoji="1" lang="zh-CN" altLang="en-US" sz="3600" smtClean="0">
                <a:latin typeface="Times New Roman" pitchFamily="18" charset="0"/>
                <a:ea typeface="宋体" charset="-122"/>
              </a:rPr>
              <a:t>），写出归并排序和快速排序的全过程</a:t>
            </a:r>
            <a:endParaRPr kumimoji="1" lang="en-US" altLang="zh-CN" sz="3600" smtClean="0">
              <a:latin typeface="Times New Roman" pitchFamily="18" charset="0"/>
              <a:ea typeface="宋体" charset="-122"/>
            </a:endParaRPr>
          </a:p>
          <a:p>
            <a:pPr>
              <a:lnSpc>
                <a:spcPct val="150000"/>
              </a:lnSpc>
            </a:pPr>
            <a:endParaRPr lang="zh-CN" altLang="en-US" smtClean="0"/>
          </a:p>
        </p:txBody>
      </p:sp>
      <p:sp>
        <p:nvSpPr>
          <p:cNvPr id="5734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fld id="{A74F36E5-A33C-47B7-B204-61E51E0AD706}" type="datetime1">
              <a:rPr lang="zh-CN" altLang="en-US" sz="1400" smtClean="0">
                <a:latin typeface="Comic Sans MS" pitchFamily="66" charset="0"/>
              </a:rPr>
              <a:pPr/>
              <a:t>2016/3/17</a:t>
            </a:fld>
            <a:endParaRPr lang="en-US" altLang="zh-CN" sz="1400" smtClean="0">
              <a:latin typeface="Comic Sans MS" pitchFamily="66" charset="0"/>
            </a:endParaRPr>
          </a:p>
        </p:txBody>
      </p:sp>
      <p:sp>
        <p:nvSpPr>
          <p:cNvPr id="5734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第4章 分治法</a:t>
            </a:r>
          </a:p>
        </p:txBody>
      </p:sp>
      <p:sp>
        <p:nvSpPr>
          <p:cNvPr id="573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400" smtClean="0">
                <a:latin typeface="Comic Sans MS" pitchFamily="66" charset="0"/>
              </a:rPr>
              <a:t>Page </a:t>
            </a:r>
            <a:fld id="{61F9F8C0-8000-49CE-90C1-C8613B931C3E}" type="slidenum">
              <a:rPr lang="en-US" altLang="zh-CN" sz="1400" smtClean="0">
                <a:latin typeface="Comic Sans MS" pitchFamily="66" charset="0"/>
              </a:rPr>
              <a:pPr/>
              <a:t>25</a:t>
            </a:fld>
            <a:endParaRPr lang="en-US" altLang="zh-CN" sz="1400" smtClean="0">
              <a:latin typeface="Comic Sans MS" pitchFamily="66"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04174903"/>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5706E32E-EAAD-4E4C-BF40-76034707B161}"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5837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583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CFD0DFD9-63B3-497B-B943-093A7C8736D9}" type="slidenum">
              <a:rPr lang="en-US" altLang="zh-CN" sz="1400" b="0" smtClean="0">
                <a:latin typeface="Comic Sans MS" pitchFamily="66" charset="0"/>
                <a:ea typeface="宋体" charset="-122"/>
              </a:rPr>
              <a:pPr>
                <a:spcBef>
                  <a:spcPct val="0"/>
                </a:spcBef>
                <a:buClrTx/>
                <a:buSzTx/>
                <a:buFontTx/>
                <a:buNone/>
              </a:pPr>
              <a:t>26</a:t>
            </a:fld>
            <a:endParaRPr lang="en-US" altLang="zh-CN" sz="1400" b="0" smtClean="0">
              <a:latin typeface="Comic Sans MS" pitchFamily="66" charset="0"/>
              <a:ea typeface="宋体" charset="-122"/>
            </a:endParaRPr>
          </a:p>
        </p:txBody>
      </p:sp>
      <p:sp>
        <p:nvSpPr>
          <p:cNvPr id="58373" name="Text Box 5"/>
          <p:cNvSpPr txBox="1">
            <a:spLocks noChangeArrowheads="1"/>
          </p:cNvSpPr>
          <p:nvPr/>
        </p:nvSpPr>
        <p:spPr bwMode="auto">
          <a:xfrm>
            <a:off x="609600" y="1219200"/>
            <a:ext cx="80772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50000"/>
              </a:spcBef>
              <a:buClrTx/>
              <a:buSzTx/>
              <a:buFontTx/>
              <a:buNone/>
            </a:pPr>
            <a:r>
              <a:rPr kumimoji="1" lang="en-US" altLang="zh-CN" sz="2400" dirty="0">
                <a:latin typeface="宋体" charset="-122"/>
                <a:ea typeface="宋体" charset="-122"/>
              </a:rPr>
              <a:t>    </a:t>
            </a:r>
            <a:r>
              <a:rPr kumimoji="1" lang="zh-CN" altLang="en-US" sz="2400" dirty="0">
                <a:latin typeface="宋体" charset="-122"/>
                <a:ea typeface="宋体" charset="-122"/>
              </a:rPr>
              <a:t>给定由</a:t>
            </a:r>
            <a:r>
              <a:rPr kumimoji="1" lang="en-US" altLang="zh-CN" sz="2400" i="1" dirty="0">
                <a:latin typeface="Times New Roman" pitchFamily="18" charset="0"/>
                <a:ea typeface="宋体" charset="-122"/>
              </a:rPr>
              <a:t>n</a:t>
            </a:r>
            <a:r>
              <a:rPr kumimoji="1" lang="zh-CN" altLang="en-US" sz="2400" dirty="0">
                <a:latin typeface="宋体" charset="-122"/>
                <a:ea typeface="宋体" charset="-122"/>
              </a:rPr>
              <a:t>个整数组成的序列</a:t>
            </a:r>
            <a:r>
              <a:rPr kumimoji="1" lang="en-US" altLang="zh-CN" sz="2400" dirty="0">
                <a:latin typeface="Times New Roman" pitchFamily="18" charset="0"/>
                <a:ea typeface="宋体" charset="-122"/>
              </a:rPr>
              <a:t>(</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1</a:t>
            </a:r>
            <a:r>
              <a:rPr kumimoji="1" lang="en-US" altLang="zh-CN" sz="2400" dirty="0">
                <a:latin typeface="Times New Roman" pitchFamily="18" charset="0"/>
                <a:ea typeface="宋体" charset="-122"/>
              </a:rPr>
              <a:t>, </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2</a:t>
            </a:r>
            <a:r>
              <a:rPr kumimoji="1" lang="en-US" altLang="zh-CN" sz="2400" dirty="0">
                <a:latin typeface="Times New Roman" pitchFamily="18" charset="0"/>
                <a:ea typeface="宋体" charset="-122"/>
              </a:rPr>
              <a:t>, …, </a:t>
            </a:r>
            <a:r>
              <a:rPr kumimoji="1" lang="en-US" altLang="zh-CN" sz="2400" i="1" dirty="0">
                <a:latin typeface="Times New Roman" pitchFamily="18" charset="0"/>
                <a:ea typeface="宋体" charset="-122"/>
              </a:rPr>
              <a:t>a</a:t>
            </a:r>
            <a:r>
              <a:rPr kumimoji="1" lang="en-US" altLang="zh-CN" sz="2400" i="1" baseline="-30000" dirty="0">
                <a:latin typeface="Times New Roman" pitchFamily="18" charset="0"/>
                <a:ea typeface="宋体" charset="-122"/>
              </a:rPr>
              <a:t>n</a:t>
            </a:r>
            <a:r>
              <a:rPr kumimoji="1" lang="en-US" altLang="zh-CN" sz="2400" dirty="0">
                <a:latin typeface="Times New Roman" pitchFamily="18" charset="0"/>
                <a:ea typeface="宋体" charset="-122"/>
              </a:rPr>
              <a:t>)</a:t>
            </a:r>
            <a:r>
              <a:rPr kumimoji="1" lang="zh-CN" altLang="en-US" sz="2400" dirty="0">
                <a:latin typeface="宋体" charset="-122"/>
                <a:ea typeface="宋体" charset="-122"/>
              </a:rPr>
              <a:t>，最大子段和问题要求该序列形如     的最大值（</a:t>
            </a:r>
            <a:r>
              <a:rPr kumimoji="1" lang="en-US" altLang="zh-CN" sz="2400" dirty="0">
                <a:latin typeface="Times New Roman" pitchFamily="18" charset="0"/>
                <a:ea typeface="宋体" charset="-122"/>
              </a:rPr>
              <a:t>1</a:t>
            </a:r>
            <a:r>
              <a:rPr kumimoji="1" lang="en-US" altLang="zh-CN" sz="2400" dirty="0">
                <a:latin typeface="宋体" charset="-122"/>
                <a:ea typeface="宋体" charset="-122"/>
              </a:rPr>
              <a:t>≤</a:t>
            </a:r>
            <a:r>
              <a:rPr kumimoji="1" lang="en-US" altLang="zh-CN" sz="2400" i="1" dirty="0">
                <a:latin typeface="Times New Roman" pitchFamily="18" charset="0"/>
                <a:ea typeface="宋体" charset="-122"/>
              </a:rPr>
              <a:t>i</a:t>
            </a:r>
            <a:r>
              <a:rPr kumimoji="1" lang="en-US" altLang="zh-CN" sz="2400" dirty="0">
                <a:latin typeface="宋体" charset="-122"/>
                <a:ea typeface="宋体" charset="-122"/>
              </a:rPr>
              <a:t>≤</a:t>
            </a:r>
            <a:r>
              <a:rPr kumimoji="1" lang="en-US" altLang="zh-CN" sz="2400" i="1" dirty="0">
                <a:latin typeface="Times New Roman" pitchFamily="18" charset="0"/>
                <a:ea typeface="宋体" charset="-122"/>
              </a:rPr>
              <a:t>j</a:t>
            </a:r>
            <a:r>
              <a:rPr kumimoji="1" lang="en-US" altLang="zh-CN" sz="2400" dirty="0">
                <a:latin typeface="宋体" charset="-122"/>
                <a:ea typeface="宋体" charset="-122"/>
              </a:rPr>
              <a:t>≤</a:t>
            </a:r>
            <a:r>
              <a:rPr kumimoji="1" lang="en-US" altLang="zh-CN" sz="2400" i="1" dirty="0">
                <a:latin typeface="Times New Roman" pitchFamily="18" charset="0"/>
                <a:ea typeface="宋体" charset="-122"/>
              </a:rPr>
              <a:t>n</a:t>
            </a:r>
            <a:r>
              <a:rPr kumimoji="1" lang="zh-CN" altLang="en-US" sz="2400" dirty="0">
                <a:latin typeface="宋体" charset="-122"/>
                <a:ea typeface="宋体" charset="-122"/>
              </a:rPr>
              <a:t>）。例如，序列</a:t>
            </a:r>
            <a:r>
              <a:rPr kumimoji="1" lang="en-US" altLang="zh-CN" sz="2400" dirty="0">
                <a:latin typeface="Times New Roman" pitchFamily="18" charset="0"/>
                <a:ea typeface="宋体" charset="-122"/>
              </a:rPr>
              <a:t>(</a:t>
            </a:r>
            <a:r>
              <a:rPr kumimoji="1" lang="en-US" altLang="zh-CN" sz="2400" dirty="0">
                <a:latin typeface="宋体" charset="-122"/>
                <a:ea typeface="宋体" charset="-122"/>
              </a:rPr>
              <a:t>-</a:t>
            </a:r>
            <a:r>
              <a:rPr kumimoji="1" lang="en-US" altLang="zh-CN" sz="2400" dirty="0">
                <a:latin typeface="Times New Roman" pitchFamily="18" charset="0"/>
                <a:ea typeface="宋体" charset="-122"/>
              </a:rPr>
              <a:t>20, 11, </a:t>
            </a:r>
            <a:r>
              <a:rPr kumimoji="1" lang="en-US" altLang="zh-CN" sz="2400" dirty="0">
                <a:latin typeface="宋体" charset="-122"/>
                <a:ea typeface="宋体" charset="-122"/>
              </a:rPr>
              <a:t>-</a:t>
            </a:r>
            <a:r>
              <a:rPr kumimoji="1" lang="en-US" altLang="zh-CN" sz="2400" dirty="0">
                <a:latin typeface="Times New Roman" pitchFamily="18" charset="0"/>
                <a:ea typeface="宋体" charset="-122"/>
              </a:rPr>
              <a:t>4, 13, </a:t>
            </a:r>
            <a:r>
              <a:rPr kumimoji="1" lang="en-US" altLang="zh-CN" sz="2400" dirty="0">
                <a:latin typeface="宋体" charset="-122"/>
                <a:ea typeface="宋体" charset="-122"/>
              </a:rPr>
              <a:t>-</a:t>
            </a:r>
            <a:r>
              <a:rPr kumimoji="1" lang="en-US" altLang="zh-CN" sz="2400" dirty="0">
                <a:latin typeface="Times New Roman" pitchFamily="18" charset="0"/>
                <a:ea typeface="宋体" charset="-122"/>
              </a:rPr>
              <a:t>5, </a:t>
            </a:r>
            <a:r>
              <a:rPr kumimoji="1" lang="en-US" altLang="zh-CN" sz="2400" dirty="0" smtClean="0">
                <a:latin typeface="Times New Roman" pitchFamily="18" charset="0"/>
                <a:ea typeface="宋体" charset="-122"/>
              </a:rPr>
              <a:t>2</a:t>
            </a:r>
            <a:r>
              <a:rPr kumimoji="1" lang="en-US" altLang="zh-CN" sz="2400" dirty="0">
                <a:latin typeface="Times New Roman" pitchFamily="18" charset="0"/>
                <a:ea typeface="宋体" charset="-122"/>
              </a:rPr>
              <a:t>)</a:t>
            </a:r>
            <a:r>
              <a:rPr kumimoji="1" lang="zh-CN" altLang="en-US" sz="2400" dirty="0">
                <a:latin typeface="宋体" charset="-122"/>
                <a:ea typeface="宋体" charset="-122"/>
              </a:rPr>
              <a:t>的最大子段和为：</a:t>
            </a:r>
            <a:r>
              <a:rPr kumimoji="1" lang="zh-CN" altLang="en-US" sz="2400" dirty="0">
                <a:latin typeface="Times New Roman" pitchFamily="18" charset="0"/>
                <a:ea typeface="宋体" charset="-122"/>
              </a:rPr>
              <a:t> </a:t>
            </a:r>
          </a:p>
        </p:txBody>
      </p:sp>
      <p:sp>
        <p:nvSpPr>
          <p:cNvPr id="58374" name="Rectangle 9"/>
          <p:cNvSpPr>
            <a:spLocks noChangeArrowheads="1"/>
          </p:cNvSpPr>
          <p:nvPr/>
        </p:nvSpPr>
        <p:spPr bwMode="auto">
          <a:xfrm>
            <a:off x="4386263"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graphicFrame>
        <p:nvGraphicFramePr>
          <p:cNvPr id="58375" name="Object 1024"/>
          <p:cNvGraphicFramePr>
            <a:graphicFrameLocks noChangeAspect="1"/>
          </p:cNvGraphicFramePr>
          <p:nvPr/>
        </p:nvGraphicFramePr>
        <p:xfrm>
          <a:off x="3571875" y="1643063"/>
          <a:ext cx="857250" cy="857250"/>
        </p:xfrm>
        <a:graphic>
          <a:graphicData uri="http://schemas.openxmlformats.org/presentationml/2006/ole">
            <mc:AlternateContent xmlns:mc="http://schemas.openxmlformats.org/markup-compatibility/2006">
              <mc:Choice xmlns:v="urn:schemas-microsoft-com:vml" Requires="v">
                <p:oleObj spid="_x0000_s37906" r:id="rId3" imgW="368140" imgH="444307" progId="Equation.3">
                  <p:embed/>
                </p:oleObj>
              </mc:Choice>
              <mc:Fallback>
                <p:oleObj r:id="rId3" imgW="368140"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75" y="1643063"/>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Rectangle 11"/>
          <p:cNvSpPr>
            <a:spLocks noChangeArrowheads="1"/>
          </p:cNvSpPr>
          <p:nvPr/>
        </p:nvSpPr>
        <p:spPr bwMode="auto">
          <a:xfrm>
            <a:off x="4233863"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graphicFrame>
        <p:nvGraphicFramePr>
          <p:cNvPr id="58377" name="Object 1025"/>
          <p:cNvGraphicFramePr>
            <a:graphicFrameLocks noChangeAspect="1"/>
          </p:cNvGraphicFramePr>
          <p:nvPr>
            <p:extLst>
              <p:ext uri="{D42A27DB-BD31-4B8C-83A1-F6EECF244321}">
                <p14:modId xmlns:p14="http://schemas.microsoft.com/office/powerpoint/2010/main" val="1074321497"/>
              </p:ext>
            </p:extLst>
          </p:nvPr>
        </p:nvGraphicFramePr>
        <p:xfrm>
          <a:off x="1241630" y="2903538"/>
          <a:ext cx="1439863" cy="936625"/>
        </p:xfrm>
        <a:graphic>
          <a:graphicData uri="http://schemas.openxmlformats.org/presentationml/2006/ole">
            <mc:AlternateContent xmlns:mc="http://schemas.openxmlformats.org/markup-compatibility/2006">
              <mc:Choice xmlns:v="urn:schemas-microsoft-com:vml" Requires="v">
                <p:oleObj spid="_x0000_s37907" name="公式" r:id="rId5" imgW="672808" imgH="431613" progId="Equation.3">
                  <p:embed/>
                </p:oleObj>
              </mc:Choice>
              <mc:Fallback>
                <p:oleObj name="公式" r:id="rId5" imgW="672808"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1630" y="2903538"/>
                        <a:ext cx="14398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8" name="Text Box 12"/>
          <p:cNvSpPr txBox="1">
            <a:spLocks noChangeArrowheads="1"/>
          </p:cNvSpPr>
          <p:nvPr/>
        </p:nvSpPr>
        <p:spPr bwMode="auto">
          <a:xfrm>
            <a:off x="618127" y="3779012"/>
            <a:ext cx="79248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20000"/>
              </a:lnSpc>
              <a:spcBef>
                <a:spcPts val="600"/>
              </a:spcBef>
              <a:buClrTx/>
              <a:buSzTx/>
              <a:buFontTx/>
              <a:buNone/>
            </a:pPr>
            <a:r>
              <a:rPr kumimoji="1" lang="zh-CN" altLang="en-US" sz="2400" dirty="0">
                <a:latin typeface="Times New Roman" pitchFamily="18" charset="0"/>
                <a:ea typeface="宋体" charset="-122"/>
              </a:rPr>
              <a:t>最大子段和问题的分治策略是：</a:t>
            </a:r>
          </a:p>
          <a:p>
            <a:pPr eaLnBrk="1" hangingPunct="1">
              <a:lnSpc>
                <a:spcPct val="120000"/>
              </a:lnSpc>
              <a:spcBef>
                <a:spcPts val="600"/>
              </a:spcBef>
              <a:buClrTx/>
              <a:buSzTx/>
              <a:buFontTx/>
              <a:buNone/>
            </a:pPr>
            <a:r>
              <a:rPr kumimoji="1" lang="zh-CN" altLang="en-US" sz="2400" dirty="0">
                <a:latin typeface="宋体" charset="-122"/>
                <a:ea typeface="宋体" charset="-122"/>
              </a:rPr>
              <a:t>（</a:t>
            </a:r>
            <a:r>
              <a:rPr kumimoji="1" lang="en-US" altLang="zh-CN" sz="2400" dirty="0">
                <a:latin typeface="Times New Roman" pitchFamily="18" charset="0"/>
                <a:ea typeface="宋体" charset="-122"/>
              </a:rPr>
              <a:t>1</a:t>
            </a:r>
            <a:r>
              <a:rPr kumimoji="1" lang="zh-CN" altLang="en-US" sz="2400" dirty="0">
                <a:latin typeface="宋体" charset="-122"/>
                <a:ea typeface="宋体" charset="-122"/>
              </a:rPr>
              <a:t>）</a:t>
            </a:r>
            <a:r>
              <a:rPr kumimoji="1" lang="zh-CN" altLang="en-US" sz="2400" dirty="0">
                <a:solidFill>
                  <a:srgbClr val="FF3300"/>
                </a:solidFill>
                <a:latin typeface="宋体" charset="-122"/>
                <a:ea typeface="宋体" charset="-122"/>
              </a:rPr>
              <a:t>划分</a:t>
            </a:r>
            <a:r>
              <a:rPr kumimoji="1" lang="zh-CN" altLang="en-US" sz="2400" dirty="0">
                <a:latin typeface="宋体" charset="-122"/>
                <a:ea typeface="宋体" charset="-122"/>
              </a:rPr>
              <a:t>：按照平衡子问题的原则，将序列</a:t>
            </a:r>
            <a:r>
              <a:rPr kumimoji="1" lang="en-US" altLang="zh-CN" sz="2400" dirty="0">
                <a:latin typeface="Times New Roman" pitchFamily="18" charset="0"/>
                <a:ea typeface="宋体" charset="-122"/>
              </a:rPr>
              <a:t>(</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1</a:t>
            </a:r>
            <a:r>
              <a:rPr kumimoji="1" lang="en-US" altLang="zh-CN" sz="2400" dirty="0">
                <a:latin typeface="Times New Roman" pitchFamily="18" charset="0"/>
                <a:ea typeface="宋体" charset="-122"/>
              </a:rPr>
              <a:t>, </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2</a:t>
            </a:r>
            <a:r>
              <a:rPr kumimoji="1" lang="en-US" altLang="zh-CN" sz="2400" dirty="0">
                <a:latin typeface="Times New Roman" pitchFamily="18" charset="0"/>
                <a:ea typeface="宋体" charset="-122"/>
              </a:rPr>
              <a:t>, …, </a:t>
            </a:r>
            <a:r>
              <a:rPr kumimoji="1" lang="en-US" altLang="zh-CN" sz="2400" i="1" dirty="0">
                <a:latin typeface="Times New Roman" pitchFamily="18" charset="0"/>
                <a:ea typeface="宋体" charset="-122"/>
              </a:rPr>
              <a:t>a</a:t>
            </a:r>
            <a:r>
              <a:rPr kumimoji="1" lang="en-US" altLang="zh-CN" sz="2400" i="1" baseline="-30000" dirty="0">
                <a:latin typeface="Times New Roman" pitchFamily="18" charset="0"/>
                <a:ea typeface="宋体" charset="-122"/>
              </a:rPr>
              <a:t>n</a:t>
            </a:r>
            <a:r>
              <a:rPr kumimoji="1" lang="en-US" altLang="zh-CN" sz="2400" dirty="0">
                <a:latin typeface="Times New Roman" pitchFamily="18" charset="0"/>
                <a:ea typeface="宋体" charset="-122"/>
              </a:rPr>
              <a:t>)</a:t>
            </a:r>
            <a:r>
              <a:rPr kumimoji="1" lang="zh-CN" altLang="en-US" sz="2400" dirty="0">
                <a:latin typeface="宋体" charset="-122"/>
                <a:ea typeface="宋体" charset="-122"/>
              </a:rPr>
              <a:t>划分成长度相同的两个子序列</a:t>
            </a:r>
            <a:r>
              <a:rPr kumimoji="1" lang="en-US" altLang="zh-CN" sz="2400" dirty="0">
                <a:latin typeface="Times New Roman" pitchFamily="18" charset="0"/>
                <a:ea typeface="宋体" charset="-122"/>
              </a:rPr>
              <a:t>(</a:t>
            </a:r>
            <a:r>
              <a:rPr kumimoji="1" lang="en-US" altLang="zh-CN" sz="2400" i="1" dirty="0">
                <a:latin typeface="Times New Roman" pitchFamily="18" charset="0"/>
                <a:ea typeface="宋体" charset="-122"/>
              </a:rPr>
              <a:t>a</a:t>
            </a:r>
            <a:r>
              <a:rPr kumimoji="1" lang="en-US" altLang="zh-CN" sz="2400" baseline="-30000" dirty="0">
                <a:latin typeface="Times New Roman" pitchFamily="18" charset="0"/>
                <a:ea typeface="宋体" charset="-122"/>
              </a:rPr>
              <a:t>1</a:t>
            </a:r>
            <a:r>
              <a:rPr kumimoji="1" lang="en-US" altLang="zh-CN" sz="2400" dirty="0">
                <a:latin typeface="Times New Roman" pitchFamily="18" charset="0"/>
                <a:ea typeface="宋体" charset="-122"/>
              </a:rPr>
              <a:t>, …, </a:t>
            </a:r>
            <a:r>
              <a:rPr kumimoji="1" lang="en-US" altLang="zh-CN" sz="2400" i="1" dirty="0">
                <a:latin typeface="Times New Roman" pitchFamily="18" charset="0"/>
                <a:ea typeface="宋体" charset="-122"/>
              </a:rPr>
              <a:t>a      </a:t>
            </a:r>
            <a:r>
              <a:rPr kumimoji="1" lang="en-US" altLang="zh-CN" sz="2400" dirty="0">
                <a:latin typeface="Times New Roman" pitchFamily="18" charset="0"/>
                <a:ea typeface="宋体" charset="-122"/>
              </a:rPr>
              <a:t>)</a:t>
            </a:r>
            <a:r>
              <a:rPr kumimoji="1" lang="zh-CN" altLang="en-US" sz="2400" dirty="0">
                <a:latin typeface="宋体" charset="-122"/>
                <a:ea typeface="宋体" charset="-122"/>
              </a:rPr>
              <a:t>和</a:t>
            </a:r>
            <a:r>
              <a:rPr kumimoji="1" lang="en-US" altLang="zh-CN" sz="2400" dirty="0">
                <a:latin typeface="Times New Roman" pitchFamily="18" charset="0"/>
                <a:ea typeface="宋体" charset="-122"/>
              </a:rPr>
              <a:t>(</a:t>
            </a:r>
            <a:r>
              <a:rPr kumimoji="1" lang="en-US" altLang="zh-CN" sz="2400" i="1" dirty="0">
                <a:latin typeface="Times New Roman" pitchFamily="18" charset="0"/>
                <a:ea typeface="宋体" charset="-122"/>
              </a:rPr>
              <a:t>a        </a:t>
            </a:r>
            <a:r>
              <a:rPr kumimoji="1" lang="zh-CN" altLang="en-US" sz="2400" baseline="-30000" dirty="0">
                <a:latin typeface="宋体" charset="-122"/>
                <a:ea typeface="宋体" charset="-122"/>
              </a:rPr>
              <a:t>＋</a:t>
            </a:r>
            <a:r>
              <a:rPr kumimoji="1" lang="en-US" altLang="zh-CN" sz="2400" baseline="-30000" dirty="0">
                <a:latin typeface="Times New Roman" pitchFamily="18" charset="0"/>
                <a:ea typeface="宋体" charset="-122"/>
              </a:rPr>
              <a:t>1</a:t>
            </a:r>
            <a:r>
              <a:rPr kumimoji="1" lang="en-US" altLang="zh-CN" sz="2400" dirty="0">
                <a:latin typeface="Times New Roman" pitchFamily="18" charset="0"/>
                <a:ea typeface="宋体" charset="-122"/>
              </a:rPr>
              <a:t>,</a:t>
            </a:r>
            <a:r>
              <a:rPr kumimoji="1" lang="en-US" altLang="zh-CN" sz="2400" baseline="-30000" dirty="0">
                <a:latin typeface="Times New Roman" pitchFamily="18" charset="0"/>
                <a:ea typeface="宋体" charset="-122"/>
              </a:rPr>
              <a:t> </a:t>
            </a:r>
            <a:r>
              <a:rPr kumimoji="1" lang="en-US" altLang="zh-CN" sz="2400" dirty="0">
                <a:latin typeface="Times New Roman" pitchFamily="18" charset="0"/>
                <a:ea typeface="宋体" charset="-122"/>
              </a:rPr>
              <a:t>…, </a:t>
            </a:r>
            <a:r>
              <a:rPr kumimoji="1" lang="en-US" altLang="zh-CN" sz="2400" i="1" dirty="0">
                <a:latin typeface="Times New Roman" pitchFamily="18" charset="0"/>
                <a:ea typeface="宋体" charset="-122"/>
              </a:rPr>
              <a:t>a</a:t>
            </a:r>
            <a:r>
              <a:rPr kumimoji="1" lang="en-US" altLang="zh-CN" sz="2400" i="1" baseline="-30000" dirty="0">
                <a:latin typeface="Times New Roman" pitchFamily="18" charset="0"/>
                <a:ea typeface="宋体" charset="-122"/>
              </a:rPr>
              <a:t>n</a:t>
            </a:r>
            <a:r>
              <a:rPr kumimoji="1" lang="en-US" altLang="zh-CN" sz="2400" dirty="0">
                <a:latin typeface="Times New Roman" pitchFamily="18" charset="0"/>
                <a:ea typeface="宋体" charset="-122"/>
              </a:rPr>
              <a:t>)</a:t>
            </a:r>
            <a:r>
              <a:rPr kumimoji="1" lang="zh-CN" altLang="en-US" sz="2400" dirty="0">
                <a:latin typeface="宋体" charset="-122"/>
                <a:ea typeface="宋体" charset="-122"/>
              </a:rPr>
              <a:t>，则会出现以下三种情况：</a:t>
            </a:r>
            <a:r>
              <a:rPr kumimoji="1" lang="zh-CN" altLang="en-US" sz="2400" dirty="0">
                <a:latin typeface="Times New Roman" pitchFamily="18" charset="0"/>
                <a:ea typeface="宋体" charset="-122"/>
              </a:rPr>
              <a:t> </a:t>
            </a:r>
          </a:p>
        </p:txBody>
      </p:sp>
      <p:graphicFrame>
        <p:nvGraphicFramePr>
          <p:cNvPr id="58379" name="Object 1026"/>
          <p:cNvGraphicFramePr>
            <a:graphicFrameLocks noChangeAspect="1"/>
          </p:cNvGraphicFramePr>
          <p:nvPr>
            <p:extLst>
              <p:ext uri="{D42A27DB-BD31-4B8C-83A1-F6EECF244321}">
                <p14:modId xmlns:p14="http://schemas.microsoft.com/office/powerpoint/2010/main" val="607885517"/>
              </p:ext>
            </p:extLst>
          </p:nvPr>
        </p:nvGraphicFramePr>
        <p:xfrm>
          <a:off x="5809456" y="5001068"/>
          <a:ext cx="495300" cy="288925"/>
        </p:xfrm>
        <a:graphic>
          <a:graphicData uri="http://schemas.openxmlformats.org/presentationml/2006/ole">
            <mc:AlternateContent xmlns:mc="http://schemas.openxmlformats.org/markup-compatibility/2006">
              <mc:Choice xmlns:v="urn:schemas-microsoft-com:vml" Requires="v">
                <p:oleObj spid="_x0000_s37908" name="公式" r:id="rId7" imgW="368300" imgH="228600" progId="Equation.3">
                  <p:embed/>
                </p:oleObj>
              </mc:Choice>
              <mc:Fallback>
                <p:oleObj name="公式" r:id="rId7" imgW="368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9456" y="5001068"/>
                        <a:ext cx="495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0" name="Object 1027"/>
          <p:cNvGraphicFramePr>
            <a:graphicFrameLocks noChangeAspect="1"/>
          </p:cNvGraphicFramePr>
          <p:nvPr>
            <p:extLst>
              <p:ext uri="{D42A27DB-BD31-4B8C-83A1-F6EECF244321}">
                <p14:modId xmlns:p14="http://schemas.microsoft.com/office/powerpoint/2010/main" val="4036915655"/>
              </p:ext>
            </p:extLst>
          </p:nvPr>
        </p:nvGraphicFramePr>
        <p:xfrm>
          <a:off x="6912260" y="4985280"/>
          <a:ext cx="495300" cy="288925"/>
        </p:xfrm>
        <a:graphic>
          <a:graphicData uri="http://schemas.openxmlformats.org/presentationml/2006/ole">
            <mc:AlternateContent xmlns:mc="http://schemas.openxmlformats.org/markup-compatibility/2006">
              <mc:Choice xmlns:v="urn:schemas-microsoft-com:vml" Requires="v">
                <p:oleObj spid="_x0000_s37909" r:id="rId9" imgW="368300" imgH="228600" progId="Equation.3">
                  <p:embed/>
                </p:oleObj>
              </mc:Choice>
              <mc:Fallback>
                <p:oleObj r:id="rId9" imgW="368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2260" y="4985280"/>
                        <a:ext cx="495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1" name="Text Box 2"/>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4.3.1  </a:t>
            </a:r>
            <a:r>
              <a:rPr kumimoji="1" lang="zh-CN" altLang="en-US" sz="4400">
                <a:solidFill>
                  <a:schemeClr val="tx2"/>
                </a:solidFill>
                <a:latin typeface="华文行楷" pitchFamily="2" charset="-122"/>
                <a:ea typeface="华文行楷" pitchFamily="2" charset="-122"/>
              </a:rPr>
              <a:t>最大子段和问题 </a:t>
            </a:r>
          </a:p>
        </p:txBody>
      </p:sp>
      <p:sp>
        <p:nvSpPr>
          <p:cNvPr id="58382" name="TextBox 13"/>
          <p:cNvSpPr txBox="1">
            <a:spLocks noChangeArrowheads="1"/>
          </p:cNvSpPr>
          <p:nvPr/>
        </p:nvSpPr>
        <p:spPr bwMode="auto">
          <a:xfrm>
            <a:off x="2970213" y="3068960"/>
            <a:ext cx="6173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lang="zh-CN" altLang="en-US" sz="2800" dirty="0">
                <a:solidFill>
                  <a:srgbClr val="FF0000"/>
                </a:solidFill>
                <a:latin typeface="Times New Roman" pitchFamily="18" charset="0"/>
                <a:ea typeface="宋体" charset="-122"/>
              </a:rPr>
              <a:t>注意</a:t>
            </a:r>
            <a:r>
              <a:rPr lang="zh-CN" altLang="en-US" sz="2800" dirty="0" smtClean="0">
                <a:solidFill>
                  <a:srgbClr val="FF0000"/>
                </a:solidFill>
                <a:latin typeface="Times New Roman" pitchFamily="18" charset="0"/>
                <a:ea typeface="宋体" charset="-122"/>
              </a:rPr>
              <a:t>：必须</a:t>
            </a:r>
            <a:r>
              <a:rPr lang="zh-CN" altLang="en-US" sz="2800" dirty="0">
                <a:solidFill>
                  <a:srgbClr val="FF0000"/>
                </a:solidFill>
                <a:latin typeface="Times New Roman" pitchFamily="18" charset="0"/>
                <a:ea typeface="宋体" charset="-122"/>
              </a:rPr>
              <a:t>是连续整数的和</a:t>
            </a:r>
          </a:p>
        </p:txBody>
      </p:sp>
      <p:sp>
        <p:nvSpPr>
          <p:cNvPr id="2" name="矩形 1"/>
          <p:cNvSpPr/>
          <p:nvPr/>
        </p:nvSpPr>
        <p:spPr>
          <a:xfrm>
            <a:off x="609599" y="5679250"/>
            <a:ext cx="7933327" cy="523220"/>
          </a:xfrm>
          <a:prstGeom prst="rect">
            <a:avLst/>
          </a:prstGeom>
        </p:spPr>
        <p:txBody>
          <a:bodyPr wrap="square">
            <a:spAutoFit/>
          </a:bodyPr>
          <a:lstStyle/>
          <a:p>
            <a:r>
              <a:rPr lang="zh-CN" altLang="en-US" sz="2800" b="1" dirty="0">
                <a:solidFill>
                  <a:srgbClr val="FF0000"/>
                </a:solidFill>
                <a:cs typeface="Tahoma" pitchFamily="34" charset="0"/>
              </a:rPr>
              <a:t> </a:t>
            </a:r>
            <a:r>
              <a:rPr lang="en-US" altLang="zh-CN" sz="2800" b="1" dirty="0" err="1">
                <a:solidFill>
                  <a:srgbClr val="FF0000"/>
                </a:solidFill>
                <a:cs typeface="Tahoma" pitchFamily="34" charset="0"/>
              </a:rPr>
              <a:t>int</a:t>
            </a:r>
            <a:r>
              <a:rPr lang="en-US" altLang="zh-CN" sz="2800" b="1" dirty="0">
                <a:solidFill>
                  <a:srgbClr val="FF0000"/>
                </a:solidFill>
                <a:cs typeface="Tahoma" pitchFamily="34" charset="0"/>
              </a:rPr>
              <a:t> </a:t>
            </a:r>
            <a:r>
              <a:rPr lang="en-US" altLang="zh-CN" sz="2800" b="1" dirty="0" err="1">
                <a:solidFill>
                  <a:srgbClr val="FF0000"/>
                </a:solidFill>
                <a:cs typeface="Tahoma" pitchFamily="34" charset="0"/>
              </a:rPr>
              <a:t>MaxSum</a:t>
            </a:r>
            <a:r>
              <a:rPr lang="en-US" altLang="zh-CN" sz="2800" b="1" dirty="0">
                <a:solidFill>
                  <a:srgbClr val="FF0000"/>
                </a:solidFill>
                <a:cs typeface="Tahoma" pitchFamily="34" charset="0"/>
              </a:rPr>
              <a:t>(</a:t>
            </a:r>
            <a:r>
              <a:rPr lang="en-US" altLang="zh-CN" sz="2800" b="1" dirty="0" err="1">
                <a:solidFill>
                  <a:srgbClr val="FF0000"/>
                </a:solidFill>
                <a:cs typeface="Tahoma" pitchFamily="34" charset="0"/>
              </a:rPr>
              <a:t>int</a:t>
            </a:r>
            <a:r>
              <a:rPr lang="en-US" altLang="zh-CN" sz="2800" b="1" dirty="0">
                <a:solidFill>
                  <a:srgbClr val="FF0000"/>
                </a:solidFill>
                <a:cs typeface="Tahoma" pitchFamily="34" charset="0"/>
              </a:rPr>
              <a:t> a[ ], </a:t>
            </a:r>
            <a:r>
              <a:rPr lang="en-US" altLang="zh-CN" sz="2800" b="1" dirty="0" err="1">
                <a:solidFill>
                  <a:srgbClr val="FF0000"/>
                </a:solidFill>
                <a:cs typeface="Tahoma" pitchFamily="34" charset="0"/>
              </a:rPr>
              <a:t>int</a:t>
            </a:r>
            <a:r>
              <a:rPr lang="en-US" altLang="zh-CN" sz="2800" b="1" dirty="0">
                <a:solidFill>
                  <a:srgbClr val="FF0000"/>
                </a:solidFill>
                <a:cs typeface="Tahoma" pitchFamily="34" charset="0"/>
              </a:rPr>
              <a:t> left, </a:t>
            </a:r>
            <a:r>
              <a:rPr lang="en-US" altLang="zh-CN" sz="2800" b="1" dirty="0" err="1">
                <a:solidFill>
                  <a:srgbClr val="FF0000"/>
                </a:solidFill>
                <a:cs typeface="Tahoma" pitchFamily="34" charset="0"/>
              </a:rPr>
              <a:t>int</a:t>
            </a:r>
            <a:r>
              <a:rPr lang="en-US" altLang="zh-CN" sz="2800" b="1" dirty="0">
                <a:solidFill>
                  <a:srgbClr val="FF0000"/>
                </a:solidFill>
                <a:cs typeface="Tahoma" pitchFamily="34" charset="0"/>
              </a:rPr>
              <a:t> right)</a:t>
            </a:r>
            <a:endParaRPr lang="zh-CN" altLang="en-US" sz="2800" b="1" dirty="0">
              <a:solidFill>
                <a:srgbClr val="FF0000"/>
              </a:solidFill>
            </a:endParaRPr>
          </a:p>
        </p:txBody>
      </p:sp>
    </p:spTree>
    <p:extLst>
      <p:ext uri="{BB962C8B-B14F-4D97-AF65-F5344CB8AC3E}">
        <p14:creationId xmlns:p14="http://schemas.microsoft.com/office/powerpoint/2010/main" val="25845484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8378"/>
                                        </p:tgtEl>
                                        <p:attrNameLst>
                                          <p:attrName>style.visibility</p:attrName>
                                        </p:attrNameLst>
                                      </p:cBhvr>
                                      <p:to>
                                        <p:strVal val="visible"/>
                                      </p:to>
                                    </p:set>
                                    <p:animEffect transition="in" filter="randombar(horizontal)">
                                      <p:cBhvr>
                                        <p:cTn id="7" dur="500"/>
                                        <p:tgtEl>
                                          <p:spTgt spid="5837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A9F6E80-56D3-45E3-AC81-F82969627432}"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5939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59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F34F51E-2428-4688-9115-4B902120112A}" type="slidenum">
              <a:rPr lang="en-US" altLang="zh-CN" sz="1400" b="0" smtClean="0">
                <a:latin typeface="Comic Sans MS" pitchFamily="66" charset="0"/>
                <a:cs typeface="Tahoma" pitchFamily="34" charset="0"/>
              </a:rPr>
              <a:pPr>
                <a:spcBef>
                  <a:spcPct val="0"/>
                </a:spcBef>
                <a:buClrTx/>
                <a:buSzTx/>
                <a:buFontTx/>
                <a:buNone/>
              </a:pPr>
              <a:t>27</a:t>
            </a:fld>
            <a:endParaRPr lang="en-US" altLang="zh-CN" sz="1400" b="0" smtClean="0">
              <a:latin typeface="Comic Sans MS" pitchFamily="66" charset="0"/>
              <a:cs typeface="Tahoma" pitchFamily="34" charset="0"/>
            </a:endParaRPr>
          </a:p>
        </p:txBody>
      </p:sp>
      <p:sp>
        <p:nvSpPr>
          <p:cNvPr id="59397" name="Text Box 2"/>
          <p:cNvSpPr txBox="1">
            <a:spLocks noChangeArrowheads="1"/>
          </p:cNvSpPr>
          <p:nvPr/>
        </p:nvSpPr>
        <p:spPr bwMode="auto">
          <a:xfrm>
            <a:off x="609600" y="533400"/>
            <a:ext cx="8001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en-US" altLang="zh-CN" sz="2400">
                <a:latin typeface="Times New Roman" pitchFamily="18" charset="0"/>
                <a:cs typeface="Tahoma" pitchFamily="34" charset="0"/>
              </a:rPr>
              <a:t>①</a:t>
            </a:r>
            <a:r>
              <a:rPr kumimoji="1" lang="en-US" altLang="zh-CN" sz="2400" i="1">
                <a:latin typeface="Times New Roman" pitchFamily="18" charset="0"/>
                <a:cs typeface="Tahoma" pitchFamily="34" charset="0"/>
              </a:rPr>
              <a:t> a</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a</a:t>
            </a:r>
            <a:r>
              <a:rPr kumimoji="1" lang="en-US" altLang="zh-CN" sz="2400" i="1" baseline="-30000">
                <a:latin typeface="Times New Roman" pitchFamily="18" charset="0"/>
                <a:cs typeface="Tahoma" pitchFamily="34" charset="0"/>
              </a:rPr>
              <a:t>n</a:t>
            </a:r>
            <a:r>
              <a:rPr kumimoji="1" lang="zh-CN" altLang="en-US" sz="2400">
                <a:latin typeface="Times New Roman" pitchFamily="18" charset="0"/>
                <a:cs typeface="Tahoma" pitchFamily="34" charset="0"/>
              </a:rPr>
              <a:t>的最大子段和＝</a:t>
            </a:r>
            <a:r>
              <a:rPr kumimoji="1" lang="en-US" altLang="zh-CN" sz="2400" i="1">
                <a:latin typeface="Times New Roman" pitchFamily="18" charset="0"/>
                <a:cs typeface="Tahoma" pitchFamily="34" charset="0"/>
              </a:rPr>
              <a:t>a</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a       </a:t>
            </a:r>
            <a:r>
              <a:rPr kumimoji="1" lang="zh-CN" altLang="en-US" sz="2400">
                <a:latin typeface="Times New Roman" pitchFamily="18" charset="0"/>
                <a:cs typeface="Tahoma" pitchFamily="34" charset="0"/>
              </a:rPr>
              <a:t>的最大子段和；</a:t>
            </a:r>
          </a:p>
          <a:p>
            <a:pPr algn="just" eaLnBrk="1" hangingPunct="1">
              <a:spcBef>
                <a:spcPct val="50000"/>
              </a:spcBef>
              <a:buClrTx/>
              <a:buSzTx/>
              <a:buFontTx/>
              <a:buNone/>
            </a:pPr>
            <a:r>
              <a:rPr kumimoji="1" lang="zh-CN" altLang="en-US" sz="2400">
                <a:latin typeface="Times New Roman" pitchFamily="18" charset="0"/>
                <a:cs typeface="Tahoma" pitchFamily="34" charset="0"/>
              </a:rPr>
              <a:t>②</a:t>
            </a:r>
            <a:r>
              <a:rPr kumimoji="1" lang="zh-CN" altLang="en-US" sz="2400" i="1">
                <a:latin typeface="Times New Roman" pitchFamily="18" charset="0"/>
                <a:cs typeface="Tahoma" pitchFamily="34" charset="0"/>
              </a:rPr>
              <a:t> </a:t>
            </a:r>
            <a:r>
              <a:rPr kumimoji="1" lang="en-US" altLang="zh-CN" sz="2400" i="1">
                <a:latin typeface="Times New Roman" pitchFamily="18" charset="0"/>
                <a:cs typeface="Tahoma" pitchFamily="34" charset="0"/>
              </a:rPr>
              <a:t>a</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a</a:t>
            </a:r>
            <a:r>
              <a:rPr kumimoji="1" lang="en-US" altLang="zh-CN" sz="2400" i="1" baseline="-30000">
                <a:latin typeface="Times New Roman" pitchFamily="18" charset="0"/>
                <a:cs typeface="Tahoma" pitchFamily="34" charset="0"/>
              </a:rPr>
              <a:t>n</a:t>
            </a:r>
            <a:r>
              <a:rPr kumimoji="1" lang="zh-CN" altLang="en-US" sz="2400">
                <a:latin typeface="Times New Roman" pitchFamily="18" charset="0"/>
                <a:cs typeface="Tahoma" pitchFamily="34" charset="0"/>
              </a:rPr>
              <a:t>的最大子段和＝</a:t>
            </a:r>
            <a:r>
              <a:rPr kumimoji="1" lang="en-US" altLang="zh-CN" sz="2400" i="1">
                <a:latin typeface="Times New Roman" pitchFamily="18" charset="0"/>
                <a:cs typeface="Tahoma" pitchFamily="34" charset="0"/>
              </a:rPr>
              <a:t>a       </a:t>
            </a:r>
            <a:r>
              <a:rPr kumimoji="1" lang="zh-CN" altLang="en-US" sz="2400" baseline="-30000">
                <a:latin typeface="Times New Roman" pitchFamily="18" charset="0"/>
                <a:cs typeface="Tahoma" pitchFamily="34" charset="0"/>
              </a:rPr>
              <a:t>＋</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a:t>
            </a:r>
            <a:r>
              <a:rPr kumimoji="1" lang="en-US" altLang="zh-CN" sz="2400" baseline="-30000">
                <a:latin typeface="Times New Roman" pitchFamily="18" charset="0"/>
                <a:cs typeface="Tahoma" pitchFamily="34" charset="0"/>
              </a:rPr>
              <a:t> </a:t>
            </a:r>
            <a:r>
              <a:rPr kumimoji="1" lang="en-US" altLang="zh-CN" sz="2400">
                <a:latin typeface="Times New Roman" pitchFamily="18" charset="0"/>
                <a:cs typeface="Tahoma" pitchFamily="34" charset="0"/>
              </a:rPr>
              <a:t>…, </a:t>
            </a:r>
            <a:r>
              <a:rPr kumimoji="1" lang="en-US" altLang="zh-CN" sz="2400" i="1">
                <a:latin typeface="Times New Roman" pitchFamily="18" charset="0"/>
                <a:cs typeface="Tahoma" pitchFamily="34" charset="0"/>
              </a:rPr>
              <a:t>a</a:t>
            </a:r>
            <a:r>
              <a:rPr kumimoji="1" lang="en-US" altLang="zh-CN" sz="2400" i="1" baseline="-30000">
                <a:latin typeface="Times New Roman" pitchFamily="18" charset="0"/>
                <a:cs typeface="Tahoma" pitchFamily="34" charset="0"/>
              </a:rPr>
              <a:t>n</a:t>
            </a:r>
            <a:r>
              <a:rPr kumimoji="1" lang="zh-CN" altLang="en-US" sz="2400">
                <a:latin typeface="Times New Roman" pitchFamily="18" charset="0"/>
                <a:cs typeface="Tahoma" pitchFamily="34" charset="0"/>
              </a:rPr>
              <a:t>的最大子段和；</a:t>
            </a:r>
          </a:p>
          <a:p>
            <a:pPr algn="just" eaLnBrk="1" hangingPunct="1">
              <a:spcBef>
                <a:spcPct val="50000"/>
              </a:spcBef>
              <a:buClrTx/>
              <a:buSzTx/>
              <a:buFontTx/>
              <a:buNone/>
            </a:pPr>
            <a:r>
              <a:rPr kumimoji="1" lang="zh-CN" altLang="en-US" sz="2400">
                <a:latin typeface="Times New Roman" pitchFamily="18" charset="0"/>
                <a:cs typeface="Tahoma" pitchFamily="34" charset="0"/>
              </a:rPr>
              <a:t>③</a:t>
            </a:r>
            <a:r>
              <a:rPr kumimoji="1" lang="zh-CN" altLang="en-US" sz="2400" i="1">
                <a:latin typeface="Times New Roman" pitchFamily="18" charset="0"/>
                <a:cs typeface="Tahoma" pitchFamily="34" charset="0"/>
              </a:rPr>
              <a:t> </a:t>
            </a:r>
            <a:r>
              <a:rPr kumimoji="1" lang="en-US" altLang="zh-CN" sz="2400" i="1">
                <a:latin typeface="Times New Roman" pitchFamily="18" charset="0"/>
                <a:cs typeface="Tahoma" pitchFamily="34" charset="0"/>
              </a:rPr>
              <a:t>a</a:t>
            </a:r>
            <a:r>
              <a:rPr kumimoji="1" lang="en-US" altLang="zh-CN" sz="2400" baseline="-30000">
                <a:latin typeface="Times New Roman" pitchFamily="18" charset="0"/>
                <a:cs typeface="Tahoma" pitchFamily="34" charset="0"/>
              </a:rPr>
              <a:t>1</a:t>
            </a:r>
            <a:r>
              <a:rPr kumimoji="1" lang="en-US" altLang="zh-CN" sz="2400">
                <a:latin typeface="Times New Roman" pitchFamily="18" charset="0"/>
                <a:cs typeface="Tahoma" pitchFamily="34" charset="0"/>
              </a:rPr>
              <a:t>, …, </a:t>
            </a:r>
            <a:r>
              <a:rPr kumimoji="1" lang="en-US" altLang="zh-CN" sz="2400" i="1">
                <a:latin typeface="Times New Roman" pitchFamily="18" charset="0"/>
                <a:cs typeface="Tahoma" pitchFamily="34" charset="0"/>
              </a:rPr>
              <a:t>a</a:t>
            </a:r>
            <a:r>
              <a:rPr kumimoji="1" lang="en-US" altLang="zh-CN" sz="2400" i="1" baseline="-30000">
                <a:latin typeface="Times New Roman" pitchFamily="18" charset="0"/>
                <a:cs typeface="Tahoma" pitchFamily="34" charset="0"/>
              </a:rPr>
              <a:t>n</a:t>
            </a:r>
            <a:r>
              <a:rPr kumimoji="1" lang="zh-CN" altLang="en-US" sz="2400">
                <a:latin typeface="Times New Roman" pitchFamily="18" charset="0"/>
                <a:cs typeface="Tahoma" pitchFamily="34" charset="0"/>
              </a:rPr>
              <a:t>的最大子段和＝             ，且     </a:t>
            </a:r>
          </a:p>
          <a:p>
            <a:pPr eaLnBrk="1" hangingPunct="1">
              <a:spcBef>
                <a:spcPct val="50000"/>
              </a:spcBef>
              <a:buClrTx/>
              <a:buSzTx/>
              <a:buFontTx/>
              <a:buNone/>
            </a:pPr>
            <a:endParaRPr kumimoji="1" lang="en-US" altLang="zh-CN" sz="2400">
              <a:latin typeface="Times New Roman" pitchFamily="18" charset="0"/>
              <a:cs typeface="Tahoma" pitchFamily="34" charset="0"/>
            </a:endParaRPr>
          </a:p>
        </p:txBody>
      </p:sp>
      <p:graphicFrame>
        <p:nvGraphicFramePr>
          <p:cNvPr id="59398" name="Object 3"/>
          <p:cNvGraphicFramePr>
            <a:graphicFrameLocks noChangeAspect="1"/>
          </p:cNvGraphicFramePr>
          <p:nvPr/>
        </p:nvGraphicFramePr>
        <p:xfrm>
          <a:off x="5295900" y="762000"/>
          <a:ext cx="495300" cy="288925"/>
        </p:xfrm>
        <a:graphic>
          <a:graphicData uri="http://schemas.openxmlformats.org/presentationml/2006/ole">
            <mc:AlternateContent xmlns:mc="http://schemas.openxmlformats.org/markup-compatibility/2006">
              <mc:Choice xmlns:v="urn:schemas-microsoft-com:vml" Requires="v">
                <p:oleObj spid="_x0000_s38932" r:id="rId3" imgW="368300" imgH="228600" progId="Equation.3">
                  <p:embed/>
                </p:oleObj>
              </mc:Choice>
              <mc:Fallback>
                <p:oleObj r:id="rId3" imgW="368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900" y="762000"/>
                        <a:ext cx="495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9" name="Object 4"/>
          <p:cNvGraphicFramePr>
            <a:graphicFrameLocks noChangeAspect="1"/>
          </p:cNvGraphicFramePr>
          <p:nvPr/>
        </p:nvGraphicFramePr>
        <p:xfrm>
          <a:off x="4533900" y="1295400"/>
          <a:ext cx="495300" cy="288925"/>
        </p:xfrm>
        <a:graphic>
          <a:graphicData uri="http://schemas.openxmlformats.org/presentationml/2006/ole">
            <mc:AlternateContent xmlns:mc="http://schemas.openxmlformats.org/markup-compatibility/2006">
              <mc:Choice xmlns:v="urn:schemas-microsoft-com:vml" Requires="v">
                <p:oleObj spid="_x0000_s38933" r:id="rId5" imgW="368300" imgH="228600" progId="Equation.3">
                  <p:embed/>
                </p:oleObj>
              </mc:Choice>
              <mc:Fallback>
                <p:oleObj r:id="rId5" imgW="368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1295400"/>
                        <a:ext cx="495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0" name="Rectangle 6"/>
          <p:cNvSpPr>
            <a:spLocks noChangeArrowheads="1"/>
          </p:cNvSpPr>
          <p:nvPr/>
        </p:nvSpPr>
        <p:spPr bwMode="auto">
          <a:xfrm>
            <a:off x="43862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aphicFrame>
        <p:nvGraphicFramePr>
          <p:cNvPr id="59401" name="Object 5"/>
          <p:cNvGraphicFramePr>
            <a:graphicFrameLocks noChangeAspect="1"/>
          </p:cNvGraphicFramePr>
          <p:nvPr/>
        </p:nvGraphicFramePr>
        <p:xfrm>
          <a:off x="4427538" y="1552575"/>
          <a:ext cx="719137" cy="682625"/>
        </p:xfrm>
        <a:graphic>
          <a:graphicData uri="http://schemas.openxmlformats.org/presentationml/2006/ole">
            <mc:AlternateContent xmlns:mc="http://schemas.openxmlformats.org/markup-compatibility/2006">
              <mc:Choice xmlns:v="urn:schemas-microsoft-com:vml" Requires="v">
                <p:oleObj spid="_x0000_s38934" r:id="rId6" imgW="368140" imgH="444307" progId="Equation.3">
                  <p:embed/>
                </p:oleObj>
              </mc:Choice>
              <mc:Fallback>
                <p:oleObj r:id="rId6" imgW="368140" imgH="44430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1552575"/>
                        <a:ext cx="71913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2" name="Rectangle 8"/>
          <p:cNvSpPr>
            <a:spLocks noChangeArrowheads="1"/>
          </p:cNvSpPr>
          <p:nvPr/>
        </p:nvSpPr>
        <p:spPr bwMode="auto">
          <a:xfrm>
            <a:off x="3633788"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graphicFrame>
        <p:nvGraphicFramePr>
          <p:cNvPr id="59403" name="Object 7"/>
          <p:cNvGraphicFramePr>
            <a:graphicFrameLocks noChangeAspect="1"/>
          </p:cNvGraphicFramePr>
          <p:nvPr/>
        </p:nvGraphicFramePr>
        <p:xfrm>
          <a:off x="2590800" y="2273300"/>
          <a:ext cx="3529013" cy="469900"/>
        </p:xfrm>
        <a:graphic>
          <a:graphicData uri="http://schemas.openxmlformats.org/presentationml/2006/ole">
            <mc:AlternateContent xmlns:mc="http://schemas.openxmlformats.org/markup-compatibility/2006">
              <mc:Choice xmlns:v="urn:schemas-microsoft-com:vml" Requires="v">
                <p:oleObj spid="_x0000_s38935" r:id="rId8" imgW="1879600" imgH="228600" progId="Equation.3">
                  <p:embed/>
                </p:oleObj>
              </mc:Choice>
              <mc:Fallback>
                <p:oleObj r:id="rId8" imgW="18796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2273300"/>
                        <a:ext cx="35290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4" name="Text Box 9"/>
          <p:cNvSpPr txBox="1">
            <a:spLocks noChangeArrowheads="1"/>
          </p:cNvSpPr>
          <p:nvPr/>
        </p:nvSpPr>
        <p:spPr bwMode="auto">
          <a:xfrm>
            <a:off x="574675" y="3048000"/>
            <a:ext cx="82788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30000"/>
              </a:lnSpc>
              <a:spcBef>
                <a:spcPct val="50000"/>
              </a:spcBef>
              <a:buClrTx/>
              <a:buSzTx/>
              <a:buFontTx/>
              <a:buNone/>
            </a:pPr>
            <a:r>
              <a:rPr kumimoji="1" lang="zh-CN" altLang="en-US" sz="2400">
                <a:latin typeface="宋体" charset="-122"/>
                <a:cs typeface="Tahoma" pitchFamily="34" charset="0"/>
              </a:rPr>
              <a:t>（</a:t>
            </a:r>
            <a:r>
              <a:rPr kumimoji="1" lang="en-US" altLang="zh-CN" sz="2400">
                <a:latin typeface="Times New Roman" pitchFamily="18" charset="0"/>
                <a:cs typeface="Tahoma" pitchFamily="34" charset="0"/>
              </a:rPr>
              <a:t>2</a:t>
            </a:r>
            <a:r>
              <a:rPr kumimoji="1" lang="zh-CN" altLang="en-US" sz="2400">
                <a:latin typeface="宋体" charset="-122"/>
                <a:cs typeface="Tahoma" pitchFamily="34" charset="0"/>
              </a:rPr>
              <a:t>）</a:t>
            </a:r>
            <a:r>
              <a:rPr kumimoji="1" lang="zh-CN" altLang="en-US" sz="2400">
                <a:solidFill>
                  <a:srgbClr val="FF3300"/>
                </a:solidFill>
                <a:latin typeface="宋体" charset="-122"/>
                <a:cs typeface="Tahoma" pitchFamily="34" charset="0"/>
              </a:rPr>
              <a:t>求解子问题</a:t>
            </a:r>
            <a:r>
              <a:rPr kumimoji="1" lang="zh-CN" altLang="en-US" sz="2400">
                <a:latin typeface="宋体" charset="-122"/>
                <a:cs typeface="Tahoma" pitchFamily="34" charset="0"/>
              </a:rPr>
              <a:t>：对于划分阶段的情况①和②可递归求解，而对情况③需要分别计算                        ，</a:t>
            </a:r>
            <a:r>
              <a:rPr kumimoji="1" lang="zh-CN" altLang="en-US" sz="2400">
                <a:latin typeface="Times New Roman" pitchFamily="18" charset="0"/>
                <a:cs typeface="Tahoma" pitchFamily="34" charset="0"/>
              </a:rPr>
              <a:t> </a:t>
            </a:r>
          </a:p>
        </p:txBody>
      </p:sp>
      <p:sp>
        <p:nvSpPr>
          <p:cNvPr id="59405" name="Text Box 12"/>
          <p:cNvSpPr txBox="1">
            <a:spLocks noChangeArrowheads="1"/>
          </p:cNvSpPr>
          <p:nvPr/>
        </p:nvSpPr>
        <p:spPr bwMode="auto">
          <a:xfrm>
            <a:off x="4357688" y="4357688"/>
            <a:ext cx="4786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zh-CN" altLang="en-US" sz="2400">
                <a:latin typeface="Times New Roman" pitchFamily="18" charset="0"/>
                <a:cs typeface="Tahoma" pitchFamily="34" charset="0"/>
              </a:rPr>
              <a:t>，则</a:t>
            </a:r>
            <a:r>
              <a:rPr kumimoji="1" lang="en-US" altLang="zh-CN" sz="2400" i="1">
                <a:latin typeface="Times New Roman" pitchFamily="18" charset="0"/>
                <a:cs typeface="Tahoma" pitchFamily="34" charset="0"/>
              </a:rPr>
              <a:t>s</a:t>
            </a:r>
            <a:r>
              <a:rPr kumimoji="1" lang="en-US" altLang="zh-CN" sz="2400">
                <a:latin typeface="Times New Roman" pitchFamily="18" charset="0"/>
                <a:cs typeface="Tahoma" pitchFamily="34" charset="0"/>
              </a:rPr>
              <a:t>1+</a:t>
            </a:r>
            <a:r>
              <a:rPr kumimoji="1" lang="en-US" altLang="zh-CN" sz="2400" i="1">
                <a:latin typeface="Times New Roman" pitchFamily="18" charset="0"/>
                <a:cs typeface="Tahoma" pitchFamily="34" charset="0"/>
              </a:rPr>
              <a:t>s</a:t>
            </a:r>
            <a:r>
              <a:rPr kumimoji="1" lang="en-US" altLang="zh-CN" sz="2400">
                <a:latin typeface="Times New Roman" pitchFamily="18" charset="0"/>
                <a:cs typeface="Tahoma" pitchFamily="34" charset="0"/>
              </a:rPr>
              <a:t>2</a:t>
            </a:r>
            <a:r>
              <a:rPr kumimoji="1" lang="zh-CN" altLang="en-US" sz="2400">
                <a:latin typeface="Times New Roman" pitchFamily="18" charset="0"/>
                <a:cs typeface="Tahoma" pitchFamily="34" charset="0"/>
              </a:rPr>
              <a:t>为情况③的最大子段和。</a:t>
            </a:r>
          </a:p>
        </p:txBody>
      </p:sp>
      <p:sp>
        <p:nvSpPr>
          <p:cNvPr id="59406" name="Text Box 13"/>
          <p:cNvSpPr txBox="1">
            <a:spLocks noChangeArrowheads="1"/>
          </p:cNvSpPr>
          <p:nvPr/>
        </p:nvSpPr>
        <p:spPr bwMode="auto">
          <a:xfrm>
            <a:off x="539750" y="5121275"/>
            <a:ext cx="8070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spcBef>
                <a:spcPct val="50000"/>
              </a:spcBef>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a:t>
            </a:r>
            <a:r>
              <a:rPr kumimoji="1" lang="zh-CN" altLang="en-US" sz="2400">
                <a:solidFill>
                  <a:srgbClr val="FF3300"/>
                </a:solidFill>
                <a:latin typeface="Times New Roman" pitchFamily="18" charset="0"/>
                <a:cs typeface="Tahoma" pitchFamily="34" charset="0"/>
              </a:rPr>
              <a:t>合并</a:t>
            </a:r>
            <a:r>
              <a:rPr kumimoji="1" lang="zh-CN" altLang="en-US" sz="2400">
                <a:latin typeface="Times New Roman" pitchFamily="18" charset="0"/>
                <a:cs typeface="Tahoma" pitchFamily="34" charset="0"/>
              </a:rPr>
              <a:t>：比较在划分阶段的三种情况下的最大子段和，取三者之中的较大者为原问题的解。</a:t>
            </a:r>
          </a:p>
        </p:txBody>
      </p:sp>
      <p:graphicFrame>
        <p:nvGraphicFramePr>
          <p:cNvPr id="59407" name="Object 15"/>
          <p:cNvGraphicFramePr>
            <a:graphicFrameLocks noChangeAspect="1"/>
          </p:cNvGraphicFramePr>
          <p:nvPr/>
        </p:nvGraphicFramePr>
        <p:xfrm>
          <a:off x="4284663" y="3500438"/>
          <a:ext cx="3490912" cy="760412"/>
        </p:xfrm>
        <a:graphic>
          <a:graphicData uri="http://schemas.openxmlformats.org/presentationml/2006/ole">
            <mc:AlternateContent xmlns:mc="http://schemas.openxmlformats.org/markup-compatibility/2006">
              <mc:Choice xmlns:v="urn:schemas-microsoft-com:vml" Requires="v">
                <p:oleObj spid="_x0000_s38936" name="公式" r:id="rId10" imgW="1790700" imgH="444500" progId="Equation.3">
                  <p:embed/>
                </p:oleObj>
              </mc:Choice>
              <mc:Fallback>
                <p:oleObj name="公式" r:id="rId10" imgW="1790700" imgH="444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4663" y="3500438"/>
                        <a:ext cx="3490912"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8" name="Object 17"/>
          <p:cNvGraphicFramePr>
            <a:graphicFrameLocks noChangeAspect="1"/>
          </p:cNvGraphicFramePr>
          <p:nvPr/>
        </p:nvGraphicFramePr>
        <p:xfrm>
          <a:off x="285750" y="4143375"/>
          <a:ext cx="4143375" cy="806450"/>
        </p:xfrm>
        <a:graphic>
          <a:graphicData uri="http://schemas.openxmlformats.org/presentationml/2006/ole">
            <mc:AlternateContent xmlns:mc="http://schemas.openxmlformats.org/markup-compatibility/2006">
              <mc:Choice xmlns:v="urn:schemas-microsoft-com:vml" Requires="v">
                <p:oleObj spid="_x0000_s38937" name="公式" r:id="rId12" imgW="2146300" imgH="469900" progId="Equation.3">
                  <p:embed/>
                </p:oleObj>
              </mc:Choice>
              <mc:Fallback>
                <p:oleObj name="公式" r:id="rId12" imgW="2146300" imgH="4699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4143375"/>
                        <a:ext cx="41433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2973585"/>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644173A-2685-411F-809C-B03A52DEF009}"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6041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04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196FF63C-2AC0-48DA-87F1-C77D9657BB37}" type="slidenum">
              <a:rPr lang="en-US" altLang="zh-CN" sz="1400" b="0" smtClean="0">
                <a:latin typeface="Comic Sans MS" pitchFamily="66" charset="0"/>
                <a:cs typeface="Tahoma" pitchFamily="34" charset="0"/>
              </a:rPr>
              <a:pPr>
                <a:spcBef>
                  <a:spcPct val="0"/>
                </a:spcBef>
                <a:buClrTx/>
                <a:buSzTx/>
                <a:buFontTx/>
                <a:buNone/>
              </a:pPr>
              <a:t>28</a:t>
            </a:fld>
            <a:endParaRPr lang="en-US" altLang="zh-CN" sz="1400" b="0" smtClean="0">
              <a:latin typeface="Comic Sans MS" pitchFamily="66" charset="0"/>
              <a:cs typeface="Tahoma" pitchFamily="34" charset="0"/>
            </a:endParaRPr>
          </a:p>
        </p:txBody>
      </p:sp>
      <p:grpSp>
        <p:nvGrpSpPr>
          <p:cNvPr id="60421" name="Group 29"/>
          <p:cNvGrpSpPr>
            <a:grpSpLocks/>
          </p:cNvGrpSpPr>
          <p:nvPr/>
        </p:nvGrpSpPr>
        <p:grpSpPr bwMode="auto">
          <a:xfrm>
            <a:off x="434975" y="1268413"/>
            <a:ext cx="8883650" cy="4200525"/>
            <a:chOff x="274" y="799"/>
            <a:chExt cx="5596" cy="2646"/>
          </a:xfrm>
        </p:grpSpPr>
        <p:sp>
          <p:nvSpPr>
            <p:cNvPr id="60422" name="Text Box 3"/>
            <p:cNvSpPr txBox="1">
              <a:spLocks noChangeArrowheads="1"/>
            </p:cNvSpPr>
            <p:nvPr/>
          </p:nvSpPr>
          <p:spPr bwMode="auto">
            <a:xfrm>
              <a:off x="274" y="816"/>
              <a:ext cx="413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i="1">
                  <a:latin typeface="Times New Roman" pitchFamily="18" charset="0"/>
                  <a:cs typeface="Tahoma" pitchFamily="34" charset="0"/>
                </a:rPr>
                <a:t>  a</a:t>
              </a:r>
              <a:r>
                <a:rPr lang="en-US" altLang="zh-CN" sz="2000" baseline="-25000">
                  <a:latin typeface="Times New Roman" pitchFamily="18" charset="0"/>
                  <a:cs typeface="Tahoma" pitchFamily="34" charset="0"/>
                </a:rPr>
                <a:t>1</a:t>
              </a:r>
              <a:r>
                <a:rPr lang="en-US" altLang="zh-CN" sz="2000">
                  <a:latin typeface="Times New Roman" pitchFamily="18" charset="0"/>
                  <a:cs typeface="Tahoma" pitchFamily="34" charset="0"/>
                </a:rPr>
                <a:t> … …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i</a:t>
              </a:r>
              <a:r>
                <a:rPr lang="en-US" altLang="zh-CN" sz="2000">
                  <a:latin typeface="Times New Roman" pitchFamily="18" charset="0"/>
                  <a:cs typeface="Tahoma" pitchFamily="34" charset="0"/>
                </a:rPr>
                <a:t> …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mid</a:t>
              </a:r>
              <a:r>
                <a:rPr lang="en-US" altLang="zh-CN" sz="2000">
                  <a:latin typeface="Times New Roman" pitchFamily="18" charset="0"/>
                  <a:cs typeface="Tahoma" pitchFamily="34" charset="0"/>
                </a:rPr>
                <a:t>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mid</a:t>
              </a:r>
              <a:r>
                <a:rPr lang="en-US" altLang="zh-CN" sz="2000" baseline="-25000">
                  <a:latin typeface="Times New Roman" pitchFamily="18" charset="0"/>
                  <a:cs typeface="Tahoma" pitchFamily="34" charset="0"/>
                </a:rPr>
                <a:t>+1</a:t>
              </a:r>
              <a:r>
                <a:rPr lang="en-US" altLang="zh-CN" sz="2000">
                  <a:latin typeface="Times New Roman" pitchFamily="18" charset="0"/>
                  <a:cs typeface="Tahoma" pitchFamily="34" charset="0"/>
                </a:rPr>
                <a:t>…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j</a:t>
              </a:r>
              <a:r>
                <a:rPr lang="en-US" altLang="zh-CN" sz="2000">
                  <a:latin typeface="Times New Roman" pitchFamily="18" charset="0"/>
                  <a:cs typeface="Tahoma" pitchFamily="34" charset="0"/>
                </a:rPr>
                <a:t> … …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n                                   </a:t>
              </a:r>
              <a:r>
                <a:rPr lang="zh-CN" altLang="en-US" sz="2000">
                  <a:latin typeface="Times New Roman" pitchFamily="18" charset="0"/>
                  <a:cs typeface="Tahoma" pitchFamily="34" charset="0"/>
                </a:rPr>
                <a:t>划分</a:t>
              </a:r>
            </a:p>
          </p:txBody>
        </p:sp>
        <p:sp>
          <p:nvSpPr>
            <p:cNvPr id="60423" name="Line 4"/>
            <p:cNvSpPr>
              <a:spLocks noChangeShapeType="1"/>
            </p:cNvSpPr>
            <p:nvPr/>
          </p:nvSpPr>
          <p:spPr bwMode="auto">
            <a:xfrm>
              <a:off x="1565" y="845"/>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4" name="AutoShape 5"/>
            <p:cNvSpPr>
              <a:spLocks/>
            </p:cNvSpPr>
            <p:nvPr/>
          </p:nvSpPr>
          <p:spPr bwMode="auto">
            <a:xfrm rot="-5400000">
              <a:off x="860" y="542"/>
              <a:ext cx="120" cy="1140"/>
            </a:xfrm>
            <a:prstGeom prst="leftBrace">
              <a:avLst>
                <a:gd name="adj1" fmla="val 79167"/>
                <a:gd name="adj2" fmla="val 4999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0425" name="AutoShape 6"/>
            <p:cNvSpPr>
              <a:spLocks/>
            </p:cNvSpPr>
            <p:nvPr/>
          </p:nvSpPr>
          <p:spPr bwMode="auto">
            <a:xfrm rot="-5400000">
              <a:off x="2291" y="548"/>
              <a:ext cx="133" cy="1132"/>
            </a:xfrm>
            <a:prstGeom prst="leftBrace">
              <a:avLst>
                <a:gd name="adj1" fmla="val 70927"/>
                <a:gd name="adj2" fmla="val 4999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0426" name="AutoShape 7"/>
            <p:cNvSpPr>
              <a:spLocks noChangeArrowheads="1"/>
            </p:cNvSpPr>
            <p:nvPr/>
          </p:nvSpPr>
          <p:spPr bwMode="auto">
            <a:xfrm>
              <a:off x="845" y="1214"/>
              <a:ext cx="143" cy="265"/>
            </a:xfrm>
            <a:prstGeom prst="downArrow">
              <a:avLst>
                <a:gd name="adj1" fmla="val 50000"/>
                <a:gd name="adj2" fmla="val 46329"/>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0427" name="AutoShape 8"/>
            <p:cNvSpPr>
              <a:spLocks noChangeArrowheads="1"/>
            </p:cNvSpPr>
            <p:nvPr/>
          </p:nvSpPr>
          <p:spPr bwMode="auto">
            <a:xfrm>
              <a:off x="2290" y="1219"/>
              <a:ext cx="136" cy="265"/>
            </a:xfrm>
            <a:prstGeom prst="downArrow">
              <a:avLst>
                <a:gd name="adj1" fmla="val 50000"/>
                <a:gd name="adj2" fmla="val 48713"/>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0428" name="Line 9"/>
            <p:cNvSpPr>
              <a:spLocks noChangeShapeType="1"/>
            </p:cNvSpPr>
            <p:nvPr/>
          </p:nvSpPr>
          <p:spPr bwMode="auto">
            <a:xfrm>
              <a:off x="3216" y="940"/>
              <a:ext cx="34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9" name="Text Box 10"/>
            <p:cNvSpPr txBox="1">
              <a:spLocks noChangeArrowheads="1"/>
            </p:cNvSpPr>
            <p:nvPr/>
          </p:nvSpPr>
          <p:spPr bwMode="auto">
            <a:xfrm>
              <a:off x="624" y="1494"/>
              <a:ext cx="447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leftsum</a:t>
              </a:r>
              <a:r>
                <a:rPr lang="en-US" altLang="zh-CN" sz="2000" baseline="-25000">
                  <a:latin typeface="Times New Roman" pitchFamily="18" charset="0"/>
                  <a:cs typeface="Tahoma" pitchFamily="34" charset="0"/>
                </a:rPr>
                <a:t>          </a:t>
              </a:r>
              <a:r>
                <a:rPr lang="en-US" altLang="zh-CN" sz="2000" i="1" baseline="-25000">
                  <a:latin typeface="Times New Roman" pitchFamily="18" charset="0"/>
                  <a:cs typeface="Tahoma" pitchFamily="34" charset="0"/>
                </a:rPr>
                <a:t> </a:t>
              </a:r>
              <a:r>
                <a:rPr lang="en-US" altLang="zh-CN" sz="2000" baseline="-25000">
                  <a:latin typeface="Times New Roman" pitchFamily="18" charset="0"/>
                  <a:cs typeface="Tahoma" pitchFamily="34" charset="0"/>
                </a:rPr>
                <a:t>                                </a:t>
              </a:r>
              <a:r>
                <a:rPr lang="en-US" altLang="zh-CN" sz="2000">
                  <a:latin typeface="Times New Roman" pitchFamily="18" charset="0"/>
                  <a:cs typeface="Tahoma" pitchFamily="34" charset="0"/>
                </a:rPr>
                <a:t>rightsum                                 </a:t>
              </a:r>
              <a:r>
                <a:rPr lang="zh-CN" altLang="en-US" sz="2000">
                  <a:latin typeface="Times New Roman" pitchFamily="18" charset="0"/>
                  <a:cs typeface="Tahoma" pitchFamily="34" charset="0"/>
                </a:rPr>
                <a:t>递归处理</a:t>
              </a:r>
            </a:p>
          </p:txBody>
        </p:sp>
        <p:sp>
          <p:nvSpPr>
            <p:cNvPr id="60430" name="Line 11"/>
            <p:cNvSpPr>
              <a:spLocks noChangeShapeType="1"/>
            </p:cNvSpPr>
            <p:nvPr/>
          </p:nvSpPr>
          <p:spPr bwMode="auto">
            <a:xfrm>
              <a:off x="3245" y="1617"/>
              <a:ext cx="34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Text Box 12"/>
            <p:cNvSpPr txBox="1">
              <a:spLocks noChangeArrowheads="1"/>
            </p:cNvSpPr>
            <p:nvPr/>
          </p:nvSpPr>
          <p:spPr bwMode="auto">
            <a:xfrm>
              <a:off x="359" y="3188"/>
              <a:ext cx="551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i="1">
                  <a:latin typeface="Times New Roman" pitchFamily="18" charset="0"/>
                  <a:cs typeface="Tahoma" pitchFamily="34" charset="0"/>
                </a:rPr>
                <a:t>a</a:t>
              </a:r>
              <a:r>
                <a:rPr lang="en-US" altLang="zh-CN" sz="2000" baseline="-25000">
                  <a:latin typeface="Times New Roman" pitchFamily="18" charset="0"/>
                  <a:cs typeface="Tahoma" pitchFamily="34" charset="0"/>
                </a:rPr>
                <a:t>1</a:t>
              </a:r>
              <a:r>
                <a:rPr lang="en-US" altLang="zh-CN" sz="2000">
                  <a:latin typeface="Times New Roman" pitchFamily="18" charset="0"/>
                  <a:cs typeface="Tahoma" pitchFamily="34" charset="0"/>
                </a:rPr>
                <a:t> … …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i</a:t>
              </a:r>
              <a:r>
                <a:rPr lang="en-US" altLang="zh-CN" sz="2000">
                  <a:latin typeface="Times New Roman" pitchFamily="18" charset="0"/>
                  <a:cs typeface="Tahoma" pitchFamily="34" charset="0"/>
                </a:rPr>
                <a:t> …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mid</a:t>
              </a:r>
              <a:r>
                <a:rPr lang="en-US" altLang="zh-CN" sz="2000">
                  <a:latin typeface="Times New Roman" pitchFamily="18" charset="0"/>
                  <a:cs typeface="Tahoma" pitchFamily="34" charset="0"/>
                </a:rPr>
                <a:t>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mid</a:t>
              </a:r>
              <a:r>
                <a:rPr lang="en-US" altLang="zh-CN" sz="2000" baseline="-25000">
                  <a:latin typeface="Times New Roman" pitchFamily="18" charset="0"/>
                  <a:cs typeface="Tahoma" pitchFamily="34" charset="0"/>
                </a:rPr>
                <a:t>+1</a:t>
              </a:r>
              <a:r>
                <a:rPr lang="en-US" altLang="zh-CN" sz="2000">
                  <a:latin typeface="Times New Roman" pitchFamily="18" charset="0"/>
                  <a:cs typeface="Tahoma" pitchFamily="34" charset="0"/>
                </a:rPr>
                <a:t>…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j</a:t>
              </a:r>
              <a:r>
                <a:rPr lang="en-US" altLang="zh-CN" sz="2000">
                  <a:latin typeface="Times New Roman" pitchFamily="18" charset="0"/>
                  <a:cs typeface="Tahoma" pitchFamily="34" charset="0"/>
                </a:rPr>
                <a:t> … … </a:t>
              </a:r>
              <a:r>
                <a:rPr lang="en-US" altLang="zh-CN" sz="2000" i="1">
                  <a:latin typeface="Times New Roman" pitchFamily="18" charset="0"/>
                  <a:cs typeface="Tahoma" pitchFamily="34" charset="0"/>
                </a:rPr>
                <a:t>a</a:t>
              </a:r>
              <a:r>
                <a:rPr lang="en-US" altLang="zh-CN" sz="2000" i="1" baseline="-25000">
                  <a:latin typeface="Times New Roman" pitchFamily="18" charset="0"/>
                  <a:cs typeface="Tahoma" pitchFamily="34" charset="0"/>
                </a:rPr>
                <a:t>n                                    </a:t>
              </a:r>
              <a:r>
                <a:rPr lang="zh-CN" altLang="en-US" sz="2000">
                  <a:latin typeface="Times New Roman" pitchFamily="18" charset="0"/>
                  <a:cs typeface="Tahoma" pitchFamily="34" charset="0"/>
                </a:rPr>
                <a:t>最大子段和横跨两个子序列</a:t>
              </a:r>
            </a:p>
          </p:txBody>
        </p:sp>
        <p:sp>
          <p:nvSpPr>
            <p:cNvPr id="60432" name="AutoShape 13"/>
            <p:cNvSpPr>
              <a:spLocks/>
            </p:cNvSpPr>
            <p:nvPr/>
          </p:nvSpPr>
          <p:spPr bwMode="auto">
            <a:xfrm rot="5400000">
              <a:off x="1487" y="2527"/>
              <a:ext cx="223" cy="1130"/>
            </a:xfrm>
            <a:prstGeom prst="leftBrace">
              <a:avLst>
                <a:gd name="adj1" fmla="val 42227"/>
                <a:gd name="adj2" fmla="val 4999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0433" name="Line 14"/>
            <p:cNvSpPr>
              <a:spLocks noChangeShapeType="1"/>
            </p:cNvSpPr>
            <p:nvPr/>
          </p:nvSpPr>
          <p:spPr bwMode="auto">
            <a:xfrm>
              <a:off x="1559" y="3203"/>
              <a:ext cx="0" cy="2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4" name="AutoShape 15"/>
            <p:cNvSpPr>
              <a:spLocks noChangeArrowheads="1"/>
            </p:cNvSpPr>
            <p:nvPr/>
          </p:nvSpPr>
          <p:spPr bwMode="auto">
            <a:xfrm>
              <a:off x="1529" y="2659"/>
              <a:ext cx="129" cy="243"/>
            </a:xfrm>
            <a:prstGeom prst="upArrow">
              <a:avLst>
                <a:gd name="adj1" fmla="val 50000"/>
                <a:gd name="adj2" fmla="val 47093"/>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0435" name="Line 16"/>
            <p:cNvSpPr>
              <a:spLocks noChangeShapeType="1"/>
            </p:cNvSpPr>
            <p:nvPr/>
          </p:nvSpPr>
          <p:spPr bwMode="auto">
            <a:xfrm>
              <a:off x="3243" y="3294"/>
              <a:ext cx="34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6" name="Text Box 17"/>
            <p:cNvSpPr txBox="1">
              <a:spLocks noChangeArrowheads="1"/>
            </p:cNvSpPr>
            <p:nvPr/>
          </p:nvSpPr>
          <p:spPr bwMode="auto">
            <a:xfrm>
              <a:off x="1471" y="2432"/>
              <a:ext cx="393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sum                                                         </a:t>
              </a:r>
              <a:r>
                <a:rPr lang="zh-CN" altLang="en-US" sz="2000">
                  <a:latin typeface="Times New Roman" pitchFamily="18" charset="0"/>
                  <a:cs typeface="Tahoma" pitchFamily="34" charset="0"/>
                </a:rPr>
                <a:t>不能递归处理</a:t>
              </a:r>
            </a:p>
          </p:txBody>
        </p:sp>
        <p:sp>
          <p:nvSpPr>
            <p:cNvPr id="60437" name="Line 18"/>
            <p:cNvSpPr>
              <a:spLocks noChangeShapeType="1"/>
            </p:cNvSpPr>
            <p:nvPr/>
          </p:nvSpPr>
          <p:spPr bwMode="auto">
            <a:xfrm>
              <a:off x="3259" y="2556"/>
              <a:ext cx="34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8" name="Text Box 19"/>
            <p:cNvSpPr txBox="1">
              <a:spLocks noChangeArrowheads="1"/>
            </p:cNvSpPr>
            <p:nvPr/>
          </p:nvSpPr>
          <p:spPr bwMode="auto">
            <a:xfrm>
              <a:off x="602" y="1947"/>
              <a:ext cx="466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max{leftsum, sum, rightsum}                                           </a:t>
              </a:r>
              <a:r>
                <a:rPr lang="zh-CN" altLang="en-US" sz="2000">
                  <a:latin typeface="Times New Roman" pitchFamily="18" charset="0"/>
                  <a:cs typeface="Tahoma" pitchFamily="34" charset="0"/>
                </a:rPr>
                <a:t>合并解</a:t>
              </a:r>
            </a:p>
          </p:txBody>
        </p:sp>
        <p:sp>
          <p:nvSpPr>
            <p:cNvPr id="60439" name="Line 20"/>
            <p:cNvSpPr>
              <a:spLocks noChangeShapeType="1"/>
            </p:cNvSpPr>
            <p:nvPr/>
          </p:nvSpPr>
          <p:spPr bwMode="auto">
            <a:xfrm>
              <a:off x="3251" y="2055"/>
              <a:ext cx="34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21"/>
            <p:cNvSpPr>
              <a:spLocks noChangeShapeType="1"/>
            </p:cNvSpPr>
            <p:nvPr/>
          </p:nvSpPr>
          <p:spPr bwMode="auto">
            <a:xfrm>
              <a:off x="880" y="1722"/>
              <a:ext cx="200" cy="21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0441" name="Line 22"/>
            <p:cNvSpPr>
              <a:spLocks noChangeShapeType="1"/>
            </p:cNvSpPr>
            <p:nvPr/>
          </p:nvSpPr>
          <p:spPr bwMode="auto">
            <a:xfrm flipH="1">
              <a:off x="2148" y="1743"/>
              <a:ext cx="185" cy="209"/>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0442" name="Line 23"/>
            <p:cNvSpPr>
              <a:spLocks noChangeShapeType="1"/>
            </p:cNvSpPr>
            <p:nvPr/>
          </p:nvSpPr>
          <p:spPr bwMode="auto">
            <a:xfrm flipV="1">
              <a:off x="1610" y="2205"/>
              <a:ext cx="0" cy="25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0443" name="Text Box 25"/>
            <p:cNvSpPr txBox="1">
              <a:spLocks noChangeArrowheads="1"/>
            </p:cNvSpPr>
            <p:nvPr/>
          </p:nvSpPr>
          <p:spPr bwMode="auto">
            <a:xfrm>
              <a:off x="4259" y="841"/>
              <a:ext cx="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a:latin typeface="Times New Roman" pitchFamily="18" charset="0"/>
                <a:cs typeface="Tahoma" pitchFamily="34" charset="0"/>
              </a:endParaRPr>
            </a:p>
          </p:txBody>
        </p:sp>
        <p:graphicFrame>
          <p:nvGraphicFramePr>
            <p:cNvPr id="60444" name="Object 26"/>
            <p:cNvGraphicFramePr>
              <a:graphicFrameLocks noChangeAspect="1"/>
            </p:cNvGraphicFramePr>
            <p:nvPr/>
          </p:nvGraphicFramePr>
          <p:xfrm>
            <a:off x="4195" y="799"/>
            <a:ext cx="1093" cy="249"/>
          </p:xfrm>
          <a:graphic>
            <a:graphicData uri="http://schemas.openxmlformats.org/presentationml/2006/ole">
              <mc:AlternateContent xmlns:mc="http://schemas.openxmlformats.org/markup-compatibility/2006">
                <mc:Choice xmlns:v="urn:schemas-microsoft-com:vml" Requires="v">
                  <p:oleObj spid="_x0000_s39941" r:id="rId3" imgW="876300" imgH="228600" progId="Equation.3">
                    <p:embed/>
                  </p:oleObj>
                </mc:Choice>
                <mc:Fallback>
                  <p:oleObj r:id="rId3" imgW="876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 y="799"/>
                          <a:ext cx="109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490511286"/>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4AFAF547-A534-4B7B-A0ED-2AE942BCA18E}"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614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14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ADE873C7-44F8-450D-BF85-66A10DF16DF8}" type="slidenum">
              <a:rPr lang="en-US" altLang="zh-CN" sz="1400" b="0" smtClean="0">
                <a:latin typeface="Comic Sans MS" pitchFamily="66" charset="0"/>
                <a:cs typeface="Tahoma" pitchFamily="34" charset="0"/>
              </a:rPr>
              <a:pPr>
                <a:spcBef>
                  <a:spcPct val="0"/>
                </a:spcBef>
                <a:buClrTx/>
                <a:buSzTx/>
                <a:buFontTx/>
                <a:buNone/>
              </a:pPr>
              <a:t>29</a:t>
            </a:fld>
            <a:endParaRPr lang="en-US" altLang="zh-CN" sz="1400" b="0" smtClean="0">
              <a:latin typeface="Comic Sans MS" pitchFamily="66" charset="0"/>
              <a:cs typeface="Tahoma" pitchFamily="34" charset="0"/>
            </a:endParaRPr>
          </a:p>
        </p:txBody>
      </p:sp>
      <p:sp>
        <p:nvSpPr>
          <p:cNvPr id="61445" name="Text Box 1026"/>
          <p:cNvSpPr txBox="1">
            <a:spLocks noChangeArrowheads="1"/>
          </p:cNvSpPr>
          <p:nvPr/>
        </p:nvSpPr>
        <p:spPr bwMode="auto">
          <a:xfrm>
            <a:off x="609600" y="4572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endParaRPr kumimoji="1" lang="zh-CN" altLang="zh-CN" sz="2400" b="0">
              <a:latin typeface="Times New Roman" pitchFamily="18" charset="0"/>
              <a:cs typeface="Tahoma" pitchFamily="34" charset="0"/>
            </a:endParaRPr>
          </a:p>
        </p:txBody>
      </p:sp>
      <p:grpSp>
        <p:nvGrpSpPr>
          <p:cNvPr id="61446" name="Group 1027"/>
          <p:cNvGrpSpPr>
            <a:grpSpLocks/>
          </p:cNvGrpSpPr>
          <p:nvPr/>
        </p:nvGrpSpPr>
        <p:grpSpPr bwMode="auto">
          <a:xfrm>
            <a:off x="900113" y="404813"/>
            <a:ext cx="7475537" cy="5926137"/>
            <a:chOff x="1547" y="2033"/>
            <a:chExt cx="7654" cy="8197"/>
          </a:xfrm>
        </p:grpSpPr>
        <p:sp>
          <p:nvSpPr>
            <p:cNvPr id="61447" name="Text Box 1028"/>
            <p:cNvSpPr txBox="1">
              <a:spLocks noChangeArrowheads="1"/>
            </p:cNvSpPr>
            <p:nvPr/>
          </p:nvSpPr>
          <p:spPr bwMode="auto">
            <a:xfrm>
              <a:off x="1547" y="2037"/>
              <a:ext cx="7654" cy="8193"/>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400" dirty="0">
                  <a:latin typeface="Times New Roman" pitchFamily="18" charset="0"/>
                  <a:cs typeface="Tahoma" pitchFamily="34" charset="0"/>
                </a:rPr>
                <a:t>算法</a:t>
              </a:r>
              <a:r>
                <a:rPr lang="en-US" altLang="zh-CN" sz="2400" dirty="0">
                  <a:latin typeface="Times New Roman" pitchFamily="18" charset="0"/>
                  <a:cs typeface="Tahoma" pitchFamily="34" charset="0"/>
                </a:rPr>
                <a:t>4.7——</a:t>
              </a:r>
              <a:r>
                <a:rPr lang="zh-CN" altLang="en-US" sz="2400" dirty="0">
                  <a:latin typeface="Times New Roman" pitchFamily="18" charset="0"/>
                  <a:cs typeface="Tahoma" pitchFamily="34" charset="0"/>
                </a:rPr>
                <a:t>最大子段和问题</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a:t>
              </a:r>
              <a:r>
                <a:rPr lang="en-US" altLang="zh-CN" sz="2400" dirty="0" err="1">
                  <a:latin typeface="Times New Roman" pitchFamily="18" charset="0"/>
                  <a:cs typeface="Tahoma" pitchFamily="34" charset="0"/>
                </a:rPr>
                <a:t>MaxSum</a:t>
              </a:r>
              <a:r>
                <a:rPr lang="en-US" altLang="zh-CN" sz="2400" dirty="0">
                  <a:latin typeface="Times New Roman" pitchFamily="18" charset="0"/>
                  <a:cs typeface="Tahoma" pitchFamily="34" charset="0"/>
                </a:rPr>
                <a:t>(</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a[ ], </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left, </a:t>
              </a:r>
              <a:r>
                <a:rPr lang="en-US" altLang="zh-CN" sz="2400" dirty="0" err="1">
                  <a:latin typeface="Times New Roman" pitchFamily="18" charset="0"/>
                  <a:cs typeface="Tahoma" pitchFamily="34" charset="0"/>
                </a:rPr>
                <a:t>int</a:t>
              </a:r>
              <a:r>
                <a:rPr lang="en-US" altLang="zh-CN" sz="2400" dirty="0">
                  <a:latin typeface="Times New Roman" pitchFamily="18" charset="0"/>
                  <a:cs typeface="Tahoma" pitchFamily="34" charset="0"/>
                </a:rPr>
                <a:t> right)</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p>
            <a:p>
              <a:pPr algn="just">
                <a:lnSpc>
                  <a:spcPct val="104000"/>
                </a:lnSpc>
                <a:spcBef>
                  <a:spcPct val="0"/>
                </a:spcBef>
                <a:buClrTx/>
                <a:buSzTx/>
                <a:buFontTx/>
                <a:buNone/>
              </a:pPr>
              <a:r>
                <a:rPr lang="en-US" altLang="zh-CN" sz="2400" dirty="0">
                  <a:latin typeface="Times New Roman" pitchFamily="18" charset="0"/>
                  <a:cs typeface="Tahoma" pitchFamily="34" charset="0"/>
                </a:rPr>
                <a:t>       sum=0;</a:t>
              </a:r>
            </a:p>
            <a:p>
              <a:pPr algn="just">
                <a:lnSpc>
                  <a:spcPct val="104000"/>
                </a:lnSpc>
                <a:spcBef>
                  <a:spcPct val="0"/>
                </a:spcBef>
                <a:buClrTx/>
                <a:buSzTx/>
                <a:buFontTx/>
                <a:buNone/>
              </a:pPr>
              <a:r>
                <a:rPr lang="en-US" altLang="zh-CN" sz="2400" dirty="0">
                  <a:latin typeface="Times New Roman" pitchFamily="18" charset="0"/>
                  <a:cs typeface="Tahoma" pitchFamily="34" charset="0"/>
                </a:rPr>
                <a:t>       if (left= =right) {      </a:t>
              </a:r>
              <a:r>
                <a:rPr lang="en-US" altLang="zh-CN" sz="2400" dirty="0">
                  <a:solidFill>
                    <a:srgbClr val="FF0000"/>
                  </a:solidFill>
                  <a:latin typeface="Times New Roman" pitchFamily="18" charset="0"/>
                  <a:cs typeface="Tahoma" pitchFamily="34" charset="0"/>
                </a:rPr>
                <a:t>//</a:t>
              </a:r>
              <a:r>
                <a:rPr lang="zh-CN" altLang="en-US" sz="2400" dirty="0">
                  <a:solidFill>
                    <a:srgbClr val="FF0000"/>
                  </a:solidFill>
                  <a:latin typeface="Times New Roman" pitchFamily="18" charset="0"/>
                  <a:cs typeface="Tahoma" pitchFamily="34" charset="0"/>
                </a:rPr>
                <a:t>如果序列长度为</a:t>
              </a:r>
              <a:r>
                <a:rPr lang="en-US" altLang="zh-CN" sz="2400" dirty="0">
                  <a:solidFill>
                    <a:srgbClr val="FF0000"/>
                  </a:solidFill>
                  <a:latin typeface="Times New Roman" pitchFamily="18" charset="0"/>
                  <a:cs typeface="Tahoma" pitchFamily="34" charset="0"/>
                </a:rPr>
                <a:t>1</a:t>
              </a:r>
              <a:r>
                <a:rPr lang="zh-CN" altLang="en-US" sz="2400" dirty="0">
                  <a:solidFill>
                    <a:srgbClr val="FF0000"/>
                  </a:solidFill>
                  <a:latin typeface="Times New Roman" pitchFamily="18" charset="0"/>
                  <a:cs typeface="Tahoma" pitchFamily="34" charset="0"/>
                </a:rPr>
                <a:t>，直接求解</a:t>
              </a:r>
            </a:p>
            <a:p>
              <a:pPr algn="just">
                <a:lnSpc>
                  <a:spcPct val="104000"/>
                </a:lnSpc>
                <a:spcBef>
                  <a:spcPct val="0"/>
                </a:spcBef>
                <a:buClrTx/>
                <a:buSzTx/>
                <a:buFontTx/>
                <a:buNone/>
              </a:pPr>
              <a:r>
                <a:rPr lang="en-US" altLang="zh-CN" sz="2400" dirty="0">
                  <a:latin typeface="Times New Roman" pitchFamily="18" charset="0"/>
                  <a:cs typeface="Tahoma" pitchFamily="34" charset="0"/>
                </a:rPr>
                <a:t>           sum=a[left];</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p>
            <a:p>
              <a:pPr algn="just">
                <a:lnSpc>
                  <a:spcPct val="104000"/>
                </a:lnSpc>
                <a:spcBef>
                  <a:spcPct val="0"/>
                </a:spcBef>
                <a:buClrTx/>
                <a:buSzTx/>
                <a:buFontTx/>
                <a:buNone/>
              </a:pPr>
              <a:r>
                <a:rPr lang="en-US" altLang="zh-CN" sz="2400" dirty="0">
                  <a:latin typeface="Times New Roman" pitchFamily="18" charset="0"/>
                  <a:cs typeface="Tahoma" pitchFamily="34" charset="0"/>
                </a:rPr>
                <a:t>      else {</a:t>
              </a:r>
            </a:p>
            <a:p>
              <a:pPr algn="just">
                <a:lnSpc>
                  <a:spcPct val="104000"/>
                </a:lnSpc>
                <a:spcBef>
                  <a:spcPct val="0"/>
                </a:spcBef>
                <a:buClrTx/>
                <a:buSzTx/>
                <a:buFontTx/>
                <a:buNone/>
              </a:pPr>
              <a:r>
                <a:rPr lang="en-US" altLang="zh-CN" sz="2400" dirty="0">
                  <a:latin typeface="Times New Roman" pitchFamily="18" charset="0"/>
                  <a:cs typeface="Tahoma" pitchFamily="34" charset="0"/>
                </a:rPr>
                <a:t>          center=(</a:t>
              </a:r>
              <a:r>
                <a:rPr lang="en-US" altLang="zh-CN" sz="2400" dirty="0" err="1">
                  <a:latin typeface="Times New Roman" pitchFamily="18" charset="0"/>
                  <a:cs typeface="Tahoma" pitchFamily="34" charset="0"/>
                </a:rPr>
                <a:t>left+right</a:t>
              </a:r>
              <a:r>
                <a:rPr lang="en-US" altLang="zh-CN" sz="2400" dirty="0">
                  <a:latin typeface="Times New Roman" pitchFamily="18" charset="0"/>
                  <a:cs typeface="Tahoma" pitchFamily="34" charset="0"/>
                </a:rPr>
                <a:t>)/2;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划分</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err="1">
                  <a:latin typeface="Times New Roman" pitchFamily="18" charset="0"/>
                  <a:cs typeface="Tahoma" pitchFamily="34" charset="0"/>
                </a:rPr>
                <a:t>leftsum</a:t>
              </a:r>
              <a:r>
                <a:rPr lang="en-US" altLang="zh-CN" sz="2400" dirty="0">
                  <a:latin typeface="Times New Roman" pitchFamily="18" charset="0"/>
                  <a:cs typeface="Tahoma" pitchFamily="34" charset="0"/>
                </a:rPr>
                <a:t>=</a:t>
              </a:r>
              <a:r>
                <a:rPr lang="en-US" altLang="zh-CN" sz="2400" dirty="0" err="1">
                  <a:latin typeface="Times New Roman" pitchFamily="18" charset="0"/>
                  <a:cs typeface="Tahoma" pitchFamily="34" charset="0"/>
                </a:rPr>
                <a:t>MaxSum</a:t>
              </a:r>
              <a:r>
                <a:rPr lang="en-US" altLang="zh-CN" sz="2400" dirty="0">
                  <a:latin typeface="Times New Roman" pitchFamily="18" charset="0"/>
                  <a:cs typeface="Tahoma" pitchFamily="34" charset="0"/>
                </a:rPr>
                <a:t>(a, left, center);  </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对应情况①，递归求解</a:t>
              </a:r>
            </a:p>
            <a:p>
              <a:pPr algn="just">
                <a:lnSpc>
                  <a:spcPct val="104000"/>
                </a:lnSpc>
                <a:spcBef>
                  <a:spcPct val="0"/>
                </a:spcBef>
                <a:buClrTx/>
                <a:buSzTx/>
                <a:buFontTx/>
                <a:buNone/>
              </a:pPr>
              <a:r>
                <a:rPr lang="zh-CN" altLang="en-US" sz="2400" dirty="0">
                  <a:latin typeface="Times New Roman" pitchFamily="18" charset="0"/>
                  <a:cs typeface="Tahoma" pitchFamily="34" charset="0"/>
                </a:rPr>
                <a:t>          </a:t>
              </a:r>
              <a:r>
                <a:rPr lang="en-US" altLang="zh-CN" sz="2400" dirty="0" err="1">
                  <a:latin typeface="Times New Roman" pitchFamily="18" charset="0"/>
                  <a:cs typeface="Tahoma" pitchFamily="34" charset="0"/>
                </a:rPr>
                <a:t>rightsum</a:t>
              </a:r>
              <a:r>
                <a:rPr lang="en-US" altLang="zh-CN" sz="2400" dirty="0">
                  <a:latin typeface="Times New Roman" pitchFamily="18" charset="0"/>
                  <a:cs typeface="Tahoma" pitchFamily="34" charset="0"/>
                </a:rPr>
                <a:t>=</a:t>
              </a:r>
              <a:r>
                <a:rPr lang="en-US" altLang="zh-CN" sz="2400" dirty="0" err="1">
                  <a:latin typeface="Times New Roman" pitchFamily="18" charset="0"/>
                  <a:cs typeface="Tahoma" pitchFamily="34" charset="0"/>
                </a:rPr>
                <a:t>MaxSum</a:t>
              </a:r>
              <a:r>
                <a:rPr lang="en-US" altLang="zh-CN" sz="2400" dirty="0">
                  <a:latin typeface="Times New Roman" pitchFamily="18" charset="0"/>
                  <a:cs typeface="Tahoma" pitchFamily="34" charset="0"/>
                </a:rPr>
                <a:t>(a, center+1, right);  </a:t>
              </a:r>
            </a:p>
            <a:p>
              <a:pPr algn="just">
                <a:lnSpc>
                  <a:spcPct val="104000"/>
                </a:lnSpc>
                <a:spcBef>
                  <a:spcPct val="0"/>
                </a:spcBef>
                <a:buClrTx/>
                <a:buSzTx/>
                <a:buFontTx/>
                <a:buNone/>
              </a:pPr>
              <a:r>
                <a:rPr lang="en-US" altLang="zh-CN" sz="2400" dirty="0">
                  <a:latin typeface="Times New Roman" pitchFamily="18" charset="0"/>
                  <a:cs typeface="Tahoma" pitchFamily="34" charset="0"/>
                </a:rPr>
                <a:t>                                                     </a:t>
              </a:r>
              <a:r>
                <a:rPr lang="en-US" altLang="zh-CN" sz="2400" dirty="0">
                  <a:solidFill>
                    <a:srgbClr val="008000"/>
                  </a:solidFill>
                  <a:latin typeface="Times New Roman" pitchFamily="18" charset="0"/>
                  <a:cs typeface="Tahoma" pitchFamily="34" charset="0"/>
                </a:rPr>
                <a:t>//</a:t>
              </a:r>
              <a:r>
                <a:rPr lang="zh-CN" altLang="en-US" sz="2400" dirty="0">
                  <a:solidFill>
                    <a:srgbClr val="008000"/>
                  </a:solidFill>
                  <a:latin typeface="Times New Roman" pitchFamily="18" charset="0"/>
                  <a:cs typeface="Tahoma" pitchFamily="34" charset="0"/>
                </a:rPr>
                <a:t>对应情况②，递归求解</a:t>
              </a:r>
            </a:p>
          </p:txBody>
        </p:sp>
        <p:grpSp>
          <p:nvGrpSpPr>
            <p:cNvPr id="61448" name="Group 1029"/>
            <p:cNvGrpSpPr>
              <a:grpSpLocks/>
            </p:cNvGrpSpPr>
            <p:nvPr/>
          </p:nvGrpSpPr>
          <p:grpSpPr bwMode="auto">
            <a:xfrm>
              <a:off x="1549" y="2033"/>
              <a:ext cx="550" cy="864"/>
              <a:chOff x="1519" y="3141"/>
              <a:chExt cx="550" cy="864"/>
            </a:xfrm>
          </p:grpSpPr>
          <p:sp>
            <p:nvSpPr>
              <p:cNvPr id="61449" name="AutoShape 1030"/>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5543" name="WordArt 1031"/>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p>
            </p:txBody>
          </p:sp>
        </p:grpSp>
      </p:grpSp>
    </p:spTree>
    <p:extLst>
      <p:ext uri="{BB962C8B-B14F-4D97-AF65-F5344CB8AC3E}">
        <p14:creationId xmlns:p14="http://schemas.microsoft.com/office/powerpoint/2010/main" val="3641576879"/>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B8A15DD9-7144-498C-B8EA-2D0B8B163D5C}"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348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348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27D9961B-1A05-4C96-BB8B-06EC057D7942}" type="slidenum">
              <a:rPr lang="en-US" altLang="zh-CN" sz="1400" b="0" smtClean="0">
                <a:latin typeface="Comic Sans MS" pitchFamily="66" charset="0"/>
                <a:ea typeface="宋体" charset="-122"/>
              </a:rPr>
              <a:pPr>
                <a:spcBef>
                  <a:spcPct val="0"/>
                </a:spcBef>
                <a:buClrTx/>
                <a:buSzTx/>
                <a:buFontTx/>
                <a:buNone/>
              </a:pPr>
              <a:t>3</a:t>
            </a:fld>
            <a:endParaRPr lang="en-US" altLang="zh-CN" sz="1400" b="0" smtClean="0">
              <a:latin typeface="Comic Sans MS" pitchFamily="66" charset="0"/>
              <a:ea typeface="宋体" charset="-122"/>
            </a:endParaRPr>
          </a:p>
        </p:txBody>
      </p:sp>
      <p:sp>
        <p:nvSpPr>
          <p:cNvPr id="34821" name="Text Box 5"/>
          <p:cNvSpPr txBox="1">
            <a:spLocks noChangeArrowheads="1"/>
          </p:cNvSpPr>
          <p:nvPr/>
        </p:nvSpPr>
        <p:spPr bwMode="auto">
          <a:xfrm>
            <a:off x="395288" y="2328863"/>
            <a:ext cx="8424862"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20000"/>
              </a:lnSpc>
              <a:spcAft>
                <a:spcPct val="20000"/>
              </a:spcAft>
              <a:buClrTx/>
              <a:buSzTx/>
              <a:buFontTx/>
              <a:buNone/>
            </a:pPr>
            <a:r>
              <a:rPr kumimoji="1" lang="en-US" altLang="zh-CN" sz="2400" dirty="0">
                <a:latin typeface="Times New Roman" pitchFamily="18" charset="0"/>
                <a:ea typeface="宋体" charset="-122"/>
              </a:rPr>
              <a:t>        </a:t>
            </a:r>
            <a:r>
              <a:rPr kumimoji="1" lang="zh-CN" altLang="en-US" sz="2800" dirty="0">
                <a:latin typeface="Times New Roman" pitchFamily="18" charset="0"/>
                <a:ea typeface="宋体" charset="-122"/>
              </a:rPr>
              <a:t>二路归并排序的分治策略是：</a:t>
            </a:r>
          </a:p>
          <a:p>
            <a:pPr algn="just" eaLnBrk="1" hangingPunct="1">
              <a:lnSpc>
                <a:spcPct val="120000"/>
              </a:lnSpc>
              <a:spcAft>
                <a:spcPct val="20000"/>
              </a:spcAft>
              <a:buClrTx/>
              <a:buSzTx/>
              <a:buFontTx/>
              <a:buNone/>
            </a:pPr>
            <a:r>
              <a:rPr kumimoji="1" lang="zh-CN" altLang="en-US" sz="2800" dirty="0">
                <a:latin typeface="Times New Roman" pitchFamily="18" charset="0"/>
                <a:ea typeface="宋体" charset="-122"/>
              </a:rPr>
              <a:t>（</a:t>
            </a:r>
            <a:r>
              <a:rPr kumimoji="1" lang="en-US" altLang="zh-CN" sz="2800" dirty="0">
                <a:latin typeface="Times New Roman" pitchFamily="18" charset="0"/>
                <a:ea typeface="宋体" charset="-122"/>
              </a:rPr>
              <a:t>1</a:t>
            </a:r>
            <a:r>
              <a:rPr kumimoji="1" lang="zh-CN" altLang="en-US" sz="2800" dirty="0">
                <a:latin typeface="Times New Roman" pitchFamily="18" charset="0"/>
                <a:ea typeface="宋体" charset="-122"/>
              </a:rPr>
              <a:t>）</a:t>
            </a:r>
            <a:r>
              <a:rPr kumimoji="1" lang="zh-CN" altLang="en-US" sz="2800" dirty="0">
                <a:solidFill>
                  <a:srgbClr val="FF3300"/>
                </a:solidFill>
                <a:latin typeface="Times New Roman" pitchFamily="18" charset="0"/>
                <a:ea typeface="宋体" charset="-122"/>
              </a:rPr>
              <a:t>划分</a:t>
            </a:r>
            <a:r>
              <a:rPr kumimoji="1" lang="zh-CN" altLang="en-US" sz="2800" dirty="0">
                <a:latin typeface="Times New Roman" pitchFamily="18" charset="0"/>
                <a:ea typeface="宋体" charset="-122"/>
              </a:rPr>
              <a:t>：将待排序序列</a:t>
            </a:r>
            <a:r>
              <a:rPr kumimoji="1" lang="en-US" altLang="zh-CN" sz="2800" i="1" dirty="0">
                <a:latin typeface="Times New Roman" pitchFamily="18" charset="0"/>
                <a:ea typeface="宋体" charset="-122"/>
              </a:rPr>
              <a:t>r</a:t>
            </a:r>
            <a:r>
              <a:rPr kumimoji="1" lang="en-US" altLang="zh-CN" sz="2800" baseline="-30000" dirty="0">
                <a:latin typeface="Times New Roman" pitchFamily="18" charset="0"/>
                <a:ea typeface="宋体" charset="-122"/>
              </a:rPr>
              <a:t>1</a:t>
            </a:r>
            <a:r>
              <a:rPr kumimoji="1" lang="en-US" altLang="zh-CN" sz="2800" dirty="0">
                <a:latin typeface="Times New Roman" pitchFamily="18" charset="0"/>
                <a:ea typeface="宋体" charset="-122"/>
              </a:rPr>
              <a:t>, </a:t>
            </a:r>
            <a:r>
              <a:rPr kumimoji="1" lang="en-US" altLang="zh-CN" sz="2800" i="1" dirty="0">
                <a:latin typeface="Times New Roman" pitchFamily="18" charset="0"/>
                <a:ea typeface="宋体" charset="-122"/>
              </a:rPr>
              <a:t>r</a:t>
            </a:r>
            <a:r>
              <a:rPr kumimoji="1" lang="en-US" altLang="zh-CN" sz="2800" baseline="-30000" dirty="0">
                <a:latin typeface="Times New Roman" pitchFamily="18" charset="0"/>
                <a:ea typeface="宋体" charset="-122"/>
              </a:rPr>
              <a:t>2</a:t>
            </a:r>
            <a:r>
              <a:rPr kumimoji="1" lang="en-US" altLang="zh-CN" sz="2800" dirty="0">
                <a:latin typeface="Times New Roman" pitchFamily="18" charset="0"/>
                <a:ea typeface="宋体" charset="-122"/>
              </a:rPr>
              <a:t>, …, </a:t>
            </a:r>
            <a:r>
              <a:rPr kumimoji="1" lang="en-US" altLang="zh-CN" sz="2800" i="1" dirty="0" err="1">
                <a:latin typeface="Times New Roman" pitchFamily="18" charset="0"/>
                <a:ea typeface="宋体" charset="-122"/>
              </a:rPr>
              <a:t>r</a:t>
            </a:r>
            <a:r>
              <a:rPr kumimoji="1" lang="en-US" altLang="zh-CN" sz="2800" i="1" baseline="-30000" dirty="0" err="1">
                <a:latin typeface="Times New Roman" pitchFamily="18" charset="0"/>
                <a:ea typeface="宋体" charset="-122"/>
              </a:rPr>
              <a:t>n</a:t>
            </a:r>
            <a:r>
              <a:rPr kumimoji="1" lang="zh-CN" altLang="en-US" sz="2800" dirty="0">
                <a:latin typeface="Times New Roman" pitchFamily="18" charset="0"/>
                <a:ea typeface="宋体" charset="-122"/>
              </a:rPr>
              <a:t>划分为两个</a:t>
            </a:r>
            <a:r>
              <a:rPr kumimoji="1" lang="zh-CN" altLang="en-US" sz="2800" dirty="0">
                <a:solidFill>
                  <a:srgbClr val="FF0000"/>
                </a:solidFill>
                <a:latin typeface="Times New Roman" pitchFamily="18" charset="0"/>
                <a:ea typeface="宋体" charset="-122"/>
              </a:rPr>
              <a:t>长度相等</a:t>
            </a:r>
            <a:r>
              <a:rPr kumimoji="1" lang="zh-CN" altLang="en-US" sz="2800" dirty="0">
                <a:latin typeface="Times New Roman" pitchFamily="18" charset="0"/>
                <a:ea typeface="宋体" charset="-122"/>
              </a:rPr>
              <a:t>的子序列</a:t>
            </a:r>
            <a:r>
              <a:rPr kumimoji="1" lang="en-US" altLang="zh-CN" sz="2800" i="1" dirty="0">
                <a:latin typeface="Times New Roman" pitchFamily="18" charset="0"/>
                <a:ea typeface="宋体" charset="-122"/>
              </a:rPr>
              <a:t>r</a:t>
            </a:r>
            <a:r>
              <a:rPr kumimoji="1" lang="en-US" altLang="zh-CN" sz="2800" baseline="-30000" dirty="0">
                <a:latin typeface="Times New Roman" pitchFamily="18" charset="0"/>
                <a:ea typeface="宋体" charset="-122"/>
              </a:rPr>
              <a:t>1</a:t>
            </a:r>
            <a:r>
              <a:rPr kumimoji="1" lang="en-US" altLang="zh-CN" sz="2800" dirty="0">
                <a:latin typeface="Times New Roman" pitchFamily="18" charset="0"/>
                <a:ea typeface="宋体" charset="-122"/>
              </a:rPr>
              <a:t>, …, </a:t>
            </a:r>
            <a:r>
              <a:rPr kumimoji="1" lang="en-US" altLang="zh-CN" sz="2800" i="1" dirty="0" err="1">
                <a:latin typeface="Times New Roman" pitchFamily="18" charset="0"/>
                <a:ea typeface="宋体" charset="-122"/>
              </a:rPr>
              <a:t>r</a:t>
            </a:r>
            <a:r>
              <a:rPr kumimoji="1" lang="en-US" altLang="zh-CN" sz="2800" i="1" baseline="-30000" dirty="0" err="1">
                <a:latin typeface="Times New Roman" pitchFamily="18" charset="0"/>
                <a:ea typeface="宋体" charset="-122"/>
              </a:rPr>
              <a:t>n</a:t>
            </a:r>
            <a:r>
              <a:rPr kumimoji="1" lang="en-US" altLang="zh-CN" sz="2800" baseline="-30000" dirty="0">
                <a:latin typeface="Times New Roman" pitchFamily="18" charset="0"/>
                <a:ea typeface="宋体" charset="-122"/>
              </a:rPr>
              <a:t>/2</a:t>
            </a:r>
            <a:r>
              <a:rPr kumimoji="1" lang="zh-CN" altLang="en-US" sz="2800" dirty="0">
                <a:latin typeface="Times New Roman" pitchFamily="18" charset="0"/>
                <a:ea typeface="宋体" charset="-122"/>
              </a:rPr>
              <a:t>和</a:t>
            </a:r>
            <a:r>
              <a:rPr kumimoji="1" lang="en-US" altLang="zh-CN" sz="2800" i="1" dirty="0" err="1">
                <a:latin typeface="Times New Roman" pitchFamily="18" charset="0"/>
                <a:ea typeface="宋体" charset="-122"/>
              </a:rPr>
              <a:t>r</a:t>
            </a:r>
            <a:r>
              <a:rPr kumimoji="1" lang="en-US" altLang="zh-CN" sz="2800" i="1" baseline="-30000" dirty="0" err="1">
                <a:latin typeface="Times New Roman" pitchFamily="18" charset="0"/>
                <a:ea typeface="宋体" charset="-122"/>
              </a:rPr>
              <a:t>n</a:t>
            </a:r>
            <a:r>
              <a:rPr kumimoji="1" lang="en-US" altLang="zh-CN" sz="2800" baseline="-30000" dirty="0">
                <a:latin typeface="Times New Roman" pitchFamily="18" charset="0"/>
                <a:ea typeface="宋体" charset="-122"/>
              </a:rPr>
              <a:t>/2</a:t>
            </a:r>
            <a:r>
              <a:rPr kumimoji="1" lang="zh-CN" altLang="en-US" sz="2800" baseline="-30000" dirty="0">
                <a:latin typeface="Times New Roman" pitchFamily="18" charset="0"/>
                <a:ea typeface="宋体" charset="-122"/>
              </a:rPr>
              <a:t>＋</a:t>
            </a:r>
            <a:r>
              <a:rPr kumimoji="1" lang="en-US" altLang="zh-CN" sz="2800" baseline="-30000" dirty="0">
                <a:latin typeface="Times New Roman" pitchFamily="18" charset="0"/>
                <a:ea typeface="宋体" charset="-122"/>
              </a:rPr>
              <a:t>1</a:t>
            </a:r>
            <a:r>
              <a:rPr kumimoji="1" lang="en-US" altLang="zh-CN" sz="2800" dirty="0">
                <a:latin typeface="Times New Roman" pitchFamily="18" charset="0"/>
                <a:ea typeface="宋体" charset="-122"/>
              </a:rPr>
              <a:t>, …, </a:t>
            </a:r>
            <a:r>
              <a:rPr kumimoji="1" lang="en-US" altLang="zh-CN" sz="2800" i="1" dirty="0" err="1">
                <a:latin typeface="Times New Roman" pitchFamily="18" charset="0"/>
                <a:ea typeface="宋体" charset="-122"/>
              </a:rPr>
              <a:t>r</a:t>
            </a:r>
            <a:r>
              <a:rPr kumimoji="1" lang="en-US" altLang="zh-CN" sz="2800" i="1" baseline="-30000" dirty="0" err="1">
                <a:latin typeface="Times New Roman" pitchFamily="18" charset="0"/>
                <a:ea typeface="宋体" charset="-122"/>
              </a:rPr>
              <a:t>n</a:t>
            </a:r>
            <a:r>
              <a:rPr kumimoji="1" lang="zh-CN" altLang="en-US" sz="2800" dirty="0">
                <a:latin typeface="Times New Roman" pitchFamily="18" charset="0"/>
                <a:ea typeface="宋体" charset="-122"/>
              </a:rPr>
              <a:t>；</a:t>
            </a:r>
          </a:p>
          <a:p>
            <a:pPr algn="just" eaLnBrk="1" hangingPunct="1">
              <a:lnSpc>
                <a:spcPct val="120000"/>
              </a:lnSpc>
              <a:spcAft>
                <a:spcPct val="20000"/>
              </a:spcAft>
              <a:buClrTx/>
              <a:buSzTx/>
              <a:buFontTx/>
              <a:buNone/>
            </a:pPr>
            <a:r>
              <a:rPr kumimoji="1" lang="zh-CN" altLang="en-US" sz="2800" dirty="0">
                <a:latin typeface="Times New Roman" pitchFamily="18" charset="0"/>
                <a:ea typeface="宋体" charset="-122"/>
              </a:rPr>
              <a:t>（</a:t>
            </a:r>
            <a:r>
              <a:rPr kumimoji="1" lang="en-US" altLang="zh-CN" sz="2800" dirty="0">
                <a:latin typeface="Times New Roman" pitchFamily="18" charset="0"/>
                <a:ea typeface="宋体" charset="-122"/>
              </a:rPr>
              <a:t>2</a:t>
            </a:r>
            <a:r>
              <a:rPr kumimoji="1" lang="zh-CN" altLang="en-US" sz="2800" dirty="0">
                <a:latin typeface="Times New Roman" pitchFamily="18" charset="0"/>
                <a:ea typeface="宋体" charset="-122"/>
              </a:rPr>
              <a:t>）</a:t>
            </a:r>
            <a:r>
              <a:rPr kumimoji="1" lang="zh-CN" altLang="en-US" sz="2800" dirty="0">
                <a:solidFill>
                  <a:srgbClr val="FF3300"/>
                </a:solidFill>
                <a:latin typeface="Times New Roman" pitchFamily="18" charset="0"/>
                <a:ea typeface="宋体" charset="-122"/>
              </a:rPr>
              <a:t>求解子问题</a:t>
            </a:r>
            <a:r>
              <a:rPr kumimoji="1" lang="zh-CN" altLang="en-US" sz="2800" dirty="0">
                <a:latin typeface="Times New Roman" pitchFamily="18" charset="0"/>
                <a:ea typeface="宋体" charset="-122"/>
              </a:rPr>
              <a:t>：分别对这两个子序列进行排序，得到两个有序子序列；</a:t>
            </a:r>
          </a:p>
          <a:p>
            <a:pPr algn="just" eaLnBrk="1" hangingPunct="1">
              <a:lnSpc>
                <a:spcPct val="120000"/>
              </a:lnSpc>
              <a:spcAft>
                <a:spcPct val="20000"/>
              </a:spcAft>
              <a:buClrTx/>
              <a:buSzTx/>
              <a:buFontTx/>
              <a:buNone/>
            </a:pPr>
            <a:r>
              <a:rPr kumimoji="1" lang="zh-CN" altLang="en-US" sz="2800" dirty="0">
                <a:latin typeface="Times New Roman" pitchFamily="18" charset="0"/>
                <a:ea typeface="宋体" charset="-122"/>
              </a:rPr>
              <a:t>（</a:t>
            </a:r>
            <a:r>
              <a:rPr kumimoji="1" lang="en-US" altLang="zh-CN" sz="2800" dirty="0">
                <a:latin typeface="Times New Roman" pitchFamily="18" charset="0"/>
                <a:ea typeface="宋体" charset="-122"/>
              </a:rPr>
              <a:t>3</a:t>
            </a:r>
            <a:r>
              <a:rPr kumimoji="1" lang="zh-CN" altLang="en-US" sz="2800" dirty="0">
                <a:latin typeface="Times New Roman" pitchFamily="18" charset="0"/>
                <a:ea typeface="宋体" charset="-122"/>
              </a:rPr>
              <a:t>）</a:t>
            </a:r>
            <a:r>
              <a:rPr kumimoji="1" lang="zh-CN" altLang="en-US" sz="2800" dirty="0">
                <a:solidFill>
                  <a:srgbClr val="FF3300"/>
                </a:solidFill>
                <a:latin typeface="Times New Roman" pitchFamily="18" charset="0"/>
                <a:ea typeface="宋体" charset="-122"/>
              </a:rPr>
              <a:t>合并</a:t>
            </a:r>
            <a:r>
              <a:rPr kumimoji="1" lang="zh-CN" altLang="en-US" sz="2800" dirty="0">
                <a:latin typeface="Times New Roman" pitchFamily="18" charset="0"/>
                <a:ea typeface="宋体" charset="-122"/>
              </a:rPr>
              <a:t>：将这两个有序子序列合并成一个有序序列。</a:t>
            </a:r>
          </a:p>
        </p:txBody>
      </p:sp>
      <p:sp>
        <p:nvSpPr>
          <p:cNvPr id="34822" name="Text Box 3"/>
          <p:cNvSpPr txBox="1">
            <a:spLocks noChangeArrowheads="1"/>
          </p:cNvSpPr>
          <p:nvPr/>
        </p:nvSpPr>
        <p:spPr bwMode="auto">
          <a:xfrm>
            <a:off x="0" y="0"/>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4.2.1  </a:t>
            </a:r>
            <a:r>
              <a:rPr kumimoji="1" lang="zh-CN" altLang="en-US" sz="4400">
                <a:solidFill>
                  <a:schemeClr val="tx2"/>
                </a:solidFill>
                <a:latin typeface="华文行楷" pitchFamily="2" charset="-122"/>
                <a:ea typeface="华文行楷" pitchFamily="2" charset="-122"/>
              </a:rPr>
              <a:t>归并排序</a:t>
            </a:r>
          </a:p>
        </p:txBody>
      </p:sp>
      <p:sp>
        <p:nvSpPr>
          <p:cNvPr id="34823" name="Text Box 8"/>
          <p:cNvSpPr txBox="1">
            <a:spLocks noChangeArrowheads="1"/>
          </p:cNvSpPr>
          <p:nvPr/>
        </p:nvSpPr>
        <p:spPr bwMode="auto">
          <a:xfrm>
            <a:off x="323850" y="1268413"/>
            <a:ext cx="8569325"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lang="zh-CN" altLang="en-US" sz="3200">
                <a:solidFill>
                  <a:srgbClr val="FF0000"/>
                </a:solidFill>
                <a:latin typeface="Times New Roman" pitchFamily="18" charset="0"/>
                <a:ea typeface="黑体" pitchFamily="2" charset="-122"/>
              </a:rPr>
              <a:t>        将两个有序序列合并为一个有序序列的过程称为二路归并。</a:t>
            </a:r>
          </a:p>
        </p:txBody>
      </p:sp>
      <p:sp>
        <p:nvSpPr>
          <p:cNvPr id="2" name="矩形 1"/>
          <p:cNvSpPr/>
          <p:nvPr/>
        </p:nvSpPr>
        <p:spPr>
          <a:xfrm>
            <a:off x="2861810" y="762000"/>
            <a:ext cx="5670630" cy="461665"/>
          </a:xfrm>
          <a:prstGeom prst="rect">
            <a:avLst/>
          </a:prstGeom>
        </p:spPr>
        <p:txBody>
          <a:bodyPr wrap="square">
            <a:spAutoFit/>
          </a:bodyPr>
          <a:lstStyle/>
          <a:p>
            <a:pPr>
              <a:defRPr/>
            </a:pPr>
            <a:r>
              <a:rPr kumimoji="1" lang="en-US" altLang="zh-CN" b="1" dirty="0">
                <a:solidFill>
                  <a:srgbClr val="008000"/>
                </a:solidFill>
              </a:rPr>
              <a:t>60      20      31       5      44      55      65</a:t>
            </a:r>
            <a:endParaRPr kumimoji="1" lang="en-US" altLang="zh-CN" b="1" dirty="0">
              <a:solidFill>
                <a:srgbClr val="008000"/>
              </a:solidFill>
            </a:endParaRPr>
          </a:p>
        </p:txBody>
      </p:sp>
    </p:spTree>
    <p:extLst>
      <p:ext uri="{BB962C8B-B14F-4D97-AF65-F5344CB8AC3E}">
        <p14:creationId xmlns:p14="http://schemas.microsoft.com/office/powerpoint/2010/main" val="24175042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A17A839-7433-4C65-8FB4-7C14511AE5B1}"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624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24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4DEB1BF8-6D70-4674-B08C-85D20F8734CA}" type="slidenum">
              <a:rPr lang="en-US" altLang="zh-CN" sz="1400" b="0" smtClean="0">
                <a:latin typeface="Comic Sans MS" pitchFamily="66" charset="0"/>
                <a:cs typeface="Tahoma" pitchFamily="34" charset="0"/>
              </a:rPr>
              <a:pPr>
                <a:spcBef>
                  <a:spcPct val="0"/>
                </a:spcBef>
                <a:buClrTx/>
                <a:buSzTx/>
                <a:buFontTx/>
                <a:buNone/>
              </a:pPr>
              <a:t>30</a:t>
            </a:fld>
            <a:endParaRPr lang="en-US" altLang="zh-CN" sz="1400" b="0" smtClean="0">
              <a:latin typeface="Comic Sans MS" pitchFamily="66" charset="0"/>
              <a:cs typeface="Tahoma" pitchFamily="34" charset="0"/>
            </a:endParaRPr>
          </a:p>
        </p:txBody>
      </p:sp>
      <p:sp>
        <p:nvSpPr>
          <p:cNvPr id="62469" name="Text Box 4"/>
          <p:cNvSpPr txBox="1">
            <a:spLocks noChangeArrowheads="1"/>
          </p:cNvSpPr>
          <p:nvPr/>
        </p:nvSpPr>
        <p:spPr bwMode="auto">
          <a:xfrm>
            <a:off x="684213" y="0"/>
            <a:ext cx="7488237" cy="6816725"/>
          </a:xfrm>
          <a:prstGeom prst="rect">
            <a:avLst/>
          </a:prstGeom>
          <a:noFill/>
          <a:ln w="6350">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lang="en-US" altLang="zh-CN" sz="2300">
                <a:latin typeface="Times New Roman" pitchFamily="18" charset="0"/>
                <a:cs typeface="Tahoma" pitchFamily="34" charset="0"/>
              </a:rPr>
              <a:t>        s1=0; lefts=0;              </a:t>
            </a:r>
            <a:r>
              <a:rPr lang="en-US" altLang="zh-CN" sz="2300">
                <a:solidFill>
                  <a:srgbClr val="008000"/>
                </a:solidFill>
                <a:latin typeface="Times New Roman" pitchFamily="18" charset="0"/>
                <a:cs typeface="Tahoma" pitchFamily="34" charset="0"/>
              </a:rPr>
              <a:t>//</a:t>
            </a:r>
            <a:r>
              <a:rPr lang="zh-CN" altLang="en-US" sz="2300">
                <a:solidFill>
                  <a:srgbClr val="008000"/>
                </a:solidFill>
                <a:latin typeface="Times New Roman" pitchFamily="18" charset="0"/>
                <a:cs typeface="Tahoma" pitchFamily="34" charset="0"/>
              </a:rPr>
              <a:t>以下对应情况③，先求解</a:t>
            </a:r>
            <a:r>
              <a:rPr lang="en-US" altLang="zh-CN" sz="2300">
                <a:solidFill>
                  <a:srgbClr val="008000"/>
                </a:solidFill>
                <a:latin typeface="Times New Roman" pitchFamily="18" charset="0"/>
                <a:cs typeface="Tahoma" pitchFamily="34" charset="0"/>
              </a:rPr>
              <a:t>s1</a:t>
            </a:r>
          </a:p>
          <a:p>
            <a:pPr eaLnBrk="1" hangingPunct="1">
              <a:spcBef>
                <a:spcPct val="0"/>
              </a:spcBef>
              <a:buClrTx/>
              <a:buSzTx/>
              <a:buFontTx/>
              <a:buNone/>
            </a:pPr>
            <a:r>
              <a:rPr lang="en-US" altLang="zh-CN" sz="2300">
                <a:latin typeface="Times New Roman" pitchFamily="18" charset="0"/>
                <a:cs typeface="Tahoma" pitchFamily="34" charset="0"/>
              </a:rPr>
              <a:t>        for (i=center; i&gt;=left; i--)</a:t>
            </a:r>
          </a:p>
          <a:p>
            <a:pPr eaLnBrk="1" hangingPunct="1">
              <a:spcBef>
                <a:spcPct val="0"/>
              </a:spcBef>
              <a:buClrTx/>
              <a:buSzTx/>
              <a:buFontTx/>
              <a:buNone/>
            </a:pPr>
            <a:r>
              <a:rPr lang="en-US" altLang="zh-CN" sz="2300">
                <a:latin typeface="Times New Roman" pitchFamily="18" charset="0"/>
                <a:cs typeface="Tahoma" pitchFamily="34" charset="0"/>
              </a:rPr>
              <a:t>        {</a:t>
            </a:r>
          </a:p>
          <a:p>
            <a:pPr eaLnBrk="1" hangingPunct="1">
              <a:spcBef>
                <a:spcPct val="0"/>
              </a:spcBef>
              <a:buClrTx/>
              <a:buSzTx/>
              <a:buFontTx/>
              <a:buNone/>
            </a:pPr>
            <a:r>
              <a:rPr lang="en-US" altLang="zh-CN" sz="2300">
                <a:latin typeface="Times New Roman" pitchFamily="18" charset="0"/>
                <a:cs typeface="Tahoma" pitchFamily="34" charset="0"/>
              </a:rPr>
              <a:t>            lefts+=a[i];</a:t>
            </a:r>
          </a:p>
          <a:p>
            <a:pPr eaLnBrk="1" hangingPunct="1">
              <a:spcBef>
                <a:spcPct val="0"/>
              </a:spcBef>
              <a:buClrTx/>
              <a:buSzTx/>
              <a:buFontTx/>
              <a:buNone/>
            </a:pPr>
            <a:r>
              <a:rPr lang="en-US" altLang="zh-CN" sz="2300">
                <a:latin typeface="Times New Roman" pitchFamily="18" charset="0"/>
                <a:cs typeface="Tahoma" pitchFamily="34" charset="0"/>
              </a:rPr>
              <a:t>            if (lefts&gt;s1) s1=lefts;</a:t>
            </a:r>
          </a:p>
          <a:p>
            <a:pPr eaLnBrk="1" hangingPunct="1">
              <a:spcBef>
                <a:spcPct val="0"/>
              </a:spcBef>
              <a:buClrTx/>
              <a:buSzTx/>
              <a:buFontTx/>
              <a:buNone/>
            </a:pPr>
            <a:r>
              <a:rPr lang="en-US" altLang="zh-CN" sz="2300">
                <a:latin typeface="Times New Roman" pitchFamily="18" charset="0"/>
                <a:cs typeface="Tahoma" pitchFamily="34" charset="0"/>
              </a:rPr>
              <a:t>        }</a:t>
            </a:r>
          </a:p>
          <a:p>
            <a:pPr eaLnBrk="1" hangingPunct="1">
              <a:spcBef>
                <a:spcPct val="0"/>
              </a:spcBef>
              <a:buClrTx/>
              <a:buSzTx/>
              <a:buFontTx/>
              <a:buNone/>
            </a:pPr>
            <a:r>
              <a:rPr lang="en-US" altLang="zh-CN" sz="2300">
                <a:latin typeface="Times New Roman" pitchFamily="18" charset="0"/>
                <a:cs typeface="Tahoma" pitchFamily="34" charset="0"/>
              </a:rPr>
              <a:t>        s2=0; rights=0;             </a:t>
            </a:r>
            <a:r>
              <a:rPr lang="en-US" altLang="zh-CN" sz="2300">
                <a:solidFill>
                  <a:srgbClr val="008000"/>
                </a:solidFill>
                <a:latin typeface="Times New Roman" pitchFamily="18" charset="0"/>
                <a:cs typeface="Tahoma" pitchFamily="34" charset="0"/>
              </a:rPr>
              <a:t>//</a:t>
            </a:r>
            <a:r>
              <a:rPr lang="zh-CN" altLang="en-US" sz="2300">
                <a:solidFill>
                  <a:srgbClr val="008000"/>
                </a:solidFill>
                <a:latin typeface="Times New Roman" pitchFamily="18" charset="0"/>
                <a:cs typeface="Tahoma" pitchFamily="34" charset="0"/>
              </a:rPr>
              <a:t>再求解</a:t>
            </a:r>
            <a:r>
              <a:rPr lang="en-US" altLang="zh-CN" sz="2300">
                <a:solidFill>
                  <a:srgbClr val="008000"/>
                </a:solidFill>
                <a:latin typeface="Times New Roman" pitchFamily="18" charset="0"/>
                <a:cs typeface="Tahoma" pitchFamily="34" charset="0"/>
              </a:rPr>
              <a:t>s2</a:t>
            </a:r>
          </a:p>
          <a:p>
            <a:pPr eaLnBrk="1" hangingPunct="1">
              <a:spcBef>
                <a:spcPct val="0"/>
              </a:spcBef>
              <a:buClrTx/>
              <a:buSzTx/>
              <a:buFontTx/>
              <a:buNone/>
            </a:pPr>
            <a:r>
              <a:rPr lang="en-US" altLang="zh-CN" sz="2300">
                <a:latin typeface="Times New Roman" pitchFamily="18" charset="0"/>
                <a:cs typeface="Tahoma" pitchFamily="34" charset="0"/>
              </a:rPr>
              <a:t>        for (j=center+1; j&lt;=right; j++)</a:t>
            </a:r>
          </a:p>
          <a:p>
            <a:pPr eaLnBrk="1" hangingPunct="1">
              <a:spcBef>
                <a:spcPct val="0"/>
              </a:spcBef>
              <a:buClrTx/>
              <a:buSzTx/>
              <a:buFontTx/>
              <a:buNone/>
            </a:pPr>
            <a:r>
              <a:rPr lang="en-US" altLang="zh-CN" sz="2300">
                <a:latin typeface="Times New Roman" pitchFamily="18" charset="0"/>
                <a:cs typeface="Tahoma" pitchFamily="34" charset="0"/>
              </a:rPr>
              <a:t>        { </a:t>
            </a:r>
          </a:p>
          <a:p>
            <a:pPr eaLnBrk="1" hangingPunct="1">
              <a:spcBef>
                <a:spcPct val="0"/>
              </a:spcBef>
              <a:buClrTx/>
              <a:buSzTx/>
              <a:buFontTx/>
              <a:buNone/>
            </a:pPr>
            <a:r>
              <a:rPr lang="en-US" altLang="zh-CN" sz="2300">
                <a:latin typeface="Times New Roman" pitchFamily="18" charset="0"/>
                <a:cs typeface="Tahoma" pitchFamily="34" charset="0"/>
              </a:rPr>
              <a:t>            rights+=a[j];</a:t>
            </a:r>
          </a:p>
          <a:p>
            <a:pPr eaLnBrk="1" hangingPunct="1">
              <a:spcBef>
                <a:spcPct val="0"/>
              </a:spcBef>
              <a:buClrTx/>
              <a:buSzTx/>
              <a:buFontTx/>
              <a:buNone/>
            </a:pPr>
            <a:r>
              <a:rPr lang="en-US" altLang="zh-CN" sz="2300">
                <a:latin typeface="Times New Roman" pitchFamily="18" charset="0"/>
                <a:cs typeface="Tahoma" pitchFamily="34" charset="0"/>
              </a:rPr>
              <a:t>            if (rights&gt;s2) s2=rights;</a:t>
            </a:r>
          </a:p>
          <a:p>
            <a:pPr eaLnBrk="1" hangingPunct="1">
              <a:spcBef>
                <a:spcPct val="0"/>
              </a:spcBef>
              <a:buClrTx/>
              <a:buSzTx/>
              <a:buFontTx/>
              <a:buNone/>
            </a:pPr>
            <a:r>
              <a:rPr lang="en-US" altLang="zh-CN" sz="2300">
                <a:latin typeface="Times New Roman" pitchFamily="18" charset="0"/>
                <a:cs typeface="Tahoma" pitchFamily="34" charset="0"/>
              </a:rPr>
              <a:t>        }</a:t>
            </a:r>
          </a:p>
          <a:p>
            <a:pPr eaLnBrk="1" hangingPunct="1">
              <a:spcBef>
                <a:spcPct val="0"/>
              </a:spcBef>
              <a:buClrTx/>
              <a:buSzTx/>
              <a:buFontTx/>
              <a:buNone/>
            </a:pPr>
            <a:r>
              <a:rPr lang="en-US" altLang="zh-CN" sz="2300">
                <a:latin typeface="Times New Roman" pitchFamily="18" charset="0"/>
                <a:cs typeface="Tahoma" pitchFamily="34" charset="0"/>
              </a:rPr>
              <a:t>        sum=s1+s2;              </a:t>
            </a:r>
            <a:r>
              <a:rPr lang="en-US" altLang="zh-CN" sz="2300">
                <a:solidFill>
                  <a:srgbClr val="008000"/>
                </a:solidFill>
                <a:latin typeface="Times New Roman" pitchFamily="18" charset="0"/>
                <a:cs typeface="Tahoma" pitchFamily="34" charset="0"/>
              </a:rPr>
              <a:t>//</a:t>
            </a:r>
            <a:r>
              <a:rPr lang="zh-CN" altLang="en-US" sz="2300">
                <a:solidFill>
                  <a:srgbClr val="008000"/>
                </a:solidFill>
                <a:latin typeface="Times New Roman" pitchFamily="18" charset="0"/>
                <a:cs typeface="Tahoma" pitchFamily="34" charset="0"/>
              </a:rPr>
              <a:t>计算情况③的最大子段和 </a:t>
            </a:r>
          </a:p>
          <a:p>
            <a:pPr eaLnBrk="1" hangingPunct="1">
              <a:spcBef>
                <a:spcPct val="0"/>
              </a:spcBef>
              <a:buClrTx/>
              <a:buSzTx/>
              <a:buFontTx/>
              <a:buNone/>
            </a:pPr>
            <a:r>
              <a:rPr lang="zh-CN" altLang="en-US" sz="2300">
                <a:latin typeface="Times New Roman" pitchFamily="18" charset="0"/>
                <a:cs typeface="Tahoma" pitchFamily="34" charset="0"/>
              </a:rPr>
              <a:t>        </a:t>
            </a:r>
            <a:r>
              <a:rPr lang="en-US" altLang="zh-CN" sz="2300">
                <a:latin typeface="Times New Roman" pitchFamily="18" charset="0"/>
                <a:cs typeface="Tahoma" pitchFamily="34" charset="0"/>
              </a:rPr>
              <a:t>if (sum&lt;leftsum) sum=leftsum;  </a:t>
            </a:r>
          </a:p>
          <a:p>
            <a:pPr eaLnBrk="1" hangingPunct="1">
              <a:spcBef>
                <a:spcPct val="0"/>
              </a:spcBef>
              <a:buClrTx/>
              <a:buSzTx/>
              <a:buFontTx/>
              <a:buNone/>
            </a:pPr>
            <a:r>
              <a:rPr lang="en-US" altLang="zh-CN" sz="2300">
                <a:solidFill>
                  <a:srgbClr val="008000"/>
                </a:solidFill>
                <a:latin typeface="Times New Roman" pitchFamily="18" charset="0"/>
                <a:cs typeface="Tahoma" pitchFamily="34" charset="0"/>
              </a:rPr>
              <a:t>              //</a:t>
            </a:r>
            <a:r>
              <a:rPr lang="zh-CN" altLang="en-US" sz="2300">
                <a:solidFill>
                  <a:srgbClr val="008000"/>
                </a:solidFill>
                <a:latin typeface="Times New Roman" pitchFamily="18" charset="0"/>
                <a:cs typeface="Tahoma" pitchFamily="34" charset="0"/>
              </a:rPr>
              <a:t>合并，在</a:t>
            </a:r>
            <a:r>
              <a:rPr lang="en-US" altLang="zh-CN" sz="2300">
                <a:solidFill>
                  <a:srgbClr val="008000"/>
                </a:solidFill>
                <a:latin typeface="Times New Roman" pitchFamily="18" charset="0"/>
                <a:cs typeface="Tahoma" pitchFamily="34" charset="0"/>
              </a:rPr>
              <a:t>sum</a:t>
            </a:r>
            <a:r>
              <a:rPr lang="zh-CN" altLang="en-US" sz="2300">
                <a:solidFill>
                  <a:srgbClr val="008000"/>
                </a:solidFill>
                <a:latin typeface="Times New Roman" pitchFamily="18" charset="0"/>
                <a:cs typeface="Tahoma" pitchFamily="34" charset="0"/>
              </a:rPr>
              <a:t>、</a:t>
            </a:r>
            <a:r>
              <a:rPr lang="en-US" altLang="zh-CN" sz="2300">
                <a:solidFill>
                  <a:srgbClr val="008000"/>
                </a:solidFill>
                <a:latin typeface="Times New Roman" pitchFamily="18" charset="0"/>
                <a:cs typeface="Tahoma" pitchFamily="34" charset="0"/>
              </a:rPr>
              <a:t>leftsum</a:t>
            </a:r>
            <a:r>
              <a:rPr lang="zh-CN" altLang="en-US" sz="2300">
                <a:solidFill>
                  <a:srgbClr val="008000"/>
                </a:solidFill>
                <a:latin typeface="Times New Roman" pitchFamily="18" charset="0"/>
                <a:cs typeface="Tahoma" pitchFamily="34" charset="0"/>
              </a:rPr>
              <a:t>和</a:t>
            </a:r>
            <a:r>
              <a:rPr lang="en-US" altLang="zh-CN" sz="2300">
                <a:solidFill>
                  <a:srgbClr val="008000"/>
                </a:solidFill>
                <a:latin typeface="Times New Roman" pitchFamily="18" charset="0"/>
                <a:cs typeface="Tahoma" pitchFamily="34" charset="0"/>
              </a:rPr>
              <a:t>rightsum</a:t>
            </a:r>
            <a:r>
              <a:rPr lang="zh-CN" altLang="en-US" sz="2300">
                <a:solidFill>
                  <a:srgbClr val="008000"/>
                </a:solidFill>
                <a:latin typeface="Times New Roman" pitchFamily="18" charset="0"/>
                <a:cs typeface="Tahoma" pitchFamily="34" charset="0"/>
              </a:rPr>
              <a:t>中取较大者</a:t>
            </a:r>
          </a:p>
          <a:p>
            <a:pPr eaLnBrk="1" hangingPunct="1">
              <a:spcBef>
                <a:spcPct val="0"/>
              </a:spcBef>
              <a:buClrTx/>
              <a:buSzTx/>
              <a:buFontTx/>
              <a:buNone/>
            </a:pPr>
            <a:r>
              <a:rPr lang="zh-CN" altLang="en-US" sz="2300">
                <a:latin typeface="Times New Roman" pitchFamily="18" charset="0"/>
                <a:cs typeface="Tahoma" pitchFamily="34" charset="0"/>
              </a:rPr>
              <a:t>        </a:t>
            </a:r>
            <a:r>
              <a:rPr lang="en-US" altLang="zh-CN" sz="2300">
                <a:latin typeface="Times New Roman" pitchFamily="18" charset="0"/>
                <a:cs typeface="Tahoma" pitchFamily="34" charset="0"/>
              </a:rPr>
              <a:t>if (sum&lt;rightsum) sum=rightsum;</a:t>
            </a:r>
          </a:p>
          <a:p>
            <a:pPr eaLnBrk="1" hangingPunct="1">
              <a:spcBef>
                <a:spcPct val="0"/>
              </a:spcBef>
              <a:buClrTx/>
              <a:buSzTx/>
              <a:buFontTx/>
              <a:buNone/>
            </a:pPr>
            <a:r>
              <a:rPr lang="en-US" altLang="zh-CN" sz="2300">
                <a:latin typeface="Times New Roman" pitchFamily="18" charset="0"/>
                <a:cs typeface="Tahoma" pitchFamily="34" charset="0"/>
              </a:rPr>
              <a:t>     }</a:t>
            </a:r>
          </a:p>
          <a:p>
            <a:pPr eaLnBrk="1" hangingPunct="1">
              <a:spcBef>
                <a:spcPct val="0"/>
              </a:spcBef>
              <a:buClrTx/>
              <a:buSzTx/>
              <a:buFontTx/>
              <a:buNone/>
            </a:pPr>
            <a:r>
              <a:rPr lang="en-US" altLang="zh-CN" sz="2300">
                <a:latin typeface="Times New Roman" pitchFamily="18" charset="0"/>
                <a:cs typeface="Tahoma" pitchFamily="34" charset="0"/>
              </a:rPr>
              <a:t>     return sum;</a:t>
            </a:r>
          </a:p>
          <a:p>
            <a:pPr eaLnBrk="1" hangingPunct="1">
              <a:spcBef>
                <a:spcPct val="0"/>
              </a:spcBef>
              <a:buClrTx/>
              <a:buSzTx/>
              <a:buFontTx/>
              <a:buNone/>
            </a:pPr>
            <a:r>
              <a:rPr lang="en-US" altLang="zh-CN" sz="2300">
                <a:latin typeface="Times New Roman" pitchFamily="18" charset="0"/>
                <a:cs typeface="Tahoma" pitchFamily="34" charset="0"/>
              </a:rPr>
              <a:t>}</a:t>
            </a:r>
            <a:endParaRPr lang="en-US" altLang="zh-CN" sz="2300">
              <a:solidFill>
                <a:schemeClr val="accent2"/>
              </a:solidFill>
              <a:latin typeface="Times New Roman" pitchFamily="18" charset="0"/>
              <a:cs typeface="Tahoma" pitchFamily="34" charset="0"/>
            </a:endParaRPr>
          </a:p>
        </p:txBody>
      </p:sp>
    </p:spTree>
    <p:extLst>
      <p:ext uri="{BB962C8B-B14F-4D97-AF65-F5344CB8AC3E}">
        <p14:creationId xmlns:p14="http://schemas.microsoft.com/office/powerpoint/2010/main" val="2483691406"/>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B68C1331-266B-4D52-B1CC-4BD3AF7F4FE1}"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6349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63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252B4823-DB25-4DCD-A30A-67900F783451}" type="slidenum">
              <a:rPr lang="en-US" altLang="zh-CN" sz="1400" b="0" smtClean="0">
                <a:latin typeface="Comic Sans MS" pitchFamily="66" charset="0"/>
                <a:ea typeface="宋体" charset="-122"/>
              </a:rPr>
              <a:pPr>
                <a:spcBef>
                  <a:spcPct val="0"/>
                </a:spcBef>
                <a:buClrTx/>
                <a:buSzTx/>
                <a:buFontTx/>
                <a:buNone/>
              </a:pPr>
              <a:t>31</a:t>
            </a:fld>
            <a:endParaRPr lang="en-US" altLang="zh-CN" sz="1400" b="0" smtClean="0">
              <a:latin typeface="Comic Sans MS" pitchFamily="66" charset="0"/>
              <a:ea typeface="宋体" charset="-122"/>
            </a:endParaRPr>
          </a:p>
        </p:txBody>
      </p:sp>
      <p:sp>
        <p:nvSpPr>
          <p:cNvPr id="63493" name="Text Box 2"/>
          <p:cNvSpPr txBox="1">
            <a:spLocks noChangeArrowheads="1"/>
          </p:cNvSpPr>
          <p:nvPr/>
        </p:nvSpPr>
        <p:spPr bwMode="auto">
          <a:xfrm>
            <a:off x="571500" y="1214438"/>
            <a:ext cx="83581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lnSpc>
                <a:spcPct val="150000"/>
              </a:lnSpc>
              <a:spcBef>
                <a:spcPct val="50000"/>
              </a:spcBef>
              <a:buClrTx/>
              <a:buSzTx/>
              <a:buFontTx/>
              <a:buNone/>
            </a:pPr>
            <a:r>
              <a:rPr kumimoji="1" lang="zh-CN" altLang="en-US" sz="2800">
                <a:latin typeface="宋体" charset="-122"/>
                <a:ea typeface="宋体" charset="-122"/>
              </a:rPr>
              <a:t>思考：采用分治法求解课本的例子：</a:t>
            </a:r>
            <a:endParaRPr kumimoji="1" lang="en-US" altLang="zh-CN" sz="2800">
              <a:latin typeface="宋体" charset="-122"/>
              <a:ea typeface="宋体" charset="-122"/>
            </a:endParaRPr>
          </a:p>
          <a:p>
            <a:pPr algn="just" eaLnBrk="1" hangingPunct="1">
              <a:lnSpc>
                <a:spcPct val="150000"/>
              </a:lnSpc>
              <a:spcBef>
                <a:spcPct val="50000"/>
              </a:spcBef>
              <a:buClrTx/>
              <a:buSzTx/>
              <a:buFontTx/>
              <a:buNone/>
            </a:pPr>
            <a:r>
              <a:rPr kumimoji="1" lang="zh-CN" altLang="en-US" sz="2800">
                <a:latin typeface="宋体" charset="-122"/>
                <a:ea typeface="宋体" charset="-122"/>
              </a:rPr>
              <a:t>（</a:t>
            </a:r>
            <a:r>
              <a:rPr kumimoji="1" lang="en-US" altLang="zh-CN" sz="2800">
                <a:latin typeface="宋体" charset="-122"/>
                <a:ea typeface="宋体" charset="-122"/>
              </a:rPr>
              <a:t>-20, 11</a:t>
            </a:r>
            <a:r>
              <a:rPr kumimoji="1" lang="zh-CN" altLang="en-US" sz="2800">
                <a:latin typeface="宋体" charset="-122"/>
                <a:ea typeface="宋体" charset="-122"/>
              </a:rPr>
              <a:t>，</a:t>
            </a:r>
            <a:r>
              <a:rPr kumimoji="1" lang="en-US" altLang="zh-CN" sz="2800">
                <a:latin typeface="宋体" charset="-122"/>
                <a:ea typeface="宋体" charset="-122"/>
              </a:rPr>
              <a:t>-4, 13</a:t>
            </a:r>
            <a:r>
              <a:rPr kumimoji="1" lang="zh-CN" altLang="en-US" sz="2800">
                <a:latin typeface="宋体" charset="-122"/>
                <a:ea typeface="宋体" charset="-122"/>
              </a:rPr>
              <a:t>，</a:t>
            </a:r>
            <a:r>
              <a:rPr kumimoji="1" lang="en-US" altLang="zh-CN" sz="2800">
                <a:latin typeface="宋体" charset="-122"/>
                <a:ea typeface="宋体" charset="-122"/>
              </a:rPr>
              <a:t>-5</a:t>
            </a:r>
            <a:r>
              <a:rPr kumimoji="1" lang="zh-CN" altLang="en-US" sz="2800">
                <a:latin typeface="宋体" charset="-122"/>
                <a:ea typeface="宋体" charset="-122"/>
              </a:rPr>
              <a:t>，</a:t>
            </a:r>
            <a:r>
              <a:rPr kumimoji="1" lang="en-US" altLang="zh-CN" sz="2800">
                <a:latin typeface="宋体" charset="-122"/>
                <a:ea typeface="宋体" charset="-122"/>
              </a:rPr>
              <a:t>-2</a:t>
            </a:r>
            <a:r>
              <a:rPr kumimoji="1" lang="zh-CN" altLang="en-US" sz="2800">
                <a:latin typeface="宋体" charset="-122"/>
                <a:ea typeface="宋体" charset="-122"/>
              </a:rPr>
              <a:t>）</a:t>
            </a:r>
            <a:r>
              <a:rPr kumimoji="1" lang="zh-CN" altLang="en-US" sz="2800">
                <a:latin typeface="Times New Roman" pitchFamily="18" charset="0"/>
                <a:ea typeface="宋体" charset="-122"/>
              </a:rPr>
              <a:t> </a:t>
            </a:r>
            <a:endParaRPr kumimoji="1" lang="en-US" altLang="zh-CN" sz="2800">
              <a:latin typeface="Times New Roman" pitchFamily="18" charset="0"/>
              <a:ea typeface="宋体" charset="-122"/>
            </a:endParaRPr>
          </a:p>
          <a:p>
            <a:pPr algn="just" eaLnBrk="1" hangingPunct="1">
              <a:lnSpc>
                <a:spcPct val="150000"/>
              </a:lnSpc>
              <a:spcBef>
                <a:spcPct val="50000"/>
              </a:spcBef>
              <a:buClrTx/>
              <a:buSzTx/>
              <a:buFontTx/>
              <a:buNone/>
            </a:pPr>
            <a:r>
              <a:rPr kumimoji="1" lang="zh-CN" altLang="en-US" sz="2800">
                <a:latin typeface="Times New Roman" pitchFamily="18" charset="0"/>
                <a:ea typeface="宋体" charset="-122"/>
              </a:rPr>
              <a:t>写出求解最大子段和的过程。</a:t>
            </a:r>
          </a:p>
        </p:txBody>
      </p:sp>
      <p:sp>
        <p:nvSpPr>
          <p:cNvPr id="63494" name="Rectangle 4"/>
          <p:cNvSpPr>
            <a:spLocks noChangeArrowheads="1"/>
          </p:cNvSpPr>
          <p:nvPr/>
        </p:nvSpPr>
        <p:spPr bwMode="auto">
          <a:xfrm>
            <a:off x="3614738" y="334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63495" name="Text Box 2"/>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4.3.1  </a:t>
            </a:r>
            <a:r>
              <a:rPr kumimoji="1" lang="zh-CN" altLang="en-US" sz="4400">
                <a:solidFill>
                  <a:schemeClr val="tx2"/>
                </a:solidFill>
                <a:latin typeface="华文行楷" pitchFamily="2" charset="-122"/>
                <a:ea typeface="华文行楷" pitchFamily="2" charset="-122"/>
              </a:rPr>
              <a:t>最大子段和问题 </a:t>
            </a:r>
          </a:p>
        </p:txBody>
      </p:sp>
    </p:spTree>
    <p:extLst>
      <p:ext uri="{BB962C8B-B14F-4D97-AF65-F5344CB8AC3E}">
        <p14:creationId xmlns:p14="http://schemas.microsoft.com/office/powerpoint/2010/main" val="831751721"/>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9B2971A9-F569-4C8C-8AD4-662EB00B76B0}"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6451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451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9103DA78-FE62-438B-B495-13D06767F903}" type="slidenum">
              <a:rPr lang="en-US" altLang="zh-CN" sz="1400" b="0" smtClean="0">
                <a:latin typeface="Comic Sans MS" pitchFamily="66" charset="0"/>
                <a:cs typeface="Tahoma" pitchFamily="34" charset="0"/>
              </a:rPr>
              <a:pPr>
                <a:spcBef>
                  <a:spcPct val="0"/>
                </a:spcBef>
                <a:buClrTx/>
                <a:buSzTx/>
                <a:buFontTx/>
                <a:buNone/>
              </a:pPr>
              <a:t>32</a:t>
            </a:fld>
            <a:endParaRPr lang="en-US" altLang="zh-CN" sz="1400" b="0" smtClean="0">
              <a:latin typeface="Comic Sans MS" pitchFamily="66" charset="0"/>
              <a:cs typeface="Tahoma" pitchFamily="34" charset="0"/>
            </a:endParaRPr>
          </a:p>
        </p:txBody>
      </p:sp>
      <p:sp>
        <p:nvSpPr>
          <p:cNvPr id="64517" name="Text Box 2"/>
          <p:cNvSpPr txBox="1">
            <a:spLocks noChangeArrowheads="1"/>
          </p:cNvSpPr>
          <p:nvPr/>
        </p:nvSpPr>
        <p:spPr bwMode="auto">
          <a:xfrm>
            <a:off x="285750" y="857250"/>
            <a:ext cx="8643938"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eaLnBrk="1" hangingPunct="1">
              <a:lnSpc>
                <a:spcPct val="150000"/>
              </a:lnSpc>
              <a:spcBef>
                <a:spcPct val="50000"/>
              </a:spcBef>
              <a:buClrTx/>
              <a:buSzTx/>
              <a:buFontTx/>
              <a:buNone/>
            </a:pPr>
            <a:r>
              <a:rPr kumimoji="1" lang="en-US" altLang="zh-CN" sz="2800">
                <a:latin typeface="Times New Roman" pitchFamily="18" charset="0"/>
                <a:cs typeface="Tahoma" pitchFamily="34" charset="0"/>
              </a:rPr>
              <a:t>        </a:t>
            </a:r>
            <a:r>
              <a:rPr kumimoji="1" lang="zh-CN" altLang="en-US" sz="2800">
                <a:latin typeface="Times New Roman" pitchFamily="18" charset="0"/>
                <a:cs typeface="Tahoma" pitchFamily="34" charset="0"/>
              </a:rPr>
              <a:t>分析算法</a:t>
            </a:r>
            <a:r>
              <a:rPr kumimoji="1" lang="en-US" altLang="zh-CN" sz="2800">
                <a:latin typeface="Times New Roman" pitchFamily="18" charset="0"/>
                <a:cs typeface="Tahoma" pitchFamily="34" charset="0"/>
              </a:rPr>
              <a:t>4.7</a:t>
            </a:r>
            <a:r>
              <a:rPr kumimoji="1" lang="zh-CN" altLang="en-US" sz="2800">
                <a:latin typeface="Times New Roman" pitchFamily="18" charset="0"/>
                <a:cs typeface="Tahoma" pitchFamily="34" charset="0"/>
              </a:rPr>
              <a:t>的时间性能，对应划分得到的情况①和②，需要分别递归求解，对应情况③，两个并列</a:t>
            </a:r>
            <a:r>
              <a:rPr kumimoji="1" lang="en-US" altLang="zh-CN" sz="2800">
                <a:latin typeface="Times New Roman" pitchFamily="18" charset="0"/>
                <a:cs typeface="Tahoma" pitchFamily="34" charset="0"/>
              </a:rPr>
              <a:t>for</a:t>
            </a:r>
            <a:r>
              <a:rPr kumimoji="1" lang="zh-CN" altLang="en-US" sz="2800">
                <a:latin typeface="Times New Roman" pitchFamily="18" charset="0"/>
                <a:cs typeface="Tahoma" pitchFamily="34" charset="0"/>
              </a:rPr>
              <a:t>循环的时间复杂性是</a:t>
            </a:r>
            <a:r>
              <a:rPr kumimoji="1" lang="en-US" altLang="zh-CN" sz="2800" i="1">
                <a:latin typeface="Times New Roman" pitchFamily="18" charset="0"/>
                <a:cs typeface="Tahoma" pitchFamily="34" charset="0"/>
              </a:rPr>
              <a:t>O</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a:t>
            </a:r>
            <a:r>
              <a:rPr kumimoji="1" lang="zh-CN" altLang="en-US" sz="2800">
                <a:latin typeface="Times New Roman" pitchFamily="18" charset="0"/>
                <a:cs typeface="Tahoma" pitchFamily="34" charset="0"/>
              </a:rPr>
              <a:t>，所以，存在如下递推式：</a:t>
            </a: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algn="just" eaLnBrk="1" hangingPunct="1">
              <a:spcBef>
                <a:spcPct val="50000"/>
              </a:spcBef>
              <a:buClrTx/>
              <a:buSzTx/>
              <a:buFontTx/>
              <a:buNone/>
            </a:pPr>
            <a:endParaRPr kumimoji="1" lang="zh-CN" altLang="en-US" sz="2400">
              <a:latin typeface="Times New Roman" pitchFamily="18" charset="0"/>
              <a:cs typeface="Tahoma" pitchFamily="34" charset="0"/>
            </a:endParaRPr>
          </a:p>
          <a:p>
            <a:pPr eaLnBrk="1" hangingPunct="1">
              <a:spcBef>
                <a:spcPct val="50000"/>
              </a:spcBef>
              <a:buClrTx/>
              <a:buSzTx/>
              <a:buFontTx/>
              <a:buNone/>
            </a:pPr>
            <a:r>
              <a:rPr kumimoji="1" lang="zh-CN" altLang="en-US" sz="2800">
                <a:latin typeface="宋体" charset="-122"/>
                <a:cs typeface="Tahoma" pitchFamily="34" charset="0"/>
              </a:rPr>
              <a:t>根据定理</a:t>
            </a:r>
            <a:r>
              <a:rPr kumimoji="1" lang="en-US" altLang="zh-CN" sz="2800">
                <a:latin typeface="宋体" charset="-122"/>
                <a:cs typeface="Tahoma" pitchFamily="34" charset="0"/>
              </a:rPr>
              <a:t>2.1</a:t>
            </a:r>
            <a:r>
              <a:rPr kumimoji="1" lang="zh-CN" altLang="en-US" sz="2800">
                <a:latin typeface="宋体" charset="-122"/>
                <a:cs typeface="Tahoma" pitchFamily="34" charset="0"/>
              </a:rPr>
              <a:t>（课本</a:t>
            </a:r>
            <a:r>
              <a:rPr kumimoji="1" lang="en-US" altLang="zh-CN" sz="2800">
                <a:latin typeface="宋体" charset="-122"/>
                <a:cs typeface="Tahoma" pitchFamily="34" charset="0"/>
              </a:rPr>
              <a:t>P22</a:t>
            </a:r>
            <a:r>
              <a:rPr kumimoji="1" lang="zh-CN" altLang="en-US" sz="2800">
                <a:latin typeface="宋体" charset="-122"/>
                <a:cs typeface="Tahoma" pitchFamily="34" charset="0"/>
              </a:rPr>
              <a:t>），算法</a:t>
            </a:r>
            <a:r>
              <a:rPr kumimoji="1" lang="en-US" altLang="zh-CN" sz="2800">
                <a:latin typeface="Times New Roman" pitchFamily="18" charset="0"/>
                <a:cs typeface="Tahoma" pitchFamily="34" charset="0"/>
              </a:rPr>
              <a:t>4.7</a:t>
            </a:r>
            <a:r>
              <a:rPr kumimoji="1" lang="zh-CN" altLang="en-US" sz="2800">
                <a:latin typeface="宋体" charset="-122"/>
                <a:cs typeface="Tahoma" pitchFamily="34" charset="0"/>
              </a:rPr>
              <a:t>的时间复杂性为</a:t>
            </a:r>
            <a:r>
              <a:rPr kumimoji="1" lang="en-US" altLang="zh-CN" sz="2800" i="1">
                <a:latin typeface="Times New Roman" pitchFamily="18" charset="0"/>
                <a:cs typeface="Tahoma" pitchFamily="34" charset="0"/>
              </a:rPr>
              <a:t>O</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log</a:t>
            </a:r>
            <a:r>
              <a:rPr kumimoji="1" lang="en-US" altLang="zh-CN" sz="2800" baseline="-30000">
                <a:latin typeface="Times New Roman" pitchFamily="18" charset="0"/>
                <a:cs typeface="Tahoma" pitchFamily="34" charset="0"/>
              </a:rPr>
              <a:t>2</a:t>
            </a:r>
            <a:r>
              <a:rPr kumimoji="1" lang="en-US" altLang="zh-CN" sz="2800" i="1">
                <a:latin typeface="Times New Roman" pitchFamily="18" charset="0"/>
                <a:cs typeface="Tahoma" pitchFamily="34" charset="0"/>
              </a:rPr>
              <a:t>n</a:t>
            </a:r>
            <a:r>
              <a:rPr kumimoji="1" lang="en-US" altLang="zh-CN" sz="2800">
                <a:latin typeface="Times New Roman" pitchFamily="18" charset="0"/>
                <a:cs typeface="Tahoma" pitchFamily="34" charset="0"/>
              </a:rPr>
              <a:t>)</a:t>
            </a:r>
            <a:r>
              <a:rPr kumimoji="1" lang="zh-CN" altLang="en-US" sz="2800">
                <a:latin typeface="宋体" charset="-122"/>
                <a:cs typeface="Tahoma" pitchFamily="34" charset="0"/>
              </a:rPr>
              <a:t>。</a:t>
            </a:r>
            <a:r>
              <a:rPr kumimoji="1" lang="zh-CN" altLang="en-US" sz="2800">
                <a:latin typeface="Times New Roman" pitchFamily="18" charset="0"/>
                <a:cs typeface="Tahoma" pitchFamily="34" charset="0"/>
              </a:rPr>
              <a:t> </a:t>
            </a:r>
          </a:p>
        </p:txBody>
      </p:sp>
      <p:graphicFrame>
        <p:nvGraphicFramePr>
          <p:cNvPr id="64518" name="Object 3"/>
          <p:cNvGraphicFramePr>
            <a:graphicFrameLocks noChangeAspect="1"/>
          </p:cNvGraphicFramePr>
          <p:nvPr/>
        </p:nvGraphicFramePr>
        <p:xfrm>
          <a:off x="2195513" y="2997200"/>
          <a:ext cx="4321175" cy="1081088"/>
        </p:xfrm>
        <a:graphic>
          <a:graphicData uri="http://schemas.openxmlformats.org/presentationml/2006/ole">
            <mc:AlternateContent xmlns:mc="http://schemas.openxmlformats.org/markup-compatibility/2006">
              <mc:Choice xmlns:v="urn:schemas-microsoft-com:vml" Requires="v">
                <p:oleObj spid="_x0000_s40965" r:id="rId3" imgW="1917700" imgH="457200" progId="Equation.3">
                  <p:embed/>
                </p:oleObj>
              </mc:Choice>
              <mc:Fallback>
                <p:oleObj r:id="rId3" imgW="1917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997200"/>
                        <a:ext cx="432117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98720933"/>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E2C59E8E-6727-47E2-8779-B97E5FE49EE9}"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65539"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655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F271A937-4E37-425C-AA9E-1100B3E56A14}" type="slidenum">
              <a:rPr lang="en-US" altLang="zh-CN" sz="1400" b="0" smtClean="0">
                <a:latin typeface="Comic Sans MS" pitchFamily="66" charset="0"/>
                <a:ea typeface="宋体" charset="-122"/>
              </a:rPr>
              <a:pPr>
                <a:spcBef>
                  <a:spcPct val="0"/>
                </a:spcBef>
                <a:buClrTx/>
                <a:buSzTx/>
                <a:buFontTx/>
                <a:buNone/>
              </a:pPr>
              <a:t>33</a:t>
            </a:fld>
            <a:endParaRPr lang="en-US" altLang="zh-CN" sz="1400" b="0" smtClean="0">
              <a:latin typeface="Comic Sans MS" pitchFamily="66" charset="0"/>
              <a:ea typeface="宋体" charset="-122"/>
            </a:endParaRPr>
          </a:p>
        </p:txBody>
      </p:sp>
      <p:sp>
        <p:nvSpPr>
          <p:cNvPr id="65541" name="Text Box 3"/>
          <p:cNvSpPr txBox="1">
            <a:spLocks noChangeArrowheads="1"/>
          </p:cNvSpPr>
          <p:nvPr/>
        </p:nvSpPr>
        <p:spPr bwMode="auto">
          <a:xfrm>
            <a:off x="395288" y="1268413"/>
            <a:ext cx="81407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eaLnBrk="1" hangingPunct="1">
              <a:spcBef>
                <a:spcPct val="50000"/>
              </a:spcBef>
              <a:buClrTx/>
              <a:buSzTx/>
              <a:buFontTx/>
              <a:buNone/>
            </a:pPr>
            <a:r>
              <a:rPr kumimoji="1" lang="en-US" altLang="zh-CN" sz="2800">
                <a:latin typeface="Times New Roman" pitchFamily="18" charset="0"/>
                <a:ea typeface="宋体" charset="-122"/>
              </a:rPr>
              <a:t>        </a:t>
            </a:r>
            <a:r>
              <a:rPr kumimoji="1" lang="zh-CN" altLang="en-US" sz="2800">
                <a:latin typeface="Times New Roman" pitchFamily="18" charset="0"/>
                <a:ea typeface="宋体" charset="-122"/>
              </a:rPr>
              <a:t>在一个</a:t>
            </a:r>
            <a:r>
              <a:rPr kumimoji="1" lang="en-US" altLang="zh-CN" sz="2800">
                <a:latin typeface="Times New Roman" pitchFamily="18" charset="0"/>
                <a:ea typeface="宋体" charset="-122"/>
              </a:rPr>
              <a:t>2</a:t>
            </a:r>
            <a:r>
              <a:rPr kumimoji="1" lang="en-US" altLang="zh-CN" sz="2800" i="1" baseline="30000">
                <a:latin typeface="Times New Roman" pitchFamily="18" charset="0"/>
                <a:ea typeface="宋体" charset="-122"/>
              </a:rPr>
              <a:t>k</a:t>
            </a:r>
            <a:r>
              <a:rPr kumimoji="1" lang="en-US" altLang="zh-CN" sz="2800">
                <a:latin typeface="Times New Roman" pitchFamily="18" charset="0"/>
                <a:ea typeface="宋体" charset="-122"/>
              </a:rPr>
              <a:t>×2</a:t>
            </a:r>
            <a:r>
              <a:rPr kumimoji="1" lang="en-US" altLang="zh-CN" sz="2800" i="1" baseline="30000">
                <a:latin typeface="Times New Roman" pitchFamily="18" charset="0"/>
                <a:ea typeface="宋体" charset="-122"/>
              </a:rPr>
              <a:t>k</a:t>
            </a:r>
            <a:r>
              <a:rPr kumimoji="1" lang="en-US" altLang="zh-CN" sz="2800">
                <a:latin typeface="Times New Roman" pitchFamily="18" charset="0"/>
                <a:ea typeface="宋体" charset="-122"/>
              </a:rPr>
              <a:t> </a:t>
            </a:r>
            <a:r>
              <a:rPr kumimoji="1" lang="zh-CN" altLang="en-US" sz="2800">
                <a:latin typeface="Times New Roman" pitchFamily="18" charset="0"/>
                <a:ea typeface="宋体" charset="-122"/>
              </a:rPr>
              <a:t>（</a:t>
            </a:r>
            <a:r>
              <a:rPr kumimoji="1" lang="en-US" altLang="zh-CN" sz="2800" i="1">
                <a:latin typeface="Times New Roman" pitchFamily="18" charset="0"/>
                <a:ea typeface="宋体" charset="-122"/>
              </a:rPr>
              <a:t>k</a:t>
            </a:r>
            <a:r>
              <a:rPr kumimoji="1" lang="en-US" altLang="zh-CN" sz="2800">
                <a:latin typeface="Times New Roman" pitchFamily="18" charset="0"/>
                <a:ea typeface="宋体" charset="-122"/>
              </a:rPr>
              <a:t>≥0</a:t>
            </a:r>
            <a:r>
              <a:rPr kumimoji="1" lang="zh-CN" altLang="en-US" sz="2800">
                <a:latin typeface="Times New Roman" pitchFamily="18" charset="0"/>
                <a:ea typeface="宋体" charset="-122"/>
              </a:rPr>
              <a:t>）个方格组成的棋盘中，恰有一个方格与其他方格不同，称该方格为特殊方格。棋盘覆盖问题要求用图</a:t>
            </a:r>
            <a:r>
              <a:rPr kumimoji="1" lang="en-US" altLang="zh-CN" sz="2800">
                <a:latin typeface="Times New Roman" pitchFamily="18" charset="0"/>
                <a:ea typeface="宋体" charset="-122"/>
              </a:rPr>
              <a:t>4.11</a:t>
            </a:r>
            <a:r>
              <a:rPr kumimoji="1" lang="zh-CN" altLang="en-US" sz="2800">
                <a:latin typeface="Times New Roman" pitchFamily="18" charset="0"/>
                <a:ea typeface="宋体" charset="-122"/>
              </a:rPr>
              <a:t>（</a:t>
            </a:r>
            <a:r>
              <a:rPr kumimoji="1" lang="en-US" altLang="zh-CN" sz="2800">
                <a:latin typeface="Times New Roman" pitchFamily="18" charset="0"/>
                <a:ea typeface="宋体" charset="-122"/>
              </a:rPr>
              <a:t>b</a:t>
            </a:r>
            <a:r>
              <a:rPr kumimoji="1" lang="zh-CN" altLang="en-US" sz="2800">
                <a:latin typeface="Times New Roman" pitchFamily="18" charset="0"/>
                <a:ea typeface="宋体" charset="-122"/>
              </a:rPr>
              <a:t>）所示的</a:t>
            </a:r>
            <a:r>
              <a:rPr kumimoji="1" lang="en-US" altLang="zh-CN" sz="2800">
                <a:latin typeface="Times New Roman" pitchFamily="18" charset="0"/>
                <a:ea typeface="宋体" charset="-122"/>
              </a:rPr>
              <a:t>4</a:t>
            </a:r>
            <a:r>
              <a:rPr kumimoji="1" lang="zh-CN" altLang="en-US" sz="2800">
                <a:latin typeface="Times New Roman" pitchFamily="18" charset="0"/>
                <a:ea typeface="宋体" charset="-122"/>
              </a:rPr>
              <a:t>种不同形状的</a:t>
            </a:r>
            <a:r>
              <a:rPr kumimoji="1" lang="en-US" altLang="zh-CN" sz="2800">
                <a:latin typeface="Times New Roman" pitchFamily="18" charset="0"/>
                <a:ea typeface="宋体" charset="-122"/>
              </a:rPr>
              <a:t>L</a:t>
            </a:r>
            <a:r>
              <a:rPr kumimoji="1" lang="zh-CN" altLang="en-US" sz="2800">
                <a:latin typeface="Times New Roman" pitchFamily="18" charset="0"/>
                <a:ea typeface="宋体" charset="-122"/>
              </a:rPr>
              <a:t>型骨牌覆盖给定棋盘上除特殊方格以外的所有方格，且任何</a:t>
            </a:r>
            <a:r>
              <a:rPr kumimoji="1" lang="en-US" altLang="zh-CN" sz="2800">
                <a:latin typeface="Times New Roman" pitchFamily="18" charset="0"/>
                <a:ea typeface="宋体" charset="-122"/>
              </a:rPr>
              <a:t>2</a:t>
            </a:r>
            <a:r>
              <a:rPr kumimoji="1" lang="zh-CN" altLang="en-US" sz="2800">
                <a:latin typeface="Times New Roman" pitchFamily="18" charset="0"/>
                <a:ea typeface="宋体" charset="-122"/>
              </a:rPr>
              <a:t>个</a:t>
            </a:r>
            <a:r>
              <a:rPr kumimoji="1" lang="en-US" altLang="zh-CN" sz="2800">
                <a:latin typeface="Times New Roman" pitchFamily="18" charset="0"/>
                <a:ea typeface="宋体" charset="-122"/>
              </a:rPr>
              <a:t>L</a:t>
            </a:r>
            <a:r>
              <a:rPr kumimoji="1" lang="zh-CN" altLang="en-US" sz="2800">
                <a:latin typeface="Times New Roman" pitchFamily="18" charset="0"/>
                <a:ea typeface="宋体" charset="-122"/>
              </a:rPr>
              <a:t>型骨牌不得重叠覆盖。</a:t>
            </a:r>
          </a:p>
        </p:txBody>
      </p:sp>
      <p:grpSp>
        <p:nvGrpSpPr>
          <p:cNvPr id="65542" name="Group 26"/>
          <p:cNvGrpSpPr>
            <a:grpSpLocks/>
          </p:cNvGrpSpPr>
          <p:nvPr/>
        </p:nvGrpSpPr>
        <p:grpSpPr bwMode="auto">
          <a:xfrm>
            <a:off x="1547813" y="3789363"/>
            <a:ext cx="1697037" cy="1584325"/>
            <a:chOff x="937" y="2624"/>
            <a:chExt cx="880" cy="771"/>
          </a:xfrm>
        </p:grpSpPr>
        <p:sp>
          <p:nvSpPr>
            <p:cNvPr id="65558" name="Rectangle 5"/>
            <p:cNvSpPr>
              <a:spLocks noChangeArrowheads="1"/>
            </p:cNvSpPr>
            <p:nvPr/>
          </p:nvSpPr>
          <p:spPr bwMode="auto">
            <a:xfrm>
              <a:off x="939" y="2624"/>
              <a:ext cx="878" cy="771"/>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65559" name="Line 6"/>
            <p:cNvSpPr>
              <a:spLocks noChangeShapeType="1"/>
            </p:cNvSpPr>
            <p:nvPr/>
          </p:nvSpPr>
          <p:spPr bwMode="auto">
            <a:xfrm>
              <a:off x="937" y="3024"/>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0" name="Line 7"/>
            <p:cNvSpPr>
              <a:spLocks noChangeShapeType="1"/>
            </p:cNvSpPr>
            <p:nvPr/>
          </p:nvSpPr>
          <p:spPr bwMode="auto">
            <a:xfrm>
              <a:off x="1380" y="2624"/>
              <a:ext cx="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1" name="Line 8"/>
            <p:cNvSpPr>
              <a:spLocks noChangeShapeType="1"/>
            </p:cNvSpPr>
            <p:nvPr/>
          </p:nvSpPr>
          <p:spPr bwMode="auto">
            <a:xfrm>
              <a:off x="1153" y="2624"/>
              <a:ext cx="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2" name="Line 9"/>
            <p:cNvSpPr>
              <a:spLocks noChangeShapeType="1"/>
            </p:cNvSpPr>
            <p:nvPr/>
          </p:nvSpPr>
          <p:spPr bwMode="auto">
            <a:xfrm>
              <a:off x="1597" y="2624"/>
              <a:ext cx="0" cy="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3" name="Line 10"/>
            <p:cNvSpPr>
              <a:spLocks noChangeShapeType="1"/>
            </p:cNvSpPr>
            <p:nvPr/>
          </p:nvSpPr>
          <p:spPr bwMode="auto">
            <a:xfrm>
              <a:off x="937" y="2824"/>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4" name="Line 11"/>
            <p:cNvSpPr>
              <a:spLocks noChangeShapeType="1"/>
            </p:cNvSpPr>
            <p:nvPr/>
          </p:nvSpPr>
          <p:spPr bwMode="auto">
            <a:xfrm>
              <a:off x="937" y="3209"/>
              <a:ext cx="8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5" name="Text Box 12"/>
            <p:cNvSpPr txBox="1">
              <a:spLocks noChangeArrowheads="1"/>
            </p:cNvSpPr>
            <p:nvPr/>
          </p:nvSpPr>
          <p:spPr bwMode="auto">
            <a:xfrm>
              <a:off x="1159" y="2629"/>
              <a:ext cx="220" cy="19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grpSp>
      <p:grpSp>
        <p:nvGrpSpPr>
          <p:cNvPr id="65543" name="Group 28"/>
          <p:cNvGrpSpPr>
            <a:grpSpLocks/>
          </p:cNvGrpSpPr>
          <p:nvPr/>
        </p:nvGrpSpPr>
        <p:grpSpPr bwMode="auto">
          <a:xfrm>
            <a:off x="4284663" y="3717925"/>
            <a:ext cx="2808287" cy="1674813"/>
            <a:chOff x="2472" y="2523"/>
            <a:chExt cx="1769" cy="1055"/>
          </a:xfrm>
        </p:grpSpPr>
        <p:sp>
          <p:nvSpPr>
            <p:cNvPr id="65546" name="Text Box 13"/>
            <p:cNvSpPr txBox="1">
              <a:spLocks noChangeArrowheads="1"/>
            </p:cNvSpPr>
            <p:nvPr/>
          </p:nvSpPr>
          <p:spPr bwMode="auto">
            <a:xfrm>
              <a:off x="2472" y="2529"/>
              <a:ext cx="266" cy="491"/>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47" name="Text Box 14"/>
            <p:cNvSpPr txBox="1">
              <a:spLocks noChangeArrowheads="1"/>
            </p:cNvSpPr>
            <p:nvPr/>
          </p:nvSpPr>
          <p:spPr bwMode="auto">
            <a:xfrm>
              <a:off x="2473" y="2778"/>
              <a:ext cx="533" cy="24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48" name="Line 15"/>
            <p:cNvSpPr>
              <a:spLocks noChangeShapeType="1"/>
            </p:cNvSpPr>
            <p:nvPr/>
          </p:nvSpPr>
          <p:spPr bwMode="auto">
            <a:xfrm>
              <a:off x="2737" y="2774"/>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9" name="Text Box 16"/>
            <p:cNvSpPr txBox="1">
              <a:spLocks noChangeArrowheads="1"/>
            </p:cNvSpPr>
            <p:nvPr/>
          </p:nvSpPr>
          <p:spPr bwMode="auto">
            <a:xfrm>
              <a:off x="2741" y="3085"/>
              <a:ext cx="267" cy="49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0" name="Text Box 17"/>
            <p:cNvSpPr txBox="1">
              <a:spLocks noChangeArrowheads="1"/>
            </p:cNvSpPr>
            <p:nvPr/>
          </p:nvSpPr>
          <p:spPr bwMode="auto">
            <a:xfrm>
              <a:off x="2474" y="3330"/>
              <a:ext cx="533" cy="245"/>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1" name="Line 18"/>
            <p:cNvSpPr>
              <a:spLocks noChangeShapeType="1"/>
            </p:cNvSpPr>
            <p:nvPr/>
          </p:nvSpPr>
          <p:spPr bwMode="auto">
            <a:xfrm>
              <a:off x="2744" y="3328"/>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2" name="Text Box 19"/>
            <p:cNvSpPr txBox="1">
              <a:spLocks noChangeArrowheads="1"/>
            </p:cNvSpPr>
            <p:nvPr/>
          </p:nvSpPr>
          <p:spPr bwMode="auto">
            <a:xfrm>
              <a:off x="3694" y="2526"/>
              <a:ext cx="267" cy="49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3" name="Text Box 20"/>
            <p:cNvSpPr txBox="1">
              <a:spLocks noChangeArrowheads="1"/>
            </p:cNvSpPr>
            <p:nvPr/>
          </p:nvSpPr>
          <p:spPr bwMode="auto">
            <a:xfrm>
              <a:off x="3684" y="2523"/>
              <a:ext cx="533" cy="246"/>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4" name="Line 21"/>
            <p:cNvSpPr>
              <a:spLocks noChangeShapeType="1"/>
            </p:cNvSpPr>
            <p:nvPr/>
          </p:nvSpPr>
          <p:spPr bwMode="auto">
            <a:xfrm>
              <a:off x="3958" y="2527"/>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5" name="Text Box 22"/>
            <p:cNvSpPr txBox="1">
              <a:spLocks noChangeArrowheads="1"/>
            </p:cNvSpPr>
            <p:nvPr/>
          </p:nvSpPr>
          <p:spPr bwMode="auto">
            <a:xfrm>
              <a:off x="3973" y="3087"/>
              <a:ext cx="267" cy="491"/>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6" name="Text Box 23"/>
            <p:cNvSpPr txBox="1">
              <a:spLocks noChangeArrowheads="1"/>
            </p:cNvSpPr>
            <p:nvPr/>
          </p:nvSpPr>
          <p:spPr bwMode="auto">
            <a:xfrm>
              <a:off x="3708" y="3087"/>
              <a:ext cx="533" cy="246"/>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endParaRPr lang="zh-CN" altLang="zh-CN" sz="1400" b="0">
                <a:latin typeface="Times New Roman" pitchFamily="18" charset="0"/>
                <a:ea typeface="宋体" charset="-122"/>
              </a:endParaRPr>
            </a:p>
          </p:txBody>
        </p:sp>
        <p:sp>
          <p:nvSpPr>
            <p:cNvPr id="65557" name="Line 24"/>
            <p:cNvSpPr>
              <a:spLocks noChangeShapeType="1"/>
            </p:cNvSpPr>
            <p:nvPr/>
          </p:nvSpPr>
          <p:spPr bwMode="auto">
            <a:xfrm>
              <a:off x="3966" y="3082"/>
              <a:ext cx="0" cy="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44" name="Text Box 25"/>
          <p:cNvSpPr txBox="1">
            <a:spLocks noChangeArrowheads="1"/>
          </p:cNvSpPr>
          <p:nvPr/>
        </p:nvSpPr>
        <p:spPr bwMode="auto">
          <a:xfrm>
            <a:off x="1187450" y="5589588"/>
            <a:ext cx="69119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r>
              <a:rPr lang="en-US" altLang="zh-CN" sz="2000">
                <a:latin typeface="Times New Roman" pitchFamily="18" charset="0"/>
                <a:ea typeface="宋体" charset="-122"/>
              </a:rPr>
              <a:t>(a) </a:t>
            </a:r>
            <a:r>
              <a:rPr lang="en-US" altLang="zh-CN" sz="2000" i="1">
                <a:latin typeface="Times New Roman" pitchFamily="18" charset="0"/>
                <a:ea typeface="宋体" charset="-122"/>
              </a:rPr>
              <a:t>k</a:t>
            </a:r>
            <a:r>
              <a:rPr lang="en-US" altLang="zh-CN" sz="2000">
                <a:latin typeface="Times New Roman" pitchFamily="18" charset="0"/>
                <a:ea typeface="宋体" charset="-122"/>
              </a:rPr>
              <a:t>=2</a:t>
            </a:r>
            <a:r>
              <a:rPr lang="zh-CN" altLang="en-US" sz="2000">
                <a:latin typeface="Times New Roman" pitchFamily="18" charset="0"/>
                <a:ea typeface="宋体" charset="-122"/>
              </a:rPr>
              <a:t>时的一种棋盘               </a:t>
            </a:r>
            <a:r>
              <a:rPr lang="en-US" altLang="zh-CN" sz="2000">
                <a:latin typeface="Times New Roman" pitchFamily="18" charset="0"/>
                <a:ea typeface="宋体" charset="-122"/>
              </a:rPr>
              <a:t>(b)  4</a:t>
            </a:r>
            <a:r>
              <a:rPr lang="zh-CN" altLang="en-US" sz="2000">
                <a:latin typeface="Times New Roman" pitchFamily="18" charset="0"/>
                <a:ea typeface="宋体" charset="-122"/>
              </a:rPr>
              <a:t>种不同形状的</a:t>
            </a:r>
            <a:r>
              <a:rPr lang="en-US" altLang="zh-CN" sz="2000">
                <a:latin typeface="Times New Roman" pitchFamily="18" charset="0"/>
                <a:ea typeface="宋体" charset="-122"/>
              </a:rPr>
              <a:t>L</a:t>
            </a:r>
            <a:r>
              <a:rPr lang="zh-CN" altLang="en-US" sz="2000">
                <a:latin typeface="Times New Roman" pitchFamily="18" charset="0"/>
                <a:ea typeface="宋体" charset="-122"/>
              </a:rPr>
              <a:t>型骨牌</a:t>
            </a:r>
          </a:p>
        </p:txBody>
      </p:sp>
      <p:sp>
        <p:nvSpPr>
          <p:cNvPr id="65545" name="Text Box 30"/>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4.3.2  </a:t>
            </a:r>
            <a:r>
              <a:rPr kumimoji="1" lang="zh-CN" altLang="en-US" sz="4400">
                <a:solidFill>
                  <a:schemeClr val="tx2"/>
                </a:solidFill>
                <a:latin typeface="华文行楷" pitchFamily="2" charset="-122"/>
                <a:ea typeface="华文行楷" pitchFamily="2" charset="-122"/>
              </a:rPr>
              <a:t>棋盘覆盖问题 </a:t>
            </a:r>
          </a:p>
        </p:txBody>
      </p:sp>
    </p:spTree>
    <p:extLst>
      <p:ext uri="{BB962C8B-B14F-4D97-AF65-F5344CB8AC3E}">
        <p14:creationId xmlns:p14="http://schemas.microsoft.com/office/powerpoint/2010/main" val="315375395"/>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AFBC906B-B315-4568-AAE5-DC777E8D5EAA}"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6656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665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D28E752B-B278-4A0C-B60A-826708C6BF7B}" type="slidenum">
              <a:rPr lang="en-US" altLang="zh-CN" sz="1400" b="0" smtClean="0">
                <a:latin typeface="Comic Sans MS" pitchFamily="66" charset="0"/>
                <a:ea typeface="宋体" charset="-122"/>
              </a:rPr>
              <a:pPr>
                <a:spcBef>
                  <a:spcPct val="0"/>
                </a:spcBef>
                <a:buClrTx/>
                <a:buSzTx/>
                <a:buFontTx/>
                <a:buNone/>
              </a:pPr>
              <a:t>34</a:t>
            </a:fld>
            <a:endParaRPr lang="en-US" altLang="zh-CN" sz="1400" b="0" smtClean="0">
              <a:latin typeface="Comic Sans MS" pitchFamily="66" charset="0"/>
              <a:ea typeface="宋体" charset="-122"/>
            </a:endParaRPr>
          </a:p>
        </p:txBody>
      </p:sp>
      <p:graphicFrame>
        <p:nvGraphicFramePr>
          <p:cNvPr id="5" name="表格 4"/>
          <p:cNvGraphicFramePr>
            <a:graphicFrameLocks noGrp="1"/>
          </p:cNvGraphicFramePr>
          <p:nvPr/>
        </p:nvGraphicFramePr>
        <p:xfrm>
          <a:off x="1524000" y="1397000"/>
          <a:ext cx="4319592" cy="4319592"/>
        </p:xfrm>
        <a:graphic>
          <a:graphicData uri="http://schemas.openxmlformats.org/drawingml/2006/table">
            <a:tbl>
              <a:tblPr firstRow="1" bandRow="1">
                <a:tableStyleId>{5C22544A-7EE6-4342-B048-85BDC9FD1C3A}</a:tableStyleId>
              </a:tblPr>
              <a:tblGrid>
                <a:gridCol w="539949"/>
                <a:gridCol w="539949"/>
                <a:gridCol w="539949"/>
                <a:gridCol w="539949"/>
                <a:gridCol w="539949"/>
                <a:gridCol w="539949"/>
                <a:gridCol w="539949"/>
                <a:gridCol w="539949"/>
              </a:tblGrid>
              <a:tr h="539949">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bg2">
                        <a:lumMod val="60000"/>
                        <a:lumOff val="40000"/>
                      </a:schemeClr>
                    </a:solidFill>
                  </a:tcPr>
                </a:tc>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r h="539949">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c>
                  <a:txBody>
                    <a:bodyPr/>
                    <a:lstStyle/>
                    <a:p>
                      <a:endParaRPr lang="zh-CN" altLang="en-US" sz="1800" dirty="0"/>
                    </a:p>
                  </a:txBody>
                  <a:tcPr marL="91431" marR="91431" marT="45716" marB="45716">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solidFill>
                      <a:schemeClr val="accent5"/>
                    </a:solidFill>
                  </a:tcPr>
                </a:tc>
              </a:tr>
            </a:tbl>
          </a:graphicData>
        </a:graphic>
      </p:graphicFrame>
    </p:spTree>
    <p:extLst>
      <p:ext uri="{BB962C8B-B14F-4D97-AF65-F5344CB8AC3E}">
        <p14:creationId xmlns:p14="http://schemas.microsoft.com/office/powerpoint/2010/main" val="1615342717"/>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CD0F9811-4540-4EDE-A4A8-D009B55CD719}"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67587"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2E22C1FA-2552-4575-9E68-745AD17E68A0}" type="slidenum">
              <a:rPr lang="en-US" altLang="zh-CN" sz="1400" b="0" smtClean="0">
                <a:latin typeface="Comic Sans MS" pitchFamily="66" charset="0"/>
                <a:cs typeface="Tahoma" pitchFamily="34" charset="0"/>
              </a:rPr>
              <a:pPr>
                <a:spcBef>
                  <a:spcPct val="0"/>
                </a:spcBef>
                <a:buClrTx/>
                <a:buSzTx/>
                <a:buFontTx/>
                <a:buNone/>
              </a:pPr>
              <a:t>35</a:t>
            </a:fld>
            <a:endParaRPr lang="en-US" altLang="zh-CN" sz="1400" b="0" smtClean="0">
              <a:latin typeface="Comic Sans MS" pitchFamily="66" charset="0"/>
              <a:cs typeface="Tahoma" pitchFamily="34" charset="0"/>
            </a:endParaRPr>
          </a:p>
        </p:txBody>
      </p:sp>
      <p:sp>
        <p:nvSpPr>
          <p:cNvPr id="67589" name="Text Box 2"/>
          <p:cNvSpPr txBox="1">
            <a:spLocks noChangeArrowheads="1"/>
          </p:cNvSpPr>
          <p:nvPr/>
        </p:nvSpPr>
        <p:spPr bwMode="auto">
          <a:xfrm>
            <a:off x="533400" y="533400"/>
            <a:ext cx="8077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Aft>
                <a:spcPct val="20000"/>
              </a:spcAft>
              <a:buClrTx/>
              <a:buSzTx/>
              <a:buFontTx/>
              <a:buNone/>
            </a:pPr>
            <a:r>
              <a:rPr kumimoji="1" lang="en-US" altLang="zh-CN" sz="2400">
                <a:latin typeface="宋体" charset="-122"/>
                <a:cs typeface="Tahoma" pitchFamily="34" charset="0"/>
              </a:rPr>
              <a:t>    </a:t>
            </a:r>
            <a:r>
              <a:rPr kumimoji="1" lang="zh-CN" altLang="en-US" sz="2400">
                <a:latin typeface="宋体" charset="-122"/>
                <a:cs typeface="Tahoma" pitchFamily="34" charset="0"/>
              </a:rPr>
              <a:t>分治法求解棋盘覆盖问题的技巧在于划分棋盘，使划分后的子棋盘的大小相同，并且每个子棋盘均包含一个特殊方格，从而将原问题分解为规模较小的棋盘覆盖问题。</a:t>
            </a:r>
          </a:p>
          <a:p>
            <a:pPr eaLnBrk="1" hangingPunct="1">
              <a:lnSpc>
                <a:spcPct val="120000"/>
              </a:lnSpc>
              <a:spcAft>
                <a:spcPct val="20000"/>
              </a:spcAft>
              <a:buClrTx/>
              <a:buSzTx/>
              <a:buFontTx/>
              <a:buNone/>
            </a:pPr>
            <a:r>
              <a:rPr kumimoji="1" lang="zh-CN" altLang="en-US" sz="2400" i="1">
                <a:latin typeface="Times New Roman" pitchFamily="18" charset="0"/>
                <a:cs typeface="Tahoma" pitchFamily="34" charset="0"/>
              </a:rPr>
              <a:t>        </a:t>
            </a:r>
            <a:r>
              <a:rPr kumimoji="1" lang="en-US" altLang="zh-CN" sz="2400" i="1">
                <a:latin typeface="Times New Roman" pitchFamily="18" charset="0"/>
                <a:cs typeface="Tahoma" pitchFamily="34" charset="0"/>
              </a:rPr>
              <a:t>k</a:t>
            </a:r>
            <a:r>
              <a:rPr kumimoji="1" lang="en-US" altLang="zh-CN" sz="2400">
                <a:latin typeface="Times New Roman" pitchFamily="18" charset="0"/>
                <a:cs typeface="Tahoma" pitchFamily="34" charset="0"/>
              </a:rPr>
              <a:t>&gt;0</a:t>
            </a:r>
            <a:r>
              <a:rPr kumimoji="1" lang="zh-CN" altLang="en-US" sz="2400">
                <a:latin typeface="宋体" charset="-122"/>
                <a:cs typeface="Tahoma" pitchFamily="34" charset="0"/>
              </a:rPr>
              <a:t>时，可将</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zh-CN" altLang="en-US" sz="2400">
                <a:latin typeface="宋体" charset="-122"/>
                <a:cs typeface="Tahoma" pitchFamily="34" charset="0"/>
              </a:rPr>
              <a:t>的棋盘划分为</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个</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baseline="30000">
                <a:latin typeface="Times New Roman" pitchFamily="18" charset="0"/>
                <a:cs typeface="Tahoma" pitchFamily="34" charset="0"/>
              </a:rPr>
              <a:t>-1</a:t>
            </a:r>
            <a:r>
              <a:rPr kumimoji="1" lang="zh-CN" altLang="en-US" sz="2400">
                <a:latin typeface="宋体" charset="-122"/>
                <a:cs typeface="Tahoma" pitchFamily="34" charset="0"/>
              </a:rPr>
              <a:t>的子棋盘，这样划分后，由于原棋盘只有一个特殊方格，所以，这</a:t>
            </a:r>
            <a:r>
              <a:rPr kumimoji="1" lang="en-US" altLang="zh-CN" sz="2400">
                <a:latin typeface="Times New Roman" pitchFamily="18" charset="0"/>
                <a:cs typeface="Tahoma" pitchFamily="34" charset="0"/>
              </a:rPr>
              <a:t>4</a:t>
            </a:r>
            <a:r>
              <a:rPr kumimoji="1" lang="zh-CN" altLang="en-US" sz="2400">
                <a:latin typeface="宋体" charset="-122"/>
                <a:cs typeface="Tahoma" pitchFamily="34" charset="0"/>
              </a:rPr>
              <a:t>个子棋盘中只有一个子棋盘包含该特殊方格，其余</a:t>
            </a:r>
            <a:r>
              <a:rPr kumimoji="1" lang="en-US" altLang="zh-CN" sz="2400">
                <a:latin typeface="Times New Roman" pitchFamily="18" charset="0"/>
                <a:cs typeface="Tahoma" pitchFamily="34" charset="0"/>
              </a:rPr>
              <a:t>3</a:t>
            </a:r>
            <a:r>
              <a:rPr kumimoji="1" lang="zh-CN" altLang="en-US" sz="2400">
                <a:latin typeface="宋体" charset="-122"/>
                <a:cs typeface="Tahoma" pitchFamily="34" charset="0"/>
              </a:rPr>
              <a:t>个子棋盘中没有特殊方格。为了将这</a:t>
            </a:r>
            <a:r>
              <a:rPr kumimoji="1" lang="en-US" altLang="zh-CN" sz="2400">
                <a:latin typeface="Times New Roman" pitchFamily="18" charset="0"/>
                <a:cs typeface="Tahoma" pitchFamily="34" charset="0"/>
              </a:rPr>
              <a:t>3</a:t>
            </a:r>
            <a:r>
              <a:rPr kumimoji="1" lang="zh-CN" altLang="en-US" sz="2400">
                <a:latin typeface="宋体" charset="-122"/>
                <a:cs typeface="Tahoma" pitchFamily="34" charset="0"/>
              </a:rPr>
              <a:t>个没有特殊方格的子棋盘转化为特殊棋盘，</a:t>
            </a:r>
            <a:r>
              <a:rPr kumimoji="1" lang="zh-CN" altLang="en-US" sz="2400">
                <a:solidFill>
                  <a:srgbClr val="FF0000"/>
                </a:solidFill>
                <a:latin typeface="宋体" charset="-122"/>
                <a:cs typeface="Tahoma" pitchFamily="34" charset="0"/>
              </a:rPr>
              <a:t>以便采用递归方法求解，可以用一个</a:t>
            </a:r>
            <a:r>
              <a:rPr kumimoji="1" lang="en-US" altLang="zh-CN" sz="2400">
                <a:solidFill>
                  <a:srgbClr val="FF0000"/>
                </a:solidFill>
                <a:latin typeface="Times New Roman" pitchFamily="18" charset="0"/>
                <a:cs typeface="Tahoma" pitchFamily="34" charset="0"/>
              </a:rPr>
              <a:t>L</a:t>
            </a:r>
            <a:r>
              <a:rPr kumimoji="1" lang="zh-CN" altLang="en-US" sz="2400">
                <a:solidFill>
                  <a:srgbClr val="FF0000"/>
                </a:solidFill>
                <a:latin typeface="宋体" charset="-122"/>
                <a:cs typeface="Tahoma" pitchFamily="34" charset="0"/>
              </a:rPr>
              <a:t>型骨牌覆盖这</a:t>
            </a:r>
            <a:r>
              <a:rPr kumimoji="1" lang="en-US" altLang="zh-CN" sz="2400">
                <a:solidFill>
                  <a:srgbClr val="FF0000"/>
                </a:solidFill>
                <a:latin typeface="Times New Roman" pitchFamily="18" charset="0"/>
                <a:cs typeface="Tahoma" pitchFamily="34" charset="0"/>
              </a:rPr>
              <a:t>3</a:t>
            </a:r>
            <a:r>
              <a:rPr kumimoji="1" lang="zh-CN" altLang="en-US" sz="2400">
                <a:solidFill>
                  <a:srgbClr val="FF0000"/>
                </a:solidFill>
                <a:latin typeface="宋体" charset="-122"/>
                <a:cs typeface="Tahoma" pitchFamily="34" charset="0"/>
              </a:rPr>
              <a:t>个较小棋盘的</a:t>
            </a:r>
            <a:r>
              <a:rPr kumimoji="1" lang="zh-CN" altLang="en-US" sz="2400">
                <a:solidFill>
                  <a:srgbClr val="008000"/>
                </a:solidFill>
                <a:latin typeface="宋体" charset="-122"/>
                <a:cs typeface="Tahoma" pitchFamily="34" charset="0"/>
              </a:rPr>
              <a:t>会合</a:t>
            </a:r>
            <a:r>
              <a:rPr kumimoji="1" lang="zh-CN" altLang="en-US" sz="2400">
                <a:solidFill>
                  <a:srgbClr val="FF0000"/>
                </a:solidFill>
                <a:latin typeface="宋体" charset="-122"/>
                <a:cs typeface="Tahoma" pitchFamily="34" charset="0"/>
              </a:rPr>
              <a:t>处，从而将原问题转化为</a:t>
            </a:r>
            <a:r>
              <a:rPr kumimoji="1" lang="en-US" altLang="zh-CN" sz="2400">
                <a:solidFill>
                  <a:srgbClr val="FF0000"/>
                </a:solidFill>
                <a:latin typeface="Times New Roman" pitchFamily="18" charset="0"/>
                <a:cs typeface="Tahoma" pitchFamily="34" charset="0"/>
              </a:rPr>
              <a:t>4</a:t>
            </a:r>
            <a:r>
              <a:rPr kumimoji="1" lang="zh-CN" altLang="en-US" sz="2400">
                <a:solidFill>
                  <a:srgbClr val="FF0000"/>
                </a:solidFill>
                <a:latin typeface="宋体" charset="-122"/>
                <a:cs typeface="Tahoma" pitchFamily="34" charset="0"/>
              </a:rPr>
              <a:t>个较小规模的棋盘覆盖问题。</a:t>
            </a:r>
            <a:r>
              <a:rPr kumimoji="1" lang="zh-CN" altLang="en-US" sz="2400">
                <a:latin typeface="宋体" charset="-122"/>
                <a:cs typeface="Tahoma" pitchFamily="34" charset="0"/>
              </a:rPr>
              <a:t>递归地使用这种划分策略，直至将棋盘分割为</a:t>
            </a:r>
            <a:r>
              <a:rPr kumimoji="1" lang="en-US" altLang="zh-CN" sz="2400">
                <a:latin typeface="Times New Roman" pitchFamily="18" charset="0"/>
                <a:cs typeface="Tahoma" pitchFamily="34" charset="0"/>
              </a:rPr>
              <a:t>1</a:t>
            </a:r>
            <a:r>
              <a:rPr kumimoji="1" lang="en-US" altLang="zh-CN" sz="2400">
                <a:latin typeface="宋体" charset="-122"/>
                <a:cs typeface="Tahoma" pitchFamily="34" charset="0"/>
              </a:rPr>
              <a:t>×</a:t>
            </a:r>
            <a:r>
              <a:rPr kumimoji="1" lang="en-US" altLang="zh-CN" sz="2400">
                <a:latin typeface="Times New Roman" pitchFamily="18" charset="0"/>
                <a:cs typeface="Tahoma" pitchFamily="34" charset="0"/>
              </a:rPr>
              <a:t>1</a:t>
            </a:r>
            <a:r>
              <a:rPr kumimoji="1" lang="zh-CN" altLang="en-US" sz="2400">
                <a:latin typeface="宋体" charset="-122"/>
                <a:cs typeface="Tahoma" pitchFamily="34" charset="0"/>
              </a:rPr>
              <a:t>的子棋盘。</a:t>
            </a:r>
          </a:p>
          <a:p>
            <a:pPr algn="just" eaLnBrk="1" hangingPunct="1">
              <a:buClrTx/>
              <a:buSzTx/>
              <a:buFontTx/>
              <a:buNone/>
            </a:pPr>
            <a:r>
              <a:rPr kumimoji="1" lang="zh-CN" altLang="en-US" sz="2400">
                <a:latin typeface="Times New Roman" pitchFamily="18" charset="0"/>
                <a:cs typeface="Tahoma" pitchFamily="34" charset="0"/>
              </a:rPr>
              <a:t>        </a:t>
            </a:r>
          </a:p>
        </p:txBody>
      </p:sp>
    </p:spTree>
    <p:extLst>
      <p:ext uri="{BB962C8B-B14F-4D97-AF65-F5344CB8AC3E}">
        <p14:creationId xmlns:p14="http://schemas.microsoft.com/office/powerpoint/2010/main" val="2562743159"/>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F7CBFD08-3016-4E9F-9AD1-C3EDC29F7843}"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6861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86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5103909-74DB-40B4-86B6-84C0592FDC6A}" type="slidenum">
              <a:rPr lang="en-US" altLang="zh-CN" sz="1400" b="0" smtClean="0">
                <a:latin typeface="Comic Sans MS" pitchFamily="66" charset="0"/>
                <a:cs typeface="Tahoma" pitchFamily="34" charset="0"/>
              </a:rPr>
              <a:pPr>
                <a:spcBef>
                  <a:spcPct val="0"/>
                </a:spcBef>
                <a:buClrTx/>
                <a:buSzTx/>
                <a:buFontTx/>
                <a:buNone/>
              </a:pPr>
              <a:t>36</a:t>
            </a:fld>
            <a:endParaRPr lang="en-US" altLang="zh-CN" sz="1400" b="0" smtClean="0">
              <a:latin typeface="Comic Sans MS" pitchFamily="66" charset="0"/>
              <a:cs typeface="Tahoma" pitchFamily="34" charset="0"/>
            </a:endParaRPr>
          </a:p>
        </p:txBody>
      </p:sp>
      <p:grpSp>
        <p:nvGrpSpPr>
          <p:cNvPr id="68613" name="Group 19"/>
          <p:cNvGrpSpPr>
            <a:grpSpLocks/>
          </p:cNvGrpSpPr>
          <p:nvPr/>
        </p:nvGrpSpPr>
        <p:grpSpPr bwMode="auto">
          <a:xfrm>
            <a:off x="1187450" y="1752600"/>
            <a:ext cx="6437313" cy="2643188"/>
            <a:chOff x="639" y="2641"/>
            <a:chExt cx="2181" cy="866"/>
          </a:xfrm>
        </p:grpSpPr>
        <p:sp>
          <p:nvSpPr>
            <p:cNvPr id="68615" name="Rectangle 4"/>
            <p:cNvSpPr>
              <a:spLocks noChangeArrowheads="1"/>
            </p:cNvSpPr>
            <p:nvPr/>
          </p:nvSpPr>
          <p:spPr bwMode="auto">
            <a:xfrm>
              <a:off x="646" y="2641"/>
              <a:ext cx="940" cy="859"/>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8616" name="Line 5"/>
            <p:cNvSpPr>
              <a:spLocks noChangeShapeType="1"/>
            </p:cNvSpPr>
            <p:nvPr/>
          </p:nvSpPr>
          <p:spPr bwMode="auto">
            <a:xfrm flipV="1">
              <a:off x="639" y="3052"/>
              <a:ext cx="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7" name="Line 6"/>
            <p:cNvSpPr>
              <a:spLocks noChangeShapeType="1"/>
            </p:cNvSpPr>
            <p:nvPr/>
          </p:nvSpPr>
          <p:spPr bwMode="auto">
            <a:xfrm>
              <a:off x="1116" y="2642"/>
              <a:ext cx="1" cy="8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8" name="Text Box 7"/>
            <p:cNvSpPr txBox="1">
              <a:spLocks noChangeArrowheads="1"/>
            </p:cNvSpPr>
            <p:nvPr/>
          </p:nvSpPr>
          <p:spPr bwMode="auto">
            <a:xfrm>
              <a:off x="1175" y="2779"/>
              <a:ext cx="368"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endParaRPr lang="en-US" altLang="zh-CN" sz="2000" b="0">
                <a:latin typeface="Times New Roman" pitchFamily="18" charset="0"/>
                <a:cs typeface="Tahoma" pitchFamily="34" charset="0"/>
              </a:endParaRPr>
            </a:p>
          </p:txBody>
        </p:sp>
        <p:sp>
          <p:nvSpPr>
            <p:cNvPr id="68619" name="Text Box 8"/>
            <p:cNvSpPr txBox="1">
              <a:spLocks noChangeArrowheads="1"/>
            </p:cNvSpPr>
            <p:nvPr/>
          </p:nvSpPr>
          <p:spPr bwMode="auto">
            <a:xfrm>
              <a:off x="698" y="2779"/>
              <a:ext cx="378"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endParaRPr lang="en-US" altLang="zh-CN" sz="2000" b="0">
                <a:latin typeface="Times New Roman" pitchFamily="18" charset="0"/>
                <a:cs typeface="Tahoma" pitchFamily="34" charset="0"/>
              </a:endParaRPr>
            </a:p>
          </p:txBody>
        </p:sp>
        <p:sp>
          <p:nvSpPr>
            <p:cNvPr id="68620" name="Text Box 9"/>
            <p:cNvSpPr txBox="1">
              <a:spLocks noChangeArrowheads="1"/>
            </p:cNvSpPr>
            <p:nvPr/>
          </p:nvSpPr>
          <p:spPr bwMode="auto">
            <a:xfrm>
              <a:off x="1159" y="3211"/>
              <a:ext cx="384"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endParaRPr lang="en-US" altLang="zh-CN" sz="2000" b="0">
                <a:latin typeface="Times New Roman" pitchFamily="18" charset="0"/>
                <a:cs typeface="Tahoma" pitchFamily="34" charset="0"/>
              </a:endParaRPr>
            </a:p>
          </p:txBody>
        </p:sp>
        <p:sp>
          <p:nvSpPr>
            <p:cNvPr id="68621" name="Text Box 10"/>
            <p:cNvSpPr txBox="1">
              <a:spLocks noChangeArrowheads="1"/>
            </p:cNvSpPr>
            <p:nvPr/>
          </p:nvSpPr>
          <p:spPr bwMode="auto">
            <a:xfrm>
              <a:off x="698" y="3211"/>
              <a:ext cx="388"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r>
                <a:rPr lang="en-US" altLang="zh-CN" sz="2000" b="0">
                  <a:latin typeface="Times New Roman" pitchFamily="18" charset="0"/>
                  <a:cs typeface="Tahoma" pitchFamily="34" charset="0"/>
                </a:rPr>
                <a:t>×2</a:t>
              </a:r>
              <a:r>
                <a:rPr lang="en-US" altLang="zh-CN" sz="2000" b="0" i="1" baseline="30000">
                  <a:latin typeface="Times New Roman" pitchFamily="18" charset="0"/>
                  <a:cs typeface="Tahoma" pitchFamily="34" charset="0"/>
                </a:rPr>
                <a:t>k</a:t>
              </a:r>
              <a:r>
                <a:rPr lang="en-US" altLang="zh-CN" sz="2000" b="0" baseline="30000">
                  <a:latin typeface="Times New Roman" pitchFamily="18" charset="0"/>
                  <a:cs typeface="Tahoma" pitchFamily="34" charset="0"/>
                </a:rPr>
                <a:t>-1</a:t>
              </a:r>
              <a:endParaRPr lang="en-US" altLang="zh-CN" sz="2000" b="0">
                <a:latin typeface="Times New Roman" pitchFamily="18" charset="0"/>
                <a:cs typeface="Tahoma" pitchFamily="34" charset="0"/>
              </a:endParaRPr>
            </a:p>
          </p:txBody>
        </p:sp>
        <p:sp>
          <p:nvSpPr>
            <p:cNvPr id="68622" name="Rectangle 11"/>
            <p:cNvSpPr>
              <a:spLocks noChangeArrowheads="1"/>
            </p:cNvSpPr>
            <p:nvPr/>
          </p:nvSpPr>
          <p:spPr bwMode="auto">
            <a:xfrm>
              <a:off x="1880" y="2647"/>
              <a:ext cx="940" cy="859"/>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68623" name="Line 12"/>
            <p:cNvSpPr>
              <a:spLocks noChangeShapeType="1"/>
            </p:cNvSpPr>
            <p:nvPr/>
          </p:nvSpPr>
          <p:spPr bwMode="auto">
            <a:xfrm>
              <a:off x="2350" y="2648"/>
              <a:ext cx="1" cy="8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4" name="Text Box 13"/>
            <p:cNvSpPr txBox="1">
              <a:spLocks noChangeArrowheads="1"/>
            </p:cNvSpPr>
            <p:nvPr/>
          </p:nvSpPr>
          <p:spPr bwMode="auto">
            <a:xfrm>
              <a:off x="1890" y="2867"/>
              <a:ext cx="213" cy="20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5" name="Text Box 14"/>
            <p:cNvSpPr txBox="1">
              <a:spLocks noChangeArrowheads="1"/>
            </p:cNvSpPr>
            <p:nvPr/>
          </p:nvSpPr>
          <p:spPr bwMode="auto">
            <a:xfrm>
              <a:off x="2103" y="3074"/>
              <a:ext cx="246" cy="20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6" name="Text Box 15"/>
            <p:cNvSpPr txBox="1">
              <a:spLocks noChangeArrowheads="1"/>
            </p:cNvSpPr>
            <p:nvPr/>
          </p:nvSpPr>
          <p:spPr bwMode="auto">
            <a:xfrm>
              <a:off x="2357" y="3070"/>
              <a:ext cx="234" cy="20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7" name="Text Box 16"/>
            <p:cNvSpPr txBox="1">
              <a:spLocks noChangeArrowheads="1"/>
            </p:cNvSpPr>
            <p:nvPr/>
          </p:nvSpPr>
          <p:spPr bwMode="auto">
            <a:xfrm>
              <a:off x="2357" y="2867"/>
              <a:ext cx="234" cy="2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8" name="Text Box 17"/>
            <p:cNvSpPr txBox="1">
              <a:spLocks noChangeArrowheads="1"/>
            </p:cNvSpPr>
            <p:nvPr/>
          </p:nvSpPr>
          <p:spPr bwMode="auto">
            <a:xfrm>
              <a:off x="639" y="2860"/>
              <a:ext cx="220" cy="20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b="0">
                <a:latin typeface="Times New Roman" pitchFamily="18" charset="0"/>
                <a:cs typeface="Tahoma" pitchFamily="34" charset="0"/>
              </a:endParaRPr>
            </a:p>
          </p:txBody>
        </p:sp>
        <p:sp>
          <p:nvSpPr>
            <p:cNvPr id="68629" name="Line 18"/>
            <p:cNvSpPr>
              <a:spLocks noChangeShapeType="1"/>
            </p:cNvSpPr>
            <p:nvPr/>
          </p:nvSpPr>
          <p:spPr bwMode="auto">
            <a:xfrm flipV="1">
              <a:off x="1880" y="3072"/>
              <a:ext cx="9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614" name="Text Box 20"/>
          <p:cNvSpPr txBox="1">
            <a:spLocks noChangeArrowheads="1"/>
          </p:cNvSpPr>
          <p:nvPr/>
        </p:nvSpPr>
        <p:spPr bwMode="auto">
          <a:xfrm>
            <a:off x="1908175" y="4632325"/>
            <a:ext cx="57864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(a)</a:t>
            </a:r>
            <a:r>
              <a:rPr lang="zh-CN" altLang="en-US" sz="2000">
                <a:latin typeface="Times New Roman" pitchFamily="18" charset="0"/>
                <a:cs typeface="Tahoma" pitchFamily="34" charset="0"/>
              </a:rPr>
              <a:t>棋盘分割                           </a:t>
            </a:r>
            <a:r>
              <a:rPr lang="en-US" altLang="zh-CN" sz="2000">
                <a:latin typeface="Times New Roman" pitchFamily="18" charset="0"/>
                <a:cs typeface="Tahoma" pitchFamily="34" charset="0"/>
              </a:rPr>
              <a:t>(b) </a:t>
            </a:r>
            <a:r>
              <a:rPr lang="zh-CN" altLang="en-US" sz="2000">
                <a:latin typeface="Times New Roman" pitchFamily="18" charset="0"/>
                <a:cs typeface="Tahoma" pitchFamily="34" charset="0"/>
              </a:rPr>
              <a:t>构造相同子问题</a:t>
            </a:r>
          </a:p>
        </p:txBody>
      </p:sp>
    </p:spTree>
    <p:extLst>
      <p:ext uri="{BB962C8B-B14F-4D97-AF65-F5344CB8AC3E}">
        <p14:creationId xmlns:p14="http://schemas.microsoft.com/office/powerpoint/2010/main" val="3954766263"/>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79A88133-B934-4F93-AF3F-FE5DFC854F9B}"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6963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30D07590-8580-4159-B380-0C9C4D531574}" type="slidenum">
              <a:rPr lang="en-US" altLang="zh-CN" sz="1400" b="0" smtClean="0">
                <a:latin typeface="Comic Sans MS" pitchFamily="66" charset="0"/>
                <a:cs typeface="Tahoma" pitchFamily="34" charset="0"/>
              </a:rPr>
              <a:pPr>
                <a:spcBef>
                  <a:spcPct val="0"/>
                </a:spcBef>
                <a:buClrTx/>
                <a:buSzTx/>
                <a:buFontTx/>
                <a:buNone/>
              </a:pPr>
              <a:t>37</a:t>
            </a:fld>
            <a:endParaRPr lang="en-US" altLang="zh-CN" sz="1400" b="0" smtClean="0">
              <a:latin typeface="Comic Sans MS" pitchFamily="66" charset="0"/>
              <a:cs typeface="Tahoma" pitchFamily="34" charset="0"/>
            </a:endParaRPr>
          </a:p>
        </p:txBody>
      </p:sp>
      <p:sp>
        <p:nvSpPr>
          <p:cNvPr id="69637" name="Text Box 2"/>
          <p:cNvSpPr txBox="1">
            <a:spLocks noChangeArrowheads="1"/>
          </p:cNvSpPr>
          <p:nvPr/>
        </p:nvSpPr>
        <p:spPr bwMode="auto">
          <a:xfrm>
            <a:off x="539750" y="609600"/>
            <a:ext cx="8135938"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lnSpc>
                <a:spcPct val="120000"/>
              </a:lnSpc>
              <a:spcAft>
                <a:spcPct val="20000"/>
              </a:spcAft>
              <a:buClrTx/>
              <a:buSzTx/>
              <a:buFontTx/>
              <a:buNone/>
            </a:pPr>
            <a:r>
              <a:rPr kumimoji="1" lang="zh-CN" altLang="en-US" sz="2400">
                <a:latin typeface="Times New Roman" pitchFamily="18" charset="0"/>
                <a:cs typeface="Tahoma" pitchFamily="34" charset="0"/>
              </a:rPr>
              <a:t>下面讨论棋盘覆盖问题中数据结构的设计。</a:t>
            </a:r>
          </a:p>
          <a:p>
            <a:pPr eaLnBrk="1" hangingPunct="1">
              <a:lnSpc>
                <a:spcPct val="120000"/>
              </a:lnSpc>
              <a:spcAft>
                <a:spcPct val="20000"/>
              </a:spcAft>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1</a:t>
            </a:r>
            <a:r>
              <a:rPr kumimoji="1" lang="zh-CN" altLang="en-US" sz="2400">
                <a:latin typeface="Times New Roman" pitchFamily="18" charset="0"/>
                <a:cs typeface="Tahoma" pitchFamily="34" charset="0"/>
              </a:rPr>
              <a:t>）棋盘：可以用一个二维数组</a:t>
            </a:r>
            <a:r>
              <a:rPr kumimoji="1" lang="en-US" altLang="zh-CN" sz="2400">
                <a:latin typeface="Times New Roman" pitchFamily="18" charset="0"/>
                <a:cs typeface="Tahoma" pitchFamily="34" charset="0"/>
              </a:rPr>
              <a:t>board[size][size]</a:t>
            </a:r>
            <a:r>
              <a:rPr kumimoji="1" lang="zh-CN" altLang="en-US" sz="2400">
                <a:latin typeface="Times New Roman" pitchFamily="18" charset="0"/>
                <a:cs typeface="Tahoma" pitchFamily="34" charset="0"/>
              </a:rPr>
              <a:t>表示一个棋盘，其中，</a:t>
            </a:r>
            <a:r>
              <a:rPr kumimoji="1" lang="en-US" altLang="zh-CN" sz="2400">
                <a:latin typeface="Times New Roman" pitchFamily="18" charset="0"/>
                <a:cs typeface="Tahoma" pitchFamily="34" charset="0"/>
              </a:rPr>
              <a:t>size=2</a:t>
            </a:r>
            <a:r>
              <a:rPr kumimoji="1" lang="en-US" altLang="zh-CN" sz="2400" i="1" baseline="30000">
                <a:latin typeface="Times New Roman" pitchFamily="18" charset="0"/>
                <a:cs typeface="Tahoma" pitchFamily="34" charset="0"/>
              </a:rPr>
              <a:t>k</a:t>
            </a:r>
            <a:r>
              <a:rPr kumimoji="1" lang="zh-CN" altLang="en-US" sz="2400">
                <a:latin typeface="Times New Roman" pitchFamily="18" charset="0"/>
                <a:cs typeface="Tahoma" pitchFamily="34" charset="0"/>
              </a:rPr>
              <a:t>。为了在递归处理的过程中使用同一个棋盘，将数组</a:t>
            </a:r>
            <a:r>
              <a:rPr kumimoji="1" lang="en-US" altLang="zh-CN" sz="2400">
                <a:latin typeface="Times New Roman" pitchFamily="18" charset="0"/>
                <a:cs typeface="Tahoma" pitchFamily="34" charset="0"/>
              </a:rPr>
              <a:t>board</a:t>
            </a:r>
            <a:r>
              <a:rPr kumimoji="1" lang="zh-CN" altLang="en-US" sz="2400">
                <a:latin typeface="Times New Roman" pitchFamily="18" charset="0"/>
                <a:cs typeface="Tahoma" pitchFamily="34" charset="0"/>
              </a:rPr>
              <a:t>设为全局变量；</a:t>
            </a:r>
          </a:p>
          <a:p>
            <a:pPr eaLnBrk="1" hangingPunct="1">
              <a:lnSpc>
                <a:spcPct val="120000"/>
              </a:lnSpc>
              <a:spcAft>
                <a:spcPct val="20000"/>
              </a:spcAft>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2</a:t>
            </a:r>
            <a:r>
              <a:rPr kumimoji="1" lang="zh-CN" altLang="en-US" sz="2400">
                <a:latin typeface="Times New Roman" pitchFamily="18" charset="0"/>
                <a:cs typeface="Tahoma" pitchFamily="34" charset="0"/>
              </a:rPr>
              <a:t>）子棋盘：整个棋盘用二维数组</a:t>
            </a:r>
            <a:r>
              <a:rPr kumimoji="1" lang="en-US" altLang="zh-CN" sz="2400">
                <a:latin typeface="Times New Roman" pitchFamily="18" charset="0"/>
                <a:cs typeface="Tahoma" pitchFamily="34" charset="0"/>
              </a:rPr>
              <a:t>board[size][size]</a:t>
            </a:r>
            <a:r>
              <a:rPr kumimoji="1" lang="zh-CN" altLang="en-US" sz="2400">
                <a:latin typeface="Times New Roman" pitchFamily="18" charset="0"/>
                <a:cs typeface="Tahoma" pitchFamily="34" charset="0"/>
              </a:rPr>
              <a:t>表示，其中的子棋盘由棋盘左上角的下标</a:t>
            </a:r>
            <a:r>
              <a:rPr kumimoji="1" lang="en-US" altLang="zh-CN" sz="2400">
                <a:latin typeface="Times New Roman" pitchFamily="18" charset="0"/>
                <a:cs typeface="Tahoma" pitchFamily="34" charset="0"/>
              </a:rPr>
              <a:t>tr</a:t>
            </a: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tc</a:t>
            </a:r>
            <a:r>
              <a:rPr kumimoji="1" lang="zh-CN" altLang="en-US" sz="2400">
                <a:latin typeface="Times New Roman" pitchFamily="18" charset="0"/>
                <a:cs typeface="Tahoma" pitchFamily="34" charset="0"/>
              </a:rPr>
              <a:t>和棋盘大小</a:t>
            </a:r>
            <a:r>
              <a:rPr kumimoji="1" lang="en-US" altLang="zh-CN" sz="2400">
                <a:latin typeface="Times New Roman" pitchFamily="18" charset="0"/>
                <a:cs typeface="Tahoma" pitchFamily="34" charset="0"/>
              </a:rPr>
              <a:t>s</a:t>
            </a:r>
            <a:r>
              <a:rPr kumimoji="1" lang="zh-CN" altLang="en-US" sz="2400">
                <a:latin typeface="Times New Roman" pitchFamily="18" charset="0"/>
                <a:cs typeface="Tahoma" pitchFamily="34" charset="0"/>
              </a:rPr>
              <a:t>表示；</a:t>
            </a:r>
          </a:p>
          <a:p>
            <a:pPr eaLnBrk="1" hangingPunct="1">
              <a:lnSpc>
                <a:spcPct val="120000"/>
              </a:lnSpc>
              <a:spcAft>
                <a:spcPct val="20000"/>
              </a:spcAft>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）特殊方格：用</a:t>
            </a:r>
            <a:r>
              <a:rPr kumimoji="1" lang="en-US" altLang="zh-CN" sz="2400">
                <a:latin typeface="Times New Roman" pitchFamily="18" charset="0"/>
                <a:cs typeface="Tahoma" pitchFamily="34" charset="0"/>
              </a:rPr>
              <a:t>board[dr][dc]</a:t>
            </a:r>
            <a:r>
              <a:rPr kumimoji="1" lang="zh-CN" altLang="en-US" sz="2400">
                <a:latin typeface="Times New Roman" pitchFamily="18" charset="0"/>
                <a:cs typeface="Tahoma" pitchFamily="34" charset="0"/>
              </a:rPr>
              <a:t>表示特殊方格，</a:t>
            </a:r>
            <a:r>
              <a:rPr kumimoji="1" lang="en-US" altLang="zh-CN" sz="2400">
                <a:latin typeface="Times New Roman" pitchFamily="18" charset="0"/>
                <a:cs typeface="Tahoma" pitchFamily="34" charset="0"/>
              </a:rPr>
              <a:t>dr</a:t>
            </a:r>
            <a:r>
              <a:rPr kumimoji="1" lang="zh-CN" altLang="en-US" sz="2400">
                <a:latin typeface="Times New Roman" pitchFamily="18" charset="0"/>
                <a:cs typeface="Tahoma" pitchFamily="34" charset="0"/>
              </a:rPr>
              <a:t>和</a:t>
            </a:r>
            <a:r>
              <a:rPr kumimoji="1" lang="en-US" altLang="zh-CN" sz="2400">
                <a:latin typeface="Times New Roman" pitchFamily="18" charset="0"/>
                <a:cs typeface="Tahoma" pitchFamily="34" charset="0"/>
              </a:rPr>
              <a:t>dc</a:t>
            </a:r>
            <a:r>
              <a:rPr kumimoji="1" lang="zh-CN" altLang="en-US" sz="2400">
                <a:latin typeface="Times New Roman" pitchFamily="18" charset="0"/>
                <a:cs typeface="Tahoma" pitchFamily="34" charset="0"/>
              </a:rPr>
              <a:t>是该特殊方格在二维数组</a:t>
            </a:r>
            <a:r>
              <a:rPr kumimoji="1" lang="en-US" altLang="zh-CN" sz="2400">
                <a:latin typeface="Times New Roman" pitchFamily="18" charset="0"/>
                <a:cs typeface="Tahoma" pitchFamily="34" charset="0"/>
              </a:rPr>
              <a:t>board</a:t>
            </a:r>
            <a:r>
              <a:rPr kumimoji="1" lang="zh-CN" altLang="en-US" sz="2400">
                <a:latin typeface="Times New Roman" pitchFamily="18" charset="0"/>
                <a:cs typeface="Tahoma" pitchFamily="34" charset="0"/>
              </a:rPr>
              <a:t>中的下标</a:t>
            </a:r>
            <a:r>
              <a:rPr kumimoji="1" lang="en-US" altLang="zh-CN" sz="2400">
                <a:latin typeface="Times New Roman" pitchFamily="18" charset="0"/>
                <a:cs typeface="Tahoma" pitchFamily="34" charset="0"/>
              </a:rPr>
              <a:t>;</a:t>
            </a:r>
          </a:p>
          <a:p>
            <a:pPr eaLnBrk="1" hangingPunct="1">
              <a:lnSpc>
                <a:spcPct val="120000"/>
              </a:lnSpc>
              <a:spcAft>
                <a:spcPct val="20000"/>
              </a:spcAft>
              <a:buClrTx/>
              <a:buSzTx/>
              <a:buFontTx/>
              <a:buNone/>
            </a:pPr>
            <a:r>
              <a:rPr kumimoji="1" lang="zh-CN" altLang="en-US" sz="2400">
                <a:latin typeface="Times New Roman" pitchFamily="18" charset="0"/>
                <a:cs typeface="Tahoma" pitchFamily="34" charset="0"/>
              </a:rPr>
              <a:t>（</a:t>
            </a:r>
            <a:r>
              <a:rPr kumimoji="1" lang="en-US" altLang="zh-CN" sz="2400">
                <a:latin typeface="Times New Roman" pitchFamily="18" charset="0"/>
                <a:cs typeface="Tahoma" pitchFamily="34" charset="0"/>
              </a:rPr>
              <a:t>4</a:t>
            </a:r>
            <a:r>
              <a:rPr kumimoji="1" lang="zh-CN" altLang="en-US" sz="2400">
                <a:latin typeface="Times New Roman" pitchFamily="18" charset="0"/>
                <a:cs typeface="Tahoma" pitchFamily="34" charset="0"/>
              </a:rPr>
              <a:t>） </a:t>
            </a:r>
            <a:r>
              <a:rPr kumimoji="1" lang="en-US" altLang="zh-CN" sz="2400">
                <a:latin typeface="Times New Roman" pitchFamily="18" charset="0"/>
                <a:cs typeface="Tahoma" pitchFamily="34" charset="0"/>
              </a:rPr>
              <a:t>L</a:t>
            </a:r>
            <a:r>
              <a:rPr kumimoji="1" lang="zh-CN" altLang="en-US" sz="2400">
                <a:latin typeface="Times New Roman" pitchFamily="18" charset="0"/>
                <a:cs typeface="Tahoma" pitchFamily="34" charset="0"/>
              </a:rPr>
              <a:t>型骨牌：一个</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en-US" altLang="zh-CN" sz="2400">
                <a:latin typeface="Times New Roman" pitchFamily="18" charset="0"/>
                <a:cs typeface="Tahoma" pitchFamily="34" charset="0"/>
              </a:rPr>
              <a:t>×2</a:t>
            </a:r>
            <a:r>
              <a:rPr kumimoji="1" lang="en-US" altLang="zh-CN" sz="2400" i="1" baseline="30000">
                <a:latin typeface="Times New Roman" pitchFamily="18" charset="0"/>
                <a:cs typeface="Tahoma" pitchFamily="34" charset="0"/>
              </a:rPr>
              <a:t>k</a:t>
            </a:r>
            <a:r>
              <a:rPr kumimoji="1" lang="zh-CN" altLang="en-US" sz="2400">
                <a:latin typeface="Times New Roman" pitchFamily="18" charset="0"/>
                <a:cs typeface="Tahoma" pitchFamily="34" charset="0"/>
              </a:rPr>
              <a:t>的棋盘中有一个特殊方格，所以，用到</a:t>
            </a:r>
            <a:r>
              <a:rPr kumimoji="1" lang="en-US" altLang="zh-CN" sz="2400">
                <a:latin typeface="Times New Roman" pitchFamily="18" charset="0"/>
                <a:cs typeface="Tahoma" pitchFamily="34" charset="0"/>
              </a:rPr>
              <a:t>L</a:t>
            </a:r>
            <a:r>
              <a:rPr kumimoji="1" lang="zh-CN" altLang="en-US" sz="2400">
                <a:latin typeface="Times New Roman" pitchFamily="18" charset="0"/>
                <a:cs typeface="Tahoma" pitchFamily="34" charset="0"/>
              </a:rPr>
              <a:t>型骨牌的个数为</a:t>
            </a:r>
            <a:r>
              <a:rPr kumimoji="1" lang="en-US" altLang="zh-CN" sz="2400">
                <a:latin typeface="Times New Roman" pitchFamily="18" charset="0"/>
                <a:cs typeface="Tahoma" pitchFamily="34" charset="0"/>
              </a:rPr>
              <a:t>(4</a:t>
            </a:r>
            <a:r>
              <a:rPr kumimoji="1" lang="en-US" altLang="zh-CN" sz="2400" i="1" baseline="30000">
                <a:latin typeface="Times New Roman" pitchFamily="18" charset="0"/>
                <a:cs typeface="Tahoma" pitchFamily="34" charset="0"/>
              </a:rPr>
              <a:t>k</a:t>
            </a:r>
            <a:r>
              <a:rPr kumimoji="1" lang="en-US" altLang="zh-CN" sz="2400">
                <a:latin typeface="Times New Roman" pitchFamily="18" charset="0"/>
                <a:cs typeface="Times New Roman" pitchFamily="18" charset="0"/>
              </a:rPr>
              <a:t>-</a:t>
            </a:r>
            <a:r>
              <a:rPr kumimoji="1" lang="en-US" altLang="zh-CN" sz="2400">
                <a:latin typeface="Times New Roman" pitchFamily="18" charset="0"/>
                <a:cs typeface="Tahoma" pitchFamily="34" charset="0"/>
              </a:rPr>
              <a:t>1)</a:t>
            </a:r>
            <a:r>
              <a:rPr kumimoji="1" lang="en-US" altLang="zh-CN" sz="2400">
                <a:latin typeface="Times New Roman" pitchFamily="18" charset="0"/>
                <a:cs typeface="Times New Roman" pitchFamily="18" charset="0"/>
              </a:rPr>
              <a:t>/</a:t>
            </a:r>
            <a:r>
              <a:rPr kumimoji="1" lang="en-US" altLang="zh-CN" sz="2400">
                <a:latin typeface="Times New Roman" pitchFamily="18" charset="0"/>
                <a:cs typeface="Tahoma" pitchFamily="34" charset="0"/>
              </a:rPr>
              <a:t>3</a:t>
            </a:r>
            <a:r>
              <a:rPr kumimoji="1" lang="zh-CN" altLang="en-US" sz="2400">
                <a:latin typeface="Times New Roman" pitchFamily="18" charset="0"/>
                <a:cs typeface="Tahoma" pitchFamily="34" charset="0"/>
              </a:rPr>
              <a:t>，将所有</a:t>
            </a:r>
            <a:r>
              <a:rPr kumimoji="1" lang="en-US" altLang="zh-CN" sz="2400">
                <a:latin typeface="Times New Roman" pitchFamily="18" charset="0"/>
                <a:cs typeface="Tahoma" pitchFamily="34" charset="0"/>
              </a:rPr>
              <a:t>L</a:t>
            </a:r>
            <a:r>
              <a:rPr kumimoji="1" lang="zh-CN" altLang="en-US" sz="2400">
                <a:latin typeface="Times New Roman" pitchFamily="18" charset="0"/>
                <a:cs typeface="Tahoma" pitchFamily="34" charset="0"/>
              </a:rPr>
              <a:t>型骨牌从</a:t>
            </a:r>
            <a:r>
              <a:rPr kumimoji="1" lang="en-US" altLang="zh-CN" sz="2400">
                <a:latin typeface="Times New Roman" pitchFamily="18" charset="0"/>
                <a:cs typeface="Tahoma" pitchFamily="34" charset="0"/>
              </a:rPr>
              <a:t>1</a:t>
            </a:r>
            <a:r>
              <a:rPr kumimoji="1" lang="zh-CN" altLang="en-US" sz="2400">
                <a:latin typeface="Times New Roman" pitchFamily="18" charset="0"/>
                <a:cs typeface="Tahoma" pitchFamily="34" charset="0"/>
              </a:rPr>
              <a:t>开始连续编号，用一个全局变量</a:t>
            </a:r>
            <a:r>
              <a:rPr kumimoji="1" lang="en-US" altLang="zh-CN" sz="2400">
                <a:latin typeface="Times New Roman" pitchFamily="18" charset="0"/>
                <a:cs typeface="Tahoma" pitchFamily="34" charset="0"/>
              </a:rPr>
              <a:t>t</a:t>
            </a:r>
            <a:r>
              <a:rPr kumimoji="1" lang="zh-CN" altLang="en-US" sz="2400">
                <a:latin typeface="Times New Roman" pitchFamily="18" charset="0"/>
                <a:cs typeface="Tahoma" pitchFamily="34" charset="0"/>
              </a:rPr>
              <a:t>表示。 </a:t>
            </a:r>
          </a:p>
        </p:txBody>
      </p:sp>
    </p:spTree>
    <p:extLst>
      <p:ext uri="{BB962C8B-B14F-4D97-AF65-F5344CB8AC3E}">
        <p14:creationId xmlns:p14="http://schemas.microsoft.com/office/powerpoint/2010/main" val="2072048736"/>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730A774-27EB-415F-977F-B70856792461}"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7065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06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461E56E-6F33-4B2B-BB29-0B61C3ADBC5D}" type="slidenum">
              <a:rPr lang="en-US" altLang="zh-CN" sz="1400" b="0" smtClean="0">
                <a:latin typeface="Comic Sans MS" pitchFamily="66" charset="0"/>
                <a:cs typeface="Tahoma" pitchFamily="34" charset="0"/>
              </a:rPr>
              <a:pPr>
                <a:spcBef>
                  <a:spcPct val="0"/>
                </a:spcBef>
                <a:buClrTx/>
                <a:buSzTx/>
                <a:buFontTx/>
                <a:buNone/>
              </a:pPr>
              <a:t>38</a:t>
            </a:fld>
            <a:endParaRPr lang="en-US" altLang="zh-CN" sz="1400" b="0" smtClean="0">
              <a:latin typeface="Comic Sans MS" pitchFamily="66" charset="0"/>
              <a:cs typeface="Tahoma" pitchFamily="34" charset="0"/>
            </a:endParaRPr>
          </a:p>
        </p:txBody>
      </p:sp>
      <p:grpSp>
        <p:nvGrpSpPr>
          <p:cNvPr id="70661" name="Group 16"/>
          <p:cNvGrpSpPr>
            <a:grpSpLocks/>
          </p:cNvGrpSpPr>
          <p:nvPr/>
        </p:nvGrpSpPr>
        <p:grpSpPr bwMode="auto">
          <a:xfrm>
            <a:off x="2771775" y="1033463"/>
            <a:ext cx="3833813" cy="3386137"/>
            <a:chOff x="1746" y="1344"/>
            <a:chExt cx="2415" cy="2133"/>
          </a:xfrm>
        </p:grpSpPr>
        <p:grpSp>
          <p:nvGrpSpPr>
            <p:cNvPr id="70662" name="Group 14"/>
            <p:cNvGrpSpPr>
              <a:grpSpLocks/>
            </p:cNvGrpSpPr>
            <p:nvPr/>
          </p:nvGrpSpPr>
          <p:grpSpPr bwMode="auto">
            <a:xfrm>
              <a:off x="1746" y="1344"/>
              <a:ext cx="2415" cy="1587"/>
              <a:chOff x="1746" y="1344"/>
              <a:chExt cx="2415" cy="1587"/>
            </a:xfrm>
          </p:grpSpPr>
          <p:grpSp>
            <p:nvGrpSpPr>
              <p:cNvPr id="70664" name="Group 13"/>
              <p:cNvGrpSpPr>
                <a:grpSpLocks/>
              </p:cNvGrpSpPr>
              <p:nvPr/>
            </p:nvGrpSpPr>
            <p:grpSpPr bwMode="auto">
              <a:xfrm>
                <a:off x="1746" y="1344"/>
                <a:ext cx="2035" cy="1587"/>
                <a:chOff x="1746" y="1344"/>
                <a:chExt cx="2035" cy="1451"/>
              </a:xfrm>
            </p:grpSpPr>
            <p:sp>
              <p:nvSpPr>
                <p:cNvPr id="70666" name="Rectangle 4"/>
                <p:cNvSpPr>
                  <a:spLocks noChangeArrowheads="1"/>
                </p:cNvSpPr>
                <p:nvPr/>
              </p:nvSpPr>
              <p:spPr bwMode="auto">
                <a:xfrm>
                  <a:off x="1952" y="1549"/>
                  <a:ext cx="1489" cy="124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70667" name="Text Box 5"/>
                <p:cNvSpPr txBox="1">
                  <a:spLocks noChangeArrowheads="1"/>
                </p:cNvSpPr>
                <p:nvPr/>
              </p:nvSpPr>
              <p:spPr bwMode="auto">
                <a:xfrm>
                  <a:off x="2223" y="1981"/>
                  <a:ext cx="242" cy="20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endParaRPr lang="zh-CN" altLang="zh-CN" sz="2000">
                    <a:latin typeface="Times New Roman" pitchFamily="18" charset="0"/>
                    <a:cs typeface="Tahoma" pitchFamily="34" charset="0"/>
                  </a:endParaRPr>
                </a:p>
              </p:txBody>
            </p:sp>
            <p:sp>
              <p:nvSpPr>
                <p:cNvPr id="70668" name="AutoShape 6"/>
                <p:cNvSpPr>
                  <a:spLocks/>
                </p:cNvSpPr>
                <p:nvPr/>
              </p:nvSpPr>
              <p:spPr bwMode="auto">
                <a:xfrm rot="10800000">
                  <a:off x="3594" y="1549"/>
                  <a:ext cx="187" cy="1246"/>
                </a:xfrm>
                <a:prstGeom prst="leftBrace">
                  <a:avLst>
                    <a:gd name="adj1" fmla="val 55526"/>
                    <a:gd name="adj2" fmla="val 5051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70669" name="Text Box 7"/>
                <p:cNvSpPr txBox="1">
                  <a:spLocks noChangeArrowheads="1"/>
                </p:cNvSpPr>
                <p:nvPr/>
              </p:nvSpPr>
              <p:spPr bwMode="auto">
                <a:xfrm>
                  <a:off x="2268" y="1795"/>
                  <a:ext cx="2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dc</a:t>
                  </a:r>
                </a:p>
              </p:txBody>
            </p:sp>
            <p:sp>
              <p:nvSpPr>
                <p:cNvPr id="70670" name="Text Box 8"/>
                <p:cNvSpPr txBox="1">
                  <a:spLocks noChangeArrowheads="1"/>
                </p:cNvSpPr>
                <p:nvPr/>
              </p:nvSpPr>
              <p:spPr bwMode="auto">
                <a:xfrm>
                  <a:off x="2039" y="1979"/>
                  <a:ext cx="2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dr</a:t>
                  </a:r>
                </a:p>
              </p:txBody>
            </p:sp>
            <p:sp>
              <p:nvSpPr>
                <p:cNvPr id="70671" name="Text Box 9"/>
                <p:cNvSpPr txBox="1">
                  <a:spLocks noChangeArrowheads="1"/>
                </p:cNvSpPr>
                <p:nvPr/>
              </p:nvSpPr>
              <p:spPr bwMode="auto">
                <a:xfrm>
                  <a:off x="1746" y="1555"/>
                  <a:ext cx="16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tr</a:t>
                  </a:r>
                </a:p>
              </p:txBody>
            </p:sp>
            <p:sp>
              <p:nvSpPr>
                <p:cNvPr id="70672" name="Text Box 10"/>
                <p:cNvSpPr txBox="1">
                  <a:spLocks noChangeArrowheads="1"/>
                </p:cNvSpPr>
                <p:nvPr/>
              </p:nvSpPr>
              <p:spPr bwMode="auto">
                <a:xfrm>
                  <a:off x="1985" y="1344"/>
                  <a:ext cx="2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tc</a:t>
                  </a:r>
                </a:p>
              </p:txBody>
            </p:sp>
          </p:grpSp>
          <p:sp>
            <p:nvSpPr>
              <p:cNvPr id="70665" name="Text Box 12"/>
              <p:cNvSpPr txBox="1">
                <a:spLocks noChangeArrowheads="1"/>
              </p:cNvSpPr>
              <p:nvPr/>
            </p:nvSpPr>
            <p:spPr bwMode="auto">
              <a:xfrm>
                <a:off x="3843" y="2125"/>
                <a:ext cx="3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lang="en-US" altLang="zh-CN" sz="2000">
                    <a:latin typeface="Times New Roman" pitchFamily="18" charset="0"/>
                    <a:cs typeface="Tahoma" pitchFamily="34" charset="0"/>
                  </a:rPr>
                  <a:t>size</a:t>
                </a:r>
              </a:p>
            </p:txBody>
          </p:sp>
        </p:grpSp>
        <p:sp>
          <p:nvSpPr>
            <p:cNvPr id="70663" name="Text Box 15"/>
            <p:cNvSpPr txBox="1">
              <a:spLocks noChangeArrowheads="1"/>
            </p:cNvSpPr>
            <p:nvPr/>
          </p:nvSpPr>
          <p:spPr bwMode="auto">
            <a:xfrm>
              <a:off x="1791" y="3113"/>
              <a:ext cx="213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spcBef>
                  <a:spcPct val="0"/>
                </a:spcBef>
                <a:buClrTx/>
                <a:buSzTx/>
                <a:buFontTx/>
                <a:buNone/>
              </a:pPr>
              <a:r>
                <a:rPr kumimoji="1" lang="zh-CN" altLang="en-US" sz="2000">
                  <a:latin typeface="Arial" charset="0"/>
                  <a:cs typeface="Tahoma" pitchFamily="34" charset="0"/>
                </a:rPr>
                <a:t>棋盘覆盖问题中的数据结构</a:t>
              </a:r>
            </a:p>
          </p:txBody>
        </p:sp>
      </p:grpSp>
    </p:spTree>
    <p:extLst>
      <p:ext uri="{BB962C8B-B14F-4D97-AF65-F5344CB8AC3E}">
        <p14:creationId xmlns:p14="http://schemas.microsoft.com/office/powerpoint/2010/main" val="293238576"/>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401FED07-A0CF-4FC5-9DF1-35F28442F7D3}"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7168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1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626BAF8A-028C-46F9-8B40-29BFC2E97906}" type="slidenum">
              <a:rPr lang="en-US" altLang="zh-CN" sz="1400" b="0" smtClean="0">
                <a:latin typeface="Comic Sans MS" pitchFamily="66" charset="0"/>
                <a:cs typeface="Tahoma" pitchFamily="34" charset="0"/>
              </a:rPr>
              <a:pPr>
                <a:spcBef>
                  <a:spcPct val="0"/>
                </a:spcBef>
                <a:buClrTx/>
                <a:buSzTx/>
                <a:buFontTx/>
                <a:buNone/>
              </a:pPr>
              <a:t>39</a:t>
            </a:fld>
            <a:endParaRPr lang="en-US" altLang="zh-CN" sz="1400" b="0" smtClean="0">
              <a:latin typeface="Comic Sans MS" pitchFamily="66" charset="0"/>
              <a:cs typeface="Tahoma" pitchFamily="34" charset="0"/>
            </a:endParaRPr>
          </a:p>
        </p:txBody>
      </p:sp>
      <p:grpSp>
        <p:nvGrpSpPr>
          <p:cNvPr id="71685" name="Group 1026"/>
          <p:cNvGrpSpPr>
            <a:grpSpLocks/>
          </p:cNvGrpSpPr>
          <p:nvPr/>
        </p:nvGrpSpPr>
        <p:grpSpPr bwMode="auto">
          <a:xfrm>
            <a:off x="684213" y="333375"/>
            <a:ext cx="8102600" cy="6019800"/>
            <a:chOff x="1499" y="5375"/>
            <a:chExt cx="7664" cy="8212"/>
          </a:xfrm>
        </p:grpSpPr>
        <p:sp>
          <p:nvSpPr>
            <p:cNvPr id="71686" name="Text Box 1027"/>
            <p:cNvSpPr txBox="1">
              <a:spLocks noChangeArrowheads="1"/>
            </p:cNvSpPr>
            <p:nvPr/>
          </p:nvSpPr>
          <p:spPr bwMode="auto">
            <a:xfrm>
              <a:off x="1509" y="5380"/>
              <a:ext cx="7654" cy="8207"/>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tIns="1800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spcBef>
                  <a:spcPct val="0"/>
                </a:spcBef>
                <a:spcAft>
                  <a:spcPts val="775"/>
                </a:spcAft>
                <a:buClrTx/>
                <a:buSzTx/>
                <a:buFontTx/>
                <a:buNone/>
              </a:pPr>
              <a:r>
                <a:rPr lang="zh-CN" altLang="en-US" sz="2200">
                  <a:latin typeface="Times New Roman" pitchFamily="18" charset="0"/>
                  <a:cs typeface="Tahoma" pitchFamily="34" charset="0"/>
                </a:rPr>
                <a:t>算法</a:t>
              </a:r>
              <a:r>
                <a:rPr lang="en-US" altLang="zh-CN" sz="2200">
                  <a:latin typeface="Times New Roman" pitchFamily="18" charset="0"/>
                  <a:cs typeface="Tahoma" pitchFamily="34" charset="0"/>
                </a:rPr>
                <a:t>4.8——</a:t>
              </a:r>
              <a:r>
                <a:rPr lang="zh-CN" altLang="en-US" sz="2200">
                  <a:latin typeface="Times New Roman" pitchFamily="18" charset="0"/>
                  <a:cs typeface="Tahoma" pitchFamily="34" charset="0"/>
                </a:rPr>
                <a:t>棋盘覆盖</a:t>
              </a:r>
            </a:p>
            <a:p>
              <a:pPr algn="just">
                <a:spcBef>
                  <a:spcPct val="0"/>
                </a:spcBef>
                <a:buClrTx/>
                <a:buSzTx/>
                <a:buFontTx/>
                <a:buNone/>
              </a:pPr>
              <a:r>
                <a:rPr lang="en-US" altLang="zh-CN" sz="2200">
                  <a:latin typeface="Times New Roman" pitchFamily="18" charset="0"/>
                  <a:cs typeface="Tahoma" pitchFamily="34" charset="0"/>
                </a:rPr>
                <a:t>void  ChessBoard(int tr, int tc, int dr, int dc, int size)</a:t>
              </a:r>
            </a:p>
            <a:p>
              <a:pPr algn="just">
                <a:spcBef>
                  <a:spcPct val="0"/>
                </a:spcBef>
                <a:buClrTx/>
                <a:buSzTx/>
                <a:buFontTx/>
                <a:buNone/>
              </a:pPr>
              <a:r>
                <a:rPr lang="en-US" altLang="zh-CN" sz="2200">
                  <a:solidFill>
                    <a:srgbClr val="008000"/>
                  </a:solidFill>
                  <a:latin typeface="Times New Roman" pitchFamily="18" charset="0"/>
                  <a:cs typeface="Tahoma" pitchFamily="34" charset="0"/>
                </a:rPr>
                <a:t>// tr</a:t>
              </a:r>
              <a:r>
                <a:rPr lang="zh-CN" altLang="en-US" sz="2200">
                  <a:solidFill>
                    <a:srgbClr val="008000"/>
                  </a:solidFill>
                  <a:latin typeface="Times New Roman" pitchFamily="18" charset="0"/>
                  <a:cs typeface="Tahoma" pitchFamily="34" charset="0"/>
                </a:rPr>
                <a:t>和</a:t>
              </a:r>
              <a:r>
                <a:rPr lang="en-US" altLang="zh-CN" sz="2200">
                  <a:solidFill>
                    <a:srgbClr val="008000"/>
                  </a:solidFill>
                  <a:latin typeface="Times New Roman" pitchFamily="18" charset="0"/>
                  <a:cs typeface="Tahoma" pitchFamily="34" charset="0"/>
                </a:rPr>
                <a:t>tc</a:t>
              </a:r>
              <a:r>
                <a:rPr lang="zh-CN" altLang="en-US" sz="2200">
                  <a:solidFill>
                    <a:srgbClr val="008000"/>
                  </a:solidFill>
                  <a:latin typeface="Times New Roman" pitchFamily="18" charset="0"/>
                  <a:cs typeface="Tahoma" pitchFamily="34" charset="0"/>
                </a:rPr>
                <a:t>是棋盘左上角的下标，</a:t>
              </a:r>
              <a:r>
                <a:rPr lang="en-US" altLang="zh-CN" sz="2200">
                  <a:solidFill>
                    <a:srgbClr val="008000"/>
                  </a:solidFill>
                  <a:latin typeface="Times New Roman" pitchFamily="18" charset="0"/>
                  <a:cs typeface="Tahoma" pitchFamily="34" charset="0"/>
                </a:rPr>
                <a:t>dr</a:t>
              </a:r>
              <a:r>
                <a:rPr lang="zh-CN" altLang="en-US" sz="2200">
                  <a:solidFill>
                    <a:srgbClr val="008000"/>
                  </a:solidFill>
                  <a:latin typeface="Times New Roman" pitchFamily="18" charset="0"/>
                  <a:cs typeface="Tahoma" pitchFamily="34" charset="0"/>
                </a:rPr>
                <a:t>和</a:t>
              </a:r>
              <a:r>
                <a:rPr lang="en-US" altLang="zh-CN" sz="2200">
                  <a:solidFill>
                    <a:srgbClr val="008000"/>
                  </a:solidFill>
                  <a:latin typeface="Times New Roman" pitchFamily="18" charset="0"/>
                  <a:cs typeface="Tahoma" pitchFamily="34" charset="0"/>
                </a:rPr>
                <a:t>dc</a:t>
              </a:r>
              <a:r>
                <a:rPr lang="zh-CN" altLang="en-US" sz="2200">
                  <a:solidFill>
                    <a:srgbClr val="008000"/>
                  </a:solidFill>
                  <a:latin typeface="Times New Roman" pitchFamily="18" charset="0"/>
                  <a:cs typeface="Tahoma" pitchFamily="34" charset="0"/>
                </a:rPr>
                <a:t>是特殊方格的下标，</a:t>
              </a:r>
            </a:p>
            <a:p>
              <a:pPr algn="just">
                <a:spcBef>
                  <a:spcPct val="0"/>
                </a:spcBef>
                <a:buClrTx/>
                <a:buSzTx/>
                <a:buFontTx/>
                <a:buNone/>
              </a:pPr>
              <a:r>
                <a:rPr lang="en-US" altLang="zh-CN" sz="2200">
                  <a:solidFill>
                    <a:srgbClr val="008000"/>
                  </a:solidFill>
                  <a:latin typeface="Times New Roman" pitchFamily="18" charset="0"/>
                  <a:cs typeface="Tahoma" pitchFamily="34" charset="0"/>
                </a:rPr>
                <a:t>// size</a:t>
              </a:r>
              <a:r>
                <a:rPr lang="zh-CN" altLang="en-US" sz="2200">
                  <a:solidFill>
                    <a:srgbClr val="008000"/>
                  </a:solidFill>
                  <a:latin typeface="Times New Roman" pitchFamily="18" charset="0"/>
                  <a:cs typeface="Tahoma" pitchFamily="34" charset="0"/>
                </a:rPr>
                <a:t>是棋盘的大小，</a:t>
              </a:r>
              <a:r>
                <a:rPr lang="en-US" altLang="zh-CN" sz="2200">
                  <a:solidFill>
                    <a:srgbClr val="008000"/>
                  </a:solidFill>
                  <a:latin typeface="Times New Roman" pitchFamily="18" charset="0"/>
                  <a:cs typeface="Tahoma" pitchFamily="34" charset="0"/>
                </a:rPr>
                <a:t>t1</a:t>
              </a:r>
              <a:r>
                <a:rPr lang="zh-CN" altLang="en-US" sz="2200">
                  <a:solidFill>
                    <a:srgbClr val="008000"/>
                  </a:solidFill>
                  <a:latin typeface="Times New Roman" pitchFamily="18" charset="0"/>
                  <a:cs typeface="Tahoma" pitchFamily="34" charset="0"/>
                </a:rPr>
                <a:t>已初始化为</a:t>
              </a:r>
              <a:r>
                <a:rPr lang="en-US" altLang="zh-CN" sz="2200">
                  <a:solidFill>
                    <a:srgbClr val="008000"/>
                  </a:solidFill>
                  <a:latin typeface="Times New Roman" pitchFamily="18" charset="0"/>
                  <a:cs typeface="Tahoma" pitchFamily="34" charset="0"/>
                </a:rPr>
                <a:t>0</a:t>
              </a:r>
            </a:p>
            <a:p>
              <a:pPr algn="just">
                <a:spcBef>
                  <a:spcPct val="0"/>
                </a:spcBef>
                <a:buClrTx/>
                <a:buSzTx/>
                <a:buFontTx/>
                <a:buNone/>
              </a:pPr>
              <a:r>
                <a:rPr lang="en-US" altLang="zh-CN" sz="2200">
                  <a:latin typeface="Times New Roman" pitchFamily="18" charset="0"/>
                  <a:cs typeface="Tahoma" pitchFamily="34" charset="0"/>
                </a:rPr>
                <a:t>{</a:t>
              </a:r>
            </a:p>
            <a:p>
              <a:pPr algn="just">
                <a:spcBef>
                  <a:spcPct val="0"/>
                </a:spcBef>
                <a:buClrTx/>
                <a:buSzTx/>
                <a:buFontTx/>
                <a:buNone/>
              </a:pPr>
              <a:r>
                <a:rPr lang="en-US" altLang="zh-CN" sz="2200">
                  <a:latin typeface="Times New Roman" pitchFamily="18" charset="0"/>
                  <a:cs typeface="Tahoma" pitchFamily="34" charset="0"/>
                </a:rPr>
                <a:t>      if (size = = 1) return;  </a:t>
              </a:r>
              <a:r>
                <a:rPr lang="en-US" altLang="zh-CN" sz="2200">
                  <a:solidFill>
                    <a:srgbClr val="008000"/>
                  </a:solidFill>
                  <a:latin typeface="Times New Roman" pitchFamily="18" charset="0"/>
                  <a:cs typeface="Tahoma" pitchFamily="34" charset="0"/>
                </a:rPr>
                <a:t>//</a:t>
              </a:r>
              <a:r>
                <a:rPr lang="zh-CN" altLang="en-US" sz="2200">
                  <a:solidFill>
                    <a:srgbClr val="008000"/>
                  </a:solidFill>
                  <a:latin typeface="Times New Roman" pitchFamily="18" charset="0"/>
                  <a:cs typeface="Tahoma" pitchFamily="34" charset="0"/>
                </a:rPr>
                <a:t>棋盘只有一个方格且是特殊方格</a:t>
              </a: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int t=t1++;  </a:t>
              </a:r>
              <a:r>
                <a:rPr lang="en-US" altLang="zh-CN" sz="2200">
                  <a:solidFill>
                    <a:srgbClr val="008000"/>
                  </a:solidFill>
                  <a:latin typeface="Times New Roman" pitchFamily="18" charset="0"/>
                  <a:cs typeface="Tahoma" pitchFamily="34" charset="0"/>
                </a:rPr>
                <a:t>// L</a:t>
              </a:r>
              <a:r>
                <a:rPr lang="zh-CN" altLang="en-US" sz="2200">
                  <a:solidFill>
                    <a:srgbClr val="008000"/>
                  </a:solidFill>
                  <a:latin typeface="Times New Roman" pitchFamily="18" charset="0"/>
                  <a:cs typeface="Tahoma" pitchFamily="34" charset="0"/>
                </a:rPr>
                <a:t>型骨牌号</a:t>
              </a: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s = size/2;  </a:t>
              </a:r>
              <a:r>
                <a:rPr lang="en-US" altLang="zh-CN" sz="2200">
                  <a:solidFill>
                    <a:srgbClr val="008000"/>
                  </a:solidFill>
                  <a:latin typeface="Times New Roman" pitchFamily="18" charset="0"/>
                  <a:cs typeface="Tahoma" pitchFamily="34" charset="0"/>
                </a:rPr>
                <a:t>// </a:t>
              </a:r>
              <a:r>
                <a:rPr lang="zh-CN" altLang="en-US" sz="2200">
                  <a:solidFill>
                    <a:srgbClr val="008000"/>
                  </a:solidFill>
                  <a:latin typeface="Times New Roman" pitchFamily="18" charset="0"/>
                  <a:cs typeface="Tahoma" pitchFamily="34" charset="0"/>
                </a:rPr>
                <a:t>划分棋盘</a:t>
              </a:r>
            </a:p>
            <a:p>
              <a:pPr algn="just">
                <a:spcBef>
                  <a:spcPct val="0"/>
                </a:spcBef>
                <a:buClrTx/>
                <a:buSzTx/>
                <a:buFontTx/>
                <a:buNone/>
              </a:pPr>
              <a:r>
                <a:rPr lang="zh-CN" altLang="en-US" sz="2200">
                  <a:latin typeface="Times New Roman" pitchFamily="18" charset="0"/>
                  <a:cs typeface="Tahoma" pitchFamily="34" charset="0"/>
                </a:rPr>
                <a:t>      </a:t>
              </a:r>
              <a:r>
                <a:rPr lang="en-US" altLang="zh-CN" sz="2200">
                  <a:solidFill>
                    <a:srgbClr val="008000"/>
                  </a:solidFill>
                  <a:latin typeface="Times New Roman" pitchFamily="18" charset="0"/>
                  <a:cs typeface="Tahoma" pitchFamily="34" charset="0"/>
                </a:rPr>
                <a:t>// </a:t>
              </a:r>
              <a:r>
                <a:rPr lang="zh-CN" altLang="en-US" sz="2200">
                  <a:solidFill>
                    <a:srgbClr val="008000"/>
                  </a:solidFill>
                  <a:latin typeface="Times New Roman" pitchFamily="18" charset="0"/>
                  <a:cs typeface="Tahoma" pitchFamily="34" charset="0"/>
                </a:rPr>
                <a:t>覆盖左上角子棋盘</a:t>
              </a: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if (dr &lt; tr + s &amp;&amp; dc &lt; tc + s)  </a:t>
              </a:r>
              <a:r>
                <a:rPr lang="en-US" altLang="zh-CN" sz="2200">
                  <a:solidFill>
                    <a:srgbClr val="008000"/>
                  </a:solidFill>
                  <a:latin typeface="Times New Roman" pitchFamily="18" charset="0"/>
                  <a:cs typeface="Tahoma" pitchFamily="34" charset="0"/>
                </a:rPr>
                <a:t>// </a:t>
              </a:r>
              <a:r>
                <a:rPr lang="zh-CN" altLang="en-US" sz="2200">
                  <a:solidFill>
                    <a:srgbClr val="008000"/>
                  </a:solidFill>
                  <a:latin typeface="Times New Roman" pitchFamily="18" charset="0"/>
                  <a:cs typeface="Tahoma" pitchFamily="34" charset="0"/>
                </a:rPr>
                <a:t>特殊方格在左上角子棋盘中</a:t>
              </a: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ChessBoard(tr, tc, dr, dc, s);          </a:t>
              </a:r>
              <a:r>
                <a:rPr lang="en-US" altLang="zh-CN" sz="2200">
                  <a:solidFill>
                    <a:srgbClr val="008000"/>
                  </a:solidFill>
                  <a:latin typeface="Times New Roman" pitchFamily="18" charset="0"/>
                  <a:cs typeface="Tahoma" pitchFamily="34" charset="0"/>
                </a:rPr>
                <a:t>//</a:t>
              </a:r>
              <a:r>
                <a:rPr lang="zh-CN" altLang="en-US" sz="2200">
                  <a:solidFill>
                    <a:srgbClr val="008000"/>
                  </a:solidFill>
                  <a:latin typeface="Times New Roman" pitchFamily="18" charset="0"/>
                  <a:cs typeface="Tahoma" pitchFamily="34" charset="0"/>
                </a:rPr>
                <a:t>递归处理子棋盘</a:t>
              </a: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else{      </a:t>
              </a:r>
              <a:r>
                <a:rPr lang="en-US" altLang="zh-CN" sz="2200">
                  <a:solidFill>
                    <a:srgbClr val="008000"/>
                  </a:solidFill>
                  <a:latin typeface="Times New Roman" pitchFamily="18" charset="0"/>
                  <a:cs typeface="Tahoma" pitchFamily="34" charset="0"/>
                </a:rPr>
                <a:t>// </a:t>
              </a:r>
              <a:r>
                <a:rPr lang="zh-CN" altLang="en-US" sz="2200">
                  <a:solidFill>
                    <a:srgbClr val="008000"/>
                  </a:solidFill>
                  <a:latin typeface="Times New Roman" pitchFamily="18" charset="0"/>
                  <a:cs typeface="Tahoma" pitchFamily="34" charset="0"/>
                </a:rPr>
                <a:t>用 </a:t>
              </a:r>
              <a:r>
                <a:rPr lang="en-US" altLang="zh-CN" sz="2200">
                  <a:solidFill>
                    <a:srgbClr val="008000"/>
                  </a:solidFill>
                  <a:latin typeface="Times New Roman" pitchFamily="18" charset="0"/>
                  <a:cs typeface="Tahoma" pitchFamily="34" charset="0"/>
                </a:rPr>
                <a:t>t </a:t>
              </a:r>
              <a:r>
                <a:rPr lang="zh-CN" altLang="en-US" sz="2200">
                  <a:solidFill>
                    <a:srgbClr val="008000"/>
                  </a:solidFill>
                  <a:latin typeface="Times New Roman" pitchFamily="18" charset="0"/>
                  <a:cs typeface="Tahoma" pitchFamily="34" charset="0"/>
                </a:rPr>
                <a:t>号</a:t>
              </a:r>
              <a:r>
                <a:rPr lang="en-US" altLang="zh-CN" sz="2200">
                  <a:solidFill>
                    <a:srgbClr val="008000"/>
                  </a:solidFill>
                  <a:latin typeface="Times New Roman" pitchFamily="18" charset="0"/>
                  <a:cs typeface="Tahoma" pitchFamily="34" charset="0"/>
                </a:rPr>
                <a:t>L</a:t>
              </a:r>
              <a:r>
                <a:rPr lang="zh-CN" altLang="en-US" sz="2200">
                  <a:solidFill>
                    <a:srgbClr val="008000"/>
                  </a:solidFill>
                  <a:latin typeface="Times New Roman" pitchFamily="18" charset="0"/>
                  <a:cs typeface="Tahoma" pitchFamily="34" charset="0"/>
                </a:rPr>
                <a:t>型骨牌覆盖右下角，再递归处理子棋盘</a:t>
              </a:r>
            </a:p>
            <a:p>
              <a:pPr algn="just">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board[tr + s </a:t>
              </a:r>
              <a:r>
                <a:rPr lang="en-US" altLang="zh-CN" sz="2200">
                  <a:latin typeface="宋体" charset="-122"/>
                  <a:cs typeface="Tahoma" pitchFamily="34" charset="0"/>
                </a:rPr>
                <a:t>-</a:t>
              </a:r>
              <a:r>
                <a:rPr lang="en-US" altLang="zh-CN" sz="2200">
                  <a:latin typeface="Times New Roman" pitchFamily="18" charset="0"/>
                  <a:cs typeface="Tahoma" pitchFamily="34" charset="0"/>
                </a:rPr>
                <a:t> 1][tc + s </a:t>
              </a:r>
              <a:r>
                <a:rPr lang="en-US" altLang="zh-CN" sz="2200">
                  <a:latin typeface="宋体" charset="-122"/>
                  <a:cs typeface="Tahoma" pitchFamily="34" charset="0"/>
                </a:rPr>
                <a:t>-</a:t>
              </a:r>
              <a:r>
                <a:rPr lang="en-US" altLang="zh-CN" sz="2200">
                  <a:latin typeface="Times New Roman" pitchFamily="18" charset="0"/>
                  <a:cs typeface="Tahoma" pitchFamily="34" charset="0"/>
                </a:rPr>
                <a:t> 1] = t;</a:t>
              </a:r>
            </a:p>
            <a:p>
              <a:pPr algn="just">
                <a:spcBef>
                  <a:spcPct val="0"/>
                </a:spcBef>
                <a:buClrTx/>
                <a:buSzTx/>
                <a:buFontTx/>
                <a:buNone/>
              </a:pPr>
              <a:r>
                <a:rPr lang="en-US" altLang="zh-CN" sz="2200">
                  <a:latin typeface="Times New Roman" pitchFamily="18" charset="0"/>
                  <a:cs typeface="Tahoma" pitchFamily="34" charset="0"/>
                </a:rPr>
                <a:t>         ChessBoard(tr, tc, tr+s</a:t>
              </a:r>
              <a:r>
                <a:rPr lang="en-US" altLang="zh-CN" sz="2200">
                  <a:latin typeface="宋体" charset="-122"/>
                  <a:cs typeface="Tahoma" pitchFamily="34" charset="0"/>
                </a:rPr>
                <a:t>-</a:t>
              </a:r>
              <a:r>
                <a:rPr lang="en-US" altLang="zh-CN" sz="2200">
                  <a:latin typeface="Times New Roman" pitchFamily="18" charset="0"/>
                  <a:cs typeface="Tahoma" pitchFamily="34" charset="0"/>
                </a:rPr>
                <a:t>1, tc+s</a:t>
              </a:r>
              <a:r>
                <a:rPr lang="en-US" altLang="zh-CN" sz="2200">
                  <a:latin typeface="宋体" charset="-122"/>
                  <a:cs typeface="Tahoma" pitchFamily="34" charset="0"/>
                </a:rPr>
                <a:t>-</a:t>
              </a:r>
              <a:r>
                <a:rPr lang="en-US" altLang="zh-CN" sz="2200">
                  <a:latin typeface="Times New Roman" pitchFamily="18" charset="0"/>
                  <a:cs typeface="Tahoma" pitchFamily="34" charset="0"/>
                </a:rPr>
                <a:t>1, s);</a:t>
              </a:r>
            </a:p>
            <a:p>
              <a:pPr algn="just">
                <a:spcBef>
                  <a:spcPct val="0"/>
                </a:spcBef>
                <a:buClrTx/>
                <a:buSzTx/>
                <a:buFontTx/>
                <a:buNone/>
              </a:pPr>
              <a:r>
                <a:rPr lang="en-US" altLang="zh-CN" sz="2200">
                  <a:latin typeface="Times New Roman" pitchFamily="18" charset="0"/>
                  <a:cs typeface="Tahoma" pitchFamily="34" charset="0"/>
                </a:rPr>
                <a:t>      }</a:t>
              </a:r>
            </a:p>
            <a:p>
              <a:pPr algn="just">
                <a:spcBef>
                  <a:spcPct val="0"/>
                </a:spcBef>
                <a:buClrTx/>
                <a:buSzTx/>
                <a:buFontTx/>
                <a:buNone/>
              </a:pPr>
              <a:r>
                <a:rPr lang="en-US" altLang="zh-CN" sz="2000">
                  <a:latin typeface="Times New Roman" pitchFamily="18" charset="0"/>
                  <a:cs typeface="Tahoma" pitchFamily="34" charset="0"/>
                </a:rPr>
                <a:t>      </a:t>
              </a:r>
            </a:p>
          </p:txBody>
        </p:sp>
        <p:grpSp>
          <p:nvGrpSpPr>
            <p:cNvPr id="71687" name="Group 1028"/>
            <p:cNvGrpSpPr>
              <a:grpSpLocks/>
            </p:cNvGrpSpPr>
            <p:nvPr/>
          </p:nvGrpSpPr>
          <p:grpSpPr bwMode="auto">
            <a:xfrm>
              <a:off x="1499" y="5375"/>
              <a:ext cx="550" cy="865"/>
              <a:chOff x="1519" y="3140"/>
              <a:chExt cx="550" cy="865"/>
            </a:xfrm>
          </p:grpSpPr>
          <p:sp>
            <p:nvSpPr>
              <p:cNvPr id="71688" name="AutoShape 1029"/>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2" name="WordArt 1030"/>
              <p:cNvSpPr>
                <a:spLocks noChangeArrowheads="1" noChangeShapeType="1" noTextEdit="1"/>
              </p:cNvSpPr>
              <p:nvPr/>
            </p:nvSpPr>
            <p:spPr bwMode="auto">
              <a:xfrm rot="18000000">
                <a:off x="1355" y="3404"/>
                <a:ext cx="701" cy="173"/>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noFill/>
                    <a:latin typeface="宋体"/>
                    <a:ea typeface="宋体"/>
                  </a:rPr>
                  <a:t>C</a:t>
                </a:r>
                <a:r>
                  <a:rPr lang="zh-CN" altLang="en-US" sz="800" kern="10" dirty="0">
                    <a:ln w="9525">
                      <a:solidFill>
                        <a:srgbClr val="000000"/>
                      </a:solidFill>
                      <a:round/>
                      <a:headEnd/>
                      <a:tailEnd/>
                    </a:ln>
                    <a:noFill/>
                    <a:latin typeface="宋体"/>
                    <a:ea typeface="宋体"/>
                  </a:rPr>
                  <a:t>描述</a:t>
                </a:r>
                <a:endParaRPr lang="zh-CN" altLang="en-US" sz="800" kern="10" dirty="0">
                  <a:ln w="9525">
                    <a:solidFill>
                      <a:srgbClr val="000000"/>
                    </a:solidFill>
                    <a:round/>
                    <a:headEnd/>
                    <a:tailEnd/>
                  </a:ln>
                  <a:noFill/>
                  <a:latin typeface="宋体"/>
                  <a:ea typeface="宋体"/>
                </a:endParaRPr>
              </a:p>
            </p:txBody>
          </p:sp>
        </p:grpSp>
      </p:grpSp>
    </p:spTree>
    <p:extLst>
      <p:ext uri="{BB962C8B-B14F-4D97-AF65-F5344CB8AC3E}">
        <p14:creationId xmlns:p14="http://schemas.microsoft.com/office/powerpoint/2010/main" val="68829943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381000" y="1214438"/>
            <a:ext cx="84058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lnSpc>
                <a:spcPct val="150000"/>
              </a:lnSpc>
              <a:spcBef>
                <a:spcPct val="0"/>
              </a:spcBef>
              <a:buClrTx/>
              <a:buSzTx/>
              <a:buFontTx/>
              <a:buNone/>
            </a:pPr>
            <a:r>
              <a:rPr kumimoji="1" lang="zh-CN" altLang="en-US" sz="2800" dirty="0">
                <a:latin typeface="宋体" charset="-122"/>
                <a:ea typeface="宋体" charset="-122"/>
              </a:rPr>
              <a:t>思考：对</a:t>
            </a:r>
            <a:r>
              <a:rPr kumimoji="1" lang="en-US" altLang="zh-CN" sz="2800" dirty="0">
                <a:solidFill>
                  <a:srgbClr val="FF0000"/>
                </a:solidFill>
                <a:latin typeface="Times New Roman" pitchFamily="18" charset="0"/>
                <a:ea typeface="宋体" charset="-122"/>
              </a:rPr>
              <a:t>49</a:t>
            </a:r>
            <a:r>
              <a:rPr kumimoji="1" lang="zh-CN" altLang="en-US" sz="2800" dirty="0">
                <a:solidFill>
                  <a:srgbClr val="FF0000"/>
                </a:solidFill>
                <a:latin typeface="Times New Roman" pitchFamily="18" charset="0"/>
                <a:ea typeface="宋体" charset="-122"/>
              </a:rPr>
              <a:t>，</a:t>
            </a:r>
            <a:r>
              <a:rPr kumimoji="1" lang="en-US" altLang="zh-CN" sz="2800" dirty="0">
                <a:solidFill>
                  <a:srgbClr val="FF0000"/>
                </a:solidFill>
                <a:latin typeface="Times New Roman" pitchFamily="18" charset="0"/>
                <a:ea typeface="宋体" charset="-122"/>
              </a:rPr>
              <a:t>38</a:t>
            </a:r>
            <a:r>
              <a:rPr kumimoji="1" lang="zh-CN" altLang="en-US" sz="2800" dirty="0">
                <a:solidFill>
                  <a:srgbClr val="FF0000"/>
                </a:solidFill>
                <a:latin typeface="Times New Roman" pitchFamily="18" charset="0"/>
                <a:ea typeface="宋体" charset="-122"/>
              </a:rPr>
              <a:t>，</a:t>
            </a:r>
            <a:r>
              <a:rPr kumimoji="1" lang="en-US" altLang="zh-CN" sz="2800" dirty="0">
                <a:solidFill>
                  <a:srgbClr val="FF0000"/>
                </a:solidFill>
                <a:latin typeface="Times New Roman" pitchFamily="18" charset="0"/>
                <a:ea typeface="宋体" charset="-122"/>
              </a:rPr>
              <a:t>65</a:t>
            </a:r>
            <a:r>
              <a:rPr kumimoji="1" lang="zh-CN" altLang="en-US" sz="2800" dirty="0">
                <a:solidFill>
                  <a:srgbClr val="FF0000"/>
                </a:solidFill>
                <a:latin typeface="Times New Roman" pitchFamily="18" charset="0"/>
                <a:ea typeface="宋体" charset="-122"/>
              </a:rPr>
              <a:t>，</a:t>
            </a:r>
            <a:r>
              <a:rPr kumimoji="1" lang="en-US" altLang="zh-CN" sz="2800" dirty="0">
                <a:solidFill>
                  <a:srgbClr val="FF0000"/>
                </a:solidFill>
                <a:latin typeface="Times New Roman" pitchFamily="18" charset="0"/>
                <a:ea typeface="宋体" charset="-122"/>
              </a:rPr>
              <a:t>97</a:t>
            </a:r>
            <a:r>
              <a:rPr kumimoji="1" lang="zh-CN" altLang="en-US" sz="2800" dirty="0">
                <a:solidFill>
                  <a:srgbClr val="FF0000"/>
                </a:solidFill>
                <a:latin typeface="Times New Roman" pitchFamily="18" charset="0"/>
                <a:ea typeface="宋体" charset="-122"/>
              </a:rPr>
              <a:t>，</a:t>
            </a:r>
            <a:r>
              <a:rPr kumimoji="1" lang="en-US" altLang="zh-CN" sz="2800" dirty="0">
                <a:solidFill>
                  <a:srgbClr val="FF0000"/>
                </a:solidFill>
                <a:latin typeface="Times New Roman" pitchFamily="18" charset="0"/>
                <a:ea typeface="宋体" charset="-122"/>
              </a:rPr>
              <a:t>76</a:t>
            </a:r>
            <a:r>
              <a:rPr kumimoji="1" lang="zh-CN" altLang="en-US" sz="2800" dirty="0">
                <a:solidFill>
                  <a:srgbClr val="FF0000"/>
                </a:solidFill>
                <a:latin typeface="Times New Roman" pitchFamily="18" charset="0"/>
                <a:ea typeface="宋体" charset="-122"/>
              </a:rPr>
              <a:t>，</a:t>
            </a:r>
            <a:r>
              <a:rPr kumimoji="1" lang="en-US" altLang="zh-CN" sz="2800" dirty="0">
                <a:solidFill>
                  <a:srgbClr val="FF0000"/>
                </a:solidFill>
                <a:latin typeface="Times New Roman" pitchFamily="18" charset="0"/>
                <a:ea typeface="宋体" charset="-122"/>
              </a:rPr>
              <a:t>13</a:t>
            </a:r>
            <a:r>
              <a:rPr kumimoji="1" lang="zh-CN" altLang="en-US" sz="2800" dirty="0">
                <a:solidFill>
                  <a:srgbClr val="FF0000"/>
                </a:solidFill>
                <a:latin typeface="Times New Roman" pitchFamily="18" charset="0"/>
                <a:ea typeface="宋体" charset="-122"/>
              </a:rPr>
              <a:t>，</a:t>
            </a:r>
            <a:r>
              <a:rPr kumimoji="1" lang="en-US" altLang="zh-CN" sz="2800" dirty="0">
                <a:solidFill>
                  <a:srgbClr val="FF0000"/>
                </a:solidFill>
                <a:latin typeface="Times New Roman" pitchFamily="18" charset="0"/>
                <a:ea typeface="宋体" charset="-122"/>
              </a:rPr>
              <a:t>49’</a:t>
            </a:r>
            <a:r>
              <a:rPr kumimoji="1" lang="zh-CN" altLang="en-US" sz="2800" dirty="0">
                <a:latin typeface="宋体" charset="-122"/>
                <a:ea typeface="宋体" charset="-122"/>
              </a:rPr>
              <a:t>进行二路归并排序，写出排序的过程。</a:t>
            </a:r>
            <a:endParaRPr kumimoji="1" lang="zh-CN" altLang="en-US" sz="2800" dirty="0">
              <a:latin typeface="Arial" charset="0"/>
              <a:ea typeface="宋体" charset="-122"/>
            </a:endParaRPr>
          </a:p>
        </p:txBody>
      </p:sp>
      <p:sp>
        <p:nvSpPr>
          <p:cNvPr id="39939" name="Text Box 9"/>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4.2.1  </a:t>
            </a:r>
            <a:r>
              <a:rPr kumimoji="1" lang="zh-CN" altLang="en-US" sz="4400">
                <a:solidFill>
                  <a:schemeClr val="tx2"/>
                </a:solidFill>
                <a:latin typeface="华文行楷" pitchFamily="2" charset="-122"/>
                <a:ea typeface="华文行楷" pitchFamily="2" charset="-122"/>
              </a:rPr>
              <a:t>归并排序</a:t>
            </a:r>
          </a:p>
        </p:txBody>
      </p:sp>
      <p:sp>
        <p:nvSpPr>
          <p:cNvPr id="39940" name="日期占位符 6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61269D07-1D8C-4C6D-A6D5-87ADD4F79513}"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39941" name="灯片编号占位符 6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CC0907CC-0CF9-4E02-B7E1-725F4CD08A12}" type="slidenum">
              <a:rPr lang="en-US" altLang="zh-CN" sz="1400" b="0" smtClean="0">
                <a:latin typeface="Comic Sans MS" pitchFamily="66" charset="0"/>
                <a:ea typeface="宋体" charset="-122"/>
              </a:rPr>
              <a:pPr>
                <a:spcBef>
                  <a:spcPct val="0"/>
                </a:spcBef>
                <a:buClrTx/>
                <a:buSzTx/>
                <a:buFontTx/>
                <a:buNone/>
              </a:pPr>
              <a:t>4</a:t>
            </a:fld>
            <a:endParaRPr lang="en-US" altLang="zh-CN" sz="1400" b="0" smtClean="0">
              <a:latin typeface="Comic Sans MS" pitchFamily="66" charset="0"/>
              <a:ea typeface="宋体" charset="-122"/>
            </a:endParaRPr>
          </a:p>
        </p:txBody>
      </p:sp>
      <p:sp>
        <p:nvSpPr>
          <p:cNvPr id="39942" name="页脚占位符 6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Tree>
    <p:extLst>
      <p:ext uri="{BB962C8B-B14F-4D97-AF65-F5344CB8AC3E}">
        <p14:creationId xmlns:p14="http://schemas.microsoft.com/office/powerpoint/2010/main" val="3163110305"/>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8297172-DC9C-4E8B-8310-DC85E742887E}"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7270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270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7E23B8FA-7B38-4CE2-A9E5-13731A2E12BB}" type="slidenum">
              <a:rPr lang="en-US" altLang="zh-CN" sz="1400" b="0" smtClean="0">
                <a:latin typeface="Comic Sans MS" pitchFamily="66" charset="0"/>
                <a:cs typeface="Tahoma" pitchFamily="34" charset="0"/>
              </a:rPr>
              <a:pPr>
                <a:spcBef>
                  <a:spcPct val="0"/>
                </a:spcBef>
                <a:buClrTx/>
                <a:buSzTx/>
                <a:buFontTx/>
                <a:buNone/>
              </a:pPr>
              <a:t>40</a:t>
            </a:fld>
            <a:endParaRPr lang="en-US" altLang="zh-CN" sz="1400" b="0" smtClean="0">
              <a:latin typeface="Comic Sans MS" pitchFamily="66" charset="0"/>
              <a:cs typeface="Tahoma" pitchFamily="34" charset="0"/>
            </a:endParaRPr>
          </a:p>
        </p:txBody>
      </p:sp>
      <p:sp>
        <p:nvSpPr>
          <p:cNvPr id="72709" name="Rectangle 1027" descr="Rectangle: Click to edit Master text styles&#10;Second level&#10;Third level&#10;Fourth level&#10;Fifth level"/>
          <p:cNvSpPr>
            <a:spLocks noGrp="1" noChangeArrowheads="1"/>
          </p:cNvSpPr>
          <p:nvPr>
            <p:ph type="body" idx="1"/>
          </p:nvPr>
        </p:nvSpPr>
        <p:spPr>
          <a:xfrm>
            <a:off x="357188" y="260350"/>
            <a:ext cx="8429625" cy="5903913"/>
          </a:xfrm>
          <a:ln cap="flat">
            <a:solidFill>
              <a:schemeClr val="tx1"/>
            </a:solidFill>
            <a:prstDash val="dashDot"/>
            <a:miter lim="800000"/>
            <a:headEnd/>
            <a:tailEnd/>
          </a:ln>
        </p:spPr>
        <p:txBody>
          <a:bodyPr/>
          <a:lstStyle/>
          <a:p>
            <a:pPr eaLnBrk="1" hangingPunct="1">
              <a:lnSpc>
                <a:spcPct val="80000"/>
              </a:lnSpc>
              <a:buClr>
                <a:schemeClr val="tx1"/>
              </a:buClr>
              <a:buFontTx/>
              <a:buNone/>
            </a:pPr>
            <a:r>
              <a:rPr lang="en-US" altLang="zh-CN" sz="2200" smtClean="0">
                <a:latin typeface="Times New Roman" pitchFamily="18" charset="0"/>
              </a:rPr>
              <a:t>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覆盖右上角子棋盘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if (dr &lt; tr + s &amp;&amp; dc &gt;= tc + s)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特殊方格在右上角子棋盘中</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ChessBoard(tr, tc+s, dr, dc, s);          </a:t>
            </a:r>
            <a:r>
              <a:rPr lang="en-US" altLang="zh-CN" sz="2200" smtClean="0">
                <a:solidFill>
                  <a:srgbClr val="008000"/>
                </a:solidFill>
                <a:latin typeface="Times New Roman" pitchFamily="18" charset="0"/>
              </a:rPr>
              <a:t>//</a:t>
            </a:r>
            <a:r>
              <a:rPr lang="zh-CN" altLang="en-US" sz="2200" smtClean="0">
                <a:solidFill>
                  <a:srgbClr val="008000"/>
                </a:solidFill>
                <a:latin typeface="Times New Roman" pitchFamily="18" charset="0"/>
              </a:rPr>
              <a:t>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else {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用 </a:t>
            </a:r>
            <a:r>
              <a:rPr lang="en-US" altLang="zh-CN" sz="2200" smtClean="0">
                <a:solidFill>
                  <a:srgbClr val="008000"/>
                </a:solidFill>
                <a:latin typeface="Times New Roman" pitchFamily="18" charset="0"/>
              </a:rPr>
              <a:t>t </a:t>
            </a:r>
            <a:r>
              <a:rPr lang="zh-CN" altLang="en-US" sz="2200" smtClean="0">
                <a:solidFill>
                  <a:srgbClr val="008000"/>
                </a:solidFill>
                <a:latin typeface="Times New Roman" pitchFamily="18" charset="0"/>
              </a:rPr>
              <a:t>号</a:t>
            </a:r>
            <a:r>
              <a:rPr lang="en-US" altLang="zh-CN" sz="2200" smtClean="0">
                <a:solidFill>
                  <a:srgbClr val="008000"/>
                </a:solidFill>
                <a:latin typeface="Times New Roman" pitchFamily="18" charset="0"/>
              </a:rPr>
              <a:t>L</a:t>
            </a:r>
            <a:r>
              <a:rPr lang="zh-CN" altLang="en-US" sz="2200" smtClean="0">
                <a:solidFill>
                  <a:srgbClr val="008000"/>
                </a:solidFill>
                <a:latin typeface="Times New Roman" pitchFamily="18" charset="0"/>
              </a:rPr>
              <a:t>型骨牌覆盖左下角，再递归处理子棋盘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board[tr + s - 1][tc + s] = t;</a:t>
            </a:r>
          </a:p>
          <a:p>
            <a:pPr eaLnBrk="1" hangingPunct="1">
              <a:lnSpc>
                <a:spcPct val="80000"/>
              </a:lnSpc>
              <a:buClr>
                <a:schemeClr val="tx1"/>
              </a:buClr>
              <a:buFontTx/>
              <a:buNone/>
            </a:pPr>
            <a:r>
              <a:rPr lang="en-US" altLang="zh-CN" sz="2200" smtClean="0">
                <a:latin typeface="Times New Roman" pitchFamily="18" charset="0"/>
              </a:rPr>
              <a:t>         ChessBoard(tr, tc+s, tr+s-1, tc+s, s); }</a:t>
            </a:r>
          </a:p>
          <a:p>
            <a:pPr eaLnBrk="1" hangingPunct="1">
              <a:lnSpc>
                <a:spcPct val="80000"/>
              </a:lnSpc>
              <a:buClr>
                <a:schemeClr val="tx1"/>
              </a:buClr>
              <a:buFontTx/>
              <a:buNone/>
            </a:pPr>
            <a:r>
              <a:rPr lang="en-US" altLang="zh-CN" sz="2200" smtClean="0">
                <a:solidFill>
                  <a:srgbClr val="008000"/>
                </a:solidFill>
                <a:latin typeface="Times New Roman" pitchFamily="18" charset="0"/>
              </a:rPr>
              <a:t>      // </a:t>
            </a:r>
            <a:r>
              <a:rPr lang="zh-CN" altLang="en-US" sz="2200" smtClean="0">
                <a:solidFill>
                  <a:srgbClr val="008000"/>
                </a:solidFill>
                <a:latin typeface="Times New Roman" pitchFamily="18" charset="0"/>
              </a:rPr>
              <a:t>覆盖左下角子棋盘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if (dr &gt;= tr + s &amp;&amp; dc &lt; tc + s)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特殊方格在左下角子棋盘中</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ChessBoard(tr+s, tc, dr, dc, s);         </a:t>
            </a:r>
            <a:r>
              <a:rPr lang="en-US" altLang="zh-CN" sz="2200" smtClean="0">
                <a:solidFill>
                  <a:srgbClr val="008000"/>
                </a:solidFill>
                <a:latin typeface="Times New Roman" pitchFamily="18" charset="0"/>
              </a:rPr>
              <a:t>//</a:t>
            </a:r>
            <a:r>
              <a:rPr lang="zh-CN" altLang="en-US" sz="2200" smtClean="0">
                <a:solidFill>
                  <a:srgbClr val="008000"/>
                </a:solidFill>
                <a:latin typeface="Times New Roman" pitchFamily="18" charset="0"/>
              </a:rPr>
              <a:t>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else {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用 </a:t>
            </a:r>
            <a:r>
              <a:rPr lang="en-US" altLang="zh-CN" sz="2200" smtClean="0">
                <a:solidFill>
                  <a:srgbClr val="008000"/>
                </a:solidFill>
                <a:latin typeface="Times New Roman" pitchFamily="18" charset="0"/>
              </a:rPr>
              <a:t>t </a:t>
            </a:r>
            <a:r>
              <a:rPr lang="zh-CN" altLang="en-US" sz="2200" smtClean="0">
                <a:solidFill>
                  <a:srgbClr val="008000"/>
                </a:solidFill>
                <a:latin typeface="Times New Roman" pitchFamily="18" charset="0"/>
              </a:rPr>
              <a:t>号</a:t>
            </a:r>
            <a:r>
              <a:rPr lang="en-US" altLang="zh-CN" sz="2200" smtClean="0">
                <a:solidFill>
                  <a:srgbClr val="008000"/>
                </a:solidFill>
                <a:latin typeface="Times New Roman" pitchFamily="18" charset="0"/>
              </a:rPr>
              <a:t>L</a:t>
            </a:r>
            <a:r>
              <a:rPr lang="zh-CN" altLang="en-US" sz="2200" smtClean="0">
                <a:solidFill>
                  <a:srgbClr val="008000"/>
                </a:solidFill>
                <a:latin typeface="Times New Roman" pitchFamily="18" charset="0"/>
              </a:rPr>
              <a:t>型骨牌覆盖右上角，再递归处理子棋盘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board[tr + s][tc + s - 1] = t;</a:t>
            </a:r>
          </a:p>
          <a:p>
            <a:pPr eaLnBrk="1" hangingPunct="1">
              <a:lnSpc>
                <a:spcPct val="80000"/>
              </a:lnSpc>
              <a:buClr>
                <a:schemeClr val="tx1"/>
              </a:buClr>
              <a:buFontTx/>
              <a:buNone/>
            </a:pPr>
            <a:r>
              <a:rPr lang="en-US" altLang="zh-CN" sz="2200" smtClean="0">
                <a:latin typeface="Times New Roman" pitchFamily="18" charset="0"/>
              </a:rPr>
              <a:t>         ChessBoard(tr+s, tc, tr+s, tc+s-1, s); }</a:t>
            </a:r>
          </a:p>
          <a:p>
            <a:pPr eaLnBrk="1" hangingPunct="1">
              <a:lnSpc>
                <a:spcPct val="80000"/>
              </a:lnSpc>
              <a:buClr>
                <a:schemeClr val="tx1"/>
              </a:buClr>
              <a:buFontTx/>
              <a:buNone/>
            </a:pPr>
            <a:r>
              <a:rPr lang="en-US" altLang="zh-CN" sz="2200" smtClean="0">
                <a:latin typeface="Times New Roman" pitchFamily="18" charset="0"/>
              </a:rPr>
              <a:t>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覆盖右下角子棋盘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if (dr &gt;= tr + s &amp;&amp; dc &gt;= tc + s)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特殊方格在右下角子棋盘中</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ChessBoard(tr+s, tc+s, dr, dc, s);       </a:t>
            </a:r>
            <a:r>
              <a:rPr lang="en-US" altLang="zh-CN" sz="2200" smtClean="0">
                <a:solidFill>
                  <a:srgbClr val="008000"/>
                </a:solidFill>
                <a:latin typeface="Times New Roman" pitchFamily="18" charset="0"/>
              </a:rPr>
              <a:t>//</a:t>
            </a:r>
            <a:r>
              <a:rPr lang="zh-CN" altLang="en-US" sz="2200" smtClean="0">
                <a:solidFill>
                  <a:srgbClr val="008000"/>
                </a:solidFill>
                <a:latin typeface="Times New Roman" pitchFamily="18" charset="0"/>
              </a:rPr>
              <a:t>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else {       </a:t>
            </a:r>
            <a:r>
              <a:rPr lang="en-US" altLang="zh-CN" sz="2200" smtClean="0">
                <a:solidFill>
                  <a:srgbClr val="008000"/>
                </a:solidFill>
                <a:latin typeface="Times New Roman" pitchFamily="18" charset="0"/>
              </a:rPr>
              <a:t>// </a:t>
            </a:r>
            <a:r>
              <a:rPr lang="zh-CN" altLang="en-US" sz="2200" smtClean="0">
                <a:solidFill>
                  <a:srgbClr val="008000"/>
                </a:solidFill>
                <a:latin typeface="Times New Roman" pitchFamily="18" charset="0"/>
              </a:rPr>
              <a:t>用 </a:t>
            </a:r>
            <a:r>
              <a:rPr lang="en-US" altLang="zh-CN" sz="2200" smtClean="0">
                <a:solidFill>
                  <a:srgbClr val="008000"/>
                </a:solidFill>
                <a:latin typeface="Times New Roman" pitchFamily="18" charset="0"/>
              </a:rPr>
              <a:t>t </a:t>
            </a:r>
            <a:r>
              <a:rPr lang="zh-CN" altLang="en-US" sz="2200" smtClean="0">
                <a:solidFill>
                  <a:srgbClr val="008000"/>
                </a:solidFill>
                <a:latin typeface="Times New Roman" pitchFamily="18" charset="0"/>
              </a:rPr>
              <a:t>号</a:t>
            </a:r>
            <a:r>
              <a:rPr lang="en-US" altLang="zh-CN" sz="2200" smtClean="0">
                <a:solidFill>
                  <a:srgbClr val="008000"/>
                </a:solidFill>
                <a:latin typeface="Times New Roman" pitchFamily="18" charset="0"/>
              </a:rPr>
              <a:t>L</a:t>
            </a:r>
            <a:r>
              <a:rPr lang="zh-CN" altLang="en-US" sz="2200" smtClean="0">
                <a:solidFill>
                  <a:srgbClr val="008000"/>
                </a:solidFill>
                <a:latin typeface="Times New Roman" pitchFamily="18" charset="0"/>
              </a:rPr>
              <a:t>型骨牌覆盖左上角，再递归处理子棋盘</a:t>
            </a:r>
          </a:p>
          <a:p>
            <a:pPr eaLnBrk="1" hangingPunct="1">
              <a:lnSpc>
                <a:spcPct val="80000"/>
              </a:lnSpc>
              <a:buClr>
                <a:schemeClr val="tx1"/>
              </a:buClr>
              <a:buFontTx/>
              <a:buNone/>
            </a:pPr>
            <a:r>
              <a:rPr lang="zh-CN" altLang="en-US" sz="2200" smtClean="0">
                <a:latin typeface="Times New Roman" pitchFamily="18" charset="0"/>
              </a:rPr>
              <a:t>         </a:t>
            </a:r>
            <a:r>
              <a:rPr lang="en-US" altLang="zh-CN" sz="2200" smtClean="0">
                <a:latin typeface="Times New Roman" pitchFamily="18" charset="0"/>
              </a:rPr>
              <a:t>board[tr + s][tc + s] = t;</a:t>
            </a:r>
          </a:p>
          <a:p>
            <a:pPr eaLnBrk="1" hangingPunct="1">
              <a:lnSpc>
                <a:spcPct val="80000"/>
              </a:lnSpc>
              <a:buClr>
                <a:schemeClr val="tx1"/>
              </a:buClr>
              <a:buFontTx/>
              <a:buNone/>
            </a:pPr>
            <a:r>
              <a:rPr lang="en-US" altLang="zh-CN" sz="2200" smtClean="0">
                <a:latin typeface="Times New Roman" pitchFamily="18" charset="0"/>
              </a:rPr>
              <a:t>         ChessBoard(tr+s, tc+s, tr+s, tc+s, s); }</a:t>
            </a:r>
          </a:p>
          <a:p>
            <a:pPr eaLnBrk="1" hangingPunct="1">
              <a:lnSpc>
                <a:spcPct val="80000"/>
              </a:lnSpc>
              <a:buClr>
                <a:schemeClr val="tx1"/>
              </a:buClr>
              <a:buFontTx/>
              <a:buNone/>
            </a:pPr>
            <a:r>
              <a:rPr lang="en-US" altLang="zh-CN" sz="2200" smtClean="0">
                <a:latin typeface="Times New Roman" pitchFamily="18" charset="0"/>
              </a:rPr>
              <a:t> }</a:t>
            </a:r>
          </a:p>
        </p:txBody>
      </p:sp>
    </p:spTree>
    <p:extLst>
      <p:ext uri="{BB962C8B-B14F-4D97-AF65-F5344CB8AC3E}">
        <p14:creationId xmlns:p14="http://schemas.microsoft.com/office/powerpoint/2010/main" val="4242895139"/>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53C115C0-E1D3-4DA9-8784-3481877F117D}"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73731"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8E663195-ED99-4AD9-B665-F133B6D09F30}" type="slidenum">
              <a:rPr lang="en-US" altLang="zh-CN" sz="1400" b="0" smtClean="0">
                <a:latin typeface="Comic Sans MS" pitchFamily="66" charset="0"/>
                <a:cs typeface="Tahoma" pitchFamily="34" charset="0"/>
              </a:rPr>
              <a:pPr>
                <a:spcBef>
                  <a:spcPct val="0"/>
                </a:spcBef>
                <a:buClrTx/>
                <a:buSzTx/>
                <a:buFontTx/>
                <a:buNone/>
              </a:pPr>
              <a:t>41</a:t>
            </a:fld>
            <a:endParaRPr lang="en-US" altLang="zh-CN" sz="1400" b="0" smtClean="0">
              <a:latin typeface="Comic Sans MS" pitchFamily="66" charset="0"/>
              <a:cs typeface="Tahoma" pitchFamily="34" charset="0"/>
            </a:endParaRPr>
          </a:p>
        </p:txBody>
      </p:sp>
      <p:sp>
        <p:nvSpPr>
          <p:cNvPr id="73733" name="Text Box 2"/>
          <p:cNvSpPr txBox="1">
            <a:spLocks noChangeArrowheads="1"/>
          </p:cNvSpPr>
          <p:nvPr/>
        </p:nvSpPr>
        <p:spPr bwMode="auto">
          <a:xfrm>
            <a:off x="684213" y="1484313"/>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800">
                <a:latin typeface="宋体" charset="-122"/>
                <a:cs typeface="Tahoma" pitchFamily="34" charset="0"/>
              </a:rPr>
              <a:t>    </a:t>
            </a:r>
            <a:r>
              <a:rPr kumimoji="1" lang="zh-CN" altLang="en-US" sz="2800">
                <a:latin typeface="宋体" charset="-122"/>
                <a:cs typeface="Tahoma" pitchFamily="34" charset="0"/>
              </a:rPr>
              <a:t>设</a:t>
            </a:r>
            <a:r>
              <a:rPr kumimoji="1" lang="en-US" altLang="zh-CN" sz="2800" i="1">
                <a:latin typeface="Times New Roman" pitchFamily="18" charset="0"/>
                <a:cs typeface="Tahoma" pitchFamily="34" charset="0"/>
              </a:rPr>
              <a:t>T</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k</a:t>
            </a:r>
            <a:r>
              <a:rPr kumimoji="1" lang="en-US" altLang="zh-CN" sz="2800">
                <a:latin typeface="宋体" charset="-122"/>
                <a:cs typeface="Tahoma" pitchFamily="34" charset="0"/>
              </a:rPr>
              <a:t>)</a:t>
            </a:r>
            <a:r>
              <a:rPr kumimoji="1" lang="zh-CN" altLang="en-US" sz="2800">
                <a:latin typeface="宋体" charset="-122"/>
                <a:cs typeface="Tahoma" pitchFamily="34" charset="0"/>
              </a:rPr>
              <a:t>是覆盖一个</a:t>
            </a:r>
            <a:r>
              <a:rPr kumimoji="1" lang="en-US" altLang="zh-CN" sz="2800">
                <a:latin typeface="Times New Roman" pitchFamily="18" charset="0"/>
                <a:cs typeface="Tahoma" pitchFamily="34" charset="0"/>
              </a:rPr>
              <a:t>2</a:t>
            </a:r>
            <a:r>
              <a:rPr kumimoji="1" lang="en-US" altLang="zh-CN" sz="2800" i="1" baseline="30000">
                <a:latin typeface="Times New Roman" pitchFamily="18" charset="0"/>
                <a:cs typeface="Tahoma" pitchFamily="34" charset="0"/>
              </a:rPr>
              <a:t>k</a:t>
            </a:r>
            <a:r>
              <a:rPr kumimoji="1" lang="en-US" altLang="zh-CN" sz="2800">
                <a:latin typeface="宋体" charset="-122"/>
                <a:cs typeface="Tahoma" pitchFamily="34" charset="0"/>
              </a:rPr>
              <a:t>×</a:t>
            </a:r>
            <a:r>
              <a:rPr kumimoji="1" lang="en-US" altLang="zh-CN" sz="2800">
                <a:latin typeface="Times New Roman" pitchFamily="18" charset="0"/>
                <a:cs typeface="Tahoma" pitchFamily="34" charset="0"/>
              </a:rPr>
              <a:t>2</a:t>
            </a:r>
            <a:r>
              <a:rPr kumimoji="1" lang="en-US" altLang="zh-CN" sz="2800" i="1" baseline="30000">
                <a:latin typeface="Times New Roman" pitchFamily="18" charset="0"/>
                <a:cs typeface="Tahoma" pitchFamily="34" charset="0"/>
              </a:rPr>
              <a:t>k</a:t>
            </a:r>
            <a:r>
              <a:rPr kumimoji="1" lang="zh-CN" altLang="en-US" sz="2800">
                <a:latin typeface="宋体" charset="-122"/>
                <a:cs typeface="Tahoma" pitchFamily="34" charset="0"/>
              </a:rPr>
              <a:t>棋盘所需时间，从算法的划分策略可知，</a:t>
            </a:r>
            <a:r>
              <a:rPr kumimoji="1" lang="en-US" altLang="zh-CN" sz="2800" i="1">
                <a:latin typeface="Times New Roman" pitchFamily="18" charset="0"/>
                <a:cs typeface="Tahoma" pitchFamily="34" charset="0"/>
              </a:rPr>
              <a:t>T</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k</a:t>
            </a:r>
            <a:r>
              <a:rPr kumimoji="1" lang="en-US" altLang="zh-CN" sz="2800">
                <a:latin typeface="宋体" charset="-122"/>
                <a:cs typeface="Tahoma" pitchFamily="34" charset="0"/>
              </a:rPr>
              <a:t>)</a:t>
            </a:r>
            <a:r>
              <a:rPr kumimoji="1" lang="zh-CN" altLang="en-US" sz="2800">
                <a:latin typeface="宋体" charset="-122"/>
                <a:cs typeface="Tahoma" pitchFamily="34" charset="0"/>
              </a:rPr>
              <a:t>满足如下递推式：</a:t>
            </a:r>
            <a:r>
              <a:rPr kumimoji="1" lang="zh-CN" altLang="en-US" sz="2800">
                <a:latin typeface="Times New Roman" pitchFamily="18" charset="0"/>
                <a:cs typeface="Tahoma" pitchFamily="34" charset="0"/>
              </a:rPr>
              <a:t> </a:t>
            </a:r>
          </a:p>
        </p:txBody>
      </p:sp>
      <p:graphicFrame>
        <p:nvGraphicFramePr>
          <p:cNvPr id="73734" name="Object 3"/>
          <p:cNvGraphicFramePr>
            <a:graphicFrameLocks noChangeAspect="1"/>
          </p:cNvGraphicFramePr>
          <p:nvPr/>
        </p:nvGraphicFramePr>
        <p:xfrm>
          <a:off x="1619250" y="2565400"/>
          <a:ext cx="4608513" cy="1009650"/>
        </p:xfrm>
        <a:graphic>
          <a:graphicData uri="http://schemas.openxmlformats.org/presentationml/2006/ole">
            <mc:AlternateContent xmlns:mc="http://schemas.openxmlformats.org/markup-compatibility/2006">
              <mc:Choice xmlns:v="urn:schemas-microsoft-com:vml" Requires="v">
                <p:oleObj spid="_x0000_s41989" name="Equation" r:id="rId3" imgW="1917700" imgH="457200" progId="Equation.3">
                  <p:embed/>
                </p:oleObj>
              </mc:Choice>
              <mc:Fallback>
                <p:oleObj name="Equation" r:id="rId3" imgW="1917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565400"/>
                        <a:ext cx="46085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5" name="Text Box 4"/>
          <p:cNvSpPr txBox="1">
            <a:spLocks noChangeArrowheads="1"/>
          </p:cNvSpPr>
          <p:nvPr/>
        </p:nvSpPr>
        <p:spPr bwMode="auto">
          <a:xfrm>
            <a:off x="755650" y="3789363"/>
            <a:ext cx="792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50000"/>
              </a:spcBef>
              <a:buClrTx/>
              <a:buSzTx/>
              <a:buFontTx/>
              <a:buNone/>
            </a:pPr>
            <a:r>
              <a:rPr kumimoji="1" lang="en-US" altLang="zh-CN" sz="2800">
                <a:latin typeface="宋体" charset="-122"/>
                <a:cs typeface="Tahoma" pitchFamily="34" charset="0"/>
              </a:rPr>
              <a:t>    </a:t>
            </a:r>
            <a:r>
              <a:rPr kumimoji="1" lang="zh-CN" altLang="en-US" sz="2800">
                <a:latin typeface="宋体" charset="-122"/>
                <a:cs typeface="Tahoma" pitchFamily="34" charset="0"/>
              </a:rPr>
              <a:t>解此递推式可得</a:t>
            </a:r>
            <a:r>
              <a:rPr kumimoji="1" lang="en-US" altLang="zh-CN" sz="2800" i="1">
                <a:latin typeface="Times New Roman" pitchFamily="18" charset="0"/>
                <a:cs typeface="Tahoma" pitchFamily="34" charset="0"/>
              </a:rPr>
              <a:t>T</a:t>
            </a:r>
            <a:r>
              <a:rPr kumimoji="1" lang="en-US" altLang="zh-CN" sz="2800">
                <a:latin typeface="宋体" charset="-122"/>
                <a:cs typeface="Tahoma" pitchFamily="34" charset="0"/>
              </a:rPr>
              <a:t>(</a:t>
            </a:r>
            <a:r>
              <a:rPr kumimoji="1" lang="en-US" altLang="zh-CN" sz="2800" i="1">
                <a:latin typeface="Times New Roman" pitchFamily="18" charset="0"/>
                <a:cs typeface="Tahoma" pitchFamily="34" charset="0"/>
              </a:rPr>
              <a:t>k</a:t>
            </a:r>
            <a:r>
              <a:rPr kumimoji="1" lang="en-US" altLang="zh-CN" sz="2800">
                <a:latin typeface="宋体" charset="-122"/>
                <a:cs typeface="Tahoma" pitchFamily="34" charset="0"/>
              </a:rPr>
              <a:t>)</a:t>
            </a:r>
            <a:r>
              <a:rPr kumimoji="1" lang="en-US" altLang="zh-CN" sz="2800">
                <a:latin typeface="Times New Roman" pitchFamily="18" charset="0"/>
                <a:cs typeface="Tahoma" pitchFamily="34" charset="0"/>
              </a:rPr>
              <a:t>=</a:t>
            </a:r>
            <a:r>
              <a:rPr kumimoji="1" lang="en-US" altLang="zh-CN" sz="2800" i="1">
                <a:latin typeface="Times New Roman" pitchFamily="18" charset="0"/>
                <a:cs typeface="Tahoma" pitchFamily="34" charset="0"/>
              </a:rPr>
              <a:t>O</a:t>
            </a:r>
            <a:r>
              <a:rPr kumimoji="1" lang="en-US" altLang="zh-CN" sz="2800">
                <a:latin typeface="宋体" charset="-122"/>
                <a:cs typeface="Tahoma" pitchFamily="34" charset="0"/>
              </a:rPr>
              <a:t>(</a:t>
            </a:r>
            <a:r>
              <a:rPr kumimoji="1" lang="en-US" altLang="zh-CN" sz="2800">
                <a:latin typeface="Times New Roman" pitchFamily="18" charset="0"/>
                <a:cs typeface="Tahoma" pitchFamily="34" charset="0"/>
              </a:rPr>
              <a:t>4</a:t>
            </a:r>
            <a:r>
              <a:rPr kumimoji="1" lang="en-US" altLang="zh-CN" sz="2800" i="1" baseline="30000">
                <a:latin typeface="Times New Roman" pitchFamily="18" charset="0"/>
                <a:cs typeface="Tahoma" pitchFamily="34" charset="0"/>
              </a:rPr>
              <a:t>k</a:t>
            </a:r>
            <a:r>
              <a:rPr kumimoji="1" lang="en-US" altLang="zh-CN" sz="2800">
                <a:latin typeface="宋体" charset="-122"/>
                <a:cs typeface="Tahoma" pitchFamily="34" charset="0"/>
              </a:rPr>
              <a:t>)</a:t>
            </a:r>
            <a:r>
              <a:rPr kumimoji="1" lang="zh-CN" altLang="en-US" sz="2800">
                <a:latin typeface="宋体" charset="-122"/>
                <a:cs typeface="Tahoma" pitchFamily="34" charset="0"/>
              </a:rPr>
              <a:t>。</a:t>
            </a:r>
            <a:endParaRPr kumimoji="1" lang="zh-CN" altLang="en-US" sz="2800">
              <a:latin typeface="Times New Roman" pitchFamily="18" charset="0"/>
              <a:cs typeface="Tahoma" pitchFamily="34" charset="0"/>
            </a:endParaRPr>
          </a:p>
        </p:txBody>
      </p:sp>
    </p:spTree>
    <p:extLst>
      <p:ext uri="{BB962C8B-B14F-4D97-AF65-F5344CB8AC3E}">
        <p14:creationId xmlns:p14="http://schemas.microsoft.com/office/powerpoint/2010/main" val="57410372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2F01D446-BB7A-44B9-AF62-301516A9B55A}"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3584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358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127155C1-8397-468D-B075-E36260C095B4}" type="slidenum">
              <a:rPr lang="en-US" altLang="zh-CN" sz="1400" b="0" smtClean="0">
                <a:latin typeface="Comic Sans MS" pitchFamily="66" charset="0"/>
                <a:ea typeface="宋体" charset="-122"/>
              </a:rPr>
              <a:pPr>
                <a:spcBef>
                  <a:spcPct val="0"/>
                </a:spcBef>
                <a:buClrTx/>
                <a:buSzTx/>
                <a:buFontTx/>
                <a:buNone/>
              </a:pPr>
              <a:t>5</a:t>
            </a:fld>
            <a:endParaRPr lang="en-US" altLang="zh-CN" sz="1400" b="0" smtClean="0">
              <a:latin typeface="Comic Sans MS" pitchFamily="66" charset="0"/>
              <a:ea typeface="宋体" charset="-122"/>
            </a:endParaRPr>
          </a:p>
        </p:txBody>
      </p:sp>
      <p:grpSp>
        <p:nvGrpSpPr>
          <p:cNvPr id="35845" name="Group 2"/>
          <p:cNvGrpSpPr>
            <a:grpSpLocks/>
          </p:cNvGrpSpPr>
          <p:nvPr/>
        </p:nvGrpSpPr>
        <p:grpSpPr bwMode="auto">
          <a:xfrm>
            <a:off x="900113" y="1989138"/>
            <a:ext cx="7848600" cy="3205162"/>
            <a:chOff x="521" y="1026"/>
            <a:chExt cx="4944" cy="2019"/>
          </a:xfrm>
        </p:grpSpPr>
        <p:sp>
          <p:nvSpPr>
            <p:cNvPr id="35847" name="Text Box 35"/>
            <p:cNvSpPr txBox="1">
              <a:spLocks noChangeArrowheads="1"/>
            </p:cNvSpPr>
            <p:nvPr/>
          </p:nvSpPr>
          <p:spPr bwMode="auto">
            <a:xfrm>
              <a:off x="521" y="1026"/>
              <a:ext cx="4944" cy="2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just">
                <a:spcBef>
                  <a:spcPct val="0"/>
                </a:spcBef>
                <a:buClrTx/>
                <a:buSzTx/>
                <a:buFontTx/>
                <a:buNone/>
              </a:pPr>
              <a:r>
                <a:rPr lang="en-US" altLang="zh-CN" sz="2400" i="1">
                  <a:latin typeface="Times New Roman" pitchFamily="18" charset="0"/>
                  <a:ea typeface="宋体" charset="-122"/>
                </a:rPr>
                <a:t>  </a:t>
              </a:r>
              <a:r>
                <a:rPr lang="en-US" altLang="zh-CN" sz="2800" i="1">
                  <a:latin typeface="Times New Roman" pitchFamily="18" charset="0"/>
                  <a:ea typeface="宋体" charset="-122"/>
                </a:rPr>
                <a:t>r</a:t>
              </a:r>
              <a:r>
                <a:rPr lang="en-US" altLang="zh-CN" sz="2800" baseline="-25000">
                  <a:latin typeface="Times New Roman" pitchFamily="18" charset="0"/>
                  <a:ea typeface="宋体" charset="-122"/>
                </a:rPr>
                <a:t>1</a:t>
              </a:r>
              <a:r>
                <a:rPr lang="en-US" altLang="zh-CN" sz="2800">
                  <a:latin typeface="Times New Roman" pitchFamily="18" charset="0"/>
                  <a:ea typeface="宋体" charset="-122"/>
                </a:rPr>
                <a:t> …  …</a:t>
              </a:r>
              <a:r>
                <a:rPr lang="en-US" altLang="zh-CN" sz="2800" i="1">
                  <a:latin typeface="Times New Roman" pitchFamily="18" charset="0"/>
                  <a:ea typeface="宋体" charset="-122"/>
                </a:rPr>
                <a:t>  r</a:t>
              </a:r>
              <a:r>
                <a:rPr lang="en-US" altLang="zh-CN" sz="2800" i="1" baseline="-25000">
                  <a:latin typeface="Times New Roman" pitchFamily="18" charset="0"/>
                  <a:ea typeface="宋体" charset="-122"/>
                </a:rPr>
                <a:t>n</a:t>
              </a:r>
              <a:r>
                <a:rPr lang="en-US" altLang="zh-CN" sz="2800" baseline="-25000">
                  <a:latin typeface="Times New Roman" pitchFamily="18" charset="0"/>
                  <a:ea typeface="宋体" charset="-122"/>
                </a:rPr>
                <a:t>/2 </a:t>
              </a:r>
              <a:r>
                <a:rPr lang="en-US" altLang="zh-CN" sz="2800">
                  <a:latin typeface="Times New Roman" pitchFamily="18" charset="0"/>
                  <a:ea typeface="宋体" charset="-122"/>
                </a:rPr>
                <a:t>    </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n</a:t>
              </a:r>
              <a:r>
                <a:rPr lang="en-US" altLang="zh-CN" sz="2800" baseline="-25000">
                  <a:latin typeface="Times New Roman" pitchFamily="18" charset="0"/>
                  <a:ea typeface="宋体" charset="-122"/>
                </a:rPr>
                <a:t>/2</a:t>
              </a:r>
              <a:r>
                <a:rPr lang="zh-CN" altLang="en-US" sz="2800" baseline="-25000">
                  <a:latin typeface="Times New Roman" pitchFamily="18" charset="0"/>
                  <a:ea typeface="宋体" charset="-122"/>
                </a:rPr>
                <a:t>＋</a:t>
              </a:r>
              <a:r>
                <a:rPr lang="en-US" altLang="zh-CN" sz="2800" baseline="-25000">
                  <a:latin typeface="Times New Roman" pitchFamily="18" charset="0"/>
                  <a:ea typeface="宋体" charset="-122"/>
                </a:rPr>
                <a:t>1</a:t>
              </a:r>
              <a:r>
                <a:rPr lang="en-US" altLang="zh-CN" sz="2800">
                  <a:latin typeface="Times New Roman" pitchFamily="18" charset="0"/>
                  <a:ea typeface="宋体" charset="-122"/>
                </a:rPr>
                <a:t> … … </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n</a:t>
              </a:r>
              <a:r>
                <a:rPr lang="en-US" altLang="zh-CN" sz="2800">
                  <a:latin typeface="Times New Roman" pitchFamily="18" charset="0"/>
                  <a:ea typeface="宋体" charset="-122"/>
                </a:rPr>
                <a:t>                      </a:t>
              </a:r>
              <a:r>
                <a:rPr lang="zh-CN" altLang="en-US" sz="2800">
                  <a:latin typeface="Times New Roman" pitchFamily="18" charset="0"/>
                  <a:ea typeface="宋体" charset="-122"/>
                </a:rPr>
                <a:t>划分</a:t>
              </a:r>
            </a:p>
            <a:p>
              <a:pPr algn="just">
                <a:spcBef>
                  <a:spcPct val="0"/>
                </a:spcBef>
                <a:buClrTx/>
                <a:buSzTx/>
                <a:buFontTx/>
                <a:buNone/>
              </a:pPr>
              <a:endParaRPr lang="zh-CN" altLang="en-US" sz="2800">
                <a:latin typeface="Times New Roman" pitchFamily="18" charset="0"/>
                <a:ea typeface="宋体" charset="-122"/>
              </a:endParaRPr>
            </a:p>
            <a:p>
              <a:pPr algn="just">
                <a:spcBef>
                  <a:spcPct val="0"/>
                </a:spcBef>
                <a:buClrTx/>
                <a:buSzTx/>
                <a:buFontTx/>
                <a:buNone/>
              </a:pPr>
              <a:endParaRPr lang="zh-CN" altLang="en-US" sz="2800" i="1" baseline="-25000">
                <a:latin typeface="Times New Roman" pitchFamily="18" charset="0"/>
                <a:ea typeface="宋体" charset="-122"/>
              </a:endParaRPr>
            </a:p>
            <a:p>
              <a:pPr algn="just">
                <a:lnSpc>
                  <a:spcPct val="96000"/>
                </a:lnSpc>
                <a:spcBef>
                  <a:spcPct val="0"/>
                </a:spcBef>
                <a:buClrTx/>
                <a:buSzTx/>
                <a:buFontTx/>
                <a:buNone/>
              </a:pPr>
              <a:r>
                <a:rPr lang="en-US" altLang="zh-CN" sz="2800" i="1">
                  <a:latin typeface="Times New Roman" pitchFamily="18" charset="0"/>
                  <a:ea typeface="宋体" charset="-122"/>
                </a:rPr>
                <a:t>r‘</a:t>
              </a:r>
              <a:r>
                <a:rPr lang="en-US" altLang="zh-CN" sz="2800" baseline="-25000">
                  <a:latin typeface="Times New Roman" pitchFamily="18" charset="0"/>
                  <a:ea typeface="宋体" charset="-122"/>
                </a:rPr>
                <a:t>1</a:t>
              </a:r>
              <a:r>
                <a:rPr lang="en-US" altLang="zh-CN" sz="2800">
                  <a:latin typeface="Times New Roman" pitchFamily="18" charset="0"/>
                  <a:ea typeface="宋体" charset="-122"/>
                </a:rPr>
                <a:t>&lt;… …&lt;</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n</a:t>
              </a:r>
              <a:r>
                <a:rPr lang="en-US" altLang="zh-CN" sz="2800" baseline="-25000">
                  <a:latin typeface="Times New Roman" pitchFamily="18" charset="0"/>
                  <a:ea typeface="宋体" charset="-122"/>
                </a:rPr>
                <a:t>/2  </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n</a:t>
              </a:r>
              <a:r>
                <a:rPr lang="en-US" altLang="zh-CN" sz="2800" baseline="-25000">
                  <a:latin typeface="Times New Roman" pitchFamily="18" charset="0"/>
                  <a:ea typeface="宋体" charset="-122"/>
                </a:rPr>
                <a:t>/2</a:t>
              </a:r>
              <a:r>
                <a:rPr lang="zh-CN" altLang="en-US" sz="2800" baseline="-25000">
                  <a:latin typeface="Times New Roman" pitchFamily="18" charset="0"/>
                  <a:ea typeface="宋体" charset="-122"/>
                </a:rPr>
                <a:t>＋</a:t>
              </a:r>
              <a:r>
                <a:rPr lang="en-US" altLang="zh-CN" sz="2800" baseline="-25000">
                  <a:latin typeface="Times New Roman" pitchFamily="18" charset="0"/>
                  <a:ea typeface="宋体" charset="-122"/>
                </a:rPr>
                <a:t>1</a:t>
              </a:r>
              <a:r>
                <a:rPr lang="en-US" altLang="zh-CN" sz="2800">
                  <a:latin typeface="Times New Roman" pitchFamily="18" charset="0"/>
                  <a:ea typeface="宋体" charset="-122"/>
                </a:rPr>
                <a:t>&lt;… …&lt;</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n</a:t>
              </a:r>
              <a:r>
                <a:rPr lang="en-US" altLang="zh-CN" sz="2800">
                  <a:latin typeface="Times New Roman" pitchFamily="18" charset="0"/>
                  <a:ea typeface="宋体" charset="-122"/>
                </a:rPr>
                <a:t>            </a:t>
              </a:r>
              <a:r>
                <a:rPr lang="zh-CN" altLang="en-US" sz="2800">
                  <a:latin typeface="Times New Roman" pitchFamily="18" charset="0"/>
                  <a:ea typeface="宋体" charset="-122"/>
                </a:rPr>
                <a:t>递归处理</a:t>
              </a:r>
            </a:p>
            <a:p>
              <a:pPr algn="just">
                <a:lnSpc>
                  <a:spcPct val="96000"/>
                </a:lnSpc>
                <a:spcBef>
                  <a:spcPct val="0"/>
                </a:spcBef>
                <a:buClrTx/>
                <a:buSzTx/>
                <a:buFontTx/>
                <a:buNone/>
              </a:pPr>
              <a:endParaRPr lang="zh-CN" altLang="en-US" sz="2800">
                <a:latin typeface="Times New Roman" pitchFamily="18" charset="0"/>
                <a:ea typeface="宋体" charset="-122"/>
              </a:endParaRPr>
            </a:p>
            <a:p>
              <a:pPr algn="just">
                <a:spcBef>
                  <a:spcPct val="0"/>
                </a:spcBef>
                <a:buClrTx/>
                <a:buSzTx/>
                <a:buFontTx/>
                <a:buNone/>
              </a:pPr>
              <a:endParaRPr lang="zh-CN" altLang="en-US" sz="2800">
                <a:latin typeface="Times New Roman" pitchFamily="18" charset="0"/>
                <a:ea typeface="宋体" charset="-122"/>
              </a:endParaRPr>
            </a:p>
            <a:p>
              <a:pPr algn="just">
                <a:lnSpc>
                  <a:spcPct val="96000"/>
                </a:lnSpc>
                <a:spcBef>
                  <a:spcPct val="0"/>
                </a:spcBef>
                <a:buClrTx/>
                <a:buSzTx/>
                <a:buFontTx/>
                <a:buNone/>
              </a:pPr>
              <a:r>
                <a:rPr lang="en-US" altLang="zh-CN" sz="2800" i="1">
                  <a:latin typeface="Times New Roman" pitchFamily="18" charset="0"/>
                  <a:ea typeface="宋体" charset="-122"/>
                </a:rPr>
                <a:t>r''</a:t>
              </a:r>
              <a:r>
                <a:rPr lang="en-US" altLang="zh-CN" sz="2800" baseline="-25000">
                  <a:latin typeface="Times New Roman" pitchFamily="18" charset="0"/>
                  <a:ea typeface="宋体" charset="-122"/>
                </a:rPr>
                <a:t>1</a:t>
              </a:r>
              <a:r>
                <a:rPr lang="en-US" altLang="zh-CN" sz="2800">
                  <a:latin typeface="Times New Roman" pitchFamily="18" charset="0"/>
                  <a:ea typeface="宋体" charset="-122"/>
                </a:rPr>
                <a:t>&lt;……&lt;</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n</a:t>
              </a:r>
              <a:r>
                <a:rPr lang="en-US" altLang="zh-CN" sz="2800" baseline="-25000">
                  <a:latin typeface="Times New Roman" pitchFamily="18" charset="0"/>
                  <a:ea typeface="宋体" charset="-122"/>
                </a:rPr>
                <a:t>/2</a:t>
              </a:r>
              <a:r>
                <a:rPr lang="en-US" altLang="zh-CN" sz="2800">
                  <a:latin typeface="Times New Roman" pitchFamily="18" charset="0"/>
                  <a:ea typeface="宋体" charset="-122"/>
                </a:rPr>
                <a:t>&lt;</a:t>
              </a:r>
              <a:r>
                <a:rPr lang="en-US" altLang="zh-CN" sz="2800" i="1">
                  <a:latin typeface="Times New Roman" pitchFamily="18" charset="0"/>
                  <a:ea typeface="宋体" charset="-122"/>
                </a:rPr>
                <a:t>r''</a:t>
              </a:r>
              <a:r>
                <a:rPr lang="en-US" altLang="zh-CN" sz="2800" i="1" baseline="-25000">
                  <a:latin typeface="Times New Roman" pitchFamily="18" charset="0"/>
                  <a:ea typeface="宋体" charset="-122"/>
                </a:rPr>
                <a:t>n</a:t>
              </a:r>
              <a:r>
                <a:rPr lang="en-US" altLang="zh-CN" sz="2800" baseline="-25000">
                  <a:latin typeface="Times New Roman" pitchFamily="18" charset="0"/>
                  <a:ea typeface="宋体" charset="-122"/>
                </a:rPr>
                <a:t>/2</a:t>
              </a:r>
              <a:r>
                <a:rPr lang="zh-CN" altLang="en-US" sz="2800" baseline="-25000">
                  <a:latin typeface="Times New Roman" pitchFamily="18" charset="0"/>
                  <a:ea typeface="宋体" charset="-122"/>
                </a:rPr>
                <a:t>＋</a:t>
              </a:r>
              <a:r>
                <a:rPr lang="en-US" altLang="zh-CN" sz="2800" baseline="-25000">
                  <a:latin typeface="Times New Roman" pitchFamily="18" charset="0"/>
                  <a:ea typeface="宋体" charset="-122"/>
                </a:rPr>
                <a:t>1</a:t>
              </a:r>
              <a:r>
                <a:rPr lang="en-US" altLang="zh-CN" sz="2800">
                  <a:latin typeface="Times New Roman" pitchFamily="18" charset="0"/>
                  <a:ea typeface="宋体" charset="-122"/>
                </a:rPr>
                <a:t> &lt;……&lt;</a:t>
              </a:r>
              <a:r>
                <a:rPr lang="en-US" altLang="zh-CN" sz="2800" i="1">
                  <a:latin typeface="Times New Roman" pitchFamily="18" charset="0"/>
                  <a:ea typeface="宋体" charset="-122"/>
                </a:rPr>
                <a:t>r ''</a:t>
              </a:r>
              <a:r>
                <a:rPr lang="en-US" altLang="zh-CN" sz="2800" i="1" baseline="-25000">
                  <a:latin typeface="Times New Roman" pitchFamily="18" charset="0"/>
                  <a:ea typeface="宋体" charset="-122"/>
                </a:rPr>
                <a:t>n</a:t>
              </a:r>
              <a:r>
                <a:rPr lang="en-US" altLang="zh-CN" sz="2800">
                  <a:latin typeface="Times New Roman" pitchFamily="18" charset="0"/>
                  <a:ea typeface="宋体" charset="-122"/>
                </a:rPr>
                <a:t>           </a:t>
              </a:r>
              <a:r>
                <a:rPr lang="zh-CN" altLang="en-US" sz="2800">
                  <a:latin typeface="Times New Roman" pitchFamily="18" charset="0"/>
                  <a:ea typeface="宋体" charset="-122"/>
                </a:rPr>
                <a:t>合并解</a:t>
              </a:r>
            </a:p>
            <a:p>
              <a:pPr algn="just">
                <a:spcBef>
                  <a:spcPts val="775"/>
                </a:spcBef>
                <a:buClrTx/>
                <a:buSzTx/>
                <a:buFontTx/>
                <a:buNone/>
              </a:pPr>
              <a:r>
                <a:rPr lang="zh-CN" altLang="en-US" sz="2800">
                  <a:latin typeface="Times New Roman" pitchFamily="18" charset="0"/>
                  <a:ea typeface="宋体" charset="-122"/>
                </a:rPr>
                <a:t>                            </a:t>
              </a:r>
            </a:p>
          </p:txBody>
        </p:sp>
        <p:sp>
          <p:nvSpPr>
            <p:cNvPr id="35848" name="Line 36"/>
            <p:cNvSpPr>
              <a:spLocks noChangeShapeType="1"/>
            </p:cNvSpPr>
            <p:nvPr/>
          </p:nvSpPr>
          <p:spPr bwMode="auto">
            <a:xfrm>
              <a:off x="1973" y="1117"/>
              <a:ext cx="0" cy="33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AutoShape 37"/>
            <p:cNvSpPr>
              <a:spLocks noChangeArrowheads="1"/>
            </p:cNvSpPr>
            <p:nvPr/>
          </p:nvSpPr>
          <p:spPr bwMode="auto">
            <a:xfrm>
              <a:off x="1111" y="1434"/>
              <a:ext cx="175" cy="223"/>
            </a:xfrm>
            <a:prstGeom prst="downArrow">
              <a:avLst>
                <a:gd name="adj1" fmla="val 50000"/>
                <a:gd name="adj2" fmla="val 31857"/>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35850" name="AutoShape 38"/>
            <p:cNvSpPr>
              <a:spLocks noChangeArrowheads="1"/>
            </p:cNvSpPr>
            <p:nvPr/>
          </p:nvSpPr>
          <p:spPr bwMode="auto">
            <a:xfrm>
              <a:off x="2777" y="1440"/>
              <a:ext cx="175" cy="223"/>
            </a:xfrm>
            <a:prstGeom prst="downArrow">
              <a:avLst>
                <a:gd name="adj1" fmla="val 50000"/>
                <a:gd name="adj2" fmla="val 31857"/>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35851" name="Line 39"/>
            <p:cNvSpPr>
              <a:spLocks noChangeShapeType="1"/>
            </p:cNvSpPr>
            <p:nvPr/>
          </p:nvSpPr>
          <p:spPr bwMode="auto">
            <a:xfrm>
              <a:off x="1973" y="1797"/>
              <a:ext cx="0" cy="33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40"/>
            <p:cNvSpPr>
              <a:spLocks noChangeShapeType="1"/>
            </p:cNvSpPr>
            <p:nvPr/>
          </p:nvSpPr>
          <p:spPr bwMode="auto">
            <a:xfrm>
              <a:off x="1383" y="2205"/>
              <a:ext cx="227" cy="292"/>
            </a:xfrm>
            <a:prstGeom prst="line">
              <a:avLst/>
            </a:prstGeom>
            <a:noFill/>
            <a:ln w="95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5853" name="Line 41"/>
            <p:cNvSpPr>
              <a:spLocks noChangeShapeType="1"/>
            </p:cNvSpPr>
            <p:nvPr/>
          </p:nvSpPr>
          <p:spPr bwMode="auto">
            <a:xfrm flipH="1">
              <a:off x="2562" y="2251"/>
              <a:ext cx="258" cy="283"/>
            </a:xfrm>
            <a:prstGeom prst="line">
              <a:avLst/>
            </a:prstGeom>
            <a:noFill/>
            <a:ln w="952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35846" name="Text Box 3"/>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4.2.1  </a:t>
            </a:r>
            <a:r>
              <a:rPr kumimoji="1" lang="zh-CN" altLang="en-US" sz="4400">
                <a:solidFill>
                  <a:schemeClr val="tx2"/>
                </a:solidFill>
                <a:latin typeface="华文行楷" pitchFamily="2" charset="-122"/>
                <a:ea typeface="华文行楷" pitchFamily="2" charset="-122"/>
              </a:rPr>
              <a:t>归并排序</a:t>
            </a:r>
          </a:p>
        </p:txBody>
      </p:sp>
    </p:spTree>
    <p:extLst>
      <p:ext uri="{BB962C8B-B14F-4D97-AF65-F5344CB8AC3E}">
        <p14:creationId xmlns:p14="http://schemas.microsoft.com/office/powerpoint/2010/main" val="108328410"/>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BAB3DE6B-39E6-48A9-9057-8C529BEF3802}"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36867"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第4章 分治法</a:t>
            </a:r>
          </a:p>
        </p:txBody>
      </p:sp>
      <p:sp>
        <p:nvSpPr>
          <p:cNvPr id="368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72B9BA9B-96C7-4BB5-AA55-7BBC16D68264}" type="slidenum">
              <a:rPr lang="en-US" altLang="zh-CN" sz="1400" b="0" smtClean="0">
                <a:latin typeface="Comic Sans MS" pitchFamily="66" charset="0"/>
                <a:ea typeface="宋体" charset="-122"/>
              </a:rPr>
              <a:pPr>
                <a:spcBef>
                  <a:spcPct val="0"/>
                </a:spcBef>
                <a:buClrTx/>
                <a:buSzTx/>
                <a:buFontTx/>
                <a:buNone/>
              </a:pPr>
              <a:t>6</a:t>
            </a:fld>
            <a:endParaRPr lang="en-US" altLang="zh-CN" sz="1400" b="0" smtClean="0">
              <a:latin typeface="Comic Sans MS" pitchFamily="66" charset="0"/>
              <a:ea typeface="宋体" charset="-122"/>
            </a:endParaRPr>
          </a:p>
        </p:txBody>
      </p:sp>
      <p:sp>
        <p:nvSpPr>
          <p:cNvPr id="32775" name="Text Box 5"/>
          <p:cNvSpPr txBox="1">
            <a:spLocks noChangeArrowheads="1"/>
          </p:cNvSpPr>
          <p:nvPr/>
        </p:nvSpPr>
        <p:spPr bwMode="auto">
          <a:xfrm>
            <a:off x="582613" y="1231900"/>
            <a:ext cx="7978775" cy="4672375"/>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bIns="0"/>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a:lnSpc>
                <a:spcPct val="104000"/>
              </a:lnSpc>
              <a:spcBef>
                <a:spcPct val="0"/>
              </a:spcBef>
              <a:spcAft>
                <a:spcPts val="775"/>
              </a:spcAft>
              <a:buClrTx/>
              <a:buSzTx/>
              <a:buFontTx/>
              <a:buNone/>
            </a:pPr>
            <a:r>
              <a:rPr lang="en-US" altLang="zh-CN" sz="1800" dirty="0">
                <a:latin typeface="Times New Roman" pitchFamily="18" charset="0"/>
                <a:ea typeface="宋体" charset="-122"/>
              </a:rPr>
              <a:t>     </a:t>
            </a:r>
            <a:r>
              <a:rPr lang="zh-CN" altLang="en-US" sz="2000" dirty="0">
                <a:latin typeface="Times New Roman" pitchFamily="18" charset="0"/>
                <a:ea typeface="宋体" charset="-122"/>
              </a:rPr>
              <a:t>算法</a:t>
            </a:r>
            <a:r>
              <a:rPr lang="en-US" altLang="zh-CN" sz="2000" dirty="0">
                <a:latin typeface="Times New Roman" pitchFamily="18" charset="0"/>
                <a:ea typeface="宋体" charset="-122"/>
              </a:rPr>
              <a:t>4.3——</a:t>
            </a:r>
            <a:r>
              <a:rPr lang="zh-CN" altLang="en-US" sz="2000" dirty="0">
                <a:latin typeface="Times New Roman" pitchFamily="18" charset="0"/>
                <a:ea typeface="宋体" charset="-122"/>
              </a:rPr>
              <a:t>归并排序</a:t>
            </a:r>
          </a:p>
          <a:p>
            <a:pPr algn="just">
              <a:lnSpc>
                <a:spcPct val="104000"/>
              </a:lnSpc>
              <a:spcBef>
                <a:spcPct val="0"/>
              </a:spcBef>
              <a:buClrTx/>
              <a:buSzTx/>
              <a:buFontTx/>
              <a:buNone/>
            </a:pPr>
            <a:r>
              <a:rPr lang="zh-CN" altLang="en-US" sz="1800" dirty="0">
                <a:latin typeface="Times New Roman" pitchFamily="18" charset="0"/>
                <a:ea typeface="宋体" charset="-122"/>
              </a:rPr>
              <a:t>    </a:t>
            </a:r>
            <a:r>
              <a:rPr lang="en-US" altLang="zh-CN" sz="2400" dirty="0">
                <a:latin typeface="Times New Roman" pitchFamily="18" charset="0"/>
                <a:ea typeface="宋体" charset="-122"/>
              </a:rPr>
              <a:t>void </a:t>
            </a:r>
            <a:r>
              <a:rPr lang="en-US" altLang="zh-CN" sz="2400" dirty="0" err="1">
                <a:latin typeface="Times New Roman" pitchFamily="18" charset="0"/>
                <a:ea typeface="宋体" charset="-122"/>
              </a:rPr>
              <a:t>MergeSort</a:t>
            </a:r>
            <a:r>
              <a:rPr lang="en-US" altLang="zh-CN" sz="2400" dirty="0">
                <a:latin typeface="宋体" charset="-122"/>
                <a:ea typeface="宋体" charset="-122"/>
              </a:rPr>
              <a:t>(</a:t>
            </a:r>
            <a:r>
              <a:rPr lang="en-US" altLang="zh-CN" sz="2400" dirty="0" err="1">
                <a:latin typeface="Times New Roman" pitchFamily="18" charset="0"/>
                <a:ea typeface="宋体" charset="-122"/>
              </a:rPr>
              <a:t>int</a:t>
            </a:r>
            <a:r>
              <a:rPr lang="en-US" altLang="zh-CN" sz="2400" dirty="0">
                <a:latin typeface="Times New Roman" pitchFamily="18" charset="0"/>
                <a:ea typeface="宋体" charset="-122"/>
              </a:rPr>
              <a:t> r[ </a:t>
            </a:r>
            <a:r>
              <a:rPr lang="en-US" altLang="zh-CN" sz="2400" dirty="0" smtClean="0">
                <a:latin typeface="Times New Roman" pitchFamily="18" charset="0"/>
                <a:ea typeface="宋体" charset="-122"/>
              </a:rPr>
              <a:t>], </a:t>
            </a:r>
            <a:r>
              <a:rPr lang="en-US" altLang="zh-CN" sz="2400" dirty="0" err="1">
                <a:latin typeface="Times New Roman" pitchFamily="18" charset="0"/>
                <a:ea typeface="宋体" charset="-122"/>
              </a:rPr>
              <a:t>int</a:t>
            </a:r>
            <a:r>
              <a:rPr lang="en-US" altLang="zh-CN" sz="2400" dirty="0">
                <a:latin typeface="Times New Roman" pitchFamily="18" charset="0"/>
                <a:ea typeface="宋体" charset="-122"/>
              </a:rPr>
              <a:t> s, </a:t>
            </a:r>
            <a:r>
              <a:rPr lang="en-US" altLang="zh-CN" sz="2400" dirty="0" err="1">
                <a:latin typeface="Times New Roman" pitchFamily="18" charset="0"/>
                <a:ea typeface="宋体" charset="-122"/>
              </a:rPr>
              <a:t>int</a:t>
            </a:r>
            <a:r>
              <a:rPr lang="en-US" altLang="zh-CN" sz="2400" dirty="0">
                <a:latin typeface="Times New Roman" pitchFamily="18" charset="0"/>
                <a:ea typeface="宋体" charset="-122"/>
              </a:rPr>
              <a:t> t</a:t>
            </a:r>
            <a:r>
              <a:rPr lang="en-US" altLang="zh-CN" sz="2400" dirty="0">
                <a:latin typeface="宋体" charset="-122"/>
                <a:ea typeface="宋体" charset="-122"/>
              </a:rPr>
              <a:t>) </a:t>
            </a:r>
            <a:endParaRPr lang="en-US" altLang="zh-CN" sz="2400" dirty="0">
              <a:latin typeface="Times New Roman" pitchFamily="18" charset="0"/>
              <a:ea typeface="宋体" charset="-122"/>
            </a:endParaRPr>
          </a:p>
          <a:p>
            <a:pPr algn="just">
              <a:lnSpc>
                <a:spcPct val="104000"/>
              </a:lnSpc>
              <a:spcBef>
                <a:spcPct val="0"/>
              </a:spcBef>
              <a:buClrTx/>
              <a:buSzTx/>
              <a:buFontTx/>
              <a:buNone/>
            </a:pPr>
            <a:r>
              <a:rPr lang="en-US" altLang="zh-CN" sz="2400" dirty="0">
                <a:latin typeface="Times New Roman" pitchFamily="18" charset="0"/>
                <a:ea typeface="宋体" charset="-122"/>
              </a:rPr>
              <a:t>    { </a:t>
            </a:r>
            <a:r>
              <a:rPr lang="en-US" altLang="zh-CN" sz="2400" dirty="0" smtClean="0">
                <a:latin typeface="Times New Roman" pitchFamily="18" charset="0"/>
                <a:ea typeface="宋体" charset="-122"/>
              </a:rPr>
              <a:t> </a:t>
            </a:r>
            <a:r>
              <a:rPr lang="en-US" altLang="zh-CN" sz="2400" dirty="0" err="1" smtClean="0">
                <a:latin typeface="Times New Roman" pitchFamily="18" charset="0"/>
                <a:ea typeface="宋体" charset="-122"/>
              </a:rPr>
              <a:t>int</a:t>
            </a:r>
            <a:r>
              <a:rPr lang="en-US" altLang="zh-CN" sz="2400" dirty="0" smtClean="0">
                <a:latin typeface="Times New Roman" pitchFamily="18" charset="0"/>
                <a:ea typeface="宋体" charset="-122"/>
              </a:rPr>
              <a:t> m,r1[1000]</a:t>
            </a:r>
            <a:endParaRPr lang="en-US" altLang="zh-CN" sz="2400" dirty="0">
              <a:latin typeface="Times New Roman" pitchFamily="18" charset="0"/>
              <a:ea typeface="宋体" charset="-122"/>
            </a:endParaRPr>
          </a:p>
          <a:p>
            <a:pPr algn="just">
              <a:lnSpc>
                <a:spcPct val="104000"/>
              </a:lnSpc>
              <a:spcBef>
                <a:spcPct val="0"/>
              </a:spcBef>
              <a:buClrTx/>
              <a:buSzTx/>
              <a:buFontTx/>
              <a:buNone/>
            </a:pPr>
            <a:r>
              <a:rPr lang="en-US" altLang="zh-CN" sz="2400" dirty="0">
                <a:latin typeface="Times New Roman" pitchFamily="18" charset="0"/>
                <a:ea typeface="宋体" charset="-122"/>
              </a:rPr>
              <a:t>       if </a:t>
            </a:r>
            <a:r>
              <a:rPr lang="en-US" altLang="zh-CN" sz="2400" dirty="0">
                <a:latin typeface="宋体" charset="-122"/>
                <a:ea typeface="宋体" charset="-122"/>
              </a:rPr>
              <a:t>(</a:t>
            </a:r>
            <a:r>
              <a:rPr lang="en-US" altLang="zh-CN" sz="2400" dirty="0">
                <a:latin typeface="Times New Roman" pitchFamily="18" charset="0"/>
                <a:ea typeface="宋体" charset="-122"/>
              </a:rPr>
              <a:t>s= =t</a:t>
            </a:r>
            <a:r>
              <a:rPr lang="en-US" altLang="zh-CN" sz="2400" dirty="0">
                <a:latin typeface="宋体" charset="-122"/>
                <a:ea typeface="宋体" charset="-122"/>
              </a:rPr>
              <a:t>)</a:t>
            </a:r>
            <a:r>
              <a:rPr lang="en-US" altLang="zh-CN" sz="2400" dirty="0">
                <a:latin typeface="Times New Roman" pitchFamily="18" charset="0"/>
                <a:ea typeface="宋体" charset="-122"/>
              </a:rPr>
              <a:t> </a:t>
            </a:r>
            <a:r>
              <a:rPr lang="en-US" altLang="zh-CN" sz="2400" dirty="0" smtClean="0">
                <a:latin typeface="Times New Roman" pitchFamily="18" charset="0"/>
                <a:ea typeface="宋体" charset="-122"/>
              </a:rPr>
              <a:t>return;    </a:t>
            </a:r>
            <a:r>
              <a:rPr lang="en-US" altLang="zh-CN" sz="2400" dirty="0">
                <a:solidFill>
                  <a:srgbClr val="008000"/>
                </a:solidFill>
                <a:latin typeface="Times New Roman" pitchFamily="18" charset="0"/>
                <a:ea typeface="宋体" charset="-122"/>
              </a:rPr>
              <a:t>//</a:t>
            </a:r>
            <a:r>
              <a:rPr lang="zh-CN" altLang="en-US" sz="2400" dirty="0">
                <a:solidFill>
                  <a:srgbClr val="008000"/>
                </a:solidFill>
                <a:latin typeface="Times New Roman" pitchFamily="18" charset="0"/>
                <a:ea typeface="宋体" charset="-122"/>
              </a:rPr>
              <a:t>只有一个元素，直接赋值</a:t>
            </a:r>
            <a:endParaRPr lang="en-US" altLang="zh-CN" sz="2400" dirty="0">
              <a:solidFill>
                <a:srgbClr val="008000"/>
              </a:solidFill>
              <a:latin typeface="Times New Roman" pitchFamily="18" charset="0"/>
              <a:ea typeface="宋体" charset="-122"/>
            </a:endParaRPr>
          </a:p>
          <a:p>
            <a:pPr algn="just">
              <a:lnSpc>
                <a:spcPct val="104000"/>
              </a:lnSpc>
              <a:spcBef>
                <a:spcPct val="0"/>
              </a:spcBef>
              <a:buClrTx/>
              <a:buSzTx/>
              <a:buFontTx/>
              <a:buNone/>
            </a:pPr>
            <a:r>
              <a:rPr lang="en-US" altLang="zh-CN" sz="2400" dirty="0">
                <a:latin typeface="Times New Roman" pitchFamily="18" charset="0"/>
                <a:ea typeface="宋体" charset="-122"/>
              </a:rPr>
              <a:t>         else { </a:t>
            </a:r>
          </a:p>
          <a:p>
            <a:pPr algn="just">
              <a:lnSpc>
                <a:spcPct val="104000"/>
              </a:lnSpc>
              <a:spcBef>
                <a:spcPct val="0"/>
              </a:spcBef>
              <a:buClrTx/>
              <a:buSzTx/>
              <a:buFontTx/>
              <a:buNone/>
            </a:pPr>
            <a:r>
              <a:rPr lang="en-US" altLang="zh-CN" sz="2400" dirty="0">
                <a:latin typeface="Times New Roman" pitchFamily="18" charset="0"/>
                <a:ea typeface="宋体" charset="-122"/>
              </a:rPr>
              <a:t>            m=</a:t>
            </a:r>
            <a:r>
              <a:rPr lang="en-US" altLang="zh-CN" sz="2400" dirty="0">
                <a:latin typeface="宋体" charset="-122"/>
                <a:ea typeface="宋体" charset="-122"/>
              </a:rPr>
              <a:t>(</a:t>
            </a:r>
            <a:r>
              <a:rPr lang="en-US" altLang="zh-CN" sz="2400" dirty="0" err="1">
                <a:latin typeface="Times New Roman" pitchFamily="18" charset="0"/>
                <a:ea typeface="宋体" charset="-122"/>
              </a:rPr>
              <a:t>s+t</a:t>
            </a:r>
            <a:r>
              <a:rPr lang="en-US" altLang="zh-CN" sz="2400" dirty="0">
                <a:latin typeface="宋体" charset="-122"/>
                <a:ea typeface="宋体" charset="-122"/>
              </a:rPr>
              <a:t>)</a:t>
            </a:r>
            <a:r>
              <a:rPr lang="en-US" altLang="zh-CN" sz="2400" dirty="0">
                <a:latin typeface="Times New Roman" pitchFamily="18" charset="0"/>
                <a:ea typeface="宋体" charset="-122"/>
              </a:rPr>
              <a:t>/2;</a:t>
            </a:r>
          </a:p>
          <a:p>
            <a:pPr algn="just">
              <a:lnSpc>
                <a:spcPct val="104000"/>
              </a:lnSpc>
              <a:spcBef>
                <a:spcPct val="0"/>
              </a:spcBef>
              <a:buClrTx/>
              <a:buSzTx/>
              <a:buFontTx/>
              <a:buNone/>
            </a:pPr>
            <a:r>
              <a:rPr lang="en-US" altLang="zh-CN" sz="2400" dirty="0">
                <a:latin typeface="Times New Roman" pitchFamily="18" charset="0"/>
                <a:ea typeface="宋体" charset="-122"/>
              </a:rPr>
              <a:t>            </a:t>
            </a:r>
            <a:r>
              <a:rPr lang="en-US" altLang="zh-CN" sz="2400" dirty="0" err="1">
                <a:latin typeface="Times New Roman" pitchFamily="18" charset="0"/>
                <a:ea typeface="宋体" charset="-122"/>
              </a:rPr>
              <a:t>Mergesort</a:t>
            </a:r>
            <a:r>
              <a:rPr lang="en-US" altLang="zh-CN" sz="2400" dirty="0">
                <a:latin typeface="宋体" charset="-122"/>
                <a:ea typeface="宋体" charset="-122"/>
              </a:rPr>
              <a:t>(</a:t>
            </a:r>
            <a:r>
              <a:rPr lang="en-US" altLang="zh-CN" sz="2400" dirty="0">
                <a:latin typeface="Times New Roman" pitchFamily="18" charset="0"/>
                <a:ea typeface="宋体" charset="-122"/>
              </a:rPr>
              <a:t>r, </a:t>
            </a:r>
            <a:r>
              <a:rPr lang="en-US" altLang="zh-CN" sz="2400" dirty="0" smtClean="0">
                <a:latin typeface="Times New Roman" pitchFamily="18" charset="0"/>
                <a:ea typeface="宋体" charset="-122"/>
              </a:rPr>
              <a:t>s</a:t>
            </a:r>
            <a:r>
              <a:rPr lang="en-US" altLang="zh-CN" sz="2400" dirty="0">
                <a:latin typeface="Times New Roman" pitchFamily="18" charset="0"/>
                <a:ea typeface="宋体" charset="-122"/>
              </a:rPr>
              <a:t>, m</a:t>
            </a:r>
            <a:r>
              <a:rPr lang="en-US" altLang="zh-CN" sz="2400" dirty="0">
                <a:latin typeface="宋体" charset="-122"/>
                <a:ea typeface="宋体" charset="-122"/>
              </a:rPr>
              <a:t>)</a:t>
            </a:r>
            <a:r>
              <a:rPr lang="en-US" altLang="zh-CN" sz="2400" dirty="0">
                <a:latin typeface="Times New Roman" pitchFamily="18" charset="0"/>
                <a:ea typeface="宋体" charset="-122"/>
              </a:rPr>
              <a:t>;    </a:t>
            </a:r>
            <a:r>
              <a:rPr lang="en-US" altLang="zh-CN" sz="2400" dirty="0">
                <a:solidFill>
                  <a:srgbClr val="008000"/>
                </a:solidFill>
                <a:latin typeface="Times New Roman" pitchFamily="18" charset="0"/>
                <a:ea typeface="宋体" charset="-122"/>
              </a:rPr>
              <a:t>//</a:t>
            </a:r>
            <a:r>
              <a:rPr lang="zh-CN" altLang="en-US" sz="2400" dirty="0">
                <a:solidFill>
                  <a:srgbClr val="008000"/>
                </a:solidFill>
                <a:latin typeface="Times New Roman" pitchFamily="18" charset="0"/>
                <a:ea typeface="宋体" charset="-122"/>
              </a:rPr>
              <a:t>归并排序前半个子序列</a:t>
            </a:r>
          </a:p>
          <a:p>
            <a:pPr algn="just">
              <a:lnSpc>
                <a:spcPct val="104000"/>
              </a:lnSpc>
              <a:spcBef>
                <a:spcPct val="0"/>
              </a:spcBef>
              <a:buClrTx/>
              <a:buSzTx/>
              <a:buFontTx/>
              <a:buNone/>
            </a:pPr>
            <a:r>
              <a:rPr lang="zh-CN" altLang="en-US" sz="2400" dirty="0">
                <a:latin typeface="Times New Roman" pitchFamily="18" charset="0"/>
                <a:ea typeface="宋体" charset="-122"/>
              </a:rPr>
              <a:t>            </a:t>
            </a:r>
            <a:r>
              <a:rPr lang="en-US" altLang="zh-CN" sz="2400" dirty="0" err="1" smtClean="0">
                <a:latin typeface="Times New Roman" pitchFamily="18" charset="0"/>
                <a:ea typeface="宋体" charset="-122"/>
              </a:rPr>
              <a:t>Mergesort</a:t>
            </a:r>
            <a:r>
              <a:rPr lang="en-US" altLang="zh-CN" sz="2400" dirty="0" smtClean="0">
                <a:latin typeface="宋体" charset="-122"/>
                <a:ea typeface="宋体" charset="-122"/>
              </a:rPr>
              <a:t>(</a:t>
            </a:r>
            <a:r>
              <a:rPr lang="en-US" altLang="zh-CN" sz="2400" dirty="0" smtClean="0">
                <a:latin typeface="Times New Roman" pitchFamily="18" charset="0"/>
                <a:ea typeface="宋体" charset="-122"/>
              </a:rPr>
              <a:t>r, </a:t>
            </a:r>
            <a:r>
              <a:rPr lang="en-US" altLang="zh-CN" sz="2400" dirty="0">
                <a:latin typeface="Times New Roman" pitchFamily="18" charset="0"/>
                <a:ea typeface="宋体" charset="-122"/>
              </a:rPr>
              <a:t>m+1, t</a:t>
            </a:r>
            <a:r>
              <a:rPr lang="en-US" altLang="zh-CN" sz="2400" dirty="0">
                <a:latin typeface="宋体" charset="-122"/>
                <a:ea typeface="宋体" charset="-122"/>
              </a:rPr>
              <a:t>)</a:t>
            </a:r>
            <a:r>
              <a:rPr lang="en-US" altLang="zh-CN" sz="2400" dirty="0">
                <a:latin typeface="Times New Roman" pitchFamily="18" charset="0"/>
                <a:ea typeface="宋体" charset="-122"/>
              </a:rPr>
              <a:t>;   </a:t>
            </a:r>
            <a:r>
              <a:rPr lang="en-US" altLang="zh-CN" sz="2400" dirty="0">
                <a:solidFill>
                  <a:srgbClr val="008000"/>
                </a:solidFill>
                <a:latin typeface="Times New Roman" pitchFamily="18" charset="0"/>
                <a:ea typeface="宋体" charset="-122"/>
              </a:rPr>
              <a:t>//</a:t>
            </a:r>
            <a:r>
              <a:rPr lang="zh-CN" altLang="en-US" sz="2400" dirty="0">
                <a:solidFill>
                  <a:srgbClr val="008000"/>
                </a:solidFill>
                <a:latin typeface="Times New Roman" pitchFamily="18" charset="0"/>
                <a:ea typeface="宋体" charset="-122"/>
              </a:rPr>
              <a:t>归并排序后半个子序列</a:t>
            </a:r>
          </a:p>
          <a:p>
            <a:pPr algn="just">
              <a:lnSpc>
                <a:spcPct val="104000"/>
              </a:lnSpc>
              <a:spcBef>
                <a:spcPct val="0"/>
              </a:spcBef>
              <a:buClrTx/>
              <a:buSzTx/>
              <a:buFontTx/>
              <a:buNone/>
            </a:pPr>
            <a:r>
              <a:rPr lang="zh-CN" altLang="en-US" sz="2400" dirty="0">
                <a:latin typeface="Times New Roman" pitchFamily="18" charset="0"/>
                <a:ea typeface="宋体" charset="-122"/>
              </a:rPr>
              <a:t>            </a:t>
            </a:r>
            <a:r>
              <a:rPr lang="en-US" altLang="zh-CN" sz="2400" dirty="0" smtClean="0">
                <a:latin typeface="Times New Roman" pitchFamily="18" charset="0"/>
                <a:ea typeface="宋体" charset="-122"/>
              </a:rPr>
              <a:t>Merge</a:t>
            </a:r>
            <a:r>
              <a:rPr lang="en-US" altLang="zh-CN" sz="2400" dirty="0" smtClean="0">
                <a:latin typeface="宋体" charset="-122"/>
                <a:ea typeface="宋体" charset="-122"/>
              </a:rPr>
              <a:t>(</a:t>
            </a:r>
            <a:r>
              <a:rPr lang="en-US" altLang="zh-CN" sz="2400" dirty="0" smtClean="0">
                <a:latin typeface="Times New Roman" pitchFamily="18" charset="0"/>
                <a:ea typeface="宋体" charset="-122"/>
              </a:rPr>
              <a:t>r, r1, </a:t>
            </a:r>
            <a:r>
              <a:rPr lang="en-US" altLang="zh-CN" sz="2400" dirty="0">
                <a:latin typeface="Times New Roman" pitchFamily="18" charset="0"/>
                <a:ea typeface="宋体" charset="-122"/>
              </a:rPr>
              <a:t>s, m, t</a:t>
            </a:r>
            <a:r>
              <a:rPr lang="en-US" altLang="zh-CN" sz="2400" dirty="0">
                <a:latin typeface="宋体" charset="-122"/>
                <a:ea typeface="宋体" charset="-122"/>
              </a:rPr>
              <a:t>)</a:t>
            </a:r>
            <a:r>
              <a:rPr lang="en-US" altLang="zh-CN" sz="2400" dirty="0">
                <a:latin typeface="Times New Roman" pitchFamily="18" charset="0"/>
                <a:ea typeface="宋体" charset="-122"/>
              </a:rPr>
              <a:t>;      </a:t>
            </a:r>
            <a:r>
              <a:rPr lang="en-US" altLang="zh-CN" sz="2400" dirty="0">
                <a:solidFill>
                  <a:srgbClr val="008000"/>
                </a:solidFill>
                <a:latin typeface="Times New Roman" pitchFamily="18" charset="0"/>
                <a:ea typeface="宋体" charset="-122"/>
              </a:rPr>
              <a:t>//</a:t>
            </a:r>
            <a:r>
              <a:rPr lang="zh-CN" altLang="en-US" sz="2400" dirty="0">
                <a:solidFill>
                  <a:srgbClr val="008000"/>
                </a:solidFill>
                <a:latin typeface="Times New Roman" pitchFamily="18" charset="0"/>
                <a:ea typeface="宋体" charset="-122"/>
              </a:rPr>
              <a:t>合并两个已排序的子</a:t>
            </a:r>
            <a:r>
              <a:rPr lang="zh-CN" altLang="en-US" sz="2400" dirty="0" smtClean="0">
                <a:solidFill>
                  <a:srgbClr val="008000"/>
                </a:solidFill>
                <a:latin typeface="Times New Roman" pitchFamily="18" charset="0"/>
                <a:ea typeface="宋体" charset="-122"/>
              </a:rPr>
              <a:t>序列</a:t>
            </a:r>
            <a:endParaRPr lang="en-US" altLang="zh-CN" sz="2400" dirty="0" smtClean="0">
              <a:solidFill>
                <a:srgbClr val="008000"/>
              </a:solidFill>
              <a:latin typeface="Times New Roman" pitchFamily="18" charset="0"/>
              <a:ea typeface="宋体" charset="-122"/>
            </a:endParaRPr>
          </a:p>
          <a:p>
            <a:pPr algn="just">
              <a:lnSpc>
                <a:spcPct val="104000"/>
              </a:lnSpc>
              <a:spcBef>
                <a:spcPct val="0"/>
              </a:spcBef>
              <a:buClrTx/>
              <a:buSzTx/>
              <a:buFontTx/>
              <a:buNone/>
            </a:pPr>
            <a:r>
              <a:rPr lang="en-US" altLang="zh-CN" sz="2400" dirty="0">
                <a:solidFill>
                  <a:srgbClr val="008000"/>
                </a:solidFill>
                <a:latin typeface="Times New Roman" pitchFamily="18" charset="0"/>
                <a:ea typeface="宋体" charset="-122"/>
              </a:rPr>
              <a:t> </a:t>
            </a:r>
            <a:r>
              <a:rPr lang="en-US" altLang="zh-CN" sz="2400" dirty="0" smtClean="0">
                <a:solidFill>
                  <a:srgbClr val="008000"/>
                </a:solidFill>
                <a:latin typeface="Times New Roman" pitchFamily="18" charset="0"/>
                <a:ea typeface="宋体" charset="-122"/>
              </a:rPr>
              <a:t>           for(</a:t>
            </a:r>
            <a:r>
              <a:rPr lang="en-US" altLang="zh-CN" sz="2400" dirty="0" err="1" smtClean="0">
                <a:solidFill>
                  <a:srgbClr val="008000"/>
                </a:solidFill>
                <a:latin typeface="Times New Roman" pitchFamily="18" charset="0"/>
                <a:ea typeface="宋体" charset="-122"/>
              </a:rPr>
              <a:t>int</a:t>
            </a:r>
            <a:r>
              <a:rPr lang="en-US" altLang="zh-CN" sz="2400" dirty="0" smtClean="0">
                <a:solidFill>
                  <a:srgbClr val="008000"/>
                </a:solidFill>
                <a:latin typeface="Times New Roman" pitchFamily="18" charset="0"/>
                <a:ea typeface="宋体" charset="-122"/>
              </a:rPr>
              <a:t> </a:t>
            </a:r>
            <a:r>
              <a:rPr lang="en-US" altLang="zh-CN" sz="2400" dirty="0" err="1" smtClean="0">
                <a:solidFill>
                  <a:srgbClr val="008000"/>
                </a:solidFill>
                <a:latin typeface="Times New Roman" pitchFamily="18" charset="0"/>
                <a:ea typeface="宋体" charset="-122"/>
              </a:rPr>
              <a:t>i</a:t>
            </a:r>
            <a:r>
              <a:rPr lang="en-US" altLang="zh-CN" sz="2400" dirty="0" smtClean="0">
                <a:solidFill>
                  <a:srgbClr val="008000"/>
                </a:solidFill>
                <a:latin typeface="Times New Roman" pitchFamily="18" charset="0"/>
                <a:ea typeface="宋体" charset="-122"/>
              </a:rPr>
              <a:t>=</a:t>
            </a:r>
            <a:r>
              <a:rPr lang="en-US" altLang="zh-CN" sz="2400" dirty="0" err="1" smtClean="0">
                <a:solidFill>
                  <a:srgbClr val="008000"/>
                </a:solidFill>
                <a:latin typeface="Times New Roman" pitchFamily="18" charset="0"/>
                <a:ea typeface="宋体" charset="-122"/>
              </a:rPr>
              <a:t>s;i</a:t>
            </a:r>
            <a:r>
              <a:rPr lang="en-US" altLang="zh-CN" sz="2400" dirty="0" smtClean="0">
                <a:solidFill>
                  <a:srgbClr val="008000"/>
                </a:solidFill>
                <a:latin typeface="Times New Roman" pitchFamily="18" charset="0"/>
                <a:ea typeface="宋体" charset="-122"/>
              </a:rPr>
              <a:t>&lt;=</a:t>
            </a:r>
            <a:r>
              <a:rPr lang="en-US" altLang="zh-CN" sz="2400" dirty="0" err="1" smtClean="0">
                <a:solidFill>
                  <a:srgbClr val="008000"/>
                </a:solidFill>
                <a:latin typeface="Times New Roman" pitchFamily="18" charset="0"/>
                <a:ea typeface="宋体" charset="-122"/>
              </a:rPr>
              <a:t>t;i</a:t>
            </a:r>
            <a:r>
              <a:rPr lang="en-US" altLang="zh-CN" sz="2400" dirty="0" smtClean="0">
                <a:solidFill>
                  <a:srgbClr val="008000"/>
                </a:solidFill>
                <a:latin typeface="Times New Roman" pitchFamily="18" charset="0"/>
                <a:ea typeface="宋体" charset="-122"/>
              </a:rPr>
              <a:t>++) r[</a:t>
            </a:r>
            <a:r>
              <a:rPr lang="en-US" altLang="zh-CN" sz="2400" dirty="0" err="1" smtClean="0">
                <a:solidFill>
                  <a:srgbClr val="008000"/>
                </a:solidFill>
                <a:latin typeface="Times New Roman" pitchFamily="18" charset="0"/>
                <a:ea typeface="宋体" charset="-122"/>
              </a:rPr>
              <a:t>i</a:t>
            </a:r>
            <a:r>
              <a:rPr lang="en-US" altLang="zh-CN" sz="2400" dirty="0" smtClean="0">
                <a:solidFill>
                  <a:srgbClr val="008000"/>
                </a:solidFill>
                <a:latin typeface="Times New Roman" pitchFamily="18" charset="0"/>
                <a:ea typeface="宋体" charset="-122"/>
              </a:rPr>
              <a:t>]=r1[</a:t>
            </a:r>
            <a:r>
              <a:rPr lang="en-US" altLang="zh-CN" sz="2400" dirty="0" err="1" smtClean="0">
                <a:solidFill>
                  <a:srgbClr val="008000"/>
                </a:solidFill>
                <a:latin typeface="Times New Roman" pitchFamily="18" charset="0"/>
                <a:ea typeface="宋体" charset="-122"/>
              </a:rPr>
              <a:t>i</a:t>
            </a:r>
            <a:r>
              <a:rPr lang="en-US" altLang="zh-CN" sz="2400" dirty="0" smtClean="0">
                <a:solidFill>
                  <a:srgbClr val="008000"/>
                </a:solidFill>
                <a:latin typeface="Times New Roman" pitchFamily="18" charset="0"/>
                <a:ea typeface="宋体" charset="-122"/>
              </a:rPr>
              <a:t>];</a:t>
            </a:r>
            <a:endParaRPr lang="zh-CN" altLang="en-US" sz="2400" dirty="0">
              <a:solidFill>
                <a:srgbClr val="008000"/>
              </a:solidFill>
              <a:latin typeface="Times New Roman" pitchFamily="18" charset="0"/>
              <a:ea typeface="宋体" charset="-122"/>
            </a:endParaRPr>
          </a:p>
          <a:p>
            <a:pPr algn="just">
              <a:lnSpc>
                <a:spcPct val="104000"/>
              </a:lnSpc>
              <a:spcBef>
                <a:spcPct val="0"/>
              </a:spcBef>
              <a:buClrTx/>
              <a:buSzTx/>
              <a:buFontTx/>
              <a:buNone/>
            </a:pPr>
            <a:r>
              <a:rPr lang="zh-CN" altLang="en-US" sz="2400" dirty="0">
                <a:latin typeface="Times New Roman" pitchFamily="18" charset="0"/>
                <a:ea typeface="宋体" charset="-122"/>
              </a:rPr>
              <a:t>         </a:t>
            </a:r>
            <a:r>
              <a:rPr lang="en-US" altLang="zh-CN" sz="2400" dirty="0">
                <a:latin typeface="Times New Roman" pitchFamily="18" charset="0"/>
                <a:ea typeface="宋体" charset="-122"/>
              </a:rPr>
              <a:t>}</a:t>
            </a:r>
          </a:p>
          <a:p>
            <a:pPr algn="just">
              <a:lnSpc>
                <a:spcPct val="104000"/>
              </a:lnSpc>
              <a:spcBef>
                <a:spcPct val="0"/>
              </a:spcBef>
              <a:buClrTx/>
              <a:buSzTx/>
              <a:buFontTx/>
              <a:buNone/>
            </a:pPr>
            <a:r>
              <a:rPr lang="en-US" altLang="zh-CN" sz="2400" dirty="0">
                <a:latin typeface="Times New Roman" pitchFamily="18" charset="0"/>
                <a:ea typeface="宋体" charset="-122"/>
              </a:rPr>
              <a:t>    }</a:t>
            </a:r>
          </a:p>
          <a:p>
            <a:pPr algn="just">
              <a:lnSpc>
                <a:spcPct val="104000"/>
              </a:lnSpc>
              <a:spcBef>
                <a:spcPct val="0"/>
              </a:spcBef>
              <a:buClrTx/>
              <a:buSzTx/>
              <a:buFontTx/>
              <a:buNone/>
            </a:pPr>
            <a:endParaRPr lang="en-US" altLang="zh-CN" sz="800" dirty="0">
              <a:latin typeface="Times New Roman" pitchFamily="18" charset="0"/>
              <a:ea typeface="宋体" charset="-122"/>
            </a:endParaRPr>
          </a:p>
          <a:p>
            <a:pPr algn="just">
              <a:lnSpc>
                <a:spcPct val="104000"/>
              </a:lnSpc>
              <a:spcBef>
                <a:spcPct val="0"/>
              </a:spcBef>
              <a:buClrTx/>
              <a:buSzTx/>
              <a:buFontTx/>
              <a:buNone/>
            </a:pPr>
            <a:r>
              <a:rPr lang="zh-CN" altLang="en-US" sz="2400" dirty="0">
                <a:solidFill>
                  <a:srgbClr val="FF0000"/>
                </a:solidFill>
                <a:latin typeface="Times New Roman" pitchFamily="18" charset="0"/>
                <a:ea typeface="宋体" charset="-122"/>
              </a:rPr>
              <a:t>注</a:t>
            </a:r>
            <a:r>
              <a:rPr lang="zh-CN" altLang="en-US" sz="2400" dirty="0" smtClean="0">
                <a:solidFill>
                  <a:srgbClr val="FF0000"/>
                </a:solidFill>
                <a:latin typeface="Times New Roman" pitchFamily="18" charset="0"/>
                <a:ea typeface="宋体" charset="-122"/>
              </a:rPr>
              <a:t>：</a:t>
            </a:r>
            <a:r>
              <a:rPr lang="en-US" altLang="zh-CN" sz="2400" dirty="0" smtClean="0">
                <a:solidFill>
                  <a:srgbClr val="FF0000"/>
                </a:solidFill>
                <a:latin typeface="Times New Roman" pitchFamily="18" charset="0"/>
                <a:ea typeface="宋体" charset="-122"/>
              </a:rPr>
              <a:t>r</a:t>
            </a:r>
            <a:r>
              <a:rPr lang="zh-CN" altLang="en-US" sz="2400" dirty="0" smtClean="0">
                <a:solidFill>
                  <a:srgbClr val="FF0000"/>
                </a:solidFill>
                <a:latin typeface="Times New Roman" pitchFamily="18" charset="0"/>
                <a:ea typeface="宋体" charset="-122"/>
              </a:rPr>
              <a:t>存放</a:t>
            </a:r>
            <a:r>
              <a:rPr lang="zh-CN" altLang="en-US" sz="2400" dirty="0">
                <a:solidFill>
                  <a:srgbClr val="FF0000"/>
                </a:solidFill>
                <a:latin typeface="Times New Roman" pitchFamily="18" charset="0"/>
                <a:ea typeface="宋体" charset="-122"/>
              </a:rPr>
              <a:t>的是原始数据</a:t>
            </a:r>
            <a:r>
              <a:rPr lang="zh-CN" altLang="en-US" sz="2400" dirty="0" smtClean="0">
                <a:solidFill>
                  <a:srgbClr val="FF0000"/>
                </a:solidFill>
                <a:latin typeface="Times New Roman" pitchFamily="18" charset="0"/>
                <a:ea typeface="宋体" charset="-122"/>
              </a:rPr>
              <a:t>，</a:t>
            </a:r>
            <a:r>
              <a:rPr lang="en-US" altLang="zh-CN" sz="2400" dirty="0" smtClean="0">
                <a:solidFill>
                  <a:srgbClr val="FF0000"/>
                </a:solidFill>
                <a:latin typeface="Times New Roman" pitchFamily="18" charset="0"/>
                <a:ea typeface="宋体" charset="-122"/>
              </a:rPr>
              <a:t>r1</a:t>
            </a:r>
            <a:r>
              <a:rPr lang="zh-CN" altLang="en-US" sz="2400" dirty="0" smtClean="0">
                <a:solidFill>
                  <a:srgbClr val="FF0000"/>
                </a:solidFill>
                <a:latin typeface="Times New Roman" pitchFamily="18" charset="0"/>
                <a:ea typeface="宋体" charset="-122"/>
              </a:rPr>
              <a:t>存放</a:t>
            </a:r>
            <a:r>
              <a:rPr lang="zh-CN" altLang="en-US" sz="2400" dirty="0">
                <a:solidFill>
                  <a:srgbClr val="FF0000"/>
                </a:solidFill>
                <a:latin typeface="Times New Roman" pitchFamily="18" charset="0"/>
                <a:ea typeface="宋体" charset="-122"/>
              </a:rPr>
              <a:t>的是已处理完毕的数据。</a:t>
            </a:r>
            <a:endParaRPr lang="en-US" altLang="zh-CN" sz="2400" dirty="0">
              <a:solidFill>
                <a:srgbClr val="FF0000"/>
              </a:solidFill>
              <a:latin typeface="Times New Roman" pitchFamily="18" charset="0"/>
              <a:ea typeface="宋体" charset="-122"/>
            </a:endParaRPr>
          </a:p>
          <a:p>
            <a:pPr algn="just">
              <a:spcBef>
                <a:spcPct val="0"/>
              </a:spcBef>
              <a:buClrTx/>
              <a:buSzTx/>
              <a:buFontTx/>
              <a:buNone/>
            </a:pPr>
            <a:endParaRPr lang="en-US" altLang="zh-CN" sz="2400" dirty="0">
              <a:latin typeface="Times New Roman" pitchFamily="18" charset="0"/>
              <a:ea typeface="宋体" charset="-122"/>
            </a:endParaRPr>
          </a:p>
        </p:txBody>
      </p:sp>
      <p:grpSp>
        <p:nvGrpSpPr>
          <p:cNvPr id="36870" name="Group 6"/>
          <p:cNvGrpSpPr>
            <a:grpSpLocks/>
          </p:cNvGrpSpPr>
          <p:nvPr/>
        </p:nvGrpSpPr>
        <p:grpSpPr bwMode="auto">
          <a:xfrm>
            <a:off x="571500" y="1214438"/>
            <a:ext cx="573088" cy="1171575"/>
            <a:chOff x="1519" y="3141"/>
            <a:chExt cx="550" cy="864"/>
          </a:xfrm>
        </p:grpSpPr>
        <p:sp>
          <p:nvSpPr>
            <p:cNvPr id="36872" name="AutoShape 7"/>
            <p:cNvSpPr>
              <a:spLocks noChangeArrowheads="1"/>
            </p:cNvSpPr>
            <p:nvPr/>
          </p:nvSpPr>
          <p:spPr bwMode="auto">
            <a:xfrm rot="5400000">
              <a:off x="1362" y="3298"/>
              <a:ext cx="864" cy="550"/>
            </a:xfrm>
            <a:prstGeom prst="rtTriangle">
              <a:avLst/>
            </a:prstGeom>
            <a:solidFill>
              <a:srgbClr val="C0C0C0"/>
            </a:solidFill>
            <a:ln w="9525">
              <a:solidFill>
                <a:srgbClr val="000000"/>
              </a:solidFill>
              <a:prstDash val="lgDashDot"/>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endParaRPr lang="zh-CN" altLang="en-US" sz="2400" b="0">
                <a:latin typeface="Times New Roman" pitchFamily="18" charset="0"/>
                <a:ea typeface="宋体" charset="-122"/>
              </a:endParaRPr>
            </a:p>
          </p:txBody>
        </p:sp>
        <p:sp>
          <p:nvSpPr>
            <p:cNvPr id="104456" name="WordArt 8"/>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solidFill>
                    <a:srgbClr val="000000"/>
                  </a:solidFill>
                  <a:latin typeface="宋体"/>
                  <a:ea typeface="宋体"/>
                </a:rPr>
                <a:t>C</a:t>
              </a:r>
              <a:r>
                <a:rPr lang="zh-CN" altLang="en-US" sz="800" kern="10" dirty="0">
                  <a:ln w="9525">
                    <a:solidFill>
                      <a:srgbClr val="000000"/>
                    </a:solidFill>
                    <a:round/>
                    <a:headEnd/>
                    <a:tailEnd/>
                  </a:ln>
                  <a:solidFill>
                    <a:srgbClr val="000000"/>
                  </a:solidFill>
                  <a:latin typeface="宋体"/>
                  <a:ea typeface="宋体"/>
                </a:rPr>
                <a:t>描述</a:t>
              </a:r>
            </a:p>
          </p:txBody>
        </p:sp>
      </p:grpSp>
      <p:sp>
        <p:nvSpPr>
          <p:cNvPr id="36871" name="Text Box 9"/>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4.2.1 </a:t>
            </a:r>
            <a:r>
              <a:rPr kumimoji="1" lang="zh-CN" altLang="en-US" sz="4400">
                <a:solidFill>
                  <a:schemeClr val="tx2"/>
                </a:solidFill>
                <a:latin typeface="华文行楷" pitchFamily="2" charset="-122"/>
                <a:ea typeface="华文行楷" pitchFamily="2" charset="-122"/>
              </a:rPr>
              <a:t>归并排序</a:t>
            </a:r>
          </a:p>
        </p:txBody>
      </p:sp>
    </p:spTree>
    <p:extLst>
      <p:ext uri="{BB962C8B-B14F-4D97-AF65-F5344CB8AC3E}">
        <p14:creationId xmlns:p14="http://schemas.microsoft.com/office/powerpoint/2010/main" val="25453558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2775">
                                            <p:txEl>
                                              <p:pRg st="3" end="3"/>
                                            </p:txEl>
                                          </p:spTgt>
                                        </p:tgtEl>
                                        <p:attrNameLst>
                                          <p:attrName>style.visibility</p:attrName>
                                        </p:attrNameLst>
                                      </p:cBhvr>
                                      <p:to>
                                        <p:strVal val="visible"/>
                                      </p:to>
                                    </p:set>
                                    <p:animEffect transition="in" filter="randombar(horizontal)">
                                      <p:cBhvr>
                                        <p:cTn id="7" dur="500"/>
                                        <p:tgtEl>
                                          <p:spTgt spid="327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2775">
                                            <p:txEl>
                                              <p:pRg st="4" end="4"/>
                                            </p:txEl>
                                          </p:spTgt>
                                        </p:tgtEl>
                                        <p:attrNameLst>
                                          <p:attrName>style.visibility</p:attrName>
                                        </p:attrNameLst>
                                      </p:cBhvr>
                                      <p:to>
                                        <p:strVal val="visible"/>
                                      </p:to>
                                    </p:set>
                                    <p:animEffect transition="in" filter="randombar(horizontal)">
                                      <p:cBhvr>
                                        <p:cTn id="12" dur="500"/>
                                        <p:tgtEl>
                                          <p:spTgt spid="3277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2775">
                                            <p:txEl>
                                              <p:pRg st="5" end="5"/>
                                            </p:txEl>
                                          </p:spTgt>
                                        </p:tgtEl>
                                        <p:attrNameLst>
                                          <p:attrName>style.visibility</p:attrName>
                                        </p:attrNameLst>
                                      </p:cBhvr>
                                      <p:to>
                                        <p:strVal val="visible"/>
                                      </p:to>
                                    </p:set>
                                    <p:animEffect transition="in" filter="randombar(horizontal)">
                                      <p:cBhvr>
                                        <p:cTn id="17" dur="500"/>
                                        <p:tgtEl>
                                          <p:spTgt spid="3277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32775">
                                            <p:txEl>
                                              <p:pRg st="6" end="6"/>
                                            </p:txEl>
                                          </p:spTgt>
                                        </p:tgtEl>
                                        <p:attrNameLst>
                                          <p:attrName>style.visibility</p:attrName>
                                        </p:attrNameLst>
                                      </p:cBhvr>
                                      <p:to>
                                        <p:strVal val="visible"/>
                                      </p:to>
                                    </p:set>
                                    <p:animEffect transition="in" filter="randombar(horizontal)">
                                      <p:cBhvr>
                                        <p:cTn id="22" dur="500"/>
                                        <p:tgtEl>
                                          <p:spTgt spid="3277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nodeType="clickEffect">
                                  <p:stCondLst>
                                    <p:cond delay="0"/>
                                  </p:stCondLst>
                                  <p:childTnLst>
                                    <p:set>
                                      <p:cBhvr>
                                        <p:cTn id="26" dur="1" fill="hold">
                                          <p:stCondLst>
                                            <p:cond delay="0"/>
                                          </p:stCondLst>
                                        </p:cTn>
                                        <p:tgtEl>
                                          <p:spTgt spid="32775">
                                            <p:txEl>
                                              <p:pRg st="7" end="7"/>
                                            </p:txEl>
                                          </p:spTgt>
                                        </p:tgtEl>
                                        <p:attrNameLst>
                                          <p:attrName>style.visibility</p:attrName>
                                        </p:attrNameLst>
                                      </p:cBhvr>
                                      <p:to>
                                        <p:strVal val="visible"/>
                                      </p:to>
                                    </p:set>
                                    <p:animEffect transition="in" filter="randombar(horizontal)">
                                      <p:cBhvr>
                                        <p:cTn id="27" dur="500"/>
                                        <p:tgtEl>
                                          <p:spTgt spid="3277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32775">
                                            <p:txEl>
                                              <p:pRg st="8" end="8"/>
                                            </p:txEl>
                                          </p:spTgt>
                                        </p:tgtEl>
                                        <p:attrNameLst>
                                          <p:attrName>style.visibility</p:attrName>
                                        </p:attrNameLst>
                                      </p:cBhvr>
                                      <p:to>
                                        <p:strVal val="visible"/>
                                      </p:to>
                                    </p:set>
                                    <p:animEffect transition="in" filter="randombar(horizontal)">
                                      <p:cBhvr>
                                        <p:cTn id="32" dur="500"/>
                                        <p:tgtEl>
                                          <p:spTgt spid="3277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2775">
                                            <p:txEl>
                                              <p:pRg st="9" end="9"/>
                                            </p:txEl>
                                          </p:spTgt>
                                        </p:tgtEl>
                                        <p:attrNameLst>
                                          <p:attrName>style.visibility</p:attrName>
                                        </p:attrNameLst>
                                      </p:cBhvr>
                                      <p:to>
                                        <p:strVal val="visible"/>
                                      </p:to>
                                    </p:set>
                                    <p:animEffect transition="in" filter="randombar(horizontal)">
                                      <p:cBhvr>
                                        <p:cTn id="37" dur="500"/>
                                        <p:tgtEl>
                                          <p:spTgt spid="3277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32775">
                                            <p:txEl>
                                              <p:pRg st="10" end="10"/>
                                            </p:txEl>
                                          </p:spTgt>
                                        </p:tgtEl>
                                        <p:attrNameLst>
                                          <p:attrName>style.visibility</p:attrName>
                                        </p:attrNameLst>
                                      </p:cBhvr>
                                      <p:to>
                                        <p:strVal val="visible"/>
                                      </p:to>
                                    </p:set>
                                    <p:animEffect transition="in" filter="randombar(horizontal)">
                                      <p:cBhvr>
                                        <p:cTn id="42" dur="500"/>
                                        <p:tgtEl>
                                          <p:spTgt spid="327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fld id="{CEA42A1C-3295-41FE-822E-4F4C50DABB1B}" type="datetime1">
              <a:rPr lang="zh-CN" altLang="en-US" sz="1400" b="0" smtClean="0">
                <a:latin typeface="Comic Sans MS" pitchFamily="66" charset="0"/>
                <a:ea typeface="宋体" charset="-122"/>
              </a:rPr>
              <a:pPr>
                <a:spcBef>
                  <a:spcPct val="0"/>
                </a:spcBef>
                <a:buClrTx/>
                <a:buSzTx/>
                <a:buFontTx/>
                <a:buNone/>
              </a:pPr>
              <a:t>2016/3/17</a:t>
            </a:fld>
            <a:endParaRPr lang="en-US" altLang="zh-CN" sz="1400" b="0" smtClean="0">
              <a:latin typeface="Comic Sans MS" pitchFamily="66" charset="0"/>
              <a:ea typeface="宋体" charset="-122"/>
            </a:endParaRPr>
          </a:p>
        </p:txBody>
      </p:sp>
      <p:sp>
        <p:nvSpPr>
          <p:cNvPr id="3789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zh-CN" altLang="en-US" sz="1400" b="0" smtClean="0">
                <a:latin typeface="Comic Sans MS" pitchFamily="66" charset="0"/>
                <a:ea typeface="宋体" charset="-122"/>
              </a:rPr>
              <a:t>第</a:t>
            </a:r>
            <a:r>
              <a:rPr lang="en-US" altLang="zh-CN" sz="1400" b="0" smtClean="0">
                <a:latin typeface="Comic Sans MS" pitchFamily="66" charset="0"/>
                <a:ea typeface="宋体" charset="-122"/>
              </a:rPr>
              <a:t>4</a:t>
            </a:r>
            <a:r>
              <a:rPr lang="zh-CN" altLang="en-US" sz="1400" b="0" smtClean="0">
                <a:latin typeface="Comic Sans MS" pitchFamily="66" charset="0"/>
                <a:ea typeface="宋体" charset="-122"/>
              </a:rPr>
              <a:t>章 分治法</a:t>
            </a:r>
            <a:endParaRPr lang="en-US" altLang="zh-CN" sz="1400" b="0" smtClean="0">
              <a:latin typeface="Comic Sans MS" pitchFamily="66" charset="0"/>
              <a:ea typeface="宋体" charset="-122"/>
            </a:endParaRPr>
          </a:p>
        </p:txBody>
      </p:sp>
      <p:sp>
        <p:nvSpPr>
          <p:cNvPr id="378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spcBef>
                <a:spcPct val="0"/>
              </a:spcBef>
              <a:buClrTx/>
              <a:buSzTx/>
              <a:buFontTx/>
              <a:buNone/>
            </a:pPr>
            <a:r>
              <a:rPr lang="en-US" altLang="zh-CN" sz="1400" b="0" smtClean="0">
                <a:latin typeface="Comic Sans MS" pitchFamily="66" charset="0"/>
                <a:ea typeface="宋体" charset="-122"/>
              </a:rPr>
              <a:t>Page </a:t>
            </a:r>
            <a:fld id="{8AB12774-545C-4961-B78C-67B3B9A34869}" type="slidenum">
              <a:rPr lang="en-US" altLang="zh-CN" sz="1400" b="0" smtClean="0">
                <a:latin typeface="Comic Sans MS" pitchFamily="66" charset="0"/>
                <a:ea typeface="宋体" charset="-122"/>
              </a:rPr>
              <a:pPr>
                <a:spcBef>
                  <a:spcPct val="0"/>
                </a:spcBef>
                <a:buClrTx/>
                <a:buSzTx/>
                <a:buFontTx/>
                <a:buNone/>
              </a:pPr>
              <a:t>7</a:t>
            </a:fld>
            <a:endParaRPr lang="en-US" altLang="zh-CN" sz="1400" b="0" smtClean="0">
              <a:latin typeface="Comic Sans MS" pitchFamily="66" charset="0"/>
              <a:ea typeface="宋体" charset="-122"/>
            </a:endParaRPr>
          </a:p>
        </p:txBody>
      </p:sp>
      <p:sp>
        <p:nvSpPr>
          <p:cNvPr id="37893" name="Rectangle 4"/>
          <p:cNvSpPr>
            <a:spLocks noChangeArrowheads="1"/>
          </p:cNvSpPr>
          <p:nvPr/>
        </p:nvSpPr>
        <p:spPr bwMode="auto">
          <a:xfrm>
            <a:off x="381000" y="1357313"/>
            <a:ext cx="876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kumimoji="1" lang="zh-CN" altLang="en-US" sz="2800">
                <a:solidFill>
                  <a:srgbClr val="FF0000"/>
                </a:solidFill>
                <a:latin typeface="宋体" charset="-122"/>
                <a:ea typeface="宋体" charset="-122"/>
              </a:rPr>
              <a:t>关键问题：</a:t>
            </a:r>
            <a:r>
              <a:rPr kumimoji="1" lang="zh-CN" altLang="en-US" sz="2800">
                <a:solidFill>
                  <a:srgbClr val="FF0000"/>
                </a:solidFill>
                <a:latin typeface="Arial" charset="0"/>
                <a:ea typeface="宋体" charset="-122"/>
              </a:rPr>
              <a:t>如何将两个有序序列合成一个有序序列？</a:t>
            </a:r>
          </a:p>
        </p:txBody>
      </p:sp>
      <p:grpSp>
        <p:nvGrpSpPr>
          <p:cNvPr id="2" name="Group 6"/>
          <p:cNvGrpSpPr>
            <a:grpSpLocks/>
          </p:cNvGrpSpPr>
          <p:nvPr/>
        </p:nvGrpSpPr>
        <p:grpSpPr bwMode="auto">
          <a:xfrm>
            <a:off x="1208088" y="3052763"/>
            <a:ext cx="6054725" cy="538162"/>
            <a:chOff x="869" y="1566"/>
            <a:chExt cx="3814" cy="339"/>
          </a:xfrm>
        </p:grpSpPr>
        <p:sp>
          <p:nvSpPr>
            <p:cNvPr id="37944" name="AutoShape 7"/>
            <p:cNvSpPr>
              <a:spLocks noChangeArrowheads="1"/>
            </p:cNvSpPr>
            <p:nvPr/>
          </p:nvSpPr>
          <p:spPr bwMode="auto">
            <a:xfrm>
              <a:off x="869" y="1569"/>
              <a:ext cx="336"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60</a:t>
              </a:r>
            </a:p>
          </p:txBody>
        </p:sp>
        <p:sp>
          <p:nvSpPr>
            <p:cNvPr id="37945" name="AutoShape 8"/>
            <p:cNvSpPr>
              <a:spLocks noChangeArrowheads="1"/>
            </p:cNvSpPr>
            <p:nvPr/>
          </p:nvSpPr>
          <p:spPr bwMode="auto">
            <a:xfrm>
              <a:off x="1445" y="1569"/>
              <a:ext cx="336"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20</a:t>
              </a:r>
            </a:p>
          </p:txBody>
        </p:sp>
        <p:sp>
          <p:nvSpPr>
            <p:cNvPr id="37946" name="AutoShape 9"/>
            <p:cNvSpPr>
              <a:spLocks noChangeArrowheads="1"/>
            </p:cNvSpPr>
            <p:nvPr/>
          </p:nvSpPr>
          <p:spPr bwMode="auto">
            <a:xfrm>
              <a:off x="2021" y="1569"/>
              <a:ext cx="336"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31</a:t>
              </a:r>
            </a:p>
          </p:txBody>
        </p:sp>
        <p:sp>
          <p:nvSpPr>
            <p:cNvPr id="37947" name="AutoShape 10"/>
            <p:cNvSpPr>
              <a:spLocks noChangeArrowheads="1"/>
            </p:cNvSpPr>
            <p:nvPr/>
          </p:nvSpPr>
          <p:spPr bwMode="auto">
            <a:xfrm>
              <a:off x="2607" y="1566"/>
              <a:ext cx="336"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5</a:t>
              </a:r>
            </a:p>
          </p:txBody>
        </p:sp>
        <p:sp>
          <p:nvSpPr>
            <p:cNvPr id="37948" name="AutoShape 11"/>
            <p:cNvSpPr>
              <a:spLocks noChangeArrowheads="1"/>
            </p:cNvSpPr>
            <p:nvPr/>
          </p:nvSpPr>
          <p:spPr bwMode="auto">
            <a:xfrm>
              <a:off x="3191" y="1566"/>
              <a:ext cx="336"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44</a:t>
              </a:r>
            </a:p>
          </p:txBody>
        </p:sp>
        <p:sp>
          <p:nvSpPr>
            <p:cNvPr id="37949" name="AutoShape 12"/>
            <p:cNvSpPr>
              <a:spLocks noChangeArrowheads="1"/>
            </p:cNvSpPr>
            <p:nvPr/>
          </p:nvSpPr>
          <p:spPr bwMode="auto">
            <a:xfrm>
              <a:off x="3772" y="1566"/>
              <a:ext cx="336"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55</a:t>
              </a:r>
            </a:p>
          </p:txBody>
        </p:sp>
        <p:sp>
          <p:nvSpPr>
            <p:cNvPr id="37950" name="AutoShape 13"/>
            <p:cNvSpPr>
              <a:spLocks noChangeArrowheads="1"/>
            </p:cNvSpPr>
            <p:nvPr/>
          </p:nvSpPr>
          <p:spPr bwMode="auto">
            <a:xfrm>
              <a:off x="4347" y="1566"/>
              <a:ext cx="336"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65</a:t>
              </a:r>
            </a:p>
          </p:txBody>
        </p:sp>
      </p:grpSp>
      <p:grpSp>
        <p:nvGrpSpPr>
          <p:cNvPr id="3" name="Group 14"/>
          <p:cNvGrpSpPr>
            <a:grpSpLocks/>
          </p:cNvGrpSpPr>
          <p:nvPr/>
        </p:nvGrpSpPr>
        <p:grpSpPr bwMode="auto">
          <a:xfrm>
            <a:off x="1303338" y="3590925"/>
            <a:ext cx="1219200" cy="990600"/>
            <a:chOff x="929" y="1905"/>
            <a:chExt cx="768" cy="624"/>
          </a:xfrm>
        </p:grpSpPr>
        <p:sp>
          <p:nvSpPr>
            <p:cNvPr id="207887" name="Line 15"/>
            <p:cNvSpPr>
              <a:spLocks noChangeShapeType="1"/>
            </p:cNvSpPr>
            <p:nvPr/>
          </p:nvSpPr>
          <p:spPr bwMode="auto">
            <a:xfrm>
              <a:off x="985" y="1905"/>
              <a:ext cx="192" cy="288"/>
            </a:xfrm>
            <a:prstGeom prst="line">
              <a:avLst/>
            </a:prstGeom>
            <a:noFill/>
            <a:ln w="28575">
              <a:solidFill>
                <a:srgbClr val="008080"/>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207888" name="Line 16"/>
            <p:cNvSpPr>
              <a:spLocks noChangeShapeType="1"/>
            </p:cNvSpPr>
            <p:nvPr/>
          </p:nvSpPr>
          <p:spPr bwMode="auto">
            <a:xfrm flipH="1">
              <a:off x="1417" y="1905"/>
              <a:ext cx="192" cy="288"/>
            </a:xfrm>
            <a:prstGeom prst="line">
              <a:avLst/>
            </a:prstGeom>
            <a:noFill/>
            <a:ln w="28575">
              <a:solidFill>
                <a:srgbClr val="008080"/>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43" name="AutoShape 17"/>
            <p:cNvSpPr>
              <a:spLocks noChangeArrowheads="1"/>
            </p:cNvSpPr>
            <p:nvPr/>
          </p:nvSpPr>
          <p:spPr bwMode="auto">
            <a:xfrm>
              <a:off x="929" y="2193"/>
              <a:ext cx="768"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20  60</a:t>
              </a:r>
            </a:p>
          </p:txBody>
        </p:sp>
      </p:grpSp>
      <p:grpSp>
        <p:nvGrpSpPr>
          <p:cNvPr id="4" name="Group 18"/>
          <p:cNvGrpSpPr>
            <a:grpSpLocks/>
          </p:cNvGrpSpPr>
          <p:nvPr/>
        </p:nvGrpSpPr>
        <p:grpSpPr bwMode="auto">
          <a:xfrm>
            <a:off x="3097213" y="3590925"/>
            <a:ext cx="1219200" cy="990600"/>
            <a:chOff x="2059" y="1905"/>
            <a:chExt cx="768" cy="624"/>
          </a:xfrm>
        </p:grpSpPr>
        <p:sp>
          <p:nvSpPr>
            <p:cNvPr id="207891" name="Line 19"/>
            <p:cNvSpPr>
              <a:spLocks noChangeShapeType="1"/>
            </p:cNvSpPr>
            <p:nvPr/>
          </p:nvSpPr>
          <p:spPr bwMode="auto">
            <a:xfrm>
              <a:off x="2145" y="1905"/>
              <a:ext cx="192" cy="288"/>
            </a:xfrm>
            <a:prstGeom prst="line">
              <a:avLst/>
            </a:prstGeom>
            <a:noFill/>
            <a:ln w="28575">
              <a:solidFill>
                <a:srgbClr val="008080"/>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207892" name="Line 20"/>
            <p:cNvSpPr>
              <a:spLocks noChangeShapeType="1"/>
            </p:cNvSpPr>
            <p:nvPr/>
          </p:nvSpPr>
          <p:spPr bwMode="auto">
            <a:xfrm flipH="1">
              <a:off x="2577" y="1905"/>
              <a:ext cx="192" cy="288"/>
            </a:xfrm>
            <a:prstGeom prst="line">
              <a:avLst/>
            </a:prstGeom>
            <a:noFill/>
            <a:ln w="28575">
              <a:solidFill>
                <a:srgbClr val="008080"/>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40" name="AutoShape 21"/>
            <p:cNvSpPr>
              <a:spLocks noChangeArrowheads="1"/>
            </p:cNvSpPr>
            <p:nvPr/>
          </p:nvSpPr>
          <p:spPr bwMode="auto">
            <a:xfrm>
              <a:off x="2059" y="2193"/>
              <a:ext cx="768"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5   31</a:t>
              </a:r>
            </a:p>
          </p:txBody>
        </p:sp>
      </p:grpSp>
      <p:grpSp>
        <p:nvGrpSpPr>
          <p:cNvPr id="5" name="Group 22"/>
          <p:cNvGrpSpPr>
            <a:grpSpLocks/>
          </p:cNvGrpSpPr>
          <p:nvPr/>
        </p:nvGrpSpPr>
        <p:grpSpPr bwMode="auto">
          <a:xfrm>
            <a:off x="4973638" y="3584575"/>
            <a:ext cx="1219200" cy="990600"/>
            <a:chOff x="3241" y="1901"/>
            <a:chExt cx="768" cy="624"/>
          </a:xfrm>
        </p:grpSpPr>
        <p:sp>
          <p:nvSpPr>
            <p:cNvPr id="207895" name="Line 23"/>
            <p:cNvSpPr>
              <a:spLocks noChangeShapeType="1"/>
            </p:cNvSpPr>
            <p:nvPr/>
          </p:nvSpPr>
          <p:spPr bwMode="auto">
            <a:xfrm>
              <a:off x="3307" y="1901"/>
              <a:ext cx="192" cy="288"/>
            </a:xfrm>
            <a:prstGeom prst="line">
              <a:avLst/>
            </a:prstGeom>
            <a:noFill/>
            <a:ln w="28575">
              <a:solidFill>
                <a:srgbClr val="008080"/>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207896" name="Line 24"/>
            <p:cNvSpPr>
              <a:spLocks noChangeShapeType="1"/>
            </p:cNvSpPr>
            <p:nvPr/>
          </p:nvSpPr>
          <p:spPr bwMode="auto">
            <a:xfrm flipH="1">
              <a:off x="3739" y="1901"/>
              <a:ext cx="192" cy="288"/>
            </a:xfrm>
            <a:prstGeom prst="line">
              <a:avLst/>
            </a:prstGeom>
            <a:noFill/>
            <a:ln w="28575">
              <a:solidFill>
                <a:srgbClr val="008080"/>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37" name="AutoShape 25"/>
            <p:cNvSpPr>
              <a:spLocks noChangeArrowheads="1"/>
            </p:cNvSpPr>
            <p:nvPr/>
          </p:nvSpPr>
          <p:spPr bwMode="auto">
            <a:xfrm>
              <a:off x="3241" y="2189"/>
              <a:ext cx="768"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44   55</a:t>
              </a:r>
            </a:p>
          </p:txBody>
        </p:sp>
      </p:grpSp>
      <p:grpSp>
        <p:nvGrpSpPr>
          <p:cNvPr id="6" name="Group 26"/>
          <p:cNvGrpSpPr>
            <a:grpSpLocks/>
          </p:cNvGrpSpPr>
          <p:nvPr/>
        </p:nvGrpSpPr>
        <p:grpSpPr bwMode="auto">
          <a:xfrm>
            <a:off x="6716713" y="3590925"/>
            <a:ext cx="533400" cy="990600"/>
            <a:chOff x="4339" y="1905"/>
            <a:chExt cx="336" cy="624"/>
          </a:xfrm>
        </p:grpSpPr>
        <p:sp>
          <p:nvSpPr>
            <p:cNvPr id="207899" name="Line 27"/>
            <p:cNvSpPr>
              <a:spLocks noChangeShapeType="1"/>
            </p:cNvSpPr>
            <p:nvPr/>
          </p:nvSpPr>
          <p:spPr bwMode="auto">
            <a:xfrm>
              <a:off x="4521" y="1905"/>
              <a:ext cx="0" cy="288"/>
            </a:xfrm>
            <a:prstGeom prst="line">
              <a:avLst/>
            </a:prstGeom>
            <a:noFill/>
            <a:ln w="28575">
              <a:solidFill>
                <a:srgbClr val="008080"/>
              </a:solidFill>
              <a:miter lim="800000"/>
              <a:headEnd/>
              <a:tailEnd/>
            </a:ln>
            <a:effectLst/>
          </p:spPr>
          <p:txBody>
            <a:bodyPr wrap="none"/>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34" name="AutoShape 28"/>
            <p:cNvSpPr>
              <a:spLocks noChangeArrowheads="1"/>
            </p:cNvSpPr>
            <p:nvPr/>
          </p:nvSpPr>
          <p:spPr bwMode="auto">
            <a:xfrm>
              <a:off x="4339" y="2193"/>
              <a:ext cx="336" cy="336"/>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algn="ctr" eaLnBrk="1" hangingPunct="1">
                <a:spcBef>
                  <a:spcPct val="0"/>
                </a:spcBef>
                <a:buClrTx/>
                <a:buSzTx/>
                <a:buFontTx/>
                <a:buNone/>
              </a:pPr>
              <a:r>
                <a:rPr kumimoji="1" lang="en-US" altLang="zh-CN" sz="2800">
                  <a:solidFill>
                    <a:srgbClr val="008000"/>
                  </a:solidFill>
                  <a:latin typeface="Times New Roman" pitchFamily="18" charset="0"/>
                  <a:ea typeface="宋体" charset="-122"/>
                </a:rPr>
                <a:t>65</a:t>
              </a:r>
            </a:p>
          </p:txBody>
        </p:sp>
      </p:grpSp>
      <p:sp>
        <p:nvSpPr>
          <p:cNvPr id="207901" name="AutoShape 29"/>
          <p:cNvSpPr>
            <a:spLocks noChangeArrowheads="1"/>
          </p:cNvSpPr>
          <p:nvPr/>
        </p:nvSpPr>
        <p:spPr bwMode="auto">
          <a:xfrm>
            <a:off x="1652588" y="5256213"/>
            <a:ext cx="2208212" cy="533400"/>
          </a:xfrm>
          <a:prstGeom prst="cube">
            <a:avLst>
              <a:gd name="adj" fmla="val 1726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0"/>
              </a:spcBef>
              <a:buClrTx/>
              <a:buSzTx/>
              <a:buFontTx/>
              <a:buNone/>
            </a:pPr>
            <a:r>
              <a:rPr kumimoji="1" lang="en-US" altLang="zh-CN" sz="2800" b="0">
                <a:solidFill>
                  <a:srgbClr val="008000"/>
                </a:solidFill>
                <a:latin typeface="Times New Roman" pitchFamily="18" charset="0"/>
                <a:ea typeface="宋体" charset="-122"/>
              </a:rPr>
              <a:t> </a:t>
            </a:r>
          </a:p>
        </p:txBody>
      </p:sp>
      <p:sp>
        <p:nvSpPr>
          <p:cNvPr id="207902" name="AutoShape 30"/>
          <p:cNvSpPr>
            <a:spLocks noChangeArrowheads="1"/>
          </p:cNvSpPr>
          <p:nvPr/>
        </p:nvSpPr>
        <p:spPr bwMode="auto">
          <a:xfrm>
            <a:off x="1295400" y="2286000"/>
            <a:ext cx="5940425" cy="609600"/>
          </a:xfrm>
          <a:prstGeom prst="cube">
            <a:avLst>
              <a:gd name="adj" fmla="val 14324"/>
            </a:avLst>
          </a:prstGeom>
          <a:gradFill rotWithShape="0">
            <a:gsLst>
              <a:gs pos="0">
                <a:schemeClr val="accent1">
                  <a:gamma/>
                  <a:tint val="38039"/>
                  <a:invGamma/>
                </a:schemeClr>
              </a:gs>
              <a:gs pos="100000">
                <a:schemeClr val="accent1"/>
              </a:gs>
            </a:gsLst>
            <a:path path="rect">
              <a:fillToRect l="50000" t="50000" r="50000" b="50000"/>
            </a:path>
          </a:gradFill>
          <a:ln w="9525">
            <a:solidFill>
              <a:schemeClr val="accent1"/>
            </a:solidFill>
            <a:miter lim="800000"/>
            <a:headEnd/>
            <a:tailEnd/>
          </a:ln>
          <a:effectLst/>
        </p:spPr>
        <p:txBody>
          <a:bodyPr anchor="ctr">
            <a:spAutoFit/>
          </a:bodyPr>
          <a:lstStyle/>
          <a:p>
            <a:pPr>
              <a:defRPr/>
            </a:pPr>
            <a:r>
              <a:rPr kumimoji="1" lang="en-US" altLang="zh-CN" sz="2800" b="1" dirty="0">
                <a:solidFill>
                  <a:srgbClr val="008000"/>
                </a:solidFill>
                <a:ea typeface="宋体" pitchFamily="2" charset="-122"/>
              </a:rPr>
              <a:t>60      20      31       5      44      55      65</a:t>
            </a:r>
          </a:p>
        </p:txBody>
      </p:sp>
      <p:grpSp>
        <p:nvGrpSpPr>
          <p:cNvPr id="7" name="Group 31"/>
          <p:cNvGrpSpPr>
            <a:grpSpLocks/>
          </p:cNvGrpSpPr>
          <p:nvPr/>
        </p:nvGrpSpPr>
        <p:grpSpPr bwMode="auto">
          <a:xfrm>
            <a:off x="1390650" y="4581525"/>
            <a:ext cx="219075" cy="458788"/>
            <a:chOff x="984" y="2529"/>
            <a:chExt cx="138" cy="289"/>
          </a:xfrm>
        </p:grpSpPr>
        <p:sp>
          <p:nvSpPr>
            <p:cNvPr id="207904" name="Line 32"/>
            <p:cNvSpPr>
              <a:spLocks noChangeShapeType="1"/>
            </p:cNvSpPr>
            <p:nvPr/>
          </p:nvSpPr>
          <p:spPr bwMode="auto">
            <a:xfrm flipV="1">
              <a:off x="1122" y="2529"/>
              <a:ext cx="0" cy="226"/>
            </a:xfrm>
            <a:prstGeom prst="line">
              <a:avLst/>
            </a:prstGeom>
            <a:noFill/>
            <a:ln w="28575">
              <a:solidFill>
                <a:schemeClr val="tx1"/>
              </a:solidFill>
              <a:round/>
              <a:headEnd/>
              <a:tailEnd type="triangle" w="med" len="me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32" name="Text Box 33"/>
            <p:cNvSpPr txBox="1">
              <a:spLocks noChangeArrowheads="1"/>
            </p:cNvSpPr>
            <p:nvPr/>
          </p:nvSpPr>
          <p:spPr bwMode="auto">
            <a:xfrm>
              <a:off x="984" y="2585"/>
              <a:ext cx="1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400" i="1">
                  <a:solidFill>
                    <a:srgbClr val="008000"/>
                  </a:solidFill>
                  <a:latin typeface="Times New Roman" pitchFamily="18" charset="0"/>
                  <a:ea typeface="宋体" charset="-122"/>
                </a:rPr>
                <a:t>i</a:t>
              </a:r>
            </a:p>
          </p:txBody>
        </p:sp>
      </p:grpSp>
      <p:grpSp>
        <p:nvGrpSpPr>
          <p:cNvPr id="8" name="Group 34"/>
          <p:cNvGrpSpPr>
            <a:grpSpLocks/>
          </p:cNvGrpSpPr>
          <p:nvPr/>
        </p:nvGrpSpPr>
        <p:grpSpPr bwMode="auto">
          <a:xfrm>
            <a:off x="3346450" y="4581525"/>
            <a:ext cx="277813" cy="458788"/>
            <a:chOff x="2216" y="2529"/>
            <a:chExt cx="175" cy="289"/>
          </a:xfrm>
        </p:grpSpPr>
        <p:sp>
          <p:nvSpPr>
            <p:cNvPr id="207907" name="Line 35"/>
            <p:cNvSpPr>
              <a:spLocks noChangeShapeType="1"/>
            </p:cNvSpPr>
            <p:nvPr/>
          </p:nvSpPr>
          <p:spPr bwMode="auto">
            <a:xfrm flipV="1">
              <a:off x="2216" y="2529"/>
              <a:ext cx="0" cy="226"/>
            </a:xfrm>
            <a:prstGeom prst="line">
              <a:avLst/>
            </a:prstGeom>
            <a:noFill/>
            <a:ln w="28575">
              <a:solidFill>
                <a:schemeClr val="tx1"/>
              </a:solidFill>
              <a:round/>
              <a:headEnd/>
              <a:tailEnd type="triangle" w="med" len="me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30" name="Text Box 36"/>
            <p:cNvSpPr txBox="1">
              <a:spLocks noChangeArrowheads="1"/>
            </p:cNvSpPr>
            <p:nvPr/>
          </p:nvSpPr>
          <p:spPr bwMode="auto">
            <a:xfrm>
              <a:off x="2278" y="2585"/>
              <a:ext cx="1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400" i="1">
                  <a:solidFill>
                    <a:srgbClr val="008000"/>
                  </a:solidFill>
                  <a:latin typeface="Times New Roman" pitchFamily="18" charset="0"/>
                  <a:ea typeface="宋体" charset="-122"/>
                </a:rPr>
                <a:t>j</a:t>
              </a:r>
            </a:p>
          </p:txBody>
        </p:sp>
      </p:grpSp>
      <p:sp>
        <p:nvSpPr>
          <p:cNvPr id="207909" name="Text Box 37"/>
          <p:cNvSpPr txBox="1">
            <a:spLocks noChangeArrowheads="1"/>
          </p:cNvSpPr>
          <p:nvPr/>
        </p:nvSpPr>
        <p:spPr bwMode="auto">
          <a:xfrm>
            <a:off x="1808163" y="5362575"/>
            <a:ext cx="2968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800">
                <a:solidFill>
                  <a:srgbClr val="008000"/>
                </a:solidFill>
                <a:latin typeface="Times New Roman" pitchFamily="18" charset="0"/>
                <a:ea typeface="宋体" charset="-122"/>
              </a:rPr>
              <a:t>5</a:t>
            </a:r>
          </a:p>
        </p:txBody>
      </p:sp>
      <p:grpSp>
        <p:nvGrpSpPr>
          <p:cNvPr id="9" name="Group 38"/>
          <p:cNvGrpSpPr>
            <a:grpSpLocks/>
          </p:cNvGrpSpPr>
          <p:nvPr/>
        </p:nvGrpSpPr>
        <p:grpSpPr bwMode="auto">
          <a:xfrm>
            <a:off x="1895475" y="5783263"/>
            <a:ext cx="277813" cy="458787"/>
            <a:chOff x="2216" y="2529"/>
            <a:chExt cx="175" cy="289"/>
          </a:xfrm>
        </p:grpSpPr>
        <p:sp>
          <p:nvSpPr>
            <p:cNvPr id="207911" name="Line 39"/>
            <p:cNvSpPr>
              <a:spLocks noChangeShapeType="1"/>
            </p:cNvSpPr>
            <p:nvPr/>
          </p:nvSpPr>
          <p:spPr bwMode="auto">
            <a:xfrm flipV="1">
              <a:off x="2216" y="2529"/>
              <a:ext cx="0" cy="226"/>
            </a:xfrm>
            <a:prstGeom prst="line">
              <a:avLst/>
            </a:prstGeom>
            <a:noFill/>
            <a:ln w="28575">
              <a:solidFill>
                <a:schemeClr val="tx1"/>
              </a:solidFill>
              <a:round/>
              <a:headEnd/>
              <a:tailEnd type="triangle" w="med" len="me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28" name="Text Box 40"/>
            <p:cNvSpPr txBox="1">
              <a:spLocks noChangeArrowheads="1"/>
            </p:cNvSpPr>
            <p:nvPr/>
          </p:nvSpPr>
          <p:spPr bwMode="auto">
            <a:xfrm>
              <a:off x="2278" y="2585"/>
              <a:ext cx="1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400" i="1">
                  <a:solidFill>
                    <a:srgbClr val="008000"/>
                  </a:solidFill>
                  <a:latin typeface="Times New Roman" pitchFamily="18" charset="0"/>
                  <a:ea typeface="宋体" charset="-122"/>
                </a:rPr>
                <a:t>k</a:t>
              </a:r>
            </a:p>
          </p:txBody>
        </p:sp>
      </p:grpSp>
      <p:grpSp>
        <p:nvGrpSpPr>
          <p:cNvPr id="10" name="Group 41"/>
          <p:cNvGrpSpPr>
            <a:grpSpLocks/>
          </p:cNvGrpSpPr>
          <p:nvPr/>
        </p:nvGrpSpPr>
        <p:grpSpPr bwMode="auto">
          <a:xfrm>
            <a:off x="3892550" y="4565650"/>
            <a:ext cx="277813" cy="458788"/>
            <a:chOff x="2216" y="2529"/>
            <a:chExt cx="175" cy="289"/>
          </a:xfrm>
        </p:grpSpPr>
        <p:sp>
          <p:nvSpPr>
            <p:cNvPr id="207914" name="Line 42"/>
            <p:cNvSpPr>
              <a:spLocks noChangeShapeType="1"/>
            </p:cNvSpPr>
            <p:nvPr/>
          </p:nvSpPr>
          <p:spPr bwMode="auto">
            <a:xfrm flipV="1">
              <a:off x="2216" y="2529"/>
              <a:ext cx="0" cy="226"/>
            </a:xfrm>
            <a:prstGeom prst="line">
              <a:avLst/>
            </a:prstGeom>
            <a:noFill/>
            <a:ln w="28575">
              <a:solidFill>
                <a:schemeClr val="tx1"/>
              </a:solidFill>
              <a:round/>
              <a:headEnd/>
              <a:tailEnd type="triangle" w="med" len="me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26" name="Text Box 43"/>
            <p:cNvSpPr txBox="1">
              <a:spLocks noChangeArrowheads="1"/>
            </p:cNvSpPr>
            <p:nvPr/>
          </p:nvSpPr>
          <p:spPr bwMode="auto">
            <a:xfrm>
              <a:off x="2278" y="2585"/>
              <a:ext cx="1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400" i="1">
                  <a:solidFill>
                    <a:srgbClr val="008000"/>
                  </a:solidFill>
                  <a:latin typeface="Times New Roman" pitchFamily="18" charset="0"/>
                  <a:ea typeface="宋体" charset="-122"/>
                </a:rPr>
                <a:t>j</a:t>
              </a:r>
            </a:p>
          </p:txBody>
        </p:sp>
      </p:grpSp>
      <p:sp>
        <p:nvSpPr>
          <p:cNvPr id="207916" name="Text Box 44"/>
          <p:cNvSpPr txBox="1">
            <a:spLocks noChangeArrowheads="1"/>
          </p:cNvSpPr>
          <p:nvPr/>
        </p:nvSpPr>
        <p:spPr bwMode="auto">
          <a:xfrm>
            <a:off x="2259013" y="5362575"/>
            <a:ext cx="3857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800">
                <a:solidFill>
                  <a:srgbClr val="008000"/>
                </a:solidFill>
                <a:latin typeface="Times New Roman" pitchFamily="18" charset="0"/>
                <a:ea typeface="宋体" charset="-122"/>
              </a:rPr>
              <a:t>20</a:t>
            </a:r>
          </a:p>
        </p:txBody>
      </p:sp>
      <p:grpSp>
        <p:nvGrpSpPr>
          <p:cNvPr id="11" name="Group 45"/>
          <p:cNvGrpSpPr>
            <a:grpSpLocks/>
          </p:cNvGrpSpPr>
          <p:nvPr/>
        </p:nvGrpSpPr>
        <p:grpSpPr bwMode="auto">
          <a:xfrm>
            <a:off x="1951038" y="4583113"/>
            <a:ext cx="219075" cy="458787"/>
            <a:chOff x="984" y="2529"/>
            <a:chExt cx="138" cy="289"/>
          </a:xfrm>
        </p:grpSpPr>
        <p:sp>
          <p:nvSpPr>
            <p:cNvPr id="207918" name="Line 46"/>
            <p:cNvSpPr>
              <a:spLocks noChangeShapeType="1"/>
            </p:cNvSpPr>
            <p:nvPr/>
          </p:nvSpPr>
          <p:spPr bwMode="auto">
            <a:xfrm flipV="1">
              <a:off x="1122" y="2529"/>
              <a:ext cx="0" cy="226"/>
            </a:xfrm>
            <a:prstGeom prst="line">
              <a:avLst/>
            </a:prstGeom>
            <a:noFill/>
            <a:ln w="28575">
              <a:solidFill>
                <a:schemeClr val="tx1"/>
              </a:solidFill>
              <a:round/>
              <a:headEnd/>
              <a:tailEnd type="triangle" w="med" len="me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24" name="Text Box 47"/>
            <p:cNvSpPr txBox="1">
              <a:spLocks noChangeArrowheads="1"/>
            </p:cNvSpPr>
            <p:nvPr/>
          </p:nvSpPr>
          <p:spPr bwMode="auto">
            <a:xfrm>
              <a:off x="984" y="2585"/>
              <a:ext cx="1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400" i="1">
                  <a:solidFill>
                    <a:srgbClr val="008000"/>
                  </a:solidFill>
                  <a:latin typeface="Times New Roman" pitchFamily="18" charset="0"/>
                  <a:ea typeface="宋体" charset="-122"/>
                </a:rPr>
                <a:t>i</a:t>
              </a:r>
            </a:p>
          </p:txBody>
        </p:sp>
      </p:grpSp>
      <p:sp>
        <p:nvSpPr>
          <p:cNvPr id="207920" name="Text Box 48"/>
          <p:cNvSpPr txBox="1">
            <a:spLocks noChangeArrowheads="1"/>
          </p:cNvSpPr>
          <p:nvPr/>
        </p:nvSpPr>
        <p:spPr bwMode="auto">
          <a:xfrm>
            <a:off x="2798763" y="5362575"/>
            <a:ext cx="3857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800">
                <a:solidFill>
                  <a:srgbClr val="008000"/>
                </a:solidFill>
                <a:latin typeface="Times New Roman" pitchFamily="18" charset="0"/>
                <a:ea typeface="宋体" charset="-122"/>
              </a:rPr>
              <a:t>31</a:t>
            </a:r>
          </a:p>
        </p:txBody>
      </p:sp>
      <p:grpSp>
        <p:nvGrpSpPr>
          <p:cNvPr id="12" name="Group 49"/>
          <p:cNvGrpSpPr>
            <a:grpSpLocks/>
          </p:cNvGrpSpPr>
          <p:nvPr/>
        </p:nvGrpSpPr>
        <p:grpSpPr bwMode="auto">
          <a:xfrm>
            <a:off x="4400550" y="4554538"/>
            <a:ext cx="277813" cy="458787"/>
            <a:chOff x="2216" y="2529"/>
            <a:chExt cx="175" cy="289"/>
          </a:xfrm>
        </p:grpSpPr>
        <p:sp>
          <p:nvSpPr>
            <p:cNvPr id="207922" name="Line 50"/>
            <p:cNvSpPr>
              <a:spLocks noChangeShapeType="1"/>
            </p:cNvSpPr>
            <p:nvPr/>
          </p:nvSpPr>
          <p:spPr bwMode="auto">
            <a:xfrm flipV="1">
              <a:off x="2216" y="2529"/>
              <a:ext cx="0" cy="226"/>
            </a:xfrm>
            <a:prstGeom prst="line">
              <a:avLst/>
            </a:prstGeom>
            <a:noFill/>
            <a:ln w="28575">
              <a:solidFill>
                <a:schemeClr val="tx1"/>
              </a:solidFill>
              <a:round/>
              <a:headEnd/>
              <a:tailEnd type="triangle" w="med" len="me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22" name="Text Box 51"/>
            <p:cNvSpPr txBox="1">
              <a:spLocks noChangeArrowheads="1"/>
            </p:cNvSpPr>
            <p:nvPr/>
          </p:nvSpPr>
          <p:spPr bwMode="auto">
            <a:xfrm>
              <a:off x="2278" y="2585"/>
              <a:ext cx="1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400" i="1">
                  <a:solidFill>
                    <a:srgbClr val="008000"/>
                  </a:solidFill>
                  <a:latin typeface="Times New Roman" pitchFamily="18" charset="0"/>
                  <a:ea typeface="宋体" charset="-122"/>
                </a:rPr>
                <a:t>j</a:t>
              </a:r>
            </a:p>
          </p:txBody>
        </p:sp>
      </p:grpSp>
      <p:sp>
        <p:nvSpPr>
          <p:cNvPr id="207924" name="Text Box 52"/>
          <p:cNvSpPr txBox="1">
            <a:spLocks noChangeArrowheads="1"/>
          </p:cNvSpPr>
          <p:nvPr/>
        </p:nvSpPr>
        <p:spPr bwMode="auto">
          <a:xfrm>
            <a:off x="3336925" y="5378450"/>
            <a:ext cx="3857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800">
                <a:solidFill>
                  <a:srgbClr val="008000"/>
                </a:solidFill>
                <a:latin typeface="Times New Roman" pitchFamily="18" charset="0"/>
                <a:ea typeface="宋体" charset="-122"/>
              </a:rPr>
              <a:t>60</a:t>
            </a:r>
          </a:p>
        </p:txBody>
      </p:sp>
      <p:sp>
        <p:nvSpPr>
          <p:cNvPr id="37911" name="Text Box 9"/>
          <p:cNvSpPr txBox="1">
            <a:spLocks noChangeArrowheads="1"/>
          </p:cNvSpPr>
          <p:nvPr/>
        </p:nvSpPr>
        <p:spPr bwMode="auto">
          <a:xfrm>
            <a:off x="323850" y="333375"/>
            <a:ext cx="8280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kumimoji="1" lang="en-US" altLang="zh-CN" sz="4400">
                <a:solidFill>
                  <a:schemeClr val="tx2"/>
                </a:solidFill>
                <a:latin typeface="华文行楷" pitchFamily="2" charset="-122"/>
                <a:ea typeface="华文行楷" pitchFamily="2" charset="-122"/>
              </a:rPr>
              <a:t>4.2.1  </a:t>
            </a:r>
            <a:r>
              <a:rPr kumimoji="1" lang="zh-CN" altLang="en-US" sz="4400">
                <a:solidFill>
                  <a:schemeClr val="tx2"/>
                </a:solidFill>
                <a:latin typeface="华文行楷" pitchFamily="2" charset="-122"/>
                <a:ea typeface="华文行楷" pitchFamily="2" charset="-122"/>
              </a:rPr>
              <a:t>归并排序</a:t>
            </a:r>
          </a:p>
        </p:txBody>
      </p:sp>
      <p:grpSp>
        <p:nvGrpSpPr>
          <p:cNvPr id="13" name="Group 38"/>
          <p:cNvGrpSpPr>
            <a:grpSpLocks/>
          </p:cNvGrpSpPr>
          <p:nvPr/>
        </p:nvGrpSpPr>
        <p:grpSpPr bwMode="auto">
          <a:xfrm>
            <a:off x="2428875" y="5786438"/>
            <a:ext cx="277813" cy="458787"/>
            <a:chOff x="2216" y="2529"/>
            <a:chExt cx="175" cy="289"/>
          </a:xfrm>
        </p:grpSpPr>
        <p:sp>
          <p:nvSpPr>
            <p:cNvPr id="56" name="Line 39"/>
            <p:cNvSpPr>
              <a:spLocks noChangeShapeType="1"/>
            </p:cNvSpPr>
            <p:nvPr/>
          </p:nvSpPr>
          <p:spPr bwMode="auto">
            <a:xfrm flipV="1">
              <a:off x="2216" y="2529"/>
              <a:ext cx="0" cy="226"/>
            </a:xfrm>
            <a:prstGeom prst="line">
              <a:avLst/>
            </a:prstGeom>
            <a:noFill/>
            <a:ln w="28575">
              <a:solidFill>
                <a:schemeClr val="tx1"/>
              </a:solidFill>
              <a:round/>
              <a:headEnd/>
              <a:tailEnd type="triangle" w="med" len="me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20" name="Text Box 40"/>
            <p:cNvSpPr txBox="1">
              <a:spLocks noChangeArrowheads="1"/>
            </p:cNvSpPr>
            <p:nvPr/>
          </p:nvSpPr>
          <p:spPr bwMode="auto">
            <a:xfrm>
              <a:off x="2278" y="2585"/>
              <a:ext cx="1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400" i="1">
                  <a:solidFill>
                    <a:srgbClr val="008000"/>
                  </a:solidFill>
                  <a:latin typeface="Times New Roman" pitchFamily="18" charset="0"/>
                  <a:ea typeface="宋体" charset="-122"/>
                </a:rPr>
                <a:t>k</a:t>
              </a:r>
            </a:p>
          </p:txBody>
        </p:sp>
      </p:grpSp>
      <p:grpSp>
        <p:nvGrpSpPr>
          <p:cNvPr id="14" name="Group 38"/>
          <p:cNvGrpSpPr>
            <a:grpSpLocks/>
          </p:cNvGrpSpPr>
          <p:nvPr/>
        </p:nvGrpSpPr>
        <p:grpSpPr bwMode="auto">
          <a:xfrm>
            <a:off x="2928938" y="5786438"/>
            <a:ext cx="277812" cy="458787"/>
            <a:chOff x="2216" y="2529"/>
            <a:chExt cx="175" cy="289"/>
          </a:xfrm>
        </p:grpSpPr>
        <p:sp>
          <p:nvSpPr>
            <p:cNvPr id="59" name="Line 39"/>
            <p:cNvSpPr>
              <a:spLocks noChangeShapeType="1"/>
            </p:cNvSpPr>
            <p:nvPr/>
          </p:nvSpPr>
          <p:spPr bwMode="auto">
            <a:xfrm flipV="1">
              <a:off x="2216" y="2529"/>
              <a:ext cx="0" cy="226"/>
            </a:xfrm>
            <a:prstGeom prst="line">
              <a:avLst/>
            </a:prstGeom>
            <a:noFill/>
            <a:ln w="28575">
              <a:solidFill>
                <a:schemeClr val="tx1"/>
              </a:solidFill>
              <a:round/>
              <a:headEnd/>
              <a:tailEnd type="triangle" w="med" len="me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18" name="Text Box 40"/>
            <p:cNvSpPr txBox="1">
              <a:spLocks noChangeArrowheads="1"/>
            </p:cNvSpPr>
            <p:nvPr/>
          </p:nvSpPr>
          <p:spPr bwMode="auto">
            <a:xfrm>
              <a:off x="2278" y="2585"/>
              <a:ext cx="1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400" i="1">
                  <a:solidFill>
                    <a:srgbClr val="008000"/>
                  </a:solidFill>
                  <a:latin typeface="Times New Roman" pitchFamily="18" charset="0"/>
                  <a:ea typeface="宋体" charset="-122"/>
                </a:rPr>
                <a:t>k</a:t>
              </a:r>
            </a:p>
          </p:txBody>
        </p:sp>
      </p:grpSp>
      <p:grpSp>
        <p:nvGrpSpPr>
          <p:cNvPr id="15" name="Group 38"/>
          <p:cNvGrpSpPr>
            <a:grpSpLocks/>
          </p:cNvGrpSpPr>
          <p:nvPr/>
        </p:nvGrpSpPr>
        <p:grpSpPr bwMode="auto">
          <a:xfrm>
            <a:off x="3429000" y="5786438"/>
            <a:ext cx="277813" cy="458787"/>
            <a:chOff x="2216" y="2529"/>
            <a:chExt cx="175" cy="289"/>
          </a:xfrm>
        </p:grpSpPr>
        <p:sp>
          <p:nvSpPr>
            <p:cNvPr id="62" name="Line 39"/>
            <p:cNvSpPr>
              <a:spLocks noChangeShapeType="1"/>
            </p:cNvSpPr>
            <p:nvPr/>
          </p:nvSpPr>
          <p:spPr bwMode="auto">
            <a:xfrm flipV="1">
              <a:off x="2216" y="2529"/>
              <a:ext cx="0" cy="226"/>
            </a:xfrm>
            <a:prstGeom prst="line">
              <a:avLst/>
            </a:prstGeom>
            <a:noFill/>
            <a:ln w="28575">
              <a:solidFill>
                <a:schemeClr val="tx1"/>
              </a:solidFill>
              <a:round/>
              <a:headEnd/>
              <a:tailEnd type="triangle" w="med" len="me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37916" name="Text Box 40"/>
            <p:cNvSpPr txBox="1">
              <a:spLocks noChangeArrowheads="1"/>
            </p:cNvSpPr>
            <p:nvPr/>
          </p:nvSpPr>
          <p:spPr bwMode="auto">
            <a:xfrm>
              <a:off x="2278" y="2585"/>
              <a:ext cx="1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eaLnBrk="0" hangingPunct="0">
                <a:spcBef>
                  <a:spcPct val="20000"/>
                </a:spcBef>
                <a:buClr>
                  <a:schemeClr val="hlink"/>
                </a:buClr>
                <a:buSzPct val="90000"/>
                <a:buChar char="•"/>
                <a:defRPr sz="3400" b="1">
                  <a:solidFill>
                    <a:schemeClr val="tx1"/>
                  </a:solidFill>
                  <a:latin typeface="Tahoma" pitchFamily="34" charset="0"/>
                  <a:ea typeface="华文新魏" pitchFamily="2" charset="-122"/>
                  <a:cs typeface="Tahoma" pitchFamily="34" charset="0"/>
                </a:defRPr>
              </a:lvl1pPr>
              <a:lvl2pPr marL="742950" indent="-285750" eaLnBrk="0" hangingPunct="0">
                <a:spcBef>
                  <a:spcPct val="20000"/>
                </a:spcBef>
                <a:buClr>
                  <a:schemeClr val="hlink"/>
                </a:buClr>
                <a:buChar char="–"/>
                <a:defRPr sz="2800" b="1">
                  <a:solidFill>
                    <a:srgbClr val="08228E"/>
                  </a:solidFill>
                  <a:latin typeface="Tahoma" pitchFamily="34" charset="0"/>
                  <a:ea typeface="楷体_GB2312" pitchFamily="49" charset="-122"/>
                  <a:cs typeface="Tahoma" pitchFamily="34" charset="0"/>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cs typeface="Tahoma" pitchFamily="34" charset="0"/>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cs typeface="Tahoma" pitchFamily="34" charset="0"/>
                </a:defRPr>
              </a:lvl4pPr>
              <a:lvl5pPr marL="2057400" indent="-228600" eaLnBrk="0" hangingPunct="0">
                <a:spcBef>
                  <a:spcPct val="20000"/>
                </a:spcBef>
                <a:buChar char="–"/>
                <a:defRPr sz="2000" b="1">
                  <a:solidFill>
                    <a:schemeClr val="tx1"/>
                  </a:solidFill>
                  <a:latin typeface="Tahoma" pitchFamily="34" charset="0"/>
                  <a:ea typeface="宋体" charset="-122"/>
                  <a:cs typeface="Tahoma" pitchFamily="34" charset="0"/>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cs typeface="Tahoma" pitchFamily="34" charset="0"/>
                </a:defRPr>
              </a:lvl9pPr>
            </a:lstStyle>
            <a:p>
              <a:pPr eaLnBrk="1" hangingPunct="1">
                <a:spcBef>
                  <a:spcPct val="50000"/>
                </a:spcBef>
                <a:buClrTx/>
                <a:buSzTx/>
                <a:buFontTx/>
                <a:buNone/>
              </a:pPr>
              <a:r>
                <a:rPr lang="en-US" altLang="zh-CN" sz="2400" i="1">
                  <a:solidFill>
                    <a:srgbClr val="008000"/>
                  </a:solidFill>
                  <a:latin typeface="Times New Roman" pitchFamily="18" charset="0"/>
                  <a:ea typeface="宋体" charset="-122"/>
                </a:rPr>
                <a:t>k</a:t>
              </a:r>
            </a:p>
          </p:txBody>
        </p:sp>
      </p:grpSp>
    </p:spTree>
    <p:extLst>
      <p:ext uri="{BB962C8B-B14F-4D97-AF65-F5344CB8AC3E}">
        <p14:creationId xmlns:p14="http://schemas.microsoft.com/office/powerpoint/2010/main" val="4107342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9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07901"/>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07909"/>
                                        </p:tgtEl>
                                        <p:attrNameLst>
                                          <p:attrName>style.visibility</p:attrName>
                                        </p:attrNameLst>
                                      </p:cBhvr>
                                      <p:to>
                                        <p:strVal val="visible"/>
                                      </p:to>
                                    </p:set>
                                    <p:animEffect transition="in" filter="wipe(down)">
                                      <p:cBhvr>
                                        <p:cTn id="55" dur="500"/>
                                        <p:tgtEl>
                                          <p:spTgt spid="20790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nodeType="clickEffect">
                                  <p:stCondLst>
                                    <p:cond delay="0"/>
                                  </p:stCondLst>
                                  <p:childTnLst>
                                    <p:set>
                                      <p:cBhvr>
                                        <p:cTn id="59" dur="1" fill="hold">
                                          <p:stCondLst>
                                            <p:cond delay="0"/>
                                          </p:stCondLst>
                                        </p:cTn>
                                        <p:tgtEl>
                                          <p:spTgt spid="8"/>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down)">
                                      <p:cBhvr>
                                        <p:cTn id="73" dur="500"/>
                                        <p:tgtEl>
                                          <p:spTgt spid="1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07916"/>
                                        </p:tgtEl>
                                        <p:attrNameLst>
                                          <p:attrName>style.visibility</p:attrName>
                                        </p:attrNameLst>
                                      </p:cBhvr>
                                      <p:to>
                                        <p:strVal val="visible"/>
                                      </p:to>
                                    </p:set>
                                    <p:animEffect transition="in" filter="wipe(down)">
                                      <p:cBhvr>
                                        <p:cTn id="78" dur="500"/>
                                        <p:tgtEl>
                                          <p:spTgt spid="20791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nodeType="clickEffect">
                                  <p:stCondLst>
                                    <p:cond delay="0"/>
                                  </p:stCondLst>
                                  <p:childTnLst>
                                    <p:set>
                                      <p:cBhvr>
                                        <p:cTn id="82" dur="1" fill="hold">
                                          <p:stCondLst>
                                            <p:cond delay="0"/>
                                          </p:stCondLst>
                                        </p:cTn>
                                        <p:tgtEl>
                                          <p:spTgt spid="7"/>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00"/>
                                        <p:tgtEl>
                                          <p:spTgt spid="1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xit" presetSubtype="0" fill="hold" nodeType="clickEffect">
                                  <p:stCondLst>
                                    <p:cond delay="0"/>
                                  </p:stCondLst>
                                  <p:childTnLst>
                                    <p:set>
                                      <p:cBhvr>
                                        <p:cTn id="91" dur="1" fill="hold">
                                          <p:stCondLst>
                                            <p:cond delay="0"/>
                                          </p:stCondLst>
                                        </p:cTn>
                                        <p:tgtEl>
                                          <p:spTgt spid="13"/>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wipe(down)">
                                      <p:cBhvr>
                                        <p:cTn id="96" dur="500"/>
                                        <p:tgtEl>
                                          <p:spTgt spid="1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07920"/>
                                        </p:tgtEl>
                                        <p:attrNameLst>
                                          <p:attrName>style.visibility</p:attrName>
                                        </p:attrNameLst>
                                      </p:cBhvr>
                                      <p:to>
                                        <p:strVal val="visible"/>
                                      </p:to>
                                    </p:set>
                                    <p:animEffect transition="in" filter="wipe(down)">
                                      <p:cBhvr>
                                        <p:cTn id="101" dur="500"/>
                                        <p:tgtEl>
                                          <p:spTgt spid="20792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10"/>
                                        </p:tgtEl>
                                        <p:attrNameLst>
                                          <p:attrName>style.visibility</p:attrName>
                                        </p:attrNameLst>
                                      </p:cBhvr>
                                      <p:to>
                                        <p:strVal val="hidden"/>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nodeType="click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wipe(down)">
                                      <p:cBhvr>
                                        <p:cTn id="110" dur="500"/>
                                        <p:tgtEl>
                                          <p:spTgt spid="1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nodeType="clickEffect">
                                  <p:stCondLst>
                                    <p:cond delay="0"/>
                                  </p:stCondLst>
                                  <p:childTnLst>
                                    <p:set>
                                      <p:cBhvr>
                                        <p:cTn id="114" dur="1" fill="hold">
                                          <p:stCondLst>
                                            <p:cond delay="0"/>
                                          </p:stCondLst>
                                        </p:cTn>
                                        <p:tgtEl>
                                          <p:spTgt spid="14"/>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4" fill="hold" nodeType="clickEffect">
                                  <p:stCondLst>
                                    <p:cond delay="0"/>
                                  </p:stCondLst>
                                  <p:childTnLst>
                                    <p:set>
                                      <p:cBhvr>
                                        <p:cTn id="118" dur="1" fill="hold">
                                          <p:stCondLst>
                                            <p:cond delay="0"/>
                                          </p:stCondLst>
                                        </p:cTn>
                                        <p:tgtEl>
                                          <p:spTgt spid="15"/>
                                        </p:tgtEl>
                                        <p:attrNameLst>
                                          <p:attrName>style.visibility</p:attrName>
                                        </p:attrNameLst>
                                      </p:cBhvr>
                                      <p:to>
                                        <p:strVal val="visible"/>
                                      </p:to>
                                    </p:set>
                                    <p:animEffect transition="in" filter="wipe(down)">
                                      <p:cBhvr>
                                        <p:cTn id="119" dur="500"/>
                                        <p:tgtEl>
                                          <p:spTgt spid="1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207924"/>
                                        </p:tgtEl>
                                        <p:attrNameLst>
                                          <p:attrName>style.visibility</p:attrName>
                                        </p:attrNameLst>
                                      </p:cBhvr>
                                      <p:to>
                                        <p:strVal val="visible"/>
                                      </p:to>
                                    </p:set>
                                    <p:animEffect transition="in" filter="wipe(down)">
                                      <p:cBhvr>
                                        <p:cTn id="124" dur="500"/>
                                        <p:tgtEl>
                                          <p:spTgt spid="207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01" grpId="0" animBg="1"/>
      <p:bldP spid="207902" grpId="0" animBg="1"/>
      <p:bldP spid="207909" grpId="0"/>
      <p:bldP spid="207916" grpId="0"/>
      <p:bldP spid="207920" grpId="0"/>
      <p:bldP spid="2079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62435EF0-9B97-4176-81A1-091FF80737F2}"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3891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
        <p:nvSpPr>
          <p:cNvPr id="389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00D95AA0-B702-4A1B-92D5-0BC4A915960C}" type="slidenum">
              <a:rPr lang="en-US" altLang="zh-CN" sz="1400" b="0" smtClean="0">
                <a:latin typeface="Comic Sans MS" pitchFamily="66" charset="0"/>
                <a:cs typeface="Tahoma" pitchFamily="34" charset="0"/>
              </a:rPr>
              <a:pPr>
                <a:spcBef>
                  <a:spcPct val="0"/>
                </a:spcBef>
                <a:buClrTx/>
                <a:buSzTx/>
                <a:buFontTx/>
                <a:buNone/>
              </a:pPr>
              <a:t>8</a:t>
            </a:fld>
            <a:endParaRPr lang="en-US" altLang="zh-CN" sz="1400" b="0" smtClean="0">
              <a:latin typeface="Comic Sans MS" pitchFamily="66" charset="0"/>
              <a:cs typeface="Tahoma" pitchFamily="34" charset="0"/>
            </a:endParaRPr>
          </a:p>
        </p:txBody>
      </p:sp>
      <p:grpSp>
        <p:nvGrpSpPr>
          <p:cNvPr id="38917" name="Group 7"/>
          <p:cNvGrpSpPr>
            <a:grpSpLocks/>
          </p:cNvGrpSpPr>
          <p:nvPr/>
        </p:nvGrpSpPr>
        <p:grpSpPr bwMode="auto">
          <a:xfrm>
            <a:off x="357188" y="142875"/>
            <a:ext cx="8786812" cy="6143625"/>
            <a:chOff x="1659" y="9586"/>
            <a:chExt cx="7664" cy="3974"/>
          </a:xfrm>
        </p:grpSpPr>
        <p:sp>
          <p:nvSpPr>
            <p:cNvPr id="38919" name="Text Box 8"/>
            <p:cNvSpPr txBox="1">
              <a:spLocks noChangeArrowheads="1"/>
            </p:cNvSpPr>
            <p:nvPr/>
          </p:nvSpPr>
          <p:spPr bwMode="auto">
            <a:xfrm>
              <a:off x="1669" y="9592"/>
              <a:ext cx="7654" cy="3968"/>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tIns="46800" bIns="0"/>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ctr">
                <a:lnSpc>
                  <a:spcPct val="104000"/>
                </a:lnSpc>
                <a:spcBef>
                  <a:spcPct val="0"/>
                </a:spcBef>
                <a:spcAft>
                  <a:spcPts val="775"/>
                </a:spcAft>
                <a:buClrTx/>
                <a:buSzTx/>
                <a:buFontTx/>
                <a:buNone/>
              </a:pPr>
              <a:r>
                <a:rPr lang="zh-CN" altLang="en-US" sz="2200">
                  <a:latin typeface="Times New Roman" pitchFamily="18" charset="0"/>
                  <a:cs typeface="Tahoma" pitchFamily="34" charset="0"/>
                </a:rPr>
                <a:t>算法</a:t>
              </a:r>
              <a:r>
                <a:rPr lang="en-US" altLang="zh-CN" sz="2200">
                  <a:latin typeface="Times New Roman" pitchFamily="18" charset="0"/>
                  <a:cs typeface="Tahoma" pitchFamily="34" charset="0"/>
                </a:rPr>
                <a:t>4.4——</a:t>
              </a:r>
              <a:r>
                <a:rPr lang="zh-CN" altLang="en-US" sz="2200">
                  <a:latin typeface="Times New Roman" pitchFamily="18" charset="0"/>
                  <a:cs typeface="Tahoma" pitchFamily="34" charset="0"/>
                </a:rPr>
                <a:t>合并有序子序列</a:t>
              </a:r>
            </a:p>
            <a:p>
              <a:pPr algn="just">
                <a:lnSpc>
                  <a:spcPct val="104000"/>
                </a:lnSpc>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void Merge</a:t>
              </a:r>
              <a:r>
                <a:rPr lang="en-US" altLang="zh-CN" sz="2200">
                  <a:latin typeface="宋体" charset="-122"/>
                  <a:cs typeface="Tahoma" pitchFamily="34" charset="0"/>
                </a:rPr>
                <a:t>(</a:t>
              </a:r>
              <a:r>
                <a:rPr lang="en-US" altLang="zh-CN" sz="2200">
                  <a:latin typeface="Times New Roman" pitchFamily="18" charset="0"/>
                  <a:cs typeface="Tahoma" pitchFamily="34" charset="0"/>
                </a:rPr>
                <a:t>int r[ ], int r1[ ], int s, int m, int t</a:t>
              </a:r>
              <a:r>
                <a:rPr lang="en-US" altLang="zh-CN" sz="2200">
                  <a:latin typeface="宋体" charset="-122"/>
                  <a:cs typeface="Tahoma" pitchFamily="34" charset="0"/>
                </a:rPr>
                <a:t>)</a:t>
              </a:r>
              <a:endParaRPr lang="en-US" altLang="zh-CN" sz="2200">
                <a:latin typeface="Times New Roman" pitchFamily="18" charset="0"/>
                <a:cs typeface="Tahoma" pitchFamily="34" charset="0"/>
              </a:endParaRPr>
            </a:p>
            <a:p>
              <a:pPr algn="just">
                <a:lnSpc>
                  <a:spcPct val="104000"/>
                </a:lnSpc>
                <a:spcBef>
                  <a:spcPct val="0"/>
                </a:spcBef>
                <a:buClrTx/>
                <a:buSzTx/>
                <a:buFontTx/>
                <a:buNone/>
              </a:pPr>
              <a:r>
                <a:rPr lang="en-US" altLang="zh-CN" sz="2200">
                  <a:latin typeface="Times New Roman" pitchFamily="18" charset="0"/>
                  <a:cs typeface="Tahoma" pitchFamily="34" charset="0"/>
                </a:rPr>
                <a:t>    {</a:t>
              </a:r>
            </a:p>
            <a:p>
              <a:pPr algn="just">
                <a:lnSpc>
                  <a:spcPct val="104000"/>
                </a:lnSpc>
                <a:spcBef>
                  <a:spcPct val="0"/>
                </a:spcBef>
                <a:buClrTx/>
                <a:buSzTx/>
                <a:buFontTx/>
                <a:buNone/>
              </a:pPr>
              <a:r>
                <a:rPr lang="en-US" altLang="zh-CN" sz="2200">
                  <a:latin typeface="Times New Roman" pitchFamily="18" charset="0"/>
                  <a:cs typeface="Tahoma" pitchFamily="34" charset="0"/>
                </a:rPr>
                <a:t>         i=s; j=m+1; k=s;</a:t>
              </a:r>
            </a:p>
            <a:p>
              <a:pPr algn="just">
                <a:lnSpc>
                  <a:spcPct val="104000"/>
                </a:lnSpc>
                <a:spcBef>
                  <a:spcPct val="0"/>
                </a:spcBef>
                <a:buClrTx/>
                <a:buSzTx/>
                <a:buFontTx/>
                <a:buNone/>
              </a:pPr>
              <a:r>
                <a:rPr lang="en-US" altLang="zh-CN" sz="2200">
                  <a:latin typeface="Times New Roman" pitchFamily="18" charset="0"/>
                  <a:cs typeface="Tahoma" pitchFamily="34" charset="0"/>
                </a:rPr>
                <a:t>        while </a:t>
              </a:r>
              <a:r>
                <a:rPr lang="en-US" altLang="zh-CN" sz="2200">
                  <a:latin typeface="宋体" charset="-122"/>
                  <a:cs typeface="Tahoma" pitchFamily="34" charset="0"/>
                </a:rPr>
                <a:t>(</a:t>
              </a:r>
              <a:r>
                <a:rPr lang="en-US" altLang="zh-CN" sz="2200">
                  <a:latin typeface="Times New Roman" pitchFamily="18" charset="0"/>
                  <a:cs typeface="Tahoma" pitchFamily="34" charset="0"/>
                </a:rPr>
                <a:t>i&lt;=m &amp;&amp; j&lt;=t</a:t>
              </a:r>
              <a:r>
                <a:rPr lang="en-US" altLang="zh-CN" sz="2200">
                  <a:latin typeface="宋体" charset="-122"/>
                  <a:cs typeface="Tahoma" pitchFamily="34" charset="0"/>
                </a:rPr>
                <a:t>)</a:t>
              </a:r>
              <a:endParaRPr lang="en-US" altLang="zh-CN" sz="2200">
                <a:latin typeface="Times New Roman" pitchFamily="18" charset="0"/>
                <a:cs typeface="Tahoma" pitchFamily="34" charset="0"/>
              </a:endParaRPr>
            </a:p>
            <a:p>
              <a:pPr algn="just">
                <a:lnSpc>
                  <a:spcPct val="104000"/>
                </a:lnSpc>
                <a:spcBef>
                  <a:spcPct val="0"/>
                </a:spcBef>
                <a:buClrTx/>
                <a:buSzTx/>
                <a:buFontTx/>
                <a:buNone/>
              </a:pPr>
              <a:r>
                <a:rPr lang="en-US" altLang="zh-CN" sz="2200">
                  <a:latin typeface="Times New Roman" pitchFamily="18" charset="0"/>
                  <a:cs typeface="Tahoma" pitchFamily="34" charset="0"/>
                </a:rPr>
                <a:t>        {   </a:t>
              </a:r>
            </a:p>
            <a:p>
              <a:pPr algn="just">
                <a:lnSpc>
                  <a:spcPct val="104000"/>
                </a:lnSpc>
                <a:spcBef>
                  <a:spcPct val="0"/>
                </a:spcBef>
                <a:buClrTx/>
                <a:buSzTx/>
                <a:buFontTx/>
                <a:buNone/>
              </a:pPr>
              <a:r>
                <a:rPr lang="en-US" altLang="zh-CN" sz="2200">
                  <a:latin typeface="Times New Roman" pitchFamily="18" charset="0"/>
                  <a:cs typeface="Tahoma" pitchFamily="34" charset="0"/>
                </a:rPr>
                <a:t>            if </a:t>
              </a:r>
              <a:r>
                <a:rPr lang="en-US" altLang="zh-CN" sz="2200">
                  <a:latin typeface="宋体" charset="-122"/>
                  <a:cs typeface="Tahoma" pitchFamily="34" charset="0"/>
                </a:rPr>
                <a:t>(</a:t>
              </a:r>
              <a:r>
                <a:rPr lang="en-US" altLang="zh-CN" sz="2200">
                  <a:latin typeface="Times New Roman" pitchFamily="18" charset="0"/>
                  <a:cs typeface="Tahoma" pitchFamily="34" charset="0"/>
                </a:rPr>
                <a:t>r[i]&lt;=r[j]</a:t>
              </a:r>
              <a:r>
                <a:rPr lang="en-US" altLang="zh-CN" sz="2200">
                  <a:latin typeface="宋体" charset="-122"/>
                  <a:cs typeface="Tahoma" pitchFamily="34" charset="0"/>
                </a:rPr>
                <a:t>)</a:t>
              </a:r>
              <a:r>
                <a:rPr lang="en-US" altLang="zh-CN" sz="2200">
                  <a:latin typeface="Times New Roman" pitchFamily="18" charset="0"/>
                  <a:cs typeface="Tahoma" pitchFamily="34" charset="0"/>
                </a:rPr>
                <a:t> r1[k++]=r[i++];   </a:t>
              </a:r>
              <a:r>
                <a:rPr lang="en-US" altLang="zh-CN" sz="2200">
                  <a:solidFill>
                    <a:srgbClr val="008000"/>
                  </a:solidFill>
                  <a:latin typeface="Times New Roman" pitchFamily="18" charset="0"/>
                  <a:cs typeface="Tahoma" pitchFamily="34" charset="0"/>
                </a:rPr>
                <a:t>//</a:t>
              </a:r>
              <a:r>
                <a:rPr lang="zh-CN" altLang="en-US" sz="2200">
                  <a:solidFill>
                    <a:srgbClr val="008000"/>
                  </a:solidFill>
                  <a:latin typeface="Times New Roman" pitchFamily="18" charset="0"/>
                  <a:cs typeface="Tahoma" pitchFamily="34" charset="0"/>
                </a:rPr>
                <a:t>取</a:t>
              </a:r>
              <a:r>
                <a:rPr lang="en-US" altLang="zh-CN" sz="2200">
                  <a:solidFill>
                    <a:srgbClr val="008000"/>
                  </a:solidFill>
                  <a:latin typeface="Times New Roman" pitchFamily="18" charset="0"/>
                  <a:cs typeface="Tahoma" pitchFamily="34" charset="0"/>
                </a:rPr>
                <a:t>r[i]</a:t>
              </a:r>
              <a:r>
                <a:rPr lang="zh-CN" altLang="en-US" sz="2200">
                  <a:solidFill>
                    <a:srgbClr val="008000"/>
                  </a:solidFill>
                  <a:latin typeface="Times New Roman" pitchFamily="18" charset="0"/>
                  <a:cs typeface="Tahoma" pitchFamily="34" charset="0"/>
                </a:rPr>
                <a:t>和</a:t>
              </a:r>
              <a:r>
                <a:rPr lang="en-US" altLang="zh-CN" sz="2200">
                  <a:solidFill>
                    <a:srgbClr val="008000"/>
                  </a:solidFill>
                  <a:latin typeface="Times New Roman" pitchFamily="18" charset="0"/>
                  <a:cs typeface="Tahoma" pitchFamily="34" charset="0"/>
                </a:rPr>
                <a:t>r[j]</a:t>
              </a:r>
              <a:r>
                <a:rPr lang="zh-CN" altLang="en-US" sz="2200">
                  <a:solidFill>
                    <a:srgbClr val="008000"/>
                  </a:solidFill>
                  <a:latin typeface="Times New Roman" pitchFamily="18" charset="0"/>
                  <a:cs typeface="Tahoma" pitchFamily="34" charset="0"/>
                </a:rPr>
                <a:t>中较小者放入</a:t>
              </a:r>
              <a:r>
                <a:rPr lang="en-US" altLang="zh-CN" sz="2200">
                  <a:solidFill>
                    <a:srgbClr val="008000"/>
                  </a:solidFill>
                  <a:latin typeface="Times New Roman" pitchFamily="18" charset="0"/>
                  <a:cs typeface="Tahoma" pitchFamily="34" charset="0"/>
                </a:rPr>
                <a:t>r1[k]</a:t>
              </a:r>
            </a:p>
            <a:p>
              <a:pPr algn="just">
                <a:lnSpc>
                  <a:spcPct val="104000"/>
                </a:lnSpc>
                <a:spcBef>
                  <a:spcPct val="0"/>
                </a:spcBef>
                <a:buClrTx/>
                <a:buSzTx/>
                <a:buFontTx/>
                <a:buNone/>
              </a:pPr>
              <a:r>
                <a:rPr lang="en-US" altLang="zh-CN" sz="2200">
                  <a:latin typeface="Times New Roman" pitchFamily="18" charset="0"/>
                  <a:cs typeface="Tahoma" pitchFamily="34" charset="0"/>
                </a:rPr>
                <a:t>            else r1[k++]=r[j++]; </a:t>
              </a:r>
            </a:p>
            <a:p>
              <a:pPr algn="just">
                <a:lnSpc>
                  <a:spcPct val="104000"/>
                </a:lnSpc>
                <a:spcBef>
                  <a:spcPct val="0"/>
                </a:spcBef>
                <a:buClrTx/>
                <a:buSzTx/>
                <a:buFontTx/>
                <a:buNone/>
              </a:pPr>
              <a:r>
                <a:rPr lang="en-US" altLang="zh-CN" sz="2200">
                  <a:latin typeface="Times New Roman" pitchFamily="18" charset="0"/>
                  <a:cs typeface="Tahoma" pitchFamily="34" charset="0"/>
                </a:rPr>
                <a:t>        }</a:t>
              </a:r>
            </a:p>
            <a:p>
              <a:pPr algn="just">
                <a:lnSpc>
                  <a:spcPct val="104000"/>
                </a:lnSpc>
                <a:spcBef>
                  <a:spcPct val="0"/>
                </a:spcBef>
                <a:buClrTx/>
                <a:buSzTx/>
                <a:buFontTx/>
                <a:buNone/>
              </a:pPr>
              <a:r>
                <a:rPr lang="en-US" altLang="zh-CN" sz="2200">
                  <a:latin typeface="Times New Roman" pitchFamily="18" charset="0"/>
                  <a:cs typeface="Tahoma" pitchFamily="34" charset="0"/>
                </a:rPr>
                <a:t>        if </a:t>
              </a:r>
              <a:r>
                <a:rPr lang="en-US" altLang="zh-CN" sz="2200">
                  <a:latin typeface="宋体" charset="-122"/>
                  <a:cs typeface="Tahoma" pitchFamily="34" charset="0"/>
                </a:rPr>
                <a:t>(</a:t>
              </a:r>
              <a:r>
                <a:rPr lang="en-US" altLang="zh-CN" sz="2200">
                  <a:latin typeface="Times New Roman" pitchFamily="18" charset="0"/>
                  <a:cs typeface="Tahoma" pitchFamily="34" charset="0"/>
                </a:rPr>
                <a:t>i&lt;=m</a:t>
              </a:r>
              <a:r>
                <a:rPr lang="en-US" altLang="zh-CN" sz="2200">
                  <a:latin typeface="宋体" charset="-122"/>
                  <a:cs typeface="Tahoma" pitchFamily="34" charset="0"/>
                </a:rPr>
                <a:t>)</a:t>
              </a:r>
              <a:r>
                <a:rPr lang="en-US" altLang="zh-CN" sz="2200">
                  <a:latin typeface="Times New Roman" pitchFamily="18" charset="0"/>
                  <a:cs typeface="Tahoma" pitchFamily="34" charset="0"/>
                </a:rPr>
                <a:t> while </a:t>
              </a:r>
              <a:r>
                <a:rPr lang="en-US" altLang="zh-CN" sz="2200">
                  <a:latin typeface="宋体" charset="-122"/>
                  <a:cs typeface="Tahoma" pitchFamily="34" charset="0"/>
                </a:rPr>
                <a:t>(</a:t>
              </a:r>
              <a:r>
                <a:rPr lang="en-US" altLang="zh-CN" sz="2200">
                  <a:latin typeface="Times New Roman" pitchFamily="18" charset="0"/>
                  <a:cs typeface="Tahoma" pitchFamily="34" charset="0"/>
                </a:rPr>
                <a:t>i&lt;=m</a:t>
              </a:r>
              <a:r>
                <a:rPr lang="en-US" altLang="zh-CN" sz="2200">
                  <a:latin typeface="宋体" charset="-122"/>
                  <a:cs typeface="Tahoma" pitchFamily="34" charset="0"/>
                </a:rPr>
                <a:t>)</a:t>
              </a:r>
              <a:r>
                <a:rPr lang="en-US" altLang="zh-CN" sz="2200">
                  <a:latin typeface="Times New Roman" pitchFamily="18" charset="0"/>
                  <a:cs typeface="Tahoma" pitchFamily="34" charset="0"/>
                </a:rPr>
                <a:t>   </a:t>
              </a:r>
            </a:p>
            <a:p>
              <a:pPr algn="just">
                <a:lnSpc>
                  <a:spcPct val="104000"/>
                </a:lnSpc>
                <a:spcBef>
                  <a:spcPct val="0"/>
                </a:spcBef>
                <a:buClrTx/>
                <a:buSzTx/>
                <a:buFontTx/>
                <a:buNone/>
              </a:pPr>
              <a:r>
                <a:rPr lang="en-US" altLang="zh-CN" sz="2200">
                  <a:latin typeface="Times New Roman" pitchFamily="18" charset="0"/>
                  <a:cs typeface="Tahoma" pitchFamily="34" charset="0"/>
                </a:rPr>
                <a:t>         </a:t>
              </a:r>
              <a:r>
                <a:rPr lang="en-US" altLang="zh-CN" sz="2200">
                  <a:solidFill>
                    <a:srgbClr val="008000"/>
                  </a:solidFill>
                  <a:latin typeface="Times New Roman" pitchFamily="18" charset="0"/>
                  <a:cs typeface="Tahoma" pitchFamily="34" charset="0"/>
                </a:rPr>
                <a:t>//</a:t>
              </a:r>
              <a:r>
                <a:rPr lang="zh-CN" altLang="en-US" sz="2200">
                  <a:solidFill>
                    <a:srgbClr val="008000"/>
                  </a:solidFill>
                  <a:latin typeface="Times New Roman" pitchFamily="18" charset="0"/>
                  <a:cs typeface="Tahoma" pitchFamily="34" charset="0"/>
                </a:rPr>
                <a:t>若第一个子序列没处理完，则进行收尾处理</a:t>
              </a:r>
            </a:p>
            <a:p>
              <a:pPr algn="just">
                <a:lnSpc>
                  <a:spcPct val="104000"/>
                </a:lnSpc>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r1[k++]=r[i++]; </a:t>
              </a:r>
            </a:p>
            <a:p>
              <a:pPr algn="just">
                <a:lnSpc>
                  <a:spcPct val="104000"/>
                </a:lnSpc>
                <a:spcBef>
                  <a:spcPct val="0"/>
                </a:spcBef>
                <a:buClrTx/>
                <a:buSzTx/>
                <a:buFontTx/>
                <a:buNone/>
              </a:pPr>
              <a:r>
                <a:rPr lang="en-US" altLang="zh-CN" sz="2200">
                  <a:latin typeface="Times New Roman" pitchFamily="18" charset="0"/>
                  <a:cs typeface="Tahoma" pitchFamily="34" charset="0"/>
                </a:rPr>
                <a:t>        else  while </a:t>
              </a:r>
              <a:r>
                <a:rPr lang="en-US" altLang="zh-CN" sz="2200">
                  <a:latin typeface="宋体" charset="-122"/>
                  <a:cs typeface="Tahoma" pitchFamily="34" charset="0"/>
                </a:rPr>
                <a:t>(</a:t>
              </a:r>
              <a:r>
                <a:rPr lang="en-US" altLang="zh-CN" sz="2200">
                  <a:latin typeface="Times New Roman" pitchFamily="18" charset="0"/>
                  <a:cs typeface="Tahoma" pitchFamily="34" charset="0"/>
                </a:rPr>
                <a:t>j&lt;=t</a:t>
              </a:r>
              <a:r>
                <a:rPr lang="en-US" altLang="zh-CN" sz="2200">
                  <a:latin typeface="宋体" charset="-122"/>
                  <a:cs typeface="Tahoma" pitchFamily="34" charset="0"/>
                </a:rPr>
                <a:t>)      </a:t>
              </a:r>
            </a:p>
            <a:p>
              <a:pPr algn="just">
                <a:lnSpc>
                  <a:spcPct val="104000"/>
                </a:lnSpc>
                <a:spcBef>
                  <a:spcPct val="0"/>
                </a:spcBef>
                <a:buClrTx/>
                <a:buSzTx/>
                <a:buFontTx/>
                <a:buNone/>
              </a:pPr>
              <a:r>
                <a:rPr lang="en-US" altLang="zh-CN" sz="2200">
                  <a:latin typeface="宋体" charset="-122"/>
                  <a:cs typeface="Tahoma" pitchFamily="34" charset="0"/>
                </a:rPr>
                <a:t>    </a:t>
              </a:r>
              <a:r>
                <a:rPr lang="en-US" altLang="zh-CN" sz="2200">
                  <a:solidFill>
                    <a:srgbClr val="008000"/>
                  </a:solidFill>
                  <a:latin typeface="Times New Roman" pitchFamily="18" charset="0"/>
                  <a:cs typeface="Tahoma" pitchFamily="34" charset="0"/>
                </a:rPr>
                <a:t>//</a:t>
              </a:r>
              <a:r>
                <a:rPr lang="zh-CN" altLang="en-US" sz="2200">
                  <a:solidFill>
                    <a:srgbClr val="008000"/>
                  </a:solidFill>
                  <a:latin typeface="Times New Roman" pitchFamily="18" charset="0"/>
                  <a:cs typeface="Tahoma" pitchFamily="34" charset="0"/>
                </a:rPr>
                <a:t>若第二个子序列没处理完，则进行收尾处理</a:t>
              </a:r>
            </a:p>
            <a:p>
              <a:pPr algn="just">
                <a:lnSpc>
                  <a:spcPct val="104000"/>
                </a:lnSpc>
                <a:spcBef>
                  <a:spcPct val="0"/>
                </a:spcBef>
                <a:buClrTx/>
                <a:buSzTx/>
                <a:buFontTx/>
                <a:buNone/>
              </a:pPr>
              <a:r>
                <a:rPr lang="zh-CN" altLang="en-US" sz="2200">
                  <a:latin typeface="Times New Roman" pitchFamily="18" charset="0"/>
                  <a:cs typeface="Tahoma" pitchFamily="34" charset="0"/>
                </a:rPr>
                <a:t>                    </a:t>
              </a:r>
              <a:r>
                <a:rPr lang="en-US" altLang="zh-CN" sz="2200">
                  <a:latin typeface="Times New Roman" pitchFamily="18" charset="0"/>
                  <a:cs typeface="Tahoma" pitchFamily="34" charset="0"/>
                </a:rPr>
                <a:t>r1[k++]=r[j++]; </a:t>
              </a:r>
            </a:p>
            <a:p>
              <a:pPr algn="just">
                <a:lnSpc>
                  <a:spcPct val="104000"/>
                </a:lnSpc>
                <a:spcBef>
                  <a:spcPct val="0"/>
                </a:spcBef>
                <a:buClrTx/>
                <a:buSzTx/>
                <a:buFontTx/>
                <a:buNone/>
              </a:pPr>
              <a:r>
                <a:rPr lang="en-US" altLang="zh-CN" sz="2200">
                  <a:latin typeface="Times New Roman" pitchFamily="18" charset="0"/>
                  <a:cs typeface="Tahoma" pitchFamily="34" charset="0"/>
                </a:rPr>
                <a:t>    }</a:t>
              </a:r>
            </a:p>
          </p:txBody>
        </p:sp>
        <p:grpSp>
          <p:nvGrpSpPr>
            <p:cNvPr id="38920" name="Group 9"/>
            <p:cNvGrpSpPr>
              <a:grpSpLocks/>
            </p:cNvGrpSpPr>
            <p:nvPr/>
          </p:nvGrpSpPr>
          <p:grpSpPr bwMode="auto">
            <a:xfrm>
              <a:off x="1659" y="9586"/>
              <a:ext cx="550" cy="864"/>
              <a:chOff x="1519" y="3141"/>
              <a:chExt cx="550" cy="864"/>
            </a:xfrm>
          </p:grpSpPr>
          <p:sp>
            <p:nvSpPr>
              <p:cNvPr id="38921" name="AutoShape 10"/>
              <p:cNvSpPr>
                <a:spLocks noChangeArrowheads="1"/>
              </p:cNvSpPr>
              <p:nvPr/>
            </p:nvSpPr>
            <p:spPr bwMode="auto">
              <a:xfrm rot="5400000">
                <a:off x="1362" y="3298"/>
                <a:ext cx="864" cy="550"/>
              </a:xfrm>
              <a:prstGeom prst="rtTriangle">
                <a:avLst/>
              </a:prstGeom>
              <a:solidFill>
                <a:srgbClr val="C0C0C0"/>
              </a:solidFill>
              <a:ln w="9525">
                <a:solidFill>
                  <a:srgbClr val="000000"/>
                </a:solidFill>
                <a:prstDash val="lgDashDot"/>
                <a:miter lim="800000"/>
                <a:headEnd/>
                <a:tailEnd/>
              </a:ln>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endParaRPr lang="zh-CN" altLang="en-US" sz="2400" b="0">
                  <a:latin typeface="Times New Roman" pitchFamily="18" charset="0"/>
                  <a:cs typeface="Tahoma" pitchFamily="34" charset="0"/>
                </a:endParaRPr>
              </a:p>
            </p:txBody>
          </p:sp>
          <p:sp>
            <p:nvSpPr>
              <p:cNvPr id="32779" name="WordArt 11"/>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dirty="0">
                    <a:ln w="9525">
                      <a:solidFill>
                        <a:srgbClr val="000000"/>
                      </a:solidFill>
                      <a:round/>
                      <a:headEnd/>
                      <a:tailEnd/>
                    </a:ln>
                    <a:solidFill>
                      <a:srgbClr val="000000"/>
                    </a:solidFill>
                    <a:latin typeface="宋体"/>
                    <a:ea typeface="宋体"/>
                  </a:rPr>
                  <a:t>C</a:t>
                </a:r>
                <a:r>
                  <a:rPr lang="zh-CN" altLang="en-US" sz="800" kern="10" dirty="0">
                    <a:ln w="9525">
                      <a:solidFill>
                        <a:srgbClr val="000000"/>
                      </a:solidFill>
                      <a:round/>
                      <a:headEnd/>
                      <a:tailEnd/>
                    </a:ln>
                    <a:solidFill>
                      <a:srgbClr val="000000"/>
                    </a:solidFill>
                    <a:latin typeface="宋体"/>
                    <a:ea typeface="宋体"/>
                  </a:rPr>
                  <a:t>描述</a:t>
                </a:r>
              </a:p>
            </p:txBody>
          </p:sp>
        </p:grpSp>
      </p:grpSp>
      <p:sp>
        <p:nvSpPr>
          <p:cNvPr id="38918" name="矩形 9"/>
          <p:cNvSpPr>
            <a:spLocks noChangeArrowheads="1"/>
          </p:cNvSpPr>
          <p:nvPr/>
        </p:nvSpPr>
        <p:spPr bwMode="auto">
          <a:xfrm>
            <a:off x="928688" y="5500688"/>
            <a:ext cx="807243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104000"/>
              </a:lnSpc>
              <a:spcBef>
                <a:spcPct val="0"/>
              </a:spcBef>
              <a:buClrTx/>
              <a:buSzTx/>
              <a:buFontTx/>
              <a:buNone/>
            </a:pPr>
            <a:r>
              <a:rPr lang="zh-CN" altLang="en-US" sz="2200">
                <a:solidFill>
                  <a:srgbClr val="FF0000"/>
                </a:solidFill>
                <a:latin typeface="Times New Roman" pitchFamily="18" charset="0"/>
                <a:cs typeface="Tahoma" pitchFamily="34" charset="0"/>
              </a:rPr>
              <a:t>注：参数中，第一个数组存放的是原始数据，第二个数组存放的是已处理完毕的数据。</a:t>
            </a:r>
            <a:endParaRPr lang="en-US" altLang="zh-CN" sz="2200">
              <a:solidFill>
                <a:srgbClr val="FF0000"/>
              </a:solidFill>
              <a:latin typeface="Times New Roman" pitchFamily="18" charset="0"/>
              <a:cs typeface="Tahoma" pitchFamily="34" charset="0"/>
            </a:endParaRPr>
          </a:p>
        </p:txBody>
      </p:sp>
    </p:spTree>
    <p:extLst>
      <p:ext uri="{BB962C8B-B14F-4D97-AF65-F5344CB8AC3E}">
        <p14:creationId xmlns:p14="http://schemas.microsoft.com/office/powerpoint/2010/main" val="3609745098"/>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3" name="Rectangle 4"/>
          <p:cNvSpPr>
            <a:spLocks noChangeArrowheads="1"/>
          </p:cNvSpPr>
          <p:nvPr/>
        </p:nvSpPr>
        <p:spPr bwMode="auto">
          <a:xfrm>
            <a:off x="381000" y="0"/>
            <a:ext cx="8405813" cy="607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800" dirty="0">
                <a:solidFill>
                  <a:srgbClr val="FF0000"/>
                </a:solidFill>
                <a:latin typeface="Times New Roman" pitchFamily="18" charset="0"/>
                <a:cs typeface="Tahoma" pitchFamily="34" charset="0"/>
              </a:rPr>
              <a:t>49</a:t>
            </a:r>
            <a:r>
              <a:rPr kumimoji="1" lang="zh-CN" altLang="en-US" sz="2800" dirty="0">
                <a:solidFill>
                  <a:srgbClr val="FF0000"/>
                </a:solidFill>
                <a:latin typeface="Times New Roman" pitchFamily="18" charset="0"/>
                <a:cs typeface="Tahoma" pitchFamily="34" charset="0"/>
              </a:rPr>
              <a:t>，</a:t>
            </a:r>
            <a:r>
              <a:rPr kumimoji="1" lang="en-US" altLang="zh-CN" sz="2800" dirty="0">
                <a:solidFill>
                  <a:srgbClr val="FF0000"/>
                </a:solidFill>
                <a:latin typeface="Times New Roman" pitchFamily="18" charset="0"/>
                <a:cs typeface="Tahoma" pitchFamily="34" charset="0"/>
              </a:rPr>
              <a:t>38</a:t>
            </a:r>
            <a:r>
              <a:rPr kumimoji="1" lang="zh-CN" altLang="en-US" sz="2800" dirty="0">
                <a:solidFill>
                  <a:srgbClr val="FF0000"/>
                </a:solidFill>
                <a:latin typeface="Times New Roman" pitchFamily="18" charset="0"/>
                <a:cs typeface="Tahoma" pitchFamily="34" charset="0"/>
              </a:rPr>
              <a:t>，</a:t>
            </a:r>
            <a:r>
              <a:rPr kumimoji="1" lang="en-US" altLang="zh-CN" sz="2800" dirty="0">
                <a:solidFill>
                  <a:srgbClr val="FF0000"/>
                </a:solidFill>
                <a:latin typeface="Times New Roman" pitchFamily="18" charset="0"/>
                <a:cs typeface="Tahoma" pitchFamily="34" charset="0"/>
              </a:rPr>
              <a:t>65</a:t>
            </a:r>
            <a:r>
              <a:rPr kumimoji="1" lang="zh-CN" altLang="en-US" sz="2800" dirty="0">
                <a:solidFill>
                  <a:srgbClr val="FF0000"/>
                </a:solidFill>
                <a:latin typeface="Times New Roman" pitchFamily="18" charset="0"/>
                <a:cs typeface="Tahoma" pitchFamily="34" charset="0"/>
              </a:rPr>
              <a:t>，</a:t>
            </a:r>
            <a:r>
              <a:rPr kumimoji="1" lang="en-US" altLang="zh-CN" sz="2800" dirty="0">
                <a:solidFill>
                  <a:srgbClr val="FF0000"/>
                </a:solidFill>
                <a:latin typeface="Times New Roman" pitchFamily="18" charset="0"/>
                <a:cs typeface="Tahoma" pitchFamily="34" charset="0"/>
              </a:rPr>
              <a:t>97</a:t>
            </a:r>
            <a:r>
              <a:rPr kumimoji="1" lang="zh-CN" altLang="en-US" sz="2800" dirty="0">
                <a:solidFill>
                  <a:srgbClr val="FF0000"/>
                </a:solidFill>
                <a:latin typeface="Times New Roman" pitchFamily="18" charset="0"/>
                <a:cs typeface="Tahoma" pitchFamily="34" charset="0"/>
              </a:rPr>
              <a:t>，</a:t>
            </a:r>
            <a:r>
              <a:rPr kumimoji="1" lang="en-US" altLang="zh-CN" sz="2800" dirty="0">
                <a:solidFill>
                  <a:srgbClr val="FF0000"/>
                </a:solidFill>
                <a:latin typeface="Times New Roman" pitchFamily="18" charset="0"/>
                <a:cs typeface="Tahoma" pitchFamily="34" charset="0"/>
              </a:rPr>
              <a:t>76</a:t>
            </a:r>
            <a:r>
              <a:rPr kumimoji="1" lang="zh-CN" altLang="en-US" sz="2800" dirty="0">
                <a:solidFill>
                  <a:srgbClr val="FF0000"/>
                </a:solidFill>
                <a:latin typeface="Times New Roman" pitchFamily="18" charset="0"/>
                <a:cs typeface="Tahoma" pitchFamily="34" charset="0"/>
              </a:rPr>
              <a:t>，</a:t>
            </a:r>
            <a:r>
              <a:rPr kumimoji="1" lang="en-US" altLang="zh-CN" sz="2800" dirty="0">
                <a:solidFill>
                  <a:srgbClr val="FF0000"/>
                </a:solidFill>
                <a:latin typeface="Times New Roman" pitchFamily="18" charset="0"/>
                <a:cs typeface="Tahoma" pitchFamily="34" charset="0"/>
              </a:rPr>
              <a:t>13</a:t>
            </a:r>
            <a:r>
              <a:rPr kumimoji="1" lang="zh-CN" altLang="en-US" sz="2800" dirty="0">
                <a:solidFill>
                  <a:srgbClr val="FF0000"/>
                </a:solidFill>
                <a:latin typeface="Times New Roman" pitchFamily="18" charset="0"/>
                <a:cs typeface="Tahoma" pitchFamily="34" charset="0"/>
              </a:rPr>
              <a:t>，</a:t>
            </a:r>
            <a:r>
              <a:rPr kumimoji="1" lang="en-US" altLang="zh-CN" sz="2800" dirty="0">
                <a:solidFill>
                  <a:srgbClr val="FF0000"/>
                </a:solidFill>
                <a:latin typeface="Times New Roman" pitchFamily="18" charset="0"/>
                <a:cs typeface="Tahoma" pitchFamily="34" charset="0"/>
              </a:rPr>
              <a:t>49’</a:t>
            </a:r>
            <a:endParaRPr kumimoji="1" lang="en-US" altLang="zh-CN" sz="2600" dirty="0">
              <a:latin typeface="宋体" charset="-122"/>
              <a:cs typeface="Tahoma" pitchFamily="34" charset="0"/>
            </a:endParaRPr>
          </a:p>
          <a:p>
            <a:pPr eaLnBrk="1" hangingPunct="1">
              <a:spcBef>
                <a:spcPct val="0"/>
              </a:spcBef>
              <a:buClrTx/>
              <a:buSzTx/>
              <a:buFontTx/>
              <a:buNone/>
            </a:pPr>
            <a:r>
              <a:rPr kumimoji="1" lang="en-US" altLang="zh-CN" sz="2600" dirty="0" err="1" smtClean="0">
                <a:latin typeface="Times New Roman" pitchFamily="18" charset="0"/>
                <a:cs typeface="Tahoma" pitchFamily="34" charset="0"/>
              </a:rPr>
              <a:t>MergeSort</a:t>
            </a:r>
            <a:r>
              <a:rPr kumimoji="1" lang="en-US" altLang="zh-CN" sz="2600" dirty="0" smtClean="0">
                <a:latin typeface="Times New Roman" pitchFamily="18" charset="0"/>
                <a:cs typeface="Tahoma" pitchFamily="34" charset="0"/>
              </a:rPr>
              <a:t>(r,0,6</a:t>
            </a:r>
            <a:r>
              <a:rPr kumimoji="1" lang="en-US" altLang="zh-CN" sz="2600" dirty="0">
                <a:latin typeface="Times New Roman" pitchFamily="18" charset="0"/>
                <a:cs typeface="Tahoma" pitchFamily="34" charset="0"/>
              </a:rPr>
              <a:t>)</a:t>
            </a:r>
          </a:p>
          <a:p>
            <a:pPr eaLnBrk="1" hangingPunct="1">
              <a:spcBef>
                <a:spcPct val="0"/>
              </a:spcBef>
              <a:buClrTx/>
              <a:buSzTx/>
              <a:buFontTx/>
              <a:buNone/>
            </a:pPr>
            <a:r>
              <a:rPr kumimoji="1" lang="en-US" altLang="zh-CN" sz="2600" dirty="0">
                <a:latin typeface="Times New Roman" pitchFamily="18" charset="0"/>
                <a:cs typeface="Tahoma" pitchFamily="34" charset="0"/>
              </a:rPr>
              <a:t>   </a:t>
            </a:r>
            <a:r>
              <a:rPr kumimoji="1" lang="en-US" altLang="zh-CN" sz="2600" dirty="0" err="1" smtClean="0">
                <a:latin typeface="Times New Roman" pitchFamily="18" charset="0"/>
                <a:cs typeface="Tahoma" pitchFamily="34" charset="0"/>
              </a:rPr>
              <a:t>MergeSort</a:t>
            </a:r>
            <a:r>
              <a:rPr kumimoji="1" lang="en-US" altLang="zh-CN" sz="2600" dirty="0" smtClean="0">
                <a:latin typeface="Times New Roman" pitchFamily="18" charset="0"/>
                <a:cs typeface="Tahoma" pitchFamily="34" charset="0"/>
              </a:rPr>
              <a:t>(r,0,3</a:t>
            </a:r>
            <a:r>
              <a:rPr kumimoji="1" lang="en-US" altLang="zh-CN" sz="2600" dirty="0">
                <a:latin typeface="Times New Roman" pitchFamily="18" charset="0"/>
                <a:cs typeface="Tahoma" pitchFamily="34" charset="0"/>
              </a:rPr>
              <a:t>)</a:t>
            </a:r>
          </a:p>
          <a:p>
            <a:pPr eaLnBrk="1" hangingPunct="1">
              <a:spcBef>
                <a:spcPct val="0"/>
              </a:spcBef>
              <a:buClrTx/>
              <a:buSzTx/>
              <a:buFontTx/>
              <a:buNone/>
            </a:pPr>
            <a:r>
              <a:rPr kumimoji="1" lang="en-US" altLang="zh-CN" sz="2600" dirty="0">
                <a:latin typeface="Times New Roman" pitchFamily="18" charset="0"/>
                <a:cs typeface="Tahoma" pitchFamily="34" charset="0"/>
              </a:rPr>
              <a:t>	</a:t>
            </a:r>
            <a:r>
              <a:rPr kumimoji="1" lang="en-US" altLang="zh-CN" sz="2600" dirty="0" err="1" smtClean="0">
                <a:latin typeface="Times New Roman" pitchFamily="18" charset="0"/>
                <a:cs typeface="Tahoma" pitchFamily="34" charset="0"/>
              </a:rPr>
              <a:t>MergeSort</a:t>
            </a:r>
            <a:r>
              <a:rPr kumimoji="1" lang="en-US" altLang="zh-CN" sz="2600" dirty="0" smtClean="0">
                <a:latin typeface="Times New Roman" pitchFamily="18" charset="0"/>
                <a:cs typeface="Tahoma" pitchFamily="34" charset="0"/>
              </a:rPr>
              <a:t>(r,0,1</a:t>
            </a:r>
            <a:r>
              <a:rPr kumimoji="1" lang="en-US" altLang="zh-CN" sz="2600" dirty="0">
                <a:latin typeface="Times New Roman" pitchFamily="18" charset="0"/>
                <a:cs typeface="Tahoma" pitchFamily="34" charset="0"/>
              </a:rPr>
              <a:t>)</a:t>
            </a:r>
          </a:p>
          <a:p>
            <a:pPr eaLnBrk="1" hangingPunct="1">
              <a:spcBef>
                <a:spcPct val="0"/>
              </a:spcBef>
              <a:buClrTx/>
              <a:buSzTx/>
              <a:buFontTx/>
              <a:buNone/>
            </a:pPr>
            <a:r>
              <a:rPr kumimoji="1" lang="en-US" altLang="zh-CN" sz="2600" dirty="0">
                <a:latin typeface="Times New Roman" pitchFamily="18" charset="0"/>
                <a:cs typeface="Tahoma" pitchFamily="34" charset="0"/>
              </a:rPr>
              <a:t>	   </a:t>
            </a:r>
            <a:r>
              <a:rPr kumimoji="1" lang="en-US" altLang="zh-CN" sz="2600" dirty="0" err="1" smtClean="0">
                <a:latin typeface="Times New Roman" pitchFamily="18" charset="0"/>
                <a:cs typeface="Tahoma" pitchFamily="34" charset="0"/>
              </a:rPr>
              <a:t>MergeSort</a:t>
            </a:r>
            <a:r>
              <a:rPr kumimoji="1" lang="en-US" altLang="zh-CN" sz="2600" dirty="0" smtClean="0">
                <a:latin typeface="Times New Roman" pitchFamily="18" charset="0"/>
                <a:cs typeface="Tahoma" pitchFamily="34" charset="0"/>
              </a:rPr>
              <a:t>(r,0,0</a:t>
            </a:r>
            <a:r>
              <a:rPr kumimoji="1" lang="en-US" altLang="zh-CN" sz="2600" dirty="0">
                <a:latin typeface="Times New Roman" pitchFamily="18" charset="0"/>
                <a:cs typeface="Tahoma" pitchFamily="34" charset="0"/>
              </a:rPr>
              <a:t>) r1[0]=r[0]</a:t>
            </a:r>
          </a:p>
          <a:p>
            <a:pPr eaLnBrk="1" hangingPunct="1">
              <a:spcBef>
                <a:spcPct val="0"/>
              </a:spcBef>
              <a:buClrTx/>
              <a:buSzTx/>
              <a:buFontTx/>
              <a:buNone/>
            </a:pPr>
            <a:r>
              <a:rPr kumimoji="1" lang="en-US" altLang="zh-CN" sz="2600" dirty="0">
                <a:latin typeface="Times New Roman" pitchFamily="18" charset="0"/>
                <a:cs typeface="Tahoma" pitchFamily="34" charset="0"/>
              </a:rPr>
              <a:t>	   </a:t>
            </a:r>
            <a:r>
              <a:rPr kumimoji="1" lang="en-US" altLang="zh-CN" sz="2600" dirty="0" err="1" smtClean="0">
                <a:latin typeface="Times New Roman" pitchFamily="18" charset="0"/>
                <a:cs typeface="Tahoma" pitchFamily="34" charset="0"/>
              </a:rPr>
              <a:t>MergeSort</a:t>
            </a:r>
            <a:r>
              <a:rPr kumimoji="1" lang="en-US" altLang="zh-CN" sz="2600" dirty="0" smtClean="0">
                <a:latin typeface="Times New Roman" pitchFamily="18" charset="0"/>
                <a:cs typeface="Tahoma" pitchFamily="34" charset="0"/>
              </a:rPr>
              <a:t>(r,1,1</a:t>
            </a:r>
            <a:r>
              <a:rPr kumimoji="1" lang="en-US" altLang="zh-CN" sz="2600" dirty="0">
                <a:latin typeface="Times New Roman" pitchFamily="18" charset="0"/>
                <a:cs typeface="Tahoma" pitchFamily="34" charset="0"/>
              </a:rPr>
              <a:t>) r1[1]=r[1]</a:t>
            </a:r>
          </a:p>
          <a:p>
            <a:pPr eaLnBrk="1" hangingPunct="1">
              <a:spcBef>
                <a:spcPct val="0"/>
              </a:spcBef>
              <a:buClrTx/>
              <a:buSzTx/>
              <a:buFontTx/>
              <a:buNone/>
            </a:pPr>
            <a:r>
              <a:rPr kumimoji="1" lang="en-US" altLang="zh-CN" sz="2600" dirty="0">
                <a:latin typeface="Times New Roman" pitchFamily="18" charset="0"/>
                <a:cs typeface="Tahoma" pitchFamily="34" charset="0"/>
              </a:rPr>
              <a:t>	   Merge(r1,r,0,0,1)</a:t>
            </a:r>
          </a:p>
          <a:p>
            <a:pPr eaLnBrk="1" hangingPunct="1">
              <a:spcBef>
                <a:spcPct val="0"/>
              </a:spcBef>
              <a:buClrTx/>
              <a:buSzTx/>
              <a:buFontTx/>
              <a:buNone/>
            </a:pPr>
            <a:r>
              <a:rPr kumimoji="1" lang="en-US" altLang="zh-CN" sz="2600" dirty="0">
                <a:latin typeface="Times New Roman" pitchFamily="18" charset="0"/>
                <a:cs typeface="Tahoma" pitchFamily="34" charset="0"/>
              </a:rPr>
              <a:t>	</a:t>
            </a:r>
            <a:r>
              <a:rPr kumimoji="1" lang="en-US" altLang="zh-CN" sz="2600" dirty="0" err="1" smtClean="0">
                <a:latin typeface="Times New Roman" pitchFamily="18" charset="0"/>
                <a:cs typeface="Tahoma" pitchFamily="34" charset="0"/>
              </a:rPr>
              <a:t>MergeSort</a:t>
            </a:r>
            <a:r>
              <a:rPr kumimoji="1" lang="en-US" altLang="zh-CN" sz="2600" dirty="0" smtClean="0">
                <a:latin typeface="Times New Roman" pitchFamily="18" charset="0"/>
                <a:cs typeface="Tahoma" pitchFamily="34" charset="0"/>
              </a:rPr>
              <a:t>(r,2,3</a:t>
            </a:r>
            <a:r>
              <a:rPr kumimoji="1" lang="en-US" altLang="zh-CN" sz="2600" dirty="0">
                <a:latin typeface="Times New Roman" pitchFamily="18" charset="0"/>
                <a:cs typeface="Tahoma" pitchFamily="34" charset="0"/>
              </a:rPr>
              <a:t>)</a:t>
            </a:r>
          </a:p>
          <a:p>
            <a:pPr eaLnBrk="1" hangingPunct="1">
              <a:spcBef>
                <a:spcPct val="0"/>
              </a:spcBef>
              <a:buClrTx/>
              <a:buSzTx/>
              <a:buFontTx/>
              <a:buNone/>
            </a:pPr>
            <a:r>
              <a:rPr kumimoji="1" lang="en-US" altLang="zh-CN" sz="2600" dirty="0">
                <a:latin typeface="Times New Roman" pitchFamily="18" charset="0"/>
                <a:cs typeface="Tahoma" pitchFamily="34" charset="0"/>
              </a:rPr>
              <a:t>	   </a:t>
            </a:r>
            <a:r>
              <a:rPr kumimoji="1" lang="en-US" altLang="zh-CN" sz="2600" dirty="0" err="1" smtClean="0">
                <a:latin typeface="Times New Roman" pitchFamily="18" charset="0"/>
                <a:cs typeface="Tahoma" pitchFamily="34" charset="0"/>
              </a:rPr>
              <a:t>MergeSort</a:t>
            </a:r>
            <a:r>
              <a:rPr kumimoji="1" lang="en-US" altLang="zh-CN" sz="2600" dirty="0" smtClean="0">
                <a:latin typeface="Times New Roman" pitchFamily="18" charset="0"/>
                <a:cs typeface="Tahoma" pitchFamily="34" charset="0"/>
              </a:rPr>
              <a:t>(r,2,2</a:t>
            </a:r>
            <a:r>
              <a:rPr kumimoji="1" lang="en-US" altLang="zh-CN" sz="2600" dirty="0">
                <a:latin typeface="Times New Roman" pitchFamily="18" charset="0"/>
                <a:cs typeface="Tahoma" pitchFamily="34" charset="0"/>
              </a:rPr>
              <a:t>) r1[2]=r[2]</a:t>
            </a:r>
          </a:p>
          <a:p>
            <a:pPr eaLnBrk="1" hangingPunct="1">
              <a:spcBef>
                <a:spcPct val="0"/>
              </a:spcBef>
              <a:buClrTx/>
              <a:buSzTx/>
              <a:buFontTx/>
              <a:buNone/>
            </a:pPr>
            <a:r>
              <a:rPr kumimoji="1" lang="en-US" altLang="zh-CN" sz="2600" dirty="0">
                <a:latin typeface="Times New Roman" pitchFamily="18" charset="0"/>
                <a:cs typeface="Tahoma" pitchFamily="34" charset="0"/>
              </a:rPr>
              <a:t>	   </a:t>
            </a:r>
            <a:r>
              <a:rPr kumimoji="1" lang="en-US" altLang="zh-CN" sz="2600" dirty="0" err="1" smtClean="0">
                <a:latin typeface="Times New Roman" pitchFamily="18" charset="0"/>
                <a:cs typeface="Tahoma" pitchFamily="34" charset="0"/>
              </a:rPr>
              <a:t>MergeSort</a:t>
            </a:r>
            <a:r>
              <a:rPr kumimoji="1" lang="en-US" altLang="zh-CN" sz="2600" dirty="0" smtClean="0">
                <a:latin typeface="Times New Roman" pitchFamily="18" charset="0"/>
                <a:cs typeface="Tahoma" pitchFamily="34" charset="0"/>
              </a:rPr>
              <a:t>(r,3,3</a:t>
            </a:r>
            <a:r>
              <a:rPr kumimoji="1" lang="en-US" altLang="zh-CN" sz="2600" dirty="0">
                <a:latin typeface="Times New Roman" pitchFamily="18" charset="0"/>
                <a:cs typeface="Tahoma" pitchFamily="34" charset="0"/>
              </a:rPr>
              <a:t>) r1[3]=r[3]</a:t>
            </a:r>
          </a:p>
          <a:p>
            <a:pPr eaLnBrk="1" hangingPunct="1">
              <a:spcBef>
                <a:spcPct val="0"/>
              </a:spcBef>
              <a:buClrTx/>
              <a:buSzTx/>
              <a:buFontTx/>
              <a:buNone/>
            </a:pPr>
            <a:r>
              <a:rPr kumimoji="1" lang="en-US" altLang="zh-CN" sz="2600" dirty="0">
                <a:latin typeface="Times New Roman" pitchFamily="18" charset="0"/>
                <a:cs typeface="Tahoma" pitchFamily="34" charset="0"/>
              </a:rPr>
              <a:t>	   Merge(r1,r,2,2,3)</a:t>
            </a:r>
          </a:p>
          <a:p>
            <a:pPr eaLnBrk="1" hangingPunct="1">
              <a:spcBef>
                <a:spcPct val="0"/>
              </a:spcBef>
              <a:buClrTx/>
              <a:buSzTx/>
              <a:buFontTx/>
              <a:buNone/>
            </a:pPr>
            <a:r>
              <a:rPr kumimoji="1" lang="en-US" altLang="zh-CN" sz="2600" dirty="0">
                <a:latin typeface="Times New Roman" pitchFamily="18" charset="0"/>
                <a:cs typeface="Tahoma" pitchFamily="34" charset="0"/>
              </a:rPr>
              <a:t>	Merge(r1,r,0,1,3)</a:t>
            </a:r>
          </a:p>
          <a:p>
            <a:pPr eaLnBrk="1" hangingPunct="1">
              <a:spcBef>
                <a:spcPct val="0"/>
              </a:spcBef>
              <a:buClrTx/>
              <a:buSzTx/>
              <a:buFontTx/>
              <a:buNone/>
            </a:pPr>
            <a:r>
              <a:rPr kumimoji="1" lang="en-US" altLang="zh-CN" sz="2600" dirty="0">
                <a:latin typeface="Times New Roman" pitchFamily="18" charset="0"/>
                <a:cs typeface="Tahoma" pitchFamily="34" charset="0"/>
              </a:rPr>
              <a:t>   </a:t>
            </a:r>
            <a:r>
              <a:rPr kumimoji="1" lang="en-US" altLang="zh-CN" sz="2600" dirty="0" err="1" smtClean="0">
                <a:latin typeface="Times New Roman" pitchFamily="18" charset="0"/>
                <a:cs typeface="Tahoma" pitchFamily="34" charset="0"/>
              </a:rPr>
              <a:t>MergeSort</a:t>
            </a:r>
            <a:r>
              <a:rPr kumimoji="1" lang="en-US" altLang="zh-CN" sz="2600" dirty="0" smtClean="0">
                <a:latin typeface="Times New Roman" pitchFamily="18" charset="0"/>
                <a:cs typeface="Tahoma" pitchFamily="34" charset="0"/>
              </a:rPr>
              <a:t>(r,4,6</a:t>
            </a:r>
            <a:r>
              <a:rPr kumimoji="1" lang="en-US" altLang="zh-CN" sz="2600" dirty="0">
                <a:latin typeface="Times New Roman" pitchFamily="18" charset="0"/>
                <a:cs typeface="Tahoma" pitchFamily="34" charset="0"/>
              </a:rPr>
              <a:t>)</a:t>
            </a:r>
          </a:p>
          <a:p>
            <a:pPr eaLnBrk="1" hangingPunct="1">
              <a:spcBef>
                <a:spcPct val="0"/>
              </a:spcBef>
              <a:buClrTx/>
              <a:buSzTx/>
              <a:buFontTx/>
              <a:buNone/>
            </a:pPr>
            <a:r>
              <a:rPr kumimoji="1" lang="en-US" altLang="zh-CN" sz="2600" dirty="0">
                <a:latin typeface="Times New Roman" pitchFamily="18" charset="0"/>
                <a:cs typeface="Tahoma" pitchFamily="34" charset="0"/>
              </a:rPr>
              <a:t>	…</a:t>
            </a:r>
          </a:p>
          <a:p>
            <a:pPr eaLnBrk="1" hangingPunct="1">
              <a:spcBef>
                <a:spcPct val="0"/>
              </a:spcBef>
              <a:buClrTx/>
              <a:buSzTx/>
              <a:buFontTx/>
              <a:buNone/>
            </a:pPr>
            <a:r>
              <a:rPr kumimoji="1" lang="en-US" altLang="zh-CN" sz="2600" dirty="0">
                <a:latin typeface="Times New Roman" pitchFamily="18" charset="0"/>
                <a:cs typeface="Tahoma" pitchFamily="34" charset="0"/>
              </a:rPr>
              <a:t>   Merge(r1,r,0,3,6)</a:t>
            </a:r>
          </a:p>
        </p:txBody>
      </p:sp>
      <p:sp>
        <p:nvSpPr>
          <p:cNvPr id="40963" name="矩形 3"/>
          <p:cNvSpPr>
            <a:spLocks noChangeArrowheads="1"/>
          </p:cNvSpPr>
          <p:nvPr/>
        </p:nvSpPr>
        <p:spPr bwMode="auto">
          <a:xfrm>
            <a:off x="4643438" y="4572000"/>
            <a:ext cx="4214812"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104000"/>
              </a:lnSpc>
              <a:spcBef>
                <a:spcPct val="0"/>
              </a:spcBef>
              <a:buClrTx/>
              <a:buSzTx/>
              <a:buFontTx/>
              <a:buNone/>
            </a:pPr>
            <a:r>
              <a:rPr lang="en-US" altLang="zh-CN" sz="2800">
                <a:solidFill>
                  <a:srgbClr val="008000"/>
                </a:solidFill>
                <a:latin typeface="Times New Roman" pitchFamily="18" charset="0"/>
                <a:cs typeface="Tahoma" pitchFamily="34" charset="0"/>
              </a:rPr>
              <a:t>Mergesort</a:t>
            </a:r>
            <a:r>
              <a:rPr lang="en-US" altLang="zh-CN" sz="2800">
                <a:solidFill>
                  <a:srgbClr val="008000"/>
                </a:solidFill>
                <a:latin typeface="宋体" charset="-122"/>
                <a:cs typeface="Tahoma" pitchFamily="34" charset="0"/>
              </a:rPr>
              <a:t>(</a:t>
            </a:r>
            <a:r>
              <a:rPr lang="en-US" altLang="zh-CN" sz="2800">
                <a:solidFill>
                  <a:srgbClr val="008000"/>
                </a:solidFill>
                <a:latin typeface="Times New Roman" pitchFamily="18" charset="0"/>
                <a:cs typeface="Tahoma" pitchFamily="34" charset="0"/>
              </a:rPr>
              <a:t>r, r1, s, m</a:t>
            </a:r>
            <a:r>
              <a:rPr lang="en-US" altLang="zh-CN" sz="2800">
                <a:solidFill>
                  <a:srgbClr val="008000"/>
                </a:solidFill>
                <a:latin typeface="宋体" charset="-122"/>
                <a:cs typeface="Tahoma" pitchFamily="34" charset="0"/>
              </a:rPr>
              <a:t>)</a:t>
            </a:r>
            <a:r>
              <a:rPr lang="en-US" altLang="zh-CN" sz="2800">
                <a:solidFill>
                  <a:srgbClr val="008000"/>
                </a:solidFill>
                <a:latin typeface="Times New Roman" pitchFamily="18" charset="0"/>
                <a:cs typeface="Tahoma" pitchFamily="34" charset="0"/>
              </a:rPr>
              <a:t>;  </a:t>
            </a:r>
          </a:p>
          <a:p>
            <a:pPr algn="just">
              <a:lnSpc>
                <a:spcPct val="104000"/>
              </a:lnSpc>
              <a:spcBef>
                <a:spcPct val="0"/>
              </a:spcBef>
              <a:buClrTx/>
              <a:buSzTx/>
              <a:buFontTx/>
              <a:buNone/>
            </a:pPr>
            <a:r>
              <a:rPr lang="en-US" altLang="zh-CN" sz="2800">
                <a:solidFill>
                  <a:srgbClr val="008000"/>
                </a:solidFill>
                <a:latin typeface="Times New Roman" pitchFamily="18" charset="0"/>
                <a:cs typeface="Tahoma" pitchFamily="34" charset="0"/>
              </a:rPr>
              <a:t>Mergesort</a:t>
            </a:r>
            <a:r>
              <a:rPr lang="en-US" altLang="zh-CN" sz="2800">
                <a:solidFill>
                  <a:srgbClr val="008000"/>
                </a:solidFill>
                <a:latin typeface="宋体" charset="-122"/>
                <a:cs typeface="Tahoma" pitchFamily="34" charset="0"/>
              </a:rPr>
              <a:t>(</a:t>
            </a:r>
            <a:r>
              <a:rPr lang="en-US" altLang="zh-CN" sz="2800">
                <a:solidFill>
                  <a:srgbClr val="008000"/>
                </a:solidFill>
                <a:latin typeface="Times New Roman" pitchFamily="18" charset="0"/>
                <a:cs typeface="Tahoma" pitchFamily="34" charset="0"/>
              </a:rPr>
              <a:t>r, r1, m+1, t</a:t>
            </a:r>
            <a:r>
              <a:rPr lang="en-US" altLang="zh-CN" sz="2800">
                <a:solidFill>
                  <a:srgbClr val="008000"/>
                </a:solidFill>
                <a:latin typeface="宋体" charset="-122"/>
                <a:cs typeface="Tahoma" pitchFamily="34" charset="0"/>
              </a:rPr>
              <a:t>)</a:t>
            </a:r>
            <a:r>
              <a:rPr lang="en-US" altLang="zh-CN" sz="2800">
                <a:solidFill>
                  <a:srgbClr val="008000"/>
                </a:solidFill>
                <a:latin typeface="Times New Roman" pitchFamily="18" charset="0"/>
                <a:cs typeface="Tahoma" pitchFamily="34" charset="0"/>
              </a:rPr>
              <a:t>;   </a:t>
            </a:r>
          </a:p>
          <a:p>
            <a:pPr algn="just">
              <a:lnSpc>
                <a:spcPct val="104000"/>
              </a:lnSpc>
              <a:spcBef>
                <a:spcPct val="0"/>
              </a:spcBef>
              <a:buClrTx/>
              <a:buSzTx/>
              <a:buFontTx/>
              <a:buNone/>
            </a:pPr>
            <a:r>
              <a:rPr lang="en-US" altLang="zh-CN" sz="2800">
                <a:solidFill>
                  <a:srgbClr val="008000"/>
                </a:solidFill>
                <a:latin typeface="Times New Roman" pitchFamily="18" charset="0"/>
                <a:cs typeface="Tahoma" pitchFamily="34" charset="0"/>
              </a:rPr>
              <a:t>Merge</a:t>
            </a:r>
            <a:r>
              <a:rPr lang="en-US" altLang="zh-CN" sz="2800">
                <a:solidFill>
                  <a:srgbClr val="008000"/>
                </a:solidFill>
                <a:latin typeface="宋体" charset="-122"/>
                <a:cs typeface="Tahoma" pitchFamily="34" charset="0"/>
              </a:rPr>
              <a:t>(</a:t>
            </a:r>
            <a:r>
              <a:rPr lang="en-US" altLang="zh-CN" sz="2800">
                <a:solidFill>
                  <a:srgbClr val="008000"/>
                </a:solidFill>
                <a:latin typeface="Times New Roman" pitchFamily="18" charset="0"/>
                <a:cs typeface="Tahoma" pitchFamily="34" charset="0"/>
              </a:rPr>
              <a:t>r1, r, s, m, t</a:t>
            </a:r>
            <a:r>
              <a:rPr lang="en-US" altLang="zh-CN" sz="2800">
                <a:solidFill>
                  <a:srgbClr val="008000"/>
                </a:solidFill>
                <a:latin typeface="宋体" charset="-122"/>
                <a:cs typeface="Tahoma" pitchFamily="34" charset="0"/>
              </a:rPr>
              <a:t>)</a:t>
            </a:r>
            <a:r>
              <a:rPr lang="en-US" altLang="zh-CN" sz="2800">
                <a:solidFill>
                  <a:srgbClr val="008000"/>
                </a:solidFill>
                <a:latin typeface="Times New Roman" pitchFamily="18" charset="0"/>
                <a:cs typeface="Tahoma" pitchFamily="34" charset="0"/>
              </a:rPr>
              <a:t>; </a:t>
            </a:r>
            <a:endParaRPr lang="zh-CN" altLang="en-US" sz="2800" b="0">
              <a:solidFill>
                <a:srgbClr val="008000"/>
              </a:solidFill>
              <a:latin typeface="Times New Roman" pitchFamily="18" charset="0"/>
              <a:cs typeface="Tahoma" pitchFamily="34" charset="0"/>
            </a:endParaRPr>
          </a:p>
        </p:txBody>
      </p:sp>
      <p:sp>
        <p:nvSpPr>
          <p:cNvPr id="5" name="矩形 4"/>
          <p:cNvSpPr>
            <a:spLocks noChangeArrowheads="1"/>
          </p:cNvSpPr>
          <p:nvPr/>
        </p:nvSpPr>
        <p:spPr bwMode="auto">
          <a:xfrm>
            <a:off x="1285875" y="5929313"/>
            <a:ext cx="6215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lgn="just">
              <a:lnSpc>
                <a:spcPct val="104000"/>
              </a:lnSpc>
              <a:spcBef>
                <a:spcPct val="0"/>
              </a:spcBef>
              <a:buClrTx/>
              <a:buSzTx/>
              <a:buFontTx/>
              <a:buNone/>
            </a:pPr>
            <a:r>
              <a:rPr lang="zh-CN" altLang="en-US" sz="2800">
                <a:solidFill>
                  <a:srgbClr val="FF0000"/>
                </a:solidFill>
                <a:latin typeface="Times New Roman" pitchFamily="18" charset="0"/>
                <a:cs typeface="Tahoma" pitchFamily="34" charset="0"/>
              </a:rPr>
              <a:t>注意每次都要划分到仅剩下一个元素</a:t>
            </a:r>
          </a:p>
        </p:txBody>
      </p:sp>
      <p:sp>
        <p:nvSpPr>
          <p:cNvPr id="40965" name="日期占位符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fld id="{3816C9B7-F33A-4C2A-B0FA-7E2248C8435C}" type="datetime1">
              <a:rPr lang="zh-CN" altLang="en-US" sz="1400" b="0" smtClean="0">
                <a:latin typeface="Comic Sans MS" pitchFamily="66" charset="0"/>
                <a:cs typeface="Tahoma" pitchFamily="34" charset="0"/>
              </a:rPr>
              <a:pPr>
                <a:spcBef>
                  <a:spcPct val="0"/>
                </a:spcBef>
                <a:buClrTx/>
                <a:buSzTx/>
                <a:buFontTx/>
                <a:buNone/>
              </a:pPr>
              <a:t>2016/3/17</a:t>
            </a:fld>
            <a:endParaRPr lang="en-US" altLang="zh-CN" sz="1400" b="0" smtClean="0">
              <a:latin typeface="Comic Sans MS" pitchFamily="66" charset="0"/>
              <a:cs typeface="Tahoma" pitchFamily="34" charset="0"/>
            </a:endParaRPr>
          </a:p>
        </p:txBody>
      </p:sp>
      <p:sp>
        <p:nvSpPr>
          <p:cNvPr id="4096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Page </a:t>
            </a:r>
            <a:fld id="{EF25B4A6-AC4A-42D5-ABD4-7C0926F3CF0B}" type="slidenum">
              <a:rPr lang="en-US" altLang="zh-CN" sz="1400" b="0" smtClean="0">
                <a:latin typeface="Comic Sans MS" pitchFamily="66" charset="0"/>
                <a:cs typeface="Tahoma" pitchFamily="34" charset="0"/>
              </a:rPr>
              <a:pPr>
                <a:spcBef>
                  <a:spcPct val="0"/>
                </a:spcBef>
                <a:buClrTx/>
                <a:buSzTx/>
                <a:buFontTx/>
                <a:buNone/>
              </a:pPr>
              <a:t>9</a:t>
            </a:fld>
            <a:endParaRPr lang="en-US" altLang="zh-CN" sz="1400" b="0" smtClean="0">
              <a:latin typeface="Comic Sans MS" pitchFamily="66" charset="0"/>
              <a:cs typeface="Tahoma" pitchFamily="34" charset="0"/>
            </a:endParaRPr>
          </a:p>
        </p:txBody>
      </p:sp>
      <p:sp>
        <p:nvSpPr>
          <p:cNvPr id="40967" name="页脚占位符 7"/>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SzPct val="90000"/>
              <a:buChar char="•"/>
              <a:defRPr sz="3400" b="1">
                <a:solidFill>
                  <a:schemeClr val="tx1"/>
                </a:solidFill>
                <a:latin typeface="Tahoma" pitchFamily="34" charset="0"/>
                <a:ea typeface="宋体" charset="-122"/>
              </a:defRPr>
            </a:lvl1pPr>
            <a:lvl2pPr marL="742950" indent="-285750" eaLnBrk="0" hangingPunct="0">
              <a:spcBef>
                <a:spcPct val="20000"/>
              </a:spcBef>
              <a:buClr>
                <a:schemeClr val="hlink"/>
              </a:buClr>
              <a:buChar char="–"/>
              <a:defRPr sz="2800" b="1">
                <a:solidFill>
                  <a:srgbClr val="08228E"/>
                </a:solidFill>
                <a:latin typeface="Tahoma" pitchFamily="34" charset="0"/>
                <a:ea typeface="宋体" charset="-122"/>
              </a:defRPr>
            </a:lvl2pPr>
            <a:lvl3pPr marL="1143000" indent="-228600" eaLnBrk="0" hangingPunct="0">
              <a:spcBef>
                <a:spcPct val="20000"/>
              </a:spcBef>
              <a:buClr>
                <a:schemeClr val="accent1"/>
              </a:buClr>
              <a:buChar char="•"/>
              <a:defRPr sz="2400" b="1">
                <a:solidFill>
                  <a:schemeClr val="tx1"/>
                </a:solidFill>
                <a:latin typeface="Tahoma" pitchFamily="34" charset="0"/>
                <a:ea typeface="宋体" charset="-122"/>
              </a:defRPr>
            </a:lvl3pPr>
            <a:lvl4pPr marL="1600200" indent="-228600" eaLnBrk="0" hangingPunct="0">
              <a:spcBef>
                <a:spcPct val="20000"/>
              </a:spcBef>
              <a:buClr>
                <a:schemeClr val="hlink"/>
              </a:buClr>
              <a:buChar char="–"/>
              <a:defRPr sz="2000" b="1">
                <a:solidFill>
                  <a:schemeClr val="tx1"/>
                </a:solidFill>
                <a:latin typeface="Tahoma" pitchFamily="34" charset="0"/>
                <a:ea typeface="宋体" charset="-122"/>
              </a:defRPr>
            </a:lvl4pPr>
            <a:lvl5pPr marL="2057400" indent="-228600" eaLnBrk="0" hangingPunct="0">
              <a:spcBef>
                <a:spcPct val="20000"/>
              </a:spcBef>
              <a:buChar char="–"/>
              <a:defRPr sz="2000" b="1">
                <a:solidFill>
                  <a:schemeClr val="tx1"/>
                </a:solidFill>
                <a:latin typeface="Tahoma"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Tahoma"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Tahoma"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Tahoma"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Tahoma" pitchFamily="34" charset="0"/>
                <a:ea typeface="宋体" charset="-122"/>
              </a:defRPr>
            </a:lvl9pPr>
          </a:lstStyle>
          <a:p>
            <a:pPr>
              <a:spcBef>
                <a:spcPct val="0"/>
              </a:spcBef>
              <a:buClrTx/>
              <a:buSzTx/>
              <a:buFontTx/>
              <a:buNone/>
            </a:pPr>
            <a:r>
              <a:rPr lang="en-US" altLang="zh-CN" sz="1400" b="0" smtClean="0">
                <a:latin typeface="Comic Sans MS" pitchFamily="66" charset="0"/>
                <a:cs typeface="Tahoma" pitchFamily="34" charset="0"/>
              </a:rPr>
              <a:t>第4章 分治法</a:t>
            </a:r>
          </a:p>
        </p:txBody>
      </p:sp>
    </p:spTree>
    <p:extLst>
      <p:ext uri="{BB962C8B-B14F-4D97-AF65-F5344CB8AC3E}">
        <p14:creationId xmlns:p14="http://schemas.microsoft.com/office/powerpoint/2010/main" val="18200134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anim calcmode="lin" valueType="num">
                                      <p:cBhvr additive="base">
                                        <p:cTn id="11" dur="500" fill="hold"/>
                                        <p:tgtEl>
                                          <p:spTgt spid="8397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39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83973">
                                            <p:txEl>
                                              <p:pRg st="12" end="12"/>
                                            </p:txEl>
                                          </p:spTgt>
                                        </p:tgtEl>
                                        <p:attrNameLst>
                                          <p:attrName>style.visibility</p:attrName>
                                        </p:attrNameLst>
                                      </p:cBhvr>
                                      <p:to>
                                        <p:strVal val="visible"/>
                                      </p:to>
                                    </p:set>
                                    <p:anim calcmode="lin" valueType="num">
                                      <p:cBhvr additive="base">
                                        <p:cTn id="17" dur="500" fill="hold"/>
                                        <p:tgtEl>
                                          <p:spTgt spid="83973">
                                            <p:txEl>
                                              <p:pRg st="12" end="1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97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83973">
                                            <p:txEl>
                                              <p:pRg st="14" end="14"/>
                                            </p:txEl>
                                          </p:spTgt>
                                        </p:tgtEl>
                                        <p:attrNameLst>
                                          <p:attrName>style.visibility</p:attrName>
                                        </p:attrNameLst>
                                      </p:cBhvr>
                                      <p:to>
                                        <p:strVal val="visible"/>
                                      </p:to>
                                    </p:set>
                                    <p:anim calcmode="lin" valueType="num">
                                      <p:cBhvr additive="base">
                                        <p:cTn id="23" dur="500" fill="hold"/>
                                        <p:tgtEl>
                                          <p:spTgt spid="83973">
                                            <p:txEl>
                                              <p:pRg st="14" end="1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397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83973">
                                            <p:txEl>
                                              <p:pRg st="3" end="3"/>
                                            </p:txEl>
                                          </p:spTgt>
                                        </p:tgtEl>
                                        <p:attrNameLst>
                                          <p:attrName>style.visibility</p:attrName>
                                        </p:attrNameLst>
                                      </p:cBhvr>
                                      <p:to>
                                        <p:strVal val="visible"/>
                                      </p:to>
                                    </p:set>
                                    <p:animEffect transition="in" filter="slide(fromBottom)">
                                      <p:cBhvr>
                                        <p:cTn id="29" dur="500"/>
                                        <p:tgtEl>
                                          <p:spTgt spid="8397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83973">
                                            <p:txEl>
                                              <p:pRg st="7" end="7"/>
                                            </p:txEl>
                                          </p:spTgt>
                                        </p:tgtEl>
                                        <p:attrNameLst>
                                          <p:attrName>style.visibility</p:attrName>
                                        </p:attrNameLst>
                                      </p:cBhvr>
                                      <p:to>
                                        <p:strVal val="visible"/>
                                      </p:to>
                                    </p:set>
                                    <p:animEffect transition="in" filter="slide(fromBottom)">
                                      <p:cBhvr>
                                        <p:cTn id="34" dur="500"/>
                                        <p:tgtEl>
                                          <p:spTgt spid="8397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83973">
                                            <p:txEl>
                                              <p:pRg st="11" end="11"/>
                                            </p:txEl>
                                          </p:spTgt>
                                        </p:tgtEl>
                                        <p:attrNameLst>
                                          <p:attrName>style.visibility</p:attrName>
                                        </p:attrNameLst>
                                      </p:cBhvr>
                                      <p:to>
                                        <p:strVal val="visible"/>
                                      </p:to>
                                    </p:set>
                                    <p:animEffect transition="in" filter="slide(fromBottom)">
                                      <p:cBhvr>
                                        <p:cTn id="39" dur="500"/>
                                        <p:tgtEl>
                                          <p:spTgt spid="83973">
                                            <p:txEl>
                                              <p:pRg st="11" end="1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0" presetClass="entr" presetSubtype="0" fill="hold" nodeType="clickEffect">
                                  <p:stCondLst>
                                    <p:cond delay="0"/>
                                  </p:stCondLst>
                                  <p:childTnLst>
                                    <p:set>
                                      <p:cBhvr>
                                        <p:cTn id="43" dur="1" fill="hold">
                                          <p:stCondLst>
                                            <p:cond delay="0"/>
                                          </p:stCondLst>
                                        </p:cTn>
                                        <p:tgtEl>
                                          <p:spTgt spid="83973">
                                            <p:txEl>
                                              <p:pRg st="4" end="4"/>
                                            </p:txEl>
                                          </p:spTgt>
                                        </p:tgtEl>
                                        <p:attrNameLst>
                                          <p:attrName>style.visibility</p:attrName>
                                        </p:attrNameLst>
                                      </p:cBhvr>
                                      <p:to>
                                        <p:strVal val="visible"/>
                                      </p:to>
                                    </p:set>
                                    <p:animEffect transition="in" filter="wedge">
                                      <p:cBhvr>
                                        <p:cTn id="44" dur="2000"/>
                                        <p:tgtEl>
                                          <p:spTgt spid="83973">
                                            <p:txEl>
                                              <p:pRg st="4" end="4"/>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0" presetClass="entr" presetSubtype="0" fill="hold" nodeType="clickEffect">
                                  <p:stCondLst>
                                    <p:cond delay="0"/>
                                  </p:stCondLst>
                                  <p:childTnLst>
                                    <p:set>
                                      <p:cBhvr>
                                        <p:cTn id="48" dur="1" fill="hold">
                                          <p:stCondLst>
                                            <p:cond delay="0"/>
                                          </p:stCondLst>
                                        </p:cTn>
                                        <p:tgtEl>
                                          <p:spTgt spid="83973">
                                            <p:txEl>
                                              <p:pRg st="5" end="5"/>
                                            </p:txEl>
                                          </p:spTgt>
                                        </p:tgtEl>
                                        <p:attrNameLst>
                                          <p:attrName>style.visibility</p:attrName>
                                        </p:attrNameLst>
                                      </p:cBhvr>
                                      <p:to>
                                        <p:strVal val="visible"/>
                                      </p:to>
                                    </p:set>
                                    <p:animEffect transition="in" filter="wedge">
                                      <p:cBhvr>
                                        <p:cTn id="49" dur="2000"/>
                                        <p:tgtEl>
                                          <p:spTgt spid="83973">
                                            <p:txEl>
                                              <p:pRg st="5" end="5"/>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0" presetClass="entr" presetSubtype="0" fill="hold" nodeType="clickEffect">
                                  <p:stCondLst>
                                    <p:cond delay="0"/>
                                  </p:stCondLst>
                                  <p:childTnLst>
                                    <p:set>
                                      <p:cBhvr>
                                        <p:cTn id="53" dur="1" fill="hold">
                                          <p:stCondLst>
                                            <p:cond delay="0"/>
                                          </p:stCondLst>
                                        </p:cTn>
                                        <p:tgtEl>
                                          <p:spTgt spid="83973">
                                            <p:txEl>
                                              <p:pRg st="6" end="6"/>
                                            </p:txEl>
                                          </p:spTgt>
                                        </p:tgtEl>
                                        <p:attrNameLst>
                                          <p:attrName>style.visibility</p:attrName>
                                        </p:attrNameLst>
                                      </p:cBhvr>
                                      <p:to>
                                        <p:strVal val="visible"/>
                                      </p:to>
                                    </p:set>
                                    <p:animEffect transition="in" filter="wedge">
                                      <p:cBhvr>
                                        <p:cTn id="54" dur="2000"/>
                                        <p:tgtEl>
                                          <p:spTgt spid="83973">
                                            <p:txEl>
                                              <p:pRg st="6" end="6"/>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0" presetClass="entr" presetSubtype="0" fill="hold" nodeType="clickEffect">
                                  <p:stCondLst>
                                    <p:cond delay="0"/>
                                  </p:stCondLst>
                                  <p:childTnLst>
                                    <p:set>
                                      <p:cBhvr>
                                        <p:cTn id="58" dur="1" fill="hold">
                                          <p:stCondLst>
                                            <p:cond delay="0"/>
                                          </p:stCondLst>
                                        </p:cTn>
                                        <p:tgtEl>
                                          <p:spTgt spid="83973">
                                            <p:txEl>
                                              <p:pRg st="8" end="8"/>
                                            </p:txEl>
                                          </p:spTgt>
                                        </p:tgtEl>
                                        <p:attrNameLst>
                                          <p:attrName>style.visibility</p:attrName>
                                        </p:attrNameLst>
                                      </p:cBhvr>
                                      <p:to>
                                        <p:strVal val="visible"/>
                                      </p:to>
                                    </p:set>
                                    <p:animEffect transition="in" filter="wedge">
                                      <p:cBhvr>
                                        <p:cTn id="59" dur="2000"/>
                                        <p:tgtEl>
                                          <p:spTgt spid="83973">
                                            <p:txEl>
                                              <p:pRg st="8" end="8"/>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0" presetClass="entr" presetSubtype="0" fill="hold" nodeType="clickEffect">
                                  <p:stCondLst>
                                    <p:cond delay="0"/>
                                  </p:stCondLst>
                                  <p:childTnLst>
                                    <p:set>
                                      <p:cBhvr>
                                        <p:cTn id="63" dur="1" fill="hold">
                                          <p:stCondLst>
                                            <p:cond delay="0"/>
                                          </p:stCondLst>
                                        </p:cTn>
                                        <p:tgtEl>
                                          <p:spTgt spid="83973">
                                            <p:txEl>
                                              <p:pRg st="9" end="9"/>
                                            </p:txEl>
                                          </p:spTgt>
                                        </p:tgtEl>
                                        <p:attrNameLst>
                                          <p:attrName>style.visibility</p:attrName>
                                        </p:attrNameLst>
                                      </p:cBhvr>
                                      <p:to>
                                        <p:strVal val="visible"/>
                                      </p:to>
                                    </p:set>
                                    <p:animEffect transition="in" filter="wedge">
                                      <p:cBhvr>
                                        <p:cTn id="64" dur="2000"/>
                                        <p:tgtEl>
                                          <p:spTgt spid="83973">
                                            <p:txEl>
                                              <p:pRg st="9" end="9"/>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0" presetClass="entr" presetSubtype="0" fill="hold" nodeType="clickEffect">
                                  <p:stCondLst>
                                    <p:cond delay="0"/>
                                  </p:stCondLst>
                                  <p:childTnLst>
                                    <p:set>
                                      <p:cBhvr>
                                        <p:cTn id="68" dur="1" fill="hold">
                                          <p:stCondLst>
                                            <p:cond delay="0"/>
                                          </p:stCondLst>
                                        </p:cTn>
                                        <p:tgtEl>
                                          <p:spTgt spid="83973">
                                            <p:txEl>
                                              <p:pRg st="10" end="10"/>
                                            </p:txEl>
                                          </p:spTgt>
                                        </p:tgtEl>
                                        <p:attrNameLst>
                                          <p:attrName>style.visibility</p:attrName>
                                        </p:attrNameLst>
                                      </p:cBhvr>
                                      <p:to>
                                        <p:strVal val="visible"/>
                                      </p:to>
                                    </p:set>
                                    <p:animEffect transition="in" filter="wedge">
                                      <p:cBhvr>
                                        <p:cTn id="69" dur="2000"/>
                                        <p:tgtEl>
                                          <p:spTgt spid="83973">
                                            <p:txEl>
                                              <p:pRg st="10" end="1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nodeType="clickEffect">
                                  <p:stCondLst>
                                    <p:cond delay="0"/>
                                  </p:stCondLst>
                                  <p:childTnLst>
                                    <p:set>
                                      <p:cBhvr>
                                        <p:cTn id="73" dur="1" fill="hold">
                                          <p:stCondLst>
                                            <p:cond delay="0"/>
                                          </p:stCondLst>
                                        </p:cTn>
                                        <p:tgtEl>
                                          <p:spTgt spid="83973">
                                            <p:txEl>
                                              <p:pRg st="13" end="13"/>
                                            </p:txEl>
                                          </p:spTgt>
                                        </p:tgtEl>
                                        <p:attrNameLst>
                                          <p:attrName>style.visibility</p:attrName>
                                        </p:attrNameLst>
                                      </p:cBhvr>
                                      <p:to>
                                        <p:strVal val="visible"/>
                                      </p:to>
                                    </p:set>
                                    <p:anim calcmode="lin" valueType="num">
                                      <p:cBhvr additive="base">
                                        <p:cTn id="74" dur="500" fill="hold"/>
                                        <p:tgtEl>
                                          <p:spTgt spid="83973">
                                            <p:txEl>
                                              <p:pRg st="13" end="1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397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凸显">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aniu_ppt">
  <a:themeElements>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aniu_ppt">
      <a:majorFont>
        <a:latin typeface="Tahoma"/>
        <a:ea typeface="华文行楷"/>
        <a:cs typeface="Tahoma"/>
      </a:majorFont>
      <a:minorFont>
        <a:latin typeface="Tahoma"/>
        <a:ea typeface="华文新魏"/>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niu_ppt">
  <a:themeElements>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aniu_pp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aniu_pp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aniu_pp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aniu_pp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aniu_pp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aniu_pp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aniu_pp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aniu_pp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1_aniu_pp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1_aniu_pp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4889</TotalTime>
  <Words>3692</Words>
  <Application>Microsoft Office PowerPoint</Application>
  <PresentationFormat>全屏显示(4:3)</PresentationFormat>
  <Paragraphs>513</Paragraphs>
  <Slides>41</Slides>
  <Notes>0</Notes>
  <HiddenSlides>5</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41</vt:i4>
      </vt:variant>
    </vt:vector>
  </HeadingPairs>
  <TitlesOfParts>
    <vt:vector size="46" baseType="lpstr">
      <vt:lpstr>1_凸显</vt:lpstr>
      <vt:lpstr>aniu_ppt</vt:lpstr>
      <vt:lpstr>1_aniu_ppt</vt:lpstr>
      <vt:lpstr>Microsoft Drawing</vt:lpstr>
      <vt:lpstr>Microsoft 公式 3.0</vt:lpstr>
      <vt:lpstr>上次回顾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dc:creator>
  <cp:lastModifiedBy>WPA</cp:lastModifiedBy>
  <cp:revision>271</cp:revision>
  <dcterms:created xsi:type="dcterms:W3CDTF">2006-06-21T07:55:46Z</dcterms:created>
  <dcterms:modified xsi:type="dcterms:W3CDTF">2016-03-17T13:21:41Z</dcterms:modified>
</cp:coreProperties>
</file>