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42"/>
  </p:notesMasterIdLst>
  <p:handoutMasterIdLst>
    <p:handoutMasterId r:id="rId43"/>
  </p:handoutMasterIdLst>
  <p:sldIdLst>
    <p:sldId id="445" r:id="rId4"/>
    <p:sldId id="468" r:id="rId5"/>
    <p:sldId id="470" r:id="rId6"/>
    <p:sldId id="471" r:id="rId7"/>
    <p:sldId id="473" r:id="rId8"/>
    <p:sldId id="474" r:id="rId9"/>
    <p:sldId id="475" r:id="rId10"/>
    <p:sldId id="476" r:id="rId11"/>
    <p:sldId id="477" r:id="rId12"/>
    <p:sldId id="478" r:id="rId13"/>
    <p:sldId id="479" r:id="rId14"/>
    <p:sldId id="480" r:id="rId15"/>
    <p:sldId id="481"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50021"/>
    <a:srgbClr val="FF9900"/>
    <a:srgbClr val="FFFF99"/>
    <a:srgbClr val="FF0000"/>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dirty="0" smtClean="0"/>
              <a:t>，</a:t>
            </a:r>
            <a:r>
              <a:rPr lang="en-US" altLang="zh-CN" dirty="0" smtClean="0"/>
              <a:t>-7,6</a:t>
            </a:r>
            <a:r>
              <a:rPr lang="zh-CN" altLang="en-US" dirty="0" smtClean="0"/>
              <a:t>，</a:t>
            </a:r>
            <a:r>
              <a:rPr lang="en-US" altLang="zh-CN" dirty="0" smtClean="0"/>
              <a:t>-4,7</a:t>
            </a:r>
            <a:r>
              <a:rPr lang="zh-CN" altLang="en-US" dirty="0" smtClean="0"/>
              <a:t>，</a:t>
            </a:r>
            <a:r>
              <a:rPr lang="en-US" altLang="zh-CN" dirty="0" smtClean="0"/>
              <a:t>-2,3</a:t>
            </a:r>
            <a:r>
              <a:rPr lang="zh-CN" altLang="en-US" dirty="0" smtClean="0"/>
              <a:t>，</a:t>
            </a:r>
            <a:r>
              <a:rPr lang="en-US" altLang="zh-CN" dirty="0" smtClean="0"/>
              <a:t>-5</a:t>
            </a:r>
            <a:endParaRPr lang="zh-CN" altLang="en-US" dirty="0"/>
          </a:p>
        </p:txBody>
      </p:sp>
      <p:sp>
        <p:nvSpPr>
          <p:cNvPr id="4" name="灯片编号占位符 3"/>
          <p:cNvSpPr>
            <a:spLocks noGrp="1"/>
          </p:cNvSpPr>
          <p:nvPr>
            <p:ph type="sldNum" sz="quarter" idx="10"/>
          </p:nvPr>
        </p:nvSpPr>
        <p:spPr/>
        <p:txBody>
          <a:bodyPr/>
          <a:lstStyle/>
          <a:p>
            <a:pPr>
              <a:defRPr/>
            </a:pPr>
            <a:fld id="{BDC5F067-DF7D-4B8B-9118-5902D88D49D1}" type="slidenum">
              <a:rPr lang="en-US" altLang="zh-CN" smtClean="0"/>
              <a:pPr>
                <a:defRPr/>
              </a:pPr>
              <a:t>3</a:t>
            </a:fld>
            <a:endParaRPr lang="en-US" altLang="zh-CN"/>
          </a:p>
        </p:txBody>
      </p:sp>
    </p:spTree>
    <p:extLst>
      <p:ext uri="{BB962C8B-B14F-4D97-AF65-F5344CB8AC3E}">
        <p14:creationId xmlns:p14="http://schemas.microsoft.com/office/powerpoint/2010/main" val="337329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2016/3/22</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2016/3/22</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2016/3/22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2016/3/22</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2016/3/22</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2016/3/22</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2016/3/22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2016/3/22</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2016/3/22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2016/3/22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2016/3/22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3/22/2016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3/22/2016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2016/3/22</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2016/3/22</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image" Target="../media/image7.wmf"/><Relationship Id="rId12"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image" Target="../media/image6.wmf"/><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上次回顾</a:t>
            </a:r>
            <a:endParaRPr lang="zh-CN" altLang="en-US" dirty="0"/>
          </a:p>
        </p:txBody>
      </p:sp>
      <p:sp>
        <p:nvSpPr>
          <p:cNvPr id="3" name="内容占位符 2"/>
          <p:cNvSpPr>
            <a:spLocks noGrp="1"/>
          </p:cNvSpPr>
          <p:nvPr>
            <p:ph idx="1"/>
          </p:nvPr>
        </p:nvSpPr>
        <p:spPr>
          <a:xfrm>
            <a:off x="431540" y="1133745"/>
            <a:ext cx="8570295" cy="5029200"/>
          </a:xfrm>
        </p:spPr>
        <p:txBody>
          <a:bodyPr/>
          <a:lstStyle/>
          <a:p>
            <a:pPr>
              <a:lnSpc>
                <a:spcPct val="200000"/>
              </a:lnSpc>
            </a:pPr>
            <a:r>
              <a:rPr kumimoji="1" lang="zh-CN" altLang="en-US" sz="3600" dirty="0" smtClean="0"/>
              <a:t>分</a:t>
            </a:r>
            <a:r>
              <a:rPr kumimoji="1" lang="zh-CN" altLang="en-US" sz="3600" dirty="0"/>
              <a:t>治</a:t>
            </a:r>
            <a:r>
              <a:rPr kumimoji="1" lang="zh-CN" altLang="en-US" sz="3600" dirty="0" smtClean="0"/>
              <a:t>法的思想</a:t>
            </a:r>
            <a:endParaRPr kumimoji="1" lang="en-US" altLang="zh-CN" sz="3600" dirty="0" smtClean="0"/>
          </a:p>
          <a:p>
            <a:pPr>
              <a:lnSpc>
                <a:spcPct val="200000"/>
              </a:lnSpc>
            </a:pPr>
            <a:r>
              <a:rPr kumimoji="1" lang="zh-CN" altLang="en-US" sz="3600" dirty="0" smtClean="0"/>
              <a:t>归并排序</a:t>
            </a:r>
            <a:endParaRPr kumimoji="1" lang="en-US" altLang="zh-CN" sz="3600" dirty="0" smtClean="0"/>
          </a:p>
          <a:p>
            <a:pPr>
              <a:lnSpc>
                <a:spcPct val="200000"/>
              </a:lnSpc>
            </a:pPr>
            <a:r>
              <a:rPr kumimoji="1" lang="zh-CN" altLang="en-US" sz="3600" dirty="0" smtClean="0"/>
              <a:t>快速排序</a:t>
            </a:r>
            <a:endParaRPr kumimoji="1" lang="en-US" altLang="zh-CN" sz="3600" dirty="0" smtClean="0"/>
          </a:p>
          <a:p>
            <a:pPr>
              <a:lnSpc>
                <a:spcPct val="200000"/>
              </a:lnSpc>
            </a:pPr>
            <a:r>
              <a:rPr kumimoji="1" lang="zh-CN" altLang="en-US" sz="3600" dirty="0">
                <a:latin typeface="Times New Roman" pitchFamily="18" charset="0"/>
                <a:ea typeface="宋体" charset="-122"/>
              </a:rPr>
              <a:t>（</a:t>
            </a:r>
            <a:r>
              <a:rPr kumimoji="1" lang="en-US" altLang="zh-CN" sz="3600" dirty="0">
                <a:latin typeface="Times New Roman" pitchFamily="18" charset="0"/>
                <a:ea typeface="宋体" charset="-122"/>
              </a:rPr>
              <a:t>5,3,1,9,2,8,4,7</a:t>
            </a:r>
            <a:r>
              <a:rPr kumimoji="1" lang="zh-CN" altLang="en-US" sz="3600" dirty="0">
                <a:latin typeface="Times New Roman" pitchFamily="18" charset="0"/>
                <a:ea typeface="宋体" charset="-122"/>
              </a:rPr>
              <a:t>）</a:t>
            </a:r>
            <a:endParaRPr kumimoji="1" lang="en-US" altLang="zh-CN" sz="3600" dirty="0" smtClean="0"/>
          </a:p>
          <a:p>
            <a:pPr>
              <a:lnSpc>
                <a:spcPct val="200000"/>
              </a:lnSpc>
            </a:pPr>
            <a:endParaRPr lang="zh-CN" altLang="en-US" sz="3600" dirty="0"/>
          </a:p>
        </p:txBody>
      </p:sp>
      <p:sp>
        <p:nvSpPr>
          <p:cNvPr id="4" name="日期占位符 3"/>
          <p:cNvSpPr>
            <a:spLocks noGrp="1"/>
          </p:cNvSpPr>
          <p:nvPr>
            <p:ph type="dt" sz="half" idx="10"/>
          </p:nvPr>
        </p:nvSpPr>
        <p:spPr/>
        <p:txBody>
          <a:bodyPr/>
          <a:lstStyle/>
          <a:p>
            <a:pPr>
              <a:defRPr/>
            </a:pPr>
            <a:fld id="{FC4F1AD0-27ED-4B16-8BE3-111E23288BDF}" type="datetime1">
              <a:rPr lang="zh-CN" altLang="en-US" smtClean="0"/>
              <a:pPr>
                <a:defRPr/>
              </a:pPr>
              <a:t>2016/3/22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2</a:t>
            </a:r>
            <a:r>
              <a:rPr lang="zh-CN" altLang="en-US" smtClean="0"/>
              <a:t>章 算法分析基础</a:t>
            </a: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Page </a:t>
            </a:r>
            <a:fld id="{6B3D35D9-A1ED-4FEF-9485-22CECB685932}" type="slidenum">
              <a:rPr lang="en-US" altLang="zh-CN" smtClean="0"/>
              <a:pPr>
                <a:defRPr/>
              </a:pPr>
              <a:t>1</a:t>
            </a:fld>
            <a:endParaRPr lang="en-US" altLang="zh-CN"/>
          </a:p>
        </p:txBody>
      </p:sp>
      <p:sp>
        <p:nvSpPr>
          <p:cNvPr id="7" name="Rectangle 4"/>
          <p:cNvSpPr>
            <a:spLocks noChangeArrowheads="1"/>
          </p:cNvSpPr>
          <p:nvPr/>
        </p:nvSpPr>
        <p:spPr bwMode="auto">
          <a:xfrm>
            <a:off x="206515" y="2168860"/>
            <a:ext cx="8405813" cy="65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50000"/>
              </a:lnSpc>
              <a:spcBef>
                <a:spcPct val="0"/>
              </a:spcBef>
              <a:buClrTx/>
              <a:buSzTx/>
              <a:buFontTx/>
              <a:buNone/>
            </a:pPr>
            <a:r>
              <a:rPr kumimoji="1" lang="zh-CN" altLang="en-US" sz="2800" dirty="0" smtClean="0">
                <a:latin typeface="宋体" charset="-122"/>
                <a:ea typeface="宋体" charset="-122"/>
              </a:rPr>
              <a:t> </a:t>
            </a:r>
            <a:endParaRPr kumimoji="1" lang="zh-CN" altLang="en-US" sz="2800" dirty="0">
              <a:latin typeface="Arial" charset="0"/>
              <a:ea typeface="宋体" charset="-122"/>
            </a:endParaRPr>
          </a:p>
        </p:txBody>
      </p:sp>
    </p:spTree>
    <p:extLst>
      <p:ext uri="{BB962C8B-B14F-4D97-AF65-F5344CB8AC3E}">
        <p14:creationId xmlns:p14="http://schemas.microsoft.com/office/powerpoint/2010/main" val="335917618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AFBC906B-B315-4568-AAE5-DC777E8D5EAA}"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665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D28E752B-B278-4A0C-B60A-826708C6BF7B}" type="slidenum">
              <a:rPr lang="en-US" altLang="zh-CN" sz="1400" b="0" smtClean="0">
                <a:latin typeface="Comic Sans MS" pitchFamily="66" charset="0"/>
                <a:ea typeface="宋体" charset="-122"/>
              </a:rPr>
              <a:pPr>
                <a:spcBef>
                  <a:spcPct val="0"/>
                </a:spcBef>
                <a:buClrTx/>
                <a:buSzTx/>
                <a:buFontTx/>
                <a:buNone/>
              </a:pPr>
              <a:t>10</a:t>
            </a:fld>
            <a:endParaRPr lang="en-US" altLang="zh-CN" sz="1400" b="0" smtClean="0">
              <a:latin typeface="Comic Sans MS" pitchFamily="66" charset="0"/>
              <a:ea typeface="宋体" charset="-122"/>
            </a:endParaRPr>
          </a:p>
        </p:txBody>
      </p:sp>
      <p:graphicFrame>
        <p:nvGraphicFramePr>
          <p:cNvPr id="5" name="表格 4"/>
          <p:cNvGraphicFramePr>
            <a:graphicFrameLocks noGrp="1"/>
          </p:cNvGraphicFramePr>
          <p:nvPr/>
        </p:nvGraphicFramePr>
        <p:xfrm>
          <a:off x="1524000" y="1397000"/>
          <a:ext cx="4319592" cy="4319592"/>
        </p:xfrm>
        <a:graphic>
          <a:graphicData uri="http://schemas.openxmlformats.org/drawingml/2006/table">
            <a:tbl>
              <a:tblPr firstRow="1" bandRow="1">
                <a:tableStyleId>{5C22544A-7EE6-4342-B048-85BDC9FD1C3A}</a:tableStyleId>
              </a:tblPr>
              <a:tblGrid>
                <a:gridCol w="539949"/>
                <a:gridCol w="539949"/>
                <a:gridCol w="539949"/>
                <a:gridCol w="539949"/>
                <a:gridCol w="539949"/>
                <a:gridCol w="539949"/>
                <a:gridCol w="539949"/>
                <a:gridCol w="539949"/>
              </a:tblGrid>
              <a:tr h="539949">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bg2">
                        <a:lumMod val="60000"/>
                        <a:lumOff val="40000"/>
                      </a:schemeClr>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bl>
          </a:graphicData>
        </a:graphic>
      </p:graphicFrame>
    </p:spTree>
    <p:extLst>
      <p:ext uri="{BB962C8B-B14F-4D97-AF65-F5344CB8AC3E}">
        <p14:creationId xmlns:p14="http://schemas.microsoft.com/office/powerpoint/2010/main" val="1615342717"/>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D0F9811-4540-4EDE-A4A8-D009B55CD719}"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75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E22C1FA-2552-4575-9E68-745AD17E68A0}" type="slidenum">
              <a:rPr lang="en-US" altLang="zh-CN" sz="1400" b="0" smtClean="0">
                <a:latin typeface="Comic Sans MS" pitchFamily="66" charset="0"/>
                <a:cs typeface="Tahoma" pitchFamily="34" charset="0"/>
              </a:rPr>
              <a:pPr>
                <a:spcBef>
                  <a:spcPct val="0"/>
                </a:spcBef>
                <a:buClrTx/>
                <a:buSzTx/>
                <a:buFontTx/>
                <a:buNone/>
              </a:pPr>
              <a:t>11</a:t>
            </a:fld>
            <a:endParaRPr lang="en-US" altLang="zh-CN" sz="1400" b="0" smtClean="0">
              <a:latin typeface="Comic Sans MS" pitchFamily="66" charset="0"/>
              <a:cs typeface="Tahoma" pitchFamily="34" charset="0"/>
            </a:endParaRPr>
          </a:p>
        </p:txBody>
      </p:sp>
      <p:sp>
        <p:nvSpPr>
          <p:cNvPr id="67589" name="Text Box 2"/>
          <p:cNvSpPr txBox="1">
            <a:spLocks noChangeArrowheads="1"/>
          </p:cNvSpPr>
          <p:nvPr/>
        </p:nvSpPr>
        <p:spPr bwMode="auto">
          <a:xfrm>
            <a:off x="533400" y="533400"/>
            <a:ext cx="8077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Aft>
                <a:spcPct val="20000"/>
              </a:spcAft>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分治法求解棋盘覆盖问题的技巧在于划分棋盘，使划分后的子棋盘的大小相同，并且每个子棋盘均包含一个特殊方格，从而将原问题分解为规模较小的棋盘覆盖问题。</a:t>
            </a:r>
          </a:p>
          <a:p>
            <a:pPr eaLnBrk="1" hangingPunct="1">
              <a:lnSpc>
                <a:spcPct val="120000"/>
              </a:lnSpc>
              <a:spcAft>
                <a:spcPct val="20000"/>
              </a:spcAft>
              <a:buClrTx/>
              <a:buSzTx/>
              <a:buFontTx/>
              <a:buNone/>
            </a:pP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k</a:t>
            </a:r>
            <a:r>
              <a:rPr kumimoji="1" lang="en-US" altLang="zh-CN" sz="2400">
                <a:latin typeface="Times New Roman" pitchFamily="18" charset="0"/>
                <a:cs typeface="Tahoma" pitchFamily="34" charset="0"/>
              </a:rPr>
              <a:t>&gt;0</a:t>
            </a:r>
            <a:r>
              <a:rPr kumimoji="1" lang="zh-CN" altLang="en-US" sz="2400">
                <a:latin typeface="宋体" charset="-122"/>
                <a:cs typeface="Tahoma" pitchFamily="34" charset="0"/>
              </a:rPr>
              <a:t>时，可将</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宋体" charset="-122"/>
                <a:cs typeface="Tahoma" pitchFamily="34" charset="0"/>
              </a:rPr>
              <a:t>的棋盘划分为</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个</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的子棋盘，这样划分后，由于原棋盘只有一个特殊方格，所以，这</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个子棋盘中只有一个子棋盘包含该特殊方格，其余</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个子棋盘中没有特殊方格。为了将这</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个没有特殊方格的子棋盘转化为特殊棋盘，</a:t>
            </a:r>
            <a:r>
              <a:rPr kumimoji="1" lang="zh-CN" altLang="en-US" sz="2400">
                <a:solidFill>
                  <a:srgbClr val="FF0000"/>
                </a:solidFill>
                <a:latin typeface="宋体" charset="-122"/>
                <a:cs typeface="Tahoma" pitchFamily="34" charset="0"/>
              </a:rPr>
              <a:t>以便采用递归方法求解，可以用一个</a:t>
            </a:r>
            <a:r>
              <a:rPr kumimoji="1" lang="en-US" altLang="zh-CN" sz="2400">
                <a:solidFill>
                  <a:srgbClr val="FF0000"/>
                </a:solidFill>
                <a:latin typeface="Times New Roman" pitchFamily="18" charset="0"/>
                <a:cs typeface="Tahoma" pitchFamily="34" charset="0"/>
              </a:rPr>
              <a:t>L</a:t>
            </a:r>
            <a:r>
              <a:rPr kumimoji="1" lang="zh-CN" altLang="en-US" sz="2400">
                <a:solidFill>
                  <a:srgbClr val="FF0000"/>
                </a:solidFill>
                <a:latin typeface="宋体" charset="-122"/>
                <a:cs typeface="Tahoma" pitchFamily="34" charset="0"/>
              </a:rPr>
              <a:t>型骨牌覆盖这</a:t>
            </a:r>
            <a:r>
              <a:rPr kumimoji="1" lang="en-US" altLang="zh-CN" sz="2400">
                <a:solidFill>
                  <a:srgbClr val="FF0000"/>
                </a:solidFill>
                <a:latin typeface="Times New Roman" pitchFamily="18" charset="0"/>
                <a:cs typeface="Tahoma" pitchFamily="34" charset="0"/>
              </a:rPr>
              <a:t>3</a:t>
            </a:r>
            <a:r>
              <a:rPr kumimoji="1" lang="zh-CN" altLang="en-US" sz="2400">
                <a:solidFill>
                  <a:srgbClr val="FF0000"/>
                </a:solidFill>
                <a:latin typeface="宋体" charset="-122"/>
                <a:cs typeface="Tahoma" pitchFamily="34" charset="0"/>
              </a:rPr>
              <a:t>个较小棋盘的</a:t>
            </a:r>
            <a:r>
              <a:rPr kumimoji="1" lang="zh-CN" altLang="en-US" sz="2400">
                <a:solidFill>
                  <a:srgbClr val="008000"/>
                </a:solidFill>
                <a:latin typeface="宋体" charset="-122"/>
                <a:cs typeface="Tahoma" pitchFamily="34" charset="0"/>
              </a:rPr>
              <a:t>会合</a:t>
            </a:r>
            <a:r>
              <a:rPr kumimoji="1" lang="zh-CN" altLang="en-US" sz="2400">
                <a:solidFill>
                  <a:srgbClr val="FF0000"/>
                </a:solidFill>
                <a:latin typeface="宋体" charset="-122"/>
                <a:cs typeface="Tahoma" pitchFamily="34" charset="0"/>
              </a:rPr>
              <a:t>处，从而将原问题转化为</a:t>
            </a:r>
            <a:r>
              <a:rPr kumimoji="1" lang="en-US" altLang="zh-CN" sz="2400">
                <a:solidFill>
                  <a:srgbClr val="FF0000"/>
                </a:solidFill>
                <a:latin typeface="Times New Roman" pitchFamily="18" charset="0"/>
                <a:cs typeface="Tahoma" pitchFamily="34" charset="0"/>
              </a:rPr>
              <a:t>4</a:t>
            </a:r>
            <a:r>
              <a:rPr kumimoji="1" lang="zh-CN" altLang="en-US" sz="2400">
                <a:solidFill>
                  <a:srgbClr val="FF0000"/>
                </a:solidFill>
                <a:latin typeface="宋体" charset="-122"/>
                <a:cs typeface="Tahoma" pitchFamily="34" charset="0"/>
              </a:rPr>
              <a:t>个较小规模的棋盘覆盖问题。</a:t>
            </a:r>
            <a:r>
              <a:rPr kumimoji="1" lang="zh-CN" altLang="en-US" sz="2400">
                <a:latin typeface="宋体" charset="-122"/>
                <a:cs typeface="Tahoma" pitchFamily="34" charset="0"/>
              </a:rPr>
              <a:t>递归地使用这种划分策略，直至将棋盘分割为</a:t>
            </a:r>
            <a:r>
              <a:rPr kumimoji="1" lang="en-US" altLang="zh-CN" sz="24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的子棋盘。</a:t>
            </a:r>
          </a:p>
          <a:p>
            <a:pPr algn="just" eaLnBrk="1" hangingPunct="1">
              <a:buClrTx/>
              <a:buSzTx/>
              <a:buFontTx/>
              <a:buNone/>
            </a:pP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256274315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F7CBFD08-3016-4E9F-9AD1-C3EDC29F7843}"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86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86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5103909-74DB-40B4-86B6-84C0592FDC6A}" type="slidenum">
              <a:rPr lang="en-US" altLang="zh-CN" sz="1400" b="0" smtClean="0">
                <a:latin typeface="Comic Sans MS" pitchFamily="66" charset="0"/>
                <a:cs typeface="Tahoma" pitchFamily="34" charset="0"/>
              </a:rPr>
              <a:pPr>
                <a:spcBef>
                  <a:spcPct val="0"/>
                </a:spcBef>
                <a:buClrTx/>
                <a:buSzTx/>
                <a:buFontTx/>
                <a:buNone/>
              </a:pPr>
              <a:t>12</a:t>
            </a:fld>
            <a:endParaRPr lang="en-US" altLang="zh-CN" sz="1400" b="0" smtClean="0">
              <a:latin typeface="Comic Sans MS" pitchFamily="66" charset="0"/>
              <a:cs typeface="Tahoma" pitchFamily="34" charset="0"/>
            </a:endParaRPr>
          </a:p>
        </p:txBody>
      </p:sp>
      <p:grpSp>
        <p:nvGrpSpPr>
          <p:cNvPr id="68613" name="Group 19"/>
          <p:cNvGrpSpPr>
            <a:grpSpLocks/>
          </p:cNvGrpSpPr>
          <p:nvPr/>
        </p:nvGrpSpPr>
        <p:grpSpPr bwMode="auto">
          <a:xfrm>
            <a:off x="1187450" y="1752600"/>
            <a:ext cx="6437313" cy="2643188"/>
            <a:chOff x="639" y="2641"/>
            <a:chExt cx="2181" cy="866"/>
          </a:xfrm>
        </p:grpSpPr>
        <p:sp>
          <p:nvSpPr>
            <p:cNvPr id="68615" name="Rectangle 4"/>
            <p:cNvSpPr>
              <a:spLocks noChangeArrowheads="1"/>
            </p:cNvSpPr>
            <p:nvPr/>
          </p:nvSpPr>
          <p:spPr bwMode="auto">
            <a:xfrm>
              <a:off x="646" y="2641"/>
              <a:ext cx="940" cy="859"/>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8616" name="Line 5"/>
            <p:cNvSpPr>
              <a:spLocks noChangeShapeType="1"/>
            </p:cNvSpPr>
            <p:nvPr/>
          </p:nvSpPr>
          <p:spPr bwMode="auto">
            <a:xfrm flipV="1">
              <a:off x="639" y="3052"/>
              <a:ext cx="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7" name="Line 6"/>
            <p:cNvSpPr>
              <a:spLocks noChangeShapeType="1"/>
            </p:cNvSpPr>
            <p:nvPr/>
          </p:nvSpPr>
          <p:spPr bwMode="auto">
            <a:xfrm>
              <a:off x="1116" y="2642"/>
              <a:ext cx="1" cy="8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8" name="Text Box 7"/>
            <p:cNvSpPr txBox="1">
              <a:spLocks noChangeArrowheads="1"/>
            </p:cNvSpPr>
            <p:nvPr/>
          </p:nvSpPr>
          <p:spPr bwMode="auto">
            <a:xfrm>
              <a:off x="1175" y="2779"/>
              <a:ext cx="36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19" name="Text Box 8"/>
            <p:cNvSpPr txBox="1">
              <a:spLocks noChangeArrowheads="1"/>
            </p:cNvSpPr>
            <p:nvPr/>
          </p:nvSpPr>
          <p:spPr bwMode="auto">
            <a:xfrm>
              <a:off x="698" y="2779"/>
              <a:ext cx="37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0" name="Text Box 9"/>
            <p:cNvSpPr txBox="1">
              <a:spLocks noChangeArrowheads="1"/>
            </p:cNvSpPr>
            <p:nvPr/>
          </p:nvSpPr>
          <p:spPr bwMode="auto">
            <a:xfrm>
              <a:off x="1159" y="3211"/>
              <a:ext cx="384"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1" name="Text Box 10"/>
            <p:cNvSpPr txBox="1">
              <a:spLocks noChangeArrowheads="1"/>
            </p:cNvSpPr>
            <p:nvPr/>
          </p:nvSpPr>
          <p:spPr bwMode="auto">
            <a:xfrm>
              <a:off x="698" y="3211"/>
              <a:ext cx="38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2" name="Rectangle 11"/>
            <p:cNvSpPr>
              <a:spLocks noChangeArrowheads="1"/>
            </p:cNvSpPr>
            <p:nvPr/>
          </p:nvSpPr>
          <p:spPr bwMode="auto">
            <a:xfrm>
              <a:off x="1880" y="2647"/>
              <a:ext cx="940" cy="859"/>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8623" name="Line 12"/>
            <p:cNvSpPr>
              <a:spLocks noChangeShapeType="1"/>
            </p:cNvSpPr>
            <p:nvPr/>
          </p:nvSpPr>
          <p:spPr bwMode="auto">
            <a:xfrm>
              <a:off x="2350" y="2648"/>
              <a:ext cx="1" cy="8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Text Box 13"/>
            <p:cNvSpPr txBox="1">
              <a:spLocks noChangeArrowheads="1"/>
            </p:cNvSpPr>
            <p:nvPr/>
          </p:nvSpPr>
          <p:spPr bwMode="auto">
            <a:xfrm>
              <a:off x="1890" y="2867"/>
              <a:ext cx="213" cy="20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5" name="Text Box 14"/>
            <p:cNvSpPr txBox="1">
              <a:spLocks noChangeArrowheads="1"/>
            </p:cNvSpPr>
            <p:nvPr/>
          </p:nvSpPr>
          <p:spPr bwMode="auto">
            <a:xfrm>
              <a:off x="2103" y="3074"/>
              <a:ext cx="246" cy="2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6" name="Text Box 15"/>
            <p:cNvSpPr txBox="1">
              <a:spLocks noChangeArrowheads="1"/>
            </p:cNvSpPr>
            <p:nvPr/>
          </p:nvSpPr>
          <p:spPr bwMode="auto">
            <a:xfrm>
              <a:off x="2357" y="3070"/>
              <a:ext cx="234" cy="20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7" name="Text Box 16"/>
            <p:cNvSpPr txBox="1">
              <a:spLocks noChangeArrowheads="1"/>
            </p:cNvSpPr>
            <p:nvPr/>
          </p:nvSpPr>
          <p:spPr bwMode="auto">
            <a:xfrm>
              <a:off x="2357" y="2867"/>
              <a:ext cx="234" cy="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8" name="Text Box 17"/>
            <p:cNvSpPr txBox="1">
              <a:spLocks noChangeArrowheads="1"/>
            </p:cNvSpPr>
            <p:nvPr/>
          </p:nvSpPr>
          <p:spPr bwMode="auto">
            <a:xfrm>
              <a:off x="639" y="2860"/>
              <a:ext cx="220" cy="20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9" name="Line 18"/>
            <p:cNvSpPr>
              <a:spLocks noChangeShapeType="1"/>
            </p:cNvSpPr>
            <p:nvPr/>
          </p:nvSpPr>
          <p:spPr bwMode="auto">
            <a:xfrm flipV="1">
              <a:off x="1880" y="3072"/>
              <a:ext cx="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4" name="Text Box 20"/>
          <p:cNvSpPr txBox="1">
            <a:spLocks noChangeArrowheads="1"/>
          </p:cNvSpPr>
          <p:nvPr/>
        </p:nvSpPr>
        <p:spPr bwMode="auto">
          <a:xfrm>
            <a:off x="1908175" y="4632325"/>
            <a:ext cx="57864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(a)</a:t>
            </a:r>
            <a:r>
              <a:rPr lang="zh-CN" altLang="en-US" sz="2000">
                <a:latin typeface="Times New Roman" pitchFamily="18" charset="0"/>
                <a:cs typeface="Tahoma" pitchFamily="34" charset="0"/>
              </a:rPr>
              <a:t>棋盘分割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构造相同子问题</a:t>
            </a:r>
          </a:p>
        </p:txBody>
      </p:sp>
    </p:spTree>
    <p:extLst>
      <p:ext uri="{BB962C8B-B14F-4D97-AF65-F5344CB8AC3E}">
        <p14:creationId xmlns:p14="http://schemas.microsoft.com/office/powerpoint/2010/main" val="395476626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9A88133-B934-4F93-AF3F-FE5DFC854F9B}"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96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30D07590-8580-4159-B380-0C9C4D531574}" type="slidenum">
              <a:rPr lang="en-US" altLang="zh-CN" sz="1400" b="0" smtClean="0">
                <a:latin typeface="Comic Sans MS" pitchFamily="66" charset="0"/>
                <a:cs typeface="Tahoma" pitchFamily="34" charset="0"/>
              </a:rPr>
              <a:pPr>
                <a:spcBef>
                  <a:spcPct val="0"/>
                </a:spcBef>
                <a:buClrTx/>
                <a:buSzTx/>
                <a:buFontTx/>
                <a:buNone/>
              </a:pPr>
              <a:t>13</a:t>
            </a:fld>
            <a:endParaRPr lang="en-US" altLang="zh-CN" sz="1400" b="0" smtClean="0">
              <a:latin typeface="Comic Sans MS" pitchFamily="66" charset="0"/>
              <a:cs typeface="Tahoma" pitchFamily="34" charset="0"/>
            </a:endParaRPr>
          </a:p>
        </p:txBody>
      </p:sp>
      <p:sp>
        <p:nvSpPr>
          <p:cNvPr id="69637" name="Text Box 2"/>
          <p:cNvSpPr txBox="1">
            <a:spLocks noChangeArrowheads="1"/>
          </p:cNvSpPr>
          <p:nvPr/>
        </p:nvSpPr>
        <p:spPr bwMode="auto">
          <a:xfrm>
            <a:off x="539750" y="609600"/>
            <a:ext cx="8135938"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Aft>
                <a:spcPct val="20000"/>
              </a:spcAft>
              <a:buClrTx/>
              <a:buSzTx/>
              <a:buFontTx/>
              <a:buNone/>
            </a:pPr>
            <a:r>
              <a:rPr kumimoji="1" lang="zh-CN" altLang="en-US" sz="2400" dirty="0">
                <a:latin typeface="Times New Roman" pitchFamily="18" charset="0"/>
                <a:cs typeface="Tahoma" pitchFamily="34" charset="0"/>
              </a:rPr>
              <a:t>下面讨论棋盘覆盖问题中数据结构的设计。</a:t>
            </a:r>
          </a:p>
          <a:p>
            <a:pPr eaLnBrk="1" hangingPunct="1">
              <a:lnSpc>
                <a:spcPct val="120000"/>
              </a:lnSpc>
              <a:spcAft>
                <a:spcPct val="20000"/>
              </a:spcAft>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1</a:t>
            </a:r>
            <a:r>
              <a:rPr kumimoji="1" lang="zh-CN" altLang="en-US" sz="2400" dirty="0">
                <a:latin typeface="Times New Roman" pitchFamily="18" charset="0"/>
                <a:cs typeface="Tahoma" pitchFamily="34" charset="0"/>
              </a:rPr>
              <a:t>）棋盘：可以用一个二维数组</a:t>
            </a:r>
            <a:r>
              <a:rPr kumimoji="1" lang="en-US" altLang="zh-CN" sz="2400" dirty="0">
                <a:latin typeface="Times New Roman" pitchFamily="18" charset="0"/>
                <a:cs typeface="Tahoma" pitchFamily="34" charset="0"/>
              </a:rPr>
              <a:t>board[size][size]</a:t>
            </a:r>
            <a:r>
              <a:rPr kumimoji="1" lang="zh-CN" altLang="en-US" sz="2400" dirty="0">
                <a:latin typeface="Times New Roman" pitchFamily="18" charset="0"/>
                <a:cs typeface="Tahoma" pitchFamily="34" charset="0"/>
              </a:rPr>
              <a:t>表示一个棋盘，其中，</a:t>
            </a:r>
            <a:r>
              <a:rPr kumimoji="1" lang="en-US" altLang="zh-CN" sz="2400" dirty="0">
                <a:latin typeface="Times New Roman" pitchFamily="18" charset="0"/>
                <a:cs typeface="Tahoma" pitchFamily="34" charset="0"/>
              </a:rPr>
              <a:t>size=2</a:t>
            </a:r>
            <a:r>
              <a:rPr kumimoji="1" lang="en-US" altLang="zh-CN" sz="2400" i="1" baseline="30000" dirty="0">
                <a:latin typeface="Times New Roman" pitchFamily="18" charset="0"/>
                <a:cs typeface="Tahoma" pitchFamily="34" charset="0"/>
              </a:rPr>
              <a:t>k</a:t>
            </a:r>
            <a:r>
              <a:rPr kumimoji="1" lang="zh-CN" altLang="en-US" sz="2400" dirty="0">
                <a:latin typeface="Times New Roman" pitchFamily="18" charset="0"/>
                <a:cs typeface="Tahoma" pitchFamily="34" charset="0"/>
              </a:rPr>
              <a:t>。为了在递归处理的过程中使用同一个棋盘，将数组</a:t>
            </a:r>
            <a:r>
              <a:rPr kumimoji="1" lang="en-US" altLang="zh-CN" sz="2400" dirty="0">
                <a:latin typeface="Times New Roman" pitchFamily="18" charset="0"/>
                <a:cs typeface="Tahoma" pitchFamily="34" charset="0"/>
              </a:rPr>
              <a:t>board</a:t>
            </a:r>
            <a:r>
              <a:rPr kumimoji="1" lang="zh-CN" altLang="en-US" sz="2400" dirty="0">
                <a:latin typeface="Times New Roman" pitchFamily="18" charset="0"/>
                <a:cs typeface="Tahoma" pitchFamily="34" charset="0"/>
              </a:rPr>
              <a:t>设为全局变量；</a:t>
            </a:r>
          </a:p>
          <a:p>
            <a:pPr eaLnBrk="1" hangingPunct="1">
              <a:lnSpc>
                <a:spcPct val="120000"/>
              </a:lnSpc>
              <a:spcAft>
                <a:spcPct val="20000"/>
              </a:spcAft>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2</a:t>
            </a:r>
            <a:r>
              <a:rPr kumimoji="1" lang="zh-CN" altLang="en-US" sz="2400" dirty="0">
                <a:latin typeface="Times New Roman" pitchFamily="18" charset="0"/>
                <a:cs typeface="Tahoma" pitchFamily="34" charset="0"/>
              </a:rPr>
              <a:t>）子棋盘：整个棋盘用二维数组</a:t>
            </a:r>
            <a:r>
              <a:rPr kumimoji="1" lang="en-US" altLang="zh-CN" sz="2400" dirty="0">
                <a:latin typeface="Times New Roman" pitchFamily="18" charset="0"/>
                <a:cs typeface="Tahoma" pitchFamily="34" charset="0"/>
              </a:rPr>
              <a:t>board[size][size]</a:t>
            </a:r>
            <a:r>
              <a:rPr kumimoji="1" lang="zh-CN" altLang="en-US" sz="2400" dirty="0">
                <a:latin typeface="Times New Roman" pitchFamily="18" charset="0"/>
                <a:cs typeface="Tahoma" pitchFamily="34" charset="0"/>
              </a:rPr>
              <a:t>表示，其中的子棋盘由棋盘</a:t>
            </a:r>
            <a:r>
              <a:rPr kumimoji="1" lang="zh-CN" altLang="en-US" sz="2400" dirty="0">
                <a:solidFill>
                  <a:srgbClr val="FF0000"/>
                </a:solidFill>
                <a:latin typeface="Times New Roman" pitchFamily="18" charset="0"/>
                <a:cs typeface="Tahoma" pitchFamily="34" charset="0"/>
              </a:rPr>
              <a:t>左上角的下标</a:t>
            </a:r>
            <a:r>
              <a:rPr kumimoji="1" lang="en-US" altLang="zh-CN" sz="2400" dirty="0" err="1">
                <a:solidFill>
                  <a:srgbClr val="FF0000"/>
                </a:solidFill>
                <a:latin typeface="Times New Roman" pitchFamily="18" charset="0"/>
                <a:cs typeface="Tahoma" pitchFamily="34" charset="0"/>
              </a:rPr>
              <a:t>tr</a:t>
            </a:r>
            <a:r>
              <a:rPr kumimoji="1" lang="zh-CN" altLang="en-US" sz="2400" dirty="0">
                <a:solidFill>
                  <a:srgbClr val="FF0000"/>
                </a:solidFill>
                <a:latin typeface="Times New Roman" pitchFamily="18" charset="0"/>
                <a:cs typeface="Tahoma" pitchFamily="34" charset="0"/>
              </a:rPr>
              <a:t>、</a:t>
            </a:r>
            <a:r>
              <a:rPr kumimoji="1" lang="en-US" altLang="zh-CN" sz="2400" dirty="0" err="1">
                <a:solidFill>
                  <a:srgbClr val="FF0000"/>
                </a:solidFill>
                <a:latin typeface="Times New Roman" pitchFamily="18" charset="0"/>
                <a:cs typeface="Tahoma" pitchFamily="34" charset="0"/>
              </a:rPr>
              <a:t>tc</a:t>
            </a:r>
            <a:r>
              <a:rPr kumimoji="1" lang="zh-CN" altLang="en-US" sz="2400" dirty="0">
                <a:solidFill>
                  <a:srgbClr val="FF0000"/>
                </a:solidFill>
                <a:latin typeface="Times New Roman" pitchFamily="18" charset="0"/>
                <a:cs typeface="Tahoma" pitchFamily="34" charset="0"/>
              </a:rPr>
              <a:t>和棋盘大小</a:t>
            </a:r>
            <a:r>
              <a:rPr kumimoji="1" lang="en-US" altLang="zh-CN" sz="2400" dirty="0">
                <a:solidFill>
                  <a:srgbClr val="FF0000"/>
                </a:solidFill>
                <a:latin typeface="Times New Roman" pitchFamily="18" charset="0"/>
                <a:cs typeface="Tahoma" pitchFamily="34" charset="0"/>
              </a:rPr>
              <a:t>s</a:t>
            </a:r>
            <a:r>
              <a:rPr kumimoji="1" lang="zh-CN" altLang="en-US" sz="2400" dirty="0">
                <a:latin typeface="Times New Roman" pitchFamily="18" charset="0"/>
                <a:cs typeface="Tahoma" pitchFamily="34" charset="0"/>
              </a:rPr>
              <a:t>表示；</a:t>
            </a:r>
          </a:p>
          <a:p>
            <a:pPr eaLnBrk="1" hangingPunct="1">
              <a:lnSpc>
                <a:spcPct val="120000"/>
              </a:lnSpc>
              <a:spcAft>
                <a:spcPct val="20000"/>
              </a:spcAft>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3</a:t>
            </a:r>
            <a:r>
              <a:rPr kumimoji="1" lang="zh-CN" altLang="en-US" sz="2400" dirty="0">
                <a:latin typeface="Times New Roman" pitchFamily="18" charset="0"/>
                <a:cs typeface="Tahoma" pitchFamily="34" charset="0"/>
              </a:rPr>
              <a:t>）特殊方格：用</a:t>
            </a:r>
            <a:r>
              <a:rPr kumimoji="1" lang="en-US" altLang="zh-CN" sz="2400" dirty="0">
                <a:solidFill>
                  <a:srgbClr val="FF0000"/>
                </a:solidFill>
                <a:latin typeface="Times New Roman" pitchFamily="18" charset="0"/>
                <a:cs typeface="Tahoma" pitchFamily="34" charset="0"/>
              </a:rPr>
              <a:t>board[</a:t>
            </a:r>
            <a:r>
              <a:rPr kumimoji="1" lang="en-US" altLang="zh-CN" sz="2400" dirty="0" err="1">
                <a:solidFill>
                  <a:srgbClr val="FF0000"/>
                </a:solidFill>
                <a:latin typeface="Times New Roman" pitchFamily="18" charset="0"/>
                <a:cs typeface="Tahoma" pitchFamily="34" charset="0"/>
              </a:rPr>
              <a:t>dr</a:t>
            </a:r>
            <a:r>
              <a:rPr kumimoji="1" lang="en-US" altLang="zh-CN" sz="2400" dirty="0">
                <a:solidFill>
                  <a:srgbClr val="FF0000"/>
                </a:solidFill>
                <a:latin typeface="Times New Roman" pitchFamily="18" charset="0"/>
                <a:cs typeface="Tahoma" pitchFamily="34" charset="0"/>
              </a:rPr>
              <a:t>][dc]</a:t>
            </a:r>
            <a:r>
              <a:rPr kumimoji="1" lang="zh-CN" altLang="en-US" sz="2400" dirty="0">
                <a:solidFill>
                  <a:srgbClr val="FF0000"/>
                </a:solidFill>
                <a:latin typeface="Times New Roman" pitchFamily="18" charset="0"/>
                <a:cs typeface="Tahoma" pitchFamily="34" charset="0"/>
              </a:rPr>
              <a:t>表示特殊方格</a:t>
            </a:r>
            <a:r>
              <a:rPr kumimoji="1" lang="zh-CN" altLang="en-US" sz="2400" dirty="0">
                <a:latin typeface="Times New Roman" pitchFamily="18" charset="0"/>
                <a:cs typeface="Tahoma" pitchFamily="34" charset="0"/>
              </a:rPr>
              <a:t>，</a:t>
            </a:r>
            <a:r>
              <a:rPr kumimoji="1" lang="en-US" altLang="zh-CN" sz="2400" dirty="0" err="1">
                <a:latin typeface="Times New Roman" pitchFamily="18" charset="0"/>
                <a:cs typeface="Tahoma" pitchFamily="34" charset="0"/>
              </a:rPr>
              <a:t>dr</a:t>
            </a:r>
            <a:r>
              <a:rPr kumimoji="1" lang="zh-CN" altLang="en-US" sz="2400" dirty="0">
                <a:latin typeface="Times New Roman" pitchFamily="18" charset="0"/>
                <a:cs typeface="Tahoma" pitchFamily="34" charset="0"/>
              </a:rPr>
              <a:t>和</a:t>
            </a:r>
            <a:r>
              <a:rPr kumimoji="1" lang="en-US" altLang="zh-CN" sz="2400" dirty="0">
                <a:latin typeface="Times New Roman" pitchFamily="18" charset="0"/>
                <a:cs typeface="Tahoma" pitchFamily="34" charset="0"/>
              </a:rPr>
              <a:t>dc</a:t>
            </a:r>
            <a:r>
              <a:rPr kumimoji="1" lang="zh-CN" altLang="en-US" sz="2400" dirty="0">
                <a:latin typeface="Times New Roman" pitchFamily="18" charset="0"/>
                <a:cs typeface="Tahoma" pitchFamily="34" charset="0"/>
              </a:rPr>
              <a:t>是该特殊方格在二维数组</a:t>
            </a:r>
            <a:r>
              <a:rPr kumimoji="1" lang="en-US" altLang="zh-CN" sz="2400" dirty="0">
                <a:latin typeface="Times New Roman" pitchFamily="18" charset="0"/>
                <a:cs typeface="Tahoma" pitchFamily="34" charset="0"/>
              </a:rPr>
              <a:t>board</a:t>
            </a:r>
            <a:r>
              <a:rPr kumimoji="1" lang="zh-CN" altLang="en-US" sz="2400" dirty="0">
                <a:latin typeface="Times New Roman" pitchFamily="18" charset="0"/>
                <a:cs typeface="Tahoma" pitchFamily="34" charset="0"/>
              </a:rPr>
              <a:t>中的下标</a:t>
            </a:r>
            <a:r>
              <a:rPr kumimoji="1" lang="en-US" altLang="zh-CN" sz="2400" dirty="0">
                <a:latin typeface="Times New Roman" pitchFamily="18" charset="0"/>
                <a:cs typeface="Tahoma" pitchFamily="34" charset="0"/>
              </a:rPr>
              <a:t>;</a:t>
            </a:r>
          </a:p>
          <a:p>
            <a:pPr eaLnBrk="1" hangingPunct="1">
              <a:lnSpc>
                <a:spcPct val="120000"/>
              </a:lnSpc>
              <a:spcAft>
                <a:spcPct val="20000"/>
              </a:spcAft>
              <a:buClrTx/>
              <a:buSzTx/>
              <a:buFontTx/>
              <a:buNone/>
            </a:pPr>
            <a:r>
              <a:rPr kumimoji="1" lang="zh-CN" altLang="en-US" sz="2400" dirty="0">
                <a:latin typeface="Times New Roman" pitchFamily="18" charset="0"/>
                <a:cs typeface="Tahoma" pitchFamily="34" charset="0"/>
              </a:rPr>
              <a:t>（</a:t>
            </a:r>
            <a:r>
              <a:rPr kumimoji="1" lang="en-US" altLang="zh-CN" sz="2400" dirty="0">
                <a:latin typeface="Times New Roman" pitchFamily="18" charset="0"/>
                <a:cs typeface="Tahoma" pitchFamily="34" charset="0"/>
              </a:rPr>
              <a:t>4</a:t>
            </a:r>
            <a:r>
              <a:rPr kumimoji="1" lang="zh-CN" altLang="en-US" sz="2400" dirty="0">
                <a:latin typeface="Times New Roman" pitchFamily="18" charset="0"/>
                <a:cs typeface="Tahoma" pitchFamily="34" charset="0"/>
              </a:rPr>
              <a:t>） </a:t>
            </a:r>
            <a:r>
              <a:rPr kumimoji="1" lang="en-US" altLang="zh-CN" sz="2400" dirty="0">
                <a:latin typeface="Times New Roman" pitchFamily="18" charset="0"/>
                <a:cs typeface="Tahoma" pitchFamily="34" charset="0"/>
              </a:rPr>
              <a:t>L</a:t>
            </a:r>
            <a:r>
              <a:rPr kumimoji="1" lang="zh-CN" altLang="en-US" sz="2400" dirty="0">
                <a:latin typeface="Times New Roman" pitchFamily="18" charset="0"/>
                <a:cs typeface="Tahoma" pitchFamily="34" charset="0"/>
              </a:rPr>
              <a:t>型骨牌：一个</a:t>
            </a:r>
            <a:r>
              <a:rPr kumimoji="1" lang="en-US" altLang="zh-CN" sz="2400" dirty="0">
                <a:latin typeface="Times New Roman" pitchFamily="18" charset="0"/>
                <a:cs typeface="Tahoma" pitchFamily="34" charset="0"/>
              </a:rPr>
              <a:t>2</a:t>
            </a:r>
            <a:r>
              <a:rPr kumimoji="1" lang="en-US" altLang="zh-CN" sz="2400" i="1" baseline="30000" dirty="0">
                <a:latin typeface="Times New Roman" pitchFamily="18" charset="0"/>
                <a:cs typeface="Tahoma" pitchFamily="34" charset="0"/>
              </a:rPr>
              <a:t>k</a:t>
            </a:r>
            <a:r>
              <a:rPr kumimoji="1" lang="en-US" altLang="zh-CN" sz="2400" dirty="0">
                <a:latin typeface="Times New Roman" pitchFamily="18" charset="0"/>
                <a:cs typeface="Tahoma" pitchFamily="34" charset="0"/>
              </a:rPr>
              <a:t>×2</a:t>
            </a:r>
            <a:r>
              <a:rPr kumimoji="1" lang="en-US" altLang="zh-CN" sz="2400" i="1" baseline="30000" dirty="0">
                <a:latin typeface="Times New Roman" pitchFamily="18" charset="0"/>
                <a:cs typeface="Tahoma" pitchFamily="34" charset="0"/>
              </a:rPr>
              <a:t>k</a:t>
            </a:r>
            <a:r>
              <a:rPr kumimoji="1" lang="zh-CN" altLang="en-US" sz="2400" dirty="0">
                <a:latin typeface="Times New Roman" pitchFamily="18" charset="0"/>
                <a:cs typeface="Tahoma" pitchFamily="34" charset="0"/>
              </a:rPr>
              <a:t>的棋盘中有一个特殊方格，所以，用到</a:t>
            </a:r>
            <a:r>
              <a:rPr kumimoji="1" lang="en-US" altLang="zh-CN" sz="2400" dirty="0">
                <a:latin typeface="Times New Roman" pitchFamily="18" charset="0"/>
                <a:cs typeface="Tahoma" pitchFamily="34" charset="0"/>
              </a:rPr>
              <a:t>L</a:t>
            </a:r>
            <a:r>
              <a:rPr kumimoji="1" lang="zh-CN" altLang="en-US" sz="2400" dirty="0">
                <a:latin typeface="Times New Roman" pitchFamily="18" charset="0"/>
                <a:cs typeface="Tahoma" pitchFamily="34" charset="0"/>
              </a:rPr>
              <a:t>型骨牌的个数为</a:t>
            </a:r>
            <a:r>
              <a:rPr kumimoji="1" lang="en-US" altLang="zh-CN" sz="2400" dirty="0">
                <a:latin typeface="Times New Roman" pitchFamily="18" charset="0"/>
                <a:cs typeface="Tahoma" pitchFamily="34" charset="0"/>
              </a:rPr>
              <a:t>(4</a:t>
            </a:r>
            <a:r>
              <a:rPr kumimoji="1" lang="en-US" altLang="zh-CN" sz="2400" i="1" baseline="30000" dirty="0">
                <a:latin typeface="Times New Roman" pitchFamily="18" charset="0"/>
                <a:cs typeface="Tahoma" pitchFamily="34" charset="0"/>
              </a:rPr>
              <a:t>k</a:t>
            </a:r>
            <a:r>
              <a:rPr kumimoji="1" lang="en-US" altLang="zh-CN" sz="2400" dirty="0">
                <a:latin typeface="Times New Roman" pitchFamily="18" charset="0"/>
                <a:cs typeface="Times New Roman" pitchFamily="18" charset="0"/>
              </a:rPr>
              <a:t>-</a:t>
            </a:r>
            <a:r>
              <a:rPr kumimoji="1" lang="en-US" altLang="zh-CN" sz="2400" dirty="0">
                <a:latin typeface="Times New Roman" pitchFamily="18" charset="0"/>
                <a:cs typeface="Tahoma" pitchFamily="34" charset="0"/>
              </a:rPr>
              <a:t>1)</a:t>
            </a:r>
            <a:r>
              <a:rPr kumimoji="1" lang="en-US" altLang="zh-CN" sz="2400" dirty="0">
                <a:latin typeface="Times New Roman" pitchFamily="18" charset="0"/>
                <a:cs typeface="Times New Roman" pitchFamily="18" charset="0"/>
              </a:rPr>
              <a:t>/</a:t>
            </a:r>
            <a:r>
              <a:rPr kumimoji="1" lang="en-US" altLang="zh-CN" sz="2400" dirty="0">
                <a:latin typeface="Times New Roman" pitchFamily="18" charset="0"/>
                <a:cs typeface="Tahoma" pitchFamily="34" charset="0"/>
              </a:rPr>
              <a:t>3</a:t>
            </a:r>
            <a:r>
              <a:rPr kumimoji="1" lang="zh-CN" altLang="en-US" sz="2400" dirty="0">
                <a:latin typeface="Times New Roman" pitchFamily="18" charset="0"/>
                <a:cs typeface="Tahoma" pitchFamily="34" charset="0"/>
              </a:rPr>
              <a:t>，将所有</a:t>
            </a:r>
            <a:r>
              <a:rPr kumimoji="1" lang="en-US" altLang="zh-CN" sz="2400" dirty="0">
                <a:solidFill>
                  <a:srgbClr val="FF0000"/>
                </a:solidFill>
                <a:latin typeface="Times New Roman" pitchFamily="18" charset="0"/>
                <a:cs typeface="Tahoma" pitchFamily="34" charset="0"/>
              </a:rPr>
              <a:t>L</a:t>
            </a:r>
            <a:r>
              <a:rPr kumimoji="1" lang="zh-CN" altLang="en-US" sz="2400" dirty="0">
                <a:solidFill>
                  <a:srgbClr val="FF0000"/>
                </a:solidFill>
                <a:latin typeface="Times New Roman" pitchFamily="18" charset="0"/>
                <a:cs typeface="Tahoma" pitchFamily="34" charset="0"/>
              </a:rPr>
              <a:t>型骨牌从</a:t>
            </a:r>
            <a:r>
              <a:rPr kumimoji="1" lang="en-US" altLang="zh-CN" sz="2400" dirty="0">
                <a:solidFill>
                  <a:srgbClr val="FF0000"/>
                </a:solidFill>
                <a:latin typeface="Times New Roman" pitchFamily="18" charset="0"/>
                <a:cs typeface="Tahoma" pitchFamily="34" charset="0"/>
              </a:rPr>
              <a:t>1</a:t>
            </a:r>
            <a:r>
              <a:rPr kumimoji="1" lang="zh-CN" altLang="en-US" sz="2400" dirty="0">
                <a:solidFill>
                  <a:srgbClr val="FF0000"/>
                </a:solidFill>
                <a:latin typeface="Times New Roman" pitchFamily="18" charset="0"/>
                <a:cs typeface="Tahoma" pitchFamily="34" charset="0"/>
              </a:rPr>
              <a:t>开始连续编号，用一个全局变量</a:t>
            </a:r>
            <a:r>
              <a:rPr kumimoji="1" lang="en-US" altLang="zh-CN" sz="2400" dirty="0">
                <a:solidFill>
                  <a:srgbClr val="FF0000"/>
                </a:solidFill>
                <a:latin typeface="Times New Roman" pitchFamily="18" charset="0"/>
                <a:cs typeface="Tahoma" pitchFamily="34" charset="0"/>
              </a:rPr>
              <a:t>t</a:t>
            </a:r>
            <a:r>
              <a:rPr kumimoji="1" lang="zh-CN" altLang="en-US" sz="2400" dirty="0">
                <a:solidFill>
                  <a:srgbClr val="FF0000"/>
                </a:solidFill>
                <a:latin typeface="Times New Roman" pitchFamily="18" charset="0"/>
                <a:cs typeface="Tahoma" pitchFamily="34" charset="0"/>
              </a:rPr>
              <a:t>表示</a:t>
            </a:r>
            <a:r>
              <a:rPr kumimoji="1" lang="zh-CN" altLang="en-US" sz="2400" dirty="0">
                <a:latin typeface="Times New Roman" pitchFamily="18" charset="0"/>
                <a:cs typeface="Tahoma" pitchFamily="34" charset="0"/>
              </a:rPr>
              <a:t>。 </a:t>
            </a:r>
          </a:p>
        </p:txBody>
      </p:sp>
    </p:spTree>
    <p:extLst>
      <p:ext uri="{BB962C8B-B14F-4D97-AF65-F5344CB8AC3E}">
        <p14:creationId xmlns:p14="http://schemas.microsoft.com/office/powerpoint/2010/main" val="207204873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01FED07-A0CF-4FC5-9DF1-35F28442F7D3}"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168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26BAF8A-028C-46F9-8B40-29BFC2E97906}" type="slidenum">
              <a:rPr lang="en-US" altLang="zh-CN" sz="1400" b="0" smtClean="0">
                <a:latin typeface="Comic Sans MS" pitchFamily="66" charset="0"/>
                <a:cs typeface="Tahoma" pitchFamily="34" charset="0"/>
              </a:rPr>
              <a:pPr>
                <a:spcBef>
                  <a:spcPct val="0"/>
                </a:spcBef>
                <a:buClrTx/>
                <a:buSzTx/>
                <a:buFontTx/>
                <a:buNone/>
              </a:pPr>
              <a:t>14</a:t>
            </a:fld>
            <a:endParaRPr lang="en-US" altLang="zh-CN" sz="1400" b="0" smtClean="0">
              <a:latin typeface="Comic Sans MS" pitchFamily="66" charset="0"/>
              <a:cs typeface="Tahoma" pitchFamily="34" charset="0"/>
            </a:endParaRPr>
          </a:p>
        </p:txBody>
      </p:sp>
      <p:grpSp>
        <p:nvGrpSpPr>
          <p:cNvPr id="71685" name="Group 1026"/>
          <p:cNvGrpSpPr>
            <a:grpSpLocks/>
          </p:cNvGrpSpPr>
          <p:nvPr/>
        </p:nvGrpSpPr>
        <p:grpSpPr bwMode="auto">
          <a:xfrm>
            <a:off x="684213" y="333375"/>
            <a:ext cx="8102600" cy="6019800"/>
            <a:chOff x="1499" y="5375"/>
            <a:chExt cx="7664" cy="8212"/>
          </a:xfrm>
        </p:grpSpPr>
        <p:sp>
          <p:nvSpPr>
            <p:cNvPr id="71686" name="Text Box 1027"/>
            <p:cNvSpPr txBox="1">
              <a:spLocks noChangeArrowheads="1"/>
            </p:cNvSpPr>
            <p:nvPr/>
          </p:nvSpPr>
          <p:spPr bwMode="auto">
            <a:xfrm>
              <a:off x="1509" y="5380"/>
              <a:ext cx="7654" cy="820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t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200" dirty="0">
                  <a:latin typeface="Times New Roman" pitchFamily="18" charset="0"/>
                  <a:cs typeface="Tahoma" pitchFamily="34" charset="0"/>
                </a:rPr>
                <a:t>算法</a:t>
              </a:r>
              <a:r>
                <a:rPr lang="en-US" altLang="zh-CN" sz="2200" dirty="0">
                  <a:latin typeface="Times New Roman" pitchFamily="18" charset="0"/>
                  <a:cs typeface="Tahoma" pitchFamily="34" charset="0"/>
                </a:rPr>
                <a:t>4.8——</a:t>
              </a:r>
              <a:r>
                <a:rPr lang="zh-CN" altLang="en-US" sz="2200" dirty="0">
                  <a:latin typeface="Times New Roman" pitchFamily="18" charset="0"/>
                  <a:cs typeface="Tahoma" pitchFamily="34" charset="0"/>
                </a:rPr>
                <a:t>棋盘覆盖</a:t>
              </a:r>
            </a:p>
            <a:p>
              <a:pPr algn="just">
                <a:spcBef>
                  <a:spcPct val="0"/>
                </a:spcBef>
                <a:buClrTx/>
                <a:buSzTx/>
                <a:buFontTx/>
                <a:buNone/>
              </a:pPr>
              <a:r>
                <a:rPr lang="en-US" altLang="zh-CN" sz="2200" dirty="0">
                  <a:latin typeface="Times New Roman" pitchFamily="18" charset="0"/>
                  <a:cs typeface="Tahoma" pitchFamily="34" charset="0"/>
                </a:rPr>
                <a:t>void  </a:t>
              </a:r>
              <a:r>
                <a:rPr lang="en-US" altLang="zh-CN" sz="2200" dirty="0" err="1">
                  <a:latin typeface="Times New Roman" pitchFamily="18" charset="0"/>
                  <a:cs typeface="Tahoma" pitchFamily="34" charset="0"/>
                </a:rPr>
                <a:t>ChessBoard</a:t>
              </a:r>
              <a:r>
                <a:rPr lang="en-US" altLang="zh-CN" sz="2200" dirty="0">
                  <a:latin typeface="Times New Roman" pitchFamily="18" charset="0"/>
                  <a:cs typeface="Tahoma" pitchFamily="34" charset="0"/>
                </a:rPr>
                <a:t>(</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tr</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tc</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dr</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dc,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size)</a:t>
              </a:r>
            </a:p>
            <a:p>
              <a:pPr algn="just">
                <a:spcBef>
                  <a:spcPct val="0"/>
                </a:spcBef>
                <a:buClrTx/>
                <a:buSzTx/>
                <a:buFontTx/>
                <a:buNone/>
              </a:pPr>
              <a:r>
                <a:rPr lang="en-US" altLang="zh-CN" sz="2200" dirty="0">
                  <a:solidFill>
                    <a:srgbClr val="008000"/>
                  </a:solidFill>
                  <a:latin typeface="Times New Roman" pitchFamily="18" charset="0"/>
                  <a:cs typeface="Tahoma" pitchFamily="34" charset="0"/>
                </a:rPr>
                <a:t>// </a:t>
              </a:r>
              <a:r>
                <a:rPr lang="en-US" altLang="zh-CN" sz="2200" dirty="0" err="1">
                  <a:solidFill>
                    <a:srgbClr val="008000"/>
                  </a:solidFill>
                  <a:latin typeface="Times New Roman" pitchFamily="18" charset="0"/>
                  <a:cs typeface="Tahoma" pitchFamily="34" charset="0"/>
                </a:rPr>
                <a:t>tr</a:t>
              </a:r>
              <a:r>
                <a:rPr lang="zh-CN" altLang="en-US" sz="2200" dirty="0">
                  <a:solidFill>
                    <a:srgbClr val="008000"/>
                  </a:solidFill>
                  <a:latin typeface="Times New Roman" pitchFamily="18" charset="0"/>
                  <a:cs typeface="Tahoma" pitchFamily="34" charset="0"/>
                </a:rPr>
                <a:t>和</a:t>
              </a:r>
              <a:r>
                <a:rPr lang="en-US" altLang="zh-CN" sz="2200" dirty="0" err="1">
                  <a:solidFill>
                    <a:srgbClr val="008000"/>
                  </a:solidFill>
                  <a:latin typeface="Times New Roman" pitchFamily="18" charset="0"/>
                  <a:cs typeface="Tahoma" pitchFamily="34" charset="0"/>
                </a:rPr>
                <a:t>tc</a:t>
              </a:r>
              <a:r>
                <a:rPr lang="zh-CN" altLang="en-US" sz="2200" dirty="0">
                  <a:solidFill>
                    <a:srgbClr val="008000"/>
                  </a:solidFill>
                  <a:latin typeface="Times New Roman" pitchFamily="18" charset="0"/>
                  <a:cs typeface="Tahoma" pitchFamily="34" charset="0"/>
                </a:rPr>
                <a:t>是棋盘左上角的下标，</a:t>
              </a:r>
              <a:r>
                <a:rPr lang="en-US" altLang="zh-CN" sz="2200" dirty="0" err="1">
                  <a:solidFill>
                    <a:srgbClr val="008000"/>
                  </a:solidFill>
                  <a:latin typeface="Times New Roman" pitchFamily="18" charset="0"/>
                  <a:cs typeface="Tahoma" pitchFamily="34" charset="0"/>
                </a:rPr>
                <a:t>dr</a:t>
              </a:r>
              <a:r>
                <a:rPr lang="zh-CN" altLang="en-US" sz="2200" dirty="0">
                  <a:solidFill>
                    <a:srgbClr val="008000"/>
                  </a:solidFill>
                  <a:latin typeface="Times New Roman" pitchFamily="18" charset="0"/>
                  <a:cs typeface="Tahoma" pitchFamily="34" charset="0"/>
                </a:rPr>
                <a:t>和</a:t>
              </a:r>
              <a:r>
                <a:rPr lang="en-US" altLang="zh-CN" sz="2200" dirty="0">
                  <a:solidFill>
                    <a:srgbClr val="008000"/>
                  </a:solidFill>
                  <a:latin typeface="Times New Roman" pitchFamily="18" charset="0"/>
                  <a:cs typeface="Tahoma" pitchFamily="34" charset="0"/>
                </a:rPr>
                <a:t>dc</a:t>
              </a:r>
              <a:r>
                <a:rPr lang="zh-CN" altLang="en-US" sz="2200" dirty="0">
                  <a:solidFill>
                    <a:srgbClr val="008000"/>
                  </a:solidFill>
                  <a:latin typeface="Times New Roman" pitchFamily="18" charset="0"/>
                  <a:cs typeface="Tahoma" pitchFamily="34" charset="0"/>
                </a:rPr>
                <a:t>是特殊方格的下标，</a:t>
              </a:r>
            </a:p>
            <a:p>
              <a:pPr algn="just">
                <a:spcBef>
                  <a:spcPct val="0"/>
                </a:spcBef>
                <a:buClrTx/>
                <a:buSzTx/>
                <a:buFontTx/>
                <a:buNone/>
              </a:pPr>
              <a:r>
                <a:rPr lang="en-US" altLang="zh-CN" sz="2200" dirty="0">
                  <a:solidFill>
                    <a:srgbClr val="008000"/>
                  </a:solidFill>
                  <a:latin typeface="Times New Roman" pitchFamily="18" charset="0"/>
                  <a:cs typeface="Tahoma" pitchFamily="34" charset="0"/>
                </a:rPr>
                <a:t>// size</a:t>
              </a:r>
              <a:r>
                <a:rPr lang="zh-CN" altLang="en-US" sz="2200" dirty="0">
                  <a:solidFill>
                    <a:srgbClr val="008000"/>
                  </a:solidFill>
                  <a:latin typeface="Times New Roman" pitchFamily="18" charset="0"/>
                  <a:cs typeface="Tahoma" pitchFamily="34" charset="0"/>
                </a:rPr>
                <a:t>是棋盘的大小，</a:t>
              </a:r>
              <a:r>
                <a:rPr lang="en-US" altLang="zh-CN" sz="2200" dirty="0">
                  <a:solidFill>
                    <a:srgbClr val="008000"/>
                  </a:solidFill>
                  <a:latin typeface="Times New Roman" pitchFamily="18" charset="0"/>
                  <a:cs typeface="Tahoma" pitchFamily="34" charset="0"/>
                </a:rPr>
                <a:t>t1</a:t>
              </a:r>
              <a:r>
                <a:rPr lang="zh-CN" altLang="en-US" sz="2200" dirty="0">
                  <a:solidFill>
                    <a:srgbClr val="008000"/>
                  </a:solidFill>
                  <a:latin typeface="Times New Roman" pitchFamily="18" charset="0"/>
                  <a:cs typeface="Tahoma" pitchFamily="34" charset="0"/>
                </a:rPr>
                <a:t>已初始化为</a:t>
              </a:r>
              <a:r>
                <a:rPr lang="en-US" altLang="zh-CN" sz="2200" dirty="0">
                  <a:solidFill>
                    <a:srgbClr val="008000"/>
                  </a:solidFill>
                  <a:latin typeface="Times New Roman" pitchFamily="18" charset="0"/>
                  <a:cs typeface="Tahoma" pitchFamily="34" charset="0"/>
                </a:rPr>
                <a:t>0</a:t>
              </a:r>
            </a:p>
            <a:p>
              <a:pPr algn="just">
                <a:spcBef>
                  <a:spcPct val="0"/>
                </a:spcBef>
                <a:buClrTx/>
                <a:buSzTx/>
                <a:buFontTx/>
                <a:buNone/>
              </a:pPr>
              <a:r>
                <a:rPr lang="en-US" altLang="zh-CN" sz="2200" dirty="0">
                  <a:latin typeface="Times New Roman" pitchFamily="18" charset="0"/>
                  <a:cs typeface="Tahoma" pitchFamily="34" charset="0"/>
                </a:rPr>
                <a:t>{</a:t>
              </a:r>
            </a:p>
            <a:p>
              <a:pPr algn="just">
                <a:spcBef>
                  <a:spcPct val="0"/>
                </a:spcBef>
                <a:buClrTx/>
                <a:buSzTx/>
                <a:buFontTx/>
                <a:buNone/>
              </a:pPr>
              <a:r>
                <a:rPr lang="en-US" altLang="zh-CN" sz="2200" dirty="0">
                  <a:latin typeface="Times New Roman" pitchFamily="18" charset="0"/>
                  <a:cs typeface="Tahoma" pitchFamily="34" charset="0"/>
                </a:rPr>
                <a:t>      if (size = = 1) return;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棋盘只有一个方格且是特殊方格</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t=t1++;  </a:t>
              </a:r>
              <a:r>
                <a:rPr lang="en-US" altLang="zh-CN" sz="2200" dirty="0">
                  <a:solidFill>
                    <a:srgbClr val="008000"/>
                  </a:solidFill>
                  <a:latin typeface="Times New Roman" pitchFamily="18" charset="0"/>
                  <a:cs typeface="Tahoma" pitchFamily="34" charset="0"/>
                </a:rPr>
                <a:t>// L</a:t>
              </a:r>
              <a:r>
                <a:rPr lang="zh-CN" altLang="en-US" sz="2200" dirty="0">
                  <a:solidFill>
                    <a:srgbClr val="008000"/>
                  </a:solidFill>
                  <a:latin typeface="Times New Roman" pitchFamily="18" charset="0"/>
                  <a:cs typeface="Tahoma" pitchFamily="34" charset="0"/>
                </a:rPr>
                <a:t>型骨牌号</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s = size/2;  </a:t>
              </a:r>
              <a:r>
                <a:rPr lang="en-US" altLang="zh-CN" sz="2200" dirty="0">
                  <a:solidFill>
                    <a:srgbClr val="008000"/>
                  </a:solidFill>
                  <a:latin typeface="Times New Roman" pitchFamily="18" charset="0"/>
                  <a:cs typeface="Tahoma" pitchFamily="34" charset="0"/>
                </a:rPr>
                <a:t>// </a:t>
              </a:r>
              <a:r>
                <a:rPr lang="zh-CN" altLang="en-US" sz="2200" dirty="0">
                  <a:solidFill>
                    <a:srgbClr val="008000"/>
                  </a:solidFill>
                  <a:latin typeface="Times New Roman" pitchFamily="18" charset="0"/>
                  <a:cs typeface="Tahoma" pitchFamily="34" charset="0"/>
                </a:rPr>
                <a:t>划分棋盘</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a:solidFill>
                    <a:srgbClr val="008000"/>
                  </a:solidFill>
                  <a:latin typeface="Times New Roman" pitchFamily="18" charset="0"/>
                  <a:cs typeface="Tahoma" pitchFamily="34" charset="0"/>
                </a:rPr>
                <a:t>// </a:t>
              </a:r>
              <a:r>
                <a:rPr lang="zh-CN" altLang="en-US" sz="2200" dirty="0">
                  <a:solidFill>
                    <a:srgbClr val="008000"/>
                  </a:solidFill>
                  <a:latin typeface="Times New Roman" pitchFamily="18" charset="0"/>
                  <a:cs typeface="Tahoma" pitchFamily="34" charset="0"/>
                </a:rPr>
                <a:t>覆盖左上角子棋盘</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if (</a:t>
              </a:r>
              <a:r>
                <a:rPr lang="en-US" altLang="zh-CN" sz="2200" dirty="0" err="1">
                  <a:latin typeface="Times New Roman" pitchFamily="18" charset="0"/>
                  <a:cs typeface="Tahoma" pitchFamily="34" charset="0"/>
                </a:rPr>
                <a:t>dr</a:t>
              </a:r>
              <a:r>
                <a:rPr lang="en-US" altLang="zh-CN" sz="2200" dirty="0">
                  <a:latin typeface="Times New Roman" pitchFamily="18" charset="0"/>
                  <a:cs typeface="Tahoma" pitchFamily="34" charset="0"/>
                </a:rPr>
                <a:t> &lt; </a:t>
              </a:r>
              <a:r>
                <a:rPr lang="en-US" altLang="zh-CN" sz="2200" dirty="0" err="1">
                  <a:latin typeface="Times New Roman" pitchFamily="18" charset="0"/>
                  <a:cs typeface="Tahoma" pitchFamily="34" charset="0"/>
                </a:rPr>
                <a:t>tr</a:t>
              </a:r>
              <a:r>
                <a:rPr lang="en-US" altLang="zh-CN" sz="2200" dirty="0">
                  <a:latin typeface="Times New Roman" pitchFamily="18" charset="0"/>
                  <a:cs typeface="Tahoma" pitchFamily="34" charset="0"/>
                </a:rPr>
                <a:t> + s &amp;&amp; dc &lt; </a:t>
              </a:r>
              <a:r>
                <a:rPr lang="en-US" altLang="zh-CN" sz="2200" dirty="0" err="1">
                  <a:latin typeface="Times New Roman" pitchFamily="18" charset="0"/>
                  <a:cs typeface="Tahoma" pitchFamily="34" charset="0"/>
                </a:rPr>
                <a:t>tc</a:t>
              </a:r>
              <a:r>
                <a:rPr lang="en-US" altLang="zh-CN" sz="2200" dirty="0">
                  <a:latin typeface="Times New Roman" pitchFamily="18" charset="0"/>
                  <a:cs typeface="Tahoma" pitchFamily="34" charset="0"/>
                </a:rPr>
                <a:t> + s)  </a:t>
              </a:r>
              <a:r>
                <a:rPr lang="en-US" altLang="zh-CN" sz="2200" dirty="0">
                  <a:solidFill>
                    <a:srgbClr val="008000"/>
                  </a:solidFill>
                  <a:latin typeface="Times New Roman" pitchFamily="18" charset="0"/>
                  <a:cs typeface="Tahoma" pitchFamily="34" charset="0"/>
                </a:rPr>
                <a:t>// </a:t>
              </a:r>
              <a:r>
                <a:rPr lang="zh-CN" altLang="en-US" sz="2200" dirty="0">
                  <a:solidFill>
                    <a:srgbClr val="008000"/>
                  </a:solidFill>
                  <a:latin typeface="Times New Roman" pitchFamily="18" charset="0"/>
                  <a:cs typeface="Tahoma" pitchFamily="34" charset="0"/>
                </a:rPr>
                <a:t>特殊方格在左上角子棋盘中</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err="1">
                  <a:latin typeface="Times New Roman" pitchFamily="18" charset="0"/>
                  <a:cs typeface="Tahoma" pitchFamily="34" charset="0"/>
                </a:rPr>
                <a:t>ChessBoard</a:t>
              </a:r>
              <a:r>
                <a:rPr lang="en-US" altLang="zh-CN" sz="2200" dirty="0">
                  <a:latin typeface="Times New Roman" pitchFamily="18" charset="0"/>
                  <a:cs typeface="Tahoma" pitchFamily="34" charset="0"/>
                </a:rPr>
                <a:t>(</a:t>
              </a:r>
              <a:r>
                <a:rPr lang="en-US" altLang="zh-CN" sz="2200" dirty="0" err="1">
                  <a:latin typeface="Times New Roman" pitchFamily="18" charset="0"/>
                  <a:cs typeface="Tahoma" pitchFamily="34" charset="0"/>
                </a:rPr>
                <a:t>tr</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tc</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dr</a:t>
              </a:r>
              <a:r>
                <a:rPr lang="en-US" altLang="zh-CN" sz="2200" dirty="0">
                  <a:latin typeface="Times New Roman" pitchFamily="18" charset="0"/>
                  <a:cs typeface="Tahoma" pitchFamily="34" charset="0"/>
                </a:rPr>
                <a:t>, dc, s);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递归处理子棋盘</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else{      </a:t>
              </a:r>
              <a:r>
                <a:rPr lang="en-US" altLang="zh-CN" sz="2200" dirty="0">
                  <a:solidFill>
                    <a:srgbClr val="008000"/>
                  </a:solidFill>
                  <a:latin typeface="Times New Roman" pitchFamily="18" charset="0"/>
                  <a:cs typeface="Tahoma" pitchFamily="34" charset="0"/>
                </a:rPr>
                <a:t>// </a:t>
              </a:r>
              <a:r>
                <a:rPr lang="zh-CN" altLang="en-US" sz="2200" dirty="0">
                  <a:solidFill>
                    <a:srgbClr val="008000"/>
                  </a:solidFill>
                  <a:latin typeface="Times New Roman" pitchFamily="18" charset="0"/>
                  <a:cs typeface="Tahoma" pitchFamily="34" charset="0"/>
                </a:rPr>
                <a:t>用 </a:t>
              </a:r>
              <a:r>
                <a:rPr lang="en-US" altLang="zh-CN" sz="2200" dirty="0">
                  <a:solidFill>
                    <a:srgbClr val="008000"/>
                  </a:solidFill>
                  <a:latin typeface="Times New Roman" pitchFamily="18" charset="0"/>
                  <a:cs typeface="Tahoma" pitchFamily="34" charset="0"/>
                </a:rPr>
                <a:t>t </a:t>
              </a:r>
              <a:r>
                <a:rPr lang="zh-CN" altLang="en-US" sz="2200" dirty="0">
                  <a:solidFill>
                    <a:srgbClr val="008000"/>
                  </a:solidFill>
                  <a:latin typeface="Times New Roman" pitchFamily="18" charset="0"/>
                  <a:cs typeface="Tahoma" pitchFamily="34" charset="0"/>
                </a:rPr>
                <a:t>号</a:t>
              </a:r>
              <a:r>
                <a:rPr lang="en-US" altLang="zh-CN" sz="2200" dirty="0">
                  <a:solidFill>
                    <a:srgbClr val="008000"/>
                  </a:solidFill>
                  <a:latin typeface="Times New Roman" pitchFamily="18" charset="0"/>
                  <a:cs typeface="Tahoma" pitchFamily="34" charset="0"/>
                </a:rPr>
                <a:t>L</a:t>
              </a:r>
              <a:r>
                <a:rPr lang="zh-CN" altLang="en-US" sz="2200" dirty="0">
                  <a:solidFill>
                    <a:srgbClr val="008000"/>
                  </a:solidFill>
                  <a:latin typeface="Times New Roman" pitchFamily="18" charset="0"/>
                  <a:cs typeface="Tahoma" pitchFamily="34" charset="0"/>
                </a:rPr>
                <a:t>型骨牌覆盖右下角，再递归处理子棋盘</a:t>
              </a:r>
            </a:p>
            <a:p>
              <a:pPr algn="just">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board[</a:t>
              </a:r>
              <a:r>
                <a:rPr lang="en-US" altLang="zh-CN" sz="2200" dirty="0" err="1">
                  <a:latin typeface="Times New Roman" pitchFamily="18" charset="0"/>
                  <a:cs typeface="Tahoma" pitchFamily="34" charset="0"/>
                </a:rPr>
                <a:t>tr</a:t>
              </a:r>
              <a:r>
                <a:rPr lang="en-US" altLang="zh-CN" sz="2200" dirty="0">
                  <a:latin typeface="Times New Roman" pitchFamily="18" charset="0"/>
                  <a:cs typeface="Tahoma" pitchFamily="34" charset="0"/>
                </a:rPr>
                <a:t> + s </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1][</a:t>
              </a:r>
              <a:r>
                <a:rPr lang="en-US" altLang="zh-CN" sz="2200" dirty="0" err="1">
                  <a:latin typeface="Times New Roman" pitchFamily="18" charset="0"/>
                  <a:cs typeface="Tahoma" pitchFamily="34" charset="0"/>
                </a:rPr>
                <a:t>tc</a:t>
              </a:r>
              <a:r>
                <a:rPr lang="en-US" altLang="zh-CN" sz="2200" dirty="0">
                  <a:latin typeface="Times New Roman" pitchFamily="18" charset="0"/>
                  <a:cs typeface="Tahoma" pitchFamily="34" charset="0"/>
                </a:rPr>
                <a:t> + s </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1] = t;</a:t>
              </a:r>
            </a:p>
            <a:p>
              <a:pPr algn="just">
                <a:spcBef>
                  <a:spcPct val="0"/>
                </a:spcBef>
                <a:buClrTx/>
                <a:buSzTx/>
                <a:buFontTx/>
                <a:buNone/>
              </a:pP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ChessBoard</a:t>
              </a:r>
              <a:r>
                <a:rPr lang="en-US" altLang="zh-CN" sz="2200" dirty="0">
                  <a:latin typeface="Times New Roman" pitchFamily="18" charset="0"/>
                  <a:cs typeface="Tahoma" pitchFamily="34" charset="0"/>
                </a:rPr>
                <a:t>(</a:t>
              </a:r>
              <a:r>
                <a:rPr lang="en-US" altLang="zh-CN" sz="2200" dirty="0" err="1">
                  <a:latin typeface="Times New Roman" pitchFamily="18" charset="0"/>
                  <a:cs typeface="Tahoma" pitchFamily="34" charset="0"/>
                </a:rPr>
                <a:t>tr</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tc</a:t>
              </a:r>
              <a:r>
                <a:rPr lang="en-US" altLang="zh-CN" sz="2200" dirty="0">
                  <a:latin typeface="Times New Roman" pitchFamily="18" charset="0"/>
                  <a:cs typeface="Tahoma" pitchFamily="34" charset="0"/>
                </a:rPr>
                <a:t>, tr+s</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1, tc+s</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1, s);</a:t>
              </a:r>
            </a:p>
            <a:p>
              <a:pPr algn="just">
                <a:spcBef>
                  <a:spcPct val="0"/>
                </a:spcBef>
                <a:buClrTx/>
                <a:buSzTx/>
                <a:buFontTx/>
                <a:buNone/>
              </a:pPr>
              <a:r>
                <a:rPr lang="en-US" altLang="zh-CN" sz="2200" dirty="0">
                  <a:latin typeface="Times New Roman" pitchFamily="18" charset="0"/>
                  <a:cs typeface="Tahoma" pitchFamily="34" charset="0"/>
                </a:rPr>
                <a:t>      }</a:t>
              </a:r>
            </a:p>
            <a:p>
              <a:pPr algn="just">
                <a:spcBef>
                  <a:spcPct val="0"/>
                </a:spcBef>
                <a:buClrTx/>
                <a:buSzTx/>
                <a:buFontTx/>
                <a:buNone/>
              </a:pPr>
              <a:r>
                <a:rPr lang="en-US" altLang="zh-CN" sz="2000" dirty="0">
                  <a:latin typeface="Times New Roman" pitchFamily="18" charset="0"/>
                  <a:cs typeface="Tahoma" pitchFamily="34" charset="0"/>
                </a:rPr>
                <a:t>      </a:t>
              </a:r>
            </a:p>
          </p:txBody>
        </p:sp>
        <p:grpSp>
          <p:nvGrpSpPr>
            <p:cNvPr id="71687" name="Group 1028"/>
            <p:cNvGrpSpPr>
              <a:grpSpLocks/>
            </p:cNvGrpSpPr>
            <p:nvPr/>
          </p:nvGrpSpPr>
          <p:grpSpPr bwMode="auto">
            <a:xfrm>
              <a:off x="1499" y="5375"/>
              <a:ext cx="550" cy="865"/>
              <a:chOff x="1519" y="3140"/>
              <a:chExt cx="550" cy="865"/>
            </a:xfrm>
          </p:grpSpPr>
          <p:sp>
            <p:nvSpPr>
              <p:cNvPr id="71688" name="AutoShape 1029"/>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2" name="WordArt 1030"/>
              <p:cNvSpPr>
                <a:spLocks noChangeArrowheads="1" noChangeShapeType="1" noTextEdit="1"/>
              </p:cNvSpPr>
              <p:nvPr/>
            </p:nvSpPr>
            <p:spPr bwMode="auto">
              <a:xfrm rot="18000000">
                <a:off x="1355" y="3404"/>
                <a:ext cx="701" cy="173"/>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68829943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8297172-DC9C-4E8B-8310-DC85E742887E}"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27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27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E23B8FA-7B38-4CE2-A9E5-13731A2E12BB}" type="slidenum">
              <a:rPr lang="en-US" altLang="zh-CN" sz="1400" b="0" smtClean="0">
                <a:latin typeface="Comic Sans MS" pitchFamily="66" charset="0"/>
                <a:cs typeface="Tahoma" pitchFamily="34" charset="0"/>
              </a:rPr>
              <a:pPr>
                <a:spcBef>
                  <a:spcPct val="0"/>
                </a:spcBef>
                <a:buClrTx/>
                <a:buSzTx/>
                <a:buFontTx/>
                <a:buNone/>
              </a:pPr>
              <a:t>15</a:t>
            </a:fld>
            <a:endParaRPr lang="en-US" altLang="zh-CN" sz="1400" b="0" smtClean="0">
              <a:latin typeface="Comic Sans MS" pitchFamily="66" charset="0"/>
              <a:cs typeface="Tahoma" pitchFamily="34" charset="0"/>
            </a:endParaRPr>
          </a:p>
        </p:txBody>
      </p:sp>
      <p:sp>
        <p:nvSpPr>
          <p:cNvPr id="72709" name="Rectangle 1027" descr="Rectangle: Click to edit Master text styles&#10;Second level&#10;Third level&#10;Fourth level&#10;Fifth level"/>
          <p:cNvSpPr>
            <a:spLocks noGrp="1" noChangeArrowheads="1"/>
          </p:cNvSpPr>
          <p:nvPr>
            <p:ph type="body" idx="1"/>
          </p:nvPr>
        </p:nvSpPr>
        <p:spPr>
          <a:xfrm>
            <a:off x="357188" y="260350"/>
            <a:ext cx="8429625" cy="5903913"/>
          </a:xfrm>
          <a:ln cap="flat">
            <a:solidFill>
              <a:schemeClr val="tx1"/>
            </a:solidFill>
            <a:prstDash val="dashDot"/>
            <a:miter lim="800000"/>
            <a:headEnd/>
            <a:tailEnd/>
          </a:ln>
        </p:spPr>
        <p:txBody>
          <a:bodyPr/>
          <a:lstStyle/>
          <a:p>
            <a:pPr eaLnBrk="1" hangingPunct="1">
              <a:lnSpc>
                <a:spcPct val="80000"/>
              </a:lnSpc>
              <a:buClr>
                <a:schemeClr val="tx1"/>
              </a:buClr>
              <a:buFontTx/>
              <a:buNone/>
            </a:pPr>
            <a:r>
              <a:rPr lang="en-US" altLang="zh-CN" sz="2200" smtClean="0">
                <a:latin typeface="Times New Roman" pitchFamily="18" charset="0"/>
              </a:rPr>
              <a:t>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覆盖右上角子棋盘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&lt; tr + s &amp;&amp; dc &gt;=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特殊方格在右上角子棋盘中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 tc+s,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型骨牌覆盖左下角，再递归处理子棋盘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 - 1][tc + s] = t;</a:t>
            </a:r>
          </a:p>
          <a:p>
            <a:pPr eaLnBrk="1" hangingPunct="1">
              <a:lnSpc>
                <a:spcPct val="80000"/>
              </a:lnSpc>
              <a:buClr>
                <a:schemeClr val="tx1"/>
              </a:buClr>
              <a:buFontTx/>
              <a:buNone/>
            </a:pPr>
            <a:r>
              <a:rPr lang="en-US" altLang="zh-CN" sz="2200" smtClean="0">
                <a:latin typeface="Times New Roman" pitchFamily="18" charset="0"/>
              </a:rPr>
              <a:t>         ChessBoard(tr, tc+s, tr+s-1, tc+s, s); }</a:t>
            </a:r>
          </a:p>
          <a:p>
            <a:pPr eaLnBrk="1" hangingPunct="1">
              <a:lnSpc>
                <a:spcPct val="80000"/>
              </a:lnSpc>
              <a:buClr>
                <a:schemeClr val="tx1"/>
              </a:buClr>
              <a:buFontTx/>
              <a:buNone/>
            </a:pPr>
            <a:r>
              <a:rPr lang="en-US" altLang="zh-CN" sz="2200" smtClean="0">
                <a:solidFill>
                  <a:srgbClr val="008000"/>
                </a:solidFill>
                <a:latin typeface="Times New Roman" pitchFamily="18" charset="0"/>
              </a:rPr>
              <a:t>      // </a:t>
            </a:r>
            <a:r>
              <a:rPr lang="zh-CN" altLang="en-US" sz="2200" smtClean="0">
                <a:solidFill>
                  <a:srgbClr val="008000"/>
                </a:solidFill>
                <a:latin typeface="Times New Roman" pitchFamily="18" charset="0"/>
              </a:rPr>
              <a:t>覆盖左下角子棋盘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&gt;= tr + s &amp;&amp; dc &lt;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特殊方格在左下角子棋盘中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ChessBoard(tr+s, tc,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型骨牌覆盖右上角，再递归处理子棋盘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s][tc + s - 1] = t;</a:t>
            </a:r>
          </a:p>
          <a:p>
            <a:pPr eaLnBrk="1" hangingPunct="1">
              <a:lnSpc>
                <a:spcPct val="80000"/>
              </a:lnSpc>
              <a:buClr>
                <a:schemeClr val="tx1"/>
              </a:buClr>
              <a:buFontTx/>
              <a:buNone/>
            </a:pPr>
            <a:r>
              <a:rPr lang="en-US" altLang="zh-CN" sz="2200" smtClean="0">
                <a:latin typeface="Times New Roman" pitchFamily="18" charset="0"/>
              </a:rPr>
              <a:t>         ChessBoard(tr+s, tc, tr+s, tc+s-1, s); }</a:t>
            </a:r>
          </a:p>
          <a:p>
            <a:pPr eaLnBrk="1" hangingPunct="1">
              <a:lnSpc>
                <a:spcPct val="80000"/>
              </a:lnSpc>
              <a:buClr>
                <a:schemeClr val="tx1"/>
              </a:buClr>
              <a:buFontTx/>
              <a:buNone/>
            </a:pPr>
            <a:r>
              <a:rPr lang="en-US" altLang="zh-CN" sz="2200" smtClean="0">
                <a:latin typeface="Times New Roman" pitchFamily="18" charset="0"/>
              </a:rPr>
              <a:t>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覆盖右下角子棋盘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&gt;= tr + s &amp;&amp; dc &gt;=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特殊方格在右下角子棋盘中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ChessBoard(tr+s, tc+s,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型骨牌覆盖左上角，再递归处理子棋盘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s][tc + s] = t;</a:t>
            </a:r>
          </a:p>
          <a:p>
            <a:pPr eaLnBrk="1" hangingPunct="1">
              <a:lnSpc>
                <a:spcPct val="80000"/>
              </a:lnSpc>
              <a:buClr>
                <a:schemeClr val="tx1"/>
              </a:buClr>
              <a:buFontTx/>
              <a:buNone/>
            </a:pPr>
            <a:r>
              <a:rPr lang="en-US" altLang="zh-CN" sz="2200" smtClean="0">
                <a:latin typeface="Times New Roman" pitchFamily="18" charset="0"/>
              </a:rPr>
              <a:t>         ChessBoard(tr+s, tc+s, tr+s, tc+s, s); }</a:t>
            </a:r>
          </a:p>
          <a:p>
            <a:pPr eaLnBrk="1" hangingPunct="1">
              <a:lnSpc>
                <a:spcPct val="80000"/>
              </a:lnSpc>
              <a:buClr>
                <a:schemeClr val="tx1"/>
              </a:buClr>
              <a:buFontTx/>
              <a:buNone/>
            </a:pPr>
            <a:r>
              <a:rPr lang="en-US" altLang="zh-CN" sz="2200" smtClean="0">
                <a:latin typeface="Times New Roman" pitchFamily="18" charset="0"/>
              </a:rPr>
              <a:t> }</a:t>
            </a:r>
          </a:p>
        </p:txBody>
      </p:sp>
    </p:spTree>
    <p:extLst>
      <p:ext uri="{BB962C8B-B14F-4D97-AF65-F5344CB8AC3E}">
        <p14:creationId xmlns:p14="http://schemas.microsoft.com/office/powerpoint/2010/main" val="424289513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3C115C0-E1D3-4DA9-8784-3481877F117D}"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373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E663195-ED99-4AD9-B665-F133B6D09F30}" type="slidenum">
              <a:rPr lang="en-US" altLang="zh-CN" sz="1400" b="0" smtClean="0">
                <a:latin typeface="Comic Sans MS" pitchFamily="66" charset="0"/>
                <a:cs typeface="Tahoma" pitchFamily="34" charset="0"/>
              </a:rPr>
              <a:pPr>
                <a:spcBef>
                  <a:spcPct val="0"/>
                </a:spcBef>
                <a:buClrTx/>
                <a:buSzTx/>
                <a:buFontTx/>
                <a:buNone/>
              </a:pPr>
              <a:t>16</a:t>
            </a:fld>
            <a:endParaRPr lang="en-US" altLang="zh-CN" sz="1400" b="0" smtClean="0">
              <a:latin typeface="Comic Sans MS" pitchFamily="66" charset="0"/>
              <a:cs typeface="Tahoma" pitchFamily="34" charset="0"/>
            </a:endParaRPr>
          </a:p>
        </p:txBody>
      </p:sp>
      <p:sp>
        <p:nvSpPr>
          <p:cNvPr id="73733" name="Text Box 2"/>
          <p:cNvSpPr txBox="1">
            <a:spLocks noChangeArrowheads="1"/>
          </p:cNvSpPr>
          <p:nvPr/>
        </p:nvSpPr>
        <p:spPr bwMode="auto">
          <a:xfrm>
            <a:off x="684213" y="1484313"/>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800">
                <a:latin typeface="宋体" charset="-122"/>
                <a:cs typeface="Tahoma" pitchFamily="34" charset="0"/>
              </a:rPr>
              <a:t>    </a:t>
            </a:r>
            <a:r>
              <a:rPr kumimoji="1" lang="zh-CN" altLang="en-US" sz="2800">
                <a:latin typeface="宋体" charset="-122"/>
                <a:cs typeface="Tahoma" pitchFamily="34" charset="0"/>
              </a:rPr>
              <a:t>设</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是覆盖一个</a:t>
            </a:r>
            <a:r>
              <a:rPr kumimoji="1" lang="en-US" altLang="zh-CN" sz="2800">
                <a:latin typeface="Times New Roman" pitchFamily="18" charset="0"/>
                <a:cs typeface="Tahoma" pitchFamily="34" charset="0"/>
              </a:rPr>
              <a:t>2</a:t>
            </a:r>
            <a:r>
              <a:rPr kumimoji="1" lang="en-US" altLang="zh-CN" sz="2800" i="1" baseline="30000">
                <a:latin typeface="Times New Roman" pitchFamily="18" charset="0"/>
                <a:cs typeface="Tahoma" pitchFamily="34" charset="0"/>
              </a:rPr>
              <a:t>k</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2</a:t>
            </a:r>
            <a:r>
              <a:rPr kumimoji="1" lang="en-US" altLang="zh-CN" sz="2800" i="1" baseline="30000">
                <a:latin typeface="Times New Roman" pitchFamily="18" charset="0"/>
                <a:cs typeface="Tahoma" pitchFamily="34" charset="0"/>
              </a:rPr>
              <a:t>k</a:t>
            </a:r>
            <a:r>
              <a:rPr kumimoji="1" lang="zh-CN" altLang="en-US" sz="2800">
                <a:latin typeface="宋体" charset="-122"/>
                <a:cs typeface="Tahoma" pitchFamily="34" charset="0"/>
              </a:rPr>
              <a:t>棋盘所需时间，从算法的划分策略可知，</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满足如下递推式：</a:t>
            </a:r>
            <a:r>
              <a:rPr kumimoji="1" lang="zh-CN" altLang="en-US" sz="2800">
                <a:latin typeface="Times New Roman" pitchFamily="18" charset="0"/>
                <a:cs typeface="Tahoma" pitchFamily="34" charset="0"/>
              </a:rPr>
              <a:t> </a:t>
            </a:r>
          </a:p>
        </p:txBody>
      </p:sp>
      <p:graphicFrame>
        <p:nvGraphicFramePr>
          <p:cNvPr id="73734" name="Object 3"/>
          <p:cNvGraphicFramePr>
            <a:graphicFrameLocks noChangeAspect="1"/>
          </p:cNvGraphicFramePr>
          <p:nvPr/>
        </p:nvGraphicFramePr>
        <p:xfrm>
          <a:off x="1619250" y="2565400"/>
          <a:ext cx="4608513" cy="1009650"/>
        </p:xfrm>
        <a:graphic>
          <a:graphicData uri="http://schemas.openxmlformats.org/presentationml/2006/ole">
            <mc:AlternateContent xmlns:mc="http://schemas.openxmlformats.org/markup-compatibility/2006">
              <mc:Choice xmlns:v="urn:schemas-microsoft-com:vml" Requires="v">
                <p:oleObj spid="_x0000_s41994" name="Equation" r:id="rId3" imgW="1917700" imgH="457200" progId="Equation.3">
                  <p:embed/>
                </p:oleObj>
              </mc:Choice>
              <mc:Fallback>
                <p:oleObj name="Equation" r:id="rId3" imgW="191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565400"/>
                        <a:ext cx="46085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Text Box 4"/>
          <p:cNvSpPr txBox="1">
            <a:spLocks noChangeArrowheads="1"/>
          </p:cNvSpPr>
          <p:nvPr/>
        </p:nvSpPr>
        <p:spPr bwMode="auto">
          <a:xfrm>
            <a:off x="755650" y="3789363"/>
            <a:ext cx="792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800">
                <a:latin typeface="宋体" charset="-122"/>
                <a:cs typeface="Tahoma" pitchFamily="34" charset="0"/>
              </a:rPr>
              <a:t>    </a:t>
            </a:r>
            <a:r>
              <a:rPr kumimoji="1" lang="zh-CN" altLang="en-US" sz="2800">
                <a:latin typeface="宋体" charset="-122"/>
                <a:cs typeface="Tahoma" pitchFamily="34" charset="0"/>
              </a:rPr>
              <a:t>解此递推式可得</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O</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4</a:t>
            </a:r>
            <a:r>
              <a:rPr kumimoji="1" lang="en-US" altLang="zh-CN" sz="2800" i="1" baseline="30000">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a:t>
            </a:r>
            <a:endParaRPr kumimoji="1" lang="zh-CN" altLang="en-US" sz="2800">
              <a:latin typeface="Times New Roman" pitchFamily="18" charset="0"/>
              <a:cs typeface="Tahoma" pitchFamily="34" charset="0"/>
            </a:endParaRPr>
          </a:p>
        </p:txBody>
      </p:sp>
    </p:spTree>
    <p:extLst>
      <p:ext uri="{BB962C8B-B14F-4D97-AF65-F5344CB8AC3E}">
        <p14:creationId xmlns:p14="http://schemas.microsoft.com/office/powerpoint/2010/main" val="57410372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02DD7D5-3A6B-441B-8678-99DDE9A29C12}"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747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747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B26B508-3487-4403-96FF-F7304AD5F4B4}" type="slidenum">
              <a:rPr lang="en-US" altLang="zh-CN" sz="1400" b="0" smtClean="0">
                <a:latin typeface="Comic Sans MS" pitchFamily="66" charset="0"/>
                <a:ea typeface="宋体" charset="-122"/>
              </a:rPr>
              <a:pPr>
                <a:spcBef>
                  <a:spcPct val="0"/>
                </a:spcBef>
                <a:buClrTx/>
                <a:buSzTx/>
                <a:buFontTx/>
                <a:buNone/>
              </a:pPr>
              <a:t>17</a:t>
            </a:fld>
            <a:endParaRPr lang="en-US" altLang="zh-CN" sz="1400" b="0" smtClean="0">
              <a:latin typeface="Comic Sans MS" pitchFamily="66" charset="0"/>
              <a:ea typeface="宋体" charset="-122"/>
            </a:endParaRPr>
          </a:p>
        </p:txBody>
      </p:sp>
      <p:sp>
        <p:nvSpPr>
          <p:cNvPr id="74757" name="Text Box 7"/>
          <p:cNvSpPr txBox="1">
            <a:spLocks noChangeArrowheads="1"/>
          </p:cNvSpPr>
          <p:nvPr/>
        </p:nvSpPr>
        <p:spPr bwMode="auto">
          <a:xfrm>
            <a:off x="468313" y="1412875"/>
            <a:ext cx="806767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20000"/>
              </a:lnSpc>
              <a:spcAft>
                <a:spcPct val="20000"/>
              </a:spcAft>
              <a:buClrTx/>
              <a:buSzTx/>
              <a:buFontTx/>
              <a:buNone/>
            </a:pPr>
            <a:r>
              <a:rPr kumimoji="1" lang="en-US" altLang="zh-CN" sz="2800" dirty="0">
                <a:latin typeface="Times New Roman" pitchFamily="18" charset="0"/>
                <a:ea typeface="宋体" charset="-122"/>
              </a:rPr>
              <a:t>        </a:t>
            </a:r>
            <a:r>
              <a:rPr kumimoji="1" lang="zh-CN" altLang="en-US" sz="2800" dirty="0">
                <a:latin typeface="Times New Roman" pitchFamily="18" charset="0"/>
                <a:ea typeface="宋体" charset="-122"/>
              </a:rPr>
              <a:t>设有</a:t>
            </a:r>
            <a:r>
              <a:rPr kumimoji="1" lang="en-US" altLang="zh-CN" sz="2800" i="1" dirty="0">
                <a:latin typeface="Times New Roman" pitchFamily="18" charset="0"/>
                <a:ea typeface="宋体" charset="-122"/>
              </a:rPr>
              <a:t>n</a:t>
            </a:r>
            <a:r>
              <a:rPr kumimoji="1" lang="en-US" altLang="zh-CN" sz="2800" dirty="0">
                <a:latin typeface="Times New Roman" pitchFamily="18" charset="0"/>
                <a:ea typeface="宋体" charset="-122"/>
              </a:rPr>
              <a:t>=2</a:t>
            </a:r>
            <a:r>
              <a:rPr kumimoji="1" lang="en-US" altLang="zh-CN" sz="2800" i="1" baseline="30000" dirty="0">
                <a:latin typeface="Times New Roman" pitchFamily="18" charset="0"/>
                <a:ea typeface="宋体" charset="-122"/>
              </a:rPr>
              <a:t>k</a:t>
            </a:r>
            <a:r>
              <a:rPr kumimoji="1" lang="zh-CN" altLang="en-US" sz="2800" dirty="0">
                <a:latin typeface="Times New Roman" pitchFamily="18" charset="0"/>
                <a:ea typeface="宋体" charset="-122"/>
              </a:rPr>
              <a:t>个选手要进行网球循环赛，要求设计一个满足以下要求的比赛日程表：</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a:t>
            </a:r>
            <a:r>
              <a:rPr kumimoji="1" lang="en-US" altLang="zh-CN" sz="2800" dirty="0">
                <a:latin typeface="Times New Roman" pitchFamily="18" charset="0"/>
                <a:ea typeface="宋体" charset="-122"/>
              </a:rPr>
              <a:t>1</a:t>
            </a:r>
            <a:r>
              <a:rPr kumimoji="1" lang="zh-CN" altLang="en-US" sz="2800" dirty="0">
                <a:latin typeface="Times New Roman" pitchFamily="18" charset="0"/>
                <a:ea typeface="宋体" charset="-122"/>
              </a:rPr>
              <a:t>）每个选手必须与其他</a:t>
            </a:r>
            <a:r>
              <a:rPr kumimoji="1" lang="en-US" altLang="zh-CN" sz="2800" i="1" dirty="0">
                <a:latin typeface="Times New Roman" pitchFamily="18" charset="0"/>
                <a:ea typeface="宋体" charset="-122"/>
              </a:rPr>
              <a:t>n</a:t>
            </a:r>
            <a:r>
              <a:rPr kumimoji="1" lang="en-US" altLang="zh-CN" sz="2800" dirty="0">
                <a:latin typeface="宋体" charset="-122"/>
                <a:ea typeface="宋体" charset="-122"/>
              </a:rPr>
              <a:t>-</a:t>
            </a:r>
            <a:r>
              <a:rPr kumimoji="1" lang="en-US" altLang="zh-CN" sz="2800" dirty="0">
                <a:latin typeface="Times New Roman" pitchFamily="18" charset="0"/>
                <a:ea typeface="宋体" charset="-122"/>
              </a:rPr>
              <a:t>1</a:t>
            </a:r>
            <a:r>
              <a:rPr kumimoji="1" lang="zh-CN" altLang="en-US" sz="2800" dirty="0">
                <a:latin typeface="Times New Roman" pitchFamily="18" charset="0"/>
                <a:ea typeface="宋体" charset="-122"/>
              </a:rPr>
              <a:t>个选手各赛一次；</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a:t>
            </a:r>
            <a:r>
              <a:rPr kumimoji="1" lang="en-US" altLang="zh-CN" sz="2800" dirty="0">
                <a:latin typeface="Times New Roman" pitchFamily="18" charset="0"/>
                <a:ea typeface="宋体" charset="-122"/>
              </a:rPr>
              <a:t>2</a:t>
            </a:r>
            <a:r>
              <a:rPr kumimoji="1" lang="zh-CN" altLang="en-US" sz="2800" dirty="0">
                <a:latin typeface="Times New Roman" pitchFamily="18" charset="0"/>
                <a:ea typeface="宋体" charset="-122"/>
              </a:rPr>
              <a:t>）每个选手一天只能赛一次。</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       按此要求，可将比赛日程表设计成一个 </a:t>
            </a:r>
            <a:r>
              <a:rPr kumimoji="1" lang="en-US" altLang="zh-CN" sz="2800" i="1" dirty="0">
                <a:latin typeface="Times New Roman" pitchFamily="18" charset="0"/>
                <a:ea typeface="宋体" charset="-122"/>
              </a:rPr>
              <a:t>n </a:t>
            </a:r>
            <a:r>
              <a:rPr kumimoji="1" lang="zh-CN" altLang="en-US" sz="2800" dirty="0">
                <a:latin typeface="Times New Roman" pitchFamily="18" charset="0"/>
                <a:ea typeface="宋体" charset="-122"/>
              </a:rPr>
              <a:t>行</a:t>
            </a:r>
            <a:r>
              <a:rPr kumimoji="1" lang="en-US" altLang="zh-CN" sz="2800" i="1" dirty="0">
                <a:latin typeface="Times New Roman" pitchFamily="18" charset="0"/>
                <a:ea typeface="宋体" charset="-122"/>
              </a:rPr>
              <a:t>n</a:t>
            </a:r>
            <a:r>
              <a:rPr kumimoji="1" lang="en-US" altLang="zh-CN" sz="2800" dirty="0">
                <a:latin typeface="宋体" charset="-122"/>
                <a:ea typeface="宋体" charset="-122"/>
              </a:rPr>
              <a:t>-</a:t>
            </a:r>
            <a:r>
              <a:rPr kumimoji="1" lang="en-US" altLang="zh-CN" sz="2800" dirty="0">
                <a:latin typeface="Times New Roman" pitchFamily="18" charset="0"/>
                <a:ea typeface="宋体" charset="-122"/>
              </a:rPr>
              <a:t>1</a:t>
            </a:r>
            <a:r>
              <a:rPr kumimoji="1" lang="zh-CN" altLang="en-US" sz="2800" dirty="0">
                <a:latin typeface="Times New Roman" pitchFamily="18" charset="0"/>
                <a:ea typeface="宋体" charset="-122"/>
              </a:rPr>
              <a:t>列的二维表，其中，</a:t>
            </a:r>
            <a:r>
              <a:rPr kumimoji="1" lang="zh-CN" altLang="en-US" sz="2800" dirty="0">
                <a:solidFill>
                  <a:srgbClr val="FF0000"/>
                </a:solidFill>
                <a:latin typeface="Times New Roman" pitchFamily="18" charset="0"/>
                <a:ea typeface="宋体" charset="-122"/>
              </a:rPr>
              <a:t>第 </a:t>
            </a:r>
            <a:r>
              <a:rPr kumimoji="1" lang="en-US" altLang="zh-CN" sz="2800" i="1" dirty="0" err="1">
                <a:solidFill>
                  <a:srgbClr val="FF0000"/>
                </a:solidFill>
                <a:latin typeface="Times New Roman" pitchFamily="18" charset="0"/>
                <a:ea typeface="宋体" charset="-122"/>
              </a:rPr>
              <a:t>i</a:t>
            </a:r>
            <a:r>
              <a:rPr kumimoji="1" lang="en-US" altLang="zh-CN" sz="2800" i="1" dirty="0">
                <a:solidFill>
                  <a:srgbClr val="FF0000"/>
                </a:solidFill>
                <a:latin typeface="Times New Roman" pitchFamily="18" charset="0"/>
                <a:ea typeface="宋体" charset="-122"/>
              </a:rPr>
              <a:t> </a:t>
            </a:r>
            <a:r>
              <a:rPr kumimoji="1" lang="zh-CN" altLang="en-US" sz="2800" dirty="0">
                <a:solidFill>
                  <a:srgbClr val="FF0000"/>
                </a:solidFill>
                <a:latin typeface="Times New Roman" pitchFamily="18" charset="0"/>
                <a:ea typeface="宋体" charset="-122"/>
              </a:rPr>
              <a:t>行第 </a:t>
            </a:r>
            <a:r>
              <a:rPr kumimoji="1" lang="en-US" altLang="zh-CN" sz="2800" i="1" dirty="0">
                <a:solidFill>
                  <a:srgbClr val="FF0000"/>
                </a:solidFill>
                <a:latin typeface="Times New Roman" pitchFamily="18" charset="0"/>
                <a:ea typeface="宋体" charset="-122"/>
              </a:rPr>
              <a:t>j </a:t>
            </a:r>
            <a:r>
              <a:rPr kumimoji="1" lang="zh-CN" altLang="en-US" sz="2800" dirty="0">
                <a:solidFill>
                  <a:srgbClr val="FF0000"/>
                </a:solidFill>
                <a:latin typeface="Times New Roman" pitchFamily="18" charset="0"/>
                <a:ea typeface="宋体" charset="-122"/>
              </a:rPr>
              <a:t>列表示和第 </a:t>
            </a:r>
            <a:r>
              <a:rPr kumimoji="1" lang="en-US" altLang="zh-CN" sz="2800" i="1" dirty="0" err="1">
                <a:solidFill>
                  <a:srgbClr val="FF0000"/>
                </a:solidFill>
                <a:latin typeface="Times New Roman" pitchFamily="18" charset="0"/>
                <a:ea typeface="宋体" charset="-122"/>
              </a:rPr>
              <a:t>i</a:t>
            </a:r>
            <a:r>
              <a:rPr kumimoji="1" lang="en-US" altLang="zh-CN" sz="2800" i="1" dirty="0">
                <a:solidFill>
                  <a:srgbClr val="FF0000"/>
                </a:solidFill>
                <a:latin typeface="Times New Roman" pitchFamily="18" charset="0"/>
                <a:ea typeface="宋体" charset="-122"/>
              </a:rPr>
              <a:t> </a:t>
            </a:r>
            <a:r>
              <a:rPr kumimoji="1" lang="zh-CN" altLang="en-US" sz="2800" dirty="0">
                <a:solidFill>
                  <a:srgbClr val="FF0000"/>
                </a:solidFill>
                <a:latin typeface="Times New Roman" pitchFamily="18" charset="0"/>
                <a:ea typeface="宋体" charset="-122"/>
              </a:rPr>
              <a:t>个选手在第 </a:t>
            </a:r>
            <a:r>
              <a:rPr kumimoji="1" lang="en-US" altLang="zh-CN" sz="2800" i="1" dirty="0">
                <a:solidFill>
                  <a:srgbClr val="FF0000"/>
                </a:solidFill>
                <a:latin typeface="Times New Roman" pitchFamily="18" charset="0"/>
                <a:ea typeface="宋体" charset="-122"/>
              </a:rPr>
              <a:t>j </a:t>
            </a:r>
            <a:r>
              <a:rPr kumimoji="1" lang="zh-CN" altLang="en-US" sz="2800" dirty="0">
                <a:solidFill>
                  <a:srgbClr val="FF0000"/>
                </a:solidFill>
                <a:latin typeface="Times New Roman" pitchFamily="18" charset="0"/>
                <a:ea typeface="宋体" charset="-122"/>
              </a:rPr>
              <a:t>天比赛的选手</a:t>
            </a:r>
            <a:r>
              <a:rPr kumimoji="1" lang="zh-CN" altLang="en-US" sz="2800" dirty="0">
                <a:latin typeface="Times New Roman" pitchFamily="18" charset="0"/>
                <a:ea typeface="宋体" charset="-122"/>
              </a:rPr>
              <a:t>。        </a:t>
            </a:r>
          </a:p>
        </p:txBody>
      </p:sp>
      <p:sp>
        <p:nvSpPr>
          <p:cNvPr id="74758"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4.3.3  </a:t>
            </a:r>
            <a:r>
              <a:rPr kumimoji="1" lang="zh-CN" altLang="en-US" sz="4400">
                <a:solidFill>
                  <a:schemeClr val="tx2"/>
                </a:solidFill>
                <a:latin typeface="华文行楷" pitchFamily="2" charset="-122"/>
                <a:ea typeface="华文行楷" pitchFamily="2" charset="-122"/>
              </a:rPr>
              <a:t>循环赛日程安排问题  </a:t>
            </a:r>
          </a:p>
        </p:txBody>
      </p:sp>
    </p:spTree>
    <p:extLst>
      <p:ext uri="{BB962C8B-B14F-4D97-AF65-F5344CB8AC3E}">
        <p14:creationId xmlns:p14="http://schemas.microsoft.com/office/powerpoint/2010/main" val="17534240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4757">
                                            <p:txEl>
                                              <p:pRg st="3" end="3"/>
                                            </p:txEl>
                                          </p:spTgt>
                                        </p:tgtEl>
                                        <p:attrNameLst>
                                          <p:attrName>style.visibility</p:attrName>
                                        </p:attrNameLst>
                                      </p:cBhvr>
                                      <p:to>
                                        <p:strVal val="visible"/>
                                      </p:to>
                                    </p:set>
                                    <p:animEffect transition="in" filter="randombar(horizontal)">
                                      <p:cBhvr>
                                        <p:cTn id="7" dur="500"/>
                                        <p:tgtEl>
                                          <p:spTgt spid="747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5A7E26D-98AF-4349-88FA-A190D1DEC00E}"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57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57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53E7A628-E7A5-4B56-A8BA-3E37F26698C8}" type="slidenum">
              <a:rPr lang="en-US" altLang="zh-CN" sz="1400" b="0" smtClean="0">
                <a:latin typeface="Comic Sans MS" pitchFamily="66" charset="0"/>
                <a:cs typeface="Tahoma" pitchFamily="34" charset="0"/>
              </a:rPr>
              <a:pPr>
                <a:spcBef>
                  <a:spcPct val="0"/>
                </a:spcBef>
                <a:buClrTx/>
                <a:buSzTx/>
                <a:buFontTx/>
                <a:buNone/>
              </a:pPr>
              <a:t>18</a:t>
            </a:fld>
            <a:endParaRPr lang="en-US" altLang="zh-CN" sz="1400" b="0" smtClean="0">
              <a:latin typeface="Comic Sans MS" pitchFamily="66" charset="0"/>
              <a:cs typeface="Tahoma" pitchFamily="34" charset="0"/>
            </a:endParaRPr>
          </a:p>
        </p:txBody>
      </p:sp>
      <p:sp>
        <p:nvSpPr>
          <p:cNvPr id="75781"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4.3.3  </a:t>
            </a:r>
            <a:r>
              <a:rPr kumimoji="1" lang="zh-CN" altLang="en-US" sz="4400">
                <a:solidFill>
                  <a:schemeClr val="tx2"/>
                </a:solidFill>
                <a:latin typeface="华文行楷" pitchFamily="2" charset="-122"/>
                <a:ea typeface="华文行楷" pitchFamily="2" charset="-122"/>
                <a:cs typeface="Tahoma" pitchFamily="34" charset="0"/>
              </a:rPr>
              <a:t>循环赛日程安排问题  </a:t>
            </a:r>
          </a:p>
        </p:txBody>
      </p:sp>
      <p:grpSp>
        <p:nvGrpSpPr>
          <p:cNvPr id="7" name="Group 71"/>
          <p:cNvGrpSpPr>
            <a:grpSpLocks/>
          </p:cNvGrpSpPr>
          <p:nvPr/>
        </p:nvGrpSpPr>
        <p:grpSpPr bwMode="auto">
          <a:xfrm>
            <a:off x="1692275" y="1268413"/>
            <a:ext cx="5543550" cy="4681537"/>
            <a:chOff x="3061" y="799"/>
            <a:chExt cx="2087" cy="1633"/>
          </a:xfrm>
        </p:grpSpPr>
        <p:grpSp>
          <p:nvGrpSpPr>
            <p:cNvPr id="75783" name="Group 55"/>
            <p:cNvGrpSpPr>
              <a:grpSpLocks/>
            </p:cNvGrpSpPr>
            <p:nvPr/>
          </p:nvGrpSpPr>
          <p:grpSpPr bwMode="auto">
            <a:xfrm>
              <a:off x="3065" y="801"/>
              <a:ext cx="1032" cy="815"/>
              <a:chOff x="0" y="0"/>
              <a:chExt cx="587" cy="672"/>
            </a:xfrm>
          </p:grpSpPr>
          <p:sp>
            <p:nvSpPr>
              <p:cNvPr id="75800" name="Rectangle 54"/>
              <p:cNvSpPr>
                <a:spLocks noChangeArrowheads="1"/>
              </p:cNvSpPr>
              <p:nvPr/>
            </p:nvSpPr>
            <p:spPr bwMode="auto">
              <a:xfrm>
                <a:off x="0" y="0"/>
                <a:ext cx="587"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nvGrpSpPr>
              <p:cNvPr id="75801" name="Group 53"/>
              <p:cNvGrpSpPr>
                <a:grpSpLocks/>
              </p:cNvGrpSpPr>
              <p:nvPr/>
            </p:nvGrpSpPr>
            <p:grpSpPr bwMode="auto">
              <a:xfrm>
                <a:off x="0" y="0"/>
                <a:ext cx="587" cy="672"/>
                <a:chOff x="0" y="0"/>
                <a:chExt cx="587" cy="672"/>
              </a:xfrm>
            </p:grpSpPr>
            <p:sp>
              <p:nvSpPr>
                <p:cNvPr id="75802" name="Rectangle 48"/>
                <p:cNvSpPr>
                  <a:spLocks noChangeArrowheads="1"/>
                </p:cNvSpPr>
                <p:nvPr/>
              </p:nvSpPr>
              <p:spPr bwMode="auto">
                <a:xfrm>
                  <a:off x="0" y="0"/>
                  <a:ext cx="587"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3600">
                      <a:latin typeface="Times New Roman" pitchFamily="18" charset="0"/>
                      <a:cs typeface="Tahoma" pitchFamily="34" charset="0"/>
                    </a:rPr>
                    <a:t>1   2   3   4</a:t>
                  </a:r>
                </a:p>
                <a:p>
                  <a:pPr algn="ctr">
                    <a:spcBef>
                      <a:spcPct val="0"/>
                    </a:spcBef>
                    <a:buClrTx/>
                    <a:buSzTx/>
                    <a:buFontTx/>
                    <a:buNone/>
                  </a:pPr>
                  <a:r>
                    <a:rPr kumimoji="1" lang="en-US" altLang="zh-CN" sz="3600">
                      <a:latin typeface="Times New Roman" pitchFamily="18" charset="0"/>
                      <a:cs typeface="Tahoma" pitchFamily="34" charset="0"/>
                    </a:rPr>
                    <a:t>2   1   4   3</a:t>
                  </a:r>
                </a:p>
                <a:p>
                  <a:pPr algn="ctr">
                    <a:spcBef>
                      <a:spcPct val="0"/>
                    </a:spcBef>
                    <a:buClrTx/>
                    <a:buSzTx/>
                    <a:buFontTx/>
                    <a:buNone/>
                  </a:pPr>
                  <a:r>
                    <a:rPr kumimoji="1" lang="en-US" altLang="zh-CN" sz="3600">
                      <a:latin typeface="Times New Roman" pitchFamily="18" charset="0"/>
                      <a:cs typeface="Tahoma" pitchFamily="34" charset="0"/>
                    </a:rPr>
                    <a:t>3   4   1   2</a:t>
                  </a:r>
                </a:p>
                <a:p>
                  <a:pPr algn="ctr">
                    <a:spcBef>
                      <a:spcPct val="0"/>
                    </a:spcBef>
                    <a:buClrTx/>
                    <a:buSzTx/>
                    <a:buFontTx/>
                    <a:buNone/>
                  </a:pPr>
                  <a:r>
                    <a:rPr kumimoji="1" lang="en-US" altLang="zh-CN" sz="3600">
                      <a:latin typeface="Times New Roman" pitchFamily="18" charset="0"/>
                      <a:cs typeface="Tahoma" pitchFamily="34" charset="0"/>
                    </a:rPr>
                    <a:t>4   3   2   1</a:t>
                  </a:r>
                </a:p>
              </p:txBody>
            </p:sp>
            <p:sp>
              <p:nvSpPr>
                <p:cNvPr id="75803" name="Rectangle 52"/>
                <p:cNvSpPr>
                  <a:spLocks noChangeArrowheads="1"/>
                </p:cNvSpPr>
                <p:nvPr/>
              </p:nvSpPr>
              <p:spPr bwMode="auto">
                <a:xfrm>
                  <a:off x="0" y="0"/>
                  <a:ext cx="58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grpSp>
        <p:grpSp>
          <p:nvGrpSpPr>
            <p:cNvPr id="75784" name="Group 59"/>
            <p:cNvGrpSpPr>
              <a:grpSpLocks/>
            </p:cNvGrpSpPr>
            <p:nvPr/>
          </p:nvGrpSpPr>
          <p:grpSpPr bwMode="auto">
            <a:xfrm>
              <a:off x="4097" y="801"/>
              <a:ext cx="1047" cy="815"/>
              <a:chOff x="587" y="0"/>
              <a:chExt cx="596" cy="672"/>
            </a:xfrm>
          </p:grpSpPr>
          <p:sp>
            <p:nvSpPr>
              <p:cNvPr id="75796" name="Rectangle 58"/>
              <p:cNvSpPr>
                <a:spLocks noChangeArrowheads="1"/>
              </p:cNvSpPr>
              <p:nvPr/>
            </p:nvSpPr>
            <p:spPr bwMode="auto">
              <a:xfrm>
                <a:off x="587" y="0"/>
                <a:ext cx="596"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nvGrpSpPr>
              <p:cNvPr id="75797" name="Group 57"/>
              <p:cNvGrpSpPr>
                <a:grpSpLocks/>
              </p:cNvGrpSpPr>
              <p:nvPr/>
            </p:nvGrpSpPr>
            <p:grpSpPr bwMode="auto">
              <a:xfrm>
                <a:off x="587" y="0"/>
                <a:ext cx="596" cy="672"/>
                <a:chOff x="587" y="0"/>
                <a:chExt cx="596" cy="672"/>
              </a:xfrm>
            </p:grpSpPr>
            <p:sp>
              <p:nvSpPr>
                <p:cNvPr id="75798" name="Rectangle 49"/>
                <p:cNvSpPr>
                  <a:spLocks noChangeArrowheads="1"/>
                </p:cNvSpPr>
                <p:nvPr/>
              </p:nvSpPr>
              <p:spPr bwMode="auto">
                <a:xfrm>
                  <a:off x="587" y="0"/>
                  <a:ext cx="596"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3600">
                      <a:latin typeface="Times New Roman" pitchFamily="18" charset="0"/>
                      <a:cs typeface="Tahoma" pitchFamily="34" charset="0"/>
                    </a:rPr>
                    <a:t>5   6   7   8</a:t>
                  </a:r>
                </a:p>
                <a:p>
                  <a:pPr algn="ctr">
                    <a:spcBef>
                      <a:spcPct val="0"/>
                    </a:spcBef>
                    <a:buClrTx/>
                    <a:buSzTx/>
                    <a:buFontTx/>
                    <a:buNone/>
                  </a:pPr>
                  <a:r>
                    <a:rPr kumimoji="1" lang="en-US" altLang="zh-CN" sz="3600">
                      <a:latin typeface="Times New Roman" pitchFamily="18" charset="0"/>
                      <a:cs typeface="Tahoma" pitchFamily="34" charset="0"/>
                    </a:rPr>
                    <a:t>6   5   8   7</a:t>
                  </a:r>
                </a:p>
                <a:p>
                  <a:pPr algn="ctr">
                    <a:spcBef>
                      <a:spcPct val="0"/>
                    </a:spcBef>
                    <a:buClrTx/>
                    <a:buSzTx/>
                    <a:buFontTx/>
                    <a:buNone/>
                  </a:pPr>
                  <a:r>
                    <a:rPr kumimoji="1" lang="en-US" altLang="zh-CN" sz="3600">
                      <a:latin typeface="Times New Roman" pitchFamily="18" charset="0"/>
                      <a:cs typeface="Tahoma" pitchFamily="34" charset="0"/>
                    </a:rPr>
                    <a:t>7   8   5   6</a:t>
                  </a:r>
                </a:p>
                <a:p>
                  <a:pPr algn="ctr">
                    <a:spcBef>
                      <a:spcPct val="0"/>
                    </a:spcBef>
                    <a:buClrTx/>
                    <a:buSzTx/>
                    <a:buFontTx/>
                    <a:buNone/>
                  </a:pPr>
                  <a:r>
                    <a:rPr kumimoji="1" lang="en-US" altLang="zh-CN" sz="3600">
                      <a:latin typeface="Times New Roman" pitchFamily="18" charset="0"/>
                      <a:cs typeface="Tahoma" pitchFamily="34" charset="0"/>
                    </a:rPr>
                    <a:t>8   7   6   5</a:t>
                  </a:r>
                </a:p>
              </p:txBody>
            </p:sp>
            <p:sp>
              <p:nvSpPr>
                <p:cNvPr id="75799" name="Rectangle 56"/>
                <p:cNvSpPr>
                  <a:spLocks noChangeArrowheads="1"/>
                </p:cNvSpPr>
                <p:nvPr/>
              </p:nvSpPr>
              <p:spPr bwMode="auto">
                <a:xfrm>
                  <a:off x="587" y="0"/>
                  <a:ext cx="59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grpSp>
        <p:grpSp>
          <p:nvGrpSpPr>
            <p:cNvPr id="75785" name="Group 63"/>
            <p:cNvGrpSpPr>
              <a:grpSpLocks/>
            </p:cNvGrpSpPr>
            <p:nvPr/>
          </p:nvGrpSpPr>
          <p:grpSpPr bwMode="auto">
            <a:xfrm>
              <a:off x="3065" y="1616"/>
              <a:ext cx="1032" cy="814"/>
              <a:chOff x="0" y="672"/>
              <a:chExt cx="587" cy="672"/>
            </a:xfrm>
          </p:grpSpPr>
          <p:sp>
            <p:nvSpPr>
              <p:cNvPr id="75792" name="Rectangle 62"/>
              <p:cNvSpPr>
                <a:spLocks noChangeArrowheads="1"/>
              </p:cNvSpPr>
              <p:nvPr/>
            </p:nvSpPr>
            <p:spPr bwMode="auto">
              <a:xfrm>
                <a:off x="0" y="672"/>
                <a:ext cx="587"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nvGrpSpPr>
              <p:cNvPr id="75793" name="Group 61"/>
              <p:cNvGrpSpPr>
                <a:grpSpLocks/>
              </p:cNvGrpSpPr>
              <p:nvPr/>
            </p:nvGrpSpPr>
            <p:grpSpPr bwMode="auto">
              <a:xfrm>
                <a:off x="0" y="672"/>
                <a:ext cx="587" cy="672"/>
                <a:chOff x="0" y="672"/>
                <a:chExt cx="587" cy="672"/>
              </a:xfrm>
            </p:grpSpPr>
            <p:sp>
              <p:nvSpPr>
                <p:cNvPr id="75794" name="Rectangle 50"/>
                <p:cNvSpPr>
                  <a:spLocks noChangeArrowheads="1"/>
                </p:cNvSpPr>
                <p:nvPr/>
              </p:nvSpPr>
              <p:spPr bwMode="auto">
                <a:xfrm>
                  <a:off x="0" y="672"/>
                  <a:ext cx="587"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3600">
                      <a:latin typeface="Times New Roman" pitchFamily="18" charset="0"/>
                      <a:cs typeface="Tahoma" pitchFamily="34" charset="0"/>
                    </a:rPr>
                    <a:t>5   6   7   8</a:t>
                  </a:r>
                </a:p>
                <a:p>
                  <a:pPr algn="ctr">
                    <a:spcBef>
                      <a:spcPct val="0"/>
                    </a:spcBef>
                    <a:buClrTx/>
                    <a:buSzTx/>
                    <a:buFontTx/>
                    <a:buNone/>
                  </a:pPr>
                  <a:r>
                    <a:rPr kumimoji="1" lang="en-US" altLang="zh-CN" sz="3600">
                      <a:latin typeface="Times New Roman" pitchFamily="18" charset="0"/>
                      <a:cs typeface="Tahoma" pitchFamily="34" charset="0"/>
                    </a:rPr>
                    <a:t>6   5   8   7</a:t>
                  </a:r>
                </a:p>
                <a:p>
                  <a:pPr algn="ctr">
                    <a:spcBef>
                      <a:spcPct val="0"/>
                    </a:spcBef>
                    <a:buClrTx/>
                    <a:buSzTx/>
                    <a:buFontTx/>
                    <a:buNone/>
                  </a:pPr>
                  <a:r>
                    <a:rPr kumimoji="1" lang="en-US" altLang="zh-CN" sz="3600">
                      <a:latin typeface="Times New Roman" pitchFamily="18" charset="0"/>
                      <a:cs typeface="Tahoma" pitchFamily="34" charset="0"/>
                    </a:rPr>
                    <a:t>7   8   5   6</a:t>
                  </a:r>
                </a:p>
                <a:p>
                  <a:pPr algn="ctr">
                    <a:spcBef>
                      <a:spcPct val="0"/>
                    </a:spcBef>
                    <a:buClrTx/>
                    <a:buSzTx/>
                    <a:buFontTx/>
                    <a:buNone/>
                  </a:pPr>
                  <a:r>
                    <a:rPr kumimoji="1" lang="en-US" altLang="zh-CN" sz="3600">
                      <a:latin typeface="Times New Roman" pitchFamily="18" charset="0"/>
                      <a:cs typeface="Tahoma" pitchFamily="34" charset="0"/>
                    </a:rPr>
                    <a:t>8   7   6   5</a:t>
                  </a:r>
                </a:p>
              </p:txBody>
            </p:sp>
            <p:sp>
              <p:nvSpPr>
                <p:cNvPr id="75795" name="Rectangle 60"/>
                <p:cNvSpPr>
                  <a:spLocks noChangeArrowheads="1"/>
                </p:cNvSpPr>
                <p:nvPr/>
              </p:nvSpPr>
              <p:spPr bwMode="auto">
                <a:xfrm>
                  <a:off x="0" y="672"/>
                  <a:ext cx="58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grpSp>
        <p:grpSp>
          <p:nvGrpSpPr>
            <p:cNvPr id="75786" name="Group 67"/>
            <p:cNvGrpSpPr>
              <a:grpSpLocks/>
            </p:cNvGrpSpPr>
            <p:nvPr/>
          </p:nvGrpSpPr>
          <p:grpSpPr bwMode="auto">
            <a:xfrm>
              <a:off x="4097" y="1616"/>
              <a:ext cx="1047" cy="814"/>
              <a:chOff x="587" y="672"/>
              <a:chExt cx="596" cy="672"/>
            </a:xfrm>
          </p:grpSpPr>
          <p:sp>
            <p:nvSpPr>
              <p:cNvPr id="75788" name="Rectangle 66"/>
              <p:cNvSpPr>
                <a:spLocks noChangeArrowheads="1"/>
              </p:cNvSpPr>
              <p:nvPr/>
            </p:nvSpPr>
            <p:spPr bwMode="auto">
              <a:xfrm>
                <a:off x="587" y="672"/>
                <a:ext cx="596"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nvGrpSpPr>
              <p:cNvPr id="75789" name="Group 65"/>
              <p:cNvGrpSpPr>
                <a:grpSpLocks/>
              </p:cNvGrpSpPr>
              <p:nvPr/>
            </p:nvGrpSpPr>
            <p:grpSpPr bwMode="auto">
              <a:xfrm>
                <a:off x="587" y="672"/>
                <a:ext cx="596" cy="672"/>
                <a:chOff x="587" y="672"/>
                <a:chExt cx="596" cy="672"/>
              </a:xfrm>
            </p:grpSpPr>
            <p:sp>
              <p:nvSpPr>
                <p:cNvPr id="75790" name="Rectangle 51"/>
                <p:cNvSpPr>
                  <a:spLocks noChangeArrowheads="1"/>
                </p:cNvSpPr>
                <p:nvPr/>
              </p:nvSpPr>
              <p:spPr bwMode="auto">
                <a:xfrm>
                  <a:off x="587" y="672"/>
                  <a:ext cx="596"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3600">
                      <a:latin typeface="Times New Roman" pitchFamily="18" charset="0"/>
                      <a:cs typeface="Tahoma" pitchFamily="34" charset="0"/>
                    </a:rPr>
                    <a:t>1   2   3   4</a:t>
                  </a:r>
                </a:p>
                <a:p>
                  <a:pPr algn="ctr">
                    <a:spcBef>
                      <a:spcPct val="0"/>
                    </a:spcBef>
                    <a:buClrTx/>
                    <a:buSzTx/>
                    <a:buFontTx/>
                    <a:buNone/>
                  </a:pPr>
                  <a:r>
                    <a:rPr kumimoji="1" lang="en-US" altLang="zh-CN" sz="3600">
                      <a:latin typeface="Times New Roman" pitchFamily="18" charset="0"/>
                      <a:cs typeface="Tahoma" pitchFamily="34" charset="0"/>
                    </a:rPr>
                    <a:t>2   1   4   3</a:t>
                  </a:r>
                </a:p>
                <a:p>
                  <a:pPr algn="ctr">
                    <a:spcBef>
                      <a:spcPct val="0"/>
                    </a:spcBef>
                    <a:buClrTx/>
                    <a:buSzTx/>
                    <a:buFontTx/>
                    <a:buNone/>
                  </a:pPr>
                  <a:r>
                    <a:rPr kumimoji="1" lang="en-US" altLang="zh-CN" sz="3600">
                      <a:latin typeface="Times New Roman" pitchFamily="18" charset="0"/>
                      <a:cs typeface="Tahoma" pitchFamily="34" charset="0"/>
                    </a:rPr>
                    <a:t>3   4   1   2</a:t>
                  </a:r>
                </a:p>
                <a:p>
                  <a:pPr algn="ctr">
                    <a:spcBef>
                      <a:spcPct val="0"/>
                    </a:spcBef>
                    <a:buClrTx/>
                    <a:buSzTx/>
                    <a:buFontTx/>
                    <a:buNone/>
                  </a:pPr>
                  <a:r>
                    <a:rPr kumimoji="1" lang="en-US" altLang="zh-CN" sz="3600">
                      <a:latin typeface="Times New Roman" pitchFamily="18" charset="0"/>
                      <a:cs typeface="Tahoma" pitchFamily="34" charset="0"/>
                    </a:rPr>
                    <a:t>4   3   2   1</a:t>
                  </a:r>
                </a:p>
              </p:txBody>
            </p:sp>
            <p:sp>
              <p:nvSpPr>
                <p:cNvPr id="75791" name="Rectangle 64"/>
                <p:cNvSpPr>
                  <a:spLocks noChangeArrowheads="1"/>
                </p:cNvSpPr>
                <p:nvPr/>
              </p:nvSpPr>
              <p:spPr bwMode="auto">
                <a:xfrm>
                  <a:off x="587" y="672"/>
                  <a:ext cx="59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grpSp>
        <p:sp>
          <p:nvSpPr>
            <p:cNvPr id="75787" name="Rectangle 69"/>
            <p:cNvSpPr>
              <a:spLocks noChangeArrowheads="1"/>
            </p:cNvSpPr>
            <p:nvPr/>
          </p:nvSpPr>
          <p:spPr bwMode="auto">
            <a:xfrm>
              <a:off x="3061" y="799"/>
              <a:ext cx="2087" cy="1633"/>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4000" b="0">
                <a:latin typeface="Times New Roman" pitchFamily="18" charset="0"/>
                <a:cs typeface="Tahoma" pitchFamily="34" charset="0"/>
              </a:endParaRPr>
            </a:p>
          </p:txBody>
        </p:sp>
      </p:grpSp>
    </p:spTree>
    <p:extLst>
      <p:ext uri="{BB962C8B-B14F-4D97-AF65-F5344CB8AC3E}">
        <p14:creationId xmlns:p14="http://schemas.microsoft.com/office/powerpoint/2010/main" val="35152289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B7602AD-D56E-4816-8287-9C3076BEAE9F}"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68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68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F0887A3-A94F-485A-B338-29024EABFF5E}" type="slidenum">
              <a:rPr lang="en-US" altLang="zh-CN" sz="1400" b="0" smtClean="0">
                <a:latin typeface="Comic Sans MS" pitchFamily="66" charset="0"/>
                <a:cs typeface="Tahoma" pitchFamily="34" charset="0"/>
              </a:rPr>
              <a:pPr>
                <a:spcBef>
                  <a:spcPct val="0"/>
                </a:spcBef>
                <a:buClrTx/>
                <a:buSzTx/>
                <a:buFontTx/>
                <a:buNone/>
              </a:pPr>
              <a:t>19</a:t>
            </a:fld>
            <a:endParaRPr lang="en-US" altLang="zh-CN" sz="1400" b="0" smtClean="0">
              <a:latin typeface="Comic Sans MS" pitchFamily="66" charset="0"/>
              <a:cs typeface="Tahoma" pitchFamily="34" charset="0"/>
            </a:endParaRPr>
          </a:p>
        </p:txBody>
      </p:sp>
      <p:sp>
        <p:nvSpPr>
          <p:cNvPr id="76805" name="Rectangle 3" descr="Rectangle: Click to edit Master text styles&#10;Second level&#10;Third level&#10;Fourth level&#10;Fifth level"/>
          <p:cNvSpPr>
            <a:spLocks noGrp="1" noChangeArrowheads="1"/>
          </p:cNvSpPr>
          <p:nvPr>
            <p:ph type="body" idx="1"/>
          </p:nvPr>
        </p:nvSpPr>
        <p:spPr>
          <a:xfrm>
            <a:off x="457200" y="1219200"/>
            <a:ext cx="8153400" cy="3441700"/>
          </a:xfrm>
        </p:spPr>
        <p:txBody>
          <a:bodyPr/>
          <a:lstStyle/>
          <a:p>
            <a:pPr marL="0" indent="0" eaLnBrk="1" hangingPunct="1">
              <a:lnSpc>
                <a:spcPct val="150000"/>
              </a:lnSpc>
              <a:buFontTx/>
              <a:buNone/>
            </a:pPr>
            <a:r>
              <a:rPr lang="en-US" altLang="zh-CN" sz="3000" dirty="0" smtClean="0"/>
              <a:t>       </a:t>
            </a:r>
            <a:r>
              <a:rPr lang="zh-CN" altLang="en-US" sz="3000" dirty="0" smtClean="0"/>
              <a:t>按照分治的策略，可将所有参赛的选手分为两部分，</a:t>
            </a:r>
            <a:r>
              <a:rPr lang="en-US" altLang="zh-CN" sz="3000" i="1" dirty="0" smtClean="0">
                <a:solidFill>
                  <a:srgbClr val="FF0000"/>
                </a:solidFill>
              </a:rPr>
              <a:t>n</a:t>
            </a:r>
            <a:r>
              <a:rPr lang="zh-CN" altLang="en-US" sz="3000" dirty="0" smtClean="0">
                <a:solidFill>
                  <a:srgbClr val="FF0000"/>
                </a:solidFill>
              </a:rPr>
              <a:t>＝</a:t>
            </a:r>
            <a:r>
              <a:rPr lang="en-US" altLang="zh-CN" sz="3000" dirty="0" smtClean="0">
                <a:solidFill>
                  <a:srgbClr val="FF0000"/>
                </a:solidFill>
              </a:rPr>
              <a:t>2</a:t>
            </a:r>
            <a:r>
              <a:rPr lang="en-US" altLang="zh-CN" sz="3000" i="1" baseline="30000" dirty="0" smtClean="0">
                <a:solidFill>
                  <a:srgbClr val="FF0000"/>
                </a:solidFill>
              </a:rPr>
              <a:t>k</a:t>
            </a:r>
            <a:r>
              <a:rPr lang="zh-CN" altLang="en-US" sz="3000" dirty="0" smtClean="0">
                <a:solidFill>
                  <a:srgbClr val="FF0000"/>
                </a:solidFill>
              </a:rPr>
              <a:t>个选手的比赛日程表就可以通过为</a:t>
            </a:r>
            <a:r>
              <a:rPr lang="en-US" altLang="zh-CN" sz="3000" i="1" dirty="0" smtClean="0">
                <a:solidFill>
                  <a:srgbClr val="FF0000"/>
                </a:solidFill>
              </a:rPr>
              <a:t>n</a:t>
            </a:r>
            <a:r>
              <a:rPr lang="en-US" altLang="zh-CN" sz="3000" dirty="0" smtClean="0">
                <a:solidFill>
                  <a:srgbClr val="FF0000"/>
                </a:solidFill>
              </a:rPr>
              <a:t>/2</a:t>
            </a:r>
            <a:r>
              <a:rPr lang="zh-CN" altLang="en-US" sz="3000" dirty="0" smtClean="0">
                <a:solidFill>
                  <a:srgbClr val="FF0000"/>
                </a:solidFill>
              </a:rPr>
              <a:t>＝</a:t>
            </a:r>
            <a:r>
              <a:rPr lang="en-US" altLang="zh-CN" sz="3000" dirty="0" smtClean="0">
                <a:solidFill>
                  <a:srgbClr val="FF0000"/>
                </a:solidFill>
              </a:rPr>
              <a:t>2</a:t>
            </a:r>
            <a:r>
              <a:rPr lang="en-US" altLang="zh-CN" sz="3000" i="1" baseline="30000" dirty="0" smtClean="0">
                <a:solidFill>
                  <a:srgbClr val="FF0000"/>
                </a:solidFill>
              </a:rPr>
              <a:t>k</a:t>
            </a:r>
            <a:r>
              <a:rPr lang="en-US" altLang="zh-CN" sz="3000" baseline="30000" dirty="0" smtClean="0">
                <a:solidFill>
                  <a:srgbClr val="FF0000"/>
                </a:solidFill>
              </a:rPr>
              <a:t>-1</a:t>
            </a:r>
            <a:r>
              <a:rPr lang="zh-CN" altLang="en-US" sz="3000" dirty="0" smtClean="0">
                <a:solidFill>
                  <a:srgbClr val="FF0000"/>
                </a:solidFill>
              </a:rPr>
              <a:t>个选手设计的比赛日程表来决定。</a:t>
            </a:r>
            <a:r>
              <a:rPr lang="zh-CN" altLang="en-US" sz="3000" dirty="0" smtClean="0"/>
              <a:t>递归地执行这种分割，直到只剩下</a:t>
            </a:r>
            <a:r>
              <a:rPr lang="en-US" altLang="zh-CN" sz="3000" dirty="0" smtClean="0"/>
              <a:t>2</a:t>
            </a:r>
            <a:r>
              <a:rPr lang="zh-CN" altLang="en-US" sz="3000" dirty="0" smtClean="0"/>
              <a:t>个选手时，比赛日程表的制定就变得很简单：只要让这</a:t>
            </a:r>
            <a:r>
              <a:rPr lang="en-US" altLang="zh-CN" sz="3000" dirty="0" smtClean="0"/>
              <a:t>2</a:t>
            </a:r>
            <a:r>
              <a:rPr lang="zh-CN" altLang="en-US" sz="3000" dirty="0" smtClean="0"/>
              <a:t>个选手进行比赛就可以了。</a:t>
            </a:r>
          </a:p>
        </p:txBody>
      </p:sp>
    </p:spTree>
    <p:extLst>
      <p:ext uri="{BB962C8B-B14F-4D97-AF65-F5344CB8AC3E}">
        <p14:creationId xmlns:p14="http://schemas.microsoft.com/office/powerpoint/2010/main" val="333742170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58A6D940-8CF0-442C-A431-97D028F495F6}"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563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63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5AEE7D5-057E-47A5-949F-BDEC6434A221}" type="slidenum">
              <a:rPr lang="en-US" altLang="zh-CN" sz="1400" b="0" smtClean="0">
                <a:latin typeface="Comic Sans MS" pitchFamily="66" charset="0"/>
                <a:ea typeface="宋体" charset="-122"/>
              </a:rPr>
              <a:pPr>
                <a:spcBef>
                  <a:spcPct val="0"/>
                </a:spcBef>
                <a:buClrTx/>
                <a:buSzTx/>
                <a:buFontTx/>
                <a:buNone/>
              </a:pPr>
              <a:t>2</a:t>
            </a:fld>
            <a:endParaRPr lang="en-US" altLang="zh-CN" sz="1400" b="0" smtClean="0">
              <a:latin typeface="Comic Sans MS" pitchFamily="66" charset="0"/>
              <a:ea typeface="宋体" charset="-122"/>
            </a:endParaRPr>
          </a:p>
        </p:txBody>
      </p:sp>
      <p:sp>
        <p:nvSpPr>
          <p:cNvPr id="56325" name="Text Box 12">
            <a:hlinkClick r:id="" action="ppaction://hlinkshowjump?jump=nextslide"/>
          </p:cNvPr>
          <p:cNvSpPr txBox="1">
            <a:spLocks noChangeArrowheads="1"/>
          </p:cNvSpPr>
          <p:nvPr/>
        </p:nvSpPr>
        <p:spPr bwMode="auto">
          <a:xfrm>
            <a:off x="468313" y="1341438"/>
            <a:ext cx="563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4.3.1  </a:t>
            </a:r>
            <a:r>
              <a:rPr kumimoji="1" lang="zh-CN" altLang="en-US" sz="3600">
                <a:latin typeface="宋体" charset="-122"/>
                <a:ea typeface="宋体" charset="-122"/>
              </a:rPr>
              <a:t>最大子段和问题</a:t>
            </a:r>
            <a:r>
              <a:rPr kumimoji="1" lang="zh-CN" altLang="en-US" sz="3600">
                <a:latin typeface="Times New Roman" pitchFamily="18" charset="0"/>
                <a:ea typeface="宋体" charset="-122"/>
              </a:rPr>
              <a:t> </a:t>
            </a:r>
            <a:endParaRPr kumimoji="1" lang="zh-CN" altLang="en-US" sz="3600" b="0">
              <a:latin typeface="Times New Roman" pitchFamily="18" charset="0"/>
              <a:ea typeface="宋体" charset="-122"/>
            </a:endParaRPr>
          </a:p>
        </p:txBody>
      </p:sp>
      <p:sp>
        <p:nvSpPr>
          <p:cNvPr id="56326" name="Text Box 2">
            <a:hlinkClick r:id="rId2" action="ppaction://hlinksldjump"/>
          </p:cNvPr>
          <p:cNvSpPr txBox="1">
            <a:spLocks noChangeArrowheads="1"/>
          </p:cNvSpPr>
          <p:nvPr/>
        </p:nvSpPr>
        <p:spPr bwMode="auto">
          <a:xfrm>
            <a:off x="468313" y="2060575"/>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4.3.2  </a:t>
            </a:r>
            <a:r>
              <a:rPr kumimoji="1" lang="zh-CN" altLang="en-US" sz="3600">
                <a:latin typeface="宋体" charset="-122"/>
                <a:ea typeface="宋体" charset="-122"/>
              </a:rPr>
              <a:t>棋盘覆盖问题</a:t>
            </a:r>
          </a:p>
        </p:txBody>
      </p:sp>
      <p:sp>
        <p:nvSpPr>
          <p:cNvPr id="56327" name="Text Box 3">
            <a:hlinkClick r:id="" action="ppaction://noaction"/>
          </p:cNvPr>
          <p:cNvSpPr txBox="1">
            <a:spLocks noChangeArrowheads="1"/>
          </p:cNvSpPr>
          <p:nvPr/>
        </p:nvSpPr>
        <p:spPr bwMode="auto">
          <a:xfrm>
            <a:off x="468313" y="2805113"/>
            <a:ext cx="6119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4.3.3  </a:t>
            </a:r>
            <a:r>
              <a:rPr kumimoji="1" lang="zh-CN" altLang="en-US" sz="3600">
                <a:latin typeface="宋体" charset="-122"/>
                <a:ea typeface="宋体" charset="-122"/>
              </a:rPr>
              <a:t>循环赛日程安排问题</a:t>
            </a:r>
            <a:r>
              <a:rPr kumimoji="1" lang="zh-CN" altLang="en-US" sz="3600" b="0">
                <a:latin typeface="Times New Roman" pitchFamily="18" charset="0"/>
                <a:ea typeface="宋体" charset="-122"/>
              </a:rPr>
              <a:t> </a:t>
            </a:r>
          </a:p>
        </p:txBody>
      </p:sp>
      <p:sp>
        <p:nvSpPr>
          <p:cNvPr id="56328" name="Text Box 4"/>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  </a:t>
            </a:r>
            <a:r>
              <a:rPr kumimoji="1" lang="zh-CN" altLang="en-US" sz="4400">
                <a:solidFill>
                  <a:schemeClr val="tx2"/>
                </a:solidFill>
                <a:latin typeface="华文行楷" pitchFamily="2" charset="-122"/>
                <a:ea typeface="华文行楷" pitchFamily="2" charset="-122"/>
              </a:rPr>
              <a:t>组合问题中的分治法 </a:t>
            </a:r>
          </a:p>
        </p:txBody>
      </p:sp>
    </p:spTree>
    <p:extLst>
      <p:ext uri="{BB962C8B-B14F-4D97-AF65-F5344CB8AC3E}">
        <p14:creationId xmlns:p14="http://schemas.microsoft.com/office/powerpoint/2010/main" val="87780081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811F320-04B7-48B2-A532-BEEFAB355DEE}"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782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47CAD4E4-53E0-429A-BEB9-62FC34275F94}" type="slidenum">
              <a:rPr lang="en-US" altLang="zh-CN" sz="1400" b="0" smtClean="0">
                <a:latin typeface="Comic Sans MS" pitchFamily="66" charset="0"/>
                <a:cs typeface="Tahoma" pitchFamily="34" charset="0"/>
              </a:rPr>
              <a:pPr>
                <a:spcBef>
                  <a:spcPct val="0"/>
                </a:spcBef>
                <a:buClrTx/>
                <a:buSzTx/>
                <a:buFontTx/>
                <a:buNone/>
              </a:pPr>
              <a:t>20</a:t>
            </a:fld>
            <a:endParaRPr lang="en-US" altLang="zh-CN" sz="1400" b="0" smtClean="0">
              <a:latin typeface="Comic Sans MS" pitchFamily="66" charset="0"/>
              <a:cs typeface="Tahoma" pitchFamily="34" charset="0"/>
            </a:endParaRPr>
          </a:p>
        </p:txBody>
      </p:sp>
      <p:sp>
        <p:nvSpPr>
          <p:cNvPr id="77829" name="Text Box 2"/>
          <p:cNvSpPr txBox="1">
            <a:spLocks noChangeArrowheads="1"/>
          </p:cNvSpPr>
          <p:nvPr/>
        </p:nvSpPr>
        <p:spPr bwMode="auto">
          <a:xfrm>
            <a:off x="431800" y="3860800"/>
            <a:ext cx="84963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显然，这个求解过程是自底向上的迭代过程，其中左上角和左下角分别为选手</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至选手</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以及选手</a:t>
            </a:r>
            <a:r>
              <a:rPr kumimoji="1" lang="en-US" altLang="zh-CN" sz="2400">
                <a:latin typeface="Times New Roman" pitchFamily="18" charset="0"/>
                <a:cs typeface="Tahoma" pitchFamily="34" charset="0"/>
              </a:rPr>
              <a:t>5</a:t>
            </a:r>
            <a:r>
              <a:rPr kumimoji="1" lang="zh-CN" altLang="en-US" sz="2400">
                <a:latin typeface="宋体" charset="-122"/>
                <a:cs typeface="Tahoma" pitchFamily="34" charset="0"/>
              </a:rPr>
              <a:t>至选手</a:t>
            </a:r>
            <a:r>
              <a:rPr kumimoji="1" lang="en-US" altLang="zh-CN" sz="2400">
                <a:latin typeface="Times New Roman" pitchFamily="18" charset="0"/>
                <a:cs typeface="Tahoma" pitchFamily="34" charset="0"/>
              </a:rPr>
              <a:t>8</a:t>
            </a:r>
            <a:r>
              <a:rPr kumimoji="1" lang="zh-CN" altLang="en-US" sz="2400">
                <a:latin typeface="宋体" charset="-122"/>
                <a:cs typeface="Tahoma" pitchFamily="34" charset="0"/>
              </a:rPr>
              <a:t>前</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天的比赛日程，据此，将左上角部分的所有数字按其对应位置抄到右下角，将左下角的所有数字按其对应位置抄到右上角，这样，就分别安排好了选手</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至选手</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以及选手</a:t>
            </a:r>
            <a:r>
              <a:rPr kumimoji="1" lang="en-US" altLang="zh-CN" sz="2400">
                <a:latin typeface="Times New Roman" pitchFamily="18" charset="0"/>
                <a:cs typeface="Tahoma" pitchFamily="34" charset="0"/>
              </a:rPr>
              <a:t>5</a:t>
            </a:r>
            <a:r>
              <a:rPr kumimoji="1" lang="zh-CN" altLang="en-US" sz="2400">
                <a:latin typeface="宋体" charset="-122"/>
                <a:cs typeface="Tahoma" pitchFamily="34" charset="0"/>
              </a:rPr>
              <a:t>至选手</a:t>
            </a:r>
            <a:r>
              <a:rPr kumimoji="1" lang="en-US" altLang="zh-CN" sz="2400">
                <a:latin typeface="Times New Roman" pitchFamily="18" charset="0"/>
                <a:cs typeface="Tahoma" pitchFamily="34" charset="0"/>
              </a:rPr>
              <a:t>8</a:t>
            </a:r>
            <a:r>
              <a:rPr kumimoji="1" lang="zh-CN" altLang="en-US" sz="2400">
                <a:latin typeface="宋体" charset="-122"/>
                <a:cs typeface="Tahoma" pitchFamily="34" charset="0"/>
              </a:rPr>
              <a:t>在后</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天的比赛日程，如图</a:t>
            </a:r>
            <a:r>
              <a:rPr kumimoji="1" lang="en-US" altLang="zh-CN" sz="2400">
                <a:latin typeface="Times New Roman" pitchFamily="18" charset="0"/>
                <a:cs typeface="Tahoma" pitchFamily="34" charset="0"/>
              </a:rPr>
              <a:t>(c)</a:t>
            </a:r>
            <a:r>
              <a:rPr kumimoji="1" lang="zh-CN" altLang="en-US" sz="2400">
                <a:latin typeface="宋体" charset="-122"/>
                <a:cs typeface="Tahoma" pitchFamily="34" charset="0"/>
              </a:rPr>
              <a:t>所示。具有多个选手的情况可以依此类推。</a:t>
            </a:r>
            <a:r>
              <a:rPr kumimoji="1" lang="zh-CN" altLang="en-US" sz="2400">
                <a:latin typeface="Times New Roman" pitchFamily="18" charset="0"/>
                <a:cs typeface="Tahoma" pitchFamily="34" charset="0"/>
              </a:rPr>
              <a:t> </a:t>
            </a:r>
          </a:p>
        </p:txBody>
      </p:sp>
      <p:sp>
        <p:nvSpPr>
          <p:cNvPr id="77830" name="Text Box 4"/>
          <p:cNvSpPr txBox="1">
            <a:spLocks noChangeArrowheads="1"/>
          </p:cNvSpPr>
          <p:nvPr/>
        </p:nvSpPr>
        <p:spPr bwMode="auto">
          <a:xfrm>
            <a:off x="1619250" y="3502025"/>
            <a:ext cx="604678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(b) 2</a:t>
            </a:r>
            <a:r>
              <a:rPr lang="en-US" altLang="zh-CN" sz="1600" i="1" baseline="30000">
                <a:latin typeface="Times New Roman" pitchFamily="18" charset="0"/>
                <a:cs typeface="Tahoma" pitchFamily="34" charset="0"/>
              </a:rPr>
              <a:t>k</a:t>
            </a:r>
            <a:r>
              <a:rPr lang="en-US" altLang="zh-CN" sz="1600">
                <a:latin typeface="Times New Roman" pitchFamily="18" charset="0"/>
                <a:cs typeface="Tahoma" pitchFamily="34" charset="0"/>
              </a:rPr>
              <a:t>(</a:t>
            </a:r>
            <a:r>
              <a:rPr lang="en-US" altLang="zh-CN" sz="1600" i="1">
                <a:latin typeface="Times New Roman" pitchFamily="18" charset="0"/>
                <a:cs typeface="Tahoma" pitchFamily="34" charset="0"/>
              </a:rPr>
              <a:t>k</a:t>
            </a:r>
            <a:r>
              <a:rPr lang="en-US" altLang="zh-CN" sz="1600">
                <a:latin typeface="Times New Roman" pitchFamily="18" charset="0"/>
                <a:cs typeface="Tahoma" pitchFamily="34" charset="0"/>
              </a:rPr>
              <a:t>=2)</a:t>
            </a:r>
            <a:r>
              <a:rPr lang="zh-CN" altLang="en-US" sz="1600">
                <a:latin typeface="Times New Roman" pitchFamily="18" charset="0"/>
                <a:cs typeface="Tahoma" pitchFamily="34" charset="0"/>
              </a:rPr>
              <a:t>个选手比赛                                 </a:t>
            </a:r>
            <a:r>
              <a:rPr lang="en-US" altLang="zh-CN" sz="1600">
                <a:latin typeface="Times New Roman" pitchFamily="18" charset="0"/>
                <a:cs typeface="Tahoma" pitchFamily="34" charset="0"/>
              </a:rPr>
              <a:t>(c) 2</a:t>
            </a:r>
            <a:r>
              <a:rPr lang="en-US" altLang="zh-CN" sz="1600" i="1" baseline="30000">
                <a:latin typeface="Times New Roman" pitchFamily="18" charset="0"/>
                <a:cs typeface="Tahoma" pitchFamily="34" charset="0"/>
              </a:rPr>
              <a:t>k</a:t>
            </a:r>
            <a:r>
              <a:rPr lang="en-US" altLang="zh-CN" sz="1600">
                <a:latin typeface="Times New Roman" pitchFamily="18" charset="0"/>
                <a:cs typeface="Tahoma" pitchFamily="34" charset="0"/>
              </a:rPr>
              <a:t>(</a:t>
            </a:r>
            <a:r>
              <a:rPr lang="en-US" altLang="zh-CN" sz="1600" i="1">
                <a:latin typeface="Times New Roman" pitchFamily="18" charset="0"/>
                <a:cs typeface="Tahoma" pitchFamily="34" charset="0"/>
              </a:rPr>
              <a:t>k</a:t>
            </a:r>
            <a:r>
              <a:rPr lang="en-US" altLang="zh-CN" sz="1600">
                <a:latin typeface="Times New Roman" pitchFamily="18" charset="0"/>
                <a:cs typeface="Tahoma" pitchFamily="34" charset="0"/>
              </a:rPr>
              <a:t>=3)</a:t>
            </a:r>
            <a:r>
              <a:rPr lang="zh-CN" altLang="en-US" sz="1600">
                <a:latin typeface="Times New Roman" pitchFamily="18" charset="0"/>
                <a:cs typeface="Tahoma" pitchFamily="34" charset="0"/>
              </a:rPr>
              <a:t>个选手比赛</a:t>
            </a:r>
          </a:p>
        </p:txBody>
      </p:sp>
      <p:sp>
        <p:nvSpPr>
          <p:cNvPr id="77831" name="Text Box 6"/>
          <p:cNvSpPr txBox="1">
            <a:spLocks noChangeArrowheads="1"/>
          </p:cNvSpPr>
          <p:nvPr/>
        </p:nvSpPr>
        <p:spPr bwMode="auto">
          <a:xfrm>
            <a:off x="3563938" y="2349500"/>
            <a:ext cx="660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000">
                <a:latin typeface="Times New Roman" pitchFamily="18" charset="0"/>
                <a:cs typeface="Tahoma" pitchFamily="34" charset="0"/>
              </a:rPr>
              <a:t>加</a:t>
            </a:r>
            <a:r>
              <a:rPr lang="en-US" altLang="zh-CN" sz="2000">
                <a:latin typeface="Times New Roman" pitchFamily="18" charset="0"/>
                <a:cs typeface="Tahoma" pitchFamily="34" charset="0"/>
              </a:rPr>
              <a:t>4</a:t>
            </a:r>
          </a:p>
        </p:txBody>
      </p:sp>
      <p:sp>
        <p:nvSpPr>
          <p:cNvPr id="77832" name="AutoShape 7"/>
          <p:cNvSpPr>
            <a:spLocks noChangeArrowheads="1"/>
          </p:cNvSpPr>
          <p:nvPr/>
        </p:nvSpPr>
        <p:spPr bwMode="auto">
          <a:xfrm>
            <a:off x="468313" y="981075"/>
            <a:ext cx="431800" cy="1728788"/>
          </a:xfrm>
          <a:prstGeom prst="curvedRightArrow">
            <a:avLst>
              <a:gd name="adj1" fmla="val 49323"/>
              <a:gd name="adj2" fmla="val 138294"/>
              <a:gd name="adj3" fmla="val 28250"/>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77833" name="Text Box 8"/>
          <p:cNvSpPr txBox="1">
            <a:spLocks noChangeArrowheads="1"/>
          </p:cNvSpPr>
          <p:nvPr/>
        </p:nvSpPr>
        <p:spPr bwMode="auto">
          <a:xfrm>
            <a:off x="579438" y="1670050"/>
            <a:ext cx="576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加</a:t>
            </a:r>
            <a:r>
              <a:rPr lang="en-US" altLang="zh-CN" sz="2000">
                <a:latin typeface="Times New Roman" pitchFamily="18" charset="0"/>
                <a:cs typeface="Tahoma" pitchFamily="34" charset="0"/>
              </a:rPr>
              <a:t>2</a:t>
            </a:r>
          </a:p>
        </p:txBody>
      </p:sp>
      <p:sp>
        <p:nvSpPr>
          <p:cNvPr id="77834" name="Text Box 9"/>
          <p:cNvSpPr txBox="1">
            <a:spLocks noChangeArrowheads="1"/>
          </p:cNvSpPr>
          <p:nvPr/>
        </p:nvSpPr>
        <p:spPr bwMode="auto">
          <a:xfrm>
            <a:off x="1260475" y="1196975"/>
            <a:ext cx="21605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(a) 2</a:t>
            </a:r>
            <a:r>
              <a:rPr lang="en-US" altLang="zh-CN" sz="1600" i="1" baseline="30000">
                <a:latin typeface="Times New Roman" pitchFamily="18" charset="0"/>
                <a:cs typeface="Tahoma" pitchFamily="34" charset="0"/>
              </a:rPr>
              <a:t>k</a:t>
            </a:r>
            <a:r>
              <a:rPr lang="en-US" altLang="zh-CN" sz="1600">
                <a:latin typeface="Times New Roman" pitchFamily="18" charset="0"/>
                <a:cs typeface="Tahoma" pitchFamily="34" charset="0"/>
              </a:rPr>
              <a:t>(</a:t>
            </a:r>
            <a:r>
              <a:rPr lang="en-US" altLang="zh-CN" sz="1600" i="1">
                <a:latin typeface="Times New Roman" pitchFamily="18" charset="0"/>
                <a:cs typeface="Tahoma" pitchFamily="34" charset="0"/>
              </a:rPr>
              <a:t>k</a:t>
            </a:r>
            <a:r>
              <a:rPr lang="en-US" altLang="zh-CN" sz="1600">
                <a:latin typeface="Times New Roman" pitchFamily="18" charset="0"/>
                <a:cs typeface="Tahoma" pitchFamily="34" charset="0"/>
              </a:rPr>
              <a:t>=1)</a:t>
            </a:r>
            <a:r>
              <a:rPr lang="zh-CN" altLang="en-US" sz="1600">
                <a:latin typeface="Times New Roman" pitchFamily="18" charset="0"/>
                <a:cs typeface="Tahoma" pitchFamily="34" charset="0"/>
              </a:rPr>
              <a:t>个选手比赛</a:t>
            </a:r>
          </a:p>
        </p:txBody>
      </p:sp>
      <p:grpSp>
        <p:nvGrpSpPr>
          <p:cNvPr id="77835" name="Group 24"/>
          <p:cNvGrpSpPr>
            <a:grpSpLocks/>
          </p:cNvGrpSpPr>
          <p:nvPr/>
        </p:nvGrpSpPr>
        <p:grpSpPr bwMode="auto">
          <a:xfrm>
            <a:off x="1763713" y="333375"/>
            <a:ext cx="1016000" cy="803275"/>
            <a:chOff x="-2" y="-2"/>
            <a:chExt cx="476" cy="772"/>
          </a:xfrm>
        </p:grpSpPr>
        <p:grpSp>
          <p:nvGrpSpPr>
            <p:cNvPr id="77882" name="Group 22"/>
            <p:cNvGrpSpPr>
              <a:grpSpLocks/>
            </p:cNvGrpSpPr>
            <p:nvPr/>
          </p:nvGrpSpPr>
          <p:grpSpPr bwMode="auto">
            <a:xfrm>
              <a:off x="0" y="0"/>
              <a:ext cx="472" cy="768"/>
              <a:chOff x="0" y="0"/>
              <a:chExt cx="472" cy="768"/>
            </a:xfrm>
          </p:grpSpPr>
          <p:grpSp>
            <p:nvGrpSpPr>
              <p:cNvPr id="77884" name="Group 15"/>
              <p:cNvGrpSpPr>
                <a:grpSpLocks/>
              </p:cNvGrpSpPr>
              <p:nvPr/>
            </p:nvGrpSpPr>
            <p:grpSpPr bwMode="auto">
              <a:xfrm>
                <a:off x="0" y="0"/>
                <a:ext cx="236" cy="384"/>
                <a:chOff x="0" y="0"/>
                <a:chExt cx="236" cy="384"/>
              </a:xfrm>
            </p:grpSpPr>
            <p:sp>
              <p:nvSpPr>
                <p:cNvPr id="77894" name="Rectangle 10"/>
                <p:cNvSpPr>
                  <a:spLocks noChangeArrowheads="1"/>
                </p:cNvSpPr>
                <p:nvPr/>
              </p:nvSpPr>
              <p:spPr bwMode="auto">
                <a:xfrm>
                  <a:off x="43" y="0"/>
                  <a:ext cx="1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1</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95" name="Rectangle 14"/>
                <p:cNvSpPr>
                  <a:spLocks noChangeArrowheads="1"/>
                </p:cNvSpPr>
                <p:nvPr/>
              </p:nvSpPr>
              <p:spPr bwMode="auto">
                <a:xfrm>
                  <a:off x="0" y="0"/>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77885" name="Group 17"/>
              <p:cNvGrpSpPr>
                <a:grpSpLocks/>
              </p:cNvGrpSpPr>
              <p:nvPr/>
            </p:nvGrpSpPr>
            <p:grpSpPr bwMode="auto">
              <a:xfrm>
                <a:off x="236" y="0"/>
                <a:ext cx="236" cy="384"/>
                <a:chOff x="236" y="0"/>
                <a:chExt cx="236" cy="384"/>
              </a:xfrm>
            </p:grpSpPr>
            <p:sp>
              <p:nvSpPr>
                <p:cNvPr id="77892" name="Rectangle 11"/>
                <p:cNvSpPr>
                  <a:spLocks noChangeArrowheads="1"/>
                </p:cNvSpPr>
                <p:nvPr/>
              </p:nvSpPr>
              <p:spPr bwMode="auto">
                <a:xfrm>
                  <a:off x="279" y="0"/>
                  <a:ext cx="1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2</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93" name="Rectangle 16"/>
                <p:cNvSpPr>
                  <a:spLocks noChangeArrowheads="1"/>
                </p:cNvSpPr>
                <p:nvPr/>
              </p:nvSpPr>
              <p:spPr bwMode="auto">
                <a:xfrm>
                  <a:off x="236" y="0"/>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77886" name="Group 19"/>
              <p:cNvGrpSpPr>
                <a:grpSpLocks/>
              </p:cNvGrpSpPr>
              <p:nvPr/>
            </p:nvGrpSpPr>
            <p:grpSpPr bwMode="auto">
              <a:xfrm>
                <a:off x="0" y="384"/>
                <a:ext cx="236" cy="384"/>
                <a:chOff x="0" y="384"/>
                <a:chExt cx="236" cy="384"/>
              </a:xfrm>
            </p:grpSpPr>
            <p:sp>
              <p:nvSpPr>
                <p:cNvPr id="77890" name="Rectangle 12"/>
                <p:cNvSpPr>
                  <a:spLocks noChangeArrowheads="1"/>
                </p:cNvSpPr>
                <p:nvPr/>
              </p:nvSpPr>
              <p:spPr bwMode="auto">
                <a:xfrm>
                  <a:off x="43" y="384"/>
                  <a:ext cx="1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2</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91" name="Rectangle 18"/>
                <p:cNvSpPr>
                  <a:spLocks noChangeArrowheads="1"/>
                </p:cNvSpPr>
                <p:nvPr/>
              </p:nvSpPr>
              <p:spPr bwMode="auto">
                <a:xfrm>
                  <a:off x="0" y="384"/>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77887" name="Group 21"/>
              <p:cNvGrpSpPr>
                <a:grpSpLocks/>
              </p:cNvGrpSpPr>
              <p:nvPr/>
            </p:nvGrpSpPr>
            <p:grpSpPr bwMode="auto">
              <a:xfrm>
                <a:off x="236" y="384"/>
                <a:ext cx="236" cy="384"/>
                <a:chOff x="236" y="384"/>
                <a:chExt cx="236" cy="384"/>
              </a:xfrm>
            </p:grpSpPr>
            <p:sp>
              <p:nvSpPr>
                <p:cNvPr id="77888" name="Rectangle 13"/>
                <p:cNvSpPr>
                  <a:spLocks noChangeArrowheads="1"/>
                </p:cNvSpPr>
                <p:nvPr/>
              </p:nvSpPr>
              <p:spPr bwMode="auto">
                <a:xfrm>
                  <a:off x="279" y="384"/>
                  <a:ext cx="1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1</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89" name="Rectangle 20"/>
                <p:cNvSpPr>
                  <a:spLocks noChangeArrowheads="1"/>
                </p:cNvSpPr>
                <p:nvPr/>
              </p:nvSpPr>
              <p:spPr bwMode="auto">
                <a:xfrm>
                  <a:off x="236" y="384"/>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sp>
          <p:nvSpPr>
            <p:cNvPr id="77883" name="Rectangle 23"/>
            <p:cNvSpPr>
              <a:spLocks noChangeArrowheads="1"/>
            </p:cNvSpPr>
            <p:nvPr/>
          </p:nvSpPr>
          <p:spPr bwMode="auto">
            <a:xfrm>
              <a:off x="-2" y="-2"/>
              <a:ext cx="476" cy="772"/>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77836" name="Group 47"/>
          <p:cNvGrpSpPr>
            <a:grpSpLocks/>
          </p:cNvGrpSpPr>
          <p:nvPr/>
        </p:nvGrpSpPr>
        <p:grpSpPr bwMode="auto">
          <a:xfrm>
            <a:off x="1547813" y="1895475"/>
            <a:ext cx="1800225" cy="1389063"/>
            <a:chOff x="-2" y="-2"/>
            <a:chExt cx="720" cy="964"/>
          </a:xfrm>
        </p:grpSpPr>
        <p:grpSp>
          <p:nvGrpSpPr>
            <p:cNvPr id="77860" name="Group 45"/>
            <p:cNvGrpSpPr>
              <a:grpSpLocks/>
            </p:cNvGrpSpPr>
            <p:nvPr/>
          </p:nvGrpSpPr>
          <p:grpSpPr bwMode="auto">
            <a:xfrm>
              <a:off x="0" y="0"/>
              <a:ext cx="716" cy="960"/>
              <a:chOff x="0" y="0"/>
              <a:chExt cx="716" cy="960"/>
            </a:xfrm>
          </p:grpSpPr>
          <p:grpSp>
            <p:nvGrpSpPr>
              <p:cNvPr id="77862" name="Group 32"/>
              <p:cNvGrpSpPr>
                <a:grpSpLocks/>
              </p:cNvGrpSpPr>
              <p:nvPr/>
            </p:nvGrpSpPr>
            <p:grpSpPr bwMode="auto">
              <a:xfrm>
                <a:off x="0" y="0"/>
                <a:ext cx="358" cy="480"/>
                <a:chOff x="0" y="0"/>
                <a:chExt cx="358" cy="480"/>
              </a:xfrm>
            </p:grpSpPr>
            <p:sp>
              <p:nvSpPr>
                <p:cNvPr id="77878" name="Rectangle 31"/>
                <p:cNvSpPr>
                  <a:spLocks noChangeArrowheads="1"/>
                </p:cNvSpPr>
                <p:nvPr/>
              </p:nvSpPr>
              <p:spPr bwMode="auto">
                <a:xfrm>
                  <a:off x="0" y="0"/>
                  <a:ext cx="358" cy="48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79" name="Group 30"/>
                <p:cNvGrpSpPr>
                  <a:grpSpLocks/>
                </p:cNvGrpSpPr>
                <p:nvPr/>
              </p:nvGrpSpPr>
              <p:grpSpPr bwMode="auto">
                <a:xfrm>
                  <a:off x="0" y="0"/>
                  <a:ext cx="358" cy="480"/>
                  <a:chOff x="0" y="0"/>
                  <a:chExt cx="358" cy="480"/>
                </a:xfrm>
              </p:grpSpPr>
              <p:sp>
                <p:nvSpPr>
                  <p:cNvPr id="77880" name="Rectangle 25"/>
                  <p:cNvSpPr>
                    <a:spLocks noChangeArrowheads="1"/>
                  </p:cNvSpPr>
                  <p:nvPr/>
                </p:nvSpPr>
                <p:spPr bwMode="auto">
                  <a:xfrm>
                    <a:off x="43" y="0"/>
                    <a:ext cx="272" cy="48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1  2</a:t>
                    </a:r>
                  </a:p>
                  <a:p>
                    <a:pPr algn="just">
                      <a:spcBef>
                        <a:spcPct val="0"/>
                      </a:spcBef>
                      <a:buClrTx/>
                      <a:buSzTx/>
                      <a:buFontTx/>
                      <a:buNone/>
                    </a:pPr>
                    <a:r>
                      <a:rPr kumimoji="1" lang="en-US" altLang="zh-CN" sz="2000">
                        <a:latin typeface="Times New Roman" pitchFamily="18" charset="0"/>
                        <a:cs typeface="Tahoma" pitchFamily="34" charset="0"/>
                      </a:rPr>
                      <a:t>2  1</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81" name="Rectangle 29"/>
                  <p:cNvSpPr>
                    <a:spLocks noChangeArrowheads="1"/>
                  </p:cNvSpPr>
                  <p:nvPr/>
                </p:nvSpPr>
                <p:spPr bwMode="auto">
                  <a:xfrm>
                    <a:off x="0" y="0"/>
                    <a:ext cx="35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63" name="Group 36"/>
              <p:cNvGrpSpPr>
                <a:grpSpLocks/>
              </p:cNvGrpSpPr>
              <p:nvPr/>
            </p:nvGrpSpPr>
            <p:grpSpPr bwMode="auto">
              <a:xfrm>
                <a:off x="358" y="0"/>
                <a:ext cx="358" cy="480"/>
                <a:chOff x="358" y="0"/>
                <a:chExt cx="358" cy="480"/>
              </a:xfrm>
            </p:grpSpPr>
            <p:sp>
              <p:nvSpPr>
                <p:cNvPr id="77874" name="Rectangle 35"/>
                <p:cNvSpPr>
                  <a:spLocks noChangeArrowheads="1"/>
                </p:cNvSpPr>
                <p:nvPr/>
              </p:nvSpPr>
              <p:spPr bwMode="auto">
                <a:xfrm>
                  <a:off x="358" y="0"/>
                  <a:ext cx="358" cy="48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75" name="Group 34"/>
                <p:cNvGrpSpPr>
                  <a:grpSpLocks/>
                </p:cNvGrpSpPr>
                <p:nvPr/>
              </p:nvGrpSpPr>
              <p:grpSpPr bwMode="auto">
                <a:xfrm>
                  <a:off x="358" y="0"/>
                  <a:ext cx="358" cy="480"/>
                  <a:chOff x="358" y="0"/>
                  <a:chExt cx="358" cy="480"/>
                </a:xfrm>
              </p:grpSpPr>
              <p:sp>
                <p:nvSpPr>
                  <p:cNvPr id="77876" name="Rectangle 26"/>
                  <p:cNvSpPr>
                    <a:spLocks noChangeArrowheads="1"/>
                  </p:cNvSpPr>
                  <p:nvPr/>
                </p:nvSpPr>
                <p:spPr bwMode="auto">
                  <a:xfrm>
                    <a:off x="401" y="0"/>
                    <a:ext cx="272" cy="48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3  4</a:t>
                    </a:r>
                  </a:p>
                  <a:p>
                    <a:pPr algn="just">
                      <a:spcBef>
                        <a:spcPct val="0"/>
                      </a:spcBef>
                      <a:buClrTx/>
                      <a:buSzTx/>
                      <a:buFontTx/>
                      <a:buNone/>
                    </a:pPr>
                    <a:r>
                      <a:rPr kumimoji="1" lang="en-US" altLang="zh-CN" sz="2000">
                        <a:latin typeface="Times New Roman" pitchFamily="18" charset="0"/>
                        <a:cs typeface="Tahoma" pitchFamily="34" charset="0"/>
                      </a:rPr>
                      <a:t>4  3</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77" name="Rectangle 33"/>
                  <p:cNvSpPr>
                    <a:spLocks noChangeArrowheads="1"/>
                  </p:cNvSpPr>
                  <p:nvPr/>
                </p:nvSpPr>
                <p:spPr bwMode="auto">
                  <a:xfrm>
                    <a:off x="358" y="0"/>
                    <a:ext cx="35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64" name="Group 40"/>
              <p:cNvGrpSpPr>
                <a:grpSpLocks/>
              </p:cNvGrpSpPr>
              <p:nvPr/>
            </p:nvGrpSpPr>
            <p:grpSpPr bwMode="auto">
              <a:xfrm>
                <a:off x="0" y="480"/>
                <a:ext cx="358" cy="480"/>
                <a:chOff x="0" y="480"/>
                <a:chExt cx="358" cy="480"/>
              </a:xfrm>
            </p:grpSpPr>
            <p:sp>
              <p:nvSpPr>
                <p:cNvPr id="77870" name="Rectangle 39"/>
                <p:cNvSpPr>
                  <a:spLocks noChangeArrowheads="1"/>
                </p:cNvSpPr>
                <p:nvPr/>
              </p:nvSpPr>
              <p:spPr bwMode="auto">
                <a:xfrm>
                  <a:off x="0" y="480"/>
                  <a:ext cx="358" cy="48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71" name="Group 38"/>
                <p:cNvGrpSpPr>
                  <a:grpSpLocks/>
                </p:cNvGrpSpPr>
                <p:nvPr/>
              </p:nvGrpSpPr>
              <p:grpSpPr bwMode="auto">
                <a:xfrm>
                  <a:off x="0" y="480"/>
                  <a:ext cx="358" cy="480"/>
                  <a:chOff x="0" y="480"/>
                  <a:chExt cx="358" cy="480"/>
                </a:xfrm>
              </p:grpSpPr>
              <p:sp>
                <p:nvSpPr>
                  <p:cNvPr id="77872" name="Rectangle 27"/>
                  <p:cNvSpPr>
                    <a:spLocks noChangeArrowheads="1"/>
                  </p:cNvSpPr>
                  <p:nvPr/>
                </p:nvSpPr>
                <p:spPr bwMode="auto">
                  <a:xfrm>
                    <a:off x="43" y="480"/>
                    <a:ext cx="272" cy="48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3  4</a:t>
                    </a:r>
                  </a:p>
                  <a:p>
                    <a:pPr algn="just">
                      <a:spcBef>
                        <a:spcPct val="0"/>
                      </a:spcBef>
                      <a:buClrTx/>
                      <a:buSzTx/>
                      <a:buFontTx/>
                      <a:buNone/>
                    </a:pPr>
                    <a:r>
                      <a:rPr kumimoji="1" lang="en-US" altLang="zh-CN" sz="2000">
                        <a:latin typeface="Times New Roman" pitchFamily="18" charset="0"/>
                        <a:cs typeface="Tahoma" pitchFamily="34" charset="0"/>
                      </a:rPr>
                      <a:t>4  3</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73" name="Rectangle 37"/>
                  <p:cNvSpPr>
                    <a:spLocks noChangeArrowheads="1"/>
                  </p:cNvSpPr>
                  <p:nvPr/>
                </p:nvSpPr>
                <p:spPr bwMode="auto">
                  <a:xfrm>
                    <a:off x="0" y="480"/>
                    <a:ext cx="35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65" name="Group 44"/>
              <p:cNvGrpSpPr>
                <a:grpSpLocks/>
              </p:cNvGrpSpPr>
              <p:nvPr/>
            </p:nvGrpSpPr>
            <p:grpSpPr bwMode="auto">
              <a:xfrm>
                <a:off x="358" y="480"/>
                <a:ext cx="358" cy="480"/>
                <a:chOff x="358" y="480"/>
                <a:chExt cx="358" cy="480"/>
              </a:xfrm>
            </p:grpSpPr>
            <p:sp>
              <p:nvSpPr>
                <p:cNvPr id="77866" name="Rectangle 43"/>
                <p:cNvSpPr>
                  <a:spLocks noChangeArrowheads="1"/>
                </p:cNvSpPr>
                <p:nvPr/>
              </p:nvSpPr>
              <p:spPr bwMode="auto">
                <a:xfrm>
                  <a:off x="358" y="480"/>
                  <a:ext cx="358" cy="48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67" name="Group 42"/>
                <p:cNvGrpSpPr>
                  <a:grpSpLocks/>
                </p:cNvGrpSpPr>
                <p:nvPr/>
              </p:nvGrpSpPr>
              <p:grpSpPr bwMode="auto">
                <a:xfrm>
                  <a:off x="358" y="480"/>
                  <a:ext cx="358" cy="480"/>
                  <a:chOff x="358" y="480"/>
                  <a:chExt cx="358" cy="480"/>
                </a:xfrm>
              </p:grpSpPr>
              <p:sp>
                <p:nvSpPr>
                  <p:cNvPr id="77868" name="Rectangle 28"/>
                  <p:cNvSpPr>
                    <a:spLocks noChangeArrowheads="1"/>
                  </p:cNvSpPr>
                  <p:nvPr/>
                </p:nvSpPr>
                <p:spPr bwMode="auto">
                  <a:xfrm>
                    <a:off x="401" y="480"/>
                    <a:ext cx="272" cy="48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0"/>
                      </a:spcBef>
                      <a:buClrTx/>
                      <a:buSzTx/>
                      <a:buFontTx/>
                      <a:buNone/>
                    </a:pPr>
                    <a:r>
                      <a:rPr kumimoji="1" lang="en-US" altLang="zh-CN" sz="2000">
                        <a:latin typeface="Times New Roman" pitchFamily="18" charset="0"/>
                        <a:cs typeface="Tahoma" pitchFamily="34" charset="0"/>
                      </a:rPr>
                      <a:t>1  2</a:t>
                    </a:r>
                  </a:p>
                  <a:p>
                    <a:pPr algn="just">
                      <a:spcBef>
                        <a:spcPct val="0"/>
                      </a:spcBef>
                      <a:buClrTx/>
                      <a:buSzTx/>
                      <a:buFontTx/>
                      <a:buNone/>
                    </a:pPr>
                    <a:r>
                      <a:rPr kumimoji="1" lang="en-US" altLang="zh-CN" sz="2000">
                        <a:latin typeface="Times New Roman" pitchFamily="18" charset="0"/>
                        <a:cs typeface="Tahoma" pitchFamily="34" charset="0"/>
                      </a:rPr>
                      <a:t>2  1</a:t>
                    </a:r>
                  </a:p>
                  <a:p>
                    <a:pPr algn="just">
                      <a:spcBef>
                        <a:spcPct val="0"/>
                      </a:spcBef>
                      <a:buClrTx/>
                      <a:buSzTx/>
                      <a:buFontTx/>
                      <a:buNone/>
                    </a:pPr>
                    <a:endParaRPr kumimoji="1" lang="en-US" altLang="zh-CN" sz="2000">
                      <a:latin typeface="Times New Roman" pitchFamily="18" charset="0"/>
                      <a:cs typeface="Tahoma" pitchFamily="34" charset="0"/>
                    </a:endParaRPr>
                  </a:p>
                </p:txBody>
              </p:sp>
              <p:sp>
                <p:nvSpPr>
                  <p:cNvPr id="77869" name="Rectangle 41"/>
                  <p:cNvSpPr>
                    <a:spLocks noChangeArrowheads="1"/>
                  </p:cNvSpPr>
                  <p:nvPr/>
                </p:nvSpPr>
                <p:spPr bwMode="auto">
                  <a:xfrm>
                    <a:off x="358" y="480"/>
                    <a:ext cx="35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sp>
          <p:nvSpPr>
            <p:cNvPr id="77861" name="Rectangle 46"/>
            <p:cNvSpPr>
              <a:spLocks noChangeArrowheads="1"/>
            </p:cNvSpPr>
            <p:nvPr/>
          </p:nvSpPr>
          <p:spPr bwMode="auto">
            <a:xfrm>
              <a:off x="-2" y="-2"/>
              <a:ext cx="720" cy="96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77837" name="Group 71"/>
          <p:cNvGrpSpPr>
            <a:grpSpLocks/>
          </p:cNvGrpSpPr>
          <p:nvPr/>
        </p:nvGrpSpPr>
        <p:grpSpPr bwMode="auto">
          <a:xfrm>
            <a:off x="4643438" y="725488"/>
            <a:ext cx="3097212" cy="2592387"/>
            <a:chOff x="3061" y="799"/>
            <a:chExt cx="2087" cy="1633"/>
          </a:xfrm>
        </p:grpSpPr>
        <p:grpSp>
          <p:nvGrpSpPr>
            <p:cNvPr id="77839" name="Group 55"/>
            <p:cNvGrpSpPr>
              <a:grpSpLocks/>
            </p:cNvGrpSpPr>
            <p:nvPr/>
          </p:nvGrpSpPr>
          <p:grpSpPr bwMode="auto">
            <a:xfrm>
              <a:off x="3065" y="801"/>
              <a:ext cx="1032" cy="815"/>
              <a:chOff x="0" y="0"/>
              <a:chExt cx="587" cy="672"/>
            </a:xfrm>
          </p:grpSpPr>
          <p:sp>
            <p:nvSpPr>
              <p:cNvPr id="77856" name="Rectangle 54"/>
              <p:cNvSpPr>
                <a:spLocks noChangeArrowheads="1"/>
              </p:cNvSpPr>
              <p:nvPr/>
            </p:nvSpPr>
            <p:spPr bwMode="auto">
              <a:xfrm>
                <a:off x="0" y="0"/>
                <a:ext cx="587"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57" name="Group 53"/>
              <p:cNvGrpSpPr>
                <a:grpSpLocks/>
              </p:cNvGrpSpPr>
              <p:nvPr/>
            </p:nvGrpSpPr>
            <p:grpSpPr bwMode="auto">
              <a:xfrm>
                <a:off x="0" y="0"/>
                <a:ext cx="587" cy="672"/>
                <a:chOff x="0" y="0"/>
                <a:chExt cx="587" cy="672"/>
              </a:xfrm>
            </p:grpSpPr>
            <p:sp>
              <p:nvSpPr>
                <p:cNvPr id="77858" name="Rectangle 48"/>
                <p:cNvSpPr>
                  <a:spLocks noChangeArrowheads="1"/>
                </p:cNvSpPr>
                <p:nvPr/>
              </p:nvSpPr>
              <p:spPr bwMode="auto">
                <a:xfrm>
                  <a:off x="0" y="0"/>
                  <a:ext cx="587"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cs typeface="Tahoma" pitchFamily="34" charset="0"/>
                    </a:rPr>
                    <a:t>1   2   3   4</a:t>
                  </a:r>
                </a:p>
                <a:p>
                  <a:pPr algn="ctr">
                    <a:spcBef>
                      <a:spcPct val="0"/>
                    </a:spcBef>
                    <a:buClrTx/>
                    <a:buSzTx/>
                    <a:buFontTx/>
                    <a:buNone/>
                  </a:pPr>
                  <a:r>
                    <a:rPr kumimoji="1" lang="en-US" altLang="zh-CN" sz="2000">
                      <a:latin typeface="Times New Roman" pitchFamily="18" charset="0"/>
                      <a:cs typeface="Tahoma" pitchFamily="34" charset="0"/>
                    </a:rPr>
                    <a:t>2   1   4   3</a:t>
                  </a:r>
                </a:p>
                <a:p>
                  <a:pPr algn="ctr">
                    <a:spcBef>
                      <a:spcPct val="0"/>
                    </a:spcBef>
                    <a:buClrTx/>
                    <a:buSzTx/>
                    <a:buFontTx/>
                    <a:buNone/>
                  </a:pPr>
                  <a:r>
                    <a:rPr kumimoji="1" lang="en-US" altLang="zh-CN" sz="2000">
                      <a:latin typeface="Times New Roman" pitchFamily="18" charset="0"/>
                      <a:cs typeface="Tahoma" pitchFamily="34" charset="0"/>
                    </a:rPr>
                    <a:t>3   4   1   2</a:t>
                  </a:r>
                </a:p>
                <a:p>
                  <a:pPr algn="ctr">
                    <a:spcBef>
                      <a:spcPct val="0"/>
                    </a:spcBef>
                    <a:buClrTx/>
                    <a:buSzTx/>
                    <a:buFontTx/>
                    <a:buNone/>
                  </a:pPr>
                  <a:r>
                    <a:rPr kumimoji="1" lang="en-US" altLang="zh-CN" sz="2000">
                      <a:latin typeface="Times New Roman" pitchFamily="18" charset="0"/>
                      <a:cs typeface="Tahoma" pitchFamily="34" charset="0"/>
                    </a:rPr>
                    <a:t>4   3   2   1</a:t>
                  </a:r>
                </a:p>
              </p:txBody>
            </p:sp>
            <p:sp>
              <p:nvSpPr>
                <p:cNvPr id="77859" name="Rectangle 52"/>
                <p:cNvSpPr>
                  <a:spLocks noChangeArrowheads="1"/>
                </p:cNvSpPr>
                <p:nvPr/>
              </p:nvSpPr>
              <p:spPr bwMode="auto">
                <a:xfrm>
                  <a:off x="0" y="0"/>
                  <a:ext cx="58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40" name="Group 59"/>
            <p:cNvGrpSpPr>
              <a:grpSpLocks/>
            </p:cNvGrpSpPr>
            <p:nvPr/>
          </p:nvGrpSpPr>
          <p:grpSpPr bwMode="auto">
            <a:xfrm>
              <a:off x="4097" y="801"/>
              <a:ext cx="1047" cy="815"/>
              <a:chOff x="587" y="0"/>
              <a:chExt cx="596" cy="672"/>
            </a:xfrm>
          </p:grpSpPr>
          <p:sp>
            <p:nvSpPr>
              <p:cNvPr id="77852" name="Rectangle 58"/>
              <p:cNvSpPr>
                <a:spLocks noChangeArrowheads="1"/>
              </p:cNvSpPr>
              <p:nvPr/>
            </p:nvSpPr>
            <p:spPr bwMode="auto">
              <a:xfrm>
                <a:off x="587" y="0"/>
                <a:ext cx="596"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53" name="Group 57"/>
              <p:cNvGrpSpPr>
                <a:grpSpLocks/>
              </p:cNvGrpSpPr>
              <p:nvPr/>
            </p:nvGrpSpPr>
            <p:grpSpPr bwMode="auto">
              <a:xfrm>
                <a:off x="587" y="0"/>
                <a:ext cx="596" cy="672"/>
                <a:chOff x="587" y="0"/>
                <a:chExt cx="596" cy="672"/>
              </a:xfrm>
            </p:grpSpPr>
            <p:sp>
              <p:nvSpPr>
                <p:cNvPr id="77854" name="Rectangle 49"/>
                <p:cNvSpPr>
                  <a:spLocks noChangeArrowheads="1"/>
                </p:cNvSpPr>
                <p:nvPr/>
              </p:nvSpPr>
              <p:spPr bwMode="auto">
                <a:xfrm>
                  <a:off x="587" y="0"/>
                  <a:ext cx="596"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cs typeface="Tahoma" pitchFamily="34" charset="0"/>
                    </a:rPr>
                    <a:t>5   6   7   8</a:t>
                  </a:r>
                </a:p>
                <a:p>
                  <a:pPr algn="ctr">
                    <a:spcBef>
                      <a:spcPct val="0"/>
                    </a:spcBef>
                    <a:buClrTx/>
                    <a:buSzTx/>
                    <a:buFontTx/>
                    <a:buNone/>
                  </a:pPr>
                  <a:r>
                    <a:rPr kumimoji="1" lang="en-US" altLang="zh-CN" sz="2000">
                      <a:latin typeface="Times New Roman" pitchFamily="18" charset="0"/>
                      <a:cs typeface="Tahoma" pitchFamily="34" charset="0"/>
                    </a:rPr>
                    <a:t>6   5   8   7</a:t>
                  </a:r>
                </a:p>
                <a:p>
                  <a:pPr algn="ctr">
                    <a:spcBef>
                      <a:spcPct val="0"/>
                    </a:spcBef>
                    <a:buClrTx/>
                    <a:buSzTx/>
                    <a:buFontTx/>
                    <a:buNone/>
                  </a:pPr>
                  <a:r>
                    <a:rPr kumimoji="1" lang="en-US" altLang="zh-CN" sz="2000">
                      <a:latin typeface="Times New Roman" pitchFamily="18" charset="0"/>
                      <a:cs typeface="Tahoma" pitchFamily="34" charset="0"/>
                    </a:rPr>
                    <a:t>7   8   5   6</a:t>
                  </a:r>
                </a:p>
                <a:p>
                  <a:pPr algn="ctr">
                    <a:spcBef>
                      <a:spcPct val="0"/>
                    </a:spcBef>
                    <a:buClrTx/>
                    <a:buSzTx/>
                    <a:buFontTx/>
                    <a:buNone/>
                  </a:pPr>
                  <a:r>
                    <a:rPr kumimoji="1" lang="en-US" altLang="zh-CN" sz="2000">
                      <a:latin typeface="Times New Roman" pitchFamily="18" charset="0"/>
                      <a:cs typeface="Tahoma" pitchFamily="34" charset="0"/>
                    </a:rPr>
                    <a:t>8   7   6   5</a:t>
                  </a:r>
                </a:p>
              </p:txBody>
            </p:sp>
            <p:sp>
              <p:nvSpPr>
                <p:cNvPr id="77855" name="Rectangle 56"/>
                <p:cNvSpPr>
                  <a:spLocks noChangeArrowheads="1"/>
                </p:cNvSpPr>
                <p:nvPr/>
              </p:nvSpPr>
              <p:spPr bwMode="auto">
                <a:xfrm>
                  <a:off x="587" y="0"/>
                  <a:ext cx="59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41" name="Group 63"/>
            <p:cNvGrpSpPr>
              <a:grpSpLocks/>
            </p:cNvGrpSpPr>
            <p:nvPr/>
          </p:nvGrpSpPr>
          <p:grpSpPr bwMode="auto">
            <a:xfrm>
              <a:off x="3065" y="1616"/>
              <a:ext cx="1032" cy="814"/>
              <a:chOff x="0" y="672"/>
              <a:chExt cx="587" cy="672"/>
            </a:xfrm>
          </p:grpSpPr>
          <p:sp>
            <p:nvSpPr>
              <p:cNvPr id="77848" name="Rectangle 62"/>
              <p:cNvSpPr>
                <a:spLocks noChangeArrowheads="1"/>
              </p:cNvSpPr>
              <p:nvPr/>
            </p:nvSpPr>
            <p:spPr bwMode="auto">
              <a:xfrm>
                <a:off x="0" y="672"/>
                <a:ext cx="587"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49" name="Group 61"/>
              <p:cNvGrpSpPr>
                <a:grpSpLocks/>
              </p:cNvGrpSpPr>
              <p:nvPr/>
            </p:nvGrpSpPr>
            <p:grpSpPr bwMode="auto">
              <a:xfrm>
                <a:off x="0" y="672"/>
                <a:ext cx="587" cy="672"/>
                <a:chOff x="0" y="672"/>
                <a:chExt cx="587" cy="672"/>
              </a:xfrm>
            </p:grpSpPr>
            <p:sp>
              <p:nvSpPr>
                <p:cNvPr id="77850" name="Rectangle 50"/>
                <p:cNvSpPr>
                  <a:spLocks noChangeArrowheads="1"/>
                </p:cNvSpPr>
                <p:nvPr/>
              </p:nvSpPr>
              <p:spPr bwMode="auto">
                <a:xfrm>
                  <a:off x="0" y="672"/>
                  <a:ext cx="587" cy="67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cs typeface="Tahoma" pitchFamily="34" charset="0"/>
                    </a:rPr>
                    <a:t>5   6   7   8</a:t>
                  </a:r>
                </a:p>
                <a:p>
                  <a:pPr algn="ctr">
                    <a:spcBef>
                      <a:spcPct val="0"/>
                    </a:spcBef>
                    <a:buClrTx/>
                    <a:buSzTx/>
                    <a:buFontTx/>
                    <a:buNone/>
                  </a:pPr>
                  <a:r>
                    <a:rPr kumimoji="1" lang="en-US" altLang="zh-CN" sz="2000">
                      <a:latin typeface="Times New Roman" pitchFamily="18" charset="0"/>
                      <a:cs typeface="Tahoma" pitchFamily="34" charset="0"/>
                    </a:rPr>
                    <a:t>6   5   8   7</a:t>
                  </a:r>
                </a:p>
                <a:p>
                  <a:pPr algn="ctr">
                    <a:spcBef>
                      <a:spcPct val="0"/>
                    </a:spcBef>
                    <a:buClrTx/>
                    <a:buSzTx/>
                    <a:buFontTx/>
                    <a:buNone/>
                  </a:pPr>
                  <a:r>
                    <a:rPr kumimoji="1" lang="en-US" altLang="zh-CN" sz="2000">
                      <a:latin typeface="Times New Roman" pitchFamily="18" charset="0"/>
                      <a:cs typeface="Tahoma" pitchFamily="34" charset="0"/>
                    </a:rPr>
                    <a:t>7   8   5   6</a:t>
                  </a:r>
                </a:p>
                <a:p>
                  <a:pPr algn="ctr">
                    <a:spcBef>
                      <a:spcPct val="0"/>
                    </a:spcBef>
                    <a:buClrTx/>
                    <a:buSzTx/>
                    <a:buFontTx/>
                    <a:buNone/>
                  </a:pPr>
                  <a:r>
                    <a:rPr kumimoji="1" lang="en-US" altLang="zh-CN" sz="2000">
                      <a:latin typeface="Times New Roman" pitchFamily="18" charset="0"/>
                      <a:cs typeface="Tahoma" pitchFamily="34" charset="0"/>
                    </a:rPr>
                    <a:t>8   7   6   5</a:t>
                  </a:r>
                </a:p>
              </p:txBody>
            </p:sp>
            <p:sp>
              <p:nvSpPr>
                <p:cNvPr id="77851" name="Rectangle 60"/>
                <p:cNvSpPr>
                  <a:spLocks noChangeArrowheads="1"/>
                </p:cNvSpPr>
                <p:nvPr/>
              </p:nvSpPr>
              <p:spPr bwMode="auto">
                <a:xfrm>
                  <a:off x="0" y="672"/>
                  <a:ext cx="58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grpSp>
          <p:nvGrpSpPr>
            <p:cNvPr id="77842" name="Group 67"/>
            <p:cNvGrpSpPr>
              <a:grpSpLocks/>
            </p:cNvGrpSpPr>
            <p:nvPr/>
          </p:nvGrpSpPr>
          <p:grpSpPr bwMode="auto">
            <a:xfrm>
              <a:off x="4097" y="1616"/>
              <a:ext cx="1047" cy="814"/>
              <a:chOff x="587" y="672"/>
              <a:chExt cx="596" cy="672"/>
            </a:xfrm>
          </p:grpSpPr>
          <p:sp>
            <p:nvSpPr>
              <p:cNvPr id="77844" name="Rectangle 66"/>
              <p:cNvSpPr>
                <a:spLocks noChangeArrowheads="1"/>
              </p:cNvSpPr>
              <p:nvPr/>
            </p:nvSpPr>
            <p:spPr bwMode="auto">
              <a:xfrm>
                <a:off x="587" y="672"/>
                <a:ext cx="596"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77845" name="Group 65"/>
              <p:cNvGrpSpPr>
                <a:grpSpLocks/>
              </p:cNvGrpSpPr>
              <p:nvPr/>
            </p:nvGrpSpPr>
            <p:grpSpPr bwMode="auto">
              <a:xfrm>
                <a:off x="587" y="672"/>
                <a:ext cx="596" cy="672"/>
                <a:chOff x="587" y="672"/>
                <a:chExt cx="596" cy="672"/>
              </a:xfrm>
            </p:grpSpPr>
            <p:sp>
              <p:nvSpPr>
                <p:cNvPr id="77846" name="Rectangle 51"/>
                <p:cNvSpPr>
                  <a:spLocks noChangeArrowheads="1"/>
                </p:cNvSpPr>
                <p:nvPr/>
              </p:nvSpPr>
              <p:spPr bwMode="auto">
                <a:xfrm>
                  <a:off x="587" y="672"/>
                  <a:ext cx="596" cy="67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cs typeface="Tahoma" pitchFamily="34" charset="0"/>
                    </a:rPr>
                    <a:t>1   2   3   4</a:t>
                  </a:r>
                </a:p>
                <a:p>
                  <a:pPr algn="ctr">
                    <a:spcBef>
                      <a:spcPct val="0"/>
                    </a:spcBef>
                    <a:buClrTx/>
                    <a:buSzTx/>
                    <a:buFontTx/>
                    <a:buNone/>
                  </a:pPr>
                  <a:r>
                    <a:rPr kumimoji="1" lang="en-US" altLang="zh-CN" sz="2000">
                      <a:latin typeface="Times New Roman" pitchFamily="18" charset="0"/>
                      <a:cs typeface="Tahoma" pitchFamily="34" charset="0"/>
                    </a:rPr>
                    <a:t>2   1   4   3</a:t>
                  </a:r>
                </a:p>
                <a:p>
                  <a:pPr algn="ctr">
                    <a:spcBef>
                      <a:spcPct val="0"/>
                    </a:spcBef>
                    <a:buClrTx/>
                    <a:buSzTx/>
                    <a:buFontTx/>
                    <a:buNone/>
                  </a:pPr>
                  <a:r>
                    <a:rPr kumimoji="1" lang="en-US" altLang="zh-CN" sz="2000">
                      <a:latin typeface="Times New Roman" pitchFamily="18" charset="0"/>
                      <a:cs typeface="Tahoma" pitchFamily="34" charset="0"/>
                    </a:rPr>
                    <a:t>3   4   1   2</a:t>
                  </a:r>
                </a:p>
                <a:p>
                  <a:pPr algn="ctr">
                    <a:spcBef>
                      <a:spcPct val="0"/>
                    </a:spcBef>
                    <a:buClrTx/>
                    <a:buSzTx/>
                    <a:buFontTx/>
                    <a:buNone/>
                  </a:pPr>
                  <a:r>
                    <a:rPr kumimoji="1" lang="en-US" altLang="zh-CN" sz="2000">
                      <a:latin typeface="Times New Roman" pitchFamily="18" charset="0"/>
                      <a:cs typeface="Tahoma" pitchFamily="34" charset="0"/>
                    </a:rPr>
                    <a:t>4   3   2   1</a:t>
                  </a:r>
                </a:p>
              </p:txBody>
            </p:sp>
            <p:sp>
              <p:nvSpPr>
                <p:cNvPr id="77847" name="Rectangle 64"/>
                <p:cNvSpPr>
                  <a:spLocks noChangeArrowheads="1"/>
                </p:cNvSpPr>
                <p:nvPr/>
              </p:nvSpPr>
              <p:spPr bwMode="auto">
                <a:xfrm>
                  <a:off x="587" y="672"/>
                  <a:ext cx="59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sp>
          <p:nvSpPr>
            <p:cNvPr id="77843" name="Rectangle 69"/>
            <p:cNvSpPr>
              <a:spLocks noChangeArrowheads="1"/>
            </p:cNvSpPr>
            <p:nvPr/>
          </p:nvSpPr>
          <p:spPr bwMode="auto">
            <a:xfrm>
              <a:off x="3061" y="799"/>
              <a:ext cx="2087" cy="1633"/>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sp>
        <p:nvSpPr>
          <p:cNvPr id="77838" name="AutoShape 72"/>
          <p:cNvSpPr>
            <a:spLocks noChangeArrowheads="1"/>
          </p:cNvSpPr>
          <p:nvPr/>
        </p:nvSpPr>
        <p:spPr bwMode="auto">
          <a:xfrm rot="-1616372">
            <a:off x="3492500" y="2565400"/>
            <a:ext cx="1079500" cy="288925"/>
          </a:xfrm>
          <a:prstGeom prst="rightArrow">
            <a:avLst>
              <a:gd name="adj1" fmla="val 50000"/>
              <a:gd name="adj2" fmla="val 93407"/>
            </a:avLst>
          </a:prstGeom>
          <a:solidFill>
            <a:schemeClr val="folHlink"/>
          </a:solidFill>
          <a:ln w="6350">
            <a:solidFill>
              <a:schemeClr val="folHlink"/>
            </a:solidFill>
            <a:miter lim="800000"/>
            <a:headEnd/>
            <a:tailEnd/>
          </a:ln>
        </p:spPr>
        <p:txBody>
          <a:bodyPr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2425265349"/>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E2FEA7C-063E-4E61-8CFE-F8316116A3A6}"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88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C94FDEA-BCF4-4EC1-9F70-F050FD28687A}" type="slidenum">
              <a:rPr lang="en-US" altLang="zh-CN" sz="1400" b="0" smtClean="0">
                <a:latin typeface="Comic Sans MS" pitchFamily="66" charset="0"/>
                <a:cs typeface="Tahoma" pitchFamily="34" charset="0"/>
              </a:rPr>
              <a:pPr>
                <a:spcBef>
                  <a:spcPct val="0"/>
                </a:spcBef>
                <a:buClrTx/>
                <a:buSzTx/>
                <a:buFontTx/>
                <a:buNone/>
              </a:pPr>
              <a:t>21</a:t>
            </a:fld>
            <a:endParaRPr lang="en-US" altLang="zh-CN" sz="1400" b="0" smtClean="0">
              <a:latin typeface="Comic Sans MS" pitchFamily="66" charset="0"/>
              <a:cs typeface="Tahoma" pitchFamily="34" charset="0"/>
            </a:endParaRPr>
          </a:p>
        </p:txBody>
      </p:sp>
      <p:sp>
        <p:nvSpPr>
          <p:cNvPr id="78853" name="Text Box 2"/>
          <p:cNvSpPr txBox="1">
            <a:spLocks noChangeArrowheads="1"/>
          </p:cNvSpPr>
          <p:nvPr/>
        </p:nvSpPr>
        <p:spPr bwMode="auto">
          <a:xfrm>
            <a:off x="323850" y="333375"/>
            <a:ext cx="83820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这种解法是把求解</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个选手比赛日程问题划分成依次求解</a:t>
            </a:r>
            <a:r>
              <a:rPr kumimoji="1" lang="en-US" altLang="zh-CN" sz="2400">
                <a:latin typeface="Times New Roman" pitchFamily="18" charset="0"/>
                <a:cs typeface="Tahoma" pitchFamily="34" charset="0"/>
              </a:rPr>
              <a:t>2</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en-US" altLang="zh-CN" sz="2400" baseline="30000">
                <a:latin typeface="Times New Roman" pitchFamily="18" charset="0"/>
                <a:cs typeface="Tahoma" pitchFamily="34" charset="0"/>
              </a:rPr>
              <a:t>2</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个选手的比赛日程问题，换言之，</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个选手的比赛日程是在</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个选手的比赛日程的基础上通过迭代的方法求得的。在每次迭代中，将问题划分为</a:t>
            </a:r>
            <a:r>
              <a:rPr kumimoji="1" lang="en-US" altLang="zh-CN" sz="2400">
                <a:latin typeface="Times New Roman" pitchFamily="18" charset="0"/>
                <a:cs typeface="Tahoma" pitchFamily="34" charset="0"/>
              </a:rPr>
              <a:t>4</a:t>
            </a:r>
            <a:r>
              <a:rPr kumimoji="1" lang="zh-CN" altLang="en-US" sz="2400">
                <a:latin typeface="Times New Roman" pitchFamily="18" charset="0"/>
                <a:cs typeface="Tahoma" pitchFamily="34" charset="0"/>
              </a:rPr>
              <a:t>部分：</a:t>
            </a:r>
          </a:p>
          <a:p>
            <a:pPr algn="just" eaLnBrk="1" hangingPunct="1">
              <a:lnSpc>
                <a:spcPct val="120000"/>
              </a:lnSpc>
              <a:spcBef>
                <a:spcPct val="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）左上角：左上角为</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个选手在前半程的比赛日程；</a:t>
            </a:r>
          </a:p>
          <a:p>
            <a:pPr algn="just" eaLnBrk="1" hangingPunct="1">
              <a:lnSpc>
                <a:spcPct val="120000"/>
              </a:lnSpc>
              <a:spcBef>
                <a:spcPct val="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）左下角：左下角为另</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个选手在前半程的比赛日程，由左上角加</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得到，例如</a:t>
            </a:r>
            <a:r>
              <a:rPr kumimoji="1" lang="en-US" altLang="zh-CN" sz="2400">
                <a:latin typeface="Times New Roman" pitchFamily="18" charset="0"/>
                <a:cs typeface="Tahoma" pitchFamily="34" charset="0"/>
              </a:rPr>
              <a:t>2</a:t>
            </a:r>
            <a:r>
              <a:rPr kumimoji="1" lang="en-US" altLang="zh-CN" sz="2400" baseline="30000">
                <a:latin typeface="Times New Roman" pitchFamily="18" charset="0"/>
                <a:cs typeface="Tahoma" pitchFamily="34" charset="0"/>
              </a:rPr>
              <a:t>2</a:t>
            </a:r>
            <a:r>
              <a:rPr kumimoji="1" lang="zh-CN" altLang="en-US" sz="2400">
                <a:latin typeface="Times New Roman" pitchFamily="18" charset="0"/>
                <a:cs typeface="Tahoma" pitchFamily="34" charset="0"/>
              </a:rPr>
              <a:t>个选手比赛，左下角由左上角直接加</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得到，</a:t>
            </a:r>
            <a:r>
              <a:rPr kumimoji="1" lang="en-US" altLang="zh-CN" sz="2400">
                <a:latin typeface="Times New Roman" pitchFamily="18" charset="0"/>
                <a:cs typeface="Tahoma" pitchFamily="34" charset="0"/>
              </a:rPr>
              <a:t>2</a:t>
            </a:r>
            <a:r>
              <a:rPr kumimoji="1" lang="en-US" altLang="zh-CN" sz="2400" baseline="30000">
                <a:latin typeface="Times New Roman" pitchFamily="18" charset="0"/>
                <a:cs typeface="Tahoma" pitchFamily="34" charset="0"/>
              </a:rPr>
              <a:t>3</a:t>
            </a:r>
            <a:r>
              <a:rPr kumimoji="1" lang="zh-CN" altLang="en-US" sz="2400">
                <a:latin typeface="Times New Roman" pitchFamily="18" charset="0"/>
                <a:cs typeface="Tahoma" pitchFamily="34" charset="0"/>
              </a:rPr>
              <a:t>个选手比赛，左下角由左上角直接加</a:t>
            </a:r>
            <a:r>
              <a:rPr kumimoji="1" lang="en-US" altLang="zh-CN" sz="2400">
                <a:latin typeface="Times New Roman" pitchFamily="18" charset="0"/>
                <a:cs typeface="Tahoma" pitchFamily="34" charset="0"/>
              </a:rPr>
              <a:t>4</a:t>
            </a:r>
            <a:r>
              <a:rPr kumimoji="1" lang="zh-CN" altLang="en-US" sz="2400">
                <a:latin typeface="Times New Roman" pitchFamily="18" charset="0"/>
                <a:cs typeface="Tahoma" pitchFamily="34" charset="0"/>
              </a:rPr>
              <a:t>得到；</a:t>
            </a:r>
          </a:p>
          <a:p>
            <a:pPr algn="just" eaLnBrk="1" hangingPunct="1">
              <a:lnSpc>
                <a:spcPct val="120000"/>
              </a:lnSpc>
              <a:spcBef>
                <a:spcPct val="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）右上角：将左下角直接抄到右上角得到另</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个选手在后半程的比赛日程；</a:t>
            </a:r>
          </a:p>
          <a:p>
            <a:pPr algn="just" eaLnBrk="1" hangingPunct="1">
              <a:lnSpc>
                <a:spcPct val="120000"/>
              </a:lnSpc>
              <a:spcBef>
                <a:spcPct val="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4</a:t>
            </a:r>
            <a:r>
              <a:rPr kumimoji="1" lang="zh-CN" altLang="en-US" sz="2400">
                <a:latin typeface="Times New Roman" pitchFamily="18" charset="0"/>
                <a:cs typeface="Tahoma" pitchFamily="34" charset="0"/>
              </a:rPr>
              <a:t>）右下角：将左上角直接抄到右下角得到</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个选手在后半程的比赛日程；</a:t>
            </a:r>
          </a:p>
          <a:p>
            <a:pPr algn="just" eaLnBrk="1" hangingPunct="1">
              <a:lnSpc>
                <a:spcPct val="120000"/>
              </a:lnSpc>
              <a:spcBef>
                <a:spcPct val="0"/>
              </a:spcBef>
              <a:buClrTx/>
              <a:buSzTx/>
              <a:buFontTx/>
              <a:buNone/>
            </a:pPr>
            <a:r>
              <a:rPr kumimoji="1" lang="zh-CN" altLang="en-US" sz="2400">
                <a:latin typeface="宋体" charset="-122"/>
                <a:cs typeface="Tahoma" pitchFamily="34" charset="0"/>
              </a:rPr>
              <a:t>    </a:t>
            </a:r>
            <a:r>
              <a:rPr kumimoji="1" lang="zh-CN" altLang="en-US" sz="2400">
                <a:solidFill>
                  <a:srgbClr val="FF0000"/>
                </a:solidFill>
                <a:latin typeface="宋体" charset="-122"/>
                <a:cs typeface="Tahoma" pitchFamily="34" charset="0"/>
              </a:rPr>
              <a:t>算法设计的关键在于寻找这</a:t>
            </a:r>
            <a:r>
              <a:rPr kumimoji="1" lang="en-US" altLang="zh-CN" sz="2400">
                <a:solidFill>
                  <a:srgbClr val="FF0000"/>
                </a:solidFill>
                <a:latin typeface="Times New Roman" pitchFamily="18" charset="0"/>
                <a:cs typeface="Tahoma" pitchFamily="34" charset="0"/>
              </a:rPr>
              <a:t>4</a:t>
            </a:r>
            <a:r>
              <a:rPr kumimoji="1" lang="zh-CN" altLang="en-US" sz="2400">
                <a:solidFill>
                  <a:srgbClr val="FF0000"/>
                </a:solidFill>
                <a:latin typeface="宋体" charset="-122"/>
                <a:cs typeface="Tahoma" pitchFamily="34" charset="0"/>
              </a:rPr>
              <a:t>部分元素之间的对应关系。</a:t>
            </a:r>
            <a:endParaRPr kumimoji="1" lang="zh-CN" altLang="en-US" sz="2400">
              <a:solidFill>
                <a:srgbClr val="FF0000"/>
              </a:solidFill>
              <a:latin typeface="Times New Roman" pitchFamily="18" charset="0"/>
              <a:cs typeface="Tahoma" pitchFamily="34" charset="0"/>
            </a:endParaRPr>
          </a:p>
        </p:txBody>
      </p:sp>
    </p:spTree>
    <p:extLst>
      <p:ext uri="{BB962C8B-B14F-4D97-AF65-F5344CB8AC3E}">
        <p14:creationId xmlns:p14="http://schemas.microsoft.com/office/powerpoint/2010/main" val="2757097950"/>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B287798-A91C-42D9-A236-B45987FF2991}"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798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0CC061E-6018-43F9-BEB4-1227676C219E}" type="slidenum">
              <a:rPr lang="en-US" altLang="zh-CN" sz="1400" b="0" smtClean="0">
                <a:latin typeface="Comic Sans MS" pitchFamily="66" charset="0"/>
                <a:cs typeface="Tahoma" pitchFamily="34" charset="0"/>
              </a:rPr>
              <a:pPr>
                <a:spcBef>
                  <a:spcPct val="0"/>
                </a:spcBef>
                <a:buClrTx/>
                <a:buSzTx/>
                <a:buFontTx/>
                <a:buNone/>
              </a:pPr>
              <a:t>22</a:t>
            </a:fld>
            <a:endParaRPr lang="en-US" altLang="zh-CN" sz="1400" b="0" smtClean="0">
              <a:latin typeface="Comic Sans MS" pitchFamily="66" charset="0"/>
              <a:cs typeface="Tahoma" pitchFamily="34" charset="0"/>
            </a:endParaRPr>
          </a:p>
        </p:txBody>
      </p:sp>
      <p:grpSp>
        <p:nvGrpSpPr>
          <p:cNvPr id="79877" name="Group 2"/>
          <p:cNvGrpSpPr>
            <a:grpSpLocks/>
          </p:cNvGrpSpPr>
          <p:nvPr/>
        </p:nvGrpSpPr>
        <p:grpSpPr bwMode="auto">
          <a:xfrm>
            <a:off x="971550" y="836613"/>
            <a:ext cx="7332663" cy="5411787"/>
            <a:chOff x="1549" y="4391"/>
            <a:chExt cx="7654" cy="6601"/>
          </a:xfrm>
        </p:grpSpPr>
        <p:sp>
          <p:nvSpPr>
            <p:cNvPr id="79878" name="Text Box 3"/>
            <p:cNvSpPr txBox="1">
              <a:spLocks noChangeArrowheads="1"/>
            </p:cNvSpPr>
            <p:nvPr/>
          </p:nvSpPr>
          <p:spPr bwMode="auto">
            <a:xfrm>
              <a:off x="1549" y="4395"/>
              <a:ext cx="7654" cy="659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dirty="0">
                  <a:latin typeface="Times New Roman" pitchFamily="18" charset="0"/>
                  <a:cs typeface="Tahoma" pitchFamily="34" charset="0"/>
                </a:rPr>
                <a:t>算法</a:t>
              </a:r>
              <a:r>
                <a:rPr lang="en-US" altLang="zh-CN" sz="2400" dirty="0">
                  <a:latin typeface="Times New Roman" pitchFamily="18" charset="0"/>
                  <a:cs typeface="Tahoma" pitchFamily="34" charset="0"/>
                </a:rPr>
                <a:t>4.9——</a:t>
              </a:r>
              <a:r>
                <a:rPr lang="zh-CN" altLang="en-US" sz="2400" dirty="0">
                  <a:latin typeface="Times New Roman" pitchFamily="18" charset="0"/>
                  <a:cs typeface="Tahoma" pitchFamily="34" charset="0"/>
                </a:rPr>
                <a:t>循环赛日程表</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latin typeface="Times New Roman" pitchFamily="18" charset="0"/>
                  <a:cs typeface="Tahoma" pitchFamily="34" charset="0"/>
                </a:rPr>
                <a:t>void </a:t>
              </a:r>
              <a:r>
                <a:rPr lang="en-US" altLang="zh-CN" sz="2400" dirty="0" err="1">
                  <a:latin typeface="Times New Roman" pitchFamily="18" charset="0"/>
                  <a:cs typeface="Tahoma" pitchFamily="34" charset="0"/>
                </a:rPr>
                <a:t>GameTable</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k,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a[ ][ ])</a:t>
              </a:r>
            </a:p>
            <a:p>
              <a:pPr algn="just">
                <a:lnSpc>
                  <a:spcPct val="104000"/>
                </a:lnSpc>
                <a:spcBef>
                  <a:spcPct val="0"/>
                </a:spcBef>
                <a:buClrTx/>
                <a:buSzTx/>
                <a:buFontTx/>
                <a:buNone/>
              </a:pPr>
              <a:r>
                <a:rPr lang="en-US" altLang="zh-CN" sz="2400" dirty="0">
                  <a:latin typeface="Times New Roman" pitchFamily="18" charset="0"/>
                  <a:cs typeface="Tahoma" pitchFamily="34" charset="0"/>
                </a:rPr>
                <a:t>     {  </a:t>
              </a:r>
            </a:p>
            <a:p>
              <a:pPr algn="just">
                <a:lnSpc>
                  <a:spcPct val="104000"/>
                </a:lnSpc>
                <a:spcBef>
                  <a:spcPct val="0"/>
                </a:spcBef>
                <a:buClrTx/>
                <a:buSzTx/>
                <a:buFontTx/>
                <a:buNone/>
              </a:pPr>
              <a:r>
                <a:rPr lang="en-US" altLang="zh-CN" sz="2400" dirty="0">
                  <a:solidFill>
                    <a:srgbClr val="008000"/>
                  </a:solidFill>
                  <a:latin typeface="Times New Roman" pitchFamily="18" charset="0"/>
                  <a:cs typeface="Tahoma" pitchFamily="34" charset="0"/>
                </a:rPr>
                <a:t>        // </a:t>
              </a:r>
              <a:r>
                <a:rPr lang="en-US" altLang="zh-CN" sz="2400" i="1" dirty="0">
                  <a:solidFill>
                    <a:srgbClr val="008000"/>
                  </a:solidFill>
                  <a:latin typeface="Times New Roman" pitchFamily="18" charset="0"/>
                  <a:cs typeface="Tahoma" pitchFamily="34" charset="0"/>
                </a:rPr>
                <a:t>n</a:t>
              </a:r>
              <a:r>
                <a:rPr lang="en-US" altLang="zh-CN" sz="2400" dirty="0">
                  <a:solidFill>
                    <a:srgbClr val="008000"/>
                  </a:solidFill>
                  <a:latin typeface="Times New Roman" pitchFamily="18" charset="0"/>
                  <a:cs typeface="Tahoma" pitchFamily="34" charset="0"/>
                </a:rPr>
                <a:t>=2</a:t>
              </a:r>
              <a:r>
                <a:rPr lang="en-US" altLang="zh-CN" sz="2400" i="1" baseline="30000" dirty="0">
                  <a:solidFill>
                    <a:srgbClr val="008000"/>
                  </a:solidFill>
                  <a:latin typeface="Times New Roman" pitchFamily="18" charset="0"/>
                  <a:cs typeface="Tahoma" pitchFamily="34" charset="0"/>
                </a:rPr>
                <a:t>k</a:t>
              </a:r>
              <a:r>
                <a:rPr lang="en-US" altLang="zh-CN" sz="2400" dirty="0">
                  <a:solidFill>
                    <a:srgbClr val="008000"/>
                  </a:solidFill>
                  <a:latin typeface="宋体" charset="-122"/>
                  <a:cs typeface="Tahoma" pitchFamily="34" charset="0"/>
                </a:rPr>
                <a:t>(</a:t>
              </a:r>
              <a:r>
                <a:rPr lang="en-US" altLang="zh-CN" sz="2400" i="1" dirty="0">
                  <a:solidFill>
                    <a:srgbClr val="008000"/>
                  </a:solidFill>
                  <a:latin typeface="Times New Roman" pitchFamily="18" charset="0"/>
                  <a:cs typeface="Tahoma" pitchFamily="34" charset="0"/>
                </a:rPr>
                <a:t>k</a:t>
              </a:r>
              <a:r>
                <a:rPr lang="en-US" altLang="zh-CN" sz="2400" dirty="0">
                  <a:solidFill>
                    <a:srgbClr val="008000"/>
                  </a:solidFill>
                  <a:latin typeface="Times New Roman" pitchFamily="18" charset="0"/>
                  <a:cs typeface="Tahoma" pitchFamily="34" charset="0"/>
                </a:rPr>
                <a:t>≥1</a:t>
              </a:r>
              <a:r>
                <a:rPr lang="en-US" altLang="zh-CN" sz="2400" dirty="0">
                  <a:solidFill>
                    <a:srgbClr val="008000"/>
                  </a:solidFill>
                  <a:latin typeface="宋体" charset="-122"/>
                  <a:cs typeface="Tahoma" pitchFamily="34" charset="0"/>
                </a:rPr>
                <a:t>)</a:t>
              </a:r>
              <a:r>
                <a:rPr lang="zh-CN" altLang="en-US" sz="2400" dirty="0">
                  <a:solidFill>
                    <a:srgbClr val="008000"/>
                  </a:solidFill>
                  <a:latin typeface="Times New Roman" pitchFamily="18" charset="0"/>
                  <a:cs typeface="Tahoma" pitchFamily="34" charset="0"/>
                </a:rPr>
                <a:t>个选手参加比赛，</a:t>
              </a:r>
            </a:p>
            <a:p>
              <a:pPr algn="just">
                <a:lnSpc>
                  <a:spcPct val="104000"/>
                </a:lnSpc>
                <a:spcBef>
                  <a:spcPct val="0"/>
                </a:spcBef>
                <a:buClrTx/>
                <a:buSzTx/>
                <a:buFontTx/>
                <a:buNone/>
              </a:pPr>
              <a:r>
                <a:rPr lang="zh-CN" altLang="en-US" sz="2400" dirty="0">
                  <a:solidFill>
                    <a:srgbClr val="008000"/>
                  </a:solidFill>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二维数组</a:t>
              </a:r>
              <a:r>
                <a:rPr lang="en-US" altLang="zh-CN" sz="2400" dirty="0">
                  <a:solidFill>
                    <a:srgbClr val="008000"/>
                  </a:solidFill>
                  <a:latin typeface="Times New Roman" pitchFamily="18" charset="0"/>
                  <a:cs typeface="Tahoma" pitchFamily="34" charset="0"/>
                </a:rPr>
                <a:t>a</a:t>
              </a:r>
              <a:r>
                <a:rPr lang="zh-CN" altLang="en-US" sz="2400" dirty="0">
                  <a:solidFill>
                    <a:srgbClr val="008000"/>
                  </a:solidFill>
                  <a:latin typeface="Times New Roman" pitchFamily="18" charset="0"/>
                  <a:cs typeface="Tahoma" pitchFamily="34" charset="0"/>
                </a:rPr>
                <a:t>表示日程安排，数组下标从</a:t>
              </a:r>
              <a:r>
                <a:rPr lang="en-US" altLang="zh-CN" sz="2400" dirty="0">
                  <a:solidFill>
                    <a:srgbClr val="008000"/>
                  </a:solidFill>
                  <a:latin typeface="Times New Roman" pitchFamily="18" charset="0"/>
                  <a:cs typeface="Tahoma" pitchFamily="34" charset="0"/>
                </a:rPr>
                <a:t>1</a:t>
              </a:r>
              <a:r>
                <a:rPr lang="zh-CN" altLang="en-US" sz="2400" dirty="0">
                  <a:solidFill>
                    <a:srgbClr val="008000"/>
                  </a:solidFill>
                  <a:latin typeface="Times New Roman" pitchFamily="18" charset="0"/>
                  <a:cs typeface="Tahoma" pitchFamily="34" charset="0"/>
                </a:rPr>
                <a:t>开始</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latin typeface="Times New Roman" pitchFamily="18" charset="0"/>
                  <a:cs typeface="Tahoma" pitchFamily="34" charset="0"/>
                </a:rPr>
                <a:t>n=2;       </a:t>
              </a:r>
              <a:r>
                <a:rPr lang="en-US" altLang="zh-CN" sz="2400" dirty="0">
                  <a:solidFill>
                    <a:srgbClr val="008000"/>
                  </a:solidFill>
                  <a:latin typeface="Times New Roman" pitchFamily="18" charset="0"/>
                  <a:cs typeface="Tahoma" pitchFamily="34" charset="0"/>
                </a:rPr>
                <a:t>//k=0</a:t>
              </a:r>
              <a:r>
                <a:rPr lang="zh-CN" altLang="en-US" sz="2400" dirty="0">
                  <a:solidFill>
                    <a:srgbClr val="008000"/>
                  </a:solidFill>
                  <a:latin typeface="Times New Roman" pitchFamily="18" charset="0"/>
                  <a:cs typeface="Tahoma" pitchFamily="34" charset="0"/>
                </a:rPr>
                <a:t>，</a:t>
              </a:r>
              <a:r>
                <a:rPr lang="en-US" altLang="zh-CN" sz="2400" dirty="0">
                  <a:solidFill>
                    <a:srgbClr val="008000"/>
                  </a:solidFill>
                  <a:latin typeface="Times New Roman" pitchFamily="18" charset="0"/>
                  <a:cs typeface="Tahoma" pitchFamily="34" charset="0"/>
                </a:rPr>
                <a:t>2</a:t>
              </a:r>
              <a:r>
                <a:rPr lang="zh-CN" altLang="en-US" sz="2400" dirty="0">
                  <a:solidFill>
                    <a:srgbClr val="008000"/>
                  </a:solidFill>
                  <a:latin typeface="Times New Roman" pitchFamily="18" charset="0"/>
                  <a:cs typeface="Tahoma" pitchFamily="34" charset="0"/>
                </a:rPr>
                <a:t>个选手比赛日程可直接求得</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求解</a:t>
              </a:r>
              <a:r>
                <a:rPr lang="en-US" altLang="zh-CN" sz="2400" dirty="0">
                  <a:solidFill>
                    <a:srgbClr val="008000"/>
                  </a:solidFill>
                  <a:latin typeface="Times New Roman" pitchFamily="18" charset="0"/>
                  <a:cs typeface="Tahoma" pitchFamily="34" charset="0"/>
                </a:rPr>
                <a:t>2</a:t>
              </a:r>
              <a:r>
                <a:rPr lang="zh-CN" altLang="en-US" sz="2400" dirty="0">
                  <a:solidFill>
                    <a:srgbClr val="008000"/>
                  </a:solidFill>
                  <a:latin typeface="Times New Roman" pitchFamily="18" charset="0"/>
                  <a:cs typeface="Tahoma" pitchFamily="34" charset="0"/>
                </a:rPr>
                <a:t>个选手比赛日程，得到左上角元素</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latin typeface="Times New Roman" pitchFamily="18" charset="0"/>
                  <a:cs typeface="Tahoma" pitchFamily="34" charset="0"/>
                </a:rPr>
                <a:t>a[1][1]=1; a[1][2]=2;   </a:t>
              </a:r>
            </a:p>
            <a:p>
              <a:pPr algn="just">
                <a:lnSpc>
                  <a:spcPct val="104000"/>
                </a:lnSpc>
                <a:spcBef>
                  <a:spcPct val="0"/>
                </a:spcBef>
                <a:buClrTx/>
                <a:buSzTx/>
                <a:buFontTx/>
                <a:buNone/>
              </a:pPr>
              <a:r>
                <a:rPr lang="en-US" altLang="zh-CN" sz="2400" dirty="0">
                  <a:latin typeface="Times New Roman" pitchFamily="18" charset="0"/>
                  <a:cs typeface="Tahoma" pitchFamily="34" charset="0"/>
                </a:rPr>
                <a:t>         a[2][1]=2; a[2][2]=1;</a:t>
              </a:r>
            </a:p>
            <a:p>
              <a:pPr algn="just">
                <a:lnSpc>
                  <a:spcPct val="104000"/>
                </a:lnSpc>
                <a:spcBef>
                  <a:spcPct val="0"/>
                </a:spcBef>
                <a:buClrTx/>
                <a:buSzTx/>
                <a:buFontTx/>
                <a:buNone/>
              </a:pPr>
              <a:r>
                <a:rPr lang="en-US" altLang="zh-CN" sz="2400" dirty="0">
                  <a:latin typeface="Times New Roman" pitchFamily="18" charset="0"/>
                  <a:cs typeface="Tahoma" pitchFamily="34" charset="0"/>
                </a:rPr>
                <a:t>         for (t=1; t&lt;k; 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迭代处理，依次处理</a:t>
              </a:r>
              <a:r>
                <a:rPr lang="en-US" altLang="zh-CN" sz="2400" dirty="0">
                  <a:solidFill>
                    <a:srgbClr val="008000"/>
                  </a:solidFill>
                  <a:latin typeface="Times New Roman" pitchFamily="18" charset="0"/>
                  <a:cs typeface="Tahoma" pitchFamily="34" charset="0"/>
                </a:rPr>
                <a:t>2</a:t>
              </a:r>
              <a:r>
                <a:rPr lang="en-US" altLang="zh-CN" sz="2400" baseline="30000" dirty="0">
                  <a:solidFill>
                    <a:srgbClr val="008000"/>
                  </a:solidFill>
                  <a:latin typeface="Times New Roman" pitchFamily="18" charset="0"/>
                  <a:cs typeface="Tahoma" pitchFamily="34" charset="0"/>
                </a:rPr>
                <a:t>2</a:t>
              </a:r>
              <a:r>
                <a:rPr lang="en-US" altLang="zh-CN" sz="2400" dirty="0">
                  <a:solidFill>
                    <a:srgbClr val="008000"/>
                  </a:solidFill>
                  <a:latin typeface="Times New Roman" pitchFamily="18" charset="0"/>
                  <a:cs typeface="Tahoma" pitchFamily="34" charset="0"/>
                </a:rPr>
                <a:t>, …, 2</a:t>
              </a:r>
              <a:r>
                <a:rPr lang="en-US" altLang="zh-CN" sz="2400" i="1" baseline="30000" dirty="0">
                  <a:solidFill>
                    <a:srgbClr val="008000"/>
                  </a:solidFill>
                  <a:latin typeface="Times New Roman" pitchFamily="18" charset="0"/>
                  <a:cs typeface="Tahoma" pitchFamily="34" charset="0"/>
                </a:rPr>
                <a:t>k</a:t>
              </a:r>
              <a:r>
                <a:rPr lang="zh-CN" altLang="en-US" sz="2400" dirty="0">
                  <a:solidFill>
                    <a:srgbClr val="008000"/>
                  </a:solidFill>
                  <a:latin typeface="Times New Roman" pitchFamily="18" charset="0"/>
                  <a:cs typeface="Tahoma" pitchFamily="34" charset="0"/>
                </a:rPr>
                <a:t>个选手比赛日程</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latin typeface="Times New Roman" pitchFamily="18" charset="0"/>
                  <a:cs typeface="Tahoma" pitchFamily="34" charset="0"/>
                </a:rPr>
                <a: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p:txBody>
        </p:sp>
        <p:grpSp>
          <p:nvGrpSpPr>
            <p:cNvPr id="79879" name="Group 4"/>
            <p:cNvGrpSpPr>
              <a:grpSpLocks/>
            </p:cNvGrpSpPr>
            <p:nvPr/>
          </p:nvGrpSpPr>
          <p:grpSpPr bwMode="auto">
            <a:xfrm>
              <a:off x="1549" y="4391"/>
              <a:ext cx="550" cy="864"/>
              <a:chOff x="1519" y="3141"/>
              <a:chExt cx="550" cy="864"/>
            </a:xfrm>
          </p:grpSpPr>
          <p:sp>
            <p:nvSpPr>
              <p:cNvPr id="79880"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74758"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2214265748"/>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EBB2E52-EA05-411A-8C39-E145DDAFFF21}"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08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09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ECBC726-5AC9-4FCD-B96F-0E149AE41E1A}" type="slidenum">
              <a:rPr lang="en-US" altLang="zh-CN" sz="1400" b="0" smtClean="0">
                <a:latin typeface="Comic Sans MS" pitchFamily="66" charset="0"/>
                <a:cs typeface="Tahoma" pitchFamily="34" charset="0"/>
              </a:rPr>
              <a:pPr>
                <a:spcBef>
                  <a:spcPct val="0"/>
                </a:spcBef>
                <a:buClrTx/>
                <a:buSzTx/>
                <a:buFontTx/>
                <a:buNone/>
              </a:pPr>
              <a:t>23</a:t>
            </a:fld>
            <a:endParaRPr lang="en-US" altLang="zh-CN" sz="1400" b="0" smtClean="0">
              <a:latin typeface="Comic Sans MS" pitchFamily="66" charset="0"/>
              <a:cs typeface="Tahoma" pitchFamily="34" charset="0"/>
            </a:endParaRPr>
          </a:p>
        </p:txBody>
      </p:sp>
      <p:sp>
        <p:nvSpPr>
          <p:cNvPr id="80901" name="Rectangle 1027" descr="Rectangle: Click to edit Master text styles&#10;Second level&#10;Third level&#10;Fourth level&#10;Fifth level"/>
          <p:cNvSpPr>
            <a:spLocks noGrp="1" noChangeArrowheads="1"/>
          </p:cNvSpPr>
          <p:nvPr>
            <p:ph type="body" idx="1"/>
          </p:nvPr>
        </p:nvSpPr>
        <p:spPr>
          <a:xfrm>
            <a:off x="971550" y="404813"/>
            <a:ext cx="7200900" cy="5905500"/>
          </a:xfrm>
          <a:ln cap="flat">
            <a:solidFill>
              <a:schemeClr val="tx1"/>
            </a:solidFill>
            <a:prstDash val="dashDot"/>
            <a:miter lim="800000"/>
            <a:headEnd/>
            <a:tailEnd/>
          </a:ln>
        </p:spPr>
        <p:txBody>
          <a:bodyPr/>
          <a:lstStyle/>
          <a:p>
            <a:pPr eaLnBrk="1" hangingPunct="1">
              <a:lnSpc>
                <a:spcPct val="80000"/>
              </a:lnSpc>
              <a:buClr>
                <a:schemeClr val="tx1"/>
              </a:buClr>
              <a:buFontTx/>
              <a:buNone/>
            </a:pPr>
            <a:r>
              <a:rPr lang="en-US" altLang="zh-CN" sz="2400" dirty="0" smtClean="0">
                <a:latin typeface="Times New Roman" pitchFamily="18" charset="0"/>
              </a:rPr>
              <a:t>        temp=n; n=n*2;   </a:t>
            </a:r>
          </a:p>
          <a:p>
            <a:pPr eaLnBrk="1" hangingPunct="1">
              <a:lnSpc>
                <a:spcPct val="80000"/>
              </a:lnSpc>
              <a:buClr>
                <a:schemeClr val="tx1"/>
              </a:buClr>
              <a:buFontTx/>
              <a:buNone/>
            </a:pPr>
            <a:r>
              <a:rPr lang="en-US" altLang="zh-CN" sz="2400" dirty="0" smtClean="0">
                <a:latin typeface="Times New Roman" pitchFamily="18" charset="0"/>
              </a:rPr>
              <a:t>        </a:t>
            </a:r>
            <a:r>
              <a:rPr lang="en-US" altLang="zh-CN" sz="2400" dirty="0" smtClean="0">
                <a:solidFill>
                  <a:srgbClr val="008000"/>
                </a:solidFill>
                <a:latin typeface="Times New Roman" pitchFamily="18" charset="0"/>
              </a:rPr>
              <a:t>//</a:t>
            </a:r>
            <a:r>
              <a:rPr lang="zh-CN" altLang="en-US" sz="2400" dirty="0" smtClean="0">
                <a:solidFill>
                  <a:srgbClr val="008000"/>
                </a:solidFill>
                <a:latin typeface="Times New Roman" pitchFamily="18" charset="0"/>
              </a:rPr>
              <a:t>填左下角元素</a:t>
            </a:r>
          </a:p>
          <a:p>
            <a:pPr eaLnBrk="1" hangingPunct="1">
              <a:lnSpc>
                <a:spcPct val="80000"/>
              </a:lnSpc>
              <a:buClr>
                <a:schemeClr val="tx1"/>
              </a:buClr>
              <a:buFontTx/>
              <a:buNone/>
            </a:pPr>
            <a:r>
              <a:rPr lang="zh-CN" altLang="en-US" sz="2400" dirty="0" smtClean="0">
                <a:latin typeface="Times New Roman" pitchFamily="18" charset="0"/>
              </a:rPr>
              <a:t>        </a:t>
            </a:r>
            <a:r>
              <a:rPr lang="en-US" altLang="zh-CN" sz="2400" dirty="0" smtClean="0">
                <a:latin typeface="Times New Roman" pitchFamily="18" charset="0"/>
              </a:rPr>
              <a:t>for (</a:t>
            </a:r>
            <a:r>
              <a:rPr lang="en-US" altLang="zh-CN" sz="2400" dirty="0" err="1" smtClean="0">
                <a:latin typeface="Times New Roman" pitchFamily="18" charset="0"/>
              </a:rPr>
              <a:t>i</a:t>
            </a:r>
            <a:r>
              <a:rPr lang="en-US" altLang="zh-CN" sz="2400" dirty="0" smtClean="0">
                <a:latin typeface="Times New Roman" pitchFamily="18" charset="0"/>
              </a:rPr>
              <a:t>=temp+1; </a:t>
            </a:r>
            <a:r>
              <a:rPr lang="en-US" altLang="zh-CN" sz="2400" dirty="0" err="1" smtClean="0">
                <a:latin typeface="Times New Roman" pitchFamily="18" charset="0"/>
              </a:rPr>
              <a:t>i</a:t>
            </a:r>
            <a:r>
              <a:rPr lang="en-US" altLang="zh-CN" sz="2400" dirty="0" smtClean="0">
                <a:latin typeface="Times New Roman" pitchFamily="18" charset="0"/>
              </a:rPr>
              <a:t>&lt;=n; </a:t>
            </a:r>
            <a:r>
              <a:rPr lang="en-US" altLang="zh-CN" sz="2400" dirty="0" err="1" smtClean="0">
                <a:latin typeface="Times New Roman" pitchFamily="18" charset="0"/>
              </a:rPr>
              <a:t>i</a:t>
            </a:r>
            <a:r>
              <a:rPr lang="en-US" altLang="zh-CN" sz="2400" dirty="0" smtClean="0">
                <a:latin typeface="Times New Roman" pitchFamily="18" charset="0"/>
              </a:rPr>
              <a:t>++ )</a:t>
            </a:r>
          </a:p>
          <a:p>
            <a:pPr eaLnBrk="1" hangingPunct="1">
              <a:lnSpc>
                <a:spcPct val="80000"/>
              </a:lnSpc>
              <a:buClr>
                <a:schemeClr val="tx1"/>
              </a:buClr>
              <a:buFontTx/>
              <a:buNone/>
            </a:pPr>
            <a:r>
              <a:rPr lang="en-US" altLang="zh-CN" sz="2400" dirty="0" smtClean="0">
                <a:latin typeface="Times New Roman" pitchFamily="18" charset="0"/>
              </a:rPr>
              <a:t>            for (j=1; j&lt;=temp; j++)</a:t>
            </a:r>
          </a:p>
          <a:p>
            <a:pPr eaLnBrk="1" hangingPunct="1">
              <a:lnSpc>
                <a:spcPct val="80000"/>
              </a:lnSpc>
              <a:buClr>
                <a:schemeClr val="tx1"/>
              </a:buClr>
              <a:buFontTx/>
              <a:buNone/>
            </a:pPr>
            <a:r>
              <a:rPr lang="en-US" altLang="zh-CN" sz="2400" dirty="0" smtClean="0">
                <a:latin typeface="Times New Roman" pitchFamily="18" charset="0"/>
              </a:rPr>
              <a:t>                a[</a:t>
            </a:r>
            <a:r>
              <a:rPr lang="en-US" altLang="zh-CN" sz="2400" dirty="0" err="1" smtClean="0">
                <a:latin typeface="Times New Roman" pitchFamily="18" charset="0"/>
              </a:rPr>
              <a:t>i</a:t>
            </a:r>
            <a:r>
              <a:rPr lang="en-US" altLang="zh-CN" sz="2400" dirty="0" smtClean="0">
                <a:latin typeface="Times New Roman" pitchFamily="18" charset="0"/>
              </a:rPr>
              <a:t>][j]=a[</a:t>
            </a:r>
            <a:r>
              <a:rPr lang="en-US" altLang="zh-CN" sz="2400" dirty="0" err="1" smtClean="0">
                <a:latin typeface="Times New Roman" pitchFamily="18" charset="0"/>
              </a:rPr>
              <a:t>i</a:t>
            </a:r>
            <a:r>
              <a:rPr lang="en-US" altLang="zh-CN" sz="2400" dirty="0" smtClean="0">
                <a:latin typeface="Times New Roman" pitchFamily="18" charset="0"/>
              </a:rPr>
              <a:t>-temp][j]+temp;</a:t>
            </a:r>
          </a:p>
          <a:p>
            <a:pPr eaLnBrk="1" hangingPunct="1">
              <a:lnSpc>
                <a:spcPct val="80000"/>
              </a:lnSpc>
              <a:buClr>
                <a:schemeClr val="tx1"/>
              </a:buClr>
              <a:buFontTx/>
              <a:buNone/>
            </a:pPr>
            <a:r>
              <a:rPr lang="en-US" altLang="zh-CN" sz="2400" dirty="0" smtClean="0">
                <a:latin typeface="Times New Roman" pitchFamily="18" charset="0"/>
              </a:rPr>
              <a:t>                </a:t>
            </a:r>
            <a:r>
              <a:rPr lang="en-US" altLang="zh-CN" sz="2400" dirty="0" smtClean="0">
                <a:solidFill>
                  <a:srgbClr val="008000"/>
                </a:solidFill>
                <a:latin typeface="Times New Roman" pitchFamily="18" charset="0"/>
              </a:rPr>
              <a:t>//</a:t>
            </a:r>
            <a:r>
              <a:rPr lang="zh-CN" altLang="en-US" sz="2400" dirty="0" smtClean="0">
                <a:solidFill>
                  <a:srgbClr val="008000"/>
                </a:solidFill>
                <a:latin typeface="Times New Roman" pitchFamily="18" charset="0"/>
              </a:rPr>
              <a:t>左下角元素和左上角元素的对应关系</a:t>
            </a:r>
          </a:p>
          <a:p>
            <a:pPr eaLnBrk="1" hangingPunct="1">
              <a:lnSpc>
                <a:spcPct val="80000"/>
              </a:lnSpc>
              <a:buClr>
                <a:schemeClr val="tx1"/>
              </a:buClr>
              <a:buFontTx/>
              <a:buNone/>
            </a:pPr>
            <a:r>
              <a:rPr lang="zh-CN" altLang="en-US" sz="2400" dirty="0" smtClean="0">
                <a:solidFill>
                  <a:srgbClr val="008000"/>
                </a:solidFill>
                <a:latin typeface="Times New Roman" pitchFamily="18" charset="0"/>
              </a:rPr>
              <a:t>       </a:t>
            </a:r>
            <a:r>
              <a:rPr lang="en-US" altLang="zh-CN" sz="2400" dirty="0" smtClean="0">
                <a:solidFill>
                  <a:srgbClr val="008000"/>
                </a:solidFill>
                <a:latin typeface="Times New Roman" pitchFamily="18" charset="0"/>
              </a:rPr>
              <a:t>//</a:t>
            </a:r>
            <a:r>
              <a:rPr lang="zh-CN" altLang="en-US" sz="2400" dirty="0" smtClean="0">
                <a:solidFill>
                  <a:srgbClr val="008000"/>
                </a:solidFill>
                <a:latin typeface="Times New Roman" pitchFamily="18" charset="0"/>
              </a:rPr>
              <a:t>填右上角元素</a:t>
            </a:r>
          </a:p>
          <a:p>
            <a:pPr eaLnBrk="1" hangingPunct="1">
              <a:lnSpc>
                <a:spcPct val="80000"/>
              </a:lnSpc>
              <a:buClr>
                <a:schemeClr val="tx1"/>
              </a:buClr>
              <a:buFontTx/>
              <a:buNone/>
            </a:pPr>
            <a:r>
              <a:rPr lang="zh-CN" altLang="en-US" sz="2400" dirty="0" smtClean="0">
                <a:latin typeface="Times New Roman" pitchFamily="18" charset="0"/>
              </a:rPr>
              <a:t>       </a:t>
            </a:r>
            <a:r>
              <a:rPr lang="en-US" altLang="zh-CN" sz="2400" dirty="0" smtClean="0">
                <a:latin typeface="Times New Roman" pitchFamily="18" charset="0"/>
              </a:rPr>
              <a:t>for (</a:t>
            </a:r>
            <a:r>
              <a:rPr lang="en-US" altLang="zh-CN" sz="2400" dirty="0" err="1" smtClean="0">
                <a:latin typeface="Times New Roman" pitchFamily="18" charset="0"/>
              </a:rPr>
              <a:t>i</a:t>
            </a:r>
            <a:r>
              <a:rPr lang="en-US" altLang="zh-CN" sz="2400" dirty="0" smtClean="0">
                <a:latin typeface="Times New Roman" pitchFamily="18" charset="0"/>
              </a:rPr>
              <a:t>=1; </a:t>
            </a:r>
            <a:r>
              <a:rPr lang="en-US" altLang="zh-CN" sz="2400" dirty="0" err="1" smtClean="0">
                <a:latin typeface="Times New Roman" pitchFamily="18" charset="0"/>
              </a:rPr>
              <a:t>i</a:t>
            </a:r>
            <a:r>
              <a:rPr lang="en-US" altLang="zh-CN" sz="2400" dirty="0" smtClean="0">
                <a:latin typeface="Times New Roman" pitchFamily="18" charset="0"/>
              </a:rPr>
              <a:t>&lt;=temp; </a:t>
            </a:r>
            <a:r>
              <a:rPr lang="en-US" altLang="zh-CN" sz="2400" dirty="0" err="1" smtClean="0">
                <a:latin typeface="Times New Roman" pitchFamily="18" charset="0"/>
              </a:rPr>
              <a:t>i</a:t>
            </a:r>
            <a:r>
              <a:rPr lang="en-US" altLang="zh-CN" sz="2400" dirty="0" smtClean="0">
                <a:latin typeface="Times New Roman" pitchFamily="18" charset="0"/>
              </a:rPr>
              <a:t>++)       </a:t>
            </a:r>
          </a:p>
          <a:p>
            <a:pPr eaLnBrk="1" hangingPunct="1">
              <a:lnSpc>
                <a:spcPct val="80000"/>
              </a:lnSpc>
              <a:buClr>
                <a:schemeClr val="tx1"/>
              </a:buClr>
              <a:buFontTx/>
              <a:buNone/>
            </a:pPr>
            <a:r>
              <a:rPr lang="en-US" altLang="zh-CN" sz="2400" dirty="0" smtClean="0">
                <a:latin typeface="Times New Roman" pitchFamily="18" charset="0"/>
              </a:rPr>
              <a:t>           for (j=temp+1; j&lt;=n; j++)</a:t>
            </a:r>
          </a:p>
          <a:p>
            <a:pPr eaLnBrk="1" hangingPunct="1">
              <a:lnSpc>
                <a:spcPct val="80000"/>
              </a:lnSpc>
              <a:buClr>
                <a:schemeClr val="tx1"/>
              </a:buClr>
              <a:buFontTx/>
              <a:buNone/>
            </a:pPr>
            <a:r>
              <a:rPr lang="en-US" altLang="zh-CN" sz="2400" dirty="0" smtClean="0">
                <a:latin typeface="Times New Roman" pitchFamily="18" charset="0"/>
              </a:rPr>
              <a:t>              a[</a:t>
            </a:r>
            <a:r>
              <a:rPr lang="en-US" altLang="zh-CN" sz="2400" dirty="0" err="1" smtClean="0">
                <a:latin typeface="Times New Roman" pitchFamily="18" charset="0"/>
              </a:rPr>
              <a:t>i</a:t>
            </a:r>
            <a:r>
              <a:rPr lang="en-US" altLang="zh-CN" sz="2400" dirty="0" smtClean="0">
                <a:latin typeface="Times New Roman" pitchFamily="18" charset="0"/>
              </a:rPr>
              <a:t>][j]=a[</a:t>
            </a:r>
            <a:r>
              <a:rPr lang="en-US" altLang="zh-CN" sz="2400" dirty="0" err="1" smtClean="0">
                <a:latin typeface="Times New Roman" pitchFamily="18" charset="0"/>
              </a:rPr>
              <a:t>i+temp</a:t>
            </a:r>
            <a:r>
              <a:rPr lang="en-US" altLang="zh-CN" sz="2400" dirty="0" smtClean="0">
                <a:latin typeface="Times New Roman" pitchFamily="18" charset="0"/>
              </a:rPr>
              <a:t>][(</a:t>
            </a:r>
            <a:r>
              <a:rPr lang="en-US" altLang="zh-CN" sz="2400" dirty="0" err="1" smtClean="0">
                <a:latin typeface="Times New Roman" pitchFamily="18" charset="0"/>
              </a:rPr>
              <a:t>j+temp</a:t>
            </a:r>
            <a:r>
              <a:rPr lang="en-US" altLang="zh-CN" sz="2400" dirty="0" smtClean="0">
                <a:latin typeface="Times New Roman" pitchFamily="18" charset="0"/>
              </a:rPr>
              <a:t>)% n];</a:t>
            </a:r>
          </a:p>
          <a:p>
            <a:pPr eaLnBrk="1" hangingPunct="1">
              <a:lnSpc>
                <a:spcPct val="80000"/>
              </a:lnSpc>
              <a:buClr>
                <a:schemeClr val="tx1"/>
              </a:buClr>
              <a:buFontTx/>
              <a:buNone/>
            </a:pPr>
            <a:r>
              <a:rPr lang="en-US" altLang="zh-CN" sz="2400" dirty="0" smtClean="0">
                <a:latin typeface="Times New Roman" pitchFamily="18" charset="0"/>
              </a:rPr>
              <a:t>       </a:t>
            </a:r>
            <a:r>
              <a:rPr lang="en-US" altLang="zh-CN" sz="2400" dirty="0" smtClean="0">
                <a:solidFill>
                  <a:srgbClr val="008000"/>
                </a:solidFill>
                <a:latin typeface="Times New Roman" pitchFamily="18" charset="0"/>
              </a:rPr>
              <a:t>//</a:t>
            </a:r>
            <a:r>
              <a:rPr lang="zh-CN" altLang="en-US" sz="2400" dirty="0" smtClean="0">
                <a:solidFill>
                  <a:srgbClr val="008000"/>
                </a:solidFill>
                <a:latin typeface="Times New Roman" pitchFamily="18" charset="0"/>
              </a:rPr>
              <a:t>填右下角元素</a:t>
            </a:r>
          </a:p>
          <a:p>
            <a:pPr eaLnBrk="1" hangingPunct="1">
              <a:lnSpc>
                <a:spcPct val="80000"/>
              </a:lnSpc>
              <a:buClr>
                <a:schemeClr val="tx1"/>
              </a:buClr>
              <a:buFontTx/>
              <a:buNone/>
            </a:pPr>
            <a:r>
              <a:rPr lang="zh-CN" altLang="en-US" sz="2400" dirty="0" smtClean="0">
                <a:latin typeface="Times New Roman" pitchFamily="18" charset="0"/>
              </a:rPr>
              <a:t>      </a:t>
            </a:r>
            <a:r>
              <a:rPr lang="en-US" altLang="zh-CN" sz="2400" dirty="0" smtClean="0">
                <a:latin typeface="Times New Roman" pitchFamily="18" charset="0"/>
              </a:rPr>
              <a:t>for (</a:t>
            </a:r>
            <a:r>
              <a:rPr lang="en-US" altLang="zh-CN" sz="2400" dirty="0" err="1" smtClean="0">
                <a:latin typeface="Times New Roman" pitchFamily="18" charset="0"/>
              </a:rPr>
              <a:t>i</a:t>
            </a:r>
            <a:r>
              <a:rPr lang="en-US" altLang="zh-CN" sz="2400" dirty="0" smtClean="0">
                <a:latin typeface="Times New Roman" pitchFamily="18" charset="0"/>
              </a:rPr>
              <a:t>=temp+1; </a:t>
            </a:r>
            <a:r>
              <a:rPr lang="en-US" altLang="zh-CN" sz="2400" dirty="0" err="1" smtClean="0">
                <a:latin typeface="Times New Roman" pitchFamily="18" charset="0"/>
              </a:rPr>
              <a:t>i</a:t>
            </a:r>
            <a:r>
              <a:rPr lang="en-US" altLang="zh-CN" sz="2400" dirty="0" smtClean="0">
                <a:latin typeface="Times New Roman" pitchFamily="18" charset="0"/>
              </a:rPr>
              <a:t>&lt;=n; </a:t>
            </a:r>
            <a:r>
              <a:rPr lang="en-US" altLang="zh-CN" sz="2400" dirty="0" err="1" smtClean="0">
                <a:latin typeface="Times New Roman" pitchFamily="18" charset="0"/>
              </a:rPr>
              <a:t>i</a:t>
            </a:r>
            <a:r>
              <a:rPr lang="en-US" altLang="zh-CN" sz="2400" dirty="0" smtClean="0">
                <a:latin typeface="Times New Roman" pitchFamily="18" charset="0"/>
              </a:rPr>
              <a:t>++)</a:t>
            </a:r>
          </a:p>
          <a:p>
            <a:pPr eaLnBrk="1" hangingPunct="1">
              <a:lnSpc>
                <a:spcPct val="80000"/>
              </a:lnSpc>
              <a:buClr>
                <a:schemeClr val="tx1"/>
              </a:buClr>
              <a:buFontTx/>
              <a:buNone/>
            </a:pPr>
            <a:r>
              <a:rPr lang="en-US" altLang="zh-CN" sz="2400" dirty="0" smtClean="0">
                <a:latin typeface="Times New Roman" pitchFamily="18" charset="0"/>
              </a:rPr>
              <a:t>          for (j=temp+1; j&lt;=n; j++)</a:t>
            </a:r>
          </a:p>
          <a:p>
            <a:pPr eaLnBrk="1" hangingPunct="1">
              <a:lnSpc>
                <a:spcPct val="80000"/>
              </a:lnSpc>
              <a:buClr>
                <a:schemeClr val="tx1"/>
              </a:buClr>
              <a:buFontTx/>
              <a:buNone/>
            </a:pPr>
            <a:r>
              <a:rPr lang="en-US" altLang="zh-CN" sz="2400" dirty="0" smtClean="0">
                <a:latin typeface="Times New Roman" pitchFamily="18" charset="0"/>
              </a:rPr>
              <a:t>             a[</a:t>
            </a:r>
            <a:r>
              <a:rPr lang="en-US" altLang="zh-CN" sz="2400" dirty="0" err="1" smtClean="0">
                <a:latin typeface="Times New Roman" pitchFamily="18" charset="0"/>
              </a:rPr>
              <a:t>i</a:t>
            </a:r>
            <a:r>
              <a:rPr lang="en-US" altLang="zh-CN" sz="2400" dirty="0" smtClean="0">
                <a:latin typeface="Times New Roman" pitchFamily="18" charset="0"/>
              </a:rPr>
              <a:t>][j]=a[</a:t>
            </a:r>
            <a:r>
              <a:rPr lang="en-US" altLang="zh-CN" sz="2400" dirty="0" err="1" smtClean="0">
                <a:latin typeface="Times New Roman" pitchFamily="18" charset="0"/>
              </a:rPr>
              <a:t>i</a:t>
            </a:r>
            <a:r>
              <a:rPr lang="en-US" altLang="zh-CN" sz="2400" dirty="0" smtClean="0">
                <a:latin typeface="Times New Roman" pitchFamily="18" charset="0"/>
              </a:rPr>
              <a:t>-temp][j-temp];</a:t>
            </a:r>
          </a:p>
          <a:p>
            <a:pPr eaLnBrk="1" hangingPunct="1">
              <a:lnSpc>
                <a:spcPct val="80000"/>
              </a:lnSpc>
              <a:buClr>
                <a:schemeClr val="tx1"/>
              </a:buClr>
              <a:buFontTx/>
              <a:buNone/>
            </a:pPr>
            <a:r>
              <a:rPr lang="en-US" altLang="zh-CN" sz="2400" dirty="0" smtClean="0">
                <a:latin typeface="Times New Roman" pitchFamily="18" charset="0"/>
              </a:rPr>
              <a:t>    }</a:t>
            </a:r>
          </a:p>
          <a:p>
            <a:pPr eaLnBrk="1" hangingPunct="1">
              <a:lnSpc>
                <a:spcPct val="80000"/>
              </a:lnSpc>
              <a:buClr>
                <a:schemeClr val="tx1"/>
              </a:buClr>
              <a:buFontTx/>
              <a:buNone/>
            </a:pPr>
            <a:r>
              <a:rPr lang="en-US" altLang="zh-CN" sz="2400" dirty="0" smtClean="0">
                <a:latin typeface="Times New Roman" pitchFamily="18" charset="0"/>
              </a:rPr>
              <a:t>}</a:t>
            </a:r>
          </a:p>
        </p:txBody>
      </p:sp>
    </p:spTree>
    <p:extLst>
      <p:ext uri="{BB962C8B-B14F-4D97-AF65-F5344CB8AC3E}">
        <p14:creationId xmlns:p14="http://schemas.microsoft.com/office/powerpoint/2010/main" val="228545898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758CDAF-3220-4709-9D0D-2A724DE29DB4}"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19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DDE35A2-C748-4080-9655-377EAFE4D7B5}" type="slidenum">
              <a:rPr lang="en-US" altLang="zh-CN" sz="1400" b="0" smtClean="0">
                <a:latin typeface="Comic Sans MS" pitchFamily="66" charset="0"/>
                <a:cs typeface="Tahoma" pitchFamily="34" charset="0"/>
              </a:rPr>
              <a:pPr>
                <a:spcBef>
                  <a:spcPct val="0"/>
                </a:spcBef>
                <a:buClrTx/>
                <a:buSzTx/>
                <a:buFontTx/>
                <a:buNone/>
              </a:pPr>
              <a:t>24</a:t>
            </a:fld>
            <a:endParaRPr lang="en-US" altLang="zh-CN" sz="1400" b="0" smtClean="0">
              <a:latin typeface="Comic Sans MS" pitchFamily="66" charset="0"/>
              <a:cs typeface="Tahoma" pitchFamily="34" charset="0"/>
            </a:endParaRPr>
          </a:p>
        </p:txBody>
      </p:sp>
      <p:sp>
        <p:nvSpPr>
          <p:cNvPr id="81925" name="Text Box 2"/>
          <p:cNvSpPr txBox="1">
            <a:spLocks noChangeArrowheads="1"/>
          </p:cNvSpPr>
          <p:nvPr/>
        </p:nvSpPr>
        <p:spPr bwMode="auto">
          <a:xfrm>
            <a:off x="684213" y="857250"/>
            <a:ext cx="8001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分析算法</a:t>
            </a:r>
            <a:r>
              <a:rPr kumimoji="1" lang="en-US" altLang="zh-CN" sz="2400">
                <a:latin typeface="Times New Roman" pitchFamily="18" charset="0"/>
                <a:cs typeface="Tahoma" pitchFamily="34" charset="0"/>
              </a:rPr>
              <a:t>4.9</a:t>
            </a:r>
            <a:r>
              <a:rPr kumimoji="1" lang="zh-CN" altLang="en-US" sz="2400">
                <a:latin typeface="Times New Roman" pitchFamily="18" charset="0"/>
                <a:cs typeface="Tahoma" pitchFamily="34" charset="0"/>
              </a:rPr>
              <a:t>的时间性能，迭代处理的循环体内部有</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个循环语句，每个循环语句都是一个嵌套的</a:t>
            </a:r>
            <a:r>
              <a:rPr kumimoji="1" lang="en-US" altLang="zh-CN" sz="2400">
                <a:latin typeface="Times New Roman" pitchFamily="18" charset="0"/>
                <a:cs typeface="Tahoma" pitchFamily="34" charset="0"/>
              </a:rPr>
              <a:t>for</a:t>
            </a:r>
            <a:r>
              <a:rPr kumimoji="1" lang="zh-CN" altLang="en-US" sz="2400">
                <a:latin typeface="Times New Roman" pitchFamily="18" charset="0"/>
                <a:cs typeface="Tahoma" pitchFamily="34" charset="0"/>
              </a:rPr>
              <a:t>循环，且他们的执行次数相同，基本语句是最内层循环体的赋值语句，即填写比赛日程表中的元素。基本语句的执行次数是：</a:t>
            </a: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r>
              <a:rPr kumimoji="1" lang="zh-CN" altLang="en-US" sz="2400">
                <a:latin typeface="Times New Roman" pitchFamily="18" charset="0"/>
                <a:cs typeface="Tahoma" pitchFamily="34" charset="0"/>
              </a:rPr>
              <a:t>所以，算法</a:t>
            </a:r>
            <a:r>
              <a:rPr kumimoji="1" lang="en-US" altLang="zh-CN" sz="2400">
                <a:latin typeface="Times New Roman" pitchFamily="18" charset="0"/>
                <a:cs typeface="Tahoma" pitchFamily="34" charset="0"/>
              </a:rPr>
              <a:t>4.9</a:t>
            </a:r>
            <a:r>
              <a:rPr kumimoji="1" lang="zh-CN" altLang="en-US" sz="2400">
                <a:latin typeface="Times New Roman" pitchFamily="18" charset="0"/>
                <a:cs typeface="Tahoma" pitchFamily="34" charset="0"/>
              </a:rPr>
              <a:t>的其时间复杂性为</a:t>
            </a:r>
            <a:r>
              <a:rPr kumimoji="1" lang="en-US" altLang="zh-CN" sz="2400" i="1">
                <a:latin typeface="Times New Roman" pitchFamily="18" charset="0"/>
                <a:cs typeface="Tahoma" pitchFamily="34" charset="0"/>
              </a:rPr>
              <a:t>O</a:t>
            </a:r>
            <a:r>
              <a:rPr kumimoji="1" lang="en-US" altLang="zh-CN" sz="2400">
                <a:latin typeface="Times New Roman" pitchFamily="18" charset="0"/>
                <a:cs typeface="Tahoma" pitchFamily="34" charset="0"/>
              </a:rPr>
              <a:t>(4</a:t>
            </a:r>
            <a:r>
              <a:rPr kumimoji="1" lang="en-US" altLang="zh-CN" sz="2400" i="1" baseline="30000">
                <a:latin typeface="Times New Roman" pitchFamily="18" charset="0"/>
                <a:cs typeface="Tahoma" pitchFamily="34" charset="0"/>
              </a:rPr>
              <a:t>k</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a:t>
            </a:r>
          </a:p>
        </p:txBody>
      </p:sp>
      <p:sp>
        <p:nvSpPr>
          <p:cNvPr id="81926" name="Rectangle 4"/>
          <p:cNvSpPr>
            <a:spLocks noChangeArrowheads="1"/>
          </p:cNvSpPr>
          <p:nvPr/>
        </p:nvSpPr>
        <p:spPr bwMode="auto">
          <a:xfrm>
            <a:off x="34813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81927" name="Object 3"/>
          <p:cNvGraphicFramePr>
            <a:graphicFrameLocks noChangeAspect="1"/>
          </p:cNvGraphicFramePr>
          <p:nvPr/>
        </p:nvGraphicFramePr>
        <p:xfrm>
          <a:off x="1908175" y="3213100"/>
          <a:ext cx="4319588" cy="981075"/>
        </p:xfrm>
        <a:graphic>
          <a:graphicData uri="http://schemas.openxmlformats.org/presentationml/2006/ole">
            <mc:AlternateContent xmlns:mc="http://schemas.openxmlformats.org/markup-compatibility/2006">
              <mc:Choice xmlns:v="urn:schemas-microsoft-com:vml" Requires="v">
                <p:oleObj spid="_x0000_s43013" r:id="rId3" imgW="2184400" imgH="469900" progId="Equation.3">
                  <p:embed/>
                </p:oleObj>
              </mc:Choice>
              <mc:Fallback>
                <p:oleObj r:id="rId3" imgW="21844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13100"/>
                        <a:ext cx="43195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4521057"/>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D0817648-7430-420D-A4B0-A1741277D69D}"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829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BD078B29-B54D-4A01-8844-DEC0CDAD1BF1}" type="slidenum">
              <a:rPr lang="en-US" altLang="zh-CN" sz="1400" b="0" smtClean="0">
                <a:latin typeface="Comic Sans MS" pitchFamily="66" charset="0"/>
                <a:ea typeface="宋体" charset="-122"/>
              </a:rPr>
              <a:pPr>
                <a:spcBef>
                  <a:spcPct val="0"/>
                </a:spcBef>
                <a:buClrTx/>
                <a:buSzTx/>
                <a:buFontTx/>
                <a:buNone/>
              </a:pPr>
              <a:t>25</a:t>
            </a:fld>
            <a:endParaRPr lang="en-US" altLang="zh-CN" sz="1400" b="0" smtClean="0">
              <a:latin typeface="Comic Sans MS" pitchFamily="66" charset="0"/>
              <a:ea typeface="宋体" charset="-122"/>
            </a:endParaRPr>
          </a:p>
        </p:txBody>
      </p:sp>
      <p:sp>
        <p:nvSpPr>
          <p:cNvPr id="82949" name="Text Box 3">
            <a:hlinkClick r:id="" action="ppaction://hlinkshowjump?jump=nextslide"/>
          </p:cNvPr>
          <p:cNvSpPr txBox="1">
            <a:spLocks noChangeArrowheads="1"/>
          </p:cNvSpPr>
          <p:nvPr/>
        </p:nvSpPr>
        <p:spPr bwMode="auto">
          <a:xfrm>
            <a:off x="468313" y="1341438"/>
            <a:ext cx="556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4.4.1</a:t>
            </a:r>
            <a:r>
              <a:rPr kumimoji="1" lang="zh-CN" altLang="en-US" sz="3600">
                <a:latin typeface="宋体" charset="-122"/>
                <a:ea typeface="宋体" charset="-122"/>
              </a:rPr>
              <a:t>最近对问题</a:t>
            </a:r>
            <a:endParaRPr kumimoji="1" lang="zh-CN" altLang="en-US" sz="3600" b="0">
              <a:latin typeface="Times New Roman" pitchFamily="18" charset="0"/>
              <a:ea typeface="宋体" charset="-122"/>
            </a:endParaRPr>
          </a:p>
        </p:txBody>
      </p:sp>
      <p:sp>
        <p:nvSpPr>
          <p:cNvPr id="82950" name="Text Box 4">
            <a:hlinkClick r:id="" action="ppaction://noaction"/>
          </p:cNvPr>
          <p:cNvSpPr txBox="1">
            <a:spLocks noChangeArrowheads="1"/>
          </p:cNvSpPr>
          <p:nvPr/>
        </p:nvSpPr>
        <p:spPr bwMode="auto">
          <a:xfrm>
            <a:off x="468313" y="2057400"/>
            <a:ext cx="403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4.4.2</a:t>
            </a:r>
            <a:r>
              <a:rPr kumimoji="1" lang="zh-CN" altLang="en-US" sz="3600">
                <a:latin typeface="Times New Roman" pitchFamily="18" charset="0"/>
                <a:ea typeface="宋体" charset="-122"/>
              </a:rPr>
              <a:t>凸包问题</a:t>
            </a:r>
          </a:p>
        </p:txBody>
      </p:sp>
      <p:sp>
        <p:nvSpPr>
          <p:cNvPr id="82951" name="Text Box 5"/>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4.4  </a:t>
            </a:r>
            <a:r>
              <a:rPr kumimoji="1" lang="zh-CN" altLang="en-US" sz="4400">
                <a:solidFill>
                  <a:schemeClr val="tx2"/>
                </a:solidFill>
                <a:latin typeface="华文行楷" pitchFamily="2" charset="-122"/>
                <a:ea typeface="华文行楷" pitchFamily="2" charset="-122"/>
              </a:rPr>
              <a:t>几何问题中的分治法</a:t>
            </a:r>
          </a:p>
        </p:txBody>
      </p:sp>
    </p:spTree>
    <p:extLst>
      <p:ext uri="{BB962C8B-B14F-4D97-AF65-F5344CB8AC3E}">
        <p14:creationId xmlns:p14="http://schemas.microsoft.com/office/powerpoint/2010/main" val="191886559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7AAC8AC-7642-4C2B-AE7E-519392F0BA74}" type="datetime1">
              <a:rPr lang="zh-CN" altLang="en-US" sz="1400" smtClean="0">
                <a:latin typeface="Comic Sans MS" pitchFamily="66" charset="0"/>
              </a:rPr>
              <a:pPr/>
              <a:t>2016/3/22</a:t>
            </a:fld>
            <a:endParaRPr lang="en-US" altLang="zh-CN" sz="1400" smtClean="0">
              <a:latin typeface="Comic Sans MS" pitchFamily="66" charset="0"/>
            </a:endParaRPr>
          </a:p>
        </p:txBody>
      </p:sp>
      <p:sp>
        <p:nvSpPr>
          <p:cNvPr id="839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第4章 分治法</a:t>
            </a:r>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DD26247-06BB-4F89-95A0-01E60C92A2C6}" type="slidenum">
              <a:rPr lang="en-US" altLang="zh-CN" sz="1400" smtClean="0">
                <a:latin typeface="Comic Sans MS" pitchFamily="66" charset="0"/>
              </a:rPr>
              <a:pPr/>
              <a:t>26</a:t>
            </a:fld>
            <a:endParaRPr lang="en-US" altLang="zh-CN" sz="1400" smtClean="0">
              <a:latin typeface="Comic Sans MS" pitchFamily="66" charset="0"/>
            </a:endParaRPr>
          </a:p>
        </p:txBody>
      </p:sp>
      <p:sp>
        <p:nvSpPr>
          <p:cNvPr id="6" name="Line 3"/>
          <p:cNvSpPr>
            <a:spLocks noChangeShapeType="1"/>
          </p:cNvSpPr>
          <p:nvPr/>
        </p:nvSpPr>
        <p:spPr bwMode="auto">
          <a:xfrm>
            <a:off x="4300538" y="1847850"/>
            <a:ext cx="0" cy="3154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4"/>
          <p:cNvSpPr txBox="1">
            <a:spLocks noChangeArrowheads="1"/>
          </p:cNvSpPr>
          <p:nvPr/>
        </p:nvSpPr>
        <p:spPr bwMode="auto">
          <a:xfrm>
            <a:off x="4084638" y="1381125"/>
            <a:ext cx="7826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lnSpc>
                <a:spcPct val="80000"/>
              </a:lnSpc>
              <a:spcBef>
                <a:spcPct val="0"/>
              </a:spcBef>
              <a:buClrTx/>
              <a:buSzTx/>
              <a:buFontTx/>
              <a:buNone/>
            </a:pPr>
            <a:r>
              <a:rPr lang="en-US" altLang="zh-CN" sz="2400" i="1">
                <a:latin typeface="Times New Roman" pitchFamily="18" charset="0"/>
                <a:ea typeface="宋体" charset="-122"/>
              </a:rPr>
              <a:t>x</a:t>
            </a:r>
            <a:r>
              <a:rPr lang="en-US" altLang="zh-CN" sz="2400">
                <a:latin typeface="Times New Roman" pitchFamily="18" charset="0"/>
                <a:ea typeface="宋体" charset="-122"/>
              </a:rPr>
              <a:t>=</a:t>
            </a:r>
            <a:r>
              <a:rPr lang="en-US" altLang="zh-CN" sz="2400" i="1">
                <a:latin typeface="Times New Roman" pitchFamily="18" charset="0"/>
                <a:ea typeface="宋体" charset="-122"/>
              </a:rPr>
              <a:t>m</a:t>
            </a:r>
            <a:endParaRPr lang="en-US" altLang="zh-CN" sz="2400">
              <a:latin typeface="Times New Roman" pitchFamily="18" charset="0"/>
              <a:ea typeface="宋体" charset="-122"/>
            </a:endParaRPr>
          </a:p>
        </p:txBody>
      </p:sp>
      <p:sp>
        <p:nvSpPr>
          <p:cNvPr id="83975" name="Oval 11"/>
          <p:cNvSpPr>
            <a:spLocks noChangeArrowheads="1"/>
          </p:cNvSpPr>
          <p:nvPr/>
        </p:nvSpPr>
        <p:spPr bwMode="auto">
          <a:xfrm>
            <a:off x="6064250" y="3679825"/>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76" name="Oval 12"/>
          <p:cNvSpPr>
            <a:spLocks noChangeArrowheads="1"/>
          </p:cNvSpPr>
          <p:nvPr/>
        </p:nvSpPr>
        <p:spPr bwMode="auto">
          <a:xfrm>
            <a:off x="6877050" y="3448050"/>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77" name="Oval 13"/>
          <p:cNvSpPr>
            <a:spLocks noChangeArrowheads="1"/>
          </p:cNvSpPr>
          <p:nvPr/>
        </p:nvSpPr>
        <p:spPr bwMode="auto">
          <a:xfrm>
            <a:off x="5205413" y="2633663"/>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78" name="Oval 14"/>
          <p:cNvSpPr>
            <a:spLocks noChangeArrowheads="1"/>
          </p:cNvSpPr>
          <p:nvPr/>
        </p:nvSpPr>
        <p:spPr bwMode="auto">
          <a:xfrm>
            <a:off x="7229475" y="2468563"/>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79" name="Oval 15"/>
          <p:cNvSpPr>
            <a:spLocks noChangeArrowheads="1"/>
          </p:cNvSpPr>
          <p:nvPr/>
        </p:nvSpPr>
        <p:spPr bwMode="auto">
          <a:xfrm>
            <a:off x="4422775" y="3005138"/>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0" name="Oval 16"/>
          <p:cNvSpPr>
            <a:spLocks noChangeArrowheads="1"/>
          </p:cNvSpPr>
          <p:nvPr/>
        </p:nvSpPr>
        <p:spPr bwMode="auto">
          <a:xfrm>
            <a:off x="4683125" y="3873500"/>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1" name="Oval 17"/>
          <p:cNvSpPr>
            <a:spLocks noChangeArrowheads="1"/>
          </p:cNvSpPr>
          <p:nvPr/>
        </p:nvSpPr>
        <p:spPr bwMode="auto">
          <a:xfrm>
            <a:off x="3732213" y="2522538"/>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2" name="Oval 18"/>
          <p:cNvSpPr>
            <a:spLocks noChangeArrowheads="1"/>
          </p:cNvSpPr>
          <p:nvPr/>
        </p:nvSpPr>
        <p:spPr bwMode="auto">
          <a:xfrm>
            <a:off x="2719388" y="3927475"/>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3" name="Oval 19"/>
          <p:cNvSpPr>
            <a:spLocks noChangeArrowheads="1"/>
          </p:cNvSpPr>
          <p:nvPr/>
        </p:nvSpPr>
        <p:spPr bwMode="auto">
          <a:xfrm>
            <a:off x="3271838" y="3282950"/>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4" name="Oval 20"/>
          <p:cNvSpPr>
            <a:spLocks noChangeArrowheads="1"/>
          </p:cNvSpPr>
          <p:nvPr/>
        </p:nvSpPr>
        <p:spPr bwMode="auto">
          <a:xfrm>
            <a:off x="2689225" y="2728913"/>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5" name="Oval 21"/>
          <p:cNvSpPr>
            <a:spLocks noChangeArrowheads="1"/>
          </p:cNvSpPr>
          <p:nvPr/>
        </p:nvSpPr>
        <p:spPr bwMode="auto">
          <a:xfrm>
            <a:off x="1630363" y="2733675"/>
            <a:ext cx="104775"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6" name="Oval 22"/>
          <p:cNvSpPr>
            <a:spLocks noChangeArrowheads="1"/>
          </p:cNvSpPr>
          <p:nvPr/>
        </p:nvSpPr>
        <p:spPr bwMode="auto">
          <a:xfrm>
            <a:off x="1846263" y="3703638"/>
            <a:ext cx="103187"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87" name="Oval 23"/>
          <p:cNvSpPr>
            <a:spLocks noChangeArrowheads="1"/>
          </p:cNvSpPr>
          <p:nvPr/>
        </p:nvSpPr>
        <p:spPr bwMode="auto">
          <a:xfrm>
            <a:off x="6278563" y="2563813"/>
            <a:ext cx="104775" cy="936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31" name="AutoShape 28"/>
          <p:cNvSpPr>
            <a:spLocks/>
          </p:cNvSpPr>
          <p:nvPr/>
        </p:nvSpPr>
        <p:spPr bwMode="auto">
          <a:xfrm rot="5400000">
            <a:off x="2496344" y="227807"/>
            <a:ext cx="247650" cy="3008312"/>
          </a:xfrm>
          <a:prstGeom prst="leftBrace">
            <a:avLst>
              <a:gd name="adj1" fmla="val 9093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32" name="AutoShape 29"/>
          <p:cNvSpPr>
            <a:spLocks/>
          </p:cNvSpPr>
          <p:nvPr/>
        </p:nvSpPr>
        <p:spPr bwMode="auto">
          <a:xfrm rot="5400000">
            <a:off x="5824538" y="223837"/>
            <a:ext cx="249238" cy="3008313"/>
          </a:xfrm>
          <a:prstGeom prst="leftBrace">
            <a:avLst>
              <a:gd name="adj1" fmla="val 9035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90" name="Text Box 30"/>
          <p:cNvSpPr txBox="1">
            <a:spLocks noChangeArrowheads="1"/>
          </p:cNvSpPr>
          <p:nvPr/>
        </p:nvSpPr>
        <p:spPr bwMode="auto">
          <a:xfrm>
            <a:off x="2444750" y="1282700"/>
            <a:ext cx="3524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lnSpc>
                <a:spcPct val="80000"/>
              </a:lnSpc>
              <a:spcBef>
                <a:spcPct val="0"/>
              </a:spcBef>
              <a:buClrTx/>
              <a:buSzTx/>
              <a:buFontTx/>
              <a:buNone/>
            </a:pPr>
            <a:r>
              <a:rPr lang="en-US" altLang="zh-CN" sz="2400" i="1">
                <a:latin typeface="Times New Roman" pitchFamily="18" charset="0"/>
                <a:ea typeface="宋体" charset="-122"/>
              </a:rPr>
              <a:t>S</a:t>
            </a:r>
            <a:r>
              <a:rPr lang="en-US" altLang="zh-CN" sz="2400" baseline="-25000">
                <a:latin typeface="Times New Roman" pitchFamily="18" charset="0"/>
                <a:ea typeface="宋体" charset="-122"/>
              </a:rPr>
              <a:t>1</a:t>
            </a:r>
            <a:endParaRPr lang="en-US" altLang="zh-CN" sz="2400">
              <a:latin typeface="Times New Roman" pitchFamily="18" charset="0"/>
              <a:ea typeface="宋体" charset="-122"/>
            </a:endParaRPr>
          </a:p>
        </p:txBody>
      </p:sp>
      <p:sp>
        <p:nvSpPr>
          <p:cNvPr id="83991" name="Text Box 31"/>
          <p:cNvSpPr txBox="1">
            <a:spLocks noChangeArrowheads="1"/>
          </p:cNvSpPr>
          <p:nvPr/>
        </p:nvSpPr>
        <p:spPr bwMode="auto">
          <a:xfrm>
            <a:off x="5772150" y="1298575"/>
            <a:ext cx="354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lnSpc>
                <a:spcPct val="80000"/>
              </a:lnSpc>
              <a:spcBef>
                <a:spcPct val="0"/>
              </a:spcBef>
              <a:buClrTx/>
              <a:buSzTx/>
              <a:buFontTx/>
              <a:buNone/>
            </a:pPr>
            <a:r>
              <a:rPr lang="en-US" altLang="zh-CN" sz="2400" i="1">
                <a:latin typeface="Times New Roman" pitchFamily="18" charset="0"/>
                <a:ea typeface="宋体" charset="-122"/>
              </a:rPr>
              <a:t>S</a:t>
            </a:r>
            <a:r>
              <a:rPr lang="en-US" altLang="zh-CN" sz="2400" baseline="-25000">
                <a:latin typeface="Times New Roman" pitchFamily="18" charset="0"/>
                <a:ea typeface="宋体" charset="-122"/>
              </a:rPr>
              <a:t>2</a:t>
            </a:r>
            <a:endParaRPr lang="en-US" altLang="zh-CN" sz="2400">
              <a:latin typeface="Times New Roman" pitchFamily="18" charset="0"/>
              <a:ea typeface="宋体" charset="-122"/>
            </a:endParaRPr>
          </a:p>
        </p:txBody>
      </p:sp>
      <p:sp>
        <p:nvSpPr>
          <p:cNvPr id="83992" name="Oval 32"/>
          <p:cNvSpPr>
            <a:spLocks noChangeArrowheads="1"/>
          </p:cNvSpPr>
          <p:nvPr/>
        </p:nvSpPr>
        <p:spPr bwMode="auto">
          <a:xfrm>
            <a:off x="4024313" y="3733800"/>
            <a:ext cx="103187" cy="936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83993" name="Text Box 36"/>
          <p:cNvSpPr txBox="1">
            <a:spLocks noChangeArrowheads="1"/>
          </p:cNvSpPr>
          <p:nvPr/>
        </p:nvSpPr>
        <p:spPr bwMode="auto">
          <a:xfrm>
            <a:off x="2260600" y="5749925"/>
            <a:ext cx="4125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r>
              <a:rPr lang="en-US" altLang="zh-CN" sz="2400">
                <a:latin typeface="Times New Roman" pitchFamily="18" charset="0"/>
                <a:ea typeface="宋体" charset="-122"/>
              </a:rPr>
              <a:t>      </a:t>
            </a:r>
            <a:r>
              <a:rPr lang="zh-CN" altLang="en-US" sz="2400">
                <a:latin typeface="Times New Roman" pitchFamily="18" charset="0"/>
                <a:ea typeface="宋体" charset="-122"/>
              </a:rPr>
              <a:t>最近对问题的分治思想</a:t>
            </a:r>
          </a:p>
        </p:txBody>
      </p:sp>
      <p:sp>
        <p:nvSpPr>
          <p:cNvPr id="83994" name="Text Box 2"/>
          <p:cNvSpPr txBox="1">
            <a:spLocks noChangeArrowheads="1"/>
          </p:cNvSpPr>
          <p:nvPr/>
        </p:nvSpPr>
        <p:spPr bwMode="auto">
          <a:xfrm>
            <a:off x="227013"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4.4.1  </a:t>
            </a:r>
            <a:r>
              <a:rPr kumimoji="1" lang="zh-CN" altLang="en-US" sz="4400">
                <a:solidFill>
                  <a:schemeClr val="tx2"/>
                </a:solidFill>
                <a:latin typeface="华文行楷" pitchFamily="2" charset="-122"/>
                <a:ea typeface="华文行楷" pitchFamily="2" charset="-122"/>
              </a:rPr>
              <a:t>最近对问题 </a:t>
            </a:r>
          </a:p>
        </p:txBody>
      </p:sp>
    </p:spTree>
    <p:extLst>
      <p:ext uri="{BB962C8B-B14F-4D97-AF65-F5344CB8AC3E}">
        <p14:creationId xmlns:p14="http://schemas.microsoft.com/office/powerpoint/2010/main" val="8190601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randombar(horizontal)">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449E492-AB6E-44B6-9D29-A824C9723009}"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849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D432A232-2ED3-4FE9-BC9E-BED428A5E24C}" type="slidenum">
              <a:rPr lang="en-US" altLang="zh-CN" sz="1400" b="0" smtClean="0">
                <a:latin typeface="Comic Sans MS" pitchFamily="66" charset="0"/>
                <a:ea typeface="宋体" charset="-122"/>
              </a:rPr>
              <a:pPr>
                <a:spcBef>
                  <a:spcPct val="0"/>
                </a:spcBef>
                <a:buClrTx/>
                <a:buSzTx/>
                <a:buFontTx/>
                <a:buNone/>
              </a:pPr>
              <a:t>27</a:t>
            </a:fld>
            <a:endParaRPr lang="en-US" altLang="zh-CN" sz="1400" b="0" smtClean="0">
              <a:latin typeface="Comic Sans MS" pitchFamily="66" charset="0"/>
              <a:ea typeface="宋体" charset="-122"/>
            </a:endParaRPr>
          </a:p>
        </p:txBody>
      </p:sp>
      <p:sp>
        <p:nvSpPr>
          <p:cNvPr id="84997" name="Text Box 5"/>
          <p:cNvSpPr txBox="1">
            <a:spLocks noChangeArrowheads="1"/>
          </p:cNvSpPr>
          <p:nvPr/>
        </p:nvSpPr>
        <p:spPr bwMode="auto">
          <a:xfrm>
            <a:off x="468313" y="1412875"/>
            <a:ext cx="8132762"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40000"/>
              </a:lnSpc>
              <a:spcBef>
                <a:spcPct val="0"/>
              </a:spcBef>
              <a:buClrTx/>
              <a:buSzTx/>
              <a:buFontTx/>
              <a:buNone/>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设</a:t>
            </a:r>
            <a:r>
              <a:rPr kumimoji="1" lang="en-US" altLang="zh-CN" sz="2800" i="1">
                <a:latin typeface="Times New Roman" pitchFamily="18" charset="0"/>
                <a:ea typeface="宋体" charset="-122"/>
              </a:rPr>
              <a:t>p</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x</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y</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p</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x</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y</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p</a:t>
            </a:r>
            <a:r>
              <a:rPr kumimoji="1" lang="en-US" altLang="zh-CN" sz="2800" i="1" baseline="-30000">
                <a:latin typeface="Times New Roman" pitchFamily="18" charset="0"/>
                <a:ea typeface="宋体" charset="-122"/>
              </a:rPr>
              <a:t>n</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x</a:t>
            </a:r>
            <a:r>
              <a:rPr kumimoji="1" lang="en-US" altLang="zh-CN" sz="2800" i="1" baseline="-30000">
                <a:latin typeface="Times New Roman" pitchFamily="18" charset="0"/>
                <a:ea typeface="宋体" charset="-122"/>
              </a:rPr>
              <a:t>n</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y</a:t>
            </a:r>
            <a:r>
              <a:rPr kumimoji="1" lang="en-US" altLang="zh-CN" sz="2800" i="1" baseline="-30000">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是平面上</a:t>
            </a:r>
            <a:r>
              <a:rPr kumimoji="1" lang="en-US" altLang="zh-CN" sz="2800" i="1">
                <a:latin typeface="Times New Roman" pitchFamily="18" charset="0"/>
                <a:ea typeface="宋体" charset="-122"/>
              </a:rPr>
              <a:t>n</a:t>
            </a:r>
            <a:r>
              <a:rPr kumimoji="1" lang="zh-CN" altLang="en-US" sz="2800">
                <a:latin typeface="Times New Roman" pitchFamily="18" charset="0"/>
                <a:ea typeface="宋体" charset="-122"/>
              </a:rPr>
              <a:t>个点构成的集合</a:t>
            </a:r>
            <a:r>
              <a:rPr kumimoji="1" lang="en-US" altLang="zh-CN" sz="2800" i="1">
                <a:latin typeface="Times New Roman" pitchFamily="18" charset="0"/>
                <a:ea typeface="宋体" charset="-122"/>
              </a:rPr>
              <a:t>S</a:t>
            </a:r>
            <a:r>
              <a:rPr kumimoji="1" lang="zh-CN" altLang="en-US" sz="2800">
                <a:latin typeface="Times New Roman" pitchFamily="18" charset="0"/>
                <a:ea typeface="宋体" charset="-122"/>
              </a:rPr>
              <a:t>，最近对问题就是找出集合</a:t>
            </a:r>
            <a:r>
              <a:rPr kumimoji="1" lang="en-US" altLang="zh-CN" sz="2800" i="1">
                <a:latin typeface="Times New Roman" pitchFamily="18" charset="0"/>
                <a:ea typeface="宋体" charset="-122"/>
              </a:rPr>
              <a:t>S</a:t>
            </a:r>
            <a:r>
              <a:rPr kumimoji="1" lang="zh-CN" altLang="en-US" sz="2800">
                <a:latin typeface="Times New Roman" pitchFamily="18" charset="0"/>
                <a:ea typeface="宋体" charset="-122"/>
              </a:rPr>
              <a:t>中距离最近的点对。</a:t>
            </a:r>
          </a:p>
          <a:p>
            <a:pPr algn="just" eaLnBrk="1" hangingPunct="1">
              <a:lnSpc>
                <a:spcPct val="140000"/>
              </a:lnSpc>
              <a:spcBef>
                <a:spcPct val="0"/>
              </a:spcBef>
              <a:buClrTx/>
              <a:buSzTx/>
              <a:buFontTx/>
              <a:buNone/>
            </a:pPr>
            <a:r>
              <a:rPr kumimoji="1" lang="zh-CN" altLang="en-US" sz="2800">
                <a:latin typeface="Times New Roman" pitchFamily="18" charset="0"/>
                <a:ea typeface="宋体" charset="-122"/>
              </a:rPr>
              <a:t>        严格地讲，最接近点对可能多于一对，简单起见，只找出其中的一对作为问题的解。</a:t>
            </a:r>
          </a:p>
          <a:p>
            <a:pPr eaLnBrk="1" hangingPunct="1">
              <a:lnSpc>
                <a:spcPct val="120000"/>
              </a:lnSpc>
              <a:spcBef>
                <a:spcPct val="0"/>
              </a:spcBef>
              <a:buClrTx/>
              <a:buSzTx/>
              <a:buFontTx/>
              <a:buNone/>
            </a:pPr>
            <a:r>
              <a:rPr kumimoji="1" lang="zh-CN" altLang="en-US" sz="2800">
                <a:latin typeface="宋体" charset="-122"/>
                <a:ea typeface="宋体" charset="-122"/>
              </a:rPr>
              <a:t>    </a:t>
            </a:r>
            <a:endParaRPr kumimoji="1" lang="zh-CN" altLang="en-US" sz="2800">
              <a:latin typeface="Times New Roman" pitchFamily="18" charset="0"/>
              <a:ea typeface="宋体" charset="-122"/>
            </a:endParaRPr>
          </a:p>
        </p:txBody>
      </p:sp>
      <p:sp>
        <p:nvSpPr>
          <p:cNvPr id="84998" name="Text Box 2"/>
          <p:cNvSpPr txBox="1">
            <a:spLocks noChangeArrowheads="1"/>
          </p:cNvSpPr>
          <p:nvPr/>
        </p:nvSpPr>
        <p:spPr bwMode="auto">
          <a:xfrm>
            <a:off x="227013"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4.4.1  </a:t>
            </a:r>
            <a:r>
              <a:rPr kumimoji="1" lang="zh-CN" altLang="en-US" sz="4400">
                <a:solidFill>
                  <a:schemeClr val="tx2"/>
                </a:solidFill>
                <a:latin typeface="华文行楷" pitchFamily="2" charset="-122"/>
                <a:ea typeface="华文行楷" pitchFamily="2" charset="-122"/>
              </a:rPr>
              <a:t>最近对问题 </a:t>
            </a:r>
          </a:p>
        </p:txBody>
      </p:sp>
    </p:spTree>
    <p:extLst>
      <p:ext uri="{BB962C8B-B14F-4D97-AF65-F5344CB8AC3E}">
        <p14:creationId xmlns:p14="http://schemas.microsoft.com/office/powerpoint/2010/main" val="310146992"/>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131001E-97A1-4EC6-9EC6-BA416599CB3C}"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60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60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4317D31-CCBA-4349-80FB-B61BE7BC72B6}" type="slidenum">
              <a:rPr lang="en-US" altLang="zh-CN" sz="1400" b="0" smtClean="0">
                <a:latin typeface="Comic Sans MS" pitchFamily="66" charset="0"/>
                <a:cs typeface="Tahoma" pitchFamily="34" charset="0"/>
              </a:rPr>
              <a:pPr>
                <a:spcBef>
                  <a:spcPct val="0"/>
                </a:spcBef>
                <a:buClrTx/>
                <a:buSzTx/>
                <a:buFontTx/>
                <a:buNone/>
              </a:pPr>
              <a:t>28</a:t>
            </a:fld>
            <a:endParaRPr lang="en-US" altLang="zh-CN" sz="1400" b="0" smtClean="0">
              <a:latin typeface="Comic Sans MS" pitchFamily="66" charset="0"/>
              <a:cs typeface="Tahoma" pitchFamily="34" charset="0"/>
            </a:endParaRPr>
          </a:p>
        </p:txBody>
      </p:sp>
      <p:sp>
        <p:nvSpPr>
          <p:cNvPr id="86021" name="Rectangle 3" descr="Rectangle: Click to edit Master text styles&#10;Second level&#10;Third level&#10;Fourth level&#10;Fifth level"/>
          <p:cNvSpPr>
            <a:spLocks noGrp="1" noChangeArrowheads="1"/>
          </p:cNvSpPr>
          <p:nvPr>
            <p:ph type="body" idx="1"/>
          </p:nvPr>
        </p:nvSpPr>
        <p:spPr>
          <a:xfrm>
            <a:off x="684213" y="549275"/>
            <a:ext cx="7847012" cy="5380038"/>
          </a:xfrm>
        </p:spPr>
        <p:txBody>
          <a:bodyPr/>
          <a:lstStyle/>
          <a:p>
            <a:pPr marL="0" indent="0" eaLnBrk="1" hangingPunct="1">
              <a:lnSpc>
                <a:spcPct val="140000"/>
              </a:lnSpc>
              <a:buFontTx/>
              <a:buNone/>
            </a:pPr>
            <a:r>
              <a:rPr lang="en-US" altLang="zh-CN" sz="3000" smtClean="0">
                <a:latin typeface="Times New Roman" pitchFamily="18" charset="0"/>
              </a:rPr>
              <a:t>        </a:t>
            </a:r>
            <a:r>
              <a:rPr lang="zh-CN" altLang="en-US" sz="3000" smtClean="0">
                <a:latin typeface="Times New Roman" pitchFamily="18" charset="0"/>
              </a:rPr>
              <a:t>用分治法解决最近对问题，很自然的想法就是将集合</a:t>
            </a:r>
            <a:r>
              <a:rPr lang="en-US" altLang="zh-CN" sz="3000" i="1" smtClean="0">
                <a:latin typeface="Times New Roman" pitchFamily="18" charset="0"/>
              </a:rPr>
              <a:t>S</a:t>
            </a:r>
            <a:r>
              <a:rPr lang="zh-CN" altLang="en-US" sz="3000" smtClean="0">
                <a:latin typeface="Times New Roman" pitchFamily="18" charset="0"/>
              </a:rPr>
              <a:t>分成两个子集 </a:t>
            </a:r>
            <a:r>
              <a:rPr lang="en-US" altLang="zh-CN" sz="3000" i="1" smtClean="0">
                <a:latin typeface="Times New Roman" pitchFamily="18" charset="0"/>
              </a:rPr>
              <a:t>S</a:t>
            </a:r>
            <a:r>
              <a:rPr lang="en-US" altLang="zh-CN" sz="3000" smtClean="0">
                <a:latin typeface="Times New Roman" pitchFamily="18" charset="0"/>
              </a:rPr>
              <a:t>1</a:t>
            </a:r>
            <a:r>
              <a:rPr lang="zh-CN" altLang="en-US" sz="3000" smtClean="0">
                <a:latin typeface="Times New Roman" pitchFamily="18" charset="0"/>
              </a:rPr>
              <a:t>和 </a:t>
            </a:r>
            <a:r>
              <a:rPr lang="en-US" altLang="zh-CN" sz="3000" i="1" smtClean="0">
                <a:latin typeface="Times New Roman" pitchFamily="18" charset="0"/>
              </a:rPr>
              <a:t>S</a:t>
            </a:r>
            <a:r>
              <a:rPr lang="en-US" altLang="zh-CN" sz="3000" smtClean="0">
                <a:latin typeface="Times New Roman" pitchFamily="18" charset="0"/>
              </a:rPr>
              <a:t>2</a:t>
            </a:r>
            <a:r>
              <a:rPr lang="zh-CN" altLang="en-US" sz="3000" smtClean="0">
                <a:latin typeface="Times New Roman" pitchFamily="18" charset="0"/>
              </a:rPr>
              <a:t>，每个子集中有</a:t>
            </a:r>
            <a:r>
              <a:rPr lang="en-US" altLang="zh-CN" sz="3000" i="1" smtClean="0">
                <a:latin typeface="Times New Roman" pitchFamily="18" charset="0"/>
              </a:rPr>
              <a:t>n</a:t>
            </a:r>
            <a:r>
              <a:rPr lang="en-US" altLang="zh-CN" sz="3000" smtClean="0">
                <a:latin typeface="Times New Roman" pitchFamily="18" charset="0"/>
              </a:rPr>
              <a:t>/2</a:t>
            </a:r>
            <a:r>
              <a:rPr lang="zh-CN" altLang="en-US" sz="3000" smtClean="0">
                <a:latin typeface="Times New Roman" pitchFamily="18" charset="0"/>
              </a:rPr>
              <a:t>个点。然后在每个子集中递归地求其最接近的点对，在求出每个子集的最接近点对后，在合并步中，如果集合 </a:t>
            </a:r>
            <a:r>
              <a:rPr lang="en-US" altLang="zh-CN" sz="3000" i="1" smtClean="0">
                <a:latin typeface="Times New Roman" pitchFamily="18" charset="0"/>
              </a:rPr>
              <a:t>S </a:t>
            </a:r>
            <a:r>
              <a:rPr lang="zh-CN" altLang="en-US" sz="3000" smtClean="0">
                <a:latin typeface="Times New Roman" pitchFamily="18" charset="0"/>
              </a:rPr>
              <a:t>中最接近的两个点都在子集 </a:t>
            </a:r>
            <a:r>
              <a:rPr lang="en-US" altLang="zh-CN" sz="3000" i="1" smtClean="0">
                <a:latin typeface="Times New Roman" pitchFamily="18" charset="0"/>
              </a:rPr>
              <a:t>S</a:t>
            </a:r>
            <a:r>
              <a:rPr lang="en-US" altLang="zh-CN" sz="3000" smtClean="0">
                <a:latin typeface="Times New Roman" pitchFamily="18" charset="0"/>
              </a:rPr>
              <a:t>1</a:t>
            </a:r>
            <a:r>
              <a:rPr lang="zh-CN" altLang="en-US" sz="3000" smtClean="0">
                <a:latin typeface="Times New Roman" pitchFamily="18" charset="0"/>
              </a:rPr>
              <a:t>或 </a:t>
            </a:r>
            <a:r>
              <a:rPr lang="en-US" altLang="zh-CN" sz="3000" i="1" smtClean="0">
                <a:latin typeface="Times New Roman" pitchFamily="18" charset="0"/>
              </a:rPr>
              <a:t>S</a:t>
            </a:r>
            <a:r>
              <a:rPr lang="en-US" altLang="zh-CN" sz="3000" smtClean="0">
                <a:latin typeface="Times New Roman" pitchFamily="18" charset="0"/>
              </a:rPr>
              <a:t>2</a:t>
            </a:r>
            <a:r>
              <a:rPr lang="zh-CN" altLang="en-US" sz="3000" smtClean="0">
                <a:latin typeface="Times New Roman" pitchFamily="18" charset="0"/>
              </a:rPr>
              <a:t>中，则问题很容易解决，如果这两个点分别在 </a:t>
            </a:r>
            <a:r>
              <a:rPr lang="en-US" altLang="zh-CN" sz="3000" i="1" smtClean="0">
                <a:latin typeface="Times New Roman" pitchFamily="18" charset="0"/>
              </a:rPr>
              <a:t>S</a:t>
            </a:r>
            <a:r>
              <a:rPr lang="en-US" altLang="zh-CN" sz="3000" smtClean="0">
                <a:latin typeface="Times New Roman" pitchFamily="18" charset="0"/>
              </a:rPr>
              <a:t>1</a:t>
            </a:r>
            <a:r>
              <a:rPr lang="zh-CN" altLang="en-US" sz="3000" smtClean="0">
                <a:latin typeface="Times New Roman" pitchFamily="18" charset="0"/>
              </a:rPr>
              <a:t>和 </a:t>
            </a:r>
            <a:r>
              <a:rPr lang="en-US" altLang="zh-CN" sz="3000" i="1" smtClean="0">
                <a:latin typeface="Times New Roman" pitchFamily="18" charset="0"/>
              </a:rPr>
              <a:t>S</a:t>
            </a:r>
            <a:r>
              <a:rPr lang="en-US" altLang="zh-CN" sz="3000" smtClean="0">
                <a:latin typeface="Times New Roman" pitchFamily="18" charset="0"/>
              </a:rPr>
              <a:t>2</a:t>
            </a:r>
            <a:r>
              <a:rPr lang="zh-CN" altLang="en-US" sz="3000" smtClean="0">
                <a:latin typeface="Times New Roman" pitchFamily="18" charset="0"/>
              </a:rPr>
              <a:t>中，问题就比较复杂了。</a:t>
            </a:r>
          </a:p>
        </p:txBody>
      </p:sp>
    </p:spTree>
    <p:extLst>
      <p:ext uri="{BB962C8B-B14F-4D97-AF65-F5344CB8AC3E}">
        <p14:creationId xmlns:p14="http://schemas.microsoft.com/office/powerpoint/2010/main" val="547671951"/>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F9C105A0-50AA-4676-A368-3AF9935547EE}"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70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5EC111F1-5B45-45F3-B2CE-D631A6137CD8}" type="slidenum">
              <a:rPr lang="en-US" altLang="zh-CN" sz="1400" b="0" smtClean="0">
                <a:latin typeface="Comic Sans MS" pitchFamily="66" charset="0"/>
                <a:cs typeface="Tahoma" pitchFamily="34" charset="0"/>
              </a:rPr>
              <a:pPr>
                <a:spcBef>
                  <a:spcPct val="0"/>
                </a:spcBef>
                <a:buClrTx/>
                <a:buSzTx/>
                <a:buFontTx/>
                <a:buNone/>
              </a:pPr>
              <a:t>29</a:t>
            </a:fld>
            <a:endParaRPr lang="en-US" altLang="zh-CN" sz="1400" b="0" smtClean="0">
              <a:latin typeface="Comic Sans MS" pitchFamily="66" charset="0"/>
              <a:cs typeface="Tahoma" pitchFamily="34" charset="0"/>
            </a:endParaRPr>
          </a:p>
        </p:txBody>
      </p:sp>
      <p:sp>
        <p:nvSpPr>
          <p:cNvPr id="87045" name="Text Box 2"/>
          <p:cNvSpPr txBox="1">
            <a:spLocks noChangeArrowheads="1"/>
          </p:cNvSpPr>
          <p:nvPr/>
        </p:nvSpPr>
        <p:spPr bwMode="auto">
          <a:xfrm>
            <a:off x="611188" y="620713"/>
            <a:ext cx="80645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0"/>
              </a:spcBef>
              <a:buClrTx/>
              <a:buSzTx/>
              <a:buFontTx/>
              <a:buNone/>
            </a:pPr>
            <a:r>
              <a:rPr kumimoji="1" lang="zh-CN" altLang="en-US" sz="2400">
                <a:latin typeface="Times New Roman" pitchFamily="18" charset="0"/>
                <a:cs typeface="Tahoma" pitchFamily="34" charset="0"/>
              </a:rPr>
              <a:t>为了使问题易于理解，先考虑</a:t>
            </a:r>
            <a:r>
              <a:rPr kumimoji="1" lang="zh-CN" altLang="en-US" sz="2400">
                <a:solidFill>
                  <a:srgbClr val="FF3300"/>
                </a:solidFill>
                <a:latin typeface="Times New Roman" pitchFamily="18" charset="0"/>
                <a:cs typeface="Tahoma" pitchFamily="34" charset="0"/>
              </a:rPr>
              <a:t>一维</a:t>
            </a:r>
            <a:r>
              <a:rPr kumimoji="1" lang="zh-CN" altLang="en-US" sz="2400">
                <a:latin typeface="Times New Roman" pitchFamily="18" charset="0"/>
                <a:cs typeface="Tahoma" pitchFamily="34" charset="0"/>
              </a:rPr>
              <a:t>的情形。</a:t>
            </a:r>
          </a:p>
          <a:p>
            <a:pPr eaLnBrk="1" hangingPunct="1">
              <a:lnSpc>
                <a:spcPct val="120000"/>
              </a:lnSpc>
              <a:spcBef>
                <a:spcPct val="0"/>
              </a:spcBef>
              <a:buClrTx/>
              <a:buSzTx/>
              <a:buFontTx/>
              <a:buNone/>
            </a:pPr>
            <a:r>
              <a:rPr kumimoji="1" lang="zh-CN" altLang="en-US" sz="2400">
                <a:latin typeface="Times New Roman" pitchFamily="18" charset="0"/>
                <a:cs typeface="Tahoma" pitchFamily="34" charset="0"/>
              </a:rPr>
              <a:t>此时，</a:t>
            </a:r>
            <a:r>
              <a:rPr kumimoji="1" lang="en-US" altLang="zh-CN" sz="2400" i="1">
                <a:latin typeface="Times New Roman" pitchFamily="18" charset="0"/>
                <a:cs typeface="Tahoma" pitchFamily="34" charset="0"/>
              </a:rPr>
              <a:t>S</a:t>
            </a:r>
            <a:r>
              <a:rPr kumimoji="1" lang="zh-CN" altLang="en-US" sz="2400">
                <a:latin typeface="Times New Roman" pitchFamily="18" charset="0"/>
                <a:cs typeface="Tahoma" pitchFamily="34" charset="0"/>
              </a:rPr>
              <a:t>中的点退化为</a:t>
            </a:r>
            <a:r>
              <a:rPr kumimoji="1" lang="en-US" altLang="zh-CN" sz="2400" i="1">
                <a:latin typeface="Times New Roman" pitchFamily="18" charset="0"/>
                <a:cs typeface="Tahoma" pitchFamily="34" charset="0"/>
              </a:rPr>
              <a:t>x</a:t>
            </a:r>
            <a:r>
              <a:rPr kumimoji="1" lang="zh-CN" altLang="en-US" sz="2400">
                <a:latin typeface="Times New Roman" pitchFamily="18" charset="0"/>
                <a:cs typeface="Tahoma" pitchFamily="34" charset="0"/>
              </a:rPr>
              <a:t>轴上的</a:t>
            </a:r>
            <a:r>
              <a:rPr kumimoji="1" lang="en-US" altLang="zh-CN" sz="2400" i="1">
                <a:latin typeface="Times New Roman" pitchFamily="18" charset="0"/>
                <a:cs typeface="Tahoma" pitchFamily="34" charset="0"/>
              </a:rPr>
              <a:t>n</a:t>
            </a:r>
            <a:r>
              <a:rPr kumimoji="1" lang="zh-CN" altLang="en-US" sz="2400">
                <a:latin typeface="Times New Roman" pitchFamily="18" charset="0"/>
                <a:cs typeface="Tahoma" pitchFamily="34" charset="0"/>
              </a:rPr>
              <a:t>个点</a:t>
            </a:r>
            <a:r>
              <a:rPr kumimoji="1" lang="en-US" altLang="zh-CN" sz="2400" i="1">
                <a:latin typeface="Times New Roman" pitchFamily="18" charset="0"/>
                <a:cs typeface="Tahoma" pitchFamily="34" charset="0"/>
              </a:rPr>
              <a:t>x</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25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n</a:t>
            </a:r>
            <a:r>
              <a:rPr kumimoji="1" lang="zh-CN" altLang="en-US" sz="2400">
                <a:latin typeface="Times New Roman" pitchFamily="18" charset="0"/>
                <a:cs typeface="Tahoma" pitchFamily="34" charset="0"/>
              </a:rPr>
              <a:t>。用</a:t>
            </a:r>
            <a:r>
              <a:rPr kumimoji="1" lang="en-US" altLang="zh-CN" sz="2400" i="1">
                <a:latin typeface="Times New Roman" pitchFamily="18" charset="0"/>
                <a:cs typeface="Tahoma" pitchFamily="34" charset="0"/>
              </a:rPr>
              <a:t>x</a:t>
            </a:r>
            <a:r>
              <a:rPr kumimoji="1" lang="zh-CN" altLang="en-US" sz="2400">
                <a:latin typeface="Times New Roman" pitchFamily="18" charset="0"/>
                <a:cs typeface="Tahoma" pitchFamily="34" charset="0"/>
              </a:rPr>
              <a:t>轴上的某个点</a:t>
            </a:r>
            <a:r>
              <a:rPr kumimoji="1" lang="en-US" altLang="zh-CN" sz="2400" i="1">
                <a:latin typeface="Times New Roman" pitchFamily="18" charset="0"/>
                <a:cs typeface="Tahoma" pitchFamily="34" charset="0"/>
              </a:rPr>
              <a:t>m</a:t>
            </a:r>
            <a:r>
              <a:rPr kumimoji="1" lang="zh-CN" altLang="en-US" sz="2400">
                <a:latin typeface="Times New Roman" pitchFamily="18" charset="0"/>
                <a:cs typeface="Tahoma" pitchFamily="34" charset="0"/>
              </a:rPr>
              <a:t>将</a:t>
            </a:r>
            <a:r>
              <a:rPr kumimoji="1" lang="en-US" altLang="zh-CN" sz="2400" i="1">
                <a:latin typeface="Times New Roman" pitchFamily="18" charset="0"/>
                <a:cs typeface="Tahoma" pitchFamily="34" charset="0"/>
              </a:rPr>
              <a:t>S</a:t>
            </a:r>
            <a:r>
              <a:rPr kumimoji="1" lang="zh-CN" altLang="en-US" sz="2400">
                <a:latin typeface="Times New Roman" pitchFamily="18" charset="0"/>
                <a:cs typeface="Tahoma" pitchFamily="34" charset="0"/>
              </a:rPr>
              <a:t>划分为两个集合</a:t>
            </a: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1</a:t>
            </a:r>
            <a:r>
              <a:rPr kumimoji="1" lang="zh-CN" altLang="en-US" sz="2400">
                <a:latin typeface="Times New Roman" pitchFamily="18" charset="0"/>
                <a:cs typeface="Tahoma" pitchFamily="34" charset="0"/>
              </a:rPr>
              <a:t>和</a:t>
            </a: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2</a:t>
            </a:r>
            <a:r>
              <a:rPr kumimoji="1" lang="zh-CN" altLang="en-US" sz="2400">
                <a:latin typeface="Times New Roman" pitchFamily="18" charset="0"/>
                <a:cs typeface="Tahoma" pitchFamily="34" charset="0"/>
              </a:rPr>
              <a:t>，并且</a:t>
            </a: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1</a:t>
            </a:r>
            <a:r>
              <a:rPr kumimoji="1" lang="zh-CN" altLang="en-US" sz="2400">
                <a:latin typeface="Times New Roman" pitchFamily="18" charset="0"/>
                <a:cs typeface="Tahoma" pitchFamily="34" charset="0"/>
              </a:rPr>
              <a:t>和</a:t>
            </a: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2</a:t>
            </a:r>
            <a:r>
              <a:rPr kumimoji="1" lang="zh-CN" altLang="en-US" sz="2400">
                <a:latin typeface="Times New Roman" pitchFamily="18" charset="0"/>
                <a:cs typeface="Tahoma" pitchFamily="34" charset="0"/>
              </a:rPr>
              <a:t>含有点的个数相同。</a:t>
            </a:r>
            <a:r>
              <a:rPr kumimoji="1" lang="zh-CN" altLang="en-US" sz="2400">
                <a:solidFill>
                  <a:srgbClr val="FF0000"/>
                </a:solidFill>
                <a:latin typeface="Times New Roman" pitchFamily="18" charset="0"/>
                <a:cs typeface="Tahoma" pitchFamily="34" charset="0"/>
              </a:rPr>
              <a:t>递归地在</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1</a:t>
            </a:r>
            <a:r>
              <a:rPr kumimoji="1" lang="zh-CN" altLang="en-US" sz="2400">
                <a:solidFill>
                  <a:srgbClr val="FF0000"/>
                </a:solidFill>
                <a:latin typeface="Times New Roman" pitchFamily="18" charset="0"/>
                <a:cs typeface="Tahoma" pitchFamily="34" charset="0"/>
              </a:rPr>
              <a:t>和</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2</a:t>
            </a:r>
            <a:r>
              <a:rPr kumimoji="1" lang="zh-CN" altLang="en-US" sz="2400">
                <a:solidFill>
                  <a:srgbClr val="FF0000"/>
                </a:solidFill>
                <a:latin typeface="Times New Roman" pitchFamily="18" charset="0"/>
                <a:cs typeface="Tahoma" pitchFamily="34" charset="0"/>
              </a:rPr>
              <a:t>上求出最接近点对 </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p</a:t>
            </a:r>
            <a:r>
              <a:rPr kumimoji="1" lang="en-US" altLang="zh-CN" sz="2400" baseline="-30000">
                <a:solidFill>
                  <a:srgbClr val="FF0000"/>
                </a:solidFill>
                <a:latin typeface="Times New Roman" pitchFamily="18" charset="0"/>
                <a:cs typeface="Tahoma" pitchFamily="34" charset="0"/>
              </a:rPr>
              <a:t>1</a:t>
            </a:r>
            <a:r>
              <a:rPr kumimoji="1" lang="en-US" altLang="zh-CN" sz="2400">
                <a:solidFill>
                  <a:srgbClr val="FF0000"/>
                </a:solidFill>
                <a:latin typeface="Times New Roman" pitchFamily="18" charset="0"/>
                <a:cs typeface="Tahoma" pitchFamily="34" charset="0"/>
              </a:rPr>
              <a:t>, </a:t>
            </a:r>
            <a:r>
              <a:rPr kumimoji="1" lang="en-US" altLang="zh-CN" sz="2400" i="1">
                <a:solidFill>
                  <a:srgbClr val="FF0000"/>
                </a:solidFill>
                <a:latin typeface="Times New Roman" pitchFamily="18" charset="0"/>
                <a:cs typeface="Tahoma" pitchFamily="34" charset="0"/>
              </a:rPr>
              <a:t>p</a:t>
            </a:r>
            <a:r>
              <a:rPr kumimoji="1" lang="en-US" altLang="zh-CN" sz="2400" baseline="-30000">
                <a:solidFill>
                  <a:srgbClr val="FF0000"/>
                </a:solidFill>
                <a:latin typeface="Times New Roman" pitchFamily="18" charset="0"/>
                <a:cs typeface="Tahoma" pitchFamily="34" charset="0"/>
              </a:rPr>
              <a:t>2</a:t>
            </a:r>
            <a:r>
              <a:rPr kumimoji="1" lang="en-US" altLang="zh-CN" sz="2400">
                <a:solidFill>
                  <a:srgbClr val="FF0000"/>
                </a:solidFill>
                <a:latin typeface="Times New Roman" pitchFamily="18" charset="0"/>
                <a:cs typeface="Tahoma" pitchFamily="34" charset="0"/>
              </a:rPr>
              <a:t>) </a:t>
            </a:r>
            <a:r>
              <a:rPr kumimoji="1" lang="zh-CN" altLang="en-US" sz="2400">
                <a:solidFill>
                  <a:srgbClr val="FF0000"/>
                </a:solidFill>
                <a:latin typeface="Times New Roman" pitchFamily="18" charset="0"/>
                <a:cs typeface="Tahoma" pitchFamily="34" charset="0"/>
              </a:rPr>
              <a:t>和</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q</a:t>
            </a:r>
            <a:r>
              <a:rPr kumimoji="1" lang="en-US" altLang="zh-CN" sz="2400" baseline="-30000">
                <a:solidFill>
                  <a:srgbClr val="FF0000"/>
                </a:solidFill>
                <a:latin typeface="Times New Roman" pitchFamily="18" charset="0"/>
                <a:cs typeface="Tahoma" pitchFamily="34" charset="0"/>
              </a:rPr>
              <a:t>1</a:t>
            </a:r>
            <a:r>
              <a:rPr kumimoji="1" lang="en-US" altLang="zh-CN" sz="2400">
                <a:solidFill>
                  <a:srgbClr val="FF0000"/>
                </a:solidFill>
                <a:latin typeface="Times New Roman" pitchFamily="18" charset="0"/>
                <a:cs typeface="Tahoma" pitchFamily="34" charset="0"/>
              </a:rPr>
              <a:t>, </a:t>
            </a:r>
            <a:r>
              <a:rPr kumimoji="1" lang="en-US" altLang="zh-CN" sz="2400" i="1">
                <a:solidFill>
                  <a:srgbClr val="FF0000"/>
                </a:solidFill>
                <a:latin typeface="Times New Roman" pitchFamily="18" charset="0"/>
                <a:cs typeface="Tahoma" pitchFamily="34" charset="0"/>
              </a:rPr>
              <a:t>q</a:t>
            </a:r>
            <a:r>
              <a:rPr kumimoji="1" lang="en-US" altLang="zh-CN" sz="2400" baseline="-30000">
                <a:solidFill>
                  <a:srgbClr val="FF0000"/>
                </a:solidFill>
                <a:latin typeface="Times New Roman" pitchFamily="18" charset="0"/>
                <a:cs typeface="Tahoma" pitchFamily="34" charset="0"/>
              </a:rPr>
              <a:t>2</a:t>
            </a:r>
            <a:r>
              <a:rPr kumimoji="1" lang="en-US" altLang="zh-CN" sz="2400">
                <a:solidFill>
                  <a:srgbClr val="FF0000"/>
                </a:solidFill>
                <a:latin typeface="Times New Roman" pitchFamily="18" charset="0"/>
                <a:cs typeface="Tahoma" pitchFamily="34" charset="0"/>
              </a:rPr>
              <a:t>)</a:t>
            </a:r>
            <a:r>
              <a:rPr kumimoji="1" lang="zh-CN" altLang="en-US" sz="2400">
                <a:solidFill>
                  <a:srgbClr val="FF0000"/>
                </a:solidFill>
                <a:latin typeface="Times New Roman" pitchFamily="18" charset="0"/>
                <a:cs typeface="Tahoma" pitchFamily="34" charset="0"/>
              </a:rPr>
              <a:t>，</a:t>
            </a:r>
            <a:r>
              <a:rPr kumimoji="1" lang="zh-CN" altLang="en-US" sz="2400">
                <a:latin typeface="Times New Roman" pitchFamily="18" charset="0"/>
                <a:cs typeface="Tahoma" pitchFamily="34" charset="0"/>
              </a:rPr>
              <a:t>如果集合</a:t>
            </a:r>
            <a:r>
              <a:rPr kumimoji="1" lang="en-US" altLang="zh-CN" sz="2400" i="1">
                <a:latin typeface="Times New Roman" pitchFamily="18" charset="0"/>
                <a:cs typeface="Tahoma" pitchFamily="34" charset="0"/>
              </a:rPr>
              <a:t>S</a:t>
            </a:r>
            <a:r>
              <a:rPr kumimoji="1" lang="zh-CN" altLang="en-US" sz="2400">
                <a:latin typeface="Times New Roman" pitchFamily="18" charset="0"/>
                <a:cs typeface="Tahoma" pitchFamily="34" charset="0"/>
              </a:rPr>
              <a:t>中的最接近点对都在子集</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或</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Times New Roman" pitchFamily="18" charset="0"/>
                <a:cs typeface="Tahoma" pitchFamily="34" charset="0"/>
              </a:rPr>
              <a:t>中，则</a:t>
            </a:r>
            <a:r>
              <a:rPr kumimoji="1" lang="en-US" altLang="zh-CN" sz="2400" i="1">
                <a:latin typeface="Times New Roman" pitchFamily="18" charset="0"/>
                <a:cs typeface="Tahoma" pitchFamily="34" charset="0"/>
              </a:rPr>
              <a:t>d</a:t>
            </a:r>
            <a:r>
              <a:rPr kumimoji="1" lang="en-US" altLang="zh-CN" sz="2400">
                <a:latin typeface="Times New Roman" pitchFamily="18" charset="0"/>
                <a:cs typeface="Tahoma" pitchFamily="34" charset="0"/>
              </a:rPr>
              <a:t>=min{(</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q</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q</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即为所求，如果集合</a:t>
            </a:r>
            <a:r>
              <a:rPr kumimoji="1" lang="en-US" altLang="zh-CN" sz="2400" i="1">
                <a:latin typeface="Times New Roman" pitchFamily="18" charset="0"/>
                <a:cs typeface="Tahoma" pitchFamily="34" charset="0"/>
              </a:rPr>
              <a:t>S</a:t>
            </a:r>
            <a:r>
              <a:rPr kumimoji="1" lang="zh-CN" altLang="en-US" sz="2400">
                <a:latin typeface="Times New Roman" pitchFamily="18" charset="0"/>
                <a:cs typeface="Tahoma" pitchFamily="34" charset="0"/>
              </a:rPr>
              <a:t>中的最接近点对分别在</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和</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Times New Roman" pitchFamily="18" charset="0"/>
                <a:cs typeface="Tahoma" pitchFamily="34" charset="0"/>
              </a:rPr>
              <a:t>中，则一定是</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q</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，其中，</a:t>
            </a:r>
            <a:r>
              <a:rPr kumimoji="1" lang="en-US" altLang="zh-CN" sz="2400" i="1">
                <a:solidFill>
                  <a:srgbClr val="FF0000"/>
                </a:solidFill>
                <a:latin typeface="Times New Roman" pitchFamily="18" charset="0"/>
                <a:cs typeface="Tahoma" pitchFamily="34" charset="0"/>
              </a:rPr>
              <a:t>p</a:t>
            </a:r>
            <a:r>
              <a:rPr kumimoji="1" lang="en-US" altLang="zh-CN" sz="2400" baseline="-30000">
                <a:solidFill>
                  <a:srgbClr val="FF0000"/>
                </a:solidFill>
                <a:latin typeface="Times New Roman" pitchFamily="18" charset="0"/>
                <a:cs typeface="Tahoma" pitchFamily="34" charset="0"/>
              </a:rPr>
              <a:t>3</a:t>
            </a:r>
            <a:r>
              <a:rPr kumimoji="1" lang="zh-CN" altLang="en-US" sz="2400">
                <a:solidFill>
                  <a:srgbClr val="FF0000"/>
                </a:solidFill>
                <a:latin typeface="Times New Roman" pitchFamily="18" charset="0"/>
                <a:cs typeface="Tahoma" pitchFamily="34" charset="0"/>
              </a:rPr>
              <a:t>是子集</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1</a:t>
            </a:r>
            <a:r>
              <a:rPr kumimoji="1" lang="zh-CN" altLang="en-US" sz="2400">
                <a:solidFill>
                  <a:srgbClr val="FF0000"/>
                </a:solidFill>
                <a:latin typeface="Times New Roman" pitchFamily="18" charset="0"/>
                <a:cs typeface="Tahoma" pitchFamily="34" charset="0"/>
              </a:rPr>
              <a:t>中的最大值，</a:t>
            </a:r>
            <a:r>
              <a:rPr kumimoji="1" lang="en-US" altLang="zh-CN" sz="2400" i="1">
                <a:solidFill>
                  <a:srgbClr val="FF0000"/>
                </a:solidFill>
                <a:latin typeface="Times New Roman" pitchFamily="18" charset="0"/>
                <a:cs typeface="Tahoma" pitchFamily="34" charset="0"/>
              </a:rPr>
              <a:t>q</a:t>
            </a:r>
            <a:r>
              <a:rPr kumimoji="1" lang="en-US" altLang="zh-CN" sz="2400" baseline="-30000">
                <a:solidFill>
                  <a:srgbClr val="FF0000"/>
                </a:solidFill>
                <a:latin typeface="Times New Roman" pitchFamily="18" charset="0"/>
                <a:cs typeface="Tahoma" pitchFamily="34" charset="0"/>
              </a:rPr>
              <a:t>3</a:t>
            </a:r>
            <a:r>
              <a:rPr kumimoji="1" lang="zh-CN" altLang="en-US" sz="2400">
                <a:solidFill>
                  <a:srgbClr val="FF0000"/>
                </a:solidFill>
                <a:latin typeface="Times New Roman" pitchFamily="18" charset="0"/>
                <a:cs typeface="Tahoma" pitchFamily="34" charset="0"/>
              </a:rPr>
              <a:t>是子集</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2</a:t>
            </a:r>
            <a:r>
              <a:rPr kumimoji="1" lang="zh-CN" altLang="en-US" sz="2400">
                <a:solidFill>
                  <a:srgbClr val="FF0000"/>
                </a:solidFill>
                <a:latin typeface="Times New Roman" pitchFamily="18" charset="0"/>
                <a:cs typeface="Tahoma" pitchFamily="34" charset="0"/>
              </a:rPr>
              <a:t>中的最小值。</a:t>
            </a:r>
          </a:p>
        </p:txBody>
      </p:sp>
      <p:grpSp>
        <p:nvGrpSpPr>
          <p:cNvPr id="87046" name="Group 31"/>
          <p:cNvGrpSpPr>
            <a:grpSpLocks/>
          </p:cNvGrpSpPr>
          <p:nvPr/>
        </p:nvGrpSpPr>
        <p:grpSpPr bwMode="auto">
          <a:xfrm>
            <a:off x="1116013" y="4437063"/>
            <a:ext cx="7273925" cy="1341437"/>
            <a:chOff x="657" y="2341"/>
            <a:chExt cx="4582" cy="845"/>
          </a:xfrm>
        </p:grpSpPr>
        <p:sp>
          <p:nvSpPr>
            <p:cNvPr id="87047" name="Line 4"/>
            <p:cNvSpPr>
              <a:spLocks noChangeShapeType="1"/>
            </p:cNvSpPr>
            <p:nvPr/>
          </p:nvSpPr>
          <p:spPr bwMode="auto">
            <a:xfrm>
              <a:off x="657" y="2842"/>
              <a:ext cx="45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Line 5"/>
            <p:cNvSpPr>
              <a:spLocks noChangeShapeType="1"/>
            </p:cNvSpPr>
            <p:nvPr/>
          </p:nvSpPr>
          <p:spPr bwMode="auto">
            <a:xfrm>
              <a:off x="2808" y="2676"/>
              <a:ext cx="0"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9" name="Oval 6"/>
            <p:cNvSpPr>
              <a:spLocks noChangeArrowheads="1"/>
            </p:cNvSpPr>
            <p:nvPr/>
          </p:nvSpPr>
          <p:spPr bwMode="auto">
            <a:xfrm>
              <a:off x="2002" y="2818"/>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0" name="Oval 7"/>
            <p:cNvSpPr>
              <a:spLocks noChangeArrowheads="1"/>
            </p:cNvSpPr>
            <p:nvPr/>
          </p:nvSpPr>
          <p:spPr bwMode="auto">
            <a:xfrm>
              <a:off x="2355" y="2820"/>
              <a:ext cx="64"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1" name="Oval 8"/>
            <p:cNvSpPr>
              <a:spLocks noChangeArrowheads="1"/>
            </p:cNvSpPr>
            <p:nvPr/>
          </p:nvSpPr>
          <p:spPr bwMode="auto">
            <a:xfrm>
              <a:off x="2671" y="2819"/>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2" name="Oval 9"/>
            <p:cNvSpPr>
              <a:spLocks noChangeArrowheads="1"/>
            </p:cNvSpPr>
            <p:nvPr/>
          </p:nvSpPr>
          <p:spPr bwMode="auto">
            <a:xfrm>
              <a:off x="2952" y="2812"/>
              <a:ext cx="64" cy="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3" name="Oval 10"/>
            <p:cNvSpPr>
              <a:spLocks noChangeArrowheads="1"/>
            </p:cNvSpPr>
            <p:nvPr/>
          </p:nvSpPr>
          <p:spPr bwMode="auto">
            <a:xfrm>
              <a:off x="3311" y="2820"/>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4" name="Oval 11"/>
            <p:cNvSpPr>
              <a:spLocks noChangeArrowheads="1"/>
            </p:cNvSpPr>
            <p:nvPr/>
          </p:nvSpPr>
          <p:spPr bwMode="auto">
            <a:xfrm>
              <a:off x="3556" y="2818"/>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5" name="Oval 12"/>
            <p:cNvSpPr>
              <a:spLocks noChangeArrowheads="1"/>
            </p:cNvSpPr>
            <p:nvPr/>
          </p:nvSpPr>
          <p:spPr bwMode="auto">
            <a:xfrm>
              <a:off x="4419" y="2819"/>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6" name="Oval 13"/>
            <p:cNvSpPr>
              <a:spLocks noChangeArrowheads="1"/>
            </p:cNvSpPr>
            <p:nvPr/>
          </p:nvSpPr>
          <p:spPr bwMode="auto">
            <a:xfrm>
              <a:off x="4138" y="2818"/>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7" name="Oval 14"/>
            <p:cNvSpPr>
              <a:spLocks noChangeArrowheads="1"/>
            </p:cNvSpPr>
            <p:nvPr/>
          </p:nvSpPr>
          <p:spPr bwMode="auto">
            <a:xfrm>
              <a:off x="1542" y="2819"/>
              <a:ext cx="64"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8" name="Oval 15"/>
            <p:cNvSpPr>
              <a:spLocks noChangeArrowheads="1"/>
            </p:cNvSpPr>
            <p:nvPr/>
          </p:nvSpPr>
          <p:spPr bwMode="auto">
            <a:xfrm>
              <a:off x="1175" y="2812"/>
              <a:ext cx="65" cy="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59" name="AutoShape 16"/>
            <p:cNvSpPr>
              <a:spLocks/>
            </p:cNvSpPr>
            <p:nvPr/>
          </p:nvSpPr>
          <p:spPr bwMode="auto">
            <a:xfrm rot="5400000">
              <a:off x="1824" y="1756"/>
              <a:ext cx="136" cy="1793"/>
            </a:xfrm>
            <a:prstGeom prst="leftBrace">
              <a:avLst>
                <a:gd name="adj1" fmla="val 109865"/>
                <a:gd name="adj2" fmla="val 4959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60" name="AutoShape 17"/>
            <p:cNvSpPr>
              <a:spLocks/>
            </p:cNvSpPr>
            <p:nvPr/>
          </p:nvSpPr>
          <p:spPr bwMode="auto">
            <a:xfrm rot="5400000">
              <a:off x="3651" y="1756"/>
              <a:ext cx="136" cy="1793"/>
            </a:xfrm>
            <a:prstGeom prst="leftBrace">
              <a:avLst>
                <a:gd name="adj1" fmla="val 109865"/>
                <a:gd name="adj2" fmla="val 4959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61" name="Text Box 18"/>
            <p:cNvSpPr txBox="1">
              <a:spLocks noChangeArrowheads="1"/>
            </p:cNvSpPr>
            <p:nvPr/>
          </p:nvSpPr>
          <p:spPr bwMode="auto">
            <a:xfrm>
              <a:off x="1818" y="2348"/>
              <a:ext cx="17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S</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87062" name="Text Box 20"/>
            <p:cNvSpPr txBox="1">
              <a:spLocks noChangeArrowheads="1"/>
            </p:cNvSpPr>
            <p:nvPr/>
          </p:nvSpPr>
          <p:spPr bwMode="auto">
            <a:xfrm>
              <a:off x="3651" y="2341"/>
              <a:ext cx="17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i="1">
                  <a:latin typeface="Times New Roman" pitchFamily="18" charset="0"/>
                  <a:cs typeface="Tahoma" pitchFamily="34" charset="0"/>
                </a:rPr>
                <a:t>S</a:t>
              </a:r>
              <a:r>
                <a:rPr lang="en-US" altLang="zh-CN" sz="2000" baseline="-25000">
                  <a:latin typeface="Times New Roman" pitchFamily="18" charset="0"/>
                  <a:cs typeface="Tahoma" pitchFamily="34" charset="0"/>
                </a:rPr>
                <a:t>2</a:t>
              </a:r>
              <a:endParaRPr lang="en-US" altLang="zh-CN" sz="2000">
                <a:latin typeface="Times New Roman" pitchFamily="18" charset="0"/>
                <a:cs typeface="Tahoma" pitchFamily="34" charset="0"/>
              </a:endParaRPr>
            </a:p>
          </p:txBody>
        </p:sp>
        <p:sp>
          <p:nvSpPr>
            <p:cNvPr id="87063" name="Oval 21"/>
            <p:cNvSpPr>
              <a:spLocks noChangeArrowheads="1"/>
            </p:cNvSpPr>
            <p:nvPr/>
          </p:nvSpPr>
          <p:spPr bwMode="auto">
            <a:xfrm>
              <a:off x="966" y="2821"/>
              <a:ext cx="65" cy="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87064" name="Text Box 22"/>
            <p:cNvSpPr txBox="1">
              <a:spLocks noChangeArrowheads="1"/>
            </p:cNvSpPr>
            <p:nvPr/>
          </p:nvSpPr>
          <p:spPr bwMode="auto">
            <a:xfrm>
              <a:off x="1139" y="2879"/>
              <a:ext cx="1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baseline="-25000">
                  <a:latin typeface="Times New Roman" pitchFamily="18" charset="0"/>
                  <a:cs typeface="Tahoma" pitchFamily="34" charset="0"/>
                </a:rPr>
                <a:t>2</a:t>
              </a:r>
              <a:endParaRPr lang="en-US" altLang="zh-CN" sz="2000">
                <a:latin typeface="Times New Roman" pitchFamily="18" charset="0"/>
                <a:cs typeface="Tahoma" pitchFamily="34" charset="0"/>
              </a:endParaRPr>
            </a:p>
          </p:txBody>
        </p:sp>
        <p:sp>
          <p:nvSpPr>
            <p:cNvPr id="87065" name="Text Box 23"/>
            <p:cNvSpPr txBox="1">
              <a:spLocks noChangeArrowheads="1"/>
            </p:cNvSpPr>
            <p:nvPr/>
          </p:nvSpPr>
          <p:spPr bwMode="auto">
            <a:xfrm>
              <a:off x="938" y="2879"/>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87066" name="Text Box 24"/>
            <p:cNvSpPr txBox="1">
              <a:spLocks noChangeArrowheads="1"/>
            </p:cNvSpPr>
            <p:nvPr/>
          </p:nvSpPr>
          <p:spPr bwMode="auto">
            <a:xfrm>
              <a:off x="2592" y="2876"/>
              <a:ext cx="1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baseline="-25000">
                  <a:latin typeface="Times New Roman" pitchFamily="18" charset="0"/>
                  <a:cs typeface="Tahoma" pitchFamily="34" charset="0"/>
                </a:rPr>
                <a:t>3</a:t>
              </a:r>
              <a:endParaRPr lang="en-US" altLang="zh-CN" sz="2000">
                <a:latin typeface="Times New Roman" pitchFamily="18" charset="0"/>
                <a:cs typeface="Tahoma" pitchFamily="34" charset="0"/>
              </a:endParaRPr>
            </a:p>
          </p:txBody>
        </p:sp>
        <p:sp>
          <p:nvSpPr>
            <p:cNvPr id="87067" name="Text Box 25"/>
            <p:cNvSpPr txBox="1">
              <a:spLocks noChangeArrowheads="1"/>
            </p:cNvSpPr>
            <p:nvPr/>
          </p:nvSpPr>
          <p:spPr bwMode="auto">
            <a:xfrm>
              <a:off x="2923" y="2871"/>
              <a:ext cx="13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q</a:t>
              </a:r>
              <a:r>
                <a:rPr lang="en-US" altLang="zh-CN" sz="2000" baseline="-25000">
                  <a:latin typeface="Times New Roman" pitchFamily="18" charset="0"/>
                  <a:cs typeface="Tahoma" pitchFamily="34" charset="0"/>
                </a:rPr>
                <a:t>3</a:t>
              </a:r>
              <a:endParaRPr lang="en-US" altLang="zh-CN" sz="2000">
                <a:latin typeface="Times New Roman" pitchFamily="18" charset="0"/>
                <a:cs typeface="Tahoma" pitchFamily="34" charset="0"/>
              </a:endParaRPr>
            </a:p>
          </p:txBody>
        </p:sp>
        <p:sp>
          <p:nvSpPr>
            <p:cNvPr id="87068" name="Text Box 26"/>
            <p:cNvSpPr txBox="1">
              <a:spLocks noChangeArrowheads="1"/>
            </p:cNvSpPr>
            <p:nvPr/>
          </p:nvSpPr>
          <p:spPr bwMode="auto">
            <a:xfrm>
              <a:off x="3254" y="2878"/>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q</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87069" name="Text Box 27"/>
            <p:cNvSpPr txBox="1">
              <a:spLocks noChangeArrowheads="1"/>
            </p:cNvSpPr>
            <p:nvPr/>
          </p:nvSpPr>
          <p:spPr bwMode="auto">
            <a:xfrm>
              <a:off x="3498" y="2879"/>
              <a:ext cx="1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q</a:t>
              </a:r>
              <a:r>
                <a:rPr lang="en-US" altLang="zh-CN" sz="2000" baseline="-25000">
                  <a:latin typeface="Times New Roman" pitchFamily="18" charset="0"/>
                  <a:cs typeface="Tahoma" pitchFamily="34" charset="0"/>
                </a:rPr>
                <a:t>2</a:t>
              </a:r>
              <a:endParaRPr lang="en-US" altLang="zh-CN" sz="2000">
                <a:latin typeface="Times New Roman" pitchFamily="18" charset="0"/>
                <a:cs typeface="Tahoma" pitchFamily="34" charset="0"/>
              </a:endParaRPr>
            </a:p>
          </p:txBody>
        </p:sp>
        <p:sp>
          <p:nvSpPr>
            <p:cNvPr id="87070" name="Text Box 29"/>
            <p:cNvSpPr txBox="1">
              <a:spLocks noChangeArrowheads="1"/>
            </p:cNvSpPr>
            <p:nvPr/>
          </p:nvSpPr>
          <p:spPr bwMode="auto">
            <a:xfrm>
              <a:off x="2721" y="3056"/>
              <a:ext cx="1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m</a:t>
              </a:r>
            </a:p>
          </p:txBody>
        </p:sp>
      </p:grpSp>
    </p:spTree>
    <p:extLst>
      <p:ext uri="{BB962C8B-B14F-4D97-AF65-F5344CB8AC3E}">
        <p14:creationId xmlns:p14="http://schemas.microsoft.com/office/powerpoint/2010/main" val="271600614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5706E32E-EAAD-4E4C-BF40-76034707B161}"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583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83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CFD0DFD9-63B3-497B-B943-093A7C8736D9}" type="slidenum">
              <a:rPr lang="en-US" altLang="zh-CN" sz="1400" b="0" smtClean="0">
                <a:latin typeface="Comic Sans MS" pitchFamily="66" charset="0"/>
                <a:ea typeface="宋体" charset="-122"/>
              </a:rPr>
              <a:pPr>
                <a:spcBef>
                  <a:spcPct val="0"/>
                </a:spcBef>
                <a:buClrTx/>
                <a:buSzTx/>
                <a:buFontTx/>
                <a:buNone/>
              </a:pPr>
              <a:t>3</a:t>
            </a:fld>
            <a:endParaRPr lang="en-US" altLang="zh-CN" sz="1400" b="0" smtClean="0">
              <a:latin typeface="Comic Sans MS" pitchFamily="66" charset="0"/>
              <a:ea typeface="宋体" charset="-122"/>
            </a:endParaRPr>
          </a:p>
        </p:txBody>
      </p:sp>
      <p:sp>
        <p:nvSpPr>
          <p:cNvPr id="58373" name="Text Box 5"/>
          <p:cNvSpPr txBox="1">
            <a:spLocks noChangeArrowheads="1"/>
          </p:cNvSpPr>
          <p:nvPr/>
        </p:nvSpPr>
        <p:spPr bwMode="auto">
          <a:xfrm>
            <a:off x="609600" y="1219200"/>
            <a:ext cx="8077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Tx/>
              <a:buNone/>
            </a:pPr>
            <a:r>
              <a:rPr kumimoji="1" lang="en-US" altLang="zh-CN" sz="2400" dirty="0">
                <a:latin typeface="宋体" charset="-122"/>
                <a:ea typeface="宋体" charset="-122"/>
              </a:rPr>
              <a:t>    </a:t>
            </a:r>
            <a:r>
              <a:rPr kumimoji="1" lang="zh-CN" altLang="en-US" sz="2400" dirty="0">
                <a:latin typeface="宋体" charset="-122"/>
                <a:ea typeface="宋体" charset="-122"/>
              </a:rPr>
              <a:t>给定由</a:t>
            </a:r>
            <a:r>
              <a:rPr kumimoji="1" lang="en-US" altLang="zh-CN" sz="2400" i="1" dirty="0">
                <a:latin typeface="Times New Roman" pitchFamily="18" charset="0"/>
                <a:ea typeface="宋体" charset="-122"/>
              </a:rPr>
              <a:t>n</a:t>
            </a:r>
            <a:r>
              <a:rPr kumimoji="1" lang="zh-CN" altLang="en-US" sz="2400" dirty="0">
                <a:latin typeface="宋体" charset="-122"/>
                <a:ea typeface="宋体" charset="-122"/>
              </a:rPr>
              <a:t>个整数组成的序列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2</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，最大子段和问题要求该序列形如     的最大值（</a:t>
            </a:r>
            <a:r>
              <a:rPr kumimoji="1" lang="en-US" altLang="zh-CN" sz="2400" dirty="0">
                <a:latin typeface="Times New Roman" pitchFamily="18" charset="0"/>
                <a:ea typeface="宋体" charset="-122"/>
              </a:rPr>
              <a:t>1</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i</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j</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n</a:t>
            </a:r>
            <a:r>
              <a:rPr kumimoji="1" lang="zh-CN" altLang="en-US" sz="2400" dirty="0">
                <a:latin typeface="宋体" charset="-122"/>
                <a:ea typeface="宋体" charset="-122"/>
              </a:rPr>
              <a:t>）。例如，序列</a:t>
            </a:r>
            <a:r>
              <a:rPr kumimoji="1" lang="en-US" altLang="zh-CN" sz="2400" dirty="0">
                <a:latin typeface="Times New Roman" pitchFamily="18" charset="0"/>
                <a:ea typeface="宋体" charset="-122"/>
              </a:rPr>
              <a:t>(</a:t>
            </a:r>
            <a:r>
              <a:rPr kumimoji="1" lang="en-US" altLang="zh-CN" sz="2400" dirty="0">
                <a:latin typeface="宋体" charset="-122"/>
                <a:ea typeface="宋体" charset="-122"/>
              </a:rPr>
              <a:t>-</a:t>
            </a:r>
            <a:r>
              <a:rPr kumimoji="1" lang="en-US" altLang="zh-CN" sz="2400" dirty="0">
                <a:latin typeface="Times New Roman" pitchFamily="18" charset="0"/>
                <a:ea typeface="宋体" charset="-122"/>
              </a:rPr>
              <a:t>20, 11, </a:t>
            </a:r>
            <a:r>
              <a:rPr kumimoji="1" lang="en-US" altLang="zh-CN" sz="2400" dirty="0">
                <a:latin typeface="宋体" charset="-122"/>
                <a:ea typeface="宋体" charset="-122"/>
              </a:rPr>
              <a:t>-</a:t>
            </a:r>
            <a:r>
              <a:rPr kumimoji="1" lang="en-US" altLang="zh-CN" sz="2400" dirty="0">
                <a:latin typeface="Times New Roman" pitchFamily="18" charset="0"/>
                <a:ea typeface="宋体" charset="-122"/>
              </a:rPr>
              <a:t>4, 13, </a:t>
            </a:r>
            <a:r>
              <a:rPr kumimoji="1" lang="en-US" altLang="zh-CN" sz="2400" dirty="0">
                <a:latin typeface="宋体" charset="-122"/>
                <a:ea typeface="宋体" charset="-122"/>
              </a:rPr>
              <a:t>-</a:t>
            </a:r>
            <a:r>
              <a:rPr kumimoji="1" lang="en-US" altLang="zh-CN" sz="2400" dirty="0">
                <a:latin typeface="Times New Roman" pitchFamily="18" charset="0"/>
                <a:ea typeface="宋体" charset="-122"/>
              </a:rPr>
              <a:t>5, </a:t>
            </a:r>
            <a:r>
              <a:rPr kumimoji="1" lang="en-US" altLang="zh-CN" sz="2400" dirty="0" smtClean="0">
                <a:latin typeface="Times New Roman" pitchFamily="18" charset="0"/>
                <a:ea typeface="宋体" charset="-122"/>
              </a:rPr>
              <a:t>2</a:t>
            </a:r>
            <a:r>
              <a:rPr kumimoji="1" lang="en-US" altLang="zh-CN" sz="2400" dirty="0">
                <a:latin typeface="Times New Roman" pitchFamily="18" charset="0"/>
                <a:ea typeface="宋体" charset="-122"/>
              </a:rPr>
              <a:t>)</a:t>
            </a:r>
            <a:r>
              <a:rPr kumimoji="1" lang="zh-CN" altLang="en-US" sz="2400" dirty="0">
                <a:latin typeface="宋体" charset="-122"/>
                <a:ea typeface="宋体" charset="-122"/>
              </a:rPr>
              <a:t>的最大子段和为：</a:t>
            </a:r>
            <a:r>
              <a:rPr kumimoji="1" lang="zh-CN" altLang="en-US" sz="2400" dirty="0">
                <a:latin typeface="Times New Roman" pitchFamily="18" charset="0"/>
                <a:ea typeface="宋体" charset="-122"/>
              </a:rPr>
              <a:t> </a:t>
            </a:r>
          </a:p>
        </p:txBody>
      </p:sp>
      <p:sp>
        <p:nvSpPr>
          <p:cNvPr id="58374" name="Rectangle 9"/>
          <p:cNvSpPr>
            <a:spLocks noChangeArrowheads="1"/>
          </p:cNvSpPr>
          <p:nvPr/>
        </p:nvSpPr>
        <p:spPr bwMode="auto">
          <a:xfrm>
            <a:off x="4386263"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graphicFrame>
        <p:nvGraphicFramePr>
          <p:cNvPr id="58375" name="Object 1024"/>
          <p:cNvGraphicFramePr>
            <a:graphicFrameLocks noChangeAspect="1"/>
          </p:cNvGraphicFramePr>
          <p:nvPr/>
        </p:nvGraphicFramePr>
        <p:xfrm>
          <a:off x="3571875" y="1643063"/>
          <a:ext cx="857250" cy="857250"/>
        </p:xfrm>
        <a:graphic>
          <a:graphicData uri="http://schemas.openxmlformats.org/presentationml/2006/ole">
            <mc:AlternateContent xmlns:mc="http://schemas.openxmlformats.org/markup-compatibility/2006">
              <mc:Choice xmlns:v="urn:schemas-microsoft-com:vml" Requires="v">
                <p:oleObj spid="_x0000_s37926" r:id="rId4" imgW="368140" imgH="444307" progId="Equation.3">
                  <p:embed/>
                </p:oleObj>
              </mc:Choice>
              <mc:Fallback>
                <p:oleObj r:id="rId4" imgW="368140"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1643063"/>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Rectangle 11"/>
          <p:cNvSpPr>
            <a:spLocks noChangeArrowheads="1"/>
          </p:cNvSpPr>
          <p:nvPr/>
        </p:nvSpPr>
        <p:spPr bwMode="auto">
          <a:xfrm>
            <a:off x="4233863"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graphicFrame>
        <p:nvGraphicFramePr>
          <p:cNvPr id="58377" name="Object 1025"/>
          <p:cNvGraphicFramePr>
            <a:graphicFrameLocks noChangeAspect="1"/>
          </p:cNvGraphicFramePr>
          <p:nvPr>
            <p:extLst>
              <p:ext uri="{D42A27DB-BD31-4B8C-83A1-F6EECF244321}">
                <p14:modId xmlns:p14="http://schemas.microsoft.com/office/powerpoint/2010/main" val="1074321497"/>
              </p:ext>
            </p:extLst>
          </p:nvPr>
        </p:nvGraphicFramePr>
        <p:xfrm>
          <a:off x="1241630" y="2903538"/>
          <a:ext cx="1439863" cy="936625"/>
        </p:xfrm>
        <a:graphic>
          <a:graphicData uri="http://schemas.openxmlformats.org/presentationml/2006/ole">
            <mc:AlternateContent xmlns:mc="http://schemas.openxmlformats.org/markup-compatibility/2006">
              <mc:Choice xmlns:v="urn:schemas-microsoft-com:vml" Requires="v">
                <p:oleObj spid="_x0000_s37927" name="公式" r:id="rId6" imgW="672808" imgH="431613" progId="Equation.3">
                  <p:embed/>
                </p:oleObj>
              </mc:Choice>
              <mc:Fallback>
                <p:oleObj name="公式" r:id="rId6" imgW="672808"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1630" y="2903538"/>
                        <a:ext cx="14398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8" name="Text Box 12"/>
          <p:cNvSpPr txBox="1">
            <a:spLocks noChangeArrowheads="1"/>
          </p:cNvSpPr>
          <p:nvPr/>
        </p:nvSpPr>
        <p:spPr bwMode="auto">
          <a:xfrm>
            <a:off x="618127" y="3779012"/>
            <a:ext cx="79248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20000"/>
              </a:lnSpc>
              <a:spcBef>
                <a:spcPts val="600"/>
              </a:spcBef>
              <a:buClrTx/>
              <a:buSzTx/>
              <a:buFontTx/>
              <a:buNone/>
            </a:pPr>
            <a:r>
              <a:rPr kumimoji="1" lang="zh-CN" altLang="en-US" sz="2400" dirty="0">
                <a:latin typeface="Times New Roman" pitchFamily="18" charset="0"/>
                <a:ea typeface="宋体" charset="-122"/>
              </a:rPr>
              <a:t>最大子段和问题的分治策略是：</a:t>
            </a:r>
          </a:p>
          <a:p>
            <a:pPr eaLnBrk="1" hangingPunct="1">
              <a:lnSpc>
                <a:spcPct val="120000"/>
              </a:lnSpc>
              <a:spcBef>
                <a:spcPts val="600"/>
              </a:spcBef>
              <a:buClrTx/>
              <a:buSzTx/>
              <a:buFontTx/>
              <a:buNone/>
            </a:pPr>
            <a:r>
              <a:rPr kumimoji="1" lang="zh-CN" altLang="en-US" sz="2400" dirty="0">
                <a:latin typeface="宋体" charset="-122"/>
                <a:ea typeface="宋体" charset="-122"/>
              </a:rPr>
              <a:t>（</a:t>
            </a:r>
            <a:r>
              <a:rPr kumimoji="1" lang="en-US" altLang="zh-CN" sz="2400" dirty="0">
                <a:latin typeface="Times New Roman" pitchFamily="18" charset="0"/>
                <a:ea typeface="宋体" charset="-122"/>
              </a:rPr>
              <a:t>1</a:t>
            </a:r>
            <a:r>
              <a:rPr kumimoji="1" lang="zh-CN" altLang="en-US" sz="2400" dirty="0">
                <a:latin typeface="宋体" charset="-122"/>
                <a:ea typeface="宋体" charset="-122"/>
              </a:rPr>
              <a:t>）</a:t>
            </a:r>
            <a:r>
              <a:rPr kumimoji="1" lang="zh-CN" altLang="en-US" sz="2400" dirty="0">
                <a:solidFill>
                  <a:srgbClr val="FF3300"/>
                </a:solidFill>
                <a:latin typeface="宋体" charset="-122"/>
                <a:ea typeface="宋体" charset="-122"/>
              </a:rPr>
              <a:t>划分</a:t>
            </a:r>
            <a:r>
              <a:rPr kumimoji="1" lang="zh-CN" altLang="en-US" sz="2400" dirty="0">
                <a:latin typeface="宋体" charset="-122"/>
                <a:ea typeface="宋体" charset="-122"/>
              </a:rPr>
              <a:t>：按照平衡子问题的原则，将序列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2</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划分成长度相同的两个子序列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      </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和</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        </a:t>
            </a:r>
            <a:r>
              <a:rPr kumimoji="1" lang="zh-CN" altLang="en-US" sz="2400" baseline="-30000" dirty="0">
                <a:latin typeface="宋体" charset="-122"/>
                <a:ea typeface="宋体" charset="-122"/>
              </a:rPr>
              <a:t>＋</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a:t>
            </a:r>
            <a:r>
              <a:rPr kumimoji="1" lang="en-US" altLang="zh-CN" sz="2400" baseline="-30000" dirty="0">
                <a:latin typeface="Times New Roman" pitchFamily="18" charset="0"/>
                <a:ea typeface="宋体" charset="-122"/>
              </a:rPr>
              <a:t> </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，则会出现以下三种情况：</a:t>
            </a:r>
            <a:r>
              <a:rPr kumimoji="1" lang="zh-CN" altLang="en-US" sz="2400" dirty="0">
                <a:latin typeface="Times New Roman" pitchFamily="18" charset="0"/>
                <a:ea typeface="宋体" charset="-122"/>
              </a:rPr>
              <a:t> </a:t>
            </a:r>
          </a:p>
        </p:txBody>
      </p:sp>
      <p:graphicFrame>
        <p:nvGraphicFramePr>
          <p:cNvPr id="58379" name="Object 1026"/>
          <p:cNvGraphicFramePr>
            <a:graphicFrameLocks noChangeAspect="1"/>
          </p:cNvGraphicFramePr>
          <p:nvPr>
            <p:extLst>
              <p:ext uri="{D42A27DB-BD31-4B8C-83A1-F6EECF244321}">
                <p14:modId xmlns:p14="http://schemas.microsoft.com/office/powerpoint/2010/main" val="607885517"/>
              </p:ext>
            </p:extLst>
          </p:nvPr>
        </p:nvGraphicFramePr>
        <p:xfrm>
          <a:off x="5809456" y="5001068"/>
          <a:ext cx="495300" cy="288925"/>
        </p:xfrm>
        <a:graphic>
          <a:graphicData uri="http://schemas.openxmlformats.org/presentationml/2006/ole">
            <mc:AlternateContent xmlns:mc="http://schemas.openxmlformats.org/markup-compatibility/2006">
              <mc:Choice xmlns:v="urn:schemas-microsoft-com:vml" Requires="v">
                <p:oleObj spid="_x0000_s37928" name="公式" r:id="rId8" imgW="368300" imgH="228600" progId="Equation.3">
                  <p:embed/>
                </p:oleObj>
              </mc:Choice>
              <mc:Fallback>
                <p:oleObj name="公式" r:id="rId8" imgW="3683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9456" y="5001068"/>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0" name="Object 1027"/>
          <p:cNvGraphicFramePr>
            <a:graphicFrameLocks noChangeAspect="1"/>
          </p:cNvGraphicFramePr>
          <p:nvPr>
            <p:extLst>
              <p:ext uri="{D42A27DB-BD31-4B8C-83A1-F6EECF244321}">
                <p14:modId xmlns:p14="http://schemas.microsoft.com/office/powerpoint/2010/main" val="4036915655"/>
              </p:ext>
            </p:extLst>
          </p:nvPr>
        </p:nvGraphicFramePr>
        <p:xfrm>
          <a:off x="6912260" y="4985280"/>
          <a:ext cx="495300" cy="288925"/>
        </p:xfrm>
        <a:graphic>
          <a:graphicData uri="http://schemas.openxmlformats.org/presentationml/2006/ole">
            <mc:AlternateContent xmlns:mc="http://schemas.openxmlformats.org/markup-compatibility/2006">
              <mc:Choice xmlns:v="urn:schemas-microsoft-com:vml" Requires="v">
                <p:oleObj spid="_x0000_s37929" r:id="rId10" imgW="368300" imgH="228600" progId="Equation.3">
                  <p:embed/>
                </p:oleObj>
              </mc:Choice>
              <mc:Fallback>
                <p:oleObj r:id="rId10" imgW="3683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2260" y="498528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4.3.1  </a:t>
            </a:r>
            <a:r>
              <a:rPr kumimoji="1" lang="zh-CN" altLang="en-US" sz="4400">
                <a:solidFill>
                  <a:schemeClr val="tx2"/>
                </a:solidFill>
                <a:latin typeface="华文行楷" pitchFamily="2" charset="-122"/>
                <a:ea typeface="华文行楷" pitchFamily="2" charset="-122"/>
              </a:rPr>
              <a:t>最大子段和问题 </a:t>
            </a:r>
          </a:p>
        </p:txBody>
      </p:sp>
      <p:sp>
        <p:nvSpPr>
          <p:cNvPr id="58382" name="TextBox 13"/>
          <p:cNvSpPr txBox="1">
            <a:spLocks noChangeArrowheads="1"/>
          </p:cNvSpPr>
          <p:nvPr/>
        </p:nvSpPr>
        <p:spPr bwMode="auto">
          <a:xfrm>
            <a:off x="2970213" y="3068960"/>
            <a:ext cx="6173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lang="zh-CN" altLang="en-US" sz="2800" dirty="0">
                <a:solidFill>
                  <a:srgbClr val="FF0000"/>
                </a:solidFill>
                <a:latin typeface="Times New Roman" pitchFamily="18" charset="0"/>
                <a:ea typeface="宋体" charset="-122"/>
              </a:rPr>
              <a:t>注意</a:t>
            </a:r>
            <a:r>
              <a:rPr lang="zh-CN" altLang="en-US" sz="2800" dirty="0" smtClean="0">
                <a:solidFill>
                  <a:srgbClr val="FF0000"/>
                </a:solidFill>
                <a:latin typeface="Times New Roman" pitchFamily="18" charset="0"/>
                <a:ea typeface="宋体" charset="-122"/>
              </a:rPr>
              <a:t>：必须</a:t>
            </a:r>
            <a:r>
              <a:rPr lang="zh-CN" altLang="en-US" sz="2800" dirty="0">
                <a:solidFill>
                  <a:srgbClr val="FF0000"/>
                </a:solidFill>
                <a:latin typeface="Times New Roman" pitchFamily="18" charset="0"/>
                <a:ea typeface="宋体" charset="-122"/>
              </a:rPr>
              <a:t>是连续整数的和</a:t>
            </a:r>
          </a:p>
        </p:txBody>
      </p:sp>
      <p:sp>
        <p:nvSpPr>
          <p:cNvPr id="2" name="矩形 1"/>
          <p:cNvSpPr/>
          <p:nvPr/>
        </p:nvSpPr>
        <p:spPr>
          <a:xfrm>
            <a:off x="609599" y="5679250"/>
            <a:ext cx="7933327" cy="523220"/>
          </a:xfrm>
          <a:prstGeom prst="rect">
            <a:avLst/>
          </a:prstGeom>
        </p:spPr>
        <p:txBody>
          <a:bodyPr wrap="square">
            <a:spAutoFit/>
          </a:bodyPr>
          <a:lstStyle/>
          <a:p>
            <a:r>
              <a:rPr lang="zh-CN" altLang="en-US" sz="2800" b="1" dirty="0">
                <a:solidFill>
                  <a:srgbClr val="FF0000"/>
                </a:solidFill>
                <a:cs typeface="Tahoma" pitchFamily="34" charset="0"/>
              </a:rPr>
              <a:t>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a:t>
            </a:r>
            <a:r>
              <a:rPr lang="en-US" altLang="zh-CN" sz="2800" b="1" dirty="0" err="1">
                <a:solidFill>
                  <a:srgbClr val="FF0000"/>
                </a:solidFill>
                <a:cs typeface="Tahoma" pitchFamily="34" charset="0"/>
              </a:rPr>
              <a:t>MaxSum</a:t>
            </a:r>
            <a:r>
              <a:rPr lang="en-US" altLang="zh-CN" sz="2800" b="1" dirty="0">
                <a:solidFill>
                  <a:srgbClr val="FF0000"/>
                </a:solidFill>
                <a:cs typeface="Tahoma" pitchFamily="34" charset="0"/>
              </a:rPr>
              <a:t>(</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a[ ],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left,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right)</a:t>
            </a:r>
            <a:endParaRPr lang="zh-CN" altLang="en-US" sz="2800" b="1" dirty="0">
              <a:solidFill>
                <a:srgbClr val="FF0000"/>
              </a:solidFill>
            </a:endParaRPr>
          </a:p>
        </p:txBody>
      </p:sp>
    </p:spTree>
    <p:extLst>
      <p:ext uri="{BB962C8B-B14F-4D97-AF65-F5344CB8AC3E}">
        <p14:creationId xmlns:p14="http://schemas.microsoft.com/office/powerpoint/2010/main" val="25845484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Effect transition="in" filter="randombar(horizontal)">
                                      <p:cBhvr>
                                        <p:cTn id="7" dur="500"/>
                                        <p:tgtEl>
                                          <p:spTgt spid="5837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2359F79F-77EB-48D6-93DD-C03BFE7B5AB6}"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80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80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19C188F-4F55-44FD-B794-61910A7F8F7D}" type="slidenum">
              <a:rPr lang="en-US" altLang="zh-CN" sz="1400" b="0" smtClean="0">
                <a:latin typeface="Comic Sans MS" pitchFamily="66" charset="0"/>
                <a:cs typeface="Tahoma" pitchFamily="34" charset="0"/>
              </a:rPr>
              <a:pPr>
                <a:spcBef>
                  <a:spcPct val="0"/>
                </a:spcBef>
                <a:buClrTx/>
                <a:buSzTx/>
                <a:buFontTx/>
                <a:buNone/>
              </a:pPr>
              <a:t>30</a:t>
            </a:fld>
            <a:endParaRPr lang="en-US" altLang="zh-CN" sz="1400" b="0" smtClean="0">
              <a:latin typeface="Comic Sans MS" pitchFamily="66" charset="0"/>
              <a:cs typeface="Tahoma" pitchFamily="34" charset="0"/>
            </a:endParaRPr>
          </a:p>
        </p:txBody>
      </p:sp>
      <p:sp>
        <p:nvSpPr>
          <p:cNvPr id="88069" name="Text Box 4"/>
          <p:cNvSpPr txBox="1">
            <a:spLocks noChangeArrowheads="1"/>
          </p:cNvSpPr>
          <p:nvPr/>
        </p:nvSpPr>
        <p:spPr bwMode="auto">
          <a:xfrm>
            <a:off x="900113" y="1052513"/>
            <a:ext cx="727233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按这种分治策略求解最近对问题的算法效率取决于划分点</a:t>
            </a:r>
            <a:r>
              <a:rPr kumimoji="1" lang="en-US" altLang="zh-CN" sz="2800" i="1">
                <a:latin typeface="Times New Roman" pitchFamily="18" charset="0"/>
                <a:cs typeface="Tahoma" pitchFamily="34" charset="0"/>
              </a:rPr>
              <a:t>m</a:t>
            </a:r>
            <a:r>
              <a:rPr kumimoji="1" lang="zh-CN" altLang="en-US" sz="2800">
                <a:latin typeface="Times New Roman" pitchFamily="18" charset="0"/>
                <a:cs typeface="Tahoma" pitchFamily="34" charset="0"/>
              </a:rPr>
              <a:t>的选取，一个基本的要求是要遵循</a:t>
            </a:r>
            <a:r>
              <a:rPr kumimoji="1" lang="zh-CN" altLang="en-US" sz="2800">
                <a:solidFill>
                  <a:srgbClr val="FF0000"/>
                </a:solidFill>
                <a:latin typeface="Times New Roman" pitchFamily="18" charset="0"/>
                <a:cs typeface="Tahoma" pitchFamily="34" charset="0"/>
              </a:rPr>
              <a:t>平衡子问题</a:t>
            </a:r>
            <a:r>
              <a:rPr kumimoji="1" lang="zh-CN" altLang="en-US" sz="2800">
                <a:latin typeface="Times New Roman" pitchFamily="18" charset="0"/>
                <a:cs typeface="Tahoma" pitchFamily="34" charset="0"/>
              </a:rPr>
              <a:t>的原则。如果选取</a:t>
            </a:r>
            <a:r>
              <a:rPr kumimoji="1" lang="en-US" altLang="zh-CN" sz="2800" i="1">
                <a:latin typeface="Times New Roman" pitchFamily="18" charset="0"/>
                <a:cs typeface="Tahoma" pitchFamily="34" charset="0"/>
              </a:rPr>
              <a:t>m</a:t>
            </a:r>
            <a:r>
              <a:rPr kumimoji="1" lang="en-US" altLang="zh-CN" sz="2800">
                <a:latin typeface="Times New Roman" pitchFamily="18" charset="0"/>
                <a:cs typeface="Tahoma" pitchFamily="34" charset="0"/>
              </a:rPr>
              <a:t>=(max{</a:t>
            </a:r>
            <a:r>
              <a:rPr kumimoji="1" lang="en-US" altLang="zh-CN" sz="2800" i="1">
                <a:latin typeface="Times New Roman" pitchFamily="18" charset="0"/>
                <a:cs typeface="Tahoma" pitchFamily="34" charset="0"/>
              </a:rPr>
              <a:t>S</a:t>
            </a:r>
            <a:r>
              <a:rPr kumimoji="1" lang="en-US" altLang="zh-CN" sz="2800">
                <a:latin typeface="Times New Roman" pitchFamily="18" charset="0"/>
                <a:cs typeface="Tahoma" pitchFamily="34" charset="0"/>
              </a:rPr>
              <a:t>}+min{</a:t>
            </a:r>
            <a:r>
              <a:rPr kumimoji="1" lang="en-US" altLang="zh-CN" sz="2800" i="1">
                <a:latin typeface="Times New Roman" pitchFamily="18" charset="0"/>
                <a:cs typeface="Tahoma" pitchFamily="34" charset="0"/>
              </a:rPr>
              <a:t>S</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，则有可能因集合</a:t>
            </a:r>
            <a:r>
              <a:rPr kumimoji="1" lang="en-US" altLang="zh-CN" sz="2800" i="1">
                <a:latin typeface="Times New Roman" pitchFamily="18" charset="0"/>
                <a:cs typeface="Tahoma" pitchFamily="34" charset="0"/>
              </a:rPr>
              <a:t>S</a:t>
            </a:r>
            <a:r>
              <a:rPr kumimoji="1" lang="zh-CN" altLang="en-US" sz="2800">
                <a:latin typeface="Times New Roman" pitchFamily="18" charset="0"/>
                <a:cs typeface="Tahoma" pitchFamily="34" charset="0"/>
              </a:rPr>
              <a:t>中点分布的不均匀而造成子集</a:t>
            </a:r>
            <a:r>
              <a:rPr kumimoji="1" lang="en-US" altLang="zh-CN" sz="2800" i="1">
                <a:latin typeface="Times New Roman" pitchFamily="18" charset="0"/>
                <a:cs typeface="Tahoma" pitchFamily="34" charset="0"/>
              </a:rPr>
              <a:t>S</a:t>
            </a:r>
            <a:r>
              <a:rPr kumimoji="1" lang="en-US" altLang="zh-CN" sz="2800" baseline="-30000">
                <a:latin typeface="Times New Roman" pitchFamily="18" charset="0"/>
                <a:cs typeface="Tahoma" pitchFamily="34" charset="0"/>
              </a:rPr>
              <a:t>1</a:t>
            </a:r>
            <a:r>
              <a:rPr kumimoji="1" lang="zh-CN" altLang="en-US" sz="2800">
                <a:latin typeface="Times New Roman" pitchFamily="18" charset="0"/>
                <a:cs typeface="Tahoma" pitchFamily="34" charset="0"/>
              </a:rPr>
              <a:t>和</a:t>
            </a:r>
            <a:r>
              <a:rPr kumimoji="1" lang="en-US" altLang="zh-CN" sz="2800" i="1">
                <a:latin typeface="Times New Roman" pitchFamily="18" charset="0"/>
                <a:cs typeface="Tahoma" pitchFamily="34" charset="0"/>
              </a:rPr>
              <a:t>S</a:t>
            </a:r>
            <a:r>
              <a:rPr kumimoji="1" lang="en-US" altLang="zh-CN" sz="2800" baseline="-30000">
                <a:latin typeface="Times New Roman" pitchFamily="18" charset="0"/>
                <a:cs typeface="Tahoma" pitchFamily="34" charset="0"/>
              </a:rPr>
              <a:t>2</a:t>
            </a:r>
            <a:r>
              <a:rPr kumimoji="1" lang="zh-CN" altLang="en-US" sz="2800">
                <a:latin typeface="Times New Roman" pitchFamily="18" charset="0"/>
                <a:cs typeface="Tahoma" pitchFamily="34" charset="0"/>
              </a:rPr>
              <a:t>的不平衡，</a:t>
            </a:r>
            <a:r>
              <a:rPr kumimoji="1" lang="zh-CN" altLang="en-US" sz="2800">
                <a:solidFill>
                  <a:srgbClr val="FF0000"/>
                </a:solidFill>
                <a:latin typeface="Times New Roman" pitchFamily="18" charset="0"/>
                <a:cs typeface="Tahoma" pitchFamily="34" charset="0"/>
              </a:rPr>
              <a:t>如果用</a:t>
            </a:r>
            <a:r>
              <a:rPr kumimoji="1" lang="en-US" altLang="zh-CN" sz="2800" i="1">
                <a:solidFill>
                  <a:srgbClr val="FF0000"/>
                </a:solidFill>
                <a:latin typeface="Times New Roman" pitchFamily="18" charset="0"/>
                <a:cs typeface="Tahoma" pitchFamily="34" charset="0"/>
              </a:rPr>
              <a:t>S</a:t>
            </a:r>
            <a:r>
              <a:rPr kumimoji="1" lang="zh-CN" altLang="en-US" sz="2800">
                <a:solidFill>
                  <a:srgbClr val="FF0000"/>
                </a:solidFill>
                <a:latin typeface="Times New Roman" pitchFamily="18" charset="0"/>
                <a:cs typeface="Tahoma" pitchFamily="34" charset="0"/>
              </a:rPr>
              <a:t>中各点坐标的中位数（即</a:t>
            </a:r>
            <a:r>
              <a:rPr kumimoji="1" lang="en-US" altLang="zh-CN" sz="2800" i="1">
                <a:solidFill>
                  <a:srgbClr val="FF0000"/>
                </a:solidFill>
                <a:latin typeface="Times New Roman" pitchFamily="18" charset="0"/>
                <a:cs typeface="Tahoma" pitchFamily="34" charset="0"/>
              </a:rPr>
              <a:t>S</a:t>
            </a:r>
            <a:r>
              <a:rPr kumimoji="1" lang="zh-CN" altLang="en-US" sz="2800">
                <a:solidFill>
                  <a:srgbClr val="FF0000"/>
                </a:solidFill>
                <a:latin typeface="Times New Roman" pitchFamily="18" charset="0"/>
                <a:cs typeface="Tahoma" pitchFamily="34" charset="0"/>
              </a:rPr>
              <a:t>的中值）作为分割点，则会得到一个平衡的分割点</a:t>
            </a:r>
            <a:r>
              <a:rPr kumimoji="1" lang="en-US" altLang="zh-CN" sz="2800" i="1">
                <a:solidFill>
                  <a:srgbClr val="FF0000"/>
                </a:solidFill>
                <a:latin typeface="Times New Roman" pitchFamily="18" charset="0"/>
                <a:cs typeface="Tahoma" pitchFamily="34" charset="0"/>
              </a:rPr>
              <a:t>m</a:t>
            </a:r>
            <a:r>
              <a:rPr kumimoji="1" lang="zh-CN" altLang="en-US" sz="2800">
                <a:solidFill>
                  <a:srgbClr val="FF0000"/>
                </a:solidFill>
                <a:latin typeface="Times New Roman" pitchFamily="18" charset="0"/>
                <a:cs typeface="Tahoma" pitchFamily="34" charset="0"/>
              </a:rPr>
              <a:t>，使得子集</a:t>
            </a:r>
            <a:r>
              <a:rPr kumimoji="1" lang="en-US" altLang="zh-CN" sz="2800" i="1">
                <a:solidFill>
                  <a:srgbClr val="FF0000"/>
                </a:solidFill>
                <a:latin typeface="Times New Roman" pitchFamily="18" charset="0"/>
                <a:cs typeface="Tahoma" pitchFamily="34" charset="0"/>
              </a:rPr>
              <a:t>S</a:t>
            </a:r>
            <a:r>
              <a:rPr kumimoji="1" lang="en-US" altLang="zh-CN" sz="2800" baseline="-30000">
                <a:solidFill>
                  <a:srgbClr val="FF0000"/>
                </a:solidFill>
                <a:latin typeface="Times New Roman" pitchFamily="18" charset="0"/>
                <a:cs typeface="Tahoma" pitchFamily="34" charset="0"/>
              </a:rPr>
              <a:t>1</a:t>
            </a:r>
            <a:r>
              <a:rPr kumimoji="1" lang="zh-CN" altLang="en-US" sz="2800">
                <a:solidFill>
                  <a:srgbClr val="FF0000"/>
                </a:solidFill>
                <a:latin typeface="Times New Roman" pitchFamily="18" charset="0"/>
                <a:cs typeface="Tahoma" pitchFamily="34" charset="0"/>
              </a:rPr>
              <a:t>和</a:t>
            </a:r>
            <a:r>
              <a:rPr kumimoji="1" lang="en-US" altLang="zh-CN" sz="2800" i="1">
                <a:solidFill>
                  <a:srgbClr val="FF0000"/>
                </a:solidFill>
                <a:latin typeface="Times New Roman" pitchFamily="18" charset="0"/>
                <a:cs typeface="Tahoma" pitchFamily="34" charset="0"/>
              </a:rPr>
              <a:t>S</a:t>
            </a:r>
            <a:r>
              <a:rPr kumimoji="1" lang="en-US" altLang="zh-CN" sz="2800" baseline="-30000">
                <a:solidFill>
                  <a:srgbClr val="FF0000"/>
                </a:solidFill>
                <a:latin typeface="Times New Roman" pitchFamily="18" charset="0"/>
                <a:cs typeface="Tahoma" pitchFamily="34" charset="0"/>
              </a:rPr>
              <a:t>2</a:t>
            </a:r>
            <a:r>
              <a:rPr kumimoji="1" lang="zh-CN" altLang="en-US" sz="2800">
                <a:solidFill>
                  <a:srgbClr val="FF0000"/>
                </a:solidFill>
                <a:latin typeface="Times New Roman" pitchFamily="18" charset="0"/>
                <a:cs typeface="Tahoma" pitchFamily="34" charset="0"/>
              </a:rPr>
              <a:t>中有个数大致相同的点。</a:t>
            </a:r>
          </a:p>
        </p:txBody>
      </p:sp>
    </p:spTree>
    <p:extLst>
      <p:ext uri="{BB962C8B-B14F-4D97-AF65-F5344CB8AC3E}">
        <p14:creationId xmlns:p14="http://schemas.microsoft.com/office/powerpoint/2010/main" val="2275580152"/>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612150E-2823-4740-86C5-D131AE9C4DF2}"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890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890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15E0861-BCBA-400B-A70B-880AB86AAA54}" type="slidenum">
              <a:rPr lang="en-US" altLang="zh-CN" sz="1400" b="0" smtClean="0">
                <a:latin typeface="Comic Sans MS" pitchFamily="66" charset="0"/>
                <a:cs typeface="Tahoma" pitchFamily="34" charset="0"/>
              </a:rPr>
              <a:pPr>
                <a:spcBef>
                  <a:spcPct val="0"/>
                </a:spcBef>
                <a:buClrTx/>
                <a:buSzTx/>
                <a:buFontTx/>
                <a:buNone/>
              </a:pPr>
              <a:t>31</a:t>
            </a:fld>
            <a:endParaRPr lang="en-US" altLang="zh-CN" sz="1400" b="0" smtClean="0">
              <a:latin typeface="Comic Sans MS" pitchFamily="66" charset="0"/>
              <a:cs typeface="Tahoma" pitchFamily="34" charset="0"/>
            </a:endParaRPr>
          </a:p>
        </p:txBody>
      </p:sp>
      <p:sp>
        <p:nvSpPr>
          <p:cNvPr id="89093" name="Text Box 2"/>
          <p:cNvSpPr txBox="1">
            <a:spLocks noChangeArrowheads="1"/>
          </p:cNvSpPr>
          <p:nvPr/>
        </p:nvSpPr>
        <p:spPr bwMode="auto">
          <a:xfrm>
            <a:off x="533400" y="836613"/>
            <a:ext cx="8142288"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0"/>
              </a:spcBef>
              <a:buClrTx/>
              <a:buSzTx/>
              <a:buFontTx/>
              <a:buNone/>
            </a:pPr>
            <a:r>
              <a:rPr kumimoji="1" lang="zh-CN" altLang="en-US" sz="2400">
                <a:latin typeface="宋体" charset="-122"/>
                <a:cs typeface="Tahoma" pitchFamily="34" charset="0"/>
              </a:rPr>
              <a:t>下面考虑</a:t>
            </a:r>
            <a:r>
              <a:rPr kumimoji="1" lang="zh-CN" altLang="en-US" sz="2400">
                <a:solidFill>
                  <a:srgbClr val="FF3300"/>
                </a:solidFill>
                <a:latin typeface="宋体" charset="-122"/>
                <a:cs typeface="Tahoma" pitchFamily="34" charset="0"/>
              </a:rPr>
              <a:t>二维</a:t>
            </a:r>
            <a:r>
              <a:rPr kumimoji="1" lang="zh-CN" altLang="en-US" sz="2400">
                <a:latin typeface="宋体" charset="-122"/>
                <a:cs typeface="Tahoma" pitchFamily="34" charset="0"/>
              </a:rPr>
              <a:t>的情形，此时</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中的点为平面上的点。</a:t>
            </a:r>
          </a:p>
          <a:p>
            <a:pPr eaLnBrk="1" hangingPunct="1">
              <a:lnSpc>
                <a:spcPct val="120000"/>
              </a:lnSpc>
              <a:spcBef>
                <a:spcPct val="0"/>
              </a:spcBef>
              <a:buClrTx/>
              <a:buSzTx/>
              <a:buFontTx/>
              <a:buNone/>
            </a:pPr>
            <a:r>
              <a:rPr kumimoji="1" lang="zh-CN" altLang="en-US" sz="2400">
                <a:latin typeface="宋体" charset="-122"/>
                <a:cs typeface="Tahoma" pitchFamily="34" charset="0"/>
              </a:rPr>
              <a:t>为了将平面上的点集</a:t>
            </a:r>
            <a:r>
              <a:rPr kumimoji="1" lang="en-US" altLang="zh-CN" sz="2400" i="1">
                <a:latin typeface="Times New Roman" pitchFamily="18" charset="0"/>
                <a:cs typeface="Tahoma" pitchFamily="34" charset="0"/>
              </a:rPr>
              <a:t>S </a:t>
            </a:r>
            <a:r>
              <a:rPr kumimoji="1" lang="zh-CN" altLang="en-US" sz="2400">
                <a:latin typeface="宋体" charset="-122"/>
                <a:cs typeface="Tahoma" pitchFamily="34" charset="0"/>
              </a:rPr>
              <a:t>分割为点的个数大致相同的两个子集</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和</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，选取垂直线</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m</a:t>
            </a:r>
            <a:r>
              <a:rPr kumimoji="1" lang="zh-CN" altLang="en-US" sz="2400">
                <a:latin typeface="宋体" charset="-122"/>
                <a:cs typeface="Tahoma" pitchFamily="34" charset="0"/>
              </a:rPr>
              <a:t>来作为分割线，其中，</a:t>
            </a:r>
            <a:r>
              <a:rPr kumimoji="1" lang="en-US" altLang="zh-CN" sz="2400" i="1">
                <a:solidFill>
                  <a:srgbClr val="FF0000"/>
                </a:solidFill>
                <a:latin typeface="Times New Roman" pitchFamily="18" charset="0"/>
                <a:cs typeface="Tahoma" pitchFamily="34" charset="0"/>
              </a:rPr>
              <a:t>m</a:t>
            </a:r>
            <a:r>
              <a:rPr kumimoji="1" lang="zh-CN" altLang="en-US" sz="2400">
                <a:solidFill>
                  <a:srgbClr val="FF0000"/>
                </a:solidFill>
                <a:latin typeface="宋体" charset="-122"/>
                <a:cs typeface="Tahoma" pitchFamily="34" charset="0"/>
              </a:rPr>
              <a:t>为</a:t>
            </a:r>
            <a:r>
              <a:rPr kumimoji="1" lang="en-US" altLang="zh-CN" sz="2400" i="1">
                <a:solidFill>
                  <a:srgbClr val="FF0000"/>
                </a:solidFill>
                <a:latin typeface="Times New Roman" pitchFamily="18" charset="0"/>
                <a:cs typeface="Tahoma" pitchFamily="34" charset="0"/>
              </a:rPr>
              <a:t>S</a:t>
            </a:r>
            <a:r>
              <a:rPr kumimoji="1" lang="zh-CN" altLang="en-US" sz="2400">
                <a:solidFill>
                  <a:srgbClr val="FF0000"/>
                </a:solidFill>
                <a:latin typeface="宋体" charset="-122"/>
                <a:cs typeface="Tahoma" pitchFamily="34" charset="0"/>
              </a:rPr>
              <a:t>中各点</a:t>
            </a:r>
            <a:r>
              <a:rPr kumimoji="1" lang="en-US" altLang="zh-CN" sz="2400" i="1">
                <a:solidFill>
                  <a:srgbClr val="FF0000"/>
                </a:solidFill>
                <a:latin typeface="Times New Roman" pitchFamily="18" charset="0"/>
                <a:cs typeface="Tahoma" pitchFamily="34" charset="0"/>
              </a:rPr>
              <a:t>x</a:t>
            </a:r>
            <a:r>
              <a:rPr kumimoji="1" lang="zh-CN" altLang="en-US" sz="2400">
                <a:solidFill>
                  <a:srgbClr val="FF0000"/>
                </a:solidFill>
                <a:latin typeface="宋体" charset="-122"/>
                <a:cs typeface="Tahoma" pitchFamily="34" charset="0"/>
              </a:rPr>
              <a:t>坐标的中位数</a:t>
            </a:r>
            <a:r>
              <a:rPr kumimoji="1" lang="zh-CN" altLang="en-US" sz="2400">
                <a:latin typeface="宋体" charset="-122"/>
                <a:cs typeface="Tahoma" pitchFamily="34" charset="0"/>
              </a:rPr>
              <a:t>。由此将</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分割为</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p</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p</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和</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q</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q</a:t>
            </a:r>
            <a:r>
              <a:rPr kumimoji="1" lang="zh-CN" altLang="en-US" sz="2400">
                <a:latin typeface="宋体" charset="-122"/>
                <a:cs typeface="Tahoma" pitchFamily="34" charset="0"/>
              </a:rPr>
              <a:t>＞</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。递归地在</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和</a:t>
            </a:r>
            <a:r>
              <a:rPr kumimoji="1" lang="en-US" altLang="zh-CN" sz="2400">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上求解最近对问题，分别得到</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中的最近距离</a:t>
            </a:r>
            <a:r>
              <a:rPr kumimoji="1" lang="en-US" altLang="zh-CN" sz="2400" i="1">
                <a:latin typeface="Times New Roman" pitchFamily="18" charset="0"/>
                <a:cs typeface="Tahoma" pitchFamily="34" charset="0"/>
              </a:rPr>
              <a:t>d</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和</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中的最近距离</a:t>
            </a:r>
            <a:r>
              <a:rPr kumimoji="1" lang="en-US" altLang="zh-CN" sz="2400" i="1">
                <a:latin typeface="Times New Roman" pitchFamily="18" charset="0"/>
                <a:cs typeface="Tahoma" pitchFamily="34" charset="0"/>
              </a:rPr>
              <a:t>d</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，令</a:t>
            </a:r>
            <a:r>
              <a:rPr kumimoji="1" lang="en-US" altLang="zh-CN" sz="2400" i="1">
                <a:latin typeface="Times New Roman" pitchFamily="18" charset="0"/>
                <a:cs typeface="Tahoma" pitchFamily="34" charset="0"/>
              </a:rPr>
              <a:t>d</a:t>
            </a:r>
            <a:r>
              <a:rPr kumimoji="1" lang="en-US" altLang="zh-CN" sz="2400">
                <a:latin typeface="Times New Roman" pitchFamily="18" charset="0"/>
                <a:cs typeface="Tahoma" pitchFamily="34" charset="0"/>
              </a:rPr>
              <a:t>=min(</a:t>
            </a:r>
            <a:r>
              <a:rPr kumimoji="1" lang="en-US" altLang="zh-CN" sz="2400" i="1">
                <a:latin typeface="Times New Roman" pitchFamily="18" charset="0"/>
                <a:cs typeface="Tahoma" pitchFamily="34" charset="0"/>
              </a:rPr>
              <a:t>d</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d</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，若</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的最近对</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p</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q</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之间的距离小于</a:t>
            </a:r>
            <a:r>
              <a:rPr kumimoji="1" lang="en-US" altLang="zh-CN" sz="2400" i="1">
                <a:latin typeface="Times New Roman" pitchFamily="18" charset="0"/>
                <a:cs typeface="Tahoma" pitchFamily="34" charset="0"/>
              </a:rPr>
              <a:t>d</a:t>
            </a:r>
            <a:r>
              <a:rPr kumimoji="1" lang="zh-CN" altLang="en-US" sz="2400">
                <a:latin typeface="宋体" charset="-122"/>
                <a:cs typeface="Tahoma" pitchFamily="34" charset="0"/>
              </a:rPr>
              <a:t>，则</a:t>
            </a:r>
            <a:r>
              <a:rPr kumimoji="1" lang="en-US" altLang="zh-CN" sz="2400" i="1">
                <a:latin typeface="Times New Roman" pitchFamily="18" charset="0"/>
                <a:cs typeface="Tahoma" pitchFamily="34" charset="0"/>
              </a:rPr>
              <a:t>p</a:t>
            </a:r>
            <a:r>
              <a:rPr kumimoji="1" lang="zh-CN" altLang="en-US" sz="2400">
                <a:latin typeface="宋体" charset="-122"/>
                <a:cs typeface="Tahoma" pitchFamily="34" charset="0"/>
              </a:rPr>
              <a:t>和</a:t>
            </a:r>
            <a:r>
              <a:rPr kumimoji="1" lang="en-US" altLang="zh-CN" sz="2400" i="1">
                <a:latin typeface="Times New Roman" pitchFamily="18" charset="0"/>
                <a:cs typeface="Tahoma" pitchFamily="34" charset="0"/>
              </a:rPr>
              <a:t>q</a:t>
            </a:r>
            <a:r>
              <a:rPr kumimoji="1" lang="zh-CN" altLang="en-US" sz="2400">
                <a:latin typeface="宋体" charset="-122"/>
                <a:cs typeface="Tahoma" pitchFamily="34" charset="0"/>
              </a:rPr>
              <a:t>必分属于</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和</a:t>
            </a:r>
            <a:r>
              <a:rPr kumimoji="1" lang="en-US" altLang="zh-CN" sz="2400">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，不妨设</a:t>
            </a:r>
            <a:r>
              <a:rPr kumimoji="1" lang="en-US" altLang="zh-CN" sz="2400" i="1">
                <a:latin typeface="Times New Roman" pitchFamily="18" charset="0"/>
                <a:cs typeface="Tahoma" pitchFamily="34" charset="0"/>
              </a:rPr>
              <a:t>p</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a:t>
            </a:r>
            <a:r>
              <a:rPr kumimoji="1" lang="en-US" altLang="zh-CN" sz="2400" i="1">
                <a:latin typeface="Times New Roman" pitchFamily="18" charset="0"/>
                <a:cs typeface="Tahoma" pitchFamily="34" charset="0"/>
              </a:rPr>
              <a:t>q</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a:t>
            </a:r>
            <a:r>
              <a:rPr kumimoji="1" lang="zh-CN" altLang="en-US" sz="2400">
                <a:solidFill>
                  <a:srgbClr val="FF0000"/>
                </a:solidFill>
                <a:latin typeface="宋体" charset="-122"/>
                <a:cs typeface="Tahoma" pitchFamily="34" charset="0"/>
              </a:rPr>
              <a:t>则</a:t>
            </a:r>
            <a:r>
              <a:rPr kumimoji="1" lang="en-US" altLang="zh-CN" sz="2400" i="1">
                <a:solidFill>
                  <a:srgbClr val="FF0000"/>
                </a:solidFill>
                <a:latin typeface="Times New Roman" pitchFamily="18" charset="0"/>
                <a:cs typeface="Tahoma" pitchFamily="34" charset="0"/>
              </a:rPr>
              <a:t>p</a:t>
            </a:r>
            <a:r>
              <a:rPr kumimoji="1" lang="zh-CN" altLang="en-US" sz="2400">
                <a:solidFill>
                  <a:srgbClr val="FF0000"/>
                </a:solidFill>
                <a:latin typeface="宋体" charset="-122"/>
                <a:cs typeface="Tahoma" pitchFamily="34" charset="0"/>
              </a:rPr>
              <a:t>和</a:t>
            </a:r>
            <a:r>
              <a:rPr kumimoji="1" lang="en-US" altLang="zh-CN" sz="2400" i="1">
                <a:solidFill>
                  <a:srgbClr val="FF0000"/>
                </a:solidFill>
                <a:latin typeface="Times New Roman" pitchFamily="18" charset="0"/>
                <a:cs typeface="Tahoma" pitchFamily="34" charset="0"/>
              </a:rPr>
              <a:t>q</a:t>
            </a:r>
            <a:r>
              <a:rPr kumimoji="1" lang="zh-CN" altLang="en-US" sz="2400">
                <a:solidFill>
                  <a:srgbClr val="FF0000"/>
                </a:solidFill>
                <a:latin typeface="宋体" charset="-122"/>
                <a:cs typeface="Tahoma" pitchFamily="34" charset="0"/>
              </a:rPr>
              <a:t>距直线</a:t>
            </a:r>
            <a:r>
              <a:rPr kumimoji="1" lang="en-US" altLang="zh-CN" sz="2400" i="1">
                <a:solidFill>
                  <a:srgbClr val="FF0000"/>
                </a:solidFill>
                <a:latin typeface="Times New Roman" pitchFamily="18" charset="0"/>
                <a:cs typeface="Tahoma" pitchFamily="34" charset="0"/>
              </a:rPr>
              <a:t>x</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m</a:t>
            </a:r>
            <a:r>
              <a:rPr kumimoji="1" lang="zh-CN" altLang="en-US" sz="2400">
                <a:solidFill>
                  <a:srgbClr val="FF0000"/>
                </a:solidFill>
                <a:latin typeface="宋体" charset="-122"/>
                <a:cs typeface="Tahoma" pitchFamily="34" charset="0"/>
              </a:rPr>
              <a:t>的距离均小于</a:t>
            </a:r>
            <a:r>
              <a:rPr kumimoji="1" lang="en-US" altLang="zh-CN" sz="2400" i="1">
                <a:solidFill>
                  <a:srgbClr val="FF0000"/>
                </a:solidFill>
                <a:latin typeface="Times New Roman" pitchFamily="18" charset="0"/>
                <a:cs typeface="Tahoma" pitchFamily="34" charset="0"/>
              </a:rPr>
              <a:t>d</a:t>
            </a:r>
            <a:r>
              <a:rPr kumimoji="1" lang="zh-CN" altLang="en-US" sz="2400">
                <a:solidFill>
                  <a:srgbClr val="FF0000"/>
                </a:solidFill>
                <a:latin typeface="宋体" charset="-122"/>
                <a:cs typeface="Tahoma" pitchFamily="34" charset="0"/>
              </a:rPr>
              <a:t>，</a:t>
            </a:r>
            <a:r>
              <a:rPr kumimoji="1" lang="zh-CN" altLang="en-US" sz="2400">
                <a:latin typeface="宋体" charset="-122"/>
                <a:cs typeface="Tahoma" pitchFamily="34" charset="0"/>
              </a:rPr>
              <a:t>所以，</a:t>
            </a:r>
            <a:r>
              <a:rPr kumimoji="1" lang="zh-CN" altLang="en-US" sz="2400">
                <a:solidFill>
                  <a:srgbClr val="FF0000"/>
                </a:solidFill>
                <a:latin typeface="宋体" charset="-122"/>
                <a:cs typeface="Tahoma" pitchFamily="34" charset="0"/>
              </a:rPr>
              <a:t>可以将求解限制在以</a:t>
            </a:r>
            <a:r>
              <a:rPr kumimoji="1" lang="en-US" altLang="zh-CN" sz="2400" i="1">
                <a:solidFill>
                  <a:srgbClr val="FF0000"/>
                </a:solidFill>
                <a:latin typeface="Times New Roman" pitchFamily="18" charset="0"/>
                <a:cs typeface="Tahoma" pitchFamily="34" charset="0"/>
              </a:rPr>
              <a:t>x</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m</a:t>
            </a:r>
            <a:r>
              <a:rPr kumimoji="1" lang="zh-CN" altLang="en-US" sz="2400">
                <a:solidFill>
                  <a:srgbClr val="FF0000"/>
                </a:solidFill>
                <a:latin typeface="宋体" charset="-122"/>
                <a:cs typeface="Tahoma" pitchFamily="34" charset="0"/>
              </a:rPr>
              <a:t>为中心、宽度为</a:t>
            </a:r>
            <a:r>
              <a:rPr kumimoji="1" lang="en-US" altLang="zh-CN" sz="2400">
                <a:solidFill>
                  <a:srgbClr val="FF0000"/>
                </a:solidFill>
                <a:latin typeface="Times New Roman" pitchFamily="18" charset="0"/>
                <a:cs typeface="Tahoma" pitchFamily="34" charset="0"/>
              </a:rPr>
              <a:t>2</a:t>
            </a:r>
            <a:r>
              <a:rPr kumimoji="1" lang="en-US" altLang="zh-CN" sz="2400" i="1">
                <a:solidFill>
                  <a:srgbClr val="FF0000"/>
                </a:solidFill>
                <a:latin typeface="Times New Roman" pitchFamily="18" charset="0"/>
                <a:cs typeface="Tahoma" pitchFamily="34" charset="0"/>
              </a:rPr>
              <a:t>d</a:t>
            </a:r>
            <a:r>
              <a:rPr kumimoji="1" lang="zh-CN" altLang="en-US" sz="2400">
                <a:solidFill>
                  <a:srgbClr val="FF0000"/>
                </a:solidFill>
                <a:latin typeface="宋体" charset="-122"/>
                <a:cs typeface="Tahoma" pitchFamily="34" charset="0"/>
              </a:rPr>
              <a:t>的垂直带</a:t>
            </a:r>
            <a:r>
              <a:rPr kumimoji="1" lang="en-US" altLang="zh-CN" sz="2400" i="1">
                <a:solidFill>
                  <a:srgbClr val="FF0000"/>
                </a:solidFill>
                <a:latin typeface="Times New Roman" pitchFamily="18" charset="0"/>
                <a:cs typeface="Tahoma" pitchFamily="34" charset="0"/>
              </a:rPr>
              <a:t>P</a:t>
            </a:r>
            <a:r>
              <a:rPr kumimoji="1" lang="en-US" altLang="zh-CN" sz="2400">
                <a:solidFill>
                  <a:srgbClr val="FF0000"/>
                </a:solidFill>
                <a:latin typeface="Times New Roman" pitchFamily="18" charset="0"/>
                <a:cs typeface="Tahoma" pitchFamily="34" charset="0"/>
              </a:rPr>
              <a:t>1</a:t>
            </a:r>
            <a:r>
              <a:rPr kumimoji="1" lang="zh-CN" altLang="en-US" sz="2400">
                <a:solidFill>
                  <a:srgbClr val="FF0000"/>
                </a:solidFill>
                <a:latin typeface="宋体" charset="-122"/>
                <a:cs typeface="Tahoma" pitchFamily="34" charset="0"/>
              </a:rPr>
              <a:t>和</a:t>
            </a:r>
            <a:r>
              <a:rPr kumimoji="1" lang="en-US" altLang="zh-CN" sz="2400" i="1">
                <a:solidFill>
                  <a:srgbClr val="FF0000"/>
                </a:solidFill>
                <a:latin typeface="Times New Roman" pitchFamily="18" charset="0"/>
                <a:cs typeface="Tahoma" pitchFamily="34" charset="0"/>
              </a:rPr>
              <a:t>P</a:t>
            </a:r>
            <a:r>
              <a:rPr kumimoji="1" lang="en-US" altLang="zh-CN" sz="2400">
                <a:solidFill>
                  <a:srgbClr val="FF0000"/>
                </a:solidFill>
                <a:latin typeface="Times New Roman" pitchFamily="18" charset="0"/>
                <a:cs typeface="Tahoma" pitchFamily="34" charset="0"/>
              </a:rPr>
              <a:t>2</a:t>
            </a:r>
            <a:r>
              <a:rPr kumimoji="1" lang="zh-CN" altLang="en-US" sz="2400">
                <a:solidFill>
                  <a:srgbClr val="FF0000"/>
                </a:solidFill>
                <a:latin typeface="宋体" charset="-122"/>
                <a:cs typeface="Tahoma" pitchFamily="34" charset="0"/>
              </a:rPr>
              <a:t>中</a:t>
            </a:r>
            <a:r>
              <a:rPr kumimoji="1" lang="zh-CN" altLang="en-US" sz="2400">
                <a:latin typeface="宋体" charset="-122"/>
                <a:cs typeface="Tahoma" pitchFamily="34" charset="0"/>
              </a:rPr>
              <a:t>，垂直带之外的任何点对之间的距离都一定大于</a:t>
            </a:r>
            <a:r>
              <a:rPr kumimoji="1" lang="en-US" altLang="zh-CN" sz="2400" i="1">
                <a:latin typeface="Times New Roman" pitchFamily="18" charset="0"/>
                <a:cs typeface="Tahoma" pitchFamily="34" charset="0"/>
              </a:rPr>
              <a:t>d</a:t>
            </a:r>
            <a:r>
              <a:rPr kumimoji="1" lang="zh-CN" altLang="en-US" sz="2400">
                <a:latin typeface="宋体" charset="-122"/>
                <a:cs typeface="Tahoma" pitchFamily="34" charset="0"/>
              </a:rPr>
              <a:t>。</a:t>
            </a: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2212684655"/>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FB600FF-7F07-40C0-A3A2-57A9E3892CB1}"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01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49F9207D-386D-49AA-8B82-5E194952FF3F}" type="slidenum">
              <a:rPr lang="en-US" altLang="zh-CN" sz="1400" b="0" smtClean="0">
                <a:latin typeface="Comic Sans MS" pitchFamily="66" charset="0"/>
                <a:cs typeface="Tahoma" pitchFamily="34" charset="0"/>
              </a:rPr>
              <a:pPr>
                <a:spcBef>
                  <a:spcPct val="0"/>
                </a:spcBef>
                <a:buClrTx/>
                <a:buSzTx/>
                <a:buFontTx/>
                <a:buNone/>
              </a:pPr>
              <a:t>32</a:t>
            </a:fld>
            <a:endParaRPr lang="en-US" altLang="zh-CN" sz="1400" b="0" smtClean="0">
              <a:latin typeface="Comic Sans MS" pitchFamily="66" charset="0"/>
              <a:cs typeface="Tahoma" pitchFamily="34" charset="0"/>
            </a:endParaRPr>
          </a:p>
        </p:txBody>
      </p:sp>
      <p:grpSp>
        <p:nvGrpSpPr>
          <p:cNvPr id="90117" name="Group 2"/>
          <p:cNvGrpSpPr>
            <a:grpSpLocks/>
          </p:cNvGrpSpPr>
          <p:nvPr/>
        </p:nvGrpSpPr>
        <p:grpSpPr bwMode="auto">
          <a:xfrm>
            <a:off x="1547813" y="692150"/>
            <a:ext cx="6048375" cy="4510088"/>
            <a:chOff x="3150" y="1854"/>
            <a:chExt cx="4131" cy="3492"/>
          </a:xfrm>
        </p:grpSpPr>
        <p:sp>
          <p:nvSpPr>
            <p:cNvPr id="90120" name="Line 3"/>
            <p:cNvSpPr>
              <a:spLocks noChangeShapeType="1"/>
            </p:cNvSpPr>
            <p:nvPr/>
          </p:nvSpPr>
          <p:spPr bwMode="auto">
            <a:xfrm>
              <a:off x="5226" y="2265"/>
              <a:ext cx="0" cy="2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1" name="Text Box 4"/>
            <p:cNvSpPr txBox="1">
              <a:spLocks noChangeArrowheads="1"/>
            </p:cNvSpPr>
            <p:nvPr/>
          </p:nvSpPr>
          <p:spPr bwMode="auto">
            <a:xfrm>
              <a:off x="5086" y="1926"/>
              <a:ext cx="51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x</a:t>
              </a:r>
              <a:r>
                <a:rPr lang="en-US" altLang="zh-CN" sz="2400">
                  <a:latin typeface="Times New Roman" pitchFamily="18" charset="0"/>
                  <a:cs typeface="Tahoma" pitchFamily="34" charset="0"/>
                </a:rPr>
                <a:t>=</a:t>
              </a:r>
              <a:r>
                <a:rPr lang="en-US" altLang="zh-CN" sz="2400" i="1">
                  <a:latin typeface="Times New Roman" pitchFamily="18" charset="0"/>
                  <a:cs typeface="Tahoma" pitchFamily="34" charset="0"/>
                </a:rPr>
                <a:t>m</a:t>
              </a:r>
              <a:endParaRPr lang="en-US" altLang="zh-CN" sz="2400">
                <a:latin typeface="Times New Roman" pitchFamily="18" charset="0"/>
                <a:cs typeface="Tahoma" pitchFamily="34" charset="0"/>
              </a:endParaRPr>
            </a:p>
          </p:txBody>
        </p:sp>
        <p:sp>
          <p:nvSpPr>
            <p:cNvPr id="90122" name="Line 5"/>
            <p:cNvSpPr>
              <a:spLocks noChangeShapeType="1"/>
            </p:cNvSpPr>
            <p:nvPr/>
          </p:nvSpPr>
          <p:spPr bwMode="auto">
            <a:xfrm>
              <a:off x="4420" y="4563"/>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0123" name="Text Box 6"/>
            <p:cNvSpPr txBox="1">
              <a:spLocks noChangeArrowheads="1"/>
            </p:cNvSpPr>
            <p:nvPr/>
          </p:nvSpPr>
          <p:spPr bwMode="auto">
            <a:xfrm>
              <a:off x="4716" y="4233"/>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0124" name="Line 7"/>
            <p:cNvSpPr>
              <a:spLocks noChangeShapeType="1"/>
            </p:cNvSpPr>
            <p:nvPr/>
          </p:nvSpPr>
          <p:spPr bwMode="auto">
            <a:xfrm>
              <a:off x="5240" y="4561"/>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0125" name="Text Box 8"/>
            <p:cNvSpPr txBox="1">
              <a:spLocks noChangeArrowheads="1"/>
            </p:cNvSpPr>
            <p:nvPr/>
          </p:nvSpPr>
          <p:spPr bwMode="auto">
            <a:xfrm>
              <a:off x="5536" y="4231"/>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0126" name="Line 9"/>
            <p:cNvSpPr>
              <a:spLocks noChangeShapeType="1"/>
            </p:cNvSpPr>
            <p:nvPr/>
          </p:nvSpPr>
          <p:spPr bwMode="auto">
            <a:xfrm>
              <a:off x="4436" y="2283"/>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7" name="Line 10"/>
            <p:cNvSpPr>
              <a:spLocks noChangeShapeType="1"/>
            </p:cNvSpPr>
            <p:nvPr/>
          </p:nvSpPr>
          <p:spPr bwMode="auto">
            <a:xfrm>
              <a:off x="6036" y="2265"/>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8" name="Oval 11"/>
            <p:cNvSpPr>
              <a:spLocks noChangeArrowheads="1"/>
            </p:cNvSpPr>
            <p:nvPr/>
          </p:nvSpPr>
          <p:spPr bwMode="auto">
            <a:xfrm>
              <a:off x="6376" y="359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29" name="Oval 12"/>
            <p:cNvSpPr>
              <a:spLocks noChangeArrowheads="1"/>
            </p:cNvSpPr>
            <p:nvPr/>
          </p:nvSpPr>
          <p:spPr bwMode="auto">
            <a:xfrm>
              <a:off x="6906" y="342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0" name="Oval 13"/>
            <p:cNvSpPr>
              <a:spLocks noChangeArrowheads="1"/>
            </p:cNvSpPr>
            <p:nvPr/>
          </p:nvSpPr>
          <p:spPr bwMode="auto">
            <a:xfrm>
              <a:off x="5816" y="283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1" name="Oval 14"/>
            <p:cNvSpPr>
              <a:spLocks noChangeArrowheads="1"/>
            </p:cNvSpPr>
            <p:nvPr/>
          </p:nvSpPr>
          <p:spPr bwMode="auto">
            <a:xfrm>
              <a:off x="7136" y="271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2" name="Oval 15"/>
            <p:cNvSpPr>
              <a:spLocks noChangeArrowheads="1"/>
            </p:cNvSpPr>
            <p:nvPr/>
          </p:nvSpPr>
          <p:spPr bwMode="auto">
            <a:xfrm>
              <a:off x="5306" y="310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3" name="Oval 16"/>
            <p:cNvSpPr>
              <a:spLocks noChangeArrowheads="1"/>
            </p:cNvSpPr>
            <p:nvPr/>
          </p:nvSpPr>
          <p:spPr bwMode="auto">
            <a:xfrm>
              <a:off x="5476" y="373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4" name="Oval 17"/>
            <p:cNvSpPr>
              <a:spLocks noChangeArrowheads="1"/>
            </p:cNvSpPr>
            <p:nvPr/>
          </p:nvSpPr>
          <p:spPr bwMode="auto">
            <a:xfrm>
              <a:off x="4856" y="275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5" name="Oval 18"/>
            <p:cNvSpPr>
              <a:spLocks noChangeArrowheads="1"/>
            </p:cNvSpPr>
            <p:nvPr/>
          </p:nvSpPr>
          <p:spPr bwMode="auto">
            <a:xfrm>
              <a:off x="4196" y="377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6" name="Oval 19"/>
            <p:cNvSpPr>
              <a:spLocks noChangeArrowheads="1"/>
            </p:cNvSpPr>
            <p:nvPr/>
          </p:nvSpPr>
          <p:spPr bwMode="auto">
            <a:xfrm>
              <a:off x="4556" y="330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7" name="Oval 20"/>
            <p:cNvSpPr>
              <a:spLocks noChangeArrowheads="1"/>
            </p:cNvSpPr>
            <p:nvPr/>
          </p:nvSpPr>
          <p:spPr bwMode="auto">
            <a:xfrm>
              <a:off x="4176" y="290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8" name="Oval 21"/>
            <p:cNvSpPr>
              <a:spLocks noChangeArrowheads="1"/>
            </p:cNvSpPr>
            <p:nvPr/>
          </p:nvSpPr>
          <p:spPr bwMode="auto">
            <a:xfrm>
              <a:off x="3486" y="290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39" name="Oval 22"/>
            <p:cNvSpPr>
              <a:spLocks noChangeArrowheads="1"/>
            </p:cNvSpPr>
            <p:nvPr/>
          </p:nvSpPr>
          <p:spPr bwMode="auto">
            <a:xfrm>
              <a:off x="3626" y="3612"/>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40" name="Oval 23"/>
            <p:cNvSpPr>
              <a:spLocks noChangeArrowheads="1"/>
            </p:cNvSpPr>
            <p:nvPr/>
          </p:nvSpPr>
          <p:spPr bwMode="auto">
            <a:xfrm>
              <a:off x="6516" y="278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41" name="Line 24"/>
            <p:cNvSpPr>
              <a:spLocks noChangeShapeType="1"/>
            </p:cNvSpPr>
            <p:nvPr/>
          </p:nvSpPr>
          <p:spPr bwMode="auto">
            <a:xfrm flipV="1">
              <a:off x="6436" y="3462"/>
              <a:ext cx="51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2" name="Text Box 25"/>
            <p:cNvSpPr txBox="1">
              <a:spLocks noChangeArrowheads="1"/>
            </p:cNvSpPr>
            <p:nvPr/>
          </p:nvSpPr>
          <p:spPr bwMode="auto">
            <a:xfrm>
              <a:off x="6586" y="3624"/>
              <a:ext cx="21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d</a:t>
              </a:r>
              <a:r>
                <a:rPr lang="en-US" altLang="zh-CN" sz="2400" baseline="-25000">
                  <a:latin typeface="Times New Roman" pitchFamily="18" charset="0"/>
                  <a:cs typeface="Tahoma" pitchFamily="34" charset="0"/>
                </a:rPr>
                <a:t>2</a:t>
              </a:r>
              <a:endParaRPr lang="en-US" altLang="zh-CN" sz="2400">
                <a:latin typeface="Times New Roman" pitchFamily="18" charset="0"/>
                <a:cs typeface="Tahoma" pitchFamily="34" charset="0"/>
              </a:endParaRPr>
            </a:p>
          </p:txBody>
        </p:sp>
        <p:sp>
          <p:nvSpPr>
            <p:cNvPr id="90143" name="Line 26"/>
            <p:cNvSpPr>
              <a:spLocks noChangeShapeType="1"/>
            </p:cNvSpPr>
            <p:nvPr/>
          </p:nvSpPr>
          <p:spPr bwMode="auto">
            <a:xfrm>
              <a:off x="4216" y="2955"/>
              <a:ext cx="36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4" name="Text Box 27"/>
            <p:cNvSpPr txBox="1">
              <a:spLocks noChangeArrowheads="1"/>
            </p:cNvSpPr>
            <p:nvPr/>
          </p:nvSpPr>
          <p:spPr bwMode="auto">
            <a:xfrm>
              <a:off x="4156" y="3123"/>
              <a:ext cx="21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d</a:t>
              </a:r>
              <a:r>
                <a:rPr lang="en-US" altLang="zh-CN" sz="2400" baseline="-25000">
                  <a:latin typeface="Times New Roman" pitchFamily="18" charset="0"/>
                  <a:cs typeface="Tahoma" pitchFamily="34" charset="0"/>
                </a:rPr>
                <a:t>1</a:t>
              </a:r>
              <a:endParaRPr lang="en-US" altLang="zh-CN" sz="2400">
                <a:latin typeface="Times New Roman" pitchFamily="18" charset="0"/>
                <a:cs typeface="Tahoma" pitchFamily="34" charset="0"/>
              </a:endParaRPr>
            </a:p>
          </p:txBody>
        </p:sp>
        <p:sp>
          <p:nvSpPr>
            <p:cNvPr id="90145" name="AutoShape 28"/>
            <p:cNvSpPr>
              <a:spLocks/>
            </p:cNvSpPr>
            <p:nvPr/>
          </p:nvSpPr>
          <p:spPr bwMode="auto">
            <a:xfrm rot="5400000">
              <a:off x="4041" y="1200"/>
              <a:ext cx="180" cy="1961"/>
            </a:xfrm>
            <a:prstGeom prst="leftBrace">
              <a:avLst>
                <a:gd name="adj1" fmla="val 9078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46" name="AutoShape 29"/>
            <p:cNvSpPr>
              <a:spLocks/>
            </p:cNvSpPr>
            <p:nvPr/>
          </p:nvSpPr>
          <p:spPr bwMode="auto">
            <a:xfrm rot="5400000">
              <a:off x="6211" y="1197"/>
              <a:ext cx="180" cy="1961"/>
            </a:xfrm>
            <a:prstGeom prst="leftBrace">
              <a:avLst>
                <a:gd name="adj1" fmla="val 9078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47" name="Text Box 30"/>
            <p:cNvSpPr txBox="1">
              <a:spLocks noChangeArrowheads="1"/>
            </p:cNvSpPr>
            <p:nvPr/>
          </p:nvSpPr>
          <p:spPr bwMode="auto">
            <a:xfrm>
              <a:off x="4016" y="1854"/>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S</a:t>
              </a:r>
              <a:r>
                <a:rPr lang="en-US" altLang="zh-CN" sz="2400" baseline="-25000">
                  <a:latin typeface="Times New Roman" pitchFamily="18" charset="0"/>
                  <a:cs typeface="Tahoma" pitchFamily="34" charset="0"/>
                </a:rPr>
                <a:t>1</a:t>
              </a:r>
              <a:endParaRPr lang="en-US" altLang="zh-CN" sz="2400">
                <a:latin typeface="Times New Roman" pitchFamily="18" charset="0"/>
                <a:cs typeface="Tahoma" pitchFamily="34" charset="0"/>
              </a:endParaRPr>
            </a:p>
          </p:txBody>
        </p:sp>
        <p:sp>
          <p:nvSpPr>
            <p:cNvPr id="90148" name="Text Box 31"/>
            <p:cNvSpPr txBox="1">
              <a:spLocks noChangeArrowheads="1"/>
            </p:cNvSpPr>
            <p:nvPr/>
          </p:nvSpPr>
          <p:spPr bwMode="auto">
            <a:xfrm>
              <a:off x="6186" y="1866"/>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S</a:t>
              </a:r>
              <a:r>
                <a:rPr lang="en-US" altLang="zh-CN" sz="2400" baseline="-25000">
                  <a:latin typeface="Times New Roman" pitchFamily="18" charset="0"/>
                  <a:cs typeface="Tahoma" pitchFamily="34" charset="0"/>
                </a:rPr>
                <a:t>2</a:t>
              </a:r>
              <a:endParaRPr lang="en-US" altLang="zh-CN" sz="2400">
                <a:latin typeface="Times New Roman" pitchFamily="18" charset="0"/>
                <a:cs typeface="Tahoma" pitchFamily="34" charset="0"/>
              </a:endParaRPr>
            </a:p>
          </p:txBody>
        </p:sp>
        <p:sp>
          <p:nvSpPr>
            <p:cNvPr id="90149" name="Oval 32"/>
            <p:cNvSpPr>
              <a:spLocks noChangeArrowheads="1"/>
            </p:cNvSpPr>
            <p:nvPr/>
          </p:nvSpPr>
          <p:spPr bwMode="auto">
            <a:xfrm>
              <a:off x="5046" y="3633"/>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50" name="Line 33"/>
            <p:cNvSpPr>
              <a:spLocks noChangeShapeType="1"/>
            </p:cNvSpPr>
            <p:nvPr/>
          </p:nvSpPr>
          <p:spPr bwMode="auto">
            <a:xfrm>
              <a:off x="5106" y="3675"/>
              <a:ext cx="390"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1" name="Text Box 34"/>
            <p:cNvSpPr txBox="1">
              <a:spLocks noChangeArrowheads="1"/>
            </p:cNvSpPr>
            <p:nvPr/>
          </p:nvSpPr>
          <p:spPr bwMode="auto">
            <a:xfrm>
              <a:off x="4956" y="3414"/>
              <a:ext cx="1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endParaRPr lang="en-US" altLang="zh-CN" sz="2400">
                <a:latin typeface="Times New Roman" pitchFamily="18" charset="0"/>
                <a:cs typeface="Tahoma" pitchFamily="34" charset="0"/>
              </a:endParaRPr>
            </a:p>
          </p:txBody>
        </p:sp>
        <p:sp>
          <p:nvSpPr>
            <p:cNvPr id="90152" name="Text Box 35"/>
            <p:cNvSpPr txBox="1">
              <a:spLocks noChangeArrowheads="1"/>
            </p:cNvSpPr>
            <p:nvPr/>
          </p:nvSpPr>
          <p:spPr bwMode="auto">
            <a:xfrm>
              <a:off x="5506" y="3495"/>
              <a:ext cx="1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q</a:t>
              </a:r>
              <a:endParaRPr lang="en-US" altLang="zh-CN" sz="2400">
                <a:latin typeface="Times New Roman" pitchFamily="18" charset="0"/>
                <a:cs typeface="Tahoma" pitchFamily="34" charset="0"/>
              </a:endParaRPr>
            </a:p>
          </p:txBody>
        </p:sp>
        <p:sp>
          <p:nvSpPr>
            <p:cNvPr id="90153" name="Text Box 36"/>
            <p:cNvSpPr txBox="1">
              <a:spLocks noChangeArrowheads="1"/>
            </p:cNvSpPr>
            <p:nvPr/>
          </p:nvSpPr>
          <p:spPr bwMode="auto">
            <a:xfrm>
              <a:off x="3896" y="5097"/>
              <a:ext cx="269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最近对问题的分治思想</a:t>
              </a:r>
            </a:p>
          </p:txBody>
        </p:sp>
        <p:sp>
          <p:nvSpPr>
            <p:cNvPr id="90154" name="AutoShape 37"/>
            <p:cNvSpPr>
              <a:spLocks/>
            </p:cNvSpPr>
            <p:nvPr/>
          </p:nvSpPr>
          <p:spPr bwMode="auto">
            <a:xfrm rot="-5400000">
              <a:off x="4760" y="4281"/>
              <a:ext cx="111" cy="760"/>
            </a:xfrm>
            <a:prstGeom prst="leftBrace">
              <a:avLst>
                <a:gd name="adj1" fmla="val 570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55" name="AutoShape 38"/>
            <p:cNvSpPr>
              <a:spLocks/>
            </p:cNvSpPr>
            <p:nvPr/>
          </p:nvSpPr>
          <p:spPr bwMode="auto">
            <a:xfrm rot="-5400000">
              <a:off x="5569" y="4273"/>
              <a:ext cx="123" cy="770"/>
            </a:xfrm>
            <a:prstGeom prst="leftBrace">
              <a:avLst>
                <a:gd name="adj1" fmla="val 52168"/>
                <a:gd name="adj2" fmla="val 5129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0156" name="Text Box 39"/>
            <p:cNvSpPr txBox="1">
              <a:spLocks noChangeArrowheads="1"/>
            </p:cNvSpPr>
            <p:nvPr/>
          </p:nvSpPr>
          <p:spPr bwMode="auto">
            <a:xfrm>
              <a:off x="4726" y="4755"/>
              <a:ext cx="2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1</a:t>
              </a:r>
            </a:p>
          </p:txBody>
        </p:sp>
        <p:sp>
          <p:nvSpPr>
            <p:cNvPr id="90157" name="Text Box 40"/>
            <p:cNvSpPr txBox="1">
              <a:spLocks noChangeArrowheads="1"/>
            </p:cNvSpPr>
            <p:nvPr/>
          </p:nvSpPr>
          <p:spPr bwMode="auto">
            <a:xfrm>
              <a:off x="5516" y="4755"/>
              <a:ext cx="29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2</a:t>
              </a:r>
            </a:p>
          </p:txBody>
        </p:sp>
      </p:grpSp>
      <p:sp>
        <p:nvSpPr>
          <p:cNvPr id="90118" name="Text Box 42"/>
          <p:cNvSpPr txBox="1">
            <a:spLocks noChangeArrowheads="1"/>
          </p:cNvSpPr>
          <p:nvPr/>
        </p:nvSpPr>
        <p:spPr bwMode="auto">
          <a:xfrm>
            <a:off x="323850" y="422116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50000"/>
              </a:spcBef>
              <a:buClrTx/>
              <a:buSzTx/>
              <a:buFontTx/>
              <a:buNone/>
            </a:pP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p</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p</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a:t>
            </a:r>
          </a:p>
        </p:txBody>
      </p:sp>
      <p:sp>
        <p:nvSpPr>
          <p:cNvPr id="90119" name="Text Box 43"/>
          <p:cNvSpPr txBox="1">
            <a:spLocks noChangeArrowheads="1"/>
          </p:cNvSpPr>
          <p:nvPr/>
        </p:nvSpPr>
        <p:spPr bwMode="auto">
          <a:xfrm>
            <a:off x="6300788" y="4221163"/>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50000"/>
              </a:spcBef>
              <a:buClrTx/>
              <a:buSzTx/>
              <a:buFontTx/>
              <a:buNone/>
            </a:pPr>
            <a:r>
              <a:rPr kumimoji="1" lang="en-US" altLang="zh-CN" sz="2400" i="1">
                <a:latin typeface="Times New Roman" pitchFamily="18" charset="0"/>
                <a:cs typeface="Tahoma" pitchFamily="34" charset="0"/>
              </a:rPr>
              <a:t>S</a:t>
            </a:r>
            <a:r>
              <a:rPr kumimoji="1" lang="en-US" altLang="zh-CN" sz="2400" baseline="-25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q</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q</a:t>
            </a:r>
            <a:r>
              <a:rPr kumimoji="1" lang="zh-CN" altLang="en-US" sz="2400">
                <a:latin typeface="Times New Roman" pitchFamily="18" charset="0"/>
                <a:cs typeface="Tahoma" pitchFamily="34" charset="0"/>
              </a:rPr>
              <a:t>＞</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a:t>
            </a:r>
          </a:p>
        </p:txBody>
      </p:sp>
    </p:spTree>
    <p:extLst>
      <p:ext uri="{BB962C8B-B14F-4D97-AF65-F5344CB8AC3E}">
        <p14:creationId xmlns:p14="http://schemas.microsoft.com/office/powerpoint/2010/main" val="3597357087"/>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6AB03E6-4E91-4726-8E48-05390A202DDC}"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11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CB133322-866C-4500-B602-E23D85CEE444}" type="slidenum">
              <a:rPr lang="en-US" altLang="zh-CN" sz="1400" b="0" smtClean="0">
                <a:latin typeface="Comic Sans MS" pitchFamily="66" charset="0"/>
                <a:cs typeface="Tahoma" pitchFamily="34" charset="0"/>
              </a:rPr>
              <a:pPr>
                <a:spcBef>
                  <a:spcPct val="0"/>
                </a:spcBef>
                <a:buClrTx/>
                <a:buSzTx/>
                <a:buFontTx/>
                <a:buNone/>
              </a:pPr>
              <a:t>33</a:t>
            </a:fld>
            <a:endParaRPr lang="en-US" altLang="zh-CN" sz="1400" b="0" smtClean="0">
              <a:latin typeface="Comic Sans MS" pitchFamily="66" charset="0"/>
              <a:cs typeface="Tahoma" pitchFamily="34" charset="0"/>
            </a:endParaRPr>
          </a:p>
        </p:txBody>
      </p:sp>
      <p:grpSp>
        <p:nvGrpSpPr>
          <p:cNvPr id="91141" name="Group 2"/>
          <p:cNvGrpSpPr>
            <a:grpSpLocks/>
          </p:cNvGrpSpPr>
          <p:nvPr/>
        </p:nvGrpSpPr>
        <p:grpSpPr bwMode="auto">
          <a:xfrm>
            <a:off x="539750" y="2062163"/>
            <a:ext cx="7993063" cy="4292600"/>
            <a:chOff x="2449" y="7917"/>
            <a:chExt cx="6020" cy="3763"/>
          </a:xfrm>
        </p:grpSpPr>
        <p:sp>
          <p:nvSpPr>
            <p:cNvPr id="91143" name="Line 3"/>
            <p:cNvSpPr>
              <a:spLocks noChangeShapeType="1"/>
            </p:cNvSpPr>
            <p:nvPr/>
          </p:nvSpPr>
          <p:spPr bwMode="auto">
            <a:xfrm>
              <a:off x="3619" y="8196"/>
              <a:ext cx="0" cy="22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Text Box 4"/>
            <p:cNvSpPr txBox="1">
              <a:spLocks noChangeArrowheads="1"/>
            </p:cNvSpPr>
            <p:nvPr/>
          </p:nvSpPr>
          <p:spPr bwMode="auto">
            <a:xfrm>
              <a:off x="3479" y="7929"/>
              <a:ext cx="51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x</a:t>
              </a:r>
              <a:r>
                <a:rPr lang="en-US" altLang="zh-CN" sz="2400">
                  <a:latin typeface="Times New Roman" pitchFamily="18" charset="0"/>
                  <a:cs typeface="Tahoma" pitchFamily="34" charset="0"/>
                </a:rPr>
                <a:t>=</a:t>
              </a:r>
              <a:r>
                <a:rPr lang="en-US" altLang="zh-CN" sz="2400" i="1">
                  <a:latin typeface="Times New Roman" pitchFamily="18" charset="0"/>
                  <a:cs typeface="Tahoma" pitchFamily="34" charset="0"/>
                </a:rPr>
                <a:t>m</a:t>
              </a:r>
              <a:endParaRPr lang="en-US" altLang="zh-CN" sz="2400">
                <a:latin typeface="Times New Roman" pitchFamily="18" charset="0"/>
                <a:cs typeface="Tahoma" pitchFamily="34" charset="0"/>
              </a:endParaRPr>
            </a:p>
          </p:txBody>
        </p:sp>
        <p:sp>
          <p:nvSpPr>
            <p:cNvPr id="91145" name="Line 5"/>
            <p:cNvSpPr>
              <a:spLocks noChangeShapeType="1"/>
            </p:cNvSpPr>
            <p:nvPr/>
          </p:nvSpPr>
          <p:spPr bwMode="auto">
            <a:xfrm>
              <a:off x="2813" y="10434"/>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46" name="Text Box 6"/>
            <p:cNvSpPr txBox="1">
              <a:spLocks noChangeArrowheads="1"/>
            </p:cNvSpPr>
            <p:nvPr/>
          </p:nvSpPr>
          <p:spPr bwMode="auto">
            <a:xfrm>
              <a:off x="3109" y="10104"/>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47" name="Line 7"/>
            <p:cNvSpPr>
              <a:spLocks noChangeShapeType="1"/>
            </p:cNvSpPr>
            <p:nvPr/>
          </p:nvSpPr>
          <p:spPr bwMode="auto">
            <a:xfrm>
              <a:off x="3633" y="10432"/>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8"/>
            <p:cNvSpPr txBox="1">
              <a:spLocks noChangeArrowheads="1"/>
            </p:cNvSpPr>
            <p:nvPr/>
          </p:nvSpPr>
          <p:spPr bwMode="auto">
            <a:xfrm>
              <a:off x="3929" y="10102"/>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49" name="Line 9"/>
            <p:cNvSpPr>
              <a:spLocks noChangeShapeType="1"/>
            </p:cNvSpPr>
            <p:nvPr/>
          </p:nvSpPr>
          <p:spPr bwMode="auto">
            <a:xfrm>
              <a:off x="2829" y="8154"/>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Line 10"/>
            <p:cNvSpPr>
              <a:spLocks noChangeShapeType="1"/>
            </p:cNvSpPr>
            <p:nvPr/>
          </p:nvSpPr>
          <p:spPr bwMode="auto">
            <a:xfrm>
              <a:off x="4429" y="8136"/>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Oval 11"/>
            <p:cNvSpPr>
              <a:spLocks noChangeArrowheads="1"/>
            </p:cNvSpPr>
            <p:nvPr/>
          </p:nvSpPr>
          <p:spPr bwMode="auto">
            <a:xfrm>
              <a:off x="4209" y="870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2" name="Oval 12"/>
            <p:cNvSpPr>
              <a:spLocks noChangeArrowheads="1"/>
            </p:cNvSpPr>
            <p:nvPr/>
          </p:nvSpPr>
          <p:spPr bwMode="auto">
            <a:xfrm>
              <a:off x="3729" y="932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3" name="Oval 13"/>
            <p:cNvSpPr>
              <a:spLocks noChangeArrowheads="1"/>
            </p:cNvSpPr>
            <p:nvPr/>
          </p:nvSpPr>
          <p:spPr bwMode="auto">
            <a:xfrm>
              <a:off x="3149" y="848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4" name="Oval 14"/>
            <p:cNvSpPr>
              <a:spLocks noChangeArrowheads="1"/>
            </p:cNvSpPr>
            <p:nvPr/>
          </p:nvSpPr>
          <p:spPr bwMode="auto">
            <a:xfrm>
              <a:off x="2909" y="9798"/>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5" name="Oval 15"/>
            <p:cNvSpPr>
              <a:spLocks noChangeArrowheads="1"/>
            </p:cNvSpPr>
            <p:nvPr/>
          </p:nvSpPr>
          <p:spPr bwMode="auto">
            <a:xfrm>
              <a:off x="3439" y="9203"/>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6" name="Text Box 16"/>
            <p:cNvSpPr txBox="1">
              <a:spLocks noChangeArrowheads="1"/>
            </p:cNvSpPr>
            <p:nvPr/>
          </p:nvSpPr>
          <p:spPr bwMode="auto">
            <a:xfrm>
              <a:off x="3369" y="8895"/>
              <a:ext cx="1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endParaRPr lang="en-US" altLang="zh-CN" sz="2400">
                <a:latin typeface="Times New Roman" pitchFamily="18" charset="0"/>
                <a:cs typeface="Tahoma" pitchFamily="34" charset="0"/>
              </a:endParaRPr>
            </a:p>
          </p:txBody>
        </p:sp>
        <p:sp>
          <p:nvSpPr>
            <p:cNvPr id="91157" name="Text Box 17"/>
            <p:cNvSpPr txBox="1">
              <a:spLocks noChangeArrowheads="1"/>
            </p:cNvSpPr>
            <p:nvPr/>
          </p:nvSpPr>
          <p:spPr bwMode="auto">
            <a:xfrm>
              <a:off x="2449" y="10918"/>
              <a:ext cx="602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en-US" altLang="zh-CN" sz="2000">
                <a:latin typeface="Times New Roman" pitchFamily="18" charset="0"/>
                <a:cs typeface="Tahoma" pitchFamily="34" charset="0"/>
              </a:endParaRPr>
            </a:p>
            <a:p>
              <a:pPr algn="just">
                <a:spcBef>
                  <a:spcPct val="0"/>
                </a:spcBef>
                <a:buClrTx/>
                <a:buSzTx/>
                <a:buFontTx/>
                <a:buNone/>
              </a:pPr>
              <a:r>
                <a:rPr lang="en-US" altLang="zh-CN" sz="2000">
                  <a:latin typeface="Times New Roman" pitchFamily="18" charset="0"/>
                  <a:cs typeface="Tahoma" pitchFamily="34" charset="0"/>
                </a:rPr>
                <a:t>(a) </a:t>
              </a:r>
              <a:r>
                <a:rPr lang="zh-CN" altLang="en-US" sz="2000">
                  <a:latin typeface="Times New Roman" pitchFamily="18" charset="0"/>
                  <a:cs typeface="Tahoma" pitchFamily="34" charset="0"/>
                </a:rPr>
                <a:t>包含点</a:t>
              </a:r>
              <a:r>
                <a:rPr lang="en-US" altLang="zh-CN" sz="2000" i="1">
                  <a:latin typeface="Times New Roman" pitchFamily="18" charset="0"/>
                  <a:cs typeface="Tahoma" pitchFamily="34" charset="0"/>
                </a:rPr>
                <a:t>q</a:t>
              </a:r>
              <a:r>
                <a:rPr lang="zh-CN" altLang="en-US" sz="2000">
                  <a:latin typeface="Times New Roman" pitchFamily="18" charset="0"/>
                  <a:cs typeface="Tahoma" pitchFamily="34" charset="0"/>
                </a:rPr>
                <a:t>的</a:t>
              </a:r>
              <a:r>
                <a:rPr lang="en-US" altLang="zh-CN" sz="2000" i="1">
                  <a:latin typeface="Times New Roman" pitchFamily="18" charset="0"/>
                  <a:cs typeface="Tahoma" pitchFamily="34" charset="0"/>
                </a:rPr>
                <a:t>d</a:t>
              </a:r>
              <a:r>
                <a:rPr lang="en-US" altLang="zh-CN" sz="2000">
                  <a:latin typeface="Times New Roman" pitchFamily="18" charset="0"/>
                  <a:cs typeface="Tahoma" pitchFamily="34" charset="0"/>
                </a:rPr>
                <a:t>×2</a:t>
              </a:r>
              <a:r>
                <a:rPr lang="en-US" altLang="zh-CN" sz="2000" i="1">
                  <a:latin typeface="Times New Roman" pitchFamily="18" charset="0"/>
                  <a:cs typeface="Tahoma" pitchFamily="34" charset="0"/>
                </a:rPr>
                <a:t>d</a:t>
              </a:r>
              <a:r>
                <a:rPr lang="zh-CN" altLang="en-US" sz="2000">
                  <a:latin typeface="Times New Roman" pitchFamily="18" charset="0"/>
                  <a:cs typeface="Tahoma" pitchFamily="34" charset="0"/>
                </a:rPr>
                <a:t>的矩形区域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最坏情况下需要检查的</a:t>
              </a:r>
              <a:r>
                <a:rPr lang="en-US" altLang="zh-CN" sz="2000">
                  <a:latin typeface="Times New Roman" pitchFamily="18" charset="0"/>
                  <a:cs typeface="Tahoma" pitchFamily="34" charset="0"/>
                </a:rPr>
                <a:t>6</a:t>
              </a:r>
              <a:r>
                <a:rPr lang="zh-CN" altLang="en-US" sz="2000">
                  <a:latin typeface="Times New Roman" pitchFamily="18" charset="0"/>
                  <a:cs typeface="Tahoma" pitchFamily="34" charset="0"/>
                </a:rPr>
                <a:t>个点</a:t>
              </a:r>
            </a:p>
          </p:txBody>
        </p:sp>
        <p:sp>
          <p:nvSpPr>
            <p:cNvPr id="91158" name="AutoShape 18"/>
            <p:cNvSpPr>
              <a:spLocks/>
            </p:cNvSpPr>
            <p:nvPr/>
          </p:nvSpPr>
          <p:spPr bwMode="auto">
            <a:xfrm rot="-5400000">
              <a:off x="3153" y="10152"/>
              <a:ext cx="111" cy="760"/>
            </a:xfrm>
            <a:prstGeom prst="leftBrace">
              <a:avLst>
                <a:gd name="adj1" fmla="val 570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59" name="AutoShape 19"/>
            <p:cNvSpPr>
              <a:spLocks/>
            </p:cNvSpPr>
            <p:nvPr/>
          </p:nvSpPr>
          <p:spPr bwMode="auto">
            <a:xfrm rot="-5400000">
              <a:off x="3962" y="10144"/>
              <a:ext cx="123" cy="770"/>
            </a:xfrm>
            <a:prstGeom prst="leftBrace">
              <a:avLst>
                <a:gd name="adj1" fmla="val 52168"/>
                <a:gd name="adj2" fmla="val 5129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60" name="Text Box 20"/>
            <p:cNvSpPr txBox="1">
              <a:spLocks noChangeArrowheads="1"/>
            </p:cNvSpPr>
            <p:nvPr/>
          </p:nvSpPr>
          <p:spPr bwMode="auto">
            <a:xfrm>
              <a:off x="3119" y="10626"/>
              <a:ext cx="3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1</a:t>
              </a:r>
            </a:p>
          </p:txBody>
        </p:sp>
        <p:sp>
          <p:nvSpPr>
            <p:cNvPr id="91161" name="Text Box 21"/>
            <p:cNvSpPr txBox="1">
              <a:spLocks noChangeArrowheads="1"/>
            </p:cNvSpPr>
            <p:nvPr/>
          </p:nvSpPr>
          <p:spPr bwMode="auto">
            <a:xfrm>
              <a:off x="3909" y="10626"/>
              <a:ext cx="3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2</a:t>
              </a:r>
            </a:p>
          </p:txBody>
        </p:sp>
        <p:sp>
          <p:nvSpPr>
            <p:cNvPr id="91162" name="Line 22"/>
            <p:cNvSpPr>
              <a:spLocks noChangeShapeType="1"/>
            </p:cNvSpPr>
            <p:nvPr/>
          </p:nvSpPr>
          <p:spPr bwMode="auto">
            <a:xfrm>
              <a:off x="3509" y="9234"/>
              <a:ext cx="9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3" name="Line 23"/>
            <p:cNvSpPr>
              <a:spLocks noChangeShapeType="1"/>
            </p:cNvSpPr>
            <p:nvPr/>
          </p:nvSpPr>
          <p:spPr bwMode="auto">
            <a:xfrm flipV="1">
              <a:off x="3639" y="10002"/>
              <a:ext cx="7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4" name="Line 24"/>
            <p:cNvSpPr>
              <a:spLocks noChangeShapeType="1"/>
            </p:cNvSpPr>
            <p:nvPr/>
          </p:nvSpPr>
          <p:spPr bwMode="auto">
            <a:xfrm flipV="1">
              <a:off x="3639" y="8493"/>
              <a:ext cx="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5" name="Oval 25"/>
            <p:cNvSpPr>
              <a:spLocks noChangeArrowheads="1"/>
            </p:cNvSpPr>
            <p:nvPr/>
          </p:nvSpPr>
          <p:spPr bwMode="auto">
            <a:xfrm>
              <a:off x="4169" y="983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66" name="Line 26"/>
            <p:cNvSpPr>
              <a:spLocks noChangeShapeType="1"/>
            </p:cNvSpPr>
            <p:nvPr/>
          </p:nvSpPr>
          <p:spPr bwMode="auto">
            <a:xfrm flipH="1">
              <a:off x="4517" y="8493"/>
              <a:ext cx="0" cy="1506"/>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67" name="Text Box 27"/>
            <p:cNvSpPr txBox="1">
              <a:spLocks noChangeArrowheads="1"/>
            </p:cNvSpPr>
            <p:nvPr/>
          </p:nvSpPr>
          <p:spPr bwMode="auto">
            <a:xfrm>
              <a:off x="4619" y="9120"/>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2</a:t>
              </a: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68" name="Line 28"/>
            <p:cNvSpPr>
              <a:spLocks noChangeShapeType="1"/>
            </p:cNvSpPr>
            <p:nvPr/>
          </p:nvSpPr>
          <p:spPr bwMode="auto">
            <a:xfrm>
              <a:off x="6909" y="8175"/>
              <a:ext cx="0" cy="2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9" name="Text Box 29"/>
            <p:cNvSpPr txBox="1">
              <a:spLocks noChangeArrowheads="1"/>
            </p:cNvSpPr>
            <p:nvPr/>
          </p:nvSpPr>
          <p:spPr bwMode="auto">
            <a:xfrm>
              <a:off x="6769" y="7917"/>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x</a:t>
              </a:r>
              <a:r>
                <a:rPr lang="en-US" altLang="zh-CN" sz="2400">
                  <a:latin typeface="Times New Roman" pitchFamily="18" charset="0"/>
                  <a:cs typeface="Tahoma" pitchFamily="34" charset="0"/>
                </a:rPr>
                <a:t>=</a:t>
              </a:r>
              <a:r>
                <a:rPr lang="en-US" altLang="zh-CN" sz="2400" i="1">
                  <a:latin typeface="Times New Roman" pitchFamily="18" charset="0"/>
                  <a:cs typeface="Tahoma" pitchFamily="34" charset="0"/>
                </a:rPr>
                <a:t>m</a:t>
              </a:r>
              <a:endParaRPr lang="en-US" altLang="zh-CN" sz="2400">
                <a:latin typeface="Times New Roman" pitchFamily="18" charset="0"/>
                <a:cs typeface="Tahoma" pitchFamily="34" charset="0"/>
              </a:endParaRPr>
            </a:p>
          </p:txBody>
        </p:sp>
        <p:sp>
          <p:nvSpPr>
            <p:cNvPr id="91170" name="Line 30"/>
            <p:cNvSpPr>
              <a:spLocks noChangeShapeType="1"/>
            </p:cNvSpPr>
            <p:nvPr/>
          </p:nvSpPr>
          <p:spPr bwMode="auto">
            <a:xfrm>
              <a:off x="6103" y="10443"/>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71" name="Text Box 31"/>
            <p:cNvSpPr txBox="1">
              <a:spLocks noChangeArrowheads="1"/>
            </p:cNvSpPr>
            <p:nvPr/>
          </p:nvSpPr>
          <p:spPr bwMode="auto">
            <a:xfrm>
              <a:off x="6399" y="10113"/>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72" name="Line 32"/>
            <p:cNvSpPr>
              <a:spLocks noChangeShapeType="1"/>
            </p:cNvSpPr>
            <p:nvPr/>
          </p:nvSpPr>
          <p:spPr bwMode="auto">
            <a:xfrm>
              <a:off x="6923" y="10441"/>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73" name="Text Box 33"/>
            <p:cNvSpPr txBox="1">
              <a:spLocks noChangeArrowheads="1"/>
            </p:cNvSpPr>
            <p:nvPr/>
          </p:nvSpPr>
          <p:spPr bwMode="auto">
            <a:xfrm>
              <a:off x="7219" y="10111"/>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74" name="Line 34"/>
            <p:cNvSpPr>
              <a:spLocks noChangeShapeType="1"/>
            </p:cNvSpPr>
            <p:nvPr/>
          </p:nvSpPr>
          <p:spPr bwMode="auto">
            <a:xfrm>
              <a:off x="6119" y="8163"/>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5" name="Line 35"/>
            <p:cNvSpPr>
              <a:spLocks noChangeShapeType="1"/>
            </p:cNvSpPr>
            <p:nvPr/>
          </p:nvSpPr>
          <p:spPr bwMode="auto">
            <a:xfrm>
              <a:off x="7719" y="8145"/>
              <a:ext cx="0" cy="22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6" name="Oval 36"/>
            <p:cNvSpPr>
              <a:spLocks noChangeArrowheads="1"/>
            </p:cNvSpPr>
            <p:nvPr/>
          </p:nvSpPr>
          <p:spPr bwMode="auto">
            <a:xfrm>
              <a:off x="6869" y="846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77" name="Oval 37"/>
            <p:cNvSpPr>
              <a:spLocks noChangeArrowheads="1"/>
            </p:cNvSpPr>
            <p:nvPr/>
          </p:nvSpPr>
          <p:spPr bwMode="auto">
            <a:xfrm>
              <a:off x="6859" y="998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78" name="Oval 38"/>
            <p:cNvSpPr>
              <a:spLocks noChangeArrowheads="1"/>
            </p:cNvSpPr>
            <p:nvPr/>
          </p:nvSpPr>
          <p:spPr bwMode="auto">
            <a:xfrm>
              <a:off x="6439" y="8493"/>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79" name="Oval 39"/>
            <p:cNvSpPr>
              <a:spLocks noChangeArrowheads="1"/>
            </p:cNvSpPr>
            <p:nvPr/>
          </p:nvSpPr>
          <p:spPr bwMode="auto">
            <a:xfrm>
              <a:off x="6199" y="980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80" name="Oval 40"/>
            <p:cNvSpPr>
              <a:spLocks noChangeArrowheads="1"/>
            </p:cNvSpPr>
            <p:nvPr/>
          </p:nvSpPr>
          <p:spPr bwMode="auto">
            <a:xfrm>
              <a:off x="6729" y="9212"/>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81" name="Text Box 41"/>
            <p:cNvSpPr txBox="1">
              <a:spLocks noChangeArrowheads="1"/>
            </p:cNvSpPr>
            <p:nvPr/>
          </p:nvSpPr>
          <p:spPr bwMode="auto">
            <a:xfrm>
              <a:off x="6656" y="8904"/>
              <a:ext cx="1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endParaRPr lang="en-US" altLang="zh-CN" sz="2400">
                <a:latin typeface="Times New Roman" pitchFamily="18" charset="0"/>
                <a:cs typeface="Tahoma" pitchFamily="34" charset="0"/>
              </a:endParaRPr>
            </a:p>
          </p:txBody>
        </p:sp>
        <p:sp>
          <p:nvSpPr>
            <p:cNvPr id="91182" name="AutoShape 42"/>
            <p:cNvSpPr>
              <a:spLocks/>
            </p:cNvSpPr>
            <p:nvPr/>
          </p:nvSpPr>
          <p:spPr bwMode="auto">
            <a:xfrm rot="-5400000">
              <a:off x="6443" y="10161"/>
              <a:ext cx="111" cy="760"/>
            </a:xfrm>
            <a:prstGeom prst="leftBrace">
              <a:avLst>
                <a:gd name="adj1" fmla="val 570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83" name="AutoShape 43"/>
            <p:cNvSpPr>
              <a:spLocks/>
            </p:cNvSpPr>
            <p:nvPr/>
          </p:nvSpPr>
          <p:spPr bwMode="auto">
            <a:xfrm rot="-5400000">
              <a:off x="7252" y="10153"/>
              <a:ext cx="123" cy="770"/>
            </a:xfrm>
            <a:prstGeom prst="leftBrace">
              <a:avLst>
                <a:gd name="adj1" fmla="val 52168"/>
                <a:gd name="adj2" fmla="val 5129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84" name="Text Box 44"/>
            <p:cNvSpPr txBox="1">
              <a:spLocks noChangeArrowheads="1"/>
            </p:cNvSpPr>
            <p:nvPr/>
          </p:nvSpPr>
          <p:spPr bwMode="auto">
            <a:xfrm>
              <a:off x="6409" y="10635"/>
              <a:ext cx="3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1</a:t>
              </a:r>
            </a:p>
          </p:txBody>
        </p:sp>
        <p:sp>
          <p:nvSpPr>
            <p:cNvPr id="91185" name="Text Box 45"/>
            <p:cNvSpPr txBox="1">
              <a:spLocks noChangeArrowheads="1"/>
            </p:cNvSpPr>
            <p:nvPr/>
          </p:nvSpPr>
          <p:spPr bwMode="auto">
            <a:xfrm>
              <a:off x="7199" y="10635"/>
              <a:ext cx="35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400" i="1">
                  <a:latin typeface="Times New Roman" pitchFamily="18" charset="0"/>
                  <a:cs typeface="Tahoma" pitchFamily="34" charset="0"/>
                </a:rPr>
                <a:t>P</a:t>
              </a:r>
              <a:r>
                <a:rPr lang="en-US" altLang="zh-CN" sz="2400">
                  <a:latin typeface="Times New Roman" pitchFamily="18" charset="0"/>
                  <a:cs typeface="Tahoma" pitchFamily="34" charset="0"/>
                </a:rPr>
                <a:t>2</a:t>
              </a:r>
            </a:p>
          </p:txBody>
        </p:sp>
        <p:sp>
          <p:nvSpPr>
            <p:cNvPr id="91186" name="Line 46"/>
            <p:cNvSpPr>
              <a:spLocks noChangeShapeType="1"/>
            </p:cNvSpPr>
            <p:nvPr/>
          </p:nvSpPr>
          <p:spPr bwMode="auto">
            <a:xfrm>
              <a:off x="6799" y="9243"/>
              <a:ext cx="9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7" name="Line 47"/>
            <p:cNvSpPr>
              <a:spLocks noChangeShapeType="1"/>
            </p:cNvSpPr>
            <p:nvPr/>
          </p:nvSpPr>
          <p:spPr bwMode="auto">
            <a:xfrm flipV="1">
              <a:off x="6929" y="10011"/>
              <a:ext cx="7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8" name="Line 48"/>
            <p:cNvSpPr>
              <a:spLocks noChangeShapeType="1"/>
            </p:cNvSpPr>
            <p:nvPr/>
          </p:nvSpPr>
          <p:spPr bwMode="auto">
            <a:xfrm flipV="1">
              <a:off x="6929" y="8502"/>
              <a:ext cx="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9" name="Oval 49"/>
            <p:cNvSpPr>
              <a:spLocks noChangeArrowheads="1"/>
            </p:cNvSpPr>
            <p:nvPr/>
          </p:nvSpPr>
          <p:spPr bwMode="auto">
            <a:xfrm>
              <a:off x="7679" y="997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90" name="Line 50"/>
            <p:cNvSpPr>
              <a:spLocks noChangeShapeType="1"/>
            </p:cNvSpPr>
            <p:nvPr/>
          </p:nvSpPr>
          <p:spPr bwMode="auto">
            <a:xfrm flipH="1">
              <a:off x="7807" y="8502"/>
              <a:ext cx="0" cy="1506"/>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1191" name="Text Box 51"/>
            <p:cNvSpPr txBox="1">
              <a:spLocks noChangeArrowheads="1"/>
            </p:cNvSpPr>
            <p:nvPr/>
          </p:nvSpPr>
          <p:spPr bwMode="auto">
            <a:xfrm>
              <a:off x="7909" y="9129"/>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2</a:t>
              </a:r>
              <a:r>
                <a:rPr lang="en-US" altLang="zh-CN" sz="2400" i="1">
                  <a:latin typeface="Times New Roman" pitchFamily="18" charset="0"/>
                  <a:cs typeface="Tahoma" pitchFamily="34" charset="0"/>
                </a:rPr>
                <a:t>d</a:t>
              </a:r>
              <a:endParaRPr lang="en-US" altLang="zh-CN" sz="2400">
                <a:latin typeface="Times New Roman" pitchFamily="18" charset="0"/>
                <a:cs typeface="Tahoma" pitchFamily="34" charset="0"/>
              </a:endParaRPr>
            </a:p>
          </p:txBody>
        </p:sp>
        <p:sp>
          <p:nvSpPr>
            <p:cNvPr id="91192" name="Oval 52"/>
            <p:cNvSpPr>
              <a:spLocks noChangeArrowheads="1"/>
            </p:cNvSpPr>
            <p:nvPr/>
          </p:nvSpPr>
          <p:spPr bwMode="auto">
            <a:xfrm>
              <a:off x="6869" y="921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93" name="Oval 53"/>
            <p:cNvSpPr>
              <a:spLocks noChangeArrowheads="1"/>
            </p:cNvSpPr>
            <p:nvPr/>
          </p:nvSpPr>
          <p:spPr bwMode="auto">
            <a:xfrm>
              <a:off x="7679" y="846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1194" name="Oval 54"/>
            <p:cNvSpPr>
              <a:spLocks noChangeArrowheads="1"/>
            </p:cNvSpPr>
            <p:nvPr/>
          </p:nvSpPr>
          <p:spPr bwMode="auto">
            <a:xfrm>
              <a:off x="7679" y="9213"/>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sp>
        <p:nvSpPr>
          <p:cNvPr id="91142" name="Text Box 58"/>
          <p:cNvSpPr txBox="1">
            <a:spLocks noChangeArrowheads="1"/>
          </p:cNvSpPr>
          <p:nvPr/>
        </p:nvSpPr>
        <p:spPr bwMode="auto">
          <a:xfrm>
            <a:off x="611188" y="404813"/>
            <a:ext cx="792003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对于点</a:t>
            </a:r>
            <a:r>
              <a:rPr kumimoji="1" lang="en-US" altLang="zh-CN" sz="2400" i="1">
                <a:latin typeface="Times New Roman" pitchFamily="18" charset="0"/>
                <a:cs typeface="Tahoma" pitchFamily="34" charset="0"/>
              </a:rPr>
              <a:t>p</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P</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，需要考察</a:t>
            </a:r>
            <a:r>
              <a:rPr kumimoji="1" lang="en-US" altLang="zh-CN" sz="2400" i="1">
                <a:latin typeface="Times New Roman" pitchFamily="18" charset="0"/>
                <a:cs typeface="Tahoma" pitchFamily="34" charset="0"/>
              </a:rPr>
              <a:t>P</a:t>
            </a:r>
            <a:r>
              <a:rPr kumimoji="1" lang="en-US" altLang="zh-CN" sz="2400">
                <a:latin typeface="Times New Roman" pitchFamily="18" charset="0"/>
                <a:cs typeface="Tahoma" pitchFamily="34" charset="0"/>
              </a:rPr>
              <a:t>2</a:t>
            </a:r>
            <a:r>
              <a:rPr kumimoji="1" lang="zh-CN" altLang="en-US" sz="2400">
                <a:latin typeface="宋体" charset="-122"/>
                <a:cs typeface="Tahoma" pitchFamily="34" charset="0"/>
              </a:rPr>
              <a:t>中的各个点和点</a:t>
            </a:r>
            <a:r>
              <a:rPr kumimoji="1" lang="en-US" altLang="zh-CN" sz="2400" i="1">
                <a:latin typeface="Times New Roman" pitchFamily="18" charset="0"/>
                <a:cs typeface="Tahoma" pitchFamily="34" charset="0"/>
              </a:rPr>
              <a:t>p</a:t>
            </a:r>
            <a:r>
              <a:rPr kumimoji="1" lang="zh-CN" altLang="en-US" sz="2400">
                <a:latin typeface="宋体" charset="-122"/>
                <a:cs typeface="Tahoma" pitchFamily="34" charset="0"/>
              </a:rPr>
              <a:t>之间的距离是否小于</a:t>
            </a:r>
            <a:r>
              <a:rPr kumimoji="1" lang="en-US" altLang="zh-CN" sz="2400" i="1">
                <a:latin typeface="Times New Roman" pitchFamily="18" charset="0"/>
                <a:cs typeface="Tahoma" pitchFamily="34" charset="0"/>
              </a:rPr>
              <a:t>d</a:t>
            </a:r>
            <a:r>
              <a:rPr kumimoji="1" lang="zh-CN" altLang="en-US" sz="2400">
                <a:latin typeface="宋体" charset="-122"/>
                <a:cs typeface="Tahoma" pitchFamily="34" charset="0"/>
              </a:rPr>
              <a:t>，显然，</a:t>
            </a:r>
            <a:r>
              <a:rPr kumimoji="1" lang="en-US" altLang="zh-CN" sz="2400" i="1">
                <a:latin typeface="Times New Roman" pitchFamily="18" charset="0"/>
                <a:cs typeface="Tahoma" pitchFamily="34" charset="0"/>
              </a:rPr>
              <a:t>P</a:t>
            </a:r>
            <a:r>
              <a:rPr kumimoji="1" lang="en-US" altLang="zh-CN" sz="2400">
                <a:latin typeface="Times New Roman" pitchFamily="18" charset="0"/>
                <a:cs typeface="Tahoma" pitchFamily="34" charset="0"/>
              </a:rPr>
              <a:t>2</a:t>
            </a:r>
            <a:r>
              <a:rPr kumimoji="1" lang="zh-CN" altLang="en-US" sz="2400">
                <a:latin typeface="宋体" charset="-122"/>
                <a:cs typeface="Tahoma" pitchFamily="34" charset="0"/>
              </a:rPr>
              <a:t>中这样点的</a:t>
            </a:r>
            <a:r>
              <a:rPr kumimoji="1" lang="en-US" altLang="zh-CN" sz="2400" i="1">
                <a:latin typeface="Times New Roman" pitchFamily="18" charset="0"/>
                <a:cs typeface="Tahoma" pitchFamily="34" charset="0"/>
              </a:rPr>
              <a:t>y</a:t>
            </a:r>
            <a:r>
              <a:rPr kumimoji="1" lang="zh-CN" altLang="en-US" sz="2400">
                <a:latin typeface="宋体" charset="-122"/>
                <a:cs typeface="Tahoma" pitchFamily="34" charset="0"/>
              </a:rPr>
              <a:t>轴坐标一定位于区间</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y</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d</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d</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之间，而且，这样的点不会超过</a:t>
            </a:r>
            <a:r>
              <a:rPr kumimoji="1" lang="en-US" altLang="zh-CN" sz="2400">
                <a:latin typeface="Times New Roman" pitchFamily="18" charset="0"/>
                <a:cs typeface="Tahoma" pitchFamily="34" charset="0"/>
              </a:rPr>
              <a:t>6</a:t>
            </a:r>
            <a:r>
              <a:rPr kumimoji="1" lang="zh-CN" altLang="en-US" sz="2400">
                <a:latin typeface="宋体" charset="-122"/>
                <a:cs typeface="Tahoma" pitchFamily="34" charset="0"/>
              </a:rPr>
              <a:t>个。</a:t>
            </a: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36586729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EB987C0-7A05-49CC-B5F1-DEC0F6103CC1}"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21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21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462AD14B-E043-4640-A8CB-4FE4A2E1E6F3}" type="slidenum">
              <a:rPr lang="en-US" altLang="zh-CN" sz="1400" b="0" smtClean="0">
                <a:latin typeface="Comic Sans MS" pitchFamily="66" charset="0"/>
                <a:cs typeface="Tahoma" pitchFamily="34" charset="0"/>
              </a:rPr>
              <a:pPr>
                <a:spcBef>
                  <a:spcPct val="0"/>
                </a:spcBef>
                <a:buClrTx/>
                <a:buSzTx/>
                <a:buFontTx/>
                <a:buNone/>
              </a:pPr>
              <a:t>34</a:t>
            </a:fld>
            <a:endParaRPr lang="en-US" altLang="zh-CN" sz="1400" b="0" smtClean="0">
              <a:latin typeface="Comic Sans MS" pitchFamily="66" charset="0"/>
              <a:cs typeface="Tahoma" pitchFamily="34" charset="0"/>
            </a:endParaRPr>
          </a:p>
        </p:txBody>
      </p:sp>
      <p:sp>
        <p:nvSpPr>
          <p:cNvPr id="92165" name="Text Box 4"/>
          <p:cNvSpPr txBox="1">
            <a:spLocks noChangeArrowheads="1"/>
          </p:cNvSpPr>
          <p:nvPr/>
        </p:nvSpPr>
        <p:spPr bwMode="auto">
          <a:xfrm>
            <a:off x="468313" y="1268413"/>
            <a:ext cx="8207375"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应用分治法求解含有</a:t>
            </a:r>
            <a:r>
              <a:rPr kumimoji="1" lang="en-US" altLang="zh-CN" sz="2800" i="1">
                <a:latin typeface="Times New Roman" pitchFamily="18" charset="0"/>
                <a:cs typeface="Tahoma" pitchFamily="34" charset="0"/>
              </a:rPr>
              <a:t>n</a:t>
            </a:r>
            <a:r>
              <a:rPr kumimoji="1" lang="zh-CN" altLang="en-US" sz="2800">
                <a:latin typeface="Times New Roman" pitchFamily="18" charset="0"/>
                <a:cs typeface="Tahoma" pitchFamily="34" charset="0"/>
              </a:rPr>
              <a:t>个点的最近对问题，其时间复杂性可由下面的递推式表示：</a:t>
            </a:r>
          </a:p>
          <a:p>
            <a:pPr algn="just" eaLnBrk="1" hangingPunct="1">
              <a:spcBef>
                <a:spcPct val="50000"/>
              </a:spcBef>
              <a:buClrTx/>
              <a:buSzTx/>
              <a:buFontTx/>
              <a:buNone/>
            </a:pPr>
            <a:endParaRPr kumimoji="1" lang="zh-CN" altLang="en-US" sz="2800">
              <a:latin typeface="Times New Roman" pitchFamily="18" charset="0"/>
              <a:cs typeface="Tahoma" pitchFamily="34" charset="0"/>
            </a:endParaRPr>
          </a:p>
          <a:p>
            <a:pPr algn="just" eaLnBrk="1" hangingPunct="1">
              <a:spcBef>
                <a:spcPct val="50000"/>
              </a:spcBef>
              <a:buClrTx/>
              <a:buSzTx/>
              <a:buFontTx/>
              <a:buNone/>
            </a:pPr>
            <a:endParaRPr kumimoji="1" lang="zh-CN" altLang="en-US" sz="2800">
              <a:latin typeface="Times New Roman" pitchFamily="18" charset="0"/>
              <a:cs typeface="Tahoma" pitchFamily="34" charset="0"/>
            </a:endParaRPr>
          </a:p>
          <a:p>
            <a:pPr algn="just" eaLnBrk="1" hangingPunct="1">
              <a:spcBef>
                <a:spcPct val="50000"/>
              </a:spcBef>
              <a:buClrTx/>
              <a:buSzTx/>
              <a:buFontTx/>
              <a:buNone/>
            </a:pPr>
            <a:r>
              <a:rPr kumimoji="1" lang="zh-CN" altLang="en-US" sz="2800">
                <a:latin typeface="Times New Roman" pitchFamily="18" charset="0"/>
                <a:cs typeface="Tahoma" pitchFamily="34" charset="0"/>
              </a:rPr>
              <a:t>        合并子问题的解的时间</a:t>
            </a:r>
            <a:r>
              <a:rPr kumimoji="1" lang="en-US" altLang="zh-CN" sz="2800" i="1">
                <a:latin typeface="Times New Roman" pitchFamily="18" charset="0"/>
                <a:cs typeface="Tahoma" pitchFamily="34" charset="0"/>
              </a:rPr>
              <a:t>f</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n</a:t>
            </a:r>
            <a:r>
              <a:rPr kumimoji="1" lang="en-US" altLang="zh-CN" sz="2800">
                <a:latin typeface="宋体" charset="-122"/>
                <a:cs typeface="Tahoma" pitchFamily="34" charset="0"/>
              </a:rPr>
              <a:t>)</a:t>
            </a:r>
            <a:r>
              <a:rPr kumimoji="1" lang="zh-CN" altLang="en-US" sz="2800">
                <a:latin typeface="宋体" charset="-122"/>
                <a:cs typeface="Tahoma" pitchFamily="34" charset="0"/>
              </a:rPr>
              <a:t>＝</a:t>
            </a:r>
            <a:r>
              <a:rPr kumimoji="1" lang="en-US" altLang="zh-CN" sz="2800" i="1">
                <a:latin typeface="Times New Roman" pitchFamily="18" charset="0"/>
                <a:cs typeface="Tahoma" pitchFamily="34" charset="0"/>
              </a:rPr>
              <a:t>O</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1</a:t>
            </a:r>
            <a:r>
              <a:rPr kumimoji="1" lang="en-US" altLang="zh-CN" sz="2800">
                <a:latin typeface="宋体" charset="-122"/>
                <a:cs typeface="Tahoma" pitchFamily="34" charset="0"/>
              </a:rPr>
              <a:t>)</a:t>
            </a:r>
            <a:r>
              <a:rPr kumimoji="1" lang="zh-CN" altLang="en-US" sz="2800">
                <a:latin typeface="宋体" charset="-122"/>
                <a:cs typeface="Tahoma" pitchFamily="34" charset="0"/>
              </a:rPr>
              <a:t>，根据定理</a:t>
            </a:r>
            <a:r>
              <a:rPr kumimoji="1" lang="en-US" altLang="zh-CN" sz="2800">
                <a:latin typeface="宋体" charset="-122"/>
                <a:cs typeface="Tahoma" pitchFamily="34" charset="0"/>
              </a:rPr>
              <a:t>2.1</a:t>
            </a:r>
            <a:r>
              <a:rPr kumimoji="1" lang="zh-CN" altLang="en-US" sz="2800">
                <a:latin typeface="宋体" charset="-122"/>
                <a:cs typeface="Tahoma" pitchFamily="34" charset="0"/>
              </a:rPr>
              <a:t>（课本</a:t>
            </a:r>
            <a:r>
              <a:rPr kumimoji="1" lang="en-US" altLang="zh-CN" sz="2800">
                <a:latin typeface="宋体" charset="-122"/>
                <a:cs typeface="Tahoma" pitchFamily="34" charset="0"/>
              </a:rPr>
              <a:t>P22</a:t>
            </a:r>
            <a:r>
              <a:rPr kumimoji="1" lang="zh-CN" altLang="en-US" sz="2800">
                <a:latin typeface="宋体" charset="-122"/>
                <a:cs typeface="Tahoma" pitchFamily="34" charset="0"/>
              </a:rPr>
              <a:t>），可得</a:t>
            </a:r>
            <a:r>
              <a:rPr kumimoji="1" lang="en-US" altLang="zh-CN" sz="2800" i="1">
                <a:latin typeface="Times New Roman" pitchFamily="18" charset="0"/>
                <a:cs typeface="Tahoma" pitchFamily="34" charset="0"/>
              </a:rPr>
              <a:t>T</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O</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log</a:t>
            </a:r>
            <a:r>
              <a:rPr kumimoji="1" lang="en-US" altLang="zh-CN" sz="2800" baseline="-30000">
                <a:latin typeface="Times New Roman" pitchFamily="18" charset="0"/>
                <a:cs typeface="Tahoma" pitchFamily="34" charset="0"/>
              </a:rPr>
              <a:t>2</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a:t>
            </a:r>
            <a:endParaRPr kumimoji="1" lang="en-US" altLang="zh-CN" sz="2800">
              <a:latin typeface="Times New Roman" pitchFamily="18" charset="0"/>
              <a:cs typeface="Tahoma" pitchFamily="34" charset="0"/>
            </a:endParaRPr>
          </a:p>
        </p:txBody>
      </p:sp>
      <p:graphicFrame>
        <p:nvGraphicFramePr>
          <p:cNvPr id="92166" name="Object 1024"/>
          <p:cNvGraphicFramePr>
            <a:graphicFrameLocks noChangeAspect="1"/>
          </p:cNvGraphicFramePr>
          <p:nvPr/>
        </p:nvGraphicFramePr>
        <p:xfrm>
          <a:off x="2627313" y="2565400"/>
          <a:ext cx="3452812" cy="533400"/>
        </p:xfrm>
        <a:graphic>
          <a:graphicData uri="http://schemas.openxmlformats.org/presentationml/2006/ole">
            <mc:AlternateContent xmlns:mc="http://schemas.openxmlformats.org/markup-compatibility/2006">
              <mc:Choice xmlns:v="urn:schemas-microsoft-com:vml" Requires="v">
                <p:oleObj spid="_x0000_s44037" r:id="rId3" imgW="1422400" imgH="215900" progId="Equation.3">
                  <p:embed/>
                </p:oleObj>
              </mc:Choice>
              <mc:Fallback>
                <p:oleObj r:id="rId3" imgW="14224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565400"/>
                        <a:ext cx="3452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17551974"/>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594E98C-04E2-4613-AB31-9FBA65E0A91B}"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31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640C126-C37B-46C4-A60C-52CB81F0EC1D}" type="slidenum">
              <a:rPr lang="en-US" altLang="zh-CN" sz="1400" b="0" smtClean="0">
                <a:latin typeface="Comic Sans MS" pitchFamily="66" charset="0"/>
                <a:cs typeface="Tahoma" pitchFamily="34" charset="0"/>
              </a:rPr>
              <a:pPr>
                <a:spcBef>
                  <a:spcPct val="0"/>
                </a:spcBef>
                <a:buClrTx/>
                <a:buSzTx/>
                <a:buFontTx/>
                <a:buNone/>
              </a:pPr>
              <a:t>35</a:t>
            </a:fld>
            <a:endParaRPr lang="en-US" altLang="zh-CN" sz="1400" b="0" smtClean="0">
              <a:latin typeface="Comic Sans MS" pitchFamily="66" charset="0"/>
              <a:cs typeface="Tahoma" pitchFamily="34" charset="0"/>
            </a:endParaRPr>
          </a:p>
        </p:txBody>
      </p:sp>
      <p:sp>
        <p:nvSpPr>
          <p:cNvPr id="93189" name="Text Box 3"/>
          <p:cNvSpPr txBox="1">
            <a:spLocks noChangeArrowheads="1"/>
          </p:cNvSpPr>
          <p:nvPr/>
        </p:nvSpPr>
        <p:spPr bwMode="auto">
          <a:xfrm>
            <a:off x="539750" y="1196975"/>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0"/>
              </a:spcBef>
              <a:buClrTx/>
              <a:buSzTx/>
              <a:buFontTx/>
              <a:buNone/>
            </a:pPr>
            <a:r>
              <a:rPr kumimoji="1" lang="zh-CN" altLang="en-US" sz="2400">
                <a:latin typeface="宋体" charset="-122"/>
                <a:cs typeface="Tahoma" pitchFamily="34" charset="0"/>
              </a:rPr>
              <a:t>设</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n</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i="1" baseline="-30000">
                <a:latin typeface="Times New Roman" pitchFamily="18" charset="0"/>
                <a:cs typeface="Tahoma" pitchFamily="34" charset="0"/>
              </a:rPr>
              <a:t>n</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是平面上</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个点构成的集合</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，并且这些点按照</a:t>
            </a:r>
            <a:r>
              <a:rPr kumimoji="1" lang="en-US" altLang="zh-CN" sz="2400" i="1">
                <a:latin typeface="Times New Roman" pitchFamily="18" charset="0"/>
                <a:cs typeface="Tahoma" pitchFamily="34" charset="0"/>
              </a:rPr>
              <a:t>x</a:t>
            </a:r>
            <a:r>
              <a:rPr kumimoji="1" lang="zh-CN" altLang="en-US" sz="2400">
                <a:latin typeface="宋体" charset="-122"/>
                <a:cs typeface="Tahoma" pitchFamily="34" charset="0"/>
              </a:rPr>
              <a:t>轴坐标升序排列。几何学中有这样一个明显的事实：</a:t>
            </a:r>
            <a:r>
              <a:rPr kumimoji="1" lang="zh-CN" altLang="en-US" sz="2400">
                <a:solidFill>
                  <a:srgbClr val="FF0000"/>
                </a:solidFill>
                <a:latin typeface="宋体" charset="-122"/>
                <a:cs typeface="Tahoma" pitchFamily="34" charset="0"/>
              </a:rPr>
              <a:t>最左边的点</a:t>
            </a:r>
            <a:r>
              <a:rPr kumimoji="1" lang="en-US" altLang="zh-CN" sz="2400" i="1">
                <a:solidFill>
                  <a:srgbClr val="FF0000"/>
                </a:solidFill>
                <a:latin typeface="Times New Roman" pitchFamily="18" charset="0"/>
                <a:cs typeface="Tahoma" pitchFamily="34" charset="0"/>
              </a:rPr>
              <a:t>p</a:t>
            </a:r>
            <a:r>
              <a:rPr kumimoji="1" lang="en-US" altLang="zh-CN" sz="2400" baseline="-30000">
                <a:solidFill>
                  <a:srgbClr val="FF0000"/>
                </a:solidFill>
                <a:latin typeface="Times New Roman" pitchFamily="18" charset="0"/>
                <a:cs typeface="Tahoma" pitchFamily="34" charset="0"/>
              </a:rPr>
              <a:t>1</a:t>
            </a:r>
            <a:r>
              <a:rPr kumimoji="1" lang="zh-CN" altLang="en-US" sz="2400">
                <a:solidFill>
                  <a:srgbClr val="FF0000"/>
                </a:solidFill>
                <a:latin typeface="宋体" charset="-122"/>
                <a:cs typeface="Tahoma" pitchFamily="34" charset="0"/>
              </a:rPr>
              <a:t>和最右边的点</a:t>
            </a:r>
            <a:r>
              <a:rPr kumimoji="1" lang="en-US" altLang="zh-CN" sz="2400" i="1">
                <a:solidFill>
                  <a:srgbClr val="FF0000"/>
                </a:solidFill>
                <a:latin typeface="Times New Roman" pitchFamily="18" charset="0"/>
                <a:cs typeface="Tahoma" pitchFamily="34" charset="0"/>
              </a:rPr>
              <a:t>p</a:t>
            </a:r>
            <a:r>
              <a:rPr kumimoji="1" lang="en-US" altLang="zh-CN" sz="2400" i="1" baseline="-30000">
                <a:solidFill>
                  <a:srgbClr val="FF0000"/>
                </a:solidFill>
                <a:latin typeface="Times New Roman" pitchFamily="18" charset="0"/>
                <a:cs typeface="Tahoma" pitchFamily="34" charset="0"/>
              </a:rPr>
              <a:t>n</a:t>
            </a:r>
            <a:r>
              <a:rPr kumimoji="1" lang="zh-CN" altLang="en-US" sz="2400">
                <a:solidFill>
                  <a:srgbClr val="FF0000"/>
                </a:solidFill>
                <a:latin typeface="宋体" charset="-122"/>
                <a:cs typeface="Tahoma" pitchFamily="34" charset="0"/>
              </a:rPr>
              <a:t>一定是该集合的凸包顶点（即极点）。</a:t>
            </a:r>
            <a:r>
              <a:rPr kumimoji="1" lang="zh-CN" altLang="en-US" sz="2400">
                <a:latin typeface="宋体" charset="-122"/>
                <a:cs typeface="Tahoma" pitchFamily="34" charset="0"/>
              </a:rPr>
              <a:t>设</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是从</a:t>
            </a:r>
            <a:r>
              <a:rPr kumimoji="1" lang="en-US" altLang="zh-CN" sz="2400" i="1">
                <a:latin typeface="Times New Roman" pitchFamily="18" charset="0"/>
                <a:cs typeface="Tahoma" pitchFamily="34" charset="0"/>
              </a:rPr>
              <a:t>p</a:t>
            </a:r>
            <a:r>
              <a:rPr kumimoji="1" lang="en-US" altLang="zh-CN" sz="2400" baseline="-25000">
                <a:latin typeface="Times New Roman" pitchFamily="18" charset="0"/>
                <a:cs typeface="Tahoma" pitchFamily="34" charset="0"/>
              </a:rPr>
              <a:t>1</a:t>
            </a:r>
            <a:r>
              <a:rPr kumimoji="1" lang="zh-CN" altLang="en-US" sz="2400">
                <a:latin typeface="宋体" charset="-122"/>
                <a:cs typeface="Tahoma" pitchFamily="34" charset="0"/>
              </a:rPr>
              <a:t>到</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的直线，这条直线把集合</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分成两个子集：</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1</a:t>
            </a:r>
            <a:r>
              <a:rPr kumimoji="1" lang="zh-CN" altLang="en-US" sz="2400">
                <a:solidFill>
                  <a:srgbClr val="FF0000"/>
                </a:solidFill>
                <a:latin typeface="宋体" charset="-122"/>
                <a:cs typeface="Tahoma" pitchFamily="34" charset="0"/>
              </a:rPr>
              <a:t>是位于直线左侧和直线上的点构成的集合，</a:t>
            </a:r>
            <a:r>
              <a:rPr kumimoji="1" lang="en-US" altLang="zh-CN" sz="2400" i="1">
                <a:solidFill>
                  <a:srgbClr val="FF0000"/>
                </a:solidFill>
                <a:latin typeface="Times New Roman" pitchFamily="18" charset="0"/>
                <a:cs typeface="Tahoma" pitchFamily="34" charset="0"/>
              </a:rPr>
              <a:t>S</a:t>
            </a:r>
            <a:r>
              <a:rPr kumimoji="1" lang="en-US" altLang="zh-CN" sz="2400" baseline="-30000">
                <a:solidFill>
                  <a:srgbClr val="FF0000"/>
                </a:solidFill>
                <a:latin typeface="Times New Roman" pitchFamily="18" charset="0"/>
                <a:cs typeface="Tahoma" pitchFamily="34" charset="0"/>
              </a:rPr>
              <a:t>2</a:t>
            </a:r>
            <a:r>
              <a:rPr kumimoji="1" lang="zh-CN" altLang="en-US" sz="2400">
                <a:solidFill>
                  <a:srgbClr val="FF0000"/>
                </a:solidFill>
                <a:latin typeface="宋体" charset="-122"/>
                <a:cs typeface="Tahoma" pitchFamily="34" charset="0"/>
              </a:rPr>
              <a:t>是位于直线右侧和直线上的点构成的集合。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的凸包由下列线段构成：以</a:t>
            </a:r>
            <a:r>
              <a:rPr kumimoji="1" lang="en-US" altLang="zh-CN" sz="2400" i="1">
                <a:latin typeface="Times New Roman" pitchFamily="18" charset="0"/>
                <a:cs typeface="Tahoma" pitchFamily="34" charset="0"/>
              </a:rPr>
              <a:t>p</a:t>
            </a:r>
            <a:r>
              <a:rPr kumimoji="1" lang="en-US" altLang="zh-CN" sz="2400" baseline="-25000">
                <a:latin typeface="Times New Roman" pitchFamily="18" charset="0"/>
                <a:cs typeface="Tahoma" pitchFamily="34" charset="0"/>
              </a:rPr>
              <a:t>1</a:t>
            </a:r>
            <a:r>
              <a:rPr kumimoji="1" lang="zh-CN" altLang="en-US" sz="2400">
                <a:latin typeface="宋体" charset="-122"/>
                <a:cs typeface="Tahoma" pitchFamily="34" charset="0"/>
              </a:rPr>
              <a:t>和</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为端点的线段构成的下边界，以及由多条线段构成的上边界，这条上边界称为上包。类似地，</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2</a:t>
            </a:r>
            <a:r>
              <a:rPr kumimoji="1" lang="zh-CN" altLang="en-US" sz="2400">
                <a:latin typeface="宋体" charset="-122"/>
                <a:cs typeface="Tahoma" pitchFamily="34" charset="0"/>
              </a:rPr>
              <a:t>中的多条线段构成的下边界称为下包。整个集合</a:t>
            </a:r>
            <a:r>
              <a:rPr kumimoji="1" lang="en-US" altLang="zh-CN" sz="2400" i="1">
                <a:latin typeface="Times New Roman" pitchFamily="18" charset="0"/>
                <a:cs typeface="Tahoma" pitchFamily="34" charset="0"/>
              </a:rPr>
              <a:t>S</a:t>
            </a:r>
            <a:r>
              <a:rPr kumimoji="1" lang="zh-CN" altLang="en-US" sz="2400">
                <a:latin typeface="宋体" charset="-122"/>
                <a:cs typeface="Tahoma" pitchFamily="34" charset="0"/>
              </a:rPr>
              <a:t>的凸包是由上包和下包构成的。</a:t>
            </a:r>
            <a:r>
              <a:rPr kumimoji="1" lang="zh-CN" altLang="en-US" sz="2400">
                <a:latin typeface="Times New Roman" pitchFamily="18" charset="0"/>
                <a:cs typeface="Tahoma" pitchFamily="34" charset="0"/>
              </a:rPr>
              <a:t> </a:t>
            </a:r>
          </a:p>
        </p:txBody>
      </p:sp>
      <p:sp>
        <p:nvSpPr>
          <p:cNvPr id="93190" name="Text Box 4"/>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4.4.2  </a:t>
            </a:r>
            <a:r>
              <a:rPr kumimoji="1" lang="zh-CN" altLang="en-US" sz="4400">
                <a:solidFill>
                  <a:schemeClr val="tx2"/>
                </a:solidFill>
                <a:latin typeface="华文行楷" pitchFamily="2" charset="-122"/>
                <a:ea typeface="华文行楷" pitchFamily="2" charset="-122"/>
                <a:cs typeface="Tahoma" pitchFamily="34" charset="0"/>
              </a:rPr>
              <a:t>凸包问题 </a:t>
            </a:r>
          </a:p>
        </p:txBody>
      </p:sp>
    </p:spTree>
    <p:extLst>
      <p:ext uri="{BB962C8B-B14F-4D97-AF65-F5344CB8AC3E}">
        <p14:creationId xmlns:p14="http://schemas.microsoft.com/office/powerpoint/2010/main" val="227653797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EE9A7E8-34A7-4F7F-9C52-2FEA9536774F}"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42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F8ABD10-3561-4A9E-ADA1-E46E604D7B3A}" type="slidenum">
              <a:rPr lang="en-US" altLang="zh-CN" sz="1400" b="0" smtClean="0">
                <a:latin typeface="Comic Sans MS" pitchFamily="66" charset="0"/>
                <a:cs typeface="Tahoma" pitchFamily="34" charset="0"/>
              </a:rPr>
              <a:pPr>
                <a:spcBef>
                  <a:spcPct val="0"/>
                </a:spcBef>
                <a:buClrTx/>
                <a:buSzTx/>
                <a:buFontTx/>
                <a:buNone/>
              </a:pPr>
              <a:t>36</a:t>
            </a:fld>
            <a:endParaRPr lang="en-US" altLang="zh-CN" sz="1400" b="0" smtClean="0">
              <a:latin typeface="Comic Sans MS" pitchFamily="66" charset="0"/>
              <a:cs typeface="Tahoma" pitchFamily="34" charset="0"/>
            </a:endParaRPr>
          </a:p>
        </p:txBody>
      </p:sp>
      <p:grpSp>
        <p:nvGrpSpPr>
          <p:cNvPr id="94213" name="Group 2"/>
          <p:cNvGrpSpPr>
            <a:grpSpLocks/>
          </p:cNvGrpSpPr>
          <p:nvPr/>
        </p:nvGrpSpPr>
        <p:grpSpPr bwMode="auto">
          <a:xfrm>
            <a:off x="1547813" y="1524000"/>
            <a:ext cx="5976937" cy="3581400"/>
            <a:chOff x="2823" y="5316"/>
            <a:chExt cx="4501" cy="2619"/>
          </a:xfrm>
        </p:grpSpPr>
        <p:sp>
          <p:nvSpPr>
            <p:cNvPr id="94214" name="Line 3"/>
            <p:cNvSpPr>
              <a:spLocks noChangeShapeType="1"/>
            </p:cNvSpPr>
            <p:nvPr/>
          </p:nvSpPr>
          <p:spPr bwMode="auto">
            <a:xfrm flipV="1">
              <a:off x="3089" y="6123"/>
              <a:ext cx="4000" cy="6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5" name="Oval 4"/>
            <p:cNvSpPr>
              <a:spLocks noChangeArrowheads="1"/>
            </p:cNvSpPr>
            <p:nvPr/>
          </p:nvSpPr>
          <p:spPr bwMode="auto">
            <a:xfrm>
              <a:off x="3049" y="673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16" name="Oval 5"/>
            <p:cNvSpPr>
              <a:spLocks noChangeArrowheads="1"/>
            </p:cNvSpPr>
            <p:nvPr/>
          </p:nvSpPr>
          <p:spPr bwMode="auto">
            <a:xfrm>
              <a:off x="7089" y="608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17" name="Text Box 6"/>
            <p:cNvSpPr txBox="1">
              <a:spLocks noChangeArrowheads="1"/>
            </p:cNvSpPr>
            <p:nvPr/>
          </p:nvSpPr>
          <p:spPr bwMode="auto">
            <a:xfrm>
              <a:off x="2823" y="6573"/>
              <a:ext cx="18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p</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94218" name="Text Box 7"/>
            <p:cNvSpPr txBox="1">
              <a:spLocks noChangeArrowheads="1"/>
            </p:cNvSpPr>
            <p:nvPr/>
          </p:nvSpPr>
          <p:spPr bwMode="auto">
            <a:xfrm>
              <a:off x="7143" y="5844"/>
              <a:ext cx="18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p</a:t>
              </a:r>
              <a:r>
                <a:rPr lang="en-US" altLang="zh-CN" sz="2000" i="1" baseline="-25000">
                  <a:latin typeface="Times New Roman" pitchFamily="18" charset="0"/>
                  <a:cs typeface="Tahoma" pitchFamily="34" charset="0"/>
                </a:rPr>
                <a:t>n</a:t>
              </a:r>
              <a:endParaRPr lang="en-US" altLang="zh-CN" sz="2000">
                <a:latin typeface="Times New Roman" pitchFamily="18" charset="0"/>
                <a:cs typeface="Tahoma" pitchFamily="34" charset="0"/>
              </a:endParaRPr>
            </a:p>
          </p:txBody>
        </p:sp>
        <p:sp>
          <p:nvSpPr>
            <p:cNvPr id="94219" name="Oval 8"/>
            <p:cNvSpPr>
              <a:spLocks noChangeArrowheads="1"/>
            </p:cNvSpPr>
            <p:nvPr/>
          </p:nvSpPr>
          <p:spPr bwMode="auto">
            <a:xfrm>
              <a:off x="3519" y="6114"/>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0" name="Oval 9"/>
            <p:cNvSpPr>
              <a:spLocks noChangeArrowheads="1"/>
            </p:cNvSpPr>
            <p:nvPr/>
          </p:nvSpPr>
          <p:spPr bwMode="auto">
            <a:xfrm>
              <a:off x="4349" y="585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1" name="Oval 10"/>
            <p:cNvSpPr>
              <a:spLocks noChangeArrowheads="1"/>
            </p:cNvSpPr>
            <p:nvPr/>
          </p:nvSpPr>
          <p:spPr bwMode="auto">
            <a:xfrm>
              <a:off x="5139" y="556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2" name="Oval 11"/>
            <p:cNvSpPr>
              <a:spLocks noChangeArrowheads="1"/>
            </p:cNvSpPr>
            <p:nvPr/>
          </p:nvSpPr>
          <p:spPr bwMode="auto">
            <a:xfrm>
              <a:off x="4239" y="554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3" name="Oval 12"/>
            <p:cNvSpPr>
              <a:spLocks noChangeArrowheads="1"/>
            </p:cNvSpPr>
            <p:nvPr/>
          </p:nvSpPr>
          <p:spPr bwMode="auto">
            <a:xfrm>
              <a:off x="5449" y="531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4" name="Oval 13"/>
            <p:cNvSpPr>
              <a:spLocks noChangeArrowheads="1"/>
            </p:cNvSpPr>
            <p:nvPr/>
          </p:nvSpPr>
          <p:spPr bwMode="auto">
            <a:xfrm>
              <a:off x="6219" y="5529"/>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5" name="Oval 14"/>
            <p:cNvSpPr>
              <a:spLocks noChangeArrowheads="1"/>
            </p:cNvSpPr>
            <p:nvPr/>
          </p:nvSpPr>
          <p:spPr bwMode="auto">
            <a:xfrm>
              <a:off x="5649" y="590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6" name="Oval 15"/>
            <p:cNvSpPr>
              <a:spLocks noChangeArrowheads="1"/>
            </p:cNvSpPr>
            <p:nvPr/>
          </p:nvSpPr>
          <p:spPr bwMode="auto">
            <a:xfrm>
              <a:off x="5629" y="656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7" name="Oval 16"/>
            <p:cNvSpPr>
              <a:spLocks noChangeArrowheads="1"/>
            </p:cNvSpPr>
            <p:nvPr/>
          </p:nvSpPr>
          <p:spPr bwMode="auto">
            <a:xfrm>
              <a:off x="4799" y="692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8" name="Oval 17"/>
            <p:cNvSpPr>
              <a:spLocks noChangeArrowheads="1"/>
            </p:cNvSpPr>
            <p:nvPr/>
          </p:nvSpPr>
          <p:spPr bwMode="auto">
            <a:xfrm>
              <a:off x="4919" y="6426"/>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29" name="Oval 18"/>
            <p:cNvSpPr>
              <a:spLocks noChangeArrowheads="1"/>
            </p:cNvSpPr>
            <p:nvPr/>
          </p:nvSpPr>
          <p:spPr bwMode="auto">
            <a:xfrm>
              <a:off x="5979" y="625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0" name="Oval 19"/>
            <p:cNvSpPr>
              <a:spLocks noChangeArrowheads="1"/>
            </p:cNvSpPr>
            <p:nvPr/>
          </p:nvSpPr>
          <p:spPr bwMode="auto">
            <a:xfrm>
              <a:off x="6239" y="6675"/>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1" name="Oval 20"/>
            <p:cNvSpPr>
              <a:spLocks noChangeArrowheads="1"/>
            </p:cNvSpPr>
            <p:nvPr/>
          </p:nvSpPr>
          <p:spPr bwMode="auto">
            <a:xfrm>
              <a:off x="6479" y="7017"/>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2" name="Oval 21"/>
            <p:cNvSpPr>
              <a:spLocks noChangeArrowheads="1"/>
            </p:cNvSpPr>
            <p:nvPr/>
          </p:nvSpPr>
          <p:spPr bwMode="auto">
            <a:xfrm>
              <a:off x="5759" y="7308"/>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3" name="Oval 22"/>
            <p:cNvSpPr>
              <a:spLocks noChangeArrowheads="1"/>
            </p:cNvSpPr>
            <p:nvPr/>
          </p:nvSpPr>
          <p:spPr bwMode="auto">
            <a:xfrm>
              <a:off x="4989" y="7278"/>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4" name="Oval 23"/>
            <p:cNvSpPr>
              <a:spLocks noChangeArrowheads="1"/>
            </p:cNvSpPr>
            <p:nvPr/>
          </p:nvSpPr>
          <p:spPr bwMode="auto">
            <a:xfrm>
              <a:off x="4109" y="7188"/>
              <a:ext cx="68" cy="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4235" name="Line 24"/>
            <p:cNvSpPr>
              <a:spLocks noChangeShapeType="1"/>
            </p:cNvSpPr>
            <p:nvPr/>
          </p:nvSpPr>
          <p:spPr bwMode="auto">
            <a:xfrm flipV="1">
              <a:off x="3089" y="6162"/>
              <a:ext cx="460" cy="5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6" name="Line 25"/>
            <p:cNvSpPr>
              <a:spLocks noChangeShapeType="1"/>
            </p:cNvSpPr>
            <p:nvPr/>
          </p:nvSpPr>
          <p:spPr bwMode="auto">
            <a:xfrm flipV="1">
              <a:off x="3559" y="5601"/>
              <a:ext cx="680" cy="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7" name="Line 26"/>
            <p:cNvSpPr>
              <a:spLocks noChangeShapeType="1"/>
            </p:cNvSpPr>
            <p:nvPr/>
          </p:nvSpPr>
          <p:spPr bwMode="auto">
            <a:xfrm flipV="1">
              <a:off x="4289" y="5340"/>
              <a:ext cx="1180" cy="2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8" name="Line 27"/>
            <p:cNvSpPr>
              <a:spLocks noChangeShapeType="1"/>
            </p:cNvSpPr>
            <p:nvPr/>
          </p:nvSpPr>
          <p:spPr bwMode="auto">
            <a:xfrm>
              <a:off x="5479" y="5337"/>
              <a:ext cx="740"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9" name="Line 28"/>
            <p:cNvSpPr>
              <a:spLocks noChangeShapeType="1"/>
            </p:cNvSpPr>
            <p:nvPr/>
          </p:nvSpPr>
          <p:spPr bwMode="auto">
            <a:xfrm>
              <a:off x="6279" y="5586"/>
              <a:ext cx="850" cy="5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0" name="Line 29"/>
            <p:cNvSpPr>
              <a:spLocks noChangeShapeType="1"/>
            </p:cNvSpPr>
            <p:nvPr/>
          </p:nvSpPr>
          <p:spPr bwMode="auto">
            <a:xfrm flipH="1" flipV="1">
              <a:off x="3099" y="6783"/>
              <a:ext cx="102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1" name="Line 30"/>
            <p:cNvSpPr>
              <a:spLocks noChangeShapeType="1"/>
            </p:cNvSpPr>
            <p:nvPr/>
          </p:nvSpPr>
          <p:spPr bwMode="auto">
            <a:xfrm flipH="1" flipV="1">
              <a:off x="4109" y="7215"/>
              <a:ext cx="92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2" name="Line 31"/>
            <p:cNvSpPr>
              <a:spLocks noChangeShapeType="1"/>
            </p:cNvSpPr>
            <p:nvPr/>
          </p:nvSpPr>
          <p:spPr bwMode="auto">
            <a:xfrm flipH="1" flipV="1">
              <a:off x="5019" y="7317"/>
              <a:ext cx="760"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3" name="Line 32"/>
            <p:cNvSpPr>
              <a:spLocks noChangeShapeType="1"/>
            </p:cNvSpPr>
            <p:nvPr/>
          </p:nvSpPr>
          <p:spPr bwMode="auto">
            <a:xfrm flipH="1">
              <a:off x="5789" y="7056"/>
              <a:ext cx="710" cy="3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4" name="Line 33"/>
            <p:cNvSpPr>
              <a:spLocks noChangeShapeType="1"/>
            </p:cNvSpPr>
            <p:nvPr/>
          </p:nvSpPr>
          <p:spPr bwMode="auto">
            <a:xfrm flipH="1">
              <a:off x="6519" y="6129"/>
              <a:ext cx="610" cy="8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5" name="Text Box 34"/>
            <p:cNvSpPr txBox="1">
              <a:spLocks noChangeArrowheads="1"/>
            </p:cNvSpPr>
            <p:nvPr/>
          </p:nvSpPr>
          <p:spPr bwMode="auto">
            <a:xfrm>
              <a:off x="3899" y="7614"/>
              <a:ext cx="26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      </a:t>
              </a:r>
              <a:r>
                <a:rPr lang="zh-CN" altLang="en-US" sz="2000">
                  <a:latin typeface="Times New Roman" pitchFamily="18" charset="0"/>
                  <a:cs typeface="Tahoma" pitchFamily="34" charset="0"/>
                </a:rPr>
                <a:t>点集合</a:t>
              </a:r>
              <a:r>
                <a:rPr lang="en-US" altLang="zh-CN" sz="2000" i="1">
                  <a:latin typeface="Times New Roman" pitchFamily="18" charset="0"/>
                  <a:cs typeface="Tahoma" pitchFamily="34" charset="0"/>
                </a:rPr>
                <a:t>S</a:t>
              </a:r>
              <a:r>
                <a:rPr lang="zh-CN" altLang="en-US" sz="2000">
                  <a:latin typeface="Times New Roman" pitchFamily="18" charset="0"/>
                  <a:cs typeface="Tahoma" pitchFamily="34" charset="0"/>
                </a:rPr>
                <a:t>的上包和下包</a:t>
              </a:r>
            </a:p>
          </p:txBody>
        </p:sp>
        <p:sp>
          <p:nvSpPr>
            <p:cNvPr id="94246" name="Text Box 35"/>
            <p:cNvSpPr txBox="1">
              <a:spLocks noChangeArrowheads="1"/>
            </p:cNvSpPr>
            <p:nvPr/>
          </p:nvSpPr>
          <p:spPr bwMode="auto">
            <a:xfrm>
              <a:off x="4799" y="5859"/>
              <a:ext cx="2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i="1">
                  <a:latin typeface="Times New Roman" pitchFamily="18" charset="0"/>
                  <a:cs typeface="Tahoma" pitchFamily="34" charset="0"/>
                </a:rPr>
                <a:t>S</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94247" name="Text Box 36"/>
            <p:cNvSpPr txBox="1">
              <a:spLocks noChangeArrowheads="1"/>
            </p:cNvSpPr>
            <p:nvPr/>
          </p:nvSpPr>
          <p:spPr bwMode="auto">
            <a:xfrm>
              <a:off x="5239" y="6771"/>
              <a:ext cx="2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i="1">
                  <a:latin typeface="Times New Roman" pitchFamily="18" charset="0"/>
                  <a:cs typeface="Tahoma" pitchFamily="34" charset="0"/>
                </a:rPr>
                <a:t>S</a:t>
              </a:r>
              <a:r>
                <a:rPr lang="en-US" altLang="zh-CN" sz="2000" baseline="-25000">
                  <a:latin typeface="Times New Roman" pitchFamily="18" charset="0"/>
                  <a:cs typeface="Tahoma" pitchFamily="34" charset="0"/>
                </a:rPr>
                <a:t>2</a:t>
              </a:r>
              <a:endParaRPr lang="en-US" altLang="zh-CN" sz="2000">
                <a:latin typeface="Times New Roman" pitchFamily="18" charset="0"/>
                <a:cs typeface="Tahoma" pitchFamily="34" charset="0"/>
              </a:endParaRPr>
            </a:p>
          </p:txBody>
        </p:sp>
      </p:grpSp>
    </p:spTree>
    <p:extLst>
      <p:ext uri="{BB962C8B-B14F-4D97-AF65-F5344CB8AC3E}">
        <p14:creationId xmlns:p14="http://schemas.microsoft.com/office/powerpoint/2010/main" val="4227214757"/>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E0180F1-EF17-4EBD-B51B-443E6DC7A825}"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52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199E176-F157-4387-B951-47C977DA8F49}" type="slidenum">
              <a:rPr lang="en-US" altLang="zh-CN" sz="1400" b="0" smtClean="0">
                <a:latin typeface="Comic Sans MS" pitchFamily="66" charset="0"/>
                <a:cs typeface="Tahoma" pitchFamily="34" charset="0"/>
              </a:rPr>
              <a:pPr>
                <a:spcBef>
                  <a:spcPct val="0"/>
                </a:spcBef>
                <a:buClrTx/>
                <a:buSzTx/>
                <a:buFontTx/>
                <a:buNone/>
              </a:pPr>
              <a:t>37</a:t>
            </a:fld>
            <a:endParaRPr lang="en-US" altLang="zh-CN" sz="1400" b="0" smtClean="0">
              <a:latin typeface="Comic Sans MS" pitchFamily="66" charset="0"/>
              <a:cs typeface="Tahoma" pitchFamily="34" charset="0"/>
            </a:endParaRPr>
          </a:p>
        </p:txBody>
      </p:sp>
      <p:grpSp>
        <p:nvGrpSpPr>
          <p:cNvPr id="95237" name="Group 29"/>
          <p:cNvGrpSpPr>
            <a:grpSpLocks/>
          </p:cNvGrpSpPr>
          <p:nvPr/>
        </p:nvGrpSpPr>
        <p:grpSpPr bwMode="auto">
          <a:xfrm>
            <a:off x="1547813" y="3716338"/>
            <a:ext cx="5761037" cy="2736850"/>
            <a:chOff x="1020" y="2296"/>
            <a:chExt cx="3629" cy="1724"/>
          </a:xfrm>
        </p:grpSpPr>
        <p:sp>
          <p:nvSpPr>
            <p:cNvPr id="95240" name="Line 3"/>
            <p:cNvSpPr>
              <a:spLocks noChangeShapeType="1"/>
            </p:cNvSpPr>
            <p:nvPr/>
          </p:nvSpPr>
          <p:spPr bwMode="auto">
            <a:xfrm flipV="1">
              <a:off x="1229" y="3374"/>
              <a:ext cx="3148" cy="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1" name="Oval 4"/>
            <p:cNvSpPr>
              <a:spLocks noChangeArrowheads="1"/>
            </p:cNvSpPr>
            <p:nvPr/>
          </p:nvSpPr>
          <p:spPr bwMode="auto">
            <a:xfrm>
              <a:off x="1198" y="3956"/>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2" name="Oval 5"/>
            <p:cNvSpPr>
              <a:spLocks noChangeArrowheads="1"/>
            </p:cNvSpPr>
            <p:nvPr/>
          </p:nvSpPr>
          <p:spPr bwMode="auto">
            <a:xfrm>
              <a:off x="4377" y="3337"/>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3" name="Text Box 6"/>
            <p:cNvSpPr txBox="1">
              <a:spLocks noChangeArrowheads="1"/>
            </p:cNvSpPr>
            <p:nvPr/>
          </p:nvSpPr>
          <p:spPr bwMode="auto">
            <a:xfrm>
              <a:off x="1020" y="3801"/>
              <a:ext cx="14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baseline="-25000">
                  <a:latin typeface="Times New Roman" pitchFamily="18" charset="0"/>
                  <a:cs typeface="Tahoma" pitchFamily="34" charset="0"/>
                </a:rPr>
                <a:t>1</a:t>
              </a:r>
              <a:endParaRPr lang="en-US" altLang="zh-CN" sz="2000">
                <a:latin typeface="Times New Roman" pitchFamily="18" charset="0"/>
                <a:cs typeface="Tahoma" pitchFamily="34" charset="0"/>
              </a:endParaRPr>
            </a:p>
          </p:txBody>
        </p:sp>
        <p:sp>
          <p:nvSpPr>
            <p:cNvPr id="95244" name="Text Box 7"/>
            <p:cNvSpPr txBox="1">
              <a:spLocks noChangeArrowheads="1"/>
            </p:cNvSpPr>
            <p:nvPr/>
          </p:nvSpPr>
          <p:spPr bwMode="auto">
            <a:xfrm>
              <a:off x="3113" y="2296"/>
              <a:ext cx="30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i="1" baseline="-25000">
                  <a:latin typeface="Times New Roman" pitchFamily="18" charset="0"/>
                  <a:cs typeface="Tahoma" pitchFamily="34" charset="0"/>
                </a:rPr>
                <a:t>max</a:t>
              </a:r>
              <a:endParaRPr lang="en-US" altLang="zh-CN" sz="2000">
                <a:latin typeface="Times New Roman" pitchFamily="18" charset="0"/>
                <a:cs typeface="Tahoma" pitchFamily="34" charset="0"/>
              </a:endParaRPr>
            </a:p>
          </p:txBody>
        </p:sp>
        <p:sp>
          <p:nvSpPr>
            <p:cNvPr id="95245" name="Oval 8"/>
            <p:cNvSpPr>
              <a:spLocks noChangeArrowheads="1"/>
            </p:cNvSpPr>
            <p:nvPr/>
          </p:nvSpPr>
          <p:spPr bwMode="auto">
            <a:xfrm>
              <a:off x="1567" y="3366"/>
              <a:ext cx="54"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6" name="Oval 9"/>
            <p:cNvSpPr>
              <a:spLocks noChangeArrowheads="1"/>
            </p:cNvSpPr>
            <p:nvPr/>
          </p:nvSpPr>
          <p:spPr bwMode="auto">
            <a:xfrm>
              <a:off x="2221" y="3121"/>
              <a:ext cx="54"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7" name="Oval 10"/>
            <p:cNvSpPr>
              <a:spLocks noChangeArrowheads="1"/>
            </p:cNvSpPr>
            <p:nvPr/>
          </p:nvSpPr>
          <p:spPr bwMode="auto">
            <a:xfrm>
              <a:off x="2843" y="2845"/>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8" name="Oval 11"/>
            <p:cNvSpPr>
              <a:spLocks noChangeArrowheads="1"/>
            </p:cNvSpPr>
            <p:nvPr/>
          </p:nvSpPr>
          <p:spPr bwMode="auto">
            <a:xfrm>
              <a:off x="2135" y="2828"/>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49" name="Oval 12"/>
            <p:cNvSpPr>
              <a:spLocks noChangeArrowheads="1"/>
            </p:cNvSpPr>
            <p:nvPr/>
          </p:nvSpPr>
          <p:spPr bwMode="auto">
            <a:xfrm>
              <a:off x="3054" y="2504"/>
              <a:ext cx="54"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50" name="Oval 13"/>
            <p:cNvSpPr>
              <a:spLocks noChangeArrowheads="1"/>
            </p:cNvSpPr>
            <p:nvPr/>
          </p:nvSpPr>
          <p:spPr bwMode="auto">
            <a:xfrm>
              <a:off x="3692" y="2811"/>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51" name="Oval 14"/>
            <p:cNvSpPr>
              <a:spLocks noChangeArrowheads="1"/>
            </p:cNvSpPr>
            <p:nvPr/>
          </p:nvSpPr>
          <p:spPr bwMode="auto">
            <a:xfrm>
              <a:off x="3244" y="3169"/>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52" name="Oval 15"/>
            <p:cNvSpPr>
              <a:spLocks noChangeArrowheads="1"/>
            </p:cNvSpPr>
            <p:nvPr/>
          </p:nvSpPr>
          <p:spPr bwMode="auto">
            <a:xfrm>
              <a:off x="2669" y="3662"/>
              <a:ext cx="54"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53" name="Oval 16"/>
            <p:cNvSpPr>
              <a:spLocks noChangeArrowheads="1"/>
            </p:cNvSpPr>
            <p:nvPr/>
          </p:nvSpPr>
          <p:spPr bwMode="auto">
            <a:xfrm>
              <a:off x="3504" y="3499"/>
              <a:ext cx="53" cy="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54" name="Line 18"/>
            <p:cNvSpPr>
              <a:spLocks noChangeShapeType="1"/>
            </p:cNvSpPr>
            <p:nvPr/>
          </p:nvSpPr>
          <p:spPr bwMode="auto">
            <a:xfrm flipV="1">
              <a:off x="1237" y="2541"/>
              <a:ext cx="1849" cy="14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5" name="Line 19"/>
            <p:cNvSpPr>
              <a:spLocks noChangeShapeType="1"/>
            </p:cNvSpPr>
            <p:nvPr/>
          </p:nvSpPr>
          <p:spPr bwMode="auto">
            <a:xfrm>
              <a:off x="3086" y="2549"/>
              <a:ext cx="1307" cy="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6" name="Text Box 20"/>
            <p:cNvSpPr txBox="1">
              <a:spLocks noChangeArrowheads="1"/>
            </p:cNvSpPr>
            <p:nvPr/>
          </p:nvSpPr>
          <p:spPr bwMode="auto">
            <a:xfrm>
              <a:off x="4459" y="3243"/>
              <a:ext cx="19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i="1">
                  <a:latin typeface="Times New Roman" pitchFamily="18" charset="0"/>
                  <a:cs typeface="Tahoma" pitchFamily="34" charset="0"/>
                </a:rPr>
                <a:t>p</a:t>
              </a:r>
              <a:r>
                <a:rPr lang="en-US" altLang="zh-CN" sz="2000" i="1" baseline="-25000">
                  <a:latin typeface="Times New Roman" pitchFamily="18" charset="0"/>
                  <a:cs typeface="Tahoma" pitchFamily="34" charset="0"/>
                </a:rPr>
                <a:t>n</a:t>
              </a:r>
              <a:endParaRPr lang="en-US" altLang="zh-CN" sz="2000">
                <a:latin typeface="Times New Roman" pitchFamily="18" charset="0"/>
                <a:cs typeface="Tahoma" pitchFamily="34" charset="0"/>
              </a:endParaRPr>
            </a:p>
          </p:txBody>
        </p:sp>
      </p:grpSp>
      <p:sp>
        <p:nvSpPr>
          <p:cNvPr id="95238" name="Rectangle 23"/>
          <p:cNvSpPr>
            <a:spLocks noChangeArrowheads="1"/>
          </p:cNvSpPr>
          <p:nvPr/>
        </p:nvSpPr>
        <p:spPr bwMode="auto">
          <a:xfrm>
            <a:off x="27098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239" name="Text Box 27"/>
          <p:cNvSpPr txBox="1">
            <a:spLocks noChangeArrowheads="1"/>
          </p:cNvSpPr>
          <p:nvPr/>
        </p:nvSpPr>
        <p:spPr bwMode="auto">
          <a:xfrm>
            <a:off x="395288" y="142875"/>
            <a:ext cx="83058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5000"/>
              </a:lnSpc>
              <a:spcBef>
                <a:spcPct val="0"/>
              </a:spcBef>
              <a:buClr>
                <a:srgbClr val="FF0000"/>
              </a:buClr>
              <a:buSzTx/>
              <a:buFont typeface="Wingdings" pitchFamily="2" charset="2"/>
              <a:buChar char="q"/>
            </a:pPr>
            <a:r>
              <a:rPr kumimoji="1" lang="zh-CN" altLang="en-US" sz="2400">
                <a:solidFill>
                  <a:srgbClr val="FF0000"/>
                </a:solidFill>
                <a:latin typeface="宋体" charset="-122"/>
                <a:cs typeface="Tahoma" pitchFamily="34" charset="0"/>
              </a:rPr>
              <a:t>分治法解决凸包问题的方法叫快包。</a:t>
            </a:r>
            <a:r>
              <a:rPr kumimoji="1" lang="en-US" altLang="zh-CN" sz="2400">
                <a:solidFill>
                  <a:srgbClr val="FF0000"/>
                </a:solidFill>
                <a:latin typeface="宋体" charset="-122"/>
                <a:cs typeface="Tahoma" pitchFamily="34" charset="0"/>
              </a:rPr>
              <a:t>   </a:t>
            </a:r>
          </a:p>
          <a:p>
            <a:pPr eaLnBrk="1" hangingPunct="1">
              <a:lnSpc>
                <a:spcPct val="125000"/>
              </a:lnSpc>
              <a:spcBef>
                <a:spcPct val="0"/>
              </a:spcBef>
              <a:buClr>
                <a:srgbClr val="FF0000"/>
              </a:buClr>
              <a:buSzTx/>
              <a:buFont typeface="Wingdings" pitchFamily="2" charset="2"/>
              <a:buChar char="q"/>
            </a:pPr>
            <a:r>
              <a:rPr kumimoji="1" lang="zh-CN" altLang="en-US" sz="2400">
                <a:latin typeface="宋体" charset="-122"/>
                <a:cs typeface="Tahoma" pitchFamily="34" charset="0"/>
              </a:rPr>
              <a:t>快包的思想是：首先找到</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中的顶点</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max</a:t>
            </a:r>
            <a:r>
              <a:rPr kumimoji="1" lang="zh-CN" altLang="en-US" sz="2400">
                <a:latin typeface="宋体" charset="-122"/>
                <a:cs typeface="Tahoma" pitchFamily="34" charset="0"/>
              </a:rPr>
              <a:t>，它是距离直线</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最远的顶点，则三角形</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max</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的面积最大。</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中所有在直线</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max</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左侧的点构成集合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1,1</a:t>
            </a:r>
            <a:r>
              <a:rPr kumimoji="1" lang="zh-CN" altLang="en-US" sz="2400">
                <a:latin typeface="宋体" charset="-122"/>
                <a:cs typeface="Tahoma" pitchFamily="34" charset="0"/>
              </a:rPr>
              <a:t>，</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中所有在直线</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max</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右侧的点构成集合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1,2</a:t>
            </a:r>
            <a:r>
              <a:rPr kumimoji="1" lang="zh-CN" altLang="en-US" sz="2400">
                <a:latin typeface="宋体" charset="-122"/>
                <a:cs typeface="Tahoma" pitchFamily="34" charset="0"/>
              </a:rPr>
              <a:t>，包含在三角形</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max</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i="1" baseline="-30000">
                <a:latin typeface="Times New Roman" pitchFamily="18" charset="0"/>
                <a:cs typeface="Tahoma" pitchFamily="34" charset="0"/>
              </a:rPr>
              <a:t>n</a:t>
            </a:r>
            <a:r>
              <a:rPr kumimoji="1" lang="zh-CN" altLang="en-US" sz="2400">
                <a:latin typeface="宋体" charset="-122"/>
                <a:cs typeface="Tahoma" pitchFamily="34" charset="0"/>
              </a:rPr>
              <a:t>之中的点可以不考虑了。递归地继续构造集合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1,1</a:t>
            </a:r>
            <a:r>
              <a:rPr kumimoji="1" lang="zh-CN" altLang="en-US" sz="2400">
                <a:latin typeface="宋体" charset="-122"/>
                <a:cs typeface="Tahoma" pitchFamily="34" charset="0"/>
              </a:rPr>
              <a:t>的上包和集合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1,2</a:t>
            </a:r>
            <a:r>
              <a:rPr kumimoji="1" lang="zh-CN" altLang="en-US" sz="2400">
                <a:latin typeface="宋体" charset="-122"/>
                <a:cs typeface="Tahoma" pitchFamily="34" charset="0"/>
              </a:rPr>
              <a:t>的上包，然后将求解过程中得到的所有最远距离的点连接起来，就可以得到集合</a:t>
            </a:r>
            <a:r>
              <a:rPr kumimoji="1" lang="en-US" altLang="zh-CN" sz="2400" i="1">
                <a:latin typeface="Times New Roman" pitchFamily="18" charset="0"/>
                <a:cs typeface="Tahoma" pitchFamily="34" charset="0"/>
              </a:rPr>
              <a:t>S</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的上包。</a:t>
            </a:r>
            <a:endParaRPr kumimoji="1" lang="zh-CN" altLang="en-US" sz="2400">
              <a:latin typeface="Times New Roman" pitchFamily="18" charset="0"/>
              <a:cs typeface="Tahoma" pitchFamily="34" charset="0"/>
            </a:endParaRPr>
          </a:p>
        </p:txBody>
      </p:sp>
    </p:spTree>
    <p:extLst>
      <p:ext uri="{BB962C8B-B14F-4D97-AF65-F5344CB8AC3E}">
        <p14:creationId xmlns:p14="http://schemas.microsoft.com/office/powerpoint/2010/main" val="777610855"/>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33D0081-BB6E-476B-BB28-ECFBFE2112E0}"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962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962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6413904-CC58-41ED-9200-16F333AAD295}" type="slidenum">
              <a:rPr lang="en-US" altLang="zh-CN" sz="1400" b="0" smtClean="0">
                <a:latin typeface="Comic Sans MS" pitchFamily="66" charset="0"/>
                <a:cs typeface="Tahoma" pitchFamily="34" charset="0"/>
              </a:rPr>
              <a:pPr>
                <a:spcBef>
                  <a:spcPct val="0"/>
                </a:spcBef>
                <a:buClrTx/>
                <a:buSzTx/>
                <a:buFontTx/>
                <a:buNone/>
              </a:pPr>
              <a:t>38</a:t>
            </a:fld>
            <a:endParaRPr lang="en-US" altLang="zh-CN" sz="1400" b="0" smtClean="0">
              <a:latin typeface="Comic Sans MS" pitchFamily="66" charset="0"/>
              <a:cs typeface="Tahoma" pitchFamily="34" charset="0"/>
            </a:endParaRPr>
          </a:p>
        </p:txBody>
      </p:sp>
      <p:sp>
        <p:nvSpPr>
          <p:cNvPr id="96261" name="Text Box 1028"/>
          <p:cNvSpPr txBox="1">
            <a:spLocks noChangeArrowheads="1"/>
          </p:cNvSpPr>
          <p:nvPr/>
        </p:nvSpPr>
        <p:spPr bwMode="auto">
          <a:xfrm>
            <a:off x="457200" y="482600"/>
            <a:ext cx="8382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接下来的问题是如何判断一个点是否在给定直线的左侧（或右侧）？几何学中有这样一个定理：如果</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p</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p</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是平面上的任意三个点，则三角形</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2</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3</a:t>
            </a:r>
            <a:r>
              <a:rPr kumimoji="1" lang="zh-CN" altLang="en-US" sz="2400">
                <a:latin typeface="Times New Roman" pitchFamily="18" charset="0"/>
                <a:cs typeface="Tahoma" pitchFamily="34" charset="0"/>
              </a:rPr>
              <a:t>的面积等于下面这个行列式的绝对值的一半：</a:t>
            </a:r>
          </a:p>
        </p:txBody>
      </p:sp>
      <p:sp>
        <p:nvSpPr>
          <p:cNvPr id="96262" name="Text Box 1029"/>
          <p:cNvSpPr txBox="1">
            <a:spLocks noChangeArrowheads="1"/>
          </p:cNvSpPr>
          <p:nvPr/>
        </p:nvSpPr>
        <p:spPr bwMode="auto">
          <a:xfrm>
            <a:off x="457200" y="4308475"/>
            <a:ext cx="8153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当且仅当点</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y</a:t>
            </a:r>
            <a:r>
              <a:rPr kumimoji="1" lang="en-US" altLang="zh-CN" sz="2400" baseline="-30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位于直线</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1</a:t>
            </a:r>
            <a:r>
              <a:rPr kumimoji="1" lang="en-US" altLang="zh-CN" sz="2400" i="1">
                <a:latin typeface="Times New Roman" pitchFamily="18" charset="0"/>
                <a:cs typeface="Tahoma" pitchFamily="34" charset="0"/>
              </a:rPr>
              <a:t>p</a:t>
            </a:r>
            <a:r>
              <a:rPr kumimoji="1" lang="en-US" altLang="zh-CN" sz="2400" baseline="-30000">
                <a:latin typeface="Times New Roman" pitchFamily="18" charset="0"/>
                <a:cs typeface="Tahoma" pitchFamily="34" charset="0"/>
              </a:rPr>
              <a:t>2</a:t>
            </a:r>
            <a:r>
              <a:rPr kumimoji="1" lang="zh-CN" altLang="en-US" sz="2400">
                <a:latin typeface="Times New Roman" pitchFamily="18" charset="0"/>
                <a:cs typeface="Tahoma" pitchFamily="34" charset="0"/>
              </a:rPr>
              <a:t>的左侧时，该式的符号为正。可以在一个常数时间内检查一个点是否位于两个点确定的直线的左侧，并且可以求得这个点到该直线的距离。</a:t>
            </a:r>
          </a:p>
        </p:txBody>
      </p:sp>
      <p:sp>
        <p:nvSpPr>
          <p:cNvPr id="96263" name="Rectangle 1084"/>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nvGrpSpPr>
          <p:cNvPr id="96264" name="Group 1134"/>
          <p:cNvGrpSpPr>
            <a:grpSpLocks/>
          </p:cNvGrpSpPr>
          <p:nvPr/>
        </p:nvGrpSpPr>
        <p:grpSpPr bwMode="auto">
          <a:xfrm>
            <a:off x="1536700" y="2579688"/>
            <a:ext cx="6503988" cy="1385887"/>
            <a:chOff x="930" y="1842"/>
            <a:chExt cx="4097" cy="873"/>
          </a:xfrm>
        </p:grpSpPr>
        <p:sp>
          <p:nvSpPr>
            <p:cNvPr id="96265" name="AutoShape 1085"/>
            <p:cNvSpPr>
              <a:spLocks noChangeAspect="1" noChangeArrowheads="1" noTextEdit="1"/>
            </p:cNvSpPr>
            <p:nvPr/>
          </p:nvSpPr>
          <p:spPr bwMode="auto">
            <a:xfrm>
              <a:off x="930" y="1842"/>
              <a:ext cx="407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66" name="Line 1087"/>
            <p:cNvSpPr>
              <a:spLocks noChangeShapeType="1"/>
            </p:cNvSpPr>
            <p:nvPr/>
          </p:nvSpPr>
          <p:spPr bwMode="auto">
            <a:xfrm>
              <a:off x="964" y="1882"/>
              <a:ext cx="2"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7" name="Line 1088"/>
            <p:cNvSpPr>
              <a:spLocks noChangeShapeType="1"/>
            </p:cNvSpPr>
            <p:nvPr/>
          </p:nvSpPr>
          <p:spPr bwMode="auto">
            <a:xfrm>
              <a:off x="2119" y="1882"/>
              <a:ext cx="1"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8" name="Rectangle 1089"/>
            <p:cNvSpPr>
              <a:spLocks noChangeArrowheads="1"/>
            </p:cNvSpPr>
            <p:nvPr/>
          </p:nvSpPr>
          <p:spPr bwMode="auto">
            <a:xfrm>
              <a:off x="4947" y="22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69" name="Rectangle 1090"/>
            <p:cNvSpPr>
              <a:spLocks noChangeArrowheads="1"/>
            </p:cNvSpPr>
            <p:nvPr/>
          </p:nvSpPr>
          <p:spPr bwMode="auto">
            <a:xfrm>
              <a:off x="4830" y="2251"/>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70" name="Rectangle 1091"/>
            <p:cNvSpPr>
              <a:spLocks noChangeArrowheads="1"/>
            </p:cNvSpPr>
            <p:nvPr/>
          </p:nvSpPr>
          <p:spPr bwMode="auto">
            <a:xfrm>
              <a:off x="4513" y="22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71" name="Rectangle 1092"/>
            <p:cNvSpPr>
              <a:spLocks noChangeArrowheads="1"/>
            </p:cNvSpPr>
            <p:nvPr/>
          </p:nvSpPr>
          <p:spPr bwMode="auto">
            <a:xfrm>
              <a:off x="4332" y="22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72" name="Rectangle 1093"/>
            <p:cNvSpPr>
              <a:spLocks noChangeArrowheads="1"/>
            </p:cNvSpPr>
            <p:nvPr/>
          </p:nvSpPr>
          <p:spPr bwMode="auto">
            <a:xfrm>
              <a:off x="4014" y="2251"/>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73" name="Rectangle 1094"/>
            <p:cNvSpPr>
              <a:spLocks noChangeArrowheads="1"/>
            </p:cNvSpPr>
            <p:nvPr/>
          </p:nvSpPr>
          <p:spPr bwMode="auto">
            <a:xfrm>
              <a:off x="3833" y="2251"/>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74" name="Rectangle 1095"/>
            <p:cNvSpPr>
              <a:spLocks noChangeArrowheads="1"/>
            </p:cNvSpPr>
            <p:nvPr/>
          </p:nvSpPr>
          <p:spPr bwMode="auto">
            <a:xfrm>
              <a:off x="3515" y="2251"/>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75" name="Rectangle 1096"/>
            <p:cNvSpPr>
              <a:spLocks noChangeArrowheads="1"/>
            </p:cNvSpPr>
            <p:nvPr/>
          </p:nvSpPr>
          <p:spPr bwMode="auto">
            <a:xfrm>
              <a:off x="3379" y="22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76" name="Rectangle 1097"/>
            <p:cNvSpPr>
              <a:spLocks noChangeArrowheads="1"/>
            </p:cNvSpPr>
            <p:nvPr/>
          </p:nvSpPr>
          <p:spPr bwMode="auto">
            <a:xfrm>
              <a:off x="3036" y="2251"/>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77" name="Rectangle 1098"/>
            <p:cNvSpPr>
              <a:spLocks noChangeArrowheads="1"/>
            </p:cNvSpPr>
            <p:nvPr/>
          </p:nvSpPr>
          <p:spPr bwMode="auto">
            <a:xfrm>
              <a:off x="2880" y="22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78" name="Rectangle 1099"/>
            <p:cNvSpPr>
              <a:spLocks noChangeArrowheads="1"/>
            </p:cNvSpPr>
            <p:nvPr/>
          </p:nvSpPr>
          <p:spPr bwMode="auto">
            <a:xfrm>
              <a:off x="2562" y="2251"/>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79" name="Rectangle 1100"/>
            <p:cNvSpPr>
              <a:spLocks noChangeArrowheads="1"/>
            </p:cNvSpPr>
            <p:nvPr/>
          </p:nvSpPr>
          <p:spPr bwMode="auto">
            <a:xfrm>
              <a:off x="2426" y="2251"/>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0" name="Rectangle 1101"/>
            <p:cNvSpPr>
              <a:spLocks noChangeArrowheads="1"/>
            </p:cNvSpPr>
            <p:nvPr/>
          </p:nvSpPr>
          <p:spPr bwMode="auto">
            <a:xfrm>
              <a:off x="1655" y="25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81" name="Rectangle 1102"/>
            <p:cNvSpPr>
              <a:spLocks noChangeArrowheads="1"/>
            </p:cNvSpPr>
            <p:nvPr/>
          </p:nvSpPr>
          <p:spPr bwMode="auto">
            <a:xfrm>
              <a:off x="1111" y="2523"/>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3</a:t>
              </a:r>
              <a:endParaRPr lang="en-US" altLang="zh-CN" sz="2000">
                <a:solidFill>
                  <a:schemeClr val="accent2"/>
                </a:solidFill>
                <a:latin typeface="Arial" charset="0"/>
                <a:ea typeface="华文行楷" pitchFamily="2" charset="-122"/>
                <a:cs typeface="Tahoma" pitchFamily="34" charset="0"/>
              </a:endParaRPr>
            </a:p>
          </p:txBody>
        </p:sp>
        <p:sp>
          <p:nvSpPr>
            <p:cNvPr id="96282" name="Rectangle 1103"/>
            <p:cNvSpPr>
              <a:spLocks noChangeArrowheads="1"/>
            </p:cNvSpPr>
            <p:nvPr/>
          </p:nvSpPr>
          <p:spPr bwMode="auto">
            <a:xfrm>
              <a:off x="1610" y="2251"/>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83" name="Rectangle 1104"/>
            <p:cNvSpPr>
              <a:spLocks noChangeArrowheads="1"/>
            </p:cNvSpPr>
            <p:nvPr/>
          </p:nvSpPr>
          <p:spPr bwMode="auto">
            <a:xfrm>
              <a:off x="1111" y="2251"/>
              <a:ext cx="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2</a:t>
              </a:r>
              <a:endParaRPr lang="en-US" altLang="zh-CN" sz="2000">
                <a:solidFill>
                  <a:schemeClr val="accent2"/>
                </a:solidFill>
                <a:latin typeface="Arial" charset="0"/>
                <a:ea typeface="华文行楷" pitchFamily="2" charset="-122"/>
                <a:cs typeface="Tahoma" pitchFamily="34" charset="0"/>
              </a:endParaRPr>
            </a:p>
          </p:txBody>
        </p:sp>
        <p:sp>
          <p:nvSpPr>
            <p:cNvPr id="96284" name="Rectangle 1105"/>
            <p:cNvSpPr>
              <a:spLocks noChangeArrowheads="1"/>
            </p:cNvSpPr>
            <p:nvPr/>
          </p:nvSpPr>
          <p:spPr bwMode="auto">
            <a:xfrm>
              <a:off x="1610" y="197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5" name="Rectangle 1106"/>
            <p:cNvSpPr>
              <a:spLocks noChangeArrowheads="1"/>
            </p:cNvSpPr>
            <p:nvPr/>
          </p:nvSpPr>
          <p:spPr bwMode="auto">
            <a:xfrm>
              <a:off x="1111" y="193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6" name="Rectangle 1107"/>
            <p:cNvSpPr>
              <a:spLocks noChangeArrowheads="1"/>
            </p:cNvSpPr>
            <p:nvPr/>
          </p:nvSpPr>
          <p:spPr bwMode="auto">
            <a:xfrm>
              <a:off x="2018" y="247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7" name="Rectangle 1108"/>
            <p:cNvSpPr>
              <a:spLocks noChangeArrowheads="1"/>
            </p:cNvSpPr>
            <p:nvPr/>
          </p:nvSpPr>
          <p:spPr bwMode="auto">
            <a:xfrm>
              <a:off x="2018" y="2205"/>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8" name="Rectangle 1109"/>
            <p:cNvSpPr>
              <a:spLocks noChangeArrowheads="1"/>
            </p:cNvSpPr>
            <p:nvPr/>
          </p:nvSpPr>
          <p:spPr bwMode="auto">
            <a:xfrm>
              <a:off x="2018" y="193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Times New Roman" pitchFamily="18" charset="0"/>
                  <a:ea typeface="华文行楷" pitchFamily="2" charset="-122"/>
                  <a:cs typeface="Tahoma" pitchFamily="34" charset="0"/>
                </a:rPr>
                <a:t>1</a:t>
              </a:r>
              <a:endParaRPr lang="en-US" altLang="zh-CN" sz="2000">
                <a:solidFill>
                  <a:schemeClr val="accent2"/>
                </a:solidFill>
                <a:latin typeface="Arial" charset="0"/>
                <a:ea typeface="华文行楷" pitchFamily="2" charset="-122"/>
                <a:cs typeface="Tahoma" pitchFamily="34" charset="0"/>
              </a:endParaRPr>
            </a:p>
          </p:txBody>
        </p:sp>
        <p:sp>
          <p:nvSpPr>
            <p:cNvPr id="96289" name="Rectangle 1110"/>
            <p:cNvSpPr>
              <a:spLocks noChangeArrowheads="1"/>
            </p:cNvSpPr>
            <p:nvPr/>
          </p:nvSpPr>
          <p:spPr bwMode="auto">
            <a:xfrm>
              <a:off x="4887" y="2154"/>
              <a:ext cx="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290" name="Rectangle 1111"/>
            <p:cNvSpPr>
              <a:spLocks noChangeArrowheads="1"/>
            </p:cNvSpPr>
            <p:nvPr/>
          </p:nvSpPr>
          <p:spPr bwMode="auto">
            <a:xfrm>
              <a:off x="4744" y="21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291" name="Rectangle 1112"/>
            <p:cNvSpPr>
              <a:spLocks noChangeArrowheads="1"/>
            </p:cNvSpPr>
            <p:nvPr/>
          </p:nvSpPr>
          <p:spPr bwMode="auto">
            <a:xfrm>
              <a:off x="4437" y="2154"/>
              <a:ext cx="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292" name="Rectangle 1113"/>
            <p:cNvSpPr>
              <a:spLocks noChangeArrowheads="1"/>
            </p:cNvSpPr>
            <p:nvPr/>
          </p:nvSpPr>
          <p:spPr bwMode="auto">
            <a:xfrm>
              <a:off x="4273" y="2154"/>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293" name="Rectangle 1114"/>
            <p:cNvSpPr>
              <a:spLocks noChangeArrowheads="1"/>
            </p:cNvSpPr>
            <p:nvPr/>
          </p:nvSpPr>
          <p:spPr bwMode="auto">
            <a:xfrm>
              <a:off x="3969" y="2160"/>
              <a:ext cx="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294" name="Rectangle 1115"/>
            <p:cNvSpPr>
              <a:spLocks noChangeArrowheads="1"/>
            </p:cNvSpPr>
            <p:nvPr/>
          </p:nvSpPr>
          <p:spPr bwMode="auto">
            <a:xfrm>
              <a:off x="3789" y="21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295" name="Rectangle 1116"/>
            <p:cNvSpPr>
              <a:spLocks noChangeArrowheads="1"/>
            </p:cNvSpPr>
            <p:nvPr/>
          </p:nvSpPr>
          <p:spPr bwMode="auto">
            <a:xfrm>
              <a:off x="3468" y="2154"/>
              <a:ext cx="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296" name="Rectangle 1117"/>
            <p:cNvSpPr>
              <a:spLocks noChangeArrowheads="1"/>
            </p:cNvSpPr>
            <p:nvPr/>
          </p:nvSpPr>
          <p:spPr bwMode="auto">
            <a:xfrm>
              <a:off x="3304" y="2154"/>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297" name="Rectangle 1118"/>
            <p:cNvSpPr>
              <a:spLocks noChangeArrowheads="1"/>
            </p:cNvSpPr>
            <p:nvPr/>
          </p:nvSpPr>
          <p:spPr bwMode="auto">
            <a:xfrm>
              <a:off x="2992" y="2154"/>
              <a:ext cx="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298" name="Rectangle 1119"/>
            <p:cNvSpPr>
              <a:spLocks noChangeArrowheads="1"/>
            </p:cNvSpPr>
            <p:nvPr/>
          </p:nvSpPr>
          <p:spPr bwMode="auto">
            <a:xfrm>
              <a:off x="2837" y="2154"/>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299" name="Rectangle 1120"/>
            <p:cNvSpPr>
              <a:spLocks noChangeArrowheads="1"/>
            </p:cNvSpPr>
            <p:nvPr/>
          </p:nvSpPr>
          <p:spPr bwMode="auto">
            <a:xfrm>
              <a:off x="2506" y="2154"/>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300" name="Rectangle 1121"/>
            <p:cNvSpPr>
              <a:spLocks noChangeArrowheads="1"/>
            </p:cNvSpPr>
            <p:nvPr/>
          </p:nvSpPr>
          <p:spPr bwMode="auto">
            <a:xfrm>
              <a:off x="2363" y="2154"/>
              <a:ext cx="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301" name="Rectangle 1122"/>
            <p:cNvSpPr>
              <a:spLocks noChangeArrowheads="1"/>
            </p:cNvSpPr>
            <p:nvPr/>
          </p:nvSpPr>
          <p:spPr bwMode="auto">
            <a:xfrm>
              <a:off x="1564" y="2434"/>
              <a:ext cx="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302" name="Rectangle 1123"/>
            <p:cNvSpPr>
              <a:spLocks noChangeArrowheads="1"/>
            </p:cNvSpPr>
            <p:nvPr/>
          </p:nvSpPr>
          <p:spPr bwMode="auto">
            <a:xfrm>
              <a:off x="1020" y="24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303" name="Rectangle 1124"/>
            <p:cNvSpPr>
              <a:spLocks noChangeArrowheads="1"/>
            </p:cNvSpPr>
            <p:nvPr/>
          </p:nvSpPr>
          <p:spPr bwMode="auto">
            <a:xfrm>
              <a:off x="1571" y="2154"/>
              <a:ext cx="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304" name="Rectangle 1125"/>
            <p:cNvSpPr>
              <a:spLocks noChangeArrowheads="1"/>
            </p:cNvSpPr>
            <p:nvPr/>
          </p:nvSpPr>
          <p:spPr bwMode="auto">
            <a:xfrm>
              <a:off x="1020" y="216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305" name="Rectangle 1126"/>
            <p:cNvSpPr>
              <a:spLocks noChangeArrowheads="1"/>
            </p:cNvSpPr>
            <p:nvPr/>
          </p:nvSpPr>
          <p:spPr bwMode="auto">
            <a:xfrm>
              <a:off x="1519" y="1888"/>
              <a:ext cx="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y</a:t>
              </a:r>
              <a:endParaRPr lang="en-US" altLang="zh-CN" sz="2000">
                <a:solidFill>
                  <a:schemeClr val="accent2"/>
                </a:solidFill>
                <a:latin typeface="Arial" charset="0"/>
                <a:ea typeface="华文行楷" pitchFamily="2" charset="-122"/>
                <a:cs typeface="Tahoma" pitchFamily="34" charset="0"/>
              </a:endParaRPr>
            </a:p>
          </p:txBody>
        </p:sp>
        <p:sp>
          <p:nvSpPr>
            <p:cNvPr id="96306" name="Rectangle 1127"/>
            <p:cNvSpPr>
              <a:spLocks noChangeArrowheads="1"/>
            </p:cNvSpPr>
            <p:nvPr/>
          </p:nvSpPr>
          <p:spPr bwMode="auto">
            <a:xfrm>
              <a:off x="1020" y="188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i="1">
                  <a:solidFill>
                    <a:srgbClr val="000000"/>
                  </a:solidFill>
                  <a:latin typeface="Times New Roman" pitchFamily="18" charset="0"/>
                  <a:ea typeface="华文行楷" pitchFamily="2" charset="-122"/>
                  <a:cs typeface="Tahoma" pitchFamily="34" charset="0"/>
                </a:rPr>
                <a:t>x</a:t>
              </a:r>
              <a:endParaRPr lang="en-US" altLang="zh-CN" sz="2000">
                <a:solidFill>
                  <a:schemeClr val="accent2"/>
                </a:solidFill>
                <a:latin typeface="Arial" charset="0"/>
                <a:ea typeface="华文行楷" pitchFamily="2" charset="-122"/>
                <a:cs typeface="Tahoma" pitchFamily="34" charset="0"/>
              </a:endParaRPr>
            </a:p>
          </p:txBody>
        </p:sp>
        <p:sp>
          <p:nvSpPr>
            <p:cNvPr id="96307" name="Rectangle 1128"/>
            <p:cNvSpPr>
              <a:spLocks noChangeArrowheads="1"/>
            </p:cNvSpPr>
            <p:nvPr/>
          </p:nvSpPr>
          <p:spPr bwMode="auto">
            <a:xfrm>
              <a:off x="4623" y="213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sp>
          <p:nvSpPr>
            <p:cNvPr id="96308" name="Rectangle 1129"/>
            <p:cNvSpPr>
              <a:spLocks noChangeArrowheads="1"/>
            </p:cNvSpPr>
            <p:nvPr/>
          </p:nvSpPr>
          <p:spPr bwMode="auto">
            <a:xfrm>
              <a:off x="4153" y="213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sp>
          <p:nvSpPr>
            <p:cNvPr id="96309" name="Rectangle 1130"/>
            <p:cNvSpPr>
              <a:spLocks noChangeArrowheads="1"/>
            </p:cNvSpPr>
            <p:nvPr/>
          </p:nvSpPr>
          <p:spPr bwMode="auto">
            <a:xfrm>
              <a:off x="3668" y="213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sp>
          <p:nvSpPr>
            <p:cNvPr id="96310" name="Rectangle 1131"/>
            <p:cNvSpPr>
              <a:spLocks noChangeArrowheads="1"/>
            </p:cNvSpPr>
            <p:nvPr/>
          </p:nvSpPr>
          <p:spPr bwMode="auto">
            <a:xfrm>
              <a:off x="3182" y="2133"/>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sp>
          <p:nvSpPr>
            <p:cNvPr id="96311" name="Rectangle 1132"/>
            <p:cNvSpPr>
              <a:spLocks noChangeArrowheads="1"/>
            </p:cNvSpPr>
            <p:nvPr/>
          </p:nvSpPr>
          <p:spPr bwMode="auto">
            <a:xfrm>
              <a:off x="2714" y="213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sp>
          <p:nvSpPr>
            <p:cNvPr id="96312" name="Rectangle 1133"/>
            <p:cNvSpPr>
              <a:spLocks noChangeArrowheads="1"/>
            </p:cNvSpPr>
            <p:nvPr/>
          </p:nvSpPr>
          <p:spPr bwMode="auto">
            <a:xfrm>
              <a:off x="2236" y="213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solidFill>
                    <a:srgbClr val="000000"/>
                  </a:solidFill>
                  <a:latin typeface="Symbol" pitchFamily="18" charset="2"/>
                  <a:ea typeface="华文行楷" pitchFamily="2" charset="-122"/>
                  <a:cs typeface="Tahoma" pitchFamily="34" charset="0"/>
                </a:rPr>
                <a:t>=</a:t>
              </a:r>
              <a:endParaRPr lang="en-US" altLang="zh-CN" sz="2000">
                <a:solidFill>
                  <a:schemeClr val="accent2"/>
                </a:solidFill>
                <a:latin typeface="Arial" charset="0"/>
                <a:ea typeface="华文行楷" pitchFamily="2" charset="-122"/>
                <a:cs typeface="Tahoma" pitchFamily="34" charset="0"/>
              </a:endParaRPr>
            </a:p>
          </p:txBody>
        </p:sp>
      </p:grpSp>
    </p:spTree>
    <p:extLst>
      <p:ext uri="{BB962C8B-B14F-4D97-AF65-F5344CB8AC3E}">
        <p14:creationId xmlns:p14="http://schemas.microsoft.com/office/powerpoint/2010/main" val="123504643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A9F6E80-56D3-45E3-AC81-F82969627432}"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593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F34F51E-2428-4688-9115-4B902120112A}" type="slidenum">
              <a:rPr lang="en-US" altLang="zh-CN" sz="1400" b="0" smtClean="0">
                <a:latin typeface="Comic Sans MS" pitchFamily="66" charset="0"/>
                <a:cs typeface="Tahoma" pitchFamily="34" charset="0"/>
              </a:rPr>
              <a:pPr>
                <a:spcBef>
                  <a:spcPct val="0"/>
                </a:spcBef>
                <a:buClrTx/>
                <a:buSzTx/>
                <a:buFontTx/>
                <a:buNone/>
              </a:pPr>
              <a:t>4</a:t>
            </a:fld>
            <a:endParaRPr lang="en-US" altLang="zh-CN" sz="1400" b="0" smtClean="0">
              <a:latin typeface="Comic Sans MS" pitchFamily="66" charset="0"/>
              <a:cs typeface="Tahoma" pitchFamily="34" charset="0"/>
            </a:endParaRPr>
          </a:p>
        </p:txBody>
      </p:sp>
      <p:sp>
        <p:nvSpPr>
          <p:cNvPr id="59397" name="Text Box 2"/>
          <p:cNvSpPr txBox="1">
            <a:spLocks noChangeArrowheads="1"/>
          </p:cNvSpPr>
          <p:nvPr/>
        </p:nvSpPr>
        <p:spPr bwMode="auto">
          <a:xfrm>
            <a:off x="609600" y="533400"/>
            <a:ext cx="8001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①</a:t>
            </a:r>
            <a:r>
              <a:rPr kumimoji="1" lang="en-US" altLang="zh-CN" sz="2400" i="1">
                <a:latin typeface="Times New Roman" pitchFamily="18" charset="0"/>
                <a:cs typeface="Tahoma" pitchFamily="34" charset="0"/>
              </a:rPr>
              <a:t> 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a       </a:t>
            </a:r>
            <a:r>
              <a:rPr kumimoji="1" lang="zh-CN" altLang="en-US" sz="2400">
                <a:latin typeface="Times New Roman" pitchFamily="18" charset="0"/>
                <a:cs typeface="Tahoma" pitchFamily="34" charset="0"/>
              </a:rPr>
              <a:t>的最大子段和；</a:t>
            </a:r>
          </a:p>
          <a:p>
            <a:pPr algn="just" eaLnBrk="1" hangingPunct="1">
              <a:spcBef>
                <a:spcPct val="50000"/>
              </a:spcBef>
              <a:buClrTx/>
              <a:buSzTx/>
              <a:buFontTx/>
              <a:buNone/>
            </a:pPr>
            <a:r>
              <a:rPr kumimoji="1" lang="zh-CN" altLang="en-US" sz="2400">
                <a:latin typeface="Times New Roman" pitchFamily="18" charset="0"/>
                <a:cs typeface="Tahoma" pitchFamily="34" charset="0"/>
              </a:rPr>
              <a:t>②</a:t>
            </a: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r>
              <a:rPr kumimoji="1" lang="en-US" altLang="zh-CN" sz="2400" i="1">
                <a:latin typeface="Times New Roman" pitchFamily="18" charset="0"/>
                <a:cs typeface="Tahoma" pitchFamily="34" charset="0"/>
              </a:rPr>
              <a:t>a       </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baseline="-30000">
                <a:latin typeface="Times New Roman" pitchFamily="18" charset="0"/>
                <a:cs typeface="Tahoma" pitchFamily="34" charset="0"/>
              </a:rPr>
              <a:t> </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p>
          <a:p>
            <a:pPr algn="just" eaLnBrk="1" hangingPunct="1">
              <a:spcBef>
                <a:spcPct val="50000"/>
              </a:spcBef>
              <a:buClrTx/>
              <a:buSzTx/>
              <a:buFontTx/>
              <a:buNone/>
            </a:pPr>
            <a:r>
              <a:rPr kumimoji="1" lang="zh-CN" altLang="en-US" sz="2400">
                <a:latin typeface="Times New Roman" pitchFamily="18" charset="0"/>
                <a:cs typeface="Tahoma" pitchFamily="34" charset="0"/>
              </a:rPr>
              <a:t>③</a:t>
            </a: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             ，且     </a:t>
            </a:r>
          </a:p>
          <a:p>
            <a:pPr eaLnBrk="1" hangingPunct="1">
              <a:spcBef>
                <a:spcPct val="50000"/>
              </a:spcBef>
              <a:buClrTx/>
              <a:buSzTx/>
              <a:buFontTx/>
              <a:buNone/>
            </a:pPr>
            <a:endParaRPr kumimoji="1" lang="en-US" altLang="zh-CN" sz="2400">
              <a:latin typeface="Times New Roman" pitchFamily="18" charset="0"/>
              <a:cs typeface="Tahoma" pitchFamily="34" charset="0"/>
            </a:endParaRPr>
          </a:p>
        </p:txBody>
      </p:sp>
      <p:graphicFrame>
        <p:nvGraphicFramePr>
          <p:cNvPr id="59398" name="Object 3"/>
          <p:cNvGraphicFramePr>
            <a:graphicFrameLocks noChangeAspect="1"/>
          </p:cNvGraphicFramePr>
          <p:nvPr/>
        </p:nvGraphicFramePr>
        <p:xfrm>
          <a:off x="5295900" y="762000"/>
          <a:ext cx="495300" cy="288925"/>
        </p:xfrm>
        <a:graphic>
          <a:graphicData uri="http://schemas.openxmlformats.org/presentationml/2006/ole">
            <mc:AlternateContent xmlns:mc="http://schemas.openxmlformats.org/markup-compatibility/2006">
              <mc:Choice xmlns:v="urn:schemas-microsoft-com:vml" Requires="v">
                <p:oleObj spid="_x0000_s38962" r:id="rId3" imgW="368300" imgH="228600" progId="Equation.3">
                  <p:embed/>
                </p:oleObj>
              </mc:Choice>
              <mc:Fallback>
                <p:oleObj r:id="rId3" imgW="368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0" y="76200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4"/>
          <p:cNvGraphicFramePr>
            <a:graphicFrameLocks noChangeAspect="1"/>
          </p:cNvGraphicFramePr>
          <p:nvPr/>
        </p:nvGraphicFramePr>
        <p:xfrm>
          <a:off x="4533900" y="1295400"/>
          <a:ext cx="495300" cy="288925"/>
        </p:xfrm>
        <a:graphic>
          <a:graphicData uri="http://schemas.openxmlformats.org/presentationml/2006/ole">
            <mc:AlternateContent xmlns:mc="http://schemas.openxmlformats.org/markup-compatibility/2006">
              <mc:Choice xmlns:v="urn:schemas-microsoft-com:vml" Requires="v">
                <p:oleObj spid="_x0000_s38963" r:id="rId5" imgW="368300" imgH="228600" progId="Equation.3">
                  <p:embed/>
                </p:oleObj>
              </mc:Choice>
              <mc:Fallback>
                <p:oleObj r:id="rId5" imgW="368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29540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Rectangle 6"/>
          <p:cNvSpPr>
            <a:spLocks noChangeArrowheads="1"/>
          </p:cNvSpPr>
          <p:nvPr/>
        </p:nvSpPr>
        <p:spPr bwMode="auto">
          <a:xfrm>
            <a:off x="43862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9401" name="Object 5"/>
          <p:cNvGraphicFramePr>
            <a:graphicFrameLocks noChangeAspect="1"/>
          </p:cNvGraphicFramePr>
          <p:nvPr/>
        </p:nvGraphicFramePr>
        <p:xfrm>
          <a:off x="4427538" y="1552575"/>
          <a:ext cx="719137" cy="682625"/>
        </p:xfrm>
        <a:graphic>
          <a:graphicData uri="http://schemas.openxmlformats.org/presentationml/2006/ole">
            <mc:AlternateContent xmlns:mc="http://schemas.openxmlformats.org/markup-compatibility/2006">
              <mc:Choice xmlns:v="urn:schemas-microsoft-com:vml" Requires="v">
                <p:oleObj spid="_x0000_s38964" r:id="rId6" imgW="368140" imgH="444307" progId="Equation.3">
                  <p:embed/>
                </p:oleObj>
              </mc:Choice>
              <mc:Fallback>
                <p:oleObj r:id="rId6" imgW="368140"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1552575"/>
                        <a:ext cx="7191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Rectangle 8"/>
          <p:cNvSpPr>
            <a:spLocks noChangeArrowheads="1"/>
          </p:cNvSpPr>
          <p:nvPr/>
        </p:nvSpPr>
        <p:spPr bwMode="auto">
          <a:xfrm>
            <a:off x="3633788"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9403" name="Object 7"/>
          <p:cNvGraphicFramePr>
            <a:graphicFrameLocks noChangeAspect="1"/>
          </p:cNvGraphicFramePr>
          <p:nvPr/>
        </p:nvGraphicFramePr>
        <p:xfrm>
          <a:off x="2590800" y="2273300"/>
          <a:ext cx="3529013" cy="469900"/>
        </p:xfrm>
        <a:graphic>
          <a:graphicData uri="http://schemas.openxmlformats.org/presentationml/2006/ole">
            <mc:AlternateContent xmlns:mc="http://schemas.openxmlformats.org/markup-compatibility/2006">
              <mc:Choice xmlns:v="urn:schemas-microsoft-com:vml" Requires="v">
                <p:oleObj spid="_x0000_s38965" r:id="rId8" imgW="1879600" imgH="228600" progId="Equation.3">
                  <p:embed/>
                </p:oleObj>
              </mc:Choice>
              <mc:Fallback>
                <p:oleObj r:id="rId8" imgW="1879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273300"/>
                        <a:ext cx="3529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Text Box 9"/>
          <p:cNvSpPr txBox="1">
            <a:spLocks noChangeArrowheads="1"/>
          </p:cNvSpPr>
          <p:nvPr/>
        </p:nvSpPr>
        <p:spPr bwMode="auto">
          <a:xfrm>
            <a:off x="574675" y="3048000"/>
            <a:ext cx="82788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30000"/>
              </a:lnSpc>
              <a:spcBef>
                <a:spcPct val="50000"/>
              </a:spcBef>
              <a:buClrTx/>
              <a:buSzTx/>
              <a:buFontTx/>
              <a:buNone/>
            </a:pP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2</a:t>
            </a:r>
            <a:r>
              <a:rPr kumimoji="1" lang="zh-CN" altLang="en-US" sz="2400">
                <a:latin typeface="宋体" charset="-122"/>
                <a:cs typeface="Tahoma" pitchFamily="34" charset="0"/>
              </a:rPr>
              <a:t>）</a:t>
            </a:r>
            <a:r>
              <a:rPr kumimoji="1" lang="zh-CN" altLang="en-US" sz="2400">
                <a:solidFill>
                  <a:srgbClr val="FF3300"/>
                </a:solidFill>
                <a:latin typeface="宋体" charset="-122"/>
                <a:cs typeface="Tahoma" pitchFamily="34" charset="0"/>
              </a:rPr>
              <a:t>求解子问题</a:t>
            </a:r>
            <a:r>
              <a:rPr kumimoji="1" lang="zh-CN" altLang="en-US" sz="2400">
                <a:latin typeface="宋体" charset="-122"/>
                <a:cs typeface="Tahoma" pitchFamily="34" charset="0"/>
              </a:rPr>
              <a:t>：对于划分阶段的情况①和②可递归求解，而对情况③需要分别计算                        ，</a:t>
            </a:r>
            <a:r>
              <a:rPr kumimoji="1" lang="zh-CN" altLang="en-US" sz="2400">
                <a:latin typeface="Times New Roman" pitchFamily="18" charset="0"/>
                <a:cs typeface="Tahoma" pitchFamily="34" charset="0"/>
              </a:rPr>
              <a:t> </a:t>
            </a:r>
          </a:p>
        </p:txBody>
      </p:sp>
      <p:sp>
        <p:nvSpPr>
          <p:cNvPr id="59405" name="Text Box 12"/>
          <p:cNvSpPr txBox="1">
            <a:spLocks noChangeArrowheads="1"/>
          </p:cNvSpPr>
          <p:nvPr/>
        </p:nvSpPr>
        <p:spPr bwMode="auto">
          <a:xfrm>
            <a:off x="4357688" y="4357688"/>
            <a:ext cx="4786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Times New Roman" pitchFamily="18" charset="0"/>
                <a:cs typeface="Tahoma" pitchFamily="34" charset="0"/>
              </a:rPr>
              <a:t>，则</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1+</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为情况③的最大子段和。</a:t>
            </a:r>
          </a:p>
        </p:txBody>
      </p:sp>
      <p:sp>
        <p:nvSpPr>
          <p:cNvPr id="59406" name="Text Box 13"/>
          <p:cNvSpPr txBox="1">
            <a:spLocks noChangeArrowheads="1"/>
          </p:cNvSpPr>
          <p:nvPr/>
        </p:nvSpPr>
        <p:spPr bwMode="auto">
          <a:xfrm>
            <a:off x="539750" y="5121275"/>
            <a:ext cx="8070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合并</a:t>
            </a:r>
            <a:r>
              <a:rPr kumimoji="1" lang="zh-CN" altLang="en-US" sz="2400">
                <a:latin typeface="Times New Roman" pitchFamily="18" charset="0"/>
                <a:cs typeface="Tahoma" pitchFamily="34" charset="0"/>
              </a:rPr>
              <a:t>：比较在划分阶段的三种情况下的最大子段和，取三者之中的较大者为原问题的解。</a:t>
            </a:r>
          </a:p>
        </p:txBody>
      </p:sp>
      <p:graphicFrame>
        <p:nvGraphicFramePr>
          <p:cNvPr id="59407" name="Object 15"/>
          <p:cNvGraphicFramePr>
            <a:graphicFrameLocks noChangeAspect="1"/>
          </p:cNvGraphicFramePr>
          <p:nvPr/>
        </p:nvGraphicFramePr>
        <p:xfrm>
          <a:off x="4284663" y="3500438"/>
          <a:ext cx="3490912" cy="760412"/>
        </p:xfrm>
        <a:graphic>
          <a:graphicData uri="http://schemas.openxmlformats.org/presentationml/2006/ole">
            <mc:AlternateContent xmlns:mc="http://schemas.openxmlformats.org/markup-compatibility/2006">
              <mc:Choice xmlns:v="urn:schemas-microsoft-com:vml" Requires="v">
                <p:oleObj spid="_x0000_s38966" name="公式" r:id="rId10" imgW="1790700" imgH="444500" progId="Equation.3">
                  <p:embed/>
                </p:oleObj>
              </mc:Choice>
              <mc:Fallback>
                <p:oleObj name="公式" r:id="rId10" imgW="17907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3500438"/>
                        <a:ext cx="3490912"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8" name="Object 17"/>
          <p:cNvGraphicFramePr>
            <a:graphicFrameLocks noChangeAspect="1"/>
          </p:cNvGraphicFramePr>
          <p:nvPr/>
        </p:nvGraphicFramePr>
        <p:xfrm>
          <a:off x="285750" y="4143375"/>
          <a:ext cx="4143375" cy="806450"/>
        </p:xfrm>
        <a:graphic>
          <a:graphicData uri="http://schemas.openxmlformats.org/presentationml/2006/ole">
            <mc:AlternateContent xmlns:mc="http://schemas.openxmlformats.org/markup-compatibility/2006">
              <mc:Choice xmlns:v="urn:schemas-microsoft-com:vml" Requires="v">
                <p:oleObj spid="_x0000_s38967" name="公式" r:id="rId12" imgW="2146300" imgH="469900" progId="Equation.3">
                  <p:embed/>
                </p:oleObj>
              </mc:Choice>
              <mc:Fallback>
                <p:oleObj name="公式" r:id="rId12" imgW="2146300" imgH="469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4143375"/>
                        <a:ext cx="41433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297358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AFAF547-A534-4B7B-A0ED-2AE942BCA18E}"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14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DE873C7-44F8-450D-BF85-66A10DF16DF8}" type="slidenum">
              <a:rPr lang="en-US" altLang="zh-CN" sz="1400" b="0" smtClean="0">
                <a:latin typeface="Comic Sans MS" pitchFamily="66" charset="0"/>
                <a:cs typeface="Tahoma" pitchFamily="34" charset="0"/>
              </a:rPr>
              <a:pPr>
                <a:spcBef>
                  <a:spcPct val="0"/>
                </a:spcBef>
                <a:buClrTx/>
                <a:buSzTx/>
                <a:buFontTx/>
                <a:buNone/>
              </a:pPr>
              <a:t>5</a:t>
            </a:fld>
            <a:endParaRPr lang="en-US" altLang="zh-CN" sz="1400" b="0" smtClean="0">
              <a:latin typeface="Comic Sans MS" pitchFamily="66" charset="0"/>
              <a:cs typeface="Tahoma" pitchFamily="34" charset="0"/>
            </a:endParaRPr>
          </a:p>
        </p:txBody>
      </p:sp>
      <p:sp>
        <p:nvSpPr>
          <p:cNvPr id="61445" name="Text Box 1026"/>
          <p:cNvSpPr txBox="1">
            <a:spLocks noChangeArrowheads="1"/>
          </p:cNvSpPr>
          <p:nvPr/>
        </p:nvSpPr>
        <p:spPr bwMode="auto">
          <a:xfrm>
            <a:off x="609600" y="4572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endParaRPr kumimoji="1" lang="zh-CN" altLang="zh-CN" sz="2400" b="0">
              <a:latin typeface="Times New Roman" pitchFamily="18" charset="0"/>
              <a:cs typeface="Tahoma" pitchFamily="34" charset="0"/>
            </a:endParaRPr>
          </a:p>
        </p:txBody>
      </p:sp>
      <p:grpSp>
        <p:nvGrpSpPr>
          <p:cNvPr id="61446" name="Group 1027"/>
          <p:cNvGrpSpPr>
            <a:grpSpLocks/>
          </p:cNvGrpSpPr>
          <p:nvPr/>
        </p:nvGrpSpPr>
        <p:grpSpPr bwMode="auto">
          <a:xfrm>
            <a:off x="900113" y="404813"/>
            <a:ext cx="7475537" cy="5926137"/>
            <a:chOff x="1547" y="2033"/>
            <a:chExt cx="7654" cy="8197"/>
          </a:xfrm>
        </p:grpSpPr>
        <p:sp>
          <p:nvSpPr>
            <p:cNvPr id="61447" name="Text Box 1028"/>
            <p:cNvSpPr txBox="1">
              <a:spLocks noChangeArrowheads="1"/>
            </p:cNvSpPr>
            <p:nvPr/>
          </p:nvSpPr>
          <p:spPr bwMode="auto">
            <a:xfrm>
              <a:off x="1547" y="2037"/>
              <a:ext cx="7654" cy="8193"/>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dirty="0">
                  <a:latin typeface="Times New Roman" pitchFamily="18" charset="0"/>
                  <a:cs typeface="Tahoma" pitchFamily="34" charset="0"/>
                </a:rPr>
                <a:t>算法</a:t>
              </a:r>
              <a:r>
                <a:rPr lang="en-US" altLang="zh-CN" sz="2400" dirty="0">
                  <a:latin typeface="Times New Roman" pitchFamily="18" charset="0"/>
                  <a:cs typeface="Tahoma" pitchFamily="34" charset="0"/>
                </a:rPr>
                <a:t>4.7——</a:t>
              </a:r>
              <a:r>
                <a:rPr lang="zh-CN" altLang="en-US" sz="2400" dirty="0">
                  <a:latin typeface="Times New Roman" pitchFamily="18" charset="0"/>
                  <a:cs typeface="Tahoma" pitchFamily="34" charset="0"/>
                </a:rPr>
                <a:t>最大子段和问题</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a[ ],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left,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right)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sum=0;</a:t>
              </a:r>
            </a:p>
            <a:p>
              <a:pPr algn="just">
                <a:lnSpc>
                  <a:spcPct val="104000"/>
                </a:lnSpc>
                <a:spcBef>
                  <a:spcPct val="0"/>
                </a:spcBef>
                <a:buClrTx/>
                <a:buSzTx/>
                <a:buFontTx/>
                <a:buNone/>
              </a:pPr>
              <a:r>
                <a:rPr lang="en-US" altLang="zh-CN" sz="2400" dirty="0">
                  <a:latin typeface="Times New Roman" pitchFamily="18" charset="0"/>
                  <a:cs typeface="Tahoma" pitchFamily="34" charset="0"/>
                </a:rPr>
                <a:t>       if (left= =right) {      </a:t>
              </a:r>
              <a:r>
                <a:rPr lang="en-US" altLang="zh-CN" sz="2400" dirty="0">
                  <a:solidFill>
                    <a:srgbClr val="FF0000"/>
                  </a:solidFill>
                  <a:latin typeface="Times New Roman" pitchFamily="18" charset="0"/>
                  <a:cs typeface="Tahoma" pitchFamily="34" charset="0"/>
                </a:rPr>
                <a:t>//</a:t>
              </a:r>
              <a:r>
                <a:rPr lang="zh-CN" altLang="en-US" sz="2400" dirty="0">
                  <a:solidFill>
                    <a:srgbClr val="FF0000"/>
                  </a:solidFill>
                  <a:latin typeface="Times New Roman" pitchFamily="18" charset="0"/>
                  <a:cs typeface="Tahoma" pitchFamily="34" charset="0"/>
                </a:rPr>
                <a:t>如果序列长度为</a:t>
              </a:r>
              <a:r>
                <a:rPr lang="en-US" altLang="zh-CN" sz="2400" dirty="0">
                  <a:solidFill>
                    <a:srgbClr val="FF0000"/>
                  </a:solidFill>
                  <a:latin typeface="Times New Roman" pitchFamily="18" charset="0"/>
                  <a:cs typeface="Tahoma" pitchFamily="34" charset="0"/>
                </a:rPr>
                <a:t>1</a:t>
              </a:r>
              <a:r>
                <a:rPr lang="zh-CN" altLang="en-US" sz="2400" dirty="0">
                  <a:solidFill>
                    <a:srgbClr val="FF0000"/>
                  </a:solidFill>
                  <a:latin typeface="Times New Roman" pitchFamily="18" charset="0"/>
                  <a:cs typeface="Tahoma" pitchFamily="34" charset="0"/>
                </a:rPr>
                <a:t>，直接求解</a:t>
              </a:r>
            </a:p>
            <a:p>
              <a:pPr algn="just">
                <a:lnSpc>
                  <a:spcPct val="104000"/>
                </a:lnSpc>
                <a:spcBef>
                  <a:spcPct val="0"/>
                </a:spcBef>
                <a:buClrTx/>
                <a:buSzTx/>
                <a:buFontTx/>
                <a:buNone/>
              </a:pPr>
              <a:r>
                <a:rPr lang="en-US" altLang="zh-CN" sz="2400" dirty="0">
                  <a:latin typeface="Times New Roman" pitchFamily="18" charset="0"/>
                  <a:cs typeface="Tahoma" pitchFamily="34" charset="0"/>
                </a:rPr>
                <a:t>           sum=a[left];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else {</a:t>
              </a:r>
            </a:p>
            <a:p>
              <a:pPr algn="just">
                <a:lnSpc>
                  <a:spcPct val="104000"/>
                </a:lnSpc>
                <a:spcBef>
                  <a:spcPct val="0"/>
                </a:spcBef>
                <a:buClrTx/>
                <a:buSzTx/>
                <a:buFontTx/>
                <a:buNone/>
              </a:pPr>
              <a:r>
                <a:rPr lang="en-US" altLang="zh-CN" sz="2400" dirty="0">
                  <a:latin typeface="Times New Roman" pitchFamily="18" charset="0"/>
                  <a:cs typeface="Tahoma" pitchFamily="34" charset="0"/>
                </a:rPr>
                <a:t>          center=(</a:t>
              </a:r>
              <a:r>
                <a:rPr lang="en-US" altLang="zh-CN" sz="2400" dirty="0" err="1">
                  <a:latin typeface="Times New Roman" pitchFamily="18" charset="0"/>
                  <a:cs typeface="Tahoma" pitchFamily="34" charset="0"/>
                </a:rPr>
                <a:t>left+right</a:t>
              </a:r>
              <a:r>
                <a:rPr lang="en-US" altLang="zh-CN" sz="2400" dirty="0">
                  <a:latin typeface="Times New Roman" pitchFamily="18" charset="0"/>
                  <a:cs typeface="Tahoma" pitchFamily="34" charset="0"/>
                </a:rPr>
                <a:t>)/2;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划分</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leftsum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 left, center);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对应情况①，递归求解</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rightsum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 center+1, right);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对应情况②，递归求解</a:t>
              </a:r>
            </a:p>
          </p:txBody>
        </p:sp>
        <p:grpSp>
          <p:nvGrpSpPr>
            <p:cNvPr id="61448" name="Group 1029"/>
            <p:cNvGrpSpPr>
              <a:grpSpLocks/>
            </p:cNvGrpSpPr>
            <p:nvPr/>
          </p:nvGrpSpPr>
          <p:grpSpPr bwMode="auto">
            <a:xfrm>
              <a:off x="1549" y="2033"/>
              <a:ext cx="550" cy="864"/>
              <a:chOff x="1519" y="3141"/>
              <a:chExt cx="550" cy="864"/>
            </a:xfrm>
          </p:grpSpPr>
          <p:sp>
            <p:nvSpPr>
              <p:cNvPr id="61449" name="AutoShape 1030"/>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5543" name="WordArt 1031"/>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364157687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A17A839-7433-4C65-8FB4-7C14511AE5B1}"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24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24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4DEB1BF8-6D70-4674-B08C-85D20F8734CA}" type="slidenum">
              <a:rPr lang="en-US" altLang="zh-CN" sz="1400" b="0" smtClean="0">
                <a:latin typeface="Comic Sans MS" pitchFamily="66" charset="0"/>
                <a:cs typeface="Tahoma" pitchFamily="34" charset="0"/>
              </a:rPr>
              <a:pPr>
                <a:spcBef>
                  <a:spcPct val="0"/>
                </a:spcBef>
                <a:buClrTx/>
                <a:buSzTx/>
                <a:buFontTx/>
                <a:buNone/>
              </a:pPr>
              <a:t>6</a:t>
            </a:fld>
            <a:endParaRPr lang="en-US" altLang="zh-CN" sz="1400" b="0" smtClean="0">
              <a:latin typeface="Comic Sans MS" pitchFamily="66" charset="0"/>
              <a:cs typeface="Tahoma" pitchFamily="34" charset="0"/>
            </a:endParaRPr>
          </a:p>
        </p:txBody>
      </p:sp>
      <p:sp>
        <p:nvSpPr>
          <p:cNvPr id="62469" name="Text Box 4"/>
          <p:cNvSpPr txBox="1">
            <a:spLocks noChangeArrowheads="1"/>
          </p:cNvSpPr>
          <p:nvPr/>
        </p:nvSpPr>
        <p:spPr bwMode="auto">
          <a:xfrm>
            <a:off x="684213" y="0"/>
            <a:ext cx="7488237" cy="6816725"/>
          </a:xfrm>
          <a:prstGeom prst="rect">
            <a:avLst/>
          </a:prstGeom>
          <a:noFill/>
          <a:ln w="63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300">
                <a:latin typeface="Times New Roman" pitchFamily="18" charset="0"/>
                <a:cs typeface="Tahoma" pitchFamily="34" charset="0"/>
              </a:rPr>
              <a:t>        s1=0; lefts=0;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以下对应情况③，先求解</a:t>
            </a:r>
            <a:r>
              <a:rPr lang="en-US" altLang="zh-CN" sz="2300">
                <a:solidFill>
                  <a:srgbClr val="008000"/>
                </a:solidFill>
                <a:latin typeface="Times New Roman" pitchFamily="18" charset="0"/>
                <a:cs typeface="Tahoma" pitchFamily="34" charset="0"/>
              </a:rPr>
              <a:t>s1</a:t>
            </a:r>
          </a:p>
          <a:p>
            <a:pPr eaLnBrk="1" hangingPunct="1">
              <a:spcBef>
                <a:spcPct val="0"/>
              </a:spcBef>
              <a:buClrTx/>
              <a:buSzTx/>
              <a:buFontTx/>
              <a:buNone/>
            </a:pPr>
            <a:r>
              <a:rPr lang="en-US" altLang="zh-CN" sz="2300">
                <a:latin typeface="Times New Roman" pitchFamily="18" charset="0"/>
                <a:cs typeface="Tahoma" pitchFamily="34" charset="0"/>
              </a:rPr>
              <a:t>        for (i=center; i&gt;=left; i--)</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lefts+=a[i];</a:t>
            </a:r>
          </a:p>
          <a:p>
            <a:pPr eaLnBrk="1" hangingPunct="1">
              <a:spcBef>
                <a:spcPct val="0"/>
              </a:spcBef>
              <a:buClrTx/>
              <a:buSzTx/>
              <a:buFontTx/>
              <a:buNone/>
            </a:pPr>
            <a:r>
              <a:rPr lang="en-US" altLang="zh-CN" sz="2300">
                <a:latin typeface="Times New Roman" pitchFamily="18" charset="0"/>
                <a:cs typeface="Tahoma" pitchFamily="34" charset="0"/>
              </a:rPr>
              <a:t>            if (lefts&gt;s1) s1=lefts;</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s2=0; rights=0;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再求解</a:t>
            </a:r>
            <a:r>
              <a:rPr lang="en-US" altLang="zh-CN" sz="2300">
                <a:solidFill>
                  <a:srgbClr val="008000"/>
                </a:solidFill>
                <a:latin typeface="Times New Roman" pitchFamily="18" charset="0"/>
                <a:cs typeface="Tahoma" pitchFamily="34" charset="0"/>
              </a:rPr>
              <a:t>s2</a:t>
            </a:r>
          </a:p>
          <a:p>
            <a:pPr eaLnBrk="1" hangingPunct="1">
              <a:spcBef>
                <a:spcPct val="0"/>
              </a:spcBef>
              <a:buClrTx/>
              <a:buSzTx/>
              <a:buFontTx/>
              <a:buNone/>
            </a:pPr>
            <a:r>
              <a:rPr lang="en-US" altLang="zh-CN" sz="2300">
                <a:latin typeface="Times New Roman" pitchFamily="18" charset="0"/>
                <a:cs typeface="Tahoma" pitchFamily="34" charset="0"/>
              </a:rPr>
              <a:t>        for (j=center+1; j&lt;=right; j++)</a:t>
            </a:r>
          </a:p>
          <a:p>
            <a:pPr eaLnBrk="1" hangingPunct="1">
              <a:spcBef>
                <a:spcPct val="0"/>
              </a:spcBef>
              <a:buClrTx/>
              <a:buSzTx/>
              <a:buFontTx/>
              <a:buNone/>
            </a:pPr>
            <a:r>
              <a:rPr lang="en-US" altLang="zh-CN" sz="2300">
                <a:latin typeface="Times New Roman" pitchFamily="18" charset="0"/>
                <a:cs typeface="Tahoma" pitchFamily="34" charset="0"/>
              </a:rPr>
              <a:t>        { </a:t>
            </a:r>
          </a:p>
          <a:p>
            <a:pPr eaLnBrk="1" hangingPunct="1">
              <a:spcBef>
                <a:spcPct val="0"/>
              </a:spcBef>
              <a:buClrTx/>
              <a:buSzTx/>
              <a:buFontTx/>
              <a:buNone/>
            </a:pPr>
            <a:r>
              <a:rPr lang="en-US" altLang="zh-CN" sz="2300">
                <a:latin typeface="Times New Roman" pitchFamily="18" charset="0"/>
                <a:cs typeface="Tahoma" pitchFamily="34" charset="0"/>
              </a:rPr>
              <a:t>            rights+=a[j];</a:t>
            </a:r>
          </a:p>
          <a:p>
            <a:pPr eaLnBrk="1" hangingPunct="1">
              <a:spcBef>
                <a:spcPct val="0"/>
              </a:spcBef>
              <a:buClrTx/>
              <a:buSzTx/>
              <a:buFontTx/>
              <a:buNone/>
            </a:pPr>
            <a:r>
              <a:rPr lang="en-US" altLang="zh-CN" sz="2300">
                <a:latin typeface="Times New Roman" pitchFamily="18" charset="0"/>
                <a:cs typeface="Tahoma" pitchFamily="34" charset="0"/>
              </a:rPr>
              <a:t>            if (rights&gt;s2) s2=rights;</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sum=s1+s2;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计算情况③的最大子段和 </a:t>
            </a:r>
          </a:p>
          <a:p>
            <a:pPr eaLnBrk="1" hangingPunct="1">
              <a:spcBef>
                <a:spcPct val="0"/>
              </a:spcBef>
              <a:buClrTx/>
              <a:buSzTx/>
              <a:buFontTx/>
              <a:buNone/>
            </a:pPr>
            <a:r>
              <a:rPr lang="zh-CN" altLang="en-US" sz="2300">
                <a:latin typeface="Times New Roman" pitchFamily="18" charset="0"/>
                <a:cs typeface="Tahoma" pitchFamily="34" charset="0"/>
              </a:rPr>
              <a:t>        </a:t>
            </a:r>
            <a:r>
              <a:rPr lang="en-US" altLang="zh-CN" sz="2300">
                <a:latin typeface="Times New Roman" pitchFamily="18" charset="0"/>
                <a:cs typeface="Tahoma" pitchFamily="34" charset="0"/>
              </a:rPr>
              <a:t>if (sum&lt;leftsum) sum=leftsum;  </a:t>
            </a:r>
          </a:p>
          <a:p>
            <a:pPr eaLnBrk="1" hangingPunct="1">
              <a:spcBef>
                <a:spcPct val="0"/>
              </a:spcBef>
              <a:buClrTx/>
              <a:buSzTx/>
              <a:buFontTx/>
              <a:buNone/>
            </a:pPr>
            <a:r>
              <a:rPr lang="en-US" altLang="zh-CN" sz="2300">
                <a:solidFill>
                  <a:srgbClr val="008000"/>
                </a:solidFill>
                <a:latin typeface="Times New Roman" pitchFamily="18" charset="0"/>
                <a:cs typeface="Tahoma" pitchFamily="34" charset="0"/>
              </a:rPr>
              <a:t>              //</a:t>
            </a:r>
            <a:r>
              <a:rPr lang="zh-CN" altLang="en-US" sz="2300">
                <a:solidFill>
                  <a:srgbClr val="008000"/>
                </a:solidFill>
                <a:latin typeface="Times New Roman" pitchFamily="18" charset="0"/>
                <a:cs typeface="Tahoma" pitchFamily="34" charset="0"/>
              </a:rPr>
              <a:t>合并，在</a:t>
            </a:r>
            <a:r>
              <a:rPr lang="en-US" altLang="zh-CN" sz="2300">
                <a:solidFill>
                  <a:srgbClr val="008000"/>
                </a:solidFill>
                <a:latin typeface="Times New Roman" pitchFamily="18" charset="0"/>
                <a:cs typeface="Tahoma" pitchFamily="34" charset="0"/>
              </a:rPr>
              <a:t>sum</a:t>
            </a:r>
            <a:r>
              <a:rPr lang="zh-CN" altLang="en-US" sz="2300">
                <a:solidFill>
                  <a:srgbClr val="008000"/>
                </a:solidFill>
                <a:latin typeface="Times New Roman" pitchFamily="18" charset="0"/>
                <a:cs typeface="Tahoma" pitchFamily="34" charset="0"/>
              </a:rPr>
              <a:t>、</a:t>
            </a:r>
            <a:r>
              <a:rPr lang="en-US" altLang="zh-CN" sz="2300">
                <a:solidFill>
                  <a:srgbClr val="008000"/>
                </a:solidFill>
                <a:latin typeface="Times New Roman" pitchFamily="18" charset="0"/>
                <a:cs typeface="Tahoma" pitchFamily="34" charset="0"/>
              </a:rPr>
              <a:t>leftsum</a:t>
            </a:r>
            <a:r>
              <a:rPr lang="zh-CN" altLang="en-US" sz="2300">
                <a:solidFill>
                  <a:srgbClr val="008000"/>
                </a:solidFill>
                <a:latin typeface="Times New Roman" pitchFamily="18" charset="0"/>
                <a:cs typeface="Tahoma" pitchFamily="34" charset="0"/>
              </a:rPr>
              <a:t>和</a:t>
            </a:r>
            <a:r>
              <a:rPr lang="en-US" altLang="zh-CN" sz="2300">
                <a:solidFill>
                  <a:srgbClr val="008000"/>
                </a:solidFill>
                <a:latin typeface="Times New Roman" pitchFamily="18" charset="0"/>
                <a:cs typeface="Tahoma" pitchFamily="34" charset="0"/>
              </a:rPr>
              <a:t>rightsum</a:t>
            </a:r>
            <a:r>
              <a:rPr lang="zh-CN" altLang="en-US" sz="2300">
                <a:solidFill>
                  <a:srgbClr val="008000"/>
                </a:solidFill>
                <a:latin typeface="Times New Roman" pitchFamily="18" charset="0"/>
                <a:cs typeface="Tahoma" pitchFamily="34" charset="0"/>
              </a:rPr>
              <a:t>中取较大者</a:t>
            </a:r>
          </a:p>
          <a:p>
            <a:pPr eaLnBrk="1" hangingPunct="1">
              <a:spcBef>
                <a:spcPct val="0"/>
              </a:spcBef>
              <a:buClrTx/>
              <a:buSzTx/>
              <a:buFontTx/>
              <a:buNone/>
            </a:pPr>
            <a:r>
              <a:rPr lang="zh-CN" altLang="en-US" sz="2300">
                <a:latin typeface="Times New Roman" pitchFamily="18" charset="0"/>
                <a:cs typeface="Tahoma" pitchFamily="34" charset="0"/>
              </a:rPr>
              <a:t>        </a:t>
            </a:r>
            <a:r>
              <a:rPr lang="en-US" altLang="zh-CN" sz="2300">
                <a:latin typeface="Times New Roman" pitchFamily="18" charset="0"/>
                <a:cs typeface="Tahoma" pitchFamily="34" charset="0"/>
              </a:rPr>
              <a:t>if (sum&lt;rightsum) sum=rightsum;</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return sum;</a:t>
            </a:r>
          </a:p>
          <a:p>
            <a:pPr eaLnBrk="1" hangingPunct="1">
              <a:spcBef>
                <a:spcPct val="0"/>
              </a:spcBef>
              <a:buClrTx/>
              <a:buSzTx/>
              <a:buFontTx/>
              <a:buNone/>
            </a:pPr>
            <a:r>
              <a:rPr lang="en-US" altLang="zh-CN" sz="2300">
                <a:latin typeface="Times New Roman" pitchFamily="18" charset="0"/>
                <a:cs typeface="Tahoma" pitchFamily="34" charset="0"/>
              </a:rPr>
              <a:t>}</a:t>
            </a:r>
            <a:endParaRPr lang="en-US" altLang="zh-CN" sz="2300">
              <a:solidFill>
                <a:schemeClr val="accent2"/>
              </a:solidFill>
              <a:latin typeface="Times New Roman" pitchFamily="18" charset="0"/>
              <a:cs typeface="Tahoma" pitchFamily="34" charset="0"/>
            </a:endParaRPr>
          </a:p>
        </p:txBody>
      </p:sp>
    </p:spTree>
    <p:extLst>
      <p:ext uri="{BB962C8B-B14F-4D97-AF65-F5344CB8AC3E}">
        <p14:creationId xmlns:p14="http://schemas.microsoft.com/office/powerpoint/2010/main" val="248369140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68C1331-266B-4D52-B1CC-4BD3AF7F4FE1}"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634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252B4823-DB25-4DCD-A30A-67900F783451}" type="slidenum">
              <a:rPr lang="en-US" altLang="zh-CN" sz="1400" b="0" smtClean="0">
                <a:latin typeface="Comic Sans MS" pitchFamily="66" charset="0"/>
                <a:ea typeface="宋体" charset="-122"/>
              </a:rPr>
              <a:pPr>
                <a:spcBef>
                  <a:spcPct val="0"/>
                </a:spcBef>
                <a:buClrTx/>
                <a:buSzTx/>
                <a:buFontTx/>
                <a:buNone/>
              </a:pPr>
              <a:t>7</a:t>
            </a:fld>
            <a:endParaRPr lang="en-US" altLang="zh-CN" sz="1400" b="0" smtClean="0">
              <a:latin typeface="Comic Sans MS" pitchFamily="66" charset="0"/>
              <a:ea typeface="宋体" charset="-122"/>
            </a:endParaRPr>
          </a:p>
        </p:txBody>
      </p:sp>
      <p:sp>
        <p:nvSpPr>
          <p:cNvPr id="63493" name="Text Box 2"/>
          <p:cNvSpPr txBox="1">
            <a:spLocks noChangeArrowheads="1"/>
          </p:cNvSpPr>
          <p:nvPr/>
        </p:nvSpPr>
        <p:spPr bwMode="auto">
          <a:xfrm>
            <a:off x="571500" y="1214438"/>
            <a:ext cx="83581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Tx/>
              <a:buNone/>
            </a:pPr>
            <a:r>
              <a:rPr kumimoji="1" lang="zh-CN" altLang="en-US" sz="2800" dirty="0">
                <a:latin typeface="宋体" charset="-122"/>
                <a:ea typeface="宋体" charset="-122"/>
              </a:rPr>
              <a:t>思考：采用分治</a:t>
            </a:r>
            <a:r>
              <a:rPr kumimoji="1" lang="zh-CN" altLang="en-US" sz="2800" dirty="0" smtClean="0">
                <a:latin typeface="宋体" charset="-122"/>
                <a:ea typeface="宋体" charset="-122"/>
              </a:rPr>
              <a:t>法：</a:t>
            </a:r>
            <a:endParaRPr kumimoji="1" lang="en-US" altLang="zh-CN" sz="2800" dirty="0">
              <a:latin typeface="宋体" charset="-122"/>
              <a:ea typeface="宋体" charset="-122"/>
            </a:endParaRPr>
          </a:p>
          <a:p>
            <a:pPr algn="just" eaLnBrk="1" hangingPunct="1">
              <a:lnSpc>
                <a:spcPct val="150000"/>
              </a:lnSpc>
              <a:spcBef>
                <a:spcPct val="50000"/>
              </a:spcBef>
              <a:buClrTx/>
              <a:buSzTx/>
              <a:buFontTx/>
              <a:buNone/>
            </a:pPr>
            <a:r>
              <a:rPr kumimoji="1" lang="zh-CN" altLang="en-US" sz="2800" dirty="0">
                <a:latin typeface="宋体" charset="-122"/>
                <a:ea typeface="宋体" charset="-122"/>
              </a:rPr>
              <a:t>（</a:t>
            </a:r>
            <a:r>
              <a:rPr kumimoji="1" lang="en-US" altLang="zh-CN" sz="2800" dirty="0" smtClean="0">
                <a:latin typeface="宋体" charset="-122"/>
                <a:ea typeface="宋体" charset="-122"/>
              </a:rPr>
              <a:t>-10</a:t>
            </a:r>
            <a:r>
              <a:rPr kumimoji="1" lang="en-US" altLang="zh-CN" sz="2800" dirty="0">
                <a:latin typeface="宋体" charset="-122"/>
                <a:ea typeface="宋体" charset="-122"/>
              </a:rPr>
              <a:t>, 11</a:t>
            </a:r>
            <a:r>
              <a:rPr kumimoji="1" lang="zh-CN" altLang="en-US" sz="2800" dirty="0">
                <a:latin typeface="宋体" charset="-122"/>
                <a:ea typeface="宋体" charset="-122"/>
              </a:rPr>
              <a:t>，</a:t>
            </a:r>
            <a:r>
              <a:rPr kumimoji="1" lang="en-US" altLang="zh-CN" sz="2800" dirty="0">
                <a:latin typeface="宋体" charset="-122"/>
                <a:ea typeface="宋体" charset="-122"/>
              </a:rPr>
              <a:t>-4, </a:t>
            </a:r>
            <a:r>
              <a:rPr kumimoji="1" lang="en-US" altLang="zh-CN" sz="2800" dirty="0" smtClean="0">
                <a:latin typeface="宋体" charset="-122"/>
                <a:ea typeface="宋体" charset="-122"/>
              </a:rPr>
              <a:t>5</a:t>
            </a:r>
            <a:r>
              <a:rPr kumimoji="1" lang="zh-CN" altLang="en-US" sz="2800" dirty="0" smtClean="0">
                <a:latin typeface="宋体" charset="-122"/>
                <a:ea typeface="宋体" charset="-122"/>
              </a:rPr>
              <a:t>，</a:t>
            </a:r>
            <a:r>
              <a:rPr kumimoji="1" lang="en-US" altLang="zh-CN" sz="2800" dirty="0" smtClean="0">
                <a:latin typeface="宋体" charset="-122"/>
                <a:ea typeface="宋体" charset="-122"/>
              </a:rPr>
              <a:t>-3</a:t>
            </a:r>
            <a:r>
              <a:rPr kumimoji="1" lang="zh-CN" altLang="en-US" sz="2800" dirty="0" smtClean="0">
                <a:latin typeface="宋体" charset="-122"/>
                <a:ea typeface="宋体" charset="-122"/>
              </a:rPr>
              <a:t>，</a:t>
            </a:r>
            <a:r>
              <a:rPr kumimoji="1" lang="en-US" altLang="zh-CN" sz="2800" dirty="0" smtClean="0">
                <a:latin typeface="宋体" charset="-122"/>
                <a:ea typeface="宋体" charset="-122"/>
              </a:rPr>
              <a:t>8</a:t>
            </a:r>
            <a:r>
              <a:rPr kumimoji="1" lang="zh-CN" altLang="en-US" sz="2800" dirty="0" smtClean="0">
                <a:latin typeface="宋体" charset="-122"/>
                <a:ea typeface="宋体" charset="-122"/>
              </a:rPr>
              <a:t>）</a:t>
            </a:r>
            <a:r>
              <a:rPr kumimoji="1" lang="zh-CN" altLang="en-US" sz="2800" dirty="0" smtClean="0">
                <a:latin typeface="Times New Roman" pitchFamily="18" charset="0"/>
                <a:ea typeface="宋体" charset="-122"/>
              </a:rPr>
              <a:t> </a:t>
            </a:r>
            <a:endParaRPr kumimoji="1" lang="en-US" altLang="zh-CN" sz="2800" dirty="0">
              <a:latin typeface="Times New Roman" pitchFamily="18" charset="0"/>
              <a:ea typeface="宋体" charset="-122"/>
            </a:endParaRPr>
          </a:p>
          <a:p>
            <a:pPr algn="just" eaLnBrk="1" hangingPunct="1">
              <a:lnSpc>
                <a:spcPct val="150000"/>
              </a:lnSpc>
              <a:spcBef>
                <a:spcPct val="50000"/>
              </a:spcBef>
              <a:buClrTx/>
              <a:buSzTx/>
              <a:buFontTx/>
              <a:buNone/>
            </a:pPr>
            <a:r>
              <a:rPr kumimoji="1" lang="zh-CN" altLang="en-US" sz="2800" dirty="0">
                <a:latin typeface="Times New Roman" pitchFamily="18" charset="0"/>
                <a:ea typeface="宋体" charset="-122"/>
              </a:rPr>
              <a:t>写出求解最大子段和的过程。</a:t>
            </a:r>
          </a:p>
        </p:txBody>
      </p:sp>
      <p:sp>
        <p:nvSpPr>
          <p:cNvPr id="63494" name="Rectangle 4"/>
          <p:cNvSpPr>
            <a:spLocks noChangeArrowheads="1"/>
          </p:cNvSpPr>
          <p:nvPr/>
        </p:nvSpPr>
        <p:spPr bwMode="auto">
          <a:xfrm>
            <a:off x="3614738" y="334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63495"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4.3.1  </a:t>
            </a:r>
            <a:r>
              <a:rPr kumimoji="1" lang="zh-CN" altLang="en-US" sz="4400">
                <a:solidFill>
                  <a:schemeClr val="tx2"/>
                </a:solidFill>
                <a:latin typeface="华文行楷" pitchFamily="2" charset="-122"/>
                <a:ea typeface="华文行楷" pitchFamily="2" charset="-122"/>
              </a:rPr>
              <a:t>最大子段和问题 </a:t>
            </a:r>
          </a:p>
        </p:txBody>
      </p:sp>
    </p:spTree>
    <p:extLst>
      <p:ext uri="{BB962C8B-B14F-4D97-AF65-F5344CB8AC3E}">
        <p14:creationId xmlns:p14="http://schemas.microsoft.com/office/powerpoint/2010/main" val="831751721"/>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B2971A9-F569-4C8C-8AD4-662EB00B76B0}" type="datetime1">
              <a:rPr lang="zh-CN" altLang="en-US" sz="1400" b="0" smtClean="0">
                <a:latin typeface="Comic Sans MS" pitchFamily="66" charset="0"/>
                <a:cs typeface="Tahoma" pitchFamily="34" charset="0"/>
              </a:rPr>
              <a:pPr>
                <a:spcBef>
                  <a:spcPct val="0"/>
                </a:spcBef>
                <a:buClrTx/>
                <a:buSzTx/>
                <a:buFontTx/>
                <a:buNone/>
              </a:pPr>
              <a:t>2016/3/22</a:t>
            </a:fld>
            <a:endParaRPr lang="en-US" altLang="zh-CN" sz="1400" b="0" smtClean="0">
              <a:latin typeface="Comic Sans MS" pitchFamily="66" charset="0"/>
              <a:cs typeface="Tahoma" pitchFamily="34" charset="0"/>
            </a:endParaRPr>
          </a:p>
        </p:txBody>
      </p:sp>
      <p:sp>
        <p:nvSpPr>
          <p:cNvPr id="645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103DA78-FE62-438B-B495-13D06767F903}" type="slidenum">
              <a:rPr lang="en-US" altLang="zh-CN" sz="1400" b="0" smtClean="0">
                <a:latin typeface="Comic Sans MS" pitchFamily="66" charset="0"/>
                <a:cs typeface="Tahoma" pitchFamily="34" charset="0"/>
              </a:rPr>
              <a:pPr>
                <a:spcBef>
                  <a:spcPct val="0"/>
                </a:spcBef>
                <a:buClrTx/>
                <a:buSzTx/>
                <a:buFontTx/>
                <a:buNone/>
              </a:pPr>
              <a:t>8</a:t>
            </a:fld>
            <a:endParaRPr lang="en-US" altLang="zh-CN" sz="1400" b="0" smtClean="0">
              <a:latin typeface="Comic Sans MS" pitchFamily="66" charset="0"/>
              <a:cs typeface="Tahoma" pitchFamily="34" charset="0"/>
            </a:endParaRPr>
          </a:p>
        </p:txBody>
      </p:sp>
      <p:sp>
        <p:nvSpPr>
          <p:cNvPr id="64517" name="Text Box 2"/>
          <p:cNvSpPr txBox="1">
            <a:spLocks noChangeArrowheads="1"/>
          </p:cNvSpPr>
          <p:nvPr/>
        </p:nvSpPr>
        <p:spPr bwMode="auto">
          <a:xfrm>
            <a:off x="285750" y="857250"/>
            <a:ext cx="86439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分析算法</a:t>
            </a:r>
            <a:r>
              <a:rPr kumimoji="1" lang="en-US" altLang="zh-CN" sz="2800">
                <a:latin typeface="Times New Roman" pitchFamily="18" charset="0"/>
                <a:cs typeface="Tahoma" pitchFamily="34" charset="0"/>
              </a:rPr>
              <a:t>4.7</a:t>
            </a:r>
            <a:r>
              <a:rPr kumimoji="1" lang="zh-CN" altLang="en-US" sz="2800">
                <a:latin typeface="Times New Roman" pitchFamily="18" charset="0"/>
                <a:cs typeface="Tahoma" pitchFamily="34" charset="0"/>
              </a:rPr>
              <a:t>的时间性能，对应划分得到的情况①和②，需要分别递归求解，对应情况③，两个并列</a:t>
            </a:r>
            <a:r>
              <a:rPr kumimoji="1" lang="en-US" altLang="zh-CN" sz="2800">
                <a:latin typeface="Times New Roman" pitchFamily="18" charset="0"/>
                <a:cs typeface="Tahoma" pitchFamily="34" charset="0"/>
              </a:rPr>
              <a:t>for</a:t>
            </a:r>
            <a:r>
              <a:rPr kumimoji="1" lang="zh-CN" altLang="en-US" sz="2800">
                <a:latin typeface="Times New Roman" pitchFamily="18" charset="0"/>
                <a:cs typeface="Tahoma" pitchFamily="34" charset="0"/>
              </a:rPr>
              <a:t>循环的时间复杂性是</a:t>
            </a:r>
            <a:r>
              <a:rPr kumimoji="1" lang="en-US" altLang="zh-CN" sz="2800" i="1">
                <a:latin typeface="Times New Roman" pitchFamily="18" charset="0"/>
                <a:cs typeface="Tahoma" pitchFamily="34" charset="0"/>
              </a:rPr>
              <a:t>O</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，所以，存在如下递推式：</a:t>
            </a: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eaLnBrk="1" hangingPunct="1">
              <a:spcBef>
                <a:spcPct val="50000"/>
              </a:spcBef>
              <a:buClrTx/>
              <a:buSzTx/>
              <a:buFontTx/>
              <a:buNone/>
            </a:pPr>
            <a:r>
              <a:rPr kumimoji="1" lang="zh-CN" altLang="en-US" sz="2800">
                <a:latin typeface="宋体" charset="-122"/>
                <a:cs typeface="Tahoma" pitchFamily="34" charset="0"/>
              </a:rPr>
              <a:t>根据定理</a:t>
            </a:r>
            <a:r>
              <a:rPr kumimoji="1" lang="en-US" altLang="zh-CN" sz="2800">
                <a:latin typeface="宋体" charset="-122"/>
                <a:cs typeface="Tahoma" pitchFamily="34" charset="0"/>
              </a:rPr>
              <a:t>2.1</a:t>
            </a:r>
            <a:r>
              <a:rPr kumimoji="1" lang="zh-CN" altLang="en-US" sz="2800">
                <a:latin typeface="宋体" charset="-122"/>
                <a:cs typeface="Tahoma" pitchFamily="34" charset="0"/>
              </a:rPr>
              <a:t>（课本</a:t>
            </a:r>
            <a:r>
              <a:rPr kumimoji="1" lang="en-US" altLang="zh-CN" sz="2800">
                <a:latin typeface="宋体" charset="-122"/>
                <a:cs typeface="Tahoma" pitchFamily="34" charset="0"/>
              </a:rPr>
              <a:t>P22</a:t>
            </a:r>
            <a:r>
              <a:rPr kumimoji="1" lang="zh-CN" altLang="en-US" sz="2800">
                <a:latin typeface="宋体" charset="-122"/>
                <a:cs typeface="Tahoma" pitchFamily="34" charset="0"/>
              </a:rPr>
              <a:t>），算法</a:t>
            </a:r>
            <a:r>
              <a:rPr kumimoji="1" lang="en-US" altLang="zh-CN" sz="2800">
                <a:latin typeface="Times New Roman" pitchFamily="18" charset="0"/>
                <a:cs typeface="Tahoma" pitchFamily="34" charset="0"/>
              </a:rPr>
              <a:t>4.7</a:t>
            </a:r>
            <a:r>
              <a:rPr kumimoji="1" lang="zh-CN" altLang="en-US" sz="2800">
                <a:latin typeface="宋体" charset="-122"/>
                <a:cs typeface="Tahoma" pitchFamily="34" charset="0"/>
              </a:rPr>
              <a:t>的时间复杂性为</a:t>
            </a:r>
            <a:r>
              <a:rPr kumimoji="1" lang="en-US" altLang="zh-CN" sz="2800" i="1">
                <a:latin typeface="Times New Roman" pitchFamily="18" charset="0"/>
                <a:cs typeface="Tahoma" pitchFamily="34" charset="0"/>
              </a:rPr>
              <a:t>O</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log</a:t>
            </a:r>
            <a:r>
              <a:rPr kumimoji="1" lang="en-US" altLang="zh-CN" sz="2800" baseline="-30000">
                <a:latin typeface="Times New Roman" pitchFamily="18" charset="0"/>
                <a:cs typeface="Tahoma" pitchFamily="34" charset="0"/>
              </a:rPr>
              <a:t>2</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宋体" charset="-122"/>
                <a:cs typeface="Tahoma" pitchFamily="34" charset="0"/>
              </a:rPr>
              <a:t>。</a:t>
            </a:r>
            <a:r>
              <a:rPr kumimoji="1" lang="zh-CN" altLang="en-US" sz="2800">
                <a:latin typeface="Times New Roman" pitchFamily="18" charset="0"/>
                <a:cs typeface="Tahoma" pitchFamily="34" charset="0"/>
              </a:rPr>
              <a:t> </a:t>
            </a:r>
          </a:p>
        </p:txBody>
      </p:sp>
      <p:graphicFrame>
        <p:nvGraphicFramePr>
          <p:cNvPr id="64518" name="Object 3"/>
          <p:cNvGraphicFramePr>
            <a:graphicFrameLocks noChangeAspect="1"/>
          </p:cNvGraphicFramePr>
          <p:nvPr/>
        </p:nvGraphicFramePr>
        <p:xfrm>
          <a:off x="2195513" y="2997200"/>
          <a:ext cx="4321175" cy="1081088"/>
        </p:xfrm>
        <a:graphic>
          <a:graphicData uri="http://schemas.openxmlformats.org/presentationml/2006/ole">
            <mc:AlternateContent xmlns:mc="http://schemas.openxmlformats.org/markup-compatibility/2006">
              <mc:Choice xmlns:v="urn:schemas-microsoft-com:vml" Requires="v">
                <p:oleObj spid="_x0000_s40970" r:id="rId3" imgW="1917700" imgH="457200" progId="Equation.3">
                  <p:embed/>
                </p:oleObj>
              </mc:Choice>
              <mc:Fallback>
                <p:oleObj r:id="rId3" imgW="191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97200"/>
                        <a:ext cx="43211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872093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E2C59E8E-6727-47E2-8779-B97E5FE49EE9}" type="datetime1">
              <a:rPr lang="zh-CN" altLang="en-US" sz="1400" b="0" smtClean="0">
                <a:latin typeface="Comic Sans MS" pitchFamily="66" charset="0"/>
                <a:ea typeface="宋体" charset="-122"/>
              </a:rPr>
              <a:pPr>
                <a:spcBef>
                  <a:spcPct val="0"/>
                </a:spcBef>
                <a:buClrTx/>
                <a:buSzTx/>
                <a:buFontTx/>
                <a:buNone/>
              </a:pPr>
              <a:t>2016/3/22</a:t>
            </a:fld>
            <a:endParaRPr lang="en-US" altLang="zh-CN" sz="1400" b="0" smtClean="0">
              <a:latin typeface="Comic Sans MS" pitchFamily="66" charset="0"/>
              <a:ea typeface="宋体" charset="-122"/>
            </a:endParaRPr>
          </a:p>
        </p:txBody>
      </p:sp>
      <p:sp>
        <p:nvSpPr>
          <p:cNvPr id="655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271A937-4E37-425C-AA9E-1100B3E56A14}" type="slidenum">
              <a:rPr lang="en-US" altLang="zh-CN" sz="1400" b="0" smtClean="0">
                <a:latin typeface="Comic Sans MS" pitchFamily="66" charset="0"/>
                <a:ea typeface="宋体" charset="-122"/>
              </a:rPr>
              <a:pPr>
                <a:spcBef>
                  <a:spcPct val="0"/>
                </a:spcBef>
                <a:buClrTx/>
                <a:buSzTx/>
                <a:buFontTx/>
                <a:buNone/>
              </a:pPr>
              <a:t>9</a:t>
            </a:fld>
            <a:endParaRPr lang="en-US" altLang="zh-CN" sz="1400" b="0" smtClean="0">
              <a:latin typeface="Comic Sans MS" pitchFamily="66" charset="0"/>
              <a:ea typeface="宋体" charset="-122"/>
            </a:endParaRPr>
          </a:p>
        </p:txBody>
      </p:sp>
      <p:sp>
        <p:nvSpPr>
          <p:cNvPr id="65541" name="Text Box 3"/>
          <p:cNvSpPr txBox="1">
            <a:spLocks noChangeArrowheads="1"/>
          </p:cNvSpPr>
          <p:nvPr/>
        </p:nvSpPr>
        <p:spPr bwMode="auto">
          <a:xfrm>
            <a:off x="395288" y="1268413"/>
            <a:ext cx="81407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spcBef>
                <a:spcPct val="50000"/>
              </a:spcBef>
              <a:buClrTx/>
              <a:buSzTx/>
              <a:buFontTx/>
              <a:buNone/>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在一个</a:t>
            </a:r>
            <a:r>
              <a:rPr kumimoji="1" lang="en-US" altLang="zh-CN" sz="2800">
                <a:latin typeface="Times New Roman" pitchFamily="18" charset="0"/>
                <a:ea typeface="宋体" charset="-122"/>
              </a:rPr>
              <a:t>2</a:t>
            </a:r>
            <a:r>
              <a:rPr kumimoji="1" lang="en-US" altLang="zh-CN" sz="2800" i="1" baseline="30000">
                <a:latin typeface="Times New Roman" pitchFamily="18" charset="0"/>
                <a:ea typeface="宋体" charset="-122"/>
              </a:rPr>
              <a:t>k</a:t>
            </a:r>
            <a:r>
              <a:rPr kumimoji="1" lang="en-US" altLang="zh-CN" sz="2800">
                <a:latin typeface="Times New Roman" pitchFamily="18" charset="0"/>
                <a:ea typeface="宋体" charset="-122"/>
              </a:rPr>
              <a:t>×2</a:t>
            </a:r>
            <a:r>
              <a:rPr kumimoji="1" lang="en-US" altLang="zh-CN" sz="2800" i="1" baseline="30000">
                <a:latin typeface="Times New Roman" pitchFamily="18" charset="0"/>
                <a:ea typeface="宋体" charset="-122"/>
              </a:rPr>
              <a:t>k</a:t>
            </a: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a:t>
            </a:r>
            <a:r>
              <a:rPr kumimoji="1" lang="en-US" altLang="zh-CN" sz="2800" i="1">
                <a:latin typeface="Times New Roman" pitchFamily="18" charset="0"/>
                <a:ea typeface="宋体" charset="-122"/>
              </a:rPr>
              <a:t>k</a:t>
            </a:r>
            <a:r>
              <a:rPr kumimoji="1" lang="en-US" altLang="zh-CN" sz="2800">
                <a:latin typeface="Times New Roman" pitchFamily="18" charset="0"/>
                <a:ea typeface="宋体" charset="-122"/>
              </a:rPr>
              <a:t>≥0</a:t>
            </a:r>
            <a:r>
              <a:rPr kumimoji="1" lang="zh-CN" altLang="en-US" sz="2800">
                <a:latin typeface="Times New Roman" pitchFamily="18" charset="0"/>
                <a:ea typeface="宋体" charset="-122"/>
              </a:rPr>
              <a:t>）个方格组成的棋盘中，恰有一个方格与其他方格不同，称该方格为特殊方格。棋盘覆盖问题要求用图</a:t>
            </a:r>
            <a:r>
              <a:rPr kumimoji="1" lang="en-US" altLang="zh-CN" sz="2800">
                <a:latin typeface="Times New Roman" pitchFamily="18" charset="0"/>
                <a:ea typeface="宋体" charset="-122"/>
              </a:rPr>
              <a:t>4.11</a:t>
            </a: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b</a:t>
            </a:r>
            <a:r>
              <a:rPr kumimoji="1" lang="zh-CN" altLang="en-US" sz="2800">
                <a:latin typeface="Times New Roman" pitchFamily="18" charset="0"/>
                <a:ea typeface="宋体" charset="-122"/>
              </a:rPr>
              <a:t>）所示的</a:t>
            </a:r>
            <a:r>
              <a:rPr kumimoji="1" lang="en-US" altLang="zh-CN" sz="2800">
                <a:latin typeface="Times New Roman" pitchFamily="18" charset="0"/>
                <a:ea typeface="宋体" charset="-122"/>
              </a:rPr>
              <a:t>4</a:t>
            </a:r>
            <a:r>
              <a:rPr kumimoji="1" lang="zh-CN" altLang="en-US" sz="2800">
                <a:latin typeface="Times New Roman" pitchFamily="18" charset="0"/>
                <a:ea typeface="宋体" charset="-122"/>
              </a:rPr>
              <a:t>种不同形状的</a:t>
            </a:r>
            <a:r>
              <a:rPr kumimoji="1" lang="en-US" altLang="zh-CN" sz="2800">
                <a:latin typeface="Times New Roman" pitchFamily="18" charset="0"/>
                <a:ea typeface="宋体" charset="-122"/>
              </a:rPr>
              <a:t>L</a:t>
            </a:r>
            <a:r>
              <a:rPr kumimoji="1" lang="zh-CN" altLang="en-US" sz="2800">
                <a:latin typeface="Times New Roman" pitchFamily="18" charset="0"/>
                <a:ea typeface="宋体" charset="-122"/>
              </a:rPr>
              <a:t>型骨牌覆盖给定棋盘上除特殊方格以外的所有方格，且任何</a:t>
            </a:r>
            <a:r>
              <a:rPr kumimoji="1" lang="en-US" altLang="zh-CN" sz="2800">
                <a:latin typeface="Times New Roman" pitchFamily="18" charset="0"/>
                <a:ea typeface="宋体" charset="-122"/>
              </a:rPr>
              <a:t>2</a:t>
            </a:r>
            <a:r>
              <a:rPr kumimoji="1" lang="zh-CN" altLang="en-US" sz="2800">
                <a:latin typeface="Times New Roman" pitchFamily="18" charset="0"/>
                <a:ea typeface="宋体" charset="-122"/>
              </a:rPr>
              <a:t>个</a:t>
            </a:r>
            <a:r>
              <a:rPr kumimoji="1" lang="en-US" altLang="zh-CN" sz="2800">
                <a:latin typeface="Times New Roman" pitchFamily="18" charset="0"/>
                <a:ea typeface="宋体" charset="-122"/>
              </a:rPr>
              <a:t>L</a:t>
            </a:r>
            <a:r>
              <a:rPr kumimoji="1" lang="zh-CN" altLang="en-US" sz="2800">
                <a:latin typeface="Times New Roman" pitchFamily="18" charset="0"/>
                <a:ea typeface="宋体" charset="-122"/>
              </a:rPr>
              <a:t>型骨牌不得重叠覆盖。</a:t>
            </a:r>
          </a:p>
        </p:txBody>
      </p:sp>
      <p:grpSp>
        <p:nvGrpSpPr>
          <p:cNvPr id="65542" name="Group 26"/>
          <p:cNvGrpSpPr>
            <a:grpSpLocks/>
          </p:cNvGrpSpPr>
          <p:nvPr/>
        </p:nvGrpSpPr>
        <p:grpSpPr bwMode="auto">
          <a:xfrm>
            <a:off x="1547813" y="3789363"/>
            <a:ext cx="1697037" cy="1584325"/>
            <a:chOff x="937" y="2624"/>
            <a:chExt cx="880" cy="771"/>
          </a:xfrm>
        </p:grpSpPr>
        <p:sp>
          <p:nvSpPr>
            <p:cNvPr id="65558" name="Rectangle 5"/>
            <p:cNvSpPr>
              <a:spLocks noChangeArrowheads="1"/>
            </p:cNvSpPr>
            <p:nvPr/>
          </p:nvSpPr>
          <p:spPr bwMode="auto">
            <a:xfrm>
              <a:off x="939" y="2624"/>
              <a:ext cx="878" cy="77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65559" name="Line 6"/>
            <p:cNvSpPr>
              <a:spLocks noChangeShapeType="1"/>
            </p:cNvSpPr>
            <p:nvPr/>
          </p:nvSpPr>
          <p:spPr bwMode="auto">
            <a:xfrm>
              <a:off x="937" y="3024"/>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Line 7"/>
            <p:cNvSpPr>
              <a:spLocks noChangeShapeType="1"/>
            </p:cNvSpPr>
            <p:nvPr/>
          </p:nvSpPr>
          <p:spPr bwMode="auto">
            <a:xfrm>
              <a:off x="1380" y="2624"/>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1" name="Line 8"/>
            <p:cNvSpPr>
              <a:spLocks noChangeShapeType="1"/>
            </p:cNvSpPr>
            <p:nvPr/>
          </p:nvSpPr>
          <p:spPr bwMode="auto">
            <a:xfrm>
              <a:off x="1153" y="2624"/>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9"/>
            <p:cNvSpPr>
              <a:spLocks noChangeShapeType="1"/>
            </p:cNvSpPr>
            <p:nvPr/>
          </p:nvSpPr>
          <p:spPr bwMode="auto">
            <a:xfrm>
              <a:off x="1597" y="2624"/>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10"/>
            <p:cNvSpPr>
              <a:spLocks noChangeShapeType="1"/>
            </p:cNvSpPr>
            <p:nvPr/>
          </p:nvSpPr>
          <p:spPr bwMode="auto">
            <a:xfrm>
              <a:off x="937" y="2824"/>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Line 11"/>
            <p:cNvSpPr>
              <a:spLocks noChangeShapeType="1"/>
            </p:cNvSpPr>
            <p:nvPr/>
          </p:nvSpPr>
          <p:spPr bwMode="auto">
            <a:xfrm>
              <a:off x="937" y="3209"/>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Text Box 12"/>
            <p:cNvSpPr txBox="1">
              <a:spLocks noChangeArrowheads="1"/>
            </p:cNvSpPr>
            <p:nvPr/>
          </p:nvSpPr>
          <p:spPr bwMode="auto">
            <a:xfrm>
              <a:off x="1159" y="2629"/>
              <a:ext cx="220" cy="19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grpSp>
      <p:grpSp>
        <p:nvGrpSpPr>
          <p:cNvPr id="65543" name="Group 28"/>
          <p:cNvGrpSpPr>
            <a:grpSpLocks/>
          </p:cNvGrpSpPr>
          <p:nvPr/>
        </p:nvGrpSpPr>
        <p:grpSpPr bwMode="auto">
          <a:xfrm>
            <a:off x="4284663" y="3717925"/>
            <a:ext cx="2808287" cy="1674813"/>
            <a:chOff x="2472" y="2523"/>
            <a:chExt cx="1769" cy="1055"/>
          </a:xfrm>
        </p:grpSpPr>
        <p:sp>
          <p:nvSpPr>
            <p:cNvPr id="65546" name="Text Box 13"/>
            <p:cNvSpPr txBox="1">
              <a:spLocks noChangeArrowheads="1"/>
            </p:cNvSpPr>
            <p:nvPr/>
          </p:nvSpPr>
          <p:spPr bwMode="auto">
            <a:xfrm>
              <a:off x="2472" y="2529"/>
              <a:ext cx="266" cy="49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47" name="Text Box 14"/>
            <p:cNvSpPr txBox="1">
              <a:spLocks noChangeArrowheads="1"/>
            </p:cNvSpPr>
            <p:nvPr/>
          </p:nvSpPr>
          <p:spPr bwMode="auto">
            <a:xfrm>
              <a:off x="2473" y="2778"/>
              <a:ext cx="533" cy="24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48" name="Line 15"/>
            <p:cNvSpPr>
              <a:spLocks noChangeShapeType="1"/>
            </p:cNvSpPr>
            <p:nvPr/>
          </p:nvSpPr>
          <p:spPr bwMode="auto">
            <a:xfrm>
              <a:off x="2737" y="2774"/>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Text Box 16"/>
            <p:cNvSpPr txBox="1">
              <a:spLocks noChangeArrowheads="1"/>
            </p:cNvSpPr>
            <p:nvPr/>
          </p:nvSpPr>
          <p:spPr bwMode="auto">
            <a:xfrm>
              <a:off x="2741" y="3085"/>
              <a:ext cx="267" cy="49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0" name="Text Box 17"/>
            <p:cNvSpPr txBox="1">
              <a:spLocks noChangeArrowheads="1"/>
            </p:cNvSpPr>
            <p:nvPr/>
          </p:nvSpPr>
          <p:spPr bwMode="auto">
            <a:xfrm>
              <a:off x="2474" y="3330"/>
              <a:ext cx="533" cy="24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1" name="Line 18"/>
            <p:cNvSpPr>
              <a:spLocks noChangeShapeType="1"/>
            </p:cNvSpPr>
            <p:nvPr/>
          </p:nvSpPr>
          <p:spPr bwMode="auto">
            <a:xfrm>
              <a:off x="2744" y="3328"/>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Text Box 19"/>
            <p:cNvSpPr txBox="1">
              <a:spLocks noChangeArrowheads="1"/>
            </p:cNvSpPr>
            <p:nvPr/>
          </p:nvSpPr>
          <p:spPr bwMode="auto">
            <a:xfrm>
              <a:off x="3694" y="2526"/>
              <a:ext cx="267" cy="49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3" name="Text Box 20"/>
            <p:cNvSpPr txBox="1">
              <a:spLocks noChangeArrowheads="1"/>
            </p:cNvSpPr>
            <p:nvPr/>
          </p:nvSpPr>
          <p:spPr bwMode="auto">
            <a:xfrm>
              <a:off x="3684" y="2523"/>
              <a:ext cx="533" cy="246"/>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4" name="Line 21"/>
            <p:cNvSpPr>
              <a:spLocks noChangeShapeType="1"/>
            </p:cNvSpPr>
            <p:nvPr/>
          </p:nvSpPr>
          <p:spPr bwMode="auto">
            <a:xfrm>
              <a:off x="3958" y="2527"/>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Text Box 22"/>
            <p:cNvSpPr txBox="1">
              <a:spLocks noChangeArrowheads="1"/>
            </p:cNvSpPr>
            <p:nvPr/>
          </p:nvSpPr>
          <p:spPr bwMode="auto">
            <a:xfrm>
              <a:off x="3973" y="3087"/>
              <a:ext cx="267" cy="49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6" name="Text Box 23"/>
            <p:cNvSpPr txBox="1">
              <a:spLocks noChangeArrowheads="1"/>
            </p:cNvSpPr>
            <p:nvPr/>
          </p:nvSpPr>
          <p:spPr bwMode="auto">
            <a:xfrm>
              <a:off x="3708" y="3087"/>
              <a:ext cx="533" cy="246"/>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7" name="Line 24"/>
            <p:cNvSpPr>
              <a:spLocks noChangeShapeType="1"/>
            </p:cNvSpPr>
            <p:nvPr/>
          </p:nvSpPr>
          <p:spPr bwMode="auto">
            <a:xfrm>
              <a:off x="3966" y="3082"/>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44" name="Text Box 25"/>
          <p:cNvSpPr txBox="1">
            <a:spLocks noChangeArrowheads="1"/>
          </p:cNvSpPr>
          <p:nvPr/>
        </p:nvSpPr>
        <p:spPr bwMode="auto">
          <a:xfrm>
            <a:off x="1187450" y="5589588"/>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r>
              <a:rPr lang="en-US" altLang="zh-CN" sz="2000">
                <a:latin typeface="Times New Roman" pitchFamily="18" charset="0"/>
                <a:ea typeface="宋体" charset="-122"/>
              </a:rPr>
              <a:t>(a) </a:t>
            </a:r>
            <a:r>
              <a:rPr lang="en-US" altLang="zh-CN" sz="2000" i="1">
                <a:latin typeface="Times New Roman" pitchFamily="18" charset="0"/>
                <a:ea typeface="宋体" charset="-122"/>
              </a:rPr>
              <a:t>k</a:t>
            </a:r>
            <a:r>
              <a:rPr lang="en-US" altLang="zh-CN" sz="2000">
                <a:latin typeface="Times New Roman" pitchFamily="18" charset="0"/>
                <a:ea typeface="宋体" charset="-122"/>
              </a:rPr>
              <a:t>=2</a:t>
            </a:r>
            <a:r>
              <a:rPr lang="zh-CN" altLang="en-US" sz="2000">
                <a:latin typeface="Times New Roman" pitchFamily="18" charset="0"/>
                <a:ea typeface="宋体" charset="-122"/>
              </a:rPr>
              <a:t>时的一种棋盘               </a:t>
            </a:r>
            <a:r>
              <a:rPr lang="en-US" altLang="zh-CN" sz="2000">
                <a:latin typeface="Times New Roman" pitchFamily="18" charset="0"/>
                <a:ea typeface="宋体" charset="-122"/>
              </a:rPr>
              <a:t>(b)  4</a:t>
            </a:r>
            <a:r>
              <a:rPr lang="zh-CN" altLang="en-US" sz="2000">
                <a:latin typeface="Times New Roman" pitchFamily="18" charset="0"/>
                <a:ea typeface="宋体" charset="-122"/>
              </a:rPr>
              <a:t>种不同形状的</a:t>
            </a:r>
            <a:r>
              <a:rPr lang="en-US" altLang="zh-CN" sz="2000">
                <a:latin typeface="Times New Roman" pitchFamily="18" charset="0"/>
                <a:ea typeface="宋体" charset="-122"/>
              </a:rPr>
              <a:t>L</a:t>
            </a:r>
            <a:r>
              <a:rPr lang="zh-CN" altLang="en-US" sz="2000">
                <a:latin typeface="Times New Roman" pitchFamily="18" charset="0"/>
                <a:ea typeface="宋体" charset="-122"/>
              </a:rPr>
              <a:t>型骨牌</a:t>
            </a:r>
          </a:p>
        </p:txBody>
      </p:sp>
      <p:sp>
        <p:nvSpPr>
          <p:cNvPr id="65545" name="Text Box 30"/>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4.3.2  </a:t>
            </a:r>
            <a:r>
              <a:rPr kumimoji="1" lang="zh-CN" altLang="en-US" sz="4400">
                <a:solidFill>
                  <a:schemeClr val="tx2"/>
                </a:solidFill>
                <a:latin typeface="华文行楷" pitchFamily="2" charset="-122"/>
                <a:ea typeface="华文行楷" pitchFamily="2" charset="-122"/>
              </a:rPr>
              <a:t>棋盘覆盖问题 </a:t>
            </a:r>
          </a:p>
        </p:txBody>
      </p:sp>
    </p:spTree>
    <p:extLst>
      <p:ext uri="{BB962C8B-B14F-4D97-AF65-F5344CB8AC3E}">
        <p14:creationId xmlns:p14="http://schemas.microsoft.com/office/powerpoint/2010/main" val="315375395"/>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4960</TotalTime>
  <Words>4186</Words>
  <Application>Microsoft Office PowerPoint</Application>
  <PresentationFormat>全屏显示(4:3)</PresentationFormat>
  <Paragraphs>451</Paragraphs>
  <Slides>38</Slides>
  <Notes>1</Notes>
  <HiddenSlides>13</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38</vt:i4>
      </vt:variant>
    </vt:vector>
  </HeadingPairs>
  <TitlesOfParts>
    <vt:vector size="44" baseType="lpstr">
      <vt:lpstr>1_凸显</vt:lpstr>
      <vt:lpstr>aniu_ppt</vt:lpstr>
      <vt:lpstr>1_aniu_ppt</vt:lpstr>
      <vt:lpstr>Microsoft 公式 3.0</vt:lpstr>
      <vt:lpstr>公式</vt:lpstr>
      <vt:lpstr>Equation</vt:lpstr>
      <vt:lpstr>上次回顾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276</cp:revision>
  <dcterms:created xsi:type="dcterms:W3CDTF">2006-06-21T07:55:46Z</dcterms:created>
  <dcterms:modified xsi:type="dcterms:W3CDTF">2016-03-22T13:49:42Z</dcterms:modified>
</cp:coreProperties>
</file>