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5"/>
  </p:notesMasterIdLst>
  <p:handoutMasterIdLst>
    <p:handoutMasterId r:id="rId46"/>
  </p:handoutMasterIdLst>
  <p:sldIdLst>
    <p:sldId id="44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6" r:id="rId14"/>
    <p:sldId id="495" r:id="rId15"/>
    <p:sldId id="497" r:id="rId16"/>
    <p:sldId id="508" r:id="rId17"/>
    <p:sldId id="509" r:id="rId18"/>
    <p:sldId id="500" r:id="rId19"/>
    <p:sldId id="510" r:id="rId20"/>
    <p:sldId id="501" r:id="rId21"/>
    <p:sldId id="511" r:id="rId22"/>
    <p:sldId id="512" r:id="rId23"/>
    <p:sldId id="503" r:id="rId24"/>
    <p:sldId id="513" r:id="rId25"/>
    <p:sldId id="504" r:id="rId26"/>
    <p:sldId id="505" r:id="rId27"/>
    <p:sldId id="506" r:id="rId28"/>
    <p:sldId id="528" r:id="rId29"/>
    <p:sldId id="514" r:id="rId30"/>
    <p:sldId id="515" r:id="rId31"/>
    <p:sldId id="516" r:id="rId32"/>
    <p:sldId id="517" r:id="rId33"/>
    <p:sldId id="529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50021"/>
    <a:srgbClr val="FF9900"/>
    <a:srgbClr val="FFFF99"/>
    <a:srgbClr val="FF0000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5,-7,6,-4,7,-2,3,-5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42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1200" dirty="0" smtClean="0">
                <a:latin typeface="Times New Roman" pitchFamily="18" charset="0"/>
                <a:ea typeface="宋体" charset="-122"/>
              </a:rPr>
              <a:t>最近对问题的分治思想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62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1200" dirty="0" smtClean="0">
                <a:latin typeface="Times New Roman" pitchFamily="18" charset="0"/>
                <a:ea typeface="宋体" charset="-122"/>
              </a:rPr>
              <a:t>最近对问题的分治思想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5F067-DF7D-4B8B-9118-5902D88D49D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62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一个凸集合的极点应该具有这样性质：对于任何以凸集合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中</a:t>
            </a:r>
            <a:r>
              <a:rPr lang="zh-CN" altLang="en-US" b="1" smtClean="0">
                <a:ea typeface="宋体" charset="-122"/>
              </a:rPr>
              <a:t>的点为端点的线段来说，它不是这种线段中的点。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2243BCB-AFE2-4EC2-9328-D7AE81B888C2}" type="slidenum">
              <a:rPr lang="en-US" altLang="zh-CN" sz="1200" smtClean="0"/>
              <a:pPr eaLnBrk="1" hangingPunct="1"/>
              <a:t>22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79AE3DF-031B-466E-82E9-7884B15DC6D7}" type="slidenum">
              <a:rPr lang="en-US" altLang="zh-CN" sz="1200" smtClean="0"/>
              <a:pPr eaLnBrk="1" hangingPunct="1"/>
              <a:t>29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问题如何描述它就如何去算，基本不想太多窍门。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则中位数为</a:t>
            </a:r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13</a:t>
            </a:r>
            <a:endParaRPr lang="zh-CN" altLang="en-US" smtClean="0">
              <a:solidFill>
                <a:srgbClr val="FF0000"/>
              </a:solidFill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244C1DC-4DED-41B0-8657-2B960690A723}" type="slidenum">
              <a:rPr lang="en-US" altLang="zh-CN" sz="1200" smtClean="0">
                <a:solidFill>
                  <a:schemeClr val="accent2"/>
                </a:solidFill>
                <a:latin typeface="Arial" charset="0"/>
                <a:ea typeface="华文行楷" pitchFamily="2" charset="-122"/>
              </a:rPr>
              <a:pPr eaLnBrk="1" hangingPunct="1"/>
              <a:t>36</a:t>
            </a:fld>
            <a:endParaRPr lang="en-US" altLang="zh-CN" sz="1200" smtClean="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分治法</a:t>
            </a:r>
            <a:endParaRPr lang="en-US" altLang="zh-CN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3/24/2016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3/24/2016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分治法</a:t>
            </a:r>
            <a:endParaRPr lang="en-US" altLang="zh-CN" dirty="0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530" y="1325125"/>
            <a:ext cx="8570295" cy="5029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sz="3600" dirty="0"/>
              <a:t>分治</a:t>
            </a:r>
            <a:r>
              <a:rPr kumimoji="1" lang="zh-CN" altLang="en-US" sz="3600" dirty="0" smtClean="0"/>
              <a:t>法在组合问题中的应用</a:t>
            </a:r>
            <a:endParaRPr kumimoji="1" lang="en-US" altLang="zh-CN" sz="3600" dirty="0" smtClean="0"/>
          </a:p>
          <a:p>
            <a:pPr>
              <a:lnSpc>
                <a:spcPct val="125000"/>
              </a:lnSpc>
            </a:pPr>
            <a:r>
              <a:rPr kumimoji="1" lang="zh-CN" altLang="en-US" sz="3600" dirty="0" smtClean="0"/>
              <a:t>最大子段和：</a:t>
            </a:r>
            <a:r>
              <a:rPr lang="en-US" altLang="zh-CN" sz="3600" dirty="0" smtClean="0"/>
              <a:t>5,-7,6,-4,7,-2</a:t>
            </a:r>
            <a:endParaRPr lang="zh-CN" altLang="en-US" sz="3600" dirty="0"/>
          </a:p>
          <a:p>
            <a:pPr>
              <a:lnSpc>
                <a:spcPct val="125000"/>
              </a:lnSpc>
            </a:pPr>
            <a:r>
              <a:rPr kumimoji="1" lang="zh-CN" altLang="en-US" sz="3600" dirty="0" smtClean="0"/>
              <a:t>棋盘覆盖</a:t>
            </a:r>
            <a:endParaRPr kumimoji="1" lang="en-US" altLang="zh-CN" sz="3600" dirty="0" smtClean="0"/>
          </a:p>
          <a:p>
            <a:pPr>
              <a:lnSpc>
                <a:spcPct val="125000"/>
              </a:lnSpc>
            </a:pPr>
            <a:r>
              <a:rPr kumimoji="1" lang="zh-CN" altLang="en-US" sz="3600" dirty="0" smtClean="0"/>
              <a:t>应用分治法的关键问题：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如何划分？划分之后如何求解？</a:t>
            </a:r>
            <a:endParaRPr kumimoji="1"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kumimoji="1" lang="zh-CN" altLang="en-US" sz="3600" dirty="0"/>
              <a:t>编程</a:t>
            </a:r>
            <a:r>
              <a:rPr kumimoji="1" lang="zh-CN" altLang="en-US" sz="3600" dirty="0" smtClean="0">
                <a:solidFill>
                  <a:srgbClr val="FF0000"/>
                </a:solidFill>
              </a:rPr>
              <a:t>：平凡子问题是什么？如何合并？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1</a:t>
            </a:fld>
            <a:endParaRPr kumimoji="1" lang="en-US" altLang="zh-CN" sz="3600" b="1" dirty="0">
              <a:latin typeface="+mn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6515" y="2168860"/>
            <a:ext cx="8405813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宋体" charset="-122"/>
                <a:ea typeface="宋体" charset="-122"/>
              </a:rPr>
              <a:t> </a:t>
            </a:r>
            <a:endParaRPr kumimoji="1" lang="zh-CN" altLang="en-US" sz="280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176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17648-7430-420D-A4B0-A1741277D69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294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BD078B29-B54D-4A01-8844-DEC0CDAD1BF1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294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57042" y="1631951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charset="-122"/>
              </a:rPr>
              <a:t>4.4.1</a:t>
            </a:r>
            <a:r>
              <a:rPr kumimoji="1" lang="zh-CN" altLang="en-US" sz="3600" dirty="0">
                <a:latin typeface="宋体" charset="-122"/>
                <a:ea typeface="宋体" charset="-122"/>
              </a:rPr>
              <a:t>最近对问题</a:t>
            </a:r>
            <a:endParaRPr kumimoji="1" lang="zh-CN" altLang="en-US" sz="3600" b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82950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75099" y="2690867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Times New Roman" pitchFamily="18" charset="0"/>
                <a:ea typeface="宋体" charset="-122"/>
              </a:rPr>
              <a:t>4.4.2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凸包问题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323850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4.4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几何问题中的分治法</a:t>
            </a:r>
          </a:p>
        </p:txBody>
      </p:sp>
    </p:spTree>
    <p:extLst>
      <p:ext uri="{BB962C8B-B14F-4D97-AF65-F5344CB8AC3E}">
        <p14:creationId xmlns:p14="http://schemas.microsoft.com/office/powerpoint/2010/main" val="1918865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9E492-AB6E-44B6-9D29-A824C9723009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D432A232-2ED3-4FE9-BC9E-BED428A5E24C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13276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设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=(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x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y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), 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=(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x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y</a:t>
            </a:r>
            <a:r>
              <a:rPr kumimoji="1" lang="en-US" altLang="zh-CN" sz="2800" baseline="-30000"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), …, 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800" i="1" baseline="-3000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=(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x</a:t>
            </a:r>
            <a:r>
              <a:rPr kumimoji="1" lang="en-US" altLang="zh-CN" sz="2800" i="1" baseline="-3000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y</a:t>
            </a:r>
            <a:r>
              <a:rPr kumimoji="1" lang="en-US" altLang="zh-CN" sz="2800" i="1" baseline="-3000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是平面上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个点构成的集合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S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，最近对问题就是找出集合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S</a:t>
            </a:r>
            <a:r>
              <a:rPr kumimoji="1" lang="zh-CN" altLang="en-US" sz="2800">
                <a:latin typeface="Times New Roman" pitchFamily="18" charset="0"/>
                <a:ea typeface="宋体" charset="-122"/>
              </a:rPr>
              <a:t>中距离最近的点对。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宋体" charset="-122"/>
              </a:rPr>
              <a:t>        严格地讲，最接近点对可能多于一对，简单起见，只找出其中的一对作为问题的解。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charset="-122"/>
                <a:ea typeface="宋体" charset="-122"/>
              </a:rPr>
              <a:t>    </a:t>
            </a:r>
            <a:endParaRPr kumimoji="1"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84998" name="Text Box 2"/>
          <p:cNvSpPr txBox="1">
            <a:spLocks noChangeArrowheads="1"/>
          </p:cNvSpPr>
          <p:nvPr/>
        </p:nvSpPr>
        <p:spPr bwMode="auto">
          <a:xfrm>
            <a:off x="227013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4.4.1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 </a:t>
            </a:r>
          </a:p>
        </p:txBody>
      </p:sp>
    </p:spTree>
    <p:extLst>
      <p:ext uri="{BB962C8B-B14F-4D97-AF65-F5344CB8AC3E}">
        <p14:creationId xmlns:p14="http://schemas.microsoft.com/office/powerpoint/2010/main" val="3101469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7AAC8AC-7642-4C2B-AE7E-519392F0BA74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第4章 分治法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DD26247-06BB-4F89-95A0-01E60C92A2C6}" type="slidenum">
              <a:rPr lang="en-US" altLang="zh-CN" sz="1400" smtClean="0">
                <a:latin typeface="Comic Sans MS" pitchFamily="66" charset="0"/>
              </a:rPr>
              <a:pPr/>
              <a:t>12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300538" y="1847850"/>
            <a:ext cx="0" cy="315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4638" y="1381125"/>
            <a:ext cx="7826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m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75" name="Oval 11"/>
          <p:cNvSpPr>
            <a:spLocks noChangeArrowheads="1"/>
          </p:cNvSpPr>
          <p:nvPr/>
        </p:nvSpPr>
        <p:spPr bwMode="auto">
          <a:xfrm>
            <a:off x="6064250" y="367982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77050" y="344805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7" name="Oval 13"/>
          <p:cNvSpPr>
            <a:spLocks noChangeArrowheads="1"/>
          </p:cNvSpPr>
          <p:nvPr/>
        </p:nvSpPr>
        <p:spPr bwMode="auto">
          <a:xfrm>
            <a:off x="5205413" y="263366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8" name="Oval 14"/>
          <p:cNvSpPr>
            <a:spLocks noChangeArrowheads="1"/>
          </p:cNvSpPr>
          <p:nvPr/>
        </p:nvSpPr>
        <p:spPr bwMode="auto">
          <a:xfrm>
            <a:off x="7229475" y="246856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9" name="Oval 15"/>
          <p:cNvSpPr>
            <a:spLocks noChangeArrowheads="1"/>
          </p:cNvSpPr>
          <p:nvPr/>
        </p:nvSpPr>
        <p:spPr bwMode="auto">
          <a:xfrm>
            <a:off x="4422775" y="3005138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0" name="Oval 16"/>
          <p:cNvSpPr>
            <a:spLocks noChangeArrowheads="1"/>
          </p:cNvSpPr>
          <p:nvPr/>
        </p:nvSpPr>
        <p:spPr bwMode="auto">
          <a:xfrm>
            <a:off x="4683125" y="387350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1" name="Oval 17"/>
          <p:cNvSpPr>
            <a:spLocks noChangeArrowheads="1"/>
          </p:cNvSpPr>
          <p:nvPr/>
        </p:nvSpPr>
        <p:spPr bwMode="auto">
          <a:xfrm>
            <a:off x="3732213" y="2522538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2" name="Oval 18"/>
          <p:cNvSpPr>
            <a:spLocks noChangeArrowheads="1"/>
          </p:cNvSpPr>
          <p:nvPr/>
        </p:nvSpPr>
        <p:spPr bwMode="auto">
          <a:xfrm>
            <a:off x="2719388" y="392747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3" name="Oval 19"/>
          <p:cNvSpPr>
            <a:spLocks noChangeArrowheads="1"/>
          </p:cNvSpPr>
          <p:nvPr/>
        </p:nvSpPr>
        <p:spPr bwMode="auto">
          <a:xfrm>
            <a:off x="3271838" y="328295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4" name="Oval 20"/>
          <p:cNvSpPr>
            <a:spLocks noChangeArrowheads="1"/>
          </p:cNvSpPr>
          <p:nvPr/>
        </p:nvSpPr>
        <p:spPr bwMode="auto">
          <a:xfrm>
            <a:off x="2689225" y="272891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5" name="Oval 21"/>
          <p:cNvSpPr>
            <a:spLocks noChangeArrowheads="1"/>
          </p:cNvSpPr>
          <p:nvPr/>
        </p:nvSpPr>
        <p:spPr bwMode="auto">
          <a:xfrm>
            <a:off x="1630363" y="273367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6" name="Oval 22"/>
          <p:cNvSpPr>
            <a:spLocks noChangeArrowheads="1"/>
          </p:cNvSpPr>
          <p:nvPr/>
        </p:nvSpPr>
        <p:spPr bwMode="auto">
          <a:xfrm>
            <a:off x="1846263" y="3703638"/>
            <a:ext cx="103187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7" name="Oval 23"/>
          <p:cNvSpPr>
            <a:spLocks noChangeArrowheads="1"/>
          </p:cNvSpPr>
          <p:nvPr/>
        </p:nvSpPr>
        <p:spPr bwMode="auto">
          <a:xfrm>
            <a:off x="6278563" y="256381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 rot="5400000">
            <a:off x="2496344" y="227807"/>
            <a:ext cx="247650" cy="3008312"/>
          </a:xfrm>
          <a:prstGeom prst="leftBrace">
            <a:avLst>
              <a:gd name="adj1" fmla="val 909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 rot="5400000">
            <a:off x="5824538" y="223837"/>
            <a:ext cx="249238" cy="3008313"/>
          </a:xfrm>
          <a:prstGeom prst="leftBrace">
            <a:avLst>
              <a:gd name="adj1" fmla="val 903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90" name="Text Box 30"/>
          <p:cNvSpPr txBox="1">
            <a:spLocks noChangeArrowheads="1"/>
          </p:cNvSpPr>
          <p:nvPr/>
        </p:nvSpPr>
        <p:spPr bwMode="auto">
          <a:xfrm>
            <a:off x="2444750" y="1282700"/>
            <a:ext cx="352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>
                <a:latin typeface="Times New Roman" pitchFamily="18" charset="0"/>
                <a:ea typeface="宋体" charset="-122"/>
              </a:rPr>
              <a:t>1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91" name="Text Box 31"/>
          <p:cNvSpPr txBox="1">
            <a:spLocks noChangeArrowheads="1"/>
          </p:cNvSpPr>
          <p:nvPr/>
        </p:nvSpPr>
        <p:spPr bwMode="auto">
          <a:xfrm>
            <a:off x="5772150" y="1298575"/>
            <a:ext cx="354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>
                <a:latin typeface="Times New Roman" pitchFamily="18" charset="0"/>
                <a:ea typeface="宋体" charset="-122"/>
              </a:rPr>
              <a:t>2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92" name="Oval 32"/>
          <p:cNvSpPr>
            <a:spLocks noChangeArrowheads="1"/>
          </p:cNvSpPr>
          <p:nvPr/>
        </p:nvSpPr>
        <p:spPr bwMode="auto">
          <a:xfrm>
            <a:off x="4024313" y="3733800"/>
            <a:ext cx="103187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94" name="Text Box 2"/>
          <p:cNvSpPr txBox="1">
            <a:spLocks noChangeArrowheads="1"/>
          </p:cNvSpPr>
          <p:nvPr/>
        </p:nvSpPr>
        <p:spPr bwMode="auto">
          <a:xfrm>
            <a:off x="227013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4.4.1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 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2260600" y="5749925"/>
            <a:ext cx="41259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286657" y="5468957"/>
            <a:ext cx="3938545" cy="32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b="1" dirty="0"/>
              <a:t>      </a:t>
            </a:r>
            <a:r>
              <a:rPr lang="zh-CN" altLang="en-US" b="1" dirty="0"/>
              <a:t>最近对问题的分治思想</a:t>
            </a:r>
          </a:p>
        </p:txBody>
      </p:sp>
    </p:spTree>
    <p:extLst>
      <p:ext uri="{BB962C8B-B14F-4D97-AF65-F5344CB8AC3E}">
        <p14:creationId xmlns:p14="http://schemas.microsoft.com/office/powerpoint/2010/main" val="819060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1001E-97A1-4EC6-9EC6-BA416599CB3C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60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860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14317D31-CCBA-4349-80FB-B61BE7BC72B6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60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549275"/>
            <a:ext cx="7847012" cy="5380038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3000" smtClean="0">
                <a:latin typeface="Times New Roman" pitchFamily="18" charset="0"/>
              </a:rPr>
              <a:t>        </a:t>
            </a:r>
            <a:r>
              <a:rPr lang="zh-CN" altLang="en-US" sz="3000" smtClean="0">
                <a:latin typeface="Times New Roman" pitchFamily="18" charset="0"/>
              </a:rPr>
              <a:t>用分治法解决最近对问题，很自然的想法就是将集合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zh-CN" altLang="en-US" sz="3000" smtClean="0">
                <a:latin typeface="Times New Roman" pitchFamily="18" charset="0"/>
              </a:rPr>
              <a:t>分成两个子集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1</a:t>
            </a:r>
            <a:r>
              <a:rPr lang="zh-CN" altLang="en-US" sz="3000" smtClean="0">
                <a:latin typeface="Times New Roman" pitchFamily="18" charset="0"/>
              </a:rPr>
              <a:t>和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2</a:t>
            </a:r>
            <a:r>
              <a:rPr lang="zh-CN" altLang="en-US" sz="3000" smtClean="0">
                <a:latin typeface="Times New Roman" pitchFamily="18" charset="0"/>
              </a:rPr>
              <a:t>，每个子集中有</a:t>
            </a:r>
            <a:r>
              <a:rPr lang="en-US" altLang="zh-CN" sz="3000" i="1" smtClean="0">
                <a:latin typeface="Times New Roman" pitchFamily="18" charset="0"/>
              </a:rPr>
              <a:t>n</a:t>
            </a:r>
            <a:r>
              <a:rPr lang="en-US" altLang="zh-CN" sz="3000" smtClean="0">
                <a:latin typeface="Times New Roman" pitchFamily="18" charset="0"/>
              </a:rPr>
              <a:t>/2</a:t>
            </a:r>
            <a:r>
              <a:rPr lang="zh-CN" altLang="en-US" sz="3000" smtClean="0">
                <a:latin typeface="Times New Roman" pitchFamily="18" charset="0"/>
              </a:rPr>
              <a:t>个点。然后在每个子集中递归地求其最接近的点对，在求出每个子集的最接近点对后，在合并步中，如果集合 </a:t>
            </a:r>
            <a:r>
              <a:rPr lang="en-US" altLang="zh-CN" sz="3000" i="1" smtClean="0">
                <a:latin typeface="Times New Roman" pitchFamily="18" charset="0"/>
              </a:rPr>
              <a:t>S </a:t>
            </a:r>
            <a:r>
              <a:rPr lang="zh-CN" altLang="en-US" sz="3000" smtClean="0">
                <a:latin typeface="Times New Roman" pitchFamily="18" charset="0"/>
              </a:rPr>
              <a:t>中最接近的两个点都在子集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1</a:t>
            </a:r>
            <a:r>
              <a:rPr lang="zh-CN" altLang="en-US" sz="3000" smtClean="0">
                <a:latin typeface="Times New Roman" pitchFamily="18" charset="0"/>
              </a:rPr>
              <a:t>或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2</a:t>
            </a:r>
            <a:r>
              <a:rPr lang="zh-CN" altLang="en-US" sz="3000" smtClean="0">
                <a:latin typeface="Times New Roman" pitchFamily="18" charset="0"/>
              </a:rPr>
              <a:t>中，则问题很容易解决，如果这两个点分别在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1</a:t>
            </a:r>
            <a:r>
              <a:rPr lang="zh-CN" altLang="en-US" sz="3000" smtClean="0">
                <a:latin typeface="Times New Roman" pitchFamily="18" charset="0"/>
              </a:rPr>
              <a:t>和 </a:t>
            </a:r>
            <a:r>
              <a:rPr lang="en-US" altLang="zh-CN" sz="3000" i="1" smtClean="0">
                <a:latin typeface="Times New Roman" pitchFamily="18" charset="0"/>
              </a:rPr>
              <a:t>S</a:t>
            </a:r>
            <a:r>
              <a:rPr lang="en-US" altLang="zh-CN" sz="3000" smtClean="0">
                <a:latin typeface="Times New Roman" pitchFamily="18" charset="0"/>
              </a:rPr>
              <a:t>2</a:t>
            </a:r>
            <a:r>
              <a:rPr lang="zh-CN" altLang="en-US" sz="3000" smtClean="0">
                <a:latin typeface="Times New Roman" pitchFamily="18" charset="0"/>
              </a:rPr>
              <a:t>中，问题就比较复杂了。</a:t>
            </a:r>
          </a:p>
        </p:txBody>
      </p:sp>
    </p:spTree>
    <p:extLst>
      <p:ext uri="{BB962C8B-B14F-4D97-AF65-F5344CB8AC3E}">
        <p14:creationId xmlns:p14="http://schemas.microsoft.com/office/powerpoint/2010/main" val="5476719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3AC38BA-CD7F-4418-8636-E181A9963AD6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最近对问题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4E76D10-AB43-4035-8B28-10CB9FAC1224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80645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/>
              <a:t>先考虑一维的情况，</a:t>
            </a:r>
            <a:r>
              <a:rPr kumimoji="1" lang="en-US" altLang="zh-CN" b="1" i="1"/>
              <a:t>S</a:t>
            </a:r>
            <a:r>
              <a:rPr kumimoji="1" lang="zh-CN" altLang="en-US" b="1"/>
              <a:t>中的点退化为</a:t>
            </a:r>
            <a:r>
              <a:rPr kumimoji="1" lang="en-US" altLang="zh-CN" b="1" i="1"/>
              <a:t>x</a:t>
            </a:r>
            <a:r>
              <a:rPr kumimoji="1" lang="zh-CN" altLang="en-US" b="1"/>
              <a:t>轴上的</a:t>
            </a:r>
            <a:r>
              <a:rPr kumimoji="1" lang="en-US" altLang="zh-CN" b="1" i="1"/>
              <a:t>n</a:t>
            </a:r>
            <a:r>
              <a:rPr kumimoji="1" lang="zh-CN" altLang="en-US" b="1"/>
              <a:t>个点</a:t>
            </a:r>
            <a:r>
              <a:rPr kumimoji="1" lang="en-US" altLang="zh-CN" b="1" i="1"/>
              <a:t>x</a:t>
            </a:r>
            <a:r>
              <a:rPr kumimoji="1" lang="en-US" altLang="zh-CN" b="1" baseline="-25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x</a:t>
            </a:r>
            <a:r>
              <a:rPr kumimoji="1" lang="en-US" altLang="zh-CN" b="1" baseline="-25000"/>
              <a:t>2</a:t>
            </a:r>
            <a:r>
              <a:rPr kumimoji="1" lang="en-US" altLang="zh-CN" b="1"/>
              <a:t>, …, </a:t>
            </a:r>
            <a:r>
              <a:rPr kumimoji="1" lang="en-US" altLang="zh-CN" b="1" i="1"/>
              <a:t>x</a:t>
            </a:r>
            <a:r>
              <a:rPr kumimoji="1" lang="en-US" altLang="zh-CN" b="1" i="1" baseline="-25000"/>
              <a:t>n</a:t>
            </a:r>
            <a:r>
              <a:rPr kumimoji="1" lang="zh-CN" altLang="en-US" b="1"/>
              <a:t>。用</a:t>
            </a:r>
            <a:r>
              <a:rPr kumimoji="1" lang="en-US" altLang="zh-CN" b="1" i="1"/>
              <a:t>x</a:t>
            </a:r>
            <a:r>
              <a:rPr kumimoji="1" lang="zh-CN" altLang="en-US" b="1"/>
              <a:t>轴上的某个点</a:t>
            </a:r>
            <a:r>
              <a:rPr kumimoji="1" lang="en-US" altLang="zh-CN" b="1" i="1"/>
              <a:t>m</a:t>
            </a:r>
            <a:r>
              <a:rPr kumimoji="1" lang="zh-CN" altLang="en-US" b="1"/>
              <a:t>将</a:t>
            </a:r>
            <a:r>
              <a:rPr kumimoji="1" lang="en-US" altLang="zh-CN" b="1" i="1"/>
              <a:t>S</a:t>
            </a:r>
            <a:r>
              <a:rPr kumimoji="1" lang="zh-CN" altLang="en-US" b="1"/>
              <a:t>划分为两个集合</a:t>
            </a:r>
            <a:r>
              <a:rPr kumimoji="1" lang="en-US" altLang="zh-CN" b="1" i="1"/>
              <a:t>S</a:t>
            </a:r>
            <a:r>
              <a:rPr kumimoji="1" lang="en-US" altLang="zh-CN" b="1" baseline="-25000"/>
              <a:t>1</a:t>
            </a:r>
            <a:r>
              <a:rPr kumimoji="1" lang="zh-CN" altLang="en-US" b="1"/>
              <a:t>和</a:t>
            </a:r>
            <a:r>
              <a:rPr kumimoji="1" lang="en-US" altLang="zh-CN" b="1" i="1"/>
              <a:t>S</a:t>
            </a:r>
            <a:r>
              <a:rPr kumimoji="1" lang="en-US" altLang="zh-CN" b="1" baseline="-25000"/>
              <a:t>2</a:t>
            </a:r>
            <a:r>
              <a:rPr kumimoji="1" lang="zh-CN" altLang="en-US" b="1"/>
              <a:t>，并且</a:t>
            </a:r>
            <a:r>
              <a:rPr kumimoji="1" lang="en-US" altLang="zh-CN" b="1" i="1"/>
              <a:t>S</a:t>
            </a:r>
            <a:r>
              <a:rPr kumimoji="1" lang="en-US" altLang="zh-CN" b="1" baseline="-25000"/>
              <a:t>1</a:t>
            </a:r>
            <a:r>
              <a:rPr kumimoji="1" lang="zh-CN" altLang="en-US" b="1"/>
              <a:t>和</a:t>
            </a:r>
            <a:r>
              <a:rPr kumimoji="1" lang="en-US" altLang="zh-CN" b="1" i="1"/>
              <a:t>S</a:t>
            </a:r>
            <a:r>
              <a:rPr kumimoji="1" lang="en-US" altLang="zh-CN" b="1" baseline="-25000"/>
              <a:t>2</a:t>
            </a:r>
            <a:r>
              <a:rPr kumimoji="1" lang="zh-CN" altLang="en-US" b="1"/>
              <a:t>含有点的个数相同。</a:t>
            </a:r>
            <a:r>
              <a:rPr kumimoji="1" lang="zh-CN" altLang="en-US" b="1">
                <a:solidFill>
                  <a:srgbClr val="FF0000"/>
                </a:solidFill>
              </a:rPr>
              <a:t>递归地在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solidFill>
                  <a:srgbClr val="FF0000"/>
                </a:solidFill>
              </a:rPr>
              <a:t>和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zh-CN" altLang="en-US" b="1">
                <a:solidFill>
                  <a:srgbClr val="FF0000"/>
                </a:solidFill>
              </a:rPr>
              <a:t>上求出最接近点对 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p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p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b="1">
                <a:solidFill>
                  <a:srgbClr val="FF0000"/>
                </a:solidFill>
              </a:rPr>
              <a:t>) </a:t>
            </a:r>
            <a:r>
              <a:rPr kumimoji="1" lang="zh-CN" altLang="en-US" b="1">
                <a:solidFill>
                  <a:srgbClr val="FF0000"/>
                </a:solidFill>
              </a:rPr>
              <a:t>和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 i="1">
                <a:solidFill>
                  <a:srgbClr val="FF0000"/>
                </a:solidFill>
              </a:rPr>
              <a:t>q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en-US" altLang="zh-CN" b="1">
                <a:solidFill>
                  <a:srgbClr val="FF0000"/>
                </a:solidFill>
              </a:rPr>
              <a:t>, </a:t>
            </a:r>
            <a:r>
              <a:rPr kumimoji="1" lang="en-US" altLang="zh-CN" b="1" i="1">
                <a:solidFill>
                  <a:srgbClr val="FF0000"/>
                </a:solidFill>
              </a:rPr>
              <a:t>q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b="1">
                <a:solidFill>
                  <a:srgbClr val="FF0000"/>
                </a:solidFill>
              </a:rPr>
              <a:t>)</a:t>
            </a:r>
            <a:r>
              <a:rPr kumimoji="1" lang="zh-CN" altLang="en-US" b="1">
                <a:solidFill>
                  <a:srgbClr val="FF0000"/>
                </a:solidFill>
              </a:rPr>
              <a:t>，</a:t>
            </a:r>
            <a:r>
              <a:rPr kumimoji="1" lang="zh-CN" altLang="en-US" b="1"/>
              <a:t>如果集合</a:t>
            </a:r>
            <a:r>
              <a:rPr kumimoji="1" lang="en-US" altLang="zh-CN" b="1" i="1"/>
              <a:t>S</a:t>
            </a:r>
            <a:r>
              <a:rPr kumimoji="1" lang="zh-CN" altLang="en-US" b="1"/>
              <a:t>中的最接近点对都在子集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/>
              <a:t>或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2</a:t>
            </a:r>
            <a:r>
              <a:rPr kumimoji="1" lang="zh-CN" altLang="en-US" b="1"/>
              <a:t>中，则</a:t>
            </a:r>
            <a:r>
              <a:rPr kumimoji="1" lang="en-US" altLang="zh-CN" b="1" i="1"/>
              <a:t>d</a:t>
            </a:r>
            <a:r>
              <a:rPr kumimoji="1" lang="en-US" altLang="zh-CN" b="1"/>
              <a:t>=min{(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), (</a:t>
            </a:r>
            <a:r>
              <a:rPr kumimoji="1" lang="en-US" altLang="zh-CN" b="1" i="1"/>
              <a:t>q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q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)}</a:t>
            </a:r>
            <a:r>
              <a:rPr kumimoji="1" lang="zh-CN" altLang="en-US" b="1"/>
              <a:t>即为所求，如果集合</a:t>
            </a:r>
            <a:r>
              <a:rPr kumimoji="1" lang="en-US" altLang="zh-CN" b="1" i="1"/>
              <a:t>S</a:t>
            </a:r>
            <a:r>
              <a:rPr kumimoji="1" lang="zh-CN" altLang="en-US" b="1"/>
              <a:t>中的最接近点对分别在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1</a:t>
            </a:r>
            <a:r>
              <a:rPr kumimoji="1" lang="zh-CN" altLang="en-US" b="1"/>
              <a:t>和</a:t>
            </a:r>
            <a:r>
              <a:rPr kumimoji="1" lang="en-US" altLang="zh-CN" b="1" i="1"/>
              <a:t>S</a:t>
            </a:r>
            <a:r>
              <a:rPr kumimoji="1" lang="en-US" altLang="zh-CN" b="1" baseline="-30000"/>
              <a:t>2</a:t>
            </a:r>
            <a:r>
              <a:rPr kumimoji="1" lang="zh-CN" altLang="en-US" b="1"/>
              <a:t>中，则一定是</a:t>
            </a:r>
            <a:r>
              <a:rPr kumimoji="1" lang="en-US" altLang="zh-CN" b="1"/>
              <a:t>(</a:t>
            </a:r>
            <a:r>
              <a:rPr kumimoji="1" lang="en-US" altLang="zh-CN" b="1" i="1"/>
              <a:t>p</a:t>
            </a:r>
            <a:r>
              <a:rPr kumimoji="1" lang="en-US" altLang="zh-CN" b="1" baseline="-30000"/>
              <a:t>3</a:t>
            </a:r>
            <a:r>
              <a:rPr kumimoji="1" lang="en-US" altLang="zh-CN" b="1"/>
              <a:t>, </a:t>
            </a:r>
            <a:r>
              <a:rPr kumimoji="1" lang="en-US" altLang="zh-CN" b="1" i="1"/>
              <a:t>q</a:t>
            </a:r>
            <a:r>
              <a:rPr kumimoji="1" lang="en-US" altLang="zh-CN" b="1" baseline="-30000"/>
              <a:t>3</a:t>
            </a:r>
            <a:r>
              <a:rPr kumimoji="1" lang="en-US" altLang="zh-CN" b="1"/>
              <a:t>)</a:t>
            </a:r>
            <a:r>
              <a:rPr kumimoji="1" lang="zh-CN" altLang="en-US" b="1"/>
              <a:t>，其中，</a:t>
            </a:r>
            <a:r>
              <a:rPr kumimoji="1" lang="en-US" altLang="zh-CN" b="1" i="1">
                <a:solidFill>
                  <a:srgbClr val="FF0000"/>
                </a:solidFill>
              </a:rPr>
              <a:t>p</a:t>
            </a:r>
            <a:r>
              <a:rPr kumimoji="1" lang="en-US" altLang="zh-CN" b="1" baseline="-30000">
                <a:solidFill>
                  <a:srgbClr val="FF0000"/>
                </a:solidFill>
              </a:rPr>
              <a:t>3</a:t>
            </a:r>
            <a:r>
              <a:rPr kumimoji="1" lang="zh-CN" altLang="en-US" b="1">
                <a:solidFill>
                  <a:srgbClr val="FF0000"/>
                </a:solidFill>
              </a:rPr>
              <a:t>是子集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b="1">
                <a:solidFill>
                  <a:srgbClr val="FF0000"/>
                </a:solidFill>
              </a:rPr>
              <a:t>中的最大值，</a:t>
            </a:r>
            <a:r>
              <a:rPr kumimoji="1" lang="en-US" altLang="zh-CN" b="1" i="1">
                <a:solidFill>
                  <a:srgbClr val="FF0000"/>
                </a:solidFill>
              </a:rPr>
              <a:t>q</a:t>
            </a:r>
            <a:r>
              <a:rPr kumimoji="1" lang="en-US" altLang="zh-CN" b="1" baseline="-30000">
                <a:solidFill>
                  <a:srgbClr val="FF0000"/>
                </a:solidFill>
              </a:rPr>
              <a:t>3</a:t>
            </a:r>
            <a:r>
              <a:rPr kumimoji="1" lang="zh-CN" altLang="en-US" b="1">
                <a:solidFill>
                  <a:srgbClr val="FF0000"/>
                </a:solidFill>
              </a:rPr>
              <a:t>是子集</a:t>
            </a:r>
            <a:r>
              <a:rPr kumimoji="1" lang="en-US" altLang="zh-CN" b="1" i="1">
                <a:solidFill>
                  <a:srgbClr val="FF0000"/>
                </a:solidFill>
              </a:rPr>
              <a:t>S</a:t>
            </a:r>
            <a:r>
              <a:rPr kumimoji="1" lang="en-US" altLang="zh-CN" b="1" baseline="-30000">
                <a:solidFill>
                  <a:srgbClr val="FF0000"/>
                </a:solidFill>
              </a:rPr>
              <a:t>2</a:t>
            </a:r>
            <a:r>
              <a:rPr kumimoji="1" lang="zh-CN" altLang="en-US" b="1">
                <a:solidFill>
                  <a:srgbClr val="FF0000"/>
                </a:solidFill>
              </a:rPr>
              <a:t>中的最小值。</a:t>
            </a:r>
          </a:p>
        </p:txBody>
      </p:sp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1116013" y="4437063"/>
            <a:ext cx="7273925" cy="1341437"/>
            <a:chOff x="657" y="2341"/>
            <a:chExt cx="4582" cy="845"/>
          </a:xfrm>
        </p:grpSpPr>
        <p:sp>
          <p:nvSpPr>
            <p:cNvPr id="10248" name="Line 4"/>
            <p:cNvSpPr>
              <a:spLocks noChangeShapeType="1"/>
            </p:cNvSpPr>
            <p:nvPr/>
          </p:nvSpPr>
          <p:spPr bwMode="auto">
            <a:xfrm>
              <a:off x="657" y="2842"/>
              <a:ext cx="4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>
              <a:off x="2808" y="2676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2002" y="2818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2355" y="2820"/>
              <a:ext cx="64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Oval 8"/>
            <p:cNvSpPr>
              <a:spLocks noChangeArrowheads="1"/>
            </p:cNvSpPr>
            <p:nvPr/>
          </p:nvSpPr>
          <p:spPr bwMode="auto">
            <a:xfrm>
              <a:off x="2671" y="2819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9"/>
            <p:cNvSpPr>
              <a:spLocks noChangeArrowheads="1"/>
            </p:cNvSpPr>
            <p:nvPr/>
          </p:nvSpPr>
          <p:spPr bwMode="auto">
            <a:xfrm>
              <a:off x="2952" y="2812"/>
              <a:ext cx="64" cy="5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10"/>
            <p:cNvSpPr>
              <a:spLocks noChangeArrowheads="1"/>
            </p:cNvSpPr>
            <p:nvPr/>
          </p:nvSpPr>
          <p:spPr bwMode="auto">
            <a:xfrm>
              <a:off x="3311" y="2820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11"/>
            <p:cNvSpPr>
              <a:spLocks noChangeArrowheads="1"/>
            </p:cNvSpPr>
            <p:nvPr/>
          </p:nvSpPr>
          <p:spPr bwMode="auto">
            <a:xfrm>
              <a:off x="3556" y="2818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12"/>
            <p:cNvSpPr>
              <a:spLocks noChangeArrowheads="1"/>
            </p:cNvSpPr>
            <p:nvPr/>
          </p:nvSpPr>
          <p:spPr bwMode="auto">
            <a:xfrm>
              <a:off x="4419" y="2819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13"/>
            <p:cNvSpPr>
              <a:spLocks noChangeArrowheads="1"/>
            </p:cNvSpPr>
            <p:nvPr/>
          </p:nvSpPr>
          <p:spPr bwMode="auto">
            <a:xfrm>
              <a:off x="4138" y="2818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14"/>
            <p:cNvSpPr>
              <a:spLocks noChangeArrowheads="1"/>
            </p:cNvSpPr>
            <p:nvPr/>
          </p:nvSpPr>
          <p:spPr bwMode="auto">
            <a:xfrm>
              <a:off x="1542" y="2819"/>
              <a:ext cx="64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15"/>
            <p:cNvSpPr>
              <a:spLocks noChangeArrowheads="1"/>
            </p:cNvSpPr>
            <p:nvPr/>
          </p:nvSpPr>
          <p:spPr bwMode="auto">
            <a:xfrm>
              <a:off x="1175" y="2812"/>
              <a:ext cx="65" cy="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0" name="AutoShape 16"/>
            <p:cNvSpPr>
              <a:spLocks/>
            </p:cNvSpPr>
            <p:nvPr/>
          </p:nvSpPr>
          <p:spPr bwMode="auto">
            <a:xfrm rot="5400000">
              <a:off x="1824" y="1756"/>
              <a:ext cx="136" cy="1793"/>
            </a:xfrm>
            <a:prstGeom prst="leftBrace">
              <a:avLst>
                <a:gd name="adj1" fmla="val 109865"/>
                <a:gd name="adj2" fmla="val 49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1" name="AutoShape 17"/>
            <p:cNvSpPr>
              <a:spLocks/>
            </p:cNvSpPr>
            <p:nvPr/>
          </p:nvSpPr>
          <p:spPr bwMode="auto">
            <a:xfrm rot="5400000">
              <a:off x="3651" y="1756"/>
              <a:ext cx="136" cy="1793"/>
            </a:xfrm>
            <a:prstGeom prst="leftBrace">
              <a:avLst>
                <a:gd name="adj1" fmla="val 109865"/>
                <a:gd name="adj2" fmla="val 4959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2" name="Text Box 18"/>
            <p:cNvSpPr txBox="1">
              <a:spLocks noChangeArrowheads="1"/>
            </p:cNvSpPr>
            <p:nvPr/>
          </p:nvSpPr>
          <p:spPr bwMode="auto">
            <a:xfrm>
              <a:off x="1818" y="2348"/>
              <a:ext cx="17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S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0263" name="Text Box 20"/>
            <p:cNvSpPr txBox="1">
              <a:spLocks noChangeArrowheads="1"/>
            </p:cNvSpPr>
            <p:nvPr/>
          </p:nvSpPr>
          <p:spPr bwMode="auto">
            <a:xfrm>
              <a:off x="3651" y="2341"/>
              <a:ext cx="17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S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0264" name="Oval 21"/>
            <p:cNvSpPr>
              <a:spLocks noChangeArrowheads="1"/>
            </p:cNvSpPr>
            <p:nvPr/>
          </p:nvSpPr>
          <p:spPr bwMode="auto">
            <a:xfrm>
              <a:off x="966" y="2821"/>
              <a:ext cx="65" cy="5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Text Box 22"/>
            <p:cNvSpPr txBox="1">
              <a:spLocks noChangeArrowheads="1"/>
            </p:cNvSpPr>
            <p:nvPr/>
          </p:nvSpPr>
          <p:spPr bwMode="auto">
            <a:xfrm>
              <a:off x="1139" y="2879"/>
              <a:ext cx="1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938" y="2879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2592" y="2876"/>
              <a:ext cx="1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923" y="2871"/>
              <a:ext cx="13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q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3254" y="2878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q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3498" y="2879"/>
              <a:ext cx="13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q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10271" name="Text Box 29"/>
            <p:cNvSpPr txBox="1">
              <a:spLocks noChangeArrowheads="1"/>
            </p:cNvSpPr>
            <p:nvPr/>
          </p:nvSpPr>
          <p:spPr bwMode="auto">
            <a:xfrm>
              <a:off x="2721" y="3056"/>
              <a:ext cx="18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m</a:t>
              </a:r>
            </a:p>
          </p:txBody>
        </p:sp>
      </p:grp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0" y="-25400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</a:t>
            </a:r>
          </a:p>
        </p:txBody>
      </p:sp>
    </p:spTree>
    <p:extLst>
      <p:ext uri="{BB962C8B-B14F-4D97-AF65-F5344CB8AC3E}">
        <p14:creationId xmlns:p14="http://schemas.microsoft.com/office/powerpoint/2010/main" val="1679013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D625342-4819-4F59-B579-7857B3298B35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最近对问题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74CC75B5-D45B-4A88-9F62-116B1D1B5F45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727233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/>
              <a:t>        </a:t>
            </a:r>
            <a:r>
              <a:rPr kumimoji="1" lang="zh-CN" altLang="en-US" sz="2800" b="1"/>
              <a:t>按这种分治策略求解最近对问题的算法效率取决于划分点</a:t>
            </a:r>
            <a:r>
              <a:rPr kumimoji="1" lang="en-US" altLang="zh-CN" sz="2800" b="1" i="1"/>
              <a:t>m</a:t>
            </a:r>
            <a:r>
              <a:rPr kumimoji="1" lang="zh-CN" altLang="en-US" sz="2800" b="1"/>
              <a:t>的选取，一个基本的要求是要遵循</a:t>
            </a:r>
            <a:r>
              <a:rPr kumimoji="1" lang="zh-CN" altLang="en-US" sz="2800" b="1">
                <a:solidFill>
                  <a:srgbClr val="FF0000"/>
                </a:solidFill>
              </a:rPr>
              <a:t>平衡子问题</a:t>
            </a:r>
            <a:r>
              <a:rPr kumimoji="1" lang="zh-CN" altLang="en-US" sz="2800" b="1"/>
              <a:t>的原则。如果选取</a:t>
            </a:r>
            <a:r>
              <a:rPr kumimoji="1" lang="en-US" altLang="zh-CN" sz="2800" b="1" i="1"/>
              <a:t>m</a:t>
            </a:r>
            <a:r>
              <a:rPr kumimoji="1" lang="en-US" altLang="zh-CN" sz="2800" b="1"/>
              <a:t>=(max{</a:t>
            </a:r>
            <a:r>
              <a:rPr kumimoji="1" lang="en-US" altLang="zh-CN" sz="2800" b="1" i="1"/>
              <a:t>S</a:t>
            </a:r>
            <a:r>
              <a:rPr kumimoji="1" lang="en-US" altLang="zh-CN" sz="2800" b="1"/>
              <a:t>}+min{</a:t>
            </a:r>
            <a:r>
              <a:rPr kumimoji="1" lang="en-US" altLang="zh-CN" sz="2800" b="1" i="1"/>
              <a:t>S</a:t>
            </a:r>
            <a:r>
              <a:rPr kumimoji="1" lang="en-US" altLang="zh-CN" sz="2800" b="1"/>
              <a:t>})/2</a:t>
            </a:r>
            <a:r>
              <a:rPr kumimoji="1" lang="zh-CN" altLang="en-US" sz="2800" b="1"/>
              <a:t>，则有可能因集合</a:t>
            </a:r>
            <a:r>
              <a:rPr kumimoji="1" lang="en-US" altLang="zh-CN" sz="2800" b="1" i="1"/>
              <a:t>S</a:t>
            </a:r>
            <a:r>
              <a:rPr kumimoji="1" lang="zh-CN" altLang="en-US" sz="2800" b="1"/>
              <a:t>中点分布的不均匀而造成子集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1</a:t>
            </a:r>
            <a:r>
              <a:rPr kumimoji="1" lang="zh-CN" altLang="en-US" sz="2800" b="1"/>
              <a:t>和</a:t>
            </a:r>
            <a:r>
              <a:rPr kumimoji="1" lang="en-US" altLang="zh-CN" sz="2800" b="1" i="1"/>
              <a:t>S</a:t>
            </a:r>
            <a:r>
              <a:rPr kumimoji="1" lang="en-US" altLang="zh-CN" sz="2800" b="1" baseline="-30000"/>
              <a:t>2</a:t>
            </a:r>
            <a:r>
              <a:rPr kumimoji="1" lang="zh-CN" altLang="en-US" sz="2800" b="1"/>
              <a:t>的不平衡，</a:t>
            </a:r>
            <a:r>
              <a:rPr kumimoji="1" lang="zh-CN" altLang="en-US" sz="2800" b="1">
                <a:solidFill>
                  <a:srgbClr val="FF0000"/>
                </a:solidFill>
              </a:rPr>
              <a:t>如果用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zh-CN" altLang="en-US" sz="2800" b="1">
                <a:solidFill>
                  <a:srgbClr val="FF0000"/>
                </a:solidFill>
              </a:rPr>
              <a:t>中各点坐标的中位数（即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zh-CN" altLang="en-US" sz="2800" b="1">
                <a:solidFill>
                  <a:srgbClr val="FF0000"/>
                </a:solidFill>
              </a:rPr>
              <a:t>的中值）作为分割点，则会得到一个平衡的分割点</a:t>
            </a:r>
            <a:r>
              <a:rPr kumimoji="1" lang="en-US" altLang="zh-CN" sz="2800" b="1" i="1">
                <a:solidFill>
                  <a:srgbClr val="FF0000"/>
                </a:solidFill>
              </a:rPr>
              <a:t>m</a:t>
            </a:r>
            <a:r>
              <a:rPr kumimoji="1" lang="zh-CN" altLang="en-US" sz="2800" b="1">
                <a:solidFill>
                  <a:srgbClr val="FF0000"/>
                </a:solidFill>
              </a:rPr>
              <a:t>，使得子集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</a:rPr>
              <a:t>和</a:t>
            </a:r>
            <a:r>
              <a:rPr kumimoji="1" lang="en-US" altLang="zh-CN" sz="2800" b="1" i="1">
                <a:solidFill>
                  <a:srgbClr val="FF0000"/>
                </a:solidFill>
              </a:rPr>
              <a:t>S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</a:rPr>
              <a:t>中有个数大致相同的点。</a:t>
            </a:r>
          </a:p>
        </p:txBody>
      </p:sp>
    </p:spTree>
    <p:extLst>
      <p:ext uri="{BB962C8B-B14F-4D97-AF65-F5344CB8AC3E}">
        <p14:creationId xmlns:p14="http://schemas.microsoft.com/office/powerpoint/2010/main" val="25801706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2150E-2823-4740-86C5-D131AE9C4DF2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90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715E0861-BCBA-400B-A70B-880AB86AAA54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9093" name="Text Box 2"/>
          <p:cNvSpPr txBox="1">
            <a:spLocks noChangeArrowheads="1"/>
          </p:cNvSpPr>
          <p:nvPr/>
        </p:nvSpPr>
        <p:spPr bwMode="auto">
          <a:xfrm>
            <a:off x="533400" y="836613"/>
            <a:ext cx="8142288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宋体" charset="-122"/>
                <a:cs typeface="Tahoma" pitchFamily="34" charset="0"/>
              </a:rPr>
              <a:t>下面考虑</a:t>
            </a:r>
            <a:r>
              <a:rPr kumimoji="1" lang="zh-CN" altLang="en-US" sz="2400">
                <a:solidFill>
                  <a:srgbClr val="FF3300"/>
                </a:solidFill>
                <a:latin typeface="宋体" charset="-122"/>
                <a:cs typeface="Tahoma" pitchFamily="34" charset="0"/>
              </a:rPr>
              <a:t>二维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的情形，此时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中的点为平面上的点。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宋体" charset="-122"/>
                <a:cs typeface="Tahoma" pitchFamily="34" charset="0"/>
              </a:rPr>
              <a:t>为了将平面上的点集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 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分割为点的个数大致相同的两个子集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，选取垂直线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来作为分割线，其中，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为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中各点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坐标的中位数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。由此将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分割为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宋体" charset="-122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|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宋体" charset="-122"/>
                <a:cs typeface="Tahoma" pitchFamily="34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}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en-US" altLang="zh-CN" sz="2400">
                <a:latin typeface="宋体" charset="-122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|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＞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}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。递归地在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上求解最近对问题，分别得到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中的最近距离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中的最近距离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，令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=min(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，若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的最近对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之间的距离小于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，则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必分属于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，不妨设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宋体" charset="-122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en-US" altLang="zh-CN" sz="2400">
                <a:latin typeface="宋体" charset="-122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则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距直线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=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的距离均小于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，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所以，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可以将求解限制在以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=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为中心、宽度为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的垂直带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中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，垂直带之外的任何点对之间的距离都一定大于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d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。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684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7AAC8AC-7642-4C2B-AE7E-519392F0BA74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第4章 分治法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FDD26247-06BB-4F89-95A0-01E60C92A2C6}" type="slidenum">
              <a:rPr lang="en-US" altLang="zh-CN" sz="1400" smtClean="0">
                <a:latin typeface="Comic Sans MS" pitchFamily="66" charset="0"/>
              </a:rPr>
              <a:pPr/>
              <a:t>17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300538" y="1847850"/>
            <a:ext cx="0" cy="3154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84638" y="1381125"/>
            <a:ext cx="7826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m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75" name="Oval 11"/>
          <p:cNvSpPr>
            <a:spLocks noChangeArrowheads="1"/>
          </p:cNvSpPr>
          <p:nvPr/>
        </p:nvSpPr>
        <p:spPr bwMode="auto">
          <a:xfrm>
            <a:off x="6064250" y="367982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77050" y="344805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7" name="Oval 13"/>
          <p:cNvSpPr>
            <a:spLocks noChangeArrowheads="1"/>
          </p:cNvSpPr>
          <p:nvPr/>
        </p:nvSpPr>
        <p:spPr bwMode="auto">
          <a:xfrm>
            <a:off x="5205413" y="263366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8" name="Oval 14"/>
          <p:cNvSpPr>
            <a:spLocks noChangeArrowheads="1"/>
          </p:cNvSpPr>
          <p:nvPr/>
        </p:nvSpPr>
        <p:spPr bwMode="auto">
          <a:xfrm>
            <a:off x="7229475" y="246856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79" name="Oval 15"/>
          <p:cNvSpPr>
            <a:spLocks noChangeArrowheads="1"/>
          </p:cNvSpPr>
          <p:nvPr/>
        </p:nvSpPr>
        <p:spPr bwMode="auto">
          <a:xfrm>
            <a:off x="4422775" y="3005138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0" name="Oval 16"/>
          <p:cNvSpPr>
            <a:spLocks noChangeArrowheads="1"/>
          </p:cNvSpPr>
          <p:nvPr/>
        </p:nvSpPr>
        <p:spPr bwMode="auto">
          <a:xfrm>
            <a:off x="4683125" y="387350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1" name="Oval 17"/>
          <p:cNvSpPr>
            <a:spLocks noChangeArrowheads="1"/>
          </p:cNvSpPr>
          <p:nvPr/>
        </p:nvSpPr>
        <p:spPr bwMode="auto">
          <a:xfrm>
            <a:off x="3732213" y="2522538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2" name="Oval 18"/>
          <p:cNvSpPr>
            <a:spLocks noChangeArrowheads="1"/>
          </p:cNvSpPr>
          <p:nvPr/>
        </p:nvSpPr>
        <p:spPr bwMode="auto">
          <a:xfrm>
            <a:off x="2719388" y="392747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3" name="Oval 19"/>
          <p:cNvSpPr>
            <a:spLocks noChangeArrowheads="1"/>
          </p:cNvSpPr>
          <p:nvPr/>
        </p:nvSpPr>
        <p:spPr bwMode="auto">
          <a:xfrm>
            <a:off x="3271838" y="3282950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4" name="Oval 20"/>
          <p:cNvSpPr>
            <a:spLocks noChangeArrowheads="1"/>
          </p:cNvSpPr>
          <p:nvPr/>
        </p:nvSpPr>
        <p:spPr bwMode="auto">
          <a:xfrm>
            <a:off x="2689225" y="272891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5" name="Oval 21"/>
          <p:cNvSpPr>
            <a:spLocks noChangeArrowheads="1"/>
          </p:cNvSpPr>
          <p:nvPr/>
        </p:nvSpPr>
        <p:spPr bwMode="auto">
          <a:xfrm>
            <a:off x="1630363" y="2733675"/>
            <a:ext cx="104775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6" name="Oval 22"/>
          <p:cNvSpPr>
            <a:spLocks noChangeArrowheads="1"/>
          </p:cNvSpPr>
          <p:nvPr/>
        </p:nvSpPr>
        <p:spPr bwMode="auto">
          <a:xfrm>
            <a:off x="1846263" y="3703638"/>
            <a:ext cx="103187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87" name="Oval 23"/>
          <p:cNvSpPr>
            <a:spLocks noChangeArrowheads="1"/>
          </p:cNvSpPr>
          <p:nvPr/>
        </p:nvSpPr>
        <p:spPr bwMode="auto">
          <a:xfrm>
            <a:off x="6278563" y="2563813"/>
            <a:ext cx="104775" cy="936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 rot="5400000">
            <a:off x="2496344" y="227807"/>
            <a:ext cx="247650" cy="3008312"/>
          </a:xfrm>
          <a:prstGeom prst="leftBrace">
            <a:avLst>
              <a:gd name="adj1" fmla="val 909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 rot="5400000">
            <a:off x="5824538" y="223837"/>
            <a:ext cx="249238" cy="3008313"/>
          </a:xfrm>
          <a:prstGeom prst="leftBrace">
            <a:avLst>
              <a:gd name="adj1" fmla="val 9035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90" name="Text Box 30"/>
          <p:cNvSpPr txBox="1">
            <a:spLocks noChangeArrowheads="1"/>
          </p:cNvSpPr>
          <p:nvPr/>
        </p:nvSpPr>
        <p:spPr bwMode="auto">
          <a:xfrm>
            <a:off x="2444750" y="1282700"/>
            <a:ext cx="3524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>
                <a:latin typeface="Times New Roman" pitchFamily="18" charset="0"/>
                <a:ea typeface="宋体" charset="-122"/>
              </a:rPr>
              <a:t>1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91" name="Text Box 31"/>
          <p:cNvSpPr txBox="1">
            <a:spLocks noChangeArrowheads="1"/>
          </p:cNvSpPr>
          <p:nvPr/>
        </p:nvSpPr>
        <p:spPr bwMode="auto">
          <a:xfrm>
            <a:off x="5772150" y="1298575"/>
            <a:ext cx="354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>
                <a:latin typeface="Times New Roman" pitchFamily="18" charset="0"/>
                <a:ea typeface="宋体" charset="-122"/>
              </a:rPr>
              <a:t>2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3992" name="Oval 32"/>
          <p:cNvSpPr>
            <a:spLocks noChangeArrowheads="1"/>
          </p:cNvSpPr>
          <p:nvPr/>
        </p:nvSpPr>
        <p:spPr bwMode="auto">
          <a:xfrm>
            <a:off x="4024313" y="3733800"/>
            <a:ext cx="103187" cy="936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83994" name="Text Box 2"/>
          <p:cNvSpPr txBox="1">
            <a:spLocks noChangeArrowheads="1"/>
          </p:cNvSpPr>
          <p:nvPr/>
        </p:nvSpPr>
        <p:spPr bwMode="auto">
          <a:xfrm>
            <a:off x="227013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4.4.1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 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2260600" y="5749925"/>
            <a:ext cx="41259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286657" y="5468957"/>
            <a:ext cx="3938545" cy="32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lang="en-US" altLang="zh-CN" b="1" dirty="0"/>
              <a:t>      </a:t>
            </a:r>
            <a:r>
              <a:rPr lang="zh-CN" altLang="en-US" b="1" dirty="0"/>
              <a:t>最近对问题的分治思想</a:t>
            </a:r>
          </a:p>
        </p:txBody>
      </p:sp>
    </p:spTree>
    <p:extLst>
      <p:ext uri="{BB962C8B-B14F-4D97-AF65-F5344CB8AC3E}">
        <p14:creationId xmlns:p14="http://schemas.microsoft.com/office/powerpoint/2010/main" val="2871144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600FF-7F07-40C0-A3A2-57A9E3892CB1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01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49F9207D-386D-49AA-8B82-5E194952FF3F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90117" name="Group 2"/>
          <p:cNvGrpSpPr>
            <a:grpSpLocks/>
          </p:cNvGrpSpPr>
          <p:nvPr/>
        </p:nvGrpSpPr>
        <p:grpSpPr bwMode="auto">
          <a:xfrm>
            <a:off x="1547813" y="692150"/>
            <a:ext cx="6048375" cy="4510088"/>
            <a:chOff x="3150" y="1854"/>
            <a:chExt cx="4131" cy="3492"/>
          </a:xfrm>
        </p:grpSpPr>
        <p:sp>
          <p:nvSpPr>
            <p:cNvPr id="90120" name="Line 3"/>
            <p:cNvSpPr>
              <a:spLocks noChangeShapeType="1"/>
            </p:cNvSpPr>
            <p:nvPr/>
          </p:nvSpPr>
          <p:spPr bwMode="auto">
            <a:xfrm>
              <a:off x="5226" y="2265"/>
              <a:ext cx="0" cy="2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Text Box 4"/>
            <p:cNvSpPr txBox="1">
              <a:spLocks noChangeArrowheads="1"/>
            </p:cNvSpPr>
            <p:nvPr/>
          </p:nvSpPr>
          <p:spPr bwMode="auto">
            <a:xfrm>
              <a:off x="5086" y="1926"/>
              <a:ext cx="51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x</a:t>
              </a:r>
              <a:r>
                <a:rPr lang="en-US" altLang="zh-CN" sz="2400">
                  <a:latin typeface="Times New Roman" pitchFamily="18" charset="0"/>
                  <a:cs typeface="Tahoma" pitchFamily="34" charset="0"/>
                </a:rPr>
                <a:t>=</a:t>
              </a: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m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22" name="Line 5"/>
            <p:cNvSpPr>
              <a:spLocks noChangeShapeType="1"/>
            </p:cNvSpPr>
            <p:nvPr/>
          </p:nvSpPr>
          <p:spPr bwMode="auto">
            <a:xfrm>
              <a:off x="4420" y="4563"/>
              <a:ext cx="7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3" name="Text Box 6"/>
            <p:cNvSpPr txBox="1">
              <a:spLocks noChangeArrowheads="1"/>
            </p:cNvSpPr>
            <p:nvPr/>
          </p:nvSpPr>
          <p:spPr bwMode="auto">
            <a:xfrm>
              <a:off x="4716" y="4233"/>
              <a:ext cx="2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d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24" name="Line 7"/>
            <p:cNvSpPr>
              <a:spLocks noChangeShapeType="1"/>
            </p:cNvSpPr>
            <p:nvPr/>
          </p:nvSpPr>
          <p:spPr bwMode="auto">
            <a:xfrm>
              <a:off x="5240" y="4561"/>
              <a:ext cx="7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5" name="Text Box 8"/>
            <p:cNvSpPr txBox="1">
              <a:spLocks noChangeArrowheads="1"/>
            </p:cNvSpPr>
            <p:nvPr/>
          </p:nvSpPr>
          <p:spPr bwMode="auto">
            <a:xfrm>
              <a:off x="5536" y="4231"/>
              <a:ext cx="24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d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26" name="Line 9"/>
            <p:cNvSpPr>
              <a:spLocks noChangeShapeType="1"/>
            </p:cNvSpPr>
            <p:nvPr/>
          </p:nvSpPr>
          <p:spPr bwMode="auto">
            <a:xfrm>
              <a:off x="4436" y="2283"/>
              <a:ext cx="0" cy="2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7" name="Line 10"/>
            <p:cNvSpPr>
              <a:spLocks noChangeShapeType="1"/>
            </p:cNvSpPr>
            <p:nvPr/>
          </p:nvSpPr>
          <p:spPr bwMode="auto">
            <a:xfrm>
              <a:off x="6036" y="2265"/>
              <a:ext cx="0" cy="2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8" name="Oval 11"/>
            <p:cNvSpPr>
              <a:spLocks noChangeArrowheads="1"/>
            </p:cNvSpPr>
            <p:nvPr/>
          </p:nvSpPr>
          <p:spPr bwMode="auto">
            <a:xfrm>
              <a:off x="6376" y="359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29" name="Oval 12"/>
            <p:cNvSpPr>
              <a:spLocks noChangeArrowheads="1"/>
            </p:cNvSpPr>
            <p:nvPr/>
          </p:nvSpPr>
          <p:spPr bwMode="auto">
            <a:xfrm>
              <a:off x="6906" y="342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0" name="Oval 13"/>
            <p:cNvSpPr>
              <a:spLocks noChangeArrowheads="1"/>
            </p:cNvSpPr>
            <p:nvPr/>
          </p:nvSpPr>
          <p:spPr bwMode="auto">
            <a:xfrm>
              <a:off x="5816" y="283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1" name="Oval 14"/>
            <p:cNvSpPr>
              <a:spLocks noChangeArrowheads="1"/>
            </p:cNvSpPr>
            <p:nvPr/>
          </p:nvSpPr>
          <p:spPr bwMode="auto">
            <a:xfrm>
              <a:off x="7136" y="271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2" name="Oval 15"/>
            <p:cNvSpPr>
              <a:spLocks noChangeArrowheads="1"/>
            </p:cNvSpPr>
            <p:nvPr/>
          </p:nvSpPr>
          <p:spPr bwMode="auto">
            <a:xfrm>
              <a:off x="5306" y="310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3" name="Oval 16"/>
            <p:cNvSpPr>
              <a:spLocks noChangeArrowheads="1"/>
            </p:cNvSpPr>
            <p:nvPr/>
          </p:nvSpPr>
          <p:spPr bwMode="auto">
            <a:xfrm>
              <a:off x="5476" y="373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4" name="Oval 17"/>
            <p:cNvSpPr>
              <a:spLocks noChangeArrowheads="1"/>
            </p:cNvSpPr>
            <p:nvPr/>
          </p:nvSpPr>
          <p:spPr bwMode="auto">
            <a:xfrm>
              <a:off x="4856" y="275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5" name="Oval 18"/>
            <p:cNvSpPr>
              <a:spLocks noChangeArrowheads="1"/>
            </p:cNvSpPr>
            <p:nvPr/>
          </p:nvSpPr>
          <p:spPr bwMode="auto">
            <a:xfrm>
              <a:off x="4196" y="377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6" name="Oval 19"/>
            <p:cNvSpPr>
              <a:spLocks noChangeArrowheads="1"/>
            </p:cNvSpPr>
            <p:nvPr/>
          </p:nvSpPr>
          <p:spPr bwMode="auto">
            <a:xfrm>
              <a:off x="4556" y="330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7" name="Oval 20"/>
            <p:cNvSpPr>
              <a:spLocks noChangeArrowheads="1"/>
            </p:cNvSpPr>
            <p:nvPr/>
          </p:nvSpPr>
          <p:spPr bwMode="auto">
            <a:xfrm>
              <a:off x="4176" y="290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8" name="Oval 21"/>
            <p:cNvSpPr>
              <a:spLocks noChangeArrowheads="1"/>
            </p:cNvSpPr>
            <p:nvPr/>
          </p:nvSpPr>
          <p:spPr bwMode="auto">
            <a:xfrm>
              <a:off x="3486" y="290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39" name="Oval 22"/>
            <p:cNvSpPr>
              <a:spLocks noChangeArrowheads="1"/>
            </p:cNvSpPr>
            <p:nvPr/>
          </p:nvSpPr>
          <p:spPr bwMode="auto">
            <a:xfrm>
              <a:off x="3626" y="3612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0" name="Oval 23"/>
            <p:cNvSpPr>
              <a:spLocks noChangeArrowheads="1"/>
            </p:cNvSpPr>
            <p:nvPr/>
          </p:nvSpPr>
          <p:spPr bwMode="auto">
            <a:xfrm>
              <a:off x="6516" y="278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1" name="Line 24"/>
            <p:cNvSpPr>
              <a:spLocks noChangeShapeType="1"/>
            </p:cNvSpPr>
            <p:nvPr/>
          </p:nvSpPr>
          <p:spPr bwMode="auto">
            <a:xfrm flipV="1">
              <a:off x="6436" y="3462"/>
              <a:ext cx="510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2" name="Text Box 25"/>
            <p:cNvSpPr txBox="1">
              <a:spLocks noChangeArrowheads="1"/>
            </p:cNvSpPr>
            <p:nvPr/>
          </p:nvSpPr>
          <p:spPr bwMode="auto">
            <a:xfrm>
              <a:off x="6586" y="3624"/>
              <a:ext cx="21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cs typeface="Tahoma" pitchFamily="34" charset="0"/>
                </a:rPr>
                <a:t>2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3" name="Line 26"/>
            <p:cNvSpPr>
              <a:spLocks noChangeShapeType="1"/>
            </p:cNvSpPr>
            <p:nvPr/>
          </p:nvSpPr>
          <p:spPr bwMode="auto">
            <a:xfrm>
              <a:off x="4216" y="2955"/>
              <a:ext cx="36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4" name="Text Box 27"/>
            <p:cNvSpPr txBox="1">
              <a:spLocks noChangeArrowheads="1"/>
            </p:cNvSpPr>
            <p:nvPr/>
          </p:nvSpPr>
          <p:spPr bwMode="auto">
            <a:xfrm>
              <a:off x="4156" y="3123"/>
              <a:ext cx="21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5" name="AutoShape 28"/>
            <p:cNvSpPr>
              <a:spLocks/>
            </p:cNvSpPr>
            <p:nvPr/>
          </p:nvSpPr>
          <p:spPr bwMode="auto">
            <a:xfrm rot="5400000">
              <a:off x="4041" y="1200"/>
              <a:ext cx="180" cy="1961"/>
            </a:xfrm>
            <a:prstGeom prst="leftBrace">
              <a:avLst>
                <a:gd name="adj1" fmla="val 9078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6" name="AutoShape 29"/>
            <p:cNvSpPr>
              <a:spLocks/>
            </p:cNvSpPr>
            <p:nvPr/>
          </p:nvSpPr>
          <p:spPr bwMode="auto">
            <a:xfrm rot="5400000">
              <a:off x="6211" y="1197"/>
              <a:ext cx="180" cy="1961"/>
            </a:xfrm>
            <a:prstGeom prst="leftBrace">
              <a:avLst>
                <a:gd name="adj1" fmla="val 9078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7" name="Text Box 30"/>
            <p:cNvSpPr txBox="1">
              <a:spLocks noChangeArrowheads="1"/>
            </p:cNvSpPr>
            <p:nvPr/>
          </p:nvSpPr>
          <p:spPr bwMode="auto">
            <a:xfrm>
              <a:off x="4016" y="1854"/>
              <a:ext cx="2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S</a:t>
              </a:r>
              <a:r>
                <a:rPr lang="en-US" altLang="zh-CN" sz="2400" baseline="-25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8" name="Text Box 31"/>
            <p:cNvSpPr txBox="1">
              <a:spLocks noChangeArrowheads="1"/>
            </p:cNvSpPr>
            <p:nvPr/>
          </p:nvSpPr>
          <p:spPr bwMode="auto">
            <a:xfrm>
              <a:off x="6186" y="1866"/>
              <a:ext cx="2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S</a:t>
              </a:r>
              <a:r>
                <a:rPr lang="en-US" altLang="zh-CN" sz="2400" baseline="-25000">
                  <a:latin typeface="Times New Roman" pitchFamily="18" charset="0"/>
                  <a:cs typeface="Tahoma" pitchFamily="34" charset="0"/>
                </a:rPr>
                <a:t>2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49" name="Oval 32"/>
            <p:cNvSpPr>
              <a:spLocks noChangeArrowheads="1"/>
            </p:cNvSpPr>
            <p:nvPr/>
          </p:nvSpPr>
          <p:spPr bwMode="auto">
            <a:xfrm>
              <a:off x="5046" y="3633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50" name="Line 33"/>
            <p:cNvSpPr>
              <a:spLocks noChangeShapeType="1"/>
            </p:cNvSpPr>
            <p:nvPr/>
          </p:nvSpPr>
          <p:spPr bwMode="auto">
            <a:xfrm>
              <a:off x="5106" y="3675"/>
              <a:ext cx="390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Text Box 34"/>
            <p:cNvSpPr txBox="1">
              <a:spLocks noChangeArrowheads="1"/>
            </p:cNvSpPr>
            <p:nvPr/>
          </p:nvSpPr>
          <p:spPr bwMode="auto">
            <a:xfrm>
              <a:off x="4956" y="3414"/>
              <a:ext cx="12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p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52" name="Text Box 35"/>
            <p:cNvSpPr txBox="1">
              <a:spLocks noChangeArrowheads="1"/>
            </p:cNvSpPr>
            <p:nvPr/>
          </p:nvSpPr>
          <p:spPr bwMode="auto">
            <a:xfrm>
              <a:off x="5506" y="3495"/>
              <a:ext cx="19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q</a:t>
              </a:r>
              <a:endParaRPr lang="en-US" altLang="zh-CN" sz="24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53" name="Text Box 36"/>
            <p:cNvSpPr txBox="1">
              <a:spLocks noChangeArrowheads="1"/>
            </p:cNvSpPr>
            <p:nvPr/>
          </p:nvSpPr>
          <p:spPr bwMode="auto">
            <a:xfrm>
              <a:off x="3896" y="5097"/>
              <a:ext cx="26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cs typeface="Tahoma" pitchFamily="34" charset="0"/>
                </a:rPr>
                <a:t>      </a:t>
              </a:r>
              <a:r>
                <a:rPr lang="zh-CN" altLang="en-US" sz="2400">
                  <a:latin typeface="Times New Roman" pitchFamily="18" charset="0"/>
                  <a:cs typeface="Tahoma" pitchFamily="34" charset="0"/>
                </a:rPr>
                <a:t>最近对问题的分治思想</a:t>
              </a:r>
            </a:p>
          </p:txBody>
        </p:sp>
        <p:sp>
          <p:nvSpPr>
            <p:cNvPr id="90154" name="AutoShape 37"/>
            <p:cNvSpPr>
              <a:spLocks/>
            </p:cNvSpPr>
            <p:nvPr/>
          </p:nvSpPr>
          <p:spPr bwMode="auto">
            <a:xfrm rot="-5400000">
              <a:off x="4760" y="4281"/>
              <a:ext cx="111" cy="760"/>
            </a:xfrm>
            <a:prstGeom prst="leftBrace">
              <a:avLst>
                <a:gd name="adj1" fmla="val 5705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55" name="AutoShape 38"/>
            <p:cNvSpPr>
              <a:spLocks/>
            </p:cNvSpPr>
            <p:nvPr/>
          </p:nvSpPr>
          <p:spPr bwMode="auto">
            <a:xfrm rot="-5400000">
              <a:off x="5569" y="4273"/>
              <a:ext cx="123" cy="770"/>
            </a:xfrm>
            <a:prstGeom prst="leftBrace">
              <a:avLst>
                <a:gd name="adj1" fmla="val 52168"/>
                <a:gd name="adj2" fmla="val 5129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0156" name="Text Box 39"/>
            <p:cNvSpPr txBox="1">
              <a:spLocks noChangeArrowheads="1"/>
            </p:cNvSpPr>
            <p:nvPr/>
          </p:nvSpPr>
          <p:spPr bwMode="auto">
            <a:xfrm>
              <a:off x="4726" y="4755"/>
              <a:ext cx="29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400">
                  <a:latin typeface="Times New Roman" pitchFamily="18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90157" name="Text Box 40"/>
            <p:cNvSpPr txBox="1">
              <a:spLocks noChangeArrowheads="1"/>
            </p:cNvSpPr>
            <p:nvPr/>
          </p:nvSpPr>
          <p:spPr bwMode="auto">
            <a:xfrm>
              <a:off x="5516" y="4755"/>
              <a:ext cx="29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400">
                  <a:latin typeface="Times New Roman" pitchFamily="18" charset="0"/>
                  <a:cs typeface="Tahoma" pitchFamily="34" charset="0"/>
                </a:rPr>
                <a:t>2</a:t>
              </a:r>
            </a:p>
          </p:txBody>
        </p:sp>
      </p:grpSp>
      <p:sp>
        <p:nvSpPr>
          <p:cNvPr id="90118" name="Text Box 42"/>
          <p:cNvSpPr txBox="1">
            <a:spLocks noChangeArrowheads="1"/>
          </p:cNvSpPr>
          <p:nvPr/>
        </p:nvSpPr>
        <p:spPr bwMode="auto">
          <a:xfrm>
            <a:off x="323850" y="4221163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|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i="1" baseline="-2500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}</a:t>
            </a:r>
          </a:p>
        </p:txBody>
      </p:sp>
      <p:sp>
        <p:nvSpPr>
          <p:cNvPr id="90119" name="Text Box 43"/>
          <p:cNvSpPr txBox="1">
            <a:spLocks noChangeArrowheads="1"/>
          </p:cNvSpPr>
          <p:nvPr/>
        </p:nvSpPr>
        <p:spPr bwMode="auto">
          <a:xfrm>
            <a:off x="6300788" y="4221163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={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| 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i="1" baseline="-25000">
                <a:latin typeface="Times New Roman" pitchFamily="18" charset="0"/>
                <a:cs typeface="Tahoma" pitchFamily="34" charset="0"/>
              </a:rPr>
              <a:t>q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＞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m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12535" y="5319210"/>
            <a:ext cx="76148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double Closest(point S[ ], </a:t>
            </a:r>
            <a:r>
              <a:rPr lang="en-US" altLang="zh-CN" b="1" dirty="0" err="1"/>
              <a:t>int</a:t>
            </a:r>
            <a:r>
              <a:rPr lang="en-US" altLang="zh-CN" b="1" dirty="0"/>
              <a:t> low, </a:t>
            </a:r>
            <a:r>
              <a:rPr lang="en-US" altLang="zh-CN" b="1" dirty="0" err="1"/>
              <a:t>int</a:t>
            </a:r>
            <a:r>
              <a:rPr lang="en-US" altLang="zh-CN" b="1" dirty="0"/>
              <a:t> high){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973570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1D580-6960-452B-94F7-6F4A6013BE1D}" type="datetime1">
              <a:rPr lang="zh-CN" altLang="en-US" smtClean="0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4EBD6E6A-8957-40EF-BED3-E2FA85ECF39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9556" y="736600"/>
            <a:ext cx="874444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double Closest(point S[ ], </a:t>
            </a:r>
            <a:r>
              <a:rPr lang="en-US" altLang="zh-CN" b="1" dirty="0" err="1"/>
              <a:t>int</a:t>
            </a:r>
            <a:r>
              <a:rPr lang="en-US" altLang="zh-CN" b="1" dirty="0"/>
              <a:t> low, </a:t>
            </a:r>
            <a:r>
              <a:rPr lang="en-US" altLang="zh-CN" b="1" dirty="0" err="1"/>
              <a:t>int</a:t>
            </a:r>
            <a:r>
              <a:rPr lang="en-US" altLang="zh-CN" b="1" dirty="0"/>
              <a:t> high</a:t>
            </a:r>
            <a:r>
              <a:rPr lang="en-US" altLang="zh-CN" b="1" dirty="0" smtClean="0"/>
              <a:t>){</a:t>
            </a:r>
            <a:endParaRPr lang="en-US" altLang="zh-CN" b="1" dirty="0"/>
          </a:p>
          <a:p>
            <a:r>
              <a:rPr lang="en-US" altLang="zh-CN" b="1" dirty="0"/>
              <a:t>	double d1, d2, d3, d;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mid, </a:t>
            </a:r>
            <a:r>
              <a:rPr lang="en-US" altLang="zh-CN" b="1" dirty="0" err="1"/>
              <a:t>i</a:t>
            </a:r>
            <a:r>
              <a:rPr lang="en-US" altLang="zh-CN" b="1" dirty="0"/>
              <a:t>, j, index;</a:t>
            </a:r>
          </a:p>
          <a:p>
            <a:r>
              <a:rPr lang="en-US" altLang="zh-CN" b="1" dirty="0"/>
              <a:t>	point P[n];                   //</a:t>
            </a:r>
            <a:r>
              <a:rPr lang="zh-CN" altLang="en-US" b="1" dirty="0"/>
              <a:t>存放</a:t>
            </a:r>
            <a:r>
              <a:rPr lang="en-US" altLang="zh-CN" b="1" dirty="0"/>
              <a:t>P1</a:t>
            </a:r>
            <a:r>
              <a:rPr lang="zh-CN" altLang="en-US" b="1" dirty="0"/>
              <a:t>和</a:t>
            </a:r>
            <a:r>
              <a:rPr lang="en-US" altLang="zh-CN" b="1" dirty="0"/>
              <a:t>P2</a:t>
            </a:r>
          </a:p>
          <a:p>
            <a:r>
              <a:rPr lang="en-US" altLang="zh-CN" b="1" dirty="0"/>
              <a:t>	if (high - low == 1</a:t>
            </a:r>
            <a:r>
              <a:rPr lang="en-US" altLang="zh-CN" b="1" dirty="0" smtClean="0"/>
              <a:t>)</a:t>
            </a:r>
            <a:r>
              <a:rPr lang="en-US" altLang="zh-CN" b="1" dirty="0"/>
              <a:t>	</a:t>
            </a:r>
            <a:r>
              <a:rPr lang="en-US" altLang="zh-CN" b="1" dirty="0" smtClean="0"/>
              <a:t>return </a:t>
            </a:r>
            <a:r>
              <a:rPr lang="en-US" altLang="zh-CN" b="1" dirty="0"/>
              <a:t>Distance(S[low], S[high]);</a:t>
            </a:r>
          </a:p>
          <a:p>
            <a:r>
              <a:rPr lang="en-US" altLang="zh-CN" b="1" dirty="0"/>
              <a:t>	if (high - low == 2</a:t>
            </a:r>
            <a:r>
              <a:rPr lang="en-US" altLang="zh-CN" b="1" dirty="0" smtClean="0"/>
              <a:t>){</a:t>
            </a:r>
            <a:endParaRPr lang="en-US" altLang="zh-CN" b="1" dirty="0"/>
          </a:p>
          <a:p>
            <a:r>
              <a:rPr lang="en-US" altLang="zh-CN" b="1" dirty="0"/>
              <a:t>		d1 = Distance(S[low], S[low+1]);</a:t>
            </a:r>
          </a:p>
          <a:p>
            <a:r>
              <a:rPr lang="en-US" altLang="zh-CN" b="1" dirty="0"/>
              <a:t>	    </a:t>
            </a:r>
            <a:r>
              <a:rPr lang="en-US" altLang="zh-CN" b="1" dirty="0" smtClean="0"/>
              <a:t>	d2 </a:t>
            </a:r>
            <a:r>
              <a:rPr lang="en-US" altLang="zh-CN" b="1" dirty="0"/>
              <a:t>= Distance(S[low+1], S[high]);</a:t>
            </a:r>
          </a:p>
          <a:p>
            <a:r>
              <a:rPr lang="en-US" altLang="zh-CN" b="1" dirty="0"/>
              <a:t>		d3 = Distance(S[low], S[high]);</a:t>
            </a:r>
          </a:p>
          <a:p>
            <a:r>
              <a:rPr lang="en-US" altLang="zh-CN" b="1" dirty="0"/>
              <a:t>		if ((d1 &lt; d2) &amp;&amp; (d1 &lt; d3</a:t>
            </a:r>
            <a:r>
              <a:rPr lang="en-US" altLang="zh-CN" b="1" dirty="0" smtClean="0"/>
              <a:t>))</a:t>
            </a:r>
            <a:r>
              <a:rPr lang="en-US" altLang="zh-CN" b="1" dirty="0"/>
              <a:t>		</a:t>
            </a:r>
            <a:r>
              <a:rPr lang="en-US" altLang="zh-CN" b="1" dirty="0" smtClean="0"/>
              <a:t>return </a:t>
            </a:r>
            <a:r>
              <a:rPr lang="en-US" altLang="zh-CN" b="1" dirty="0"/>
              <a:t>d1;</a:t>
            </a:r>
          </a:p>
          <a:p>
            <a:r>
              <a:rPr lang="en-US" altLang="zh-CN" b="1" dirty="0"/>
              <a:t>		else if (d2 &lt; d3</a:t>
            </a:r>
            <a:r>
              <a:rPr lang="en-US" altLang="zh-CN" b="1" dirty="0" smtClean="0"/>
              <a:t>)</a:t>
            </a:r>
            <a:r>
              <a:rPr lang="en-US" altLang="zh-CN" b="1" dirty="0"/>
              <a:t>			return d2;</a:t>
            </a:r>
          </a:p>
          <a:p>
            <a:r>
              <a:rPr lang="en-US" altLang="zh-CN" b="1" dirty="0"/>
              <a:t>		else return d3;</a:t>
            </a:r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</a:p>
          <a:p>
            <a:r>
              <a:rPr lang="en-US" altLang="zh-CN" b="1" dirty="0" smtClean="0"/>
              <a:t> 	mid </a:t>
            </a:r>
            <a:r>
              <a:rPr lang="en-US" altLang="zh-CN" b="1" dirty="0"/>
              <a:t>= (low + high)/2;</a:t>
            </a:r>
          </a:p>
          <a:p>
            <a:r>
              <a:rPr lang="en-US" altLang="zh-CN" b="1" dirty="0"/>
              <a:t>	d1 = Closest(S, low, mid);	d2 = Closest(S, mid+1, high);</a:t>
            </a:r>
          </a:p>
          <a:p>
            <a:endParaRPr lang="en-US" altLang="zh-CN" b="1" dirty="0"/>
          </a:p>
          <a:p>
            <a:r>
              <a:rPr lang="en-US" altLang="zh-CN" b="1" dirty="0"/>
              <a:t>  	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-25400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</a:t>
            </a:r>
          </a:p>
        </p:txBody>
      </p:sp>
    </p:spTree>
    <p:extLst>
      <p:ext uri="{BB962C8B-B14F-4D97-AF65-F5344CB8AC3E}">
        <p14:creationId xmlns:p14="http://schemas.microsoft.com/office/powerpoint/2010/main" val="3658763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DD7D5-3A6B-441B-8678-99DDE9A29C12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47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FB26B508-3487-4403-96FF-F7304AD5F4B4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468313" y="1412875"/>
            <a:ext cx="806767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设有</a:t>
            </a:r>
            <a:r>
              <a:rPr kumimoji="1" lang="en-US" altLang="zh-CN" sz="2800" i="1" dirty="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=2</a:t>
            </a:r>
            <a:r>
              <a:rPr kumimoji="1" lang="en-US" altLang="zh-CN" sz="2800" i="1" baseline="30000" dirty="0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个选手要进行网球循环赛，要求设计一个满足以下要求的比赛日程表：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）每个选手必须与其他</a:t>
            </a:r>
            <a:r>
              <a:rPr kumimoji="1" lang="en-US" altLang="zh-CN" sz="2800" i="1" dirty="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个选手各赛一次；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）每个选手一天只能赛一次。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       按此要求，可将比赛日程表设计成一个 </a:t>
            </a:r>
            <a:r>
              <a:rPr kumimoji="1" lang="en-US" altLang="zh-CN" sz="2800" i="1" dirty="0">
                <a:latin typeface="Times New Roman" pitchFamily="18" charset="0"/>
                <a:ea typeface="宋体" charset="-122"/>
              </a:rPr>
              <a:t>n 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行</a:t>
            </a:r>
            <a:r>
              <a:rPr kumimoji="1" lang="en-US" altLang="zh-CN" sz="2800" i="1" dirty="0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800" dirty="0">
                <a:latin typeface="宋体" charset="-122"/>
                <a:ea typeface="宋体" charset="-122"/>
              </a:rPr>
              <a:t>-</a:t>
            </a:r>
            <a:r>
              <a:rPr kumimoji="1" lang="en-US" altLang="zh-CN" sz="2800" dirty="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列的二维表，其中，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第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行第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列表示和第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个选手在第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天比赛的选手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。        </a:t>
            </a:r>
          </a:p>
        </p:txBody>
      </p:sp>
      <p:sp>
        <p:nvSpPr>
          <p:cNvPr id="7475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4.3.3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循环赛日程安排问题  </a:t>
            </a:r>
          </a:p>
        </p:txBody>
      </p:sp>
    </p:spTree>
    <p:extLst>
      <p:ext uri="{BB962C8B-B14F-4D97-AF65-F5344CB8AC3E}">
        <p14:creationId xmlns:p14="http://schemas.microsoft.com/office/powerpoint/2010/main" val="1753424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1D580-6960-452B-94F7-6F4A6013BE1D}" type="datetime1">
              <a:rPr lang="zh-CN" altLang="en-US" smtClean="0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62" y="478405"/>
            <a:ext cx="87759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	if </a:t>
            </a:r>
            <a:r>
              <a:rPr lang="en-US" altLang="zh-CN" b="1" dirty="0"/>
              <a:t>(d1 &lt;= d2) d = d1</a:t>
            </a:r>
            <a:r>
              <a:rPr lang="en-US" altLang="zh-CN" b="1" dirty="0" smtClean="0"/>
              <a:t>;</a:t>
            </a:r>
            <a:r>
              <a:rPr lang="en-US" altLang="zh-CN" b="1" dirty="0"/>
              <a:t>	else d = d2;</a:t>
            </a:r>
          </a:p>
          <a:p>
            <a:r>
              <a:rPr lang="en-US" altLang="zh-CN" b="1" dirty="0" smtClean="0"/>
              <a:t>	index </a:t>
            </a:r>
            <a:r>
              <a:rPr lang="en-US" altLang="zh-CN" b="1" dirty="0"/>
              <a:t>= 0;</a:t>
            </a:r>
          </a:p>
          <a:p>
            <a:r>
              <a:rPr lang="en-US" altLang="zh-CN" b="1" dirty="0"/>
              <a:t>	for (</a:t>
            </a:r>
            <a:r>
              <a:rPr lang="en-US" altLang="zh-CN" b="1" dirty="0" err="1"/>
              <a:t>i</a:t>
            </a:r>
            <a:r>
              <a:rPr lang="en-US" altLang="zh-CN" b="1" dirty="0"/>
              <a:t> = mid; (</a:t>
            </a:r>
            <a:r>
              <a:rPr lang="en-US" altLang="zh-CN" b="1" dirty="0" err="1"/>
              <a:t>i</a:t>
            </a:r>
            <a:r>
              <a:rPr lang="en-US" altLang="zh-CN" b="1" dirty="0"/>
              <a:t> &gt;= low) &amp;&amp; (S[mid].x - S[</a:t>
            </a:r>
            <a:r>
              <a:rPr lang="en-US" altLang="zh-CN" b="1" dirty="0" err="1"/>
              <a:t>i</a:t>
            </a:r>
            <a:r>
              <a:rPr lang="en-US" altLang="zh-CN" b="1" dirty="0"/>
              <a:t>].x &lt; d); </a:t>
            </a:r>
            <a:r>
              <a:rPr lang="en-US" altLang="zh-CN" b="1" dirty="0" err="1"/>
              <a:t>i</a:t>
            </a:r>
            <a:r>
              <a:rPr lang="en-US" altLang="zh-CN" b="1" dirty="0"/>
              <a:t>--)</a:t>
            </a:r>
          </a:p>
          <a:p>
            <a:r>
              <a:rPr lang="en-US" altLang="zh-CN" b="1" dirty="0"/>
              <a:t>		P[index++] = S[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r>
              <a:rPr lang="en-US" altLang="zh-CN" b="1" dirty="0"/>
              <a:t>	for (</a:t>
            </a:r>
            <a:r>
              <a:rPr lang="en-US" altLang="zh-CN" b="1" dirty="0" err="1"/>
              <a:t>i</a:t>
            </a:r>
            <a:r>
              <a:rPr lang="en-US" altLang="zh-CN" b="1" dirty="0"/>
              <a:t> = mid + 1; (</a:t>
            </a:r>
            <a:r>
              <a:rPr lang="en-US" altLang="zh-CN" b="1" dirty="0" err="1"/>
              <a:t>i</a:t>
            </a:r>
            <a:r>
              <a:rPr lang="en-US" altLang="zh-CN" b="1" dirty="0"/>
              <a:t> &lt;= high) &amp;&amp; (S[</a:t>
            </a:r>
            <a:r>
              <a:rPr lang="en-US" altLang="zh-CN" b="1" dirty="0" err="1"/>
              <a:t>i</a:t>
            </a:r>
            <a:r>
              <a:rPr lang="en-US" altLang="zh-CN" b="1" dirty="0"/>
              <a:t>].x - S[mid].x &lt; d);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		P[index++] = S[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QuickSort</a:t>
            </a:r>
            <a:r>
              <a:rPr lang="en-US" altLang="zh-CN" b="1" dirty="0"/>
              <a:t>(P, 0, index-1);</a:t>
            </a:r>
          </a:p>
          <a:p>
            <a:r>
              <a:rPr lang="en-US" altLang="zh-CN" b="1" dirty="0"/>
              <a:t>	for 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index;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++){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   for(j </a:t>
            </a:r>
            <a:r>
              <a:rPr lang="en-US" altLang="zh-CN" b="1" dirty="0"/>
              <a:t>= </a:t>
            </a:r>
            <a:r>
              <a:rPr lang="en-US" altLang="zh-CN" b="1" dirty="0" err="1"/>
              <a:t>i</a:t>
            </a:r>
            <a:r>
              <a:rPr lang="en-US" altLang="zh-CN" b="1" dirty="0"/>
              <a:t> + 1; j &lt; index; j</a:t>
            </a:r>
            <a:r>
              <a:rPr lang="en-US" altLang="zh-CN" b="1" dirty="0" smtClean="0"/>
              <a:t>++){</a:t>
            </a:r>
            <a:endParaRPr lang="en-US" altLang="zh-CN" b="1" dirty="0"/>
          </a:p>
          <a:p>
            <a:r>
              <a:rPr lang="en-US" altLang="zh-CN" b="1" dirty="0"/>
              <a:t>		</a:t>
            </a:r>
            <a:r>
              <a:rPr lang="en-US" altLang="zh-CN" b="1" dirty="0" smtClean="0"/>
              <a:t>if </a:t>
            </a:r>
            <a:r>
              <a:rPr lang="en-US" altLang="zh-CN" b="1" dirty="0"/>
              <a:t>(P[j].y - P[</a:t>
            </a:r>
            <a:r>
              <a:rPr lang="en-US" altLang="zh-CN" b="1" dirty="0" err="1"/>
              <a:t>i</a:t>
            </a:r>
            <a:r>
              <a:rPr lang="en-US" altLang="zh-CN" b="1" dirty="0"/>
              <a:t>].y &gt;= d) 	break;</a:t>
            </a:r>
          </a:p>
          <a:p>
            <a:r>
              <a:rPr lang="en-US" altLang="zh-CN" b="1" dirty="0"/>
              <a:t>		</a:t>
            </a:r>
            <a:r>
              <a:rPr lang="en-US" altLang="zh-CN" b="1" dirty="0" smtClean="0"/>
              <a:t>else{</a:t>
            </a:r>
            <a:r>
              <a:rPr lang="en-US" altLang="zh-CN" b="1" dirty="0"/>
              <a:t>	</a:t>
            </a:r>
            <a:r>
              <a:rPr lang="en-US" altLang="zh-CN" b="1" dirty="0" smtClean="0"/>
              <a:t>d3 </a:t>
            </a:r>
            <a:r>
              <a:rPr lang="en-US" altLang="zh-CN" b="1" dirty="0"/>
              <a:t>= Distance(P[</a:t>
            </a:r>
            <a:r>
              <a:rPr lang="en-US" altLang="zh-CN" b="1" dirty="0" err="1"/>
              <a:t>i</a:t>
            </a:r>
            <a:r>
              <a:rPr lang="en-US" altLang="zh-CN" b="1" dirty="0"/>
              <a:t>], P[j]);</a:t>
            </a:r>
          </a:p>
          <a:p>
            <a:r>
              <a:rPr lang="en-US" altLang="zh-CN" b="1" dirty="0"/>
              <a:t>			</a:t>
            </a:r>
            <a:r>
              <a:rPr lang="en-US" altLang="zh-CN" b="1" dirty="0" smtClean="0"/>
              <a:t>if </a:t>
            </a:r>
            <a:r>
              <a:rPr lang="en-US" altLang="zh-CN" b="1" dirty="0"/>
              <a:t>(d3 &lt; </a:t>
            </a:r>
            <a:r>
              <a:rPr lang="en-US" altLang="zh-CN" b="1" dirty="0" smtClean="0"/>
              <a:t>d)</a:t>
            </a:r>
            <a:r>
              <a:rPr lang="en-US" altLang="zh-CN" b="1" dirty="0"/>
              <a:t>	d = d3;</a:t>
            </a:r>
          </a:p>
          <a:p>
            <a:r>
              <a:rPr lang="en-US" altLang="zh-CN" b="1" dirty="0"/>
              <a:t>		</a:t>
            </a:r>
            <a:r>
              <a:rPr lang="en-US" altLang="zh-CN" b="1" dirty="0" smtClean="0"/>
              <a:t>      }	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}</a:t>
            </a:r>
          </a:p>
          <a:p>
            <a:r>
              <a:rPr lang="en-US" altLang="zh-CN" b="1" dirty="0"/>
              <a:t>	}</a:t>
            </a:r>
          </a:p>
          <a:p>
            <a:r>
              <a:rPr lang="en-US" altLang="zh-CN" b="1" dirty="0"/>
              <a:t>	return d</a:t>
            </a:r>
            <a:r>
              <a:rPr lang="en-US" altLang="zh-CN" b="1" dirty="0" smtClean="0"/>
              <a:t>;		</a:t>
            </a:r>
            <a:endParaRPr lang="en-US" altLang="zh-CN" b="1" dirty="0"/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663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987C0-7A05-49CC-B5F1-DEC0F6103CC1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21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921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462AD14B-E043-4640-A8CB-4FE4A2E1E6F3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8207375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        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应用分治法求解含有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个点的最近对问题，其时间复杂性可由下面的递推式表示：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800">
              <a:latin typeface="Times New Roman" pitchFamily="18" charset="0"/>
              <a:cs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800">
              <a:latin typeface="Times New Roman" pitchFamily="18" charset="0"/>
              <a:cs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        合并子问题的解的时间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f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＝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(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)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，根据定理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2.1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（课本</a:t>
            </a:r>
            <a:r>
              <a:rPr kumimoji="1" lang="en-US" altLang="zh-CN" sz="2800">
                <a:latin typeface="宋体" charset="-122"/>
                <a:cs typeface="Tahoma" pitchFamily="34" charset="0"/>
              </a:rPr>
              <a:t>P22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），可得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T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)=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log</a:t>
            </a:r>
            <a:r>
              <a:rPr kumimoji="1" lang="en-US" altLang="zh-CN" sz="2800" baseline="-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800" i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8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800">
                <a:latin typeface="Times New Roman" pitchFamily="18" charset="0"/>
                <a:cs typeface="Tahoma" pitchFamily="34" charset="0"/>
              </a:rPr>
              <a:t>。</a:t>
            </a:r>
            <a:endParaRPr kumimoji="1" lang="en-US" altLang="zh-CN" sz="2800">
              <a:latin typeface="Times New Roman" pitchFamily="18" charset="0"/>
              <a:cs typeface="Tahoma" pitchFamily="34" charset="0"/>
            </a:endParaRPr>
          </a:p>
        </p:txBody>
      </p:sp>
      <p:graphicFrame>
        <p:nvGraphicFramePr>
          <p:cNvPr id="92166" name="Object 1024"/>
          <p:cNvGraphicFramePr>
            <a:graphicFrameLocks noChangeAspect="1"/>
          </p:cNvGraphicFramePr>
          <p:nvPr/>
        </p:nvGraphicFramePr>
        <p:xfrm>
          <a:off x="2627313" y="2565400"/>
          <a:ext cx="3452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r:id="rId3" imgW="1422400" imgH="215900" progId="Equation.3">
                  <p:embed/>
                </p:oleObj>
              </mc:Choice>
              <mc:Fallback>
                <p:oleObj r:id="rId3" imgW="142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3452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5519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F7734E3-8862-4FA0-8888-16324F3CDAFC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28AC7D1-FA5F-4BCA-A92E-1EBF1DF296C7}" type="slidenum">
              <a:rPr lang="en-US" altLang="zh-CN" sz="1400" smtClean="0">
                <a:latin typeface="Comic Sans MS" pitchFamily="66" charset="0"/>
              </a:rPr>
              <a:pPr/>
              <a:t>22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5" name="Text Box 22"/>
          <p:cNvSpPr txBox="1">
            <a:spLocks noChangeArrowheads="1"/>
          </p:cNvSpPr>
          <p:nvPr/>
        </p:nvSpPr>
        <p:spPr bwMode="auto">
          <a:xfrm>
            <a:off x="400733" y="1122967"/>
            <a:ext cx="83534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 dirty="0"/>
              <a:t>        </a:t>
            </a:r>
            <a:r>
              <a:rPr kumimoji="1" lang="zh-CN" altLang="en-US" sz="3200" b="1" dirty="0" smtClean="0"/>
              <a:t>设</a:t>
            </a:r>
            <a:r>
              <a:rPr kumimoji="1" lang="en-US" altLang="zh-CN" sz="3200" b="1" i="1" dirty="0">
                <a:cs typeface="Tahoma" pitchFamily="34" charset="0"/>
              </a:rPr>
              <a:t>p</a:t>
            </a:r>
            <a:r>
              <a:rPr kumimoji="1" lang="en-US" altLang="zh-CN" sz="3200" b="1" baseline="-30000" dirty="0">
                <a:cs typeface="Tahoma" pitchFamily="34" charset="0"/>
              </a:rPr>
              <a:t>1</a:t>
            </a:r>
            <a:r>
              <a:rPr kumimoji="1" lang="en-US" altLang="zh-CN" sz="3200" b="1" dirty="0">
                <a:cs typeface="Tahoma" pitchFamily="34" charset="0"/>
              </a:rPr>
              <a:t>=(</a:t>
            </a:r>
            <a:r>
              <a:rPr kumimoji="1" lang="en-US" altLang="zh-CN" sz="3200" b="1" i="1" dirty="0">
                <a:cs typeface="Tahoma" pitchFamily="34" charset="0"/>
              </a:rPr>
              <a:t>x</a:t>
            </a:r>
            <a:r>
              <a:rPr kumimoji="1" lang="en-US" altLang="zh-CN" sz="3200" b="1" baseline="-30000" dirty="0">
                <a:cs typeface="Tahoma" pitchFamily="34" charset="0"/>
              </a:rPr>
              <a:t>1</a:t>
            </a:r>
            <a:r>
              <a:rPr kumimoji="1" lang="en-US" altLang="zh-CN" sz="3200" b="1" dirty="0">
                <a:cs typeface="Tahoma" pitchFamily="34" charset="0"/>
              </a:rPr>
              <a:t>, </a:t>
            </a:r>
            <a:r>
              <a:rPr kumimoji="1" lang="en-US" altLang="zh-CN" sz="3200" b="1" i="1" dirty="0">
                <a:cs typeface="Tahoma" pitchFamily="34" charset="0"/>
              </a:rPr>
              <a:t>y</a:t>
            </a:r>
            <a:r>
              <a:rPr kumimoji="1" lang="en-US" altLang="zh-CN" sz="3200" b="1" baseline="-30000" dirty="0">
                <a:cs typeface="Tahoma" pitchFamily="34" charset="0"/>
              </a:rPr>
              <a:t>1</a:t>
            </a:r>
            <a:r>
              <a:rPr kumimoji="1" lang="en-US" altLang="zh-CN" sz="3200" b="1" dirty="0">
                <a:cs typeface="Tahoma" pitchFamily="34" charset="0"/>
              </a:rPr>
              <a:t>), </a:t>
            </a:r>
            <a:r>
              <a:rPr kumimoji="1" lang="en-US" altLang="zh-CN" sz="3200" b="1" i="1" dirty="0">
                <a:cs typeface="Tahoma" pitchFamily="34" charset="0"/>
              </a:rPr>
              <a:t>p</a:t>
            </a:r>
            <a:r>
              <a:rPr kumimoji="1" lang="en-US" altLang="zh-CN" sz="3200" b="1" baseline="-30000" dirty="0">
                <a:cs typeface="Tahoma" pitchFamily="34" charset="0"/>
              </a:rPr>
              <a:t>2</a:t>
            </a:r>
            <a:r>
              <a:rPr kumimoji="1" lang="en-US" altLang="zh-CN" sz="3200" b="1" dirty="0">
                <a:cs typeface="Tahoma" pitchFamily="34" charset="0"/>
              </a:rPr>
              <a:t>=(</a:t>
            </a:r>
            <a:r>
              <a:rPr kumimoji="1" lang="en-US" altLang="zh-CN" sz="3200" b="1" i="1" dirty="0">
                <a:cs typeface="Tahoma" pitchFamily="34" charset="0"/>
              </a:rPr>
              <a:t>x</a:t>
            </a:r>
            <a:r>
              <a:rPr kumimoji="1" lang="en-US" altLang="zh-CN" sz="3200" b="1" baseline="-30000" dirty="0">
                <a:cs typeface="Tahoma" pitchFamily="34" charset="0"/>
              </a:rPr>
              <a:t>2</a:t>
            </a:r>
            <a:r>
              <a:rPr kumimoji="1" lang="en-US" altLang="zh-CN" sz="3200" b="1" dirty="0">
                <a:cs typeface="Tahoma" pitchFamily="34" charset="0"/>
              </a:rPr>
              <a:t>, </a:t>
            </a:r>
            <a:r>
              <a:rPr kumimoji="1" lang="en-US" altLang="zh-CN" sz="3200" b="1" i="1" dirty="0">
                <a:cs typeface="Tahoma" pitchFamily="34" charset="0"/>
              </a:rPr>
              <a:t>y</a:t>
            </a:r>
            <a:r>
              <a:rPr kumimoji="1" lang="en-US" altLang="zh-CN" sz="3200" b="1" baseline="-30000" dirty="0">
                <a:cs typeface="Tahoma" pitchFamily="34" charset="0"/>
              </a:rPr>
              <a:t>2</a:t>
            </a:r>
            <a:r>
              <a:rPr kumimoji="1" lang="en-US" altLang="zh-CN" sz="3200" b="1" dirty="0">
                <a:cs typeface="Tahoma" pitchFamily="34" charset="0"/>
              </a:rPr>
              <a:t>), …, </a:t>
            </a:r>
            <a:r>
              <a:rPr kumimoji="1" lang="en-US" altLang="zh-CN" sz="3200" b="1" i="1" dirty="0" err="1">
                <a:cs typeface="Tahoma" pitchFamily="34" charset="0"/>
              </a:rPr>
              <a:t>p</a:t>
            </a:r>
            <a:r>
              <a:rPr kumimoji="1" lang="en-US" altLang="zh-CN" sz="3200" b="1" i="1" baseline="-30000" dirty="0" err="1">
                <a:cs typeface="Tahoma" pitchFamily="34" charset="0"/>
              </a:rPr>
              <a:t>n</a:t>
            </a:r>
            <a:r>
              <a:rPr kumimoji="1" lang="en-US" altLang="zh-CN" sz="3200" b="1" dirty="0">
                <a:cs typeface="Tahoma" pitchFamily="34" charset="0"/>
              </a:rPr>
              <a:t>=(</a:t>
            </a:r>
            <a:r>
              <a:rPr kumimoji="1" lang="en-US" altLang="zh-CN" sz="3200" b="1" i="1" dirty="0" err="1">
                <a:cs typeface="Tahoma" pitchFamily="34" charset="0"/>
              </a:rPr>
              <a:t>x</a:t>
            </a:r>
            <a:r>
              <a:rPr kumimoji="1" lang="en-US" altLang="zh-CN" sz="3200" b="1" i="1" baseline="-30000" dirty="0" err="1">
                <a:cs typeface="Tahoma" pitchFamily="34" charset="0"/>
              </a:rPr>
              <a:t>n</a:t>
            </a:r>
            <a:r>
              <a:rPr kumimoji="1" lang="en-US" altLang="zh-CN" sz="3200" b="1" dirty="0">
                <a:cs typeface="Tahoma" pitchFamily="34" charset="0"/>
              </a:rPr>
              <a:t>, </a:t>
            </a:r>
            <a:r>
              <a:rPr kumimoji="1" lang="en-US" altLang="zh-CN" sz="3200" b="1" i="1" dirty="0" err="1">
                <a:cs typeface="Tahoma" pitchFamily="34" charset="0"/>
              </a:rPr>
              <a:t>y</a:t>
            </a:r>
            <a:r>
              <a:rPr kumimoji="1" lang="en-US" altLang="zh-CN" sz="3200" b="1" i="1" baseline="-30000" dirty="0" err="1">
                <a:cs typeface="Tahoma" pitchFamily="34" charset="0"/>
              </a:rPr>
              <a:t>n</a:t>
            </a:r>
            <a:r>
              <a:rPr kumimoji="1" lang="en-US" altLang="zh-CN" sz="3200" b="1" dirty="0">
                <a:cs typeface="Tahoma" pitchFamily="34" charset="0"/>
              </a:rPr>
              <a:t>)</a:t>
            </a:r>
            <a:r>
              <a:rPr kumimoji="1" lang="zh-CN" altLang="en-US" sz="3200" b="1" dirty="0">
                <a:latin typeface="宋体" charset="-122"/>
                <a:cs typeface="Tahoma" pitchFamily="34" charset="0"/>
              </a:rPr>
              <a:t>是平面上</a:t>
            </a:r>
            <a:r>
              <a:rPr kumimoji="1" lang="en-US" altLang="zh-CN" sz="3200" b="1" i="1" dirty="0">
                <a:cs typeface="Tahoma" pitchFamily="34" charset="0"/>
              </a:rPr>
              <a:t>n</a:t>
            </a:r>
            <a:r>
              <a:rPr kumimoji="1" lang="zh-CN" altLang="en-US" sz="3200" b="1" dirty="0">
                <a:latin typeface="宋体" charset="-122"/>
                <a:cs typeface="Tahoma" pitchFamily="34" charset="0"/>
              </a:rPr>
              <a:t>个点构成的集合</a:t>
            </a:r>
            <a:r>
              <a:rPr kumimoji="1" lang="en-US" altLang="zh-CN" sz="3200" b="1" i="1" dirty="0">
                <a:cs typeface="Tahoma" pitchFamily="34" charset="0"/>
              </a:rPr>
              <a:t>S</a:t>
            </a:r>
            <a:r>
              <a:rPr kumimoji="1" lang="zh-CN" altLang="en-US" sz="3200" b="1" dirty="0" smtClean="0">
                <a:latin typeface="宋体" charset="-122"/>
                <a:cs typeface="Tahoma" pitchFamily="34" charset="0"/>
              </a:rPr>
              <a:t>，凸包问题是为集合</a:t>
            </a:r>
            <a:r>
              <a:rPr kumimoji="1" lang="en-US" altLang="zh-CN" sz="3200" b="1" dirty="0" smtClean="0">
                <a:latin typeface="宋体" charset="-122"/>
                <a:cs typeface="Tahoma" pitchFamily="34" charset="0"/>
              </a:rPr>
              <a:t>S</a:t>
            </a:r>
            <a:r>
              <a:rPr kumimoji="1" lang="zh-CN" altLang="en-US" sz="3200" b="1" dirty="0" smtClean="0">
                <a:latin typeface="宋体" charset="-122"/>
                <a:cs typeface="Tahoma" pitchFamily="34" charset="0"/>
              </a:rPr>
              <a:t>构造最小凸多边形。</a:t>
            </a:r>
            <a:endParaRPr kumimoji="1" lang="zh-CN" altLang="en-US" sz="32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4.4.2  </a:t>
            </a:r>
            <a:r>
              <a:rPr kumimoji="1" lang="zh-CN" altLang="en-US" sz="4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凸包问题 </a:t>
            </a: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713138" y="3346997"/>
            <a:ext cx="5455068" cy="2816985"/>
            <a:chOff x="3049" y="5316"/>
            <a:chExt cx="4108" cy="2060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049" y="673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7089" y="608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519" y="611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4349" y="585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5139" y="556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239" y="554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5449" y="531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6219" y="5529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649" y="590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5629" y="656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4799" y="692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4919" y="642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5979" y="625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239" y="667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6479" y="701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5759" y="730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4989" y="727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4109" y="718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 flipV="1">
              <a:off x="3089" y="6162"/>
              <a:ext cx="460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V="1">
              <a:off x="3559" y="5601"/>
              <a:ext cx="68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V="1">
              <a:off x="4289" y="5340"/>
              <a:ext cx="118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5479" y="5337"/>
              <a:ext cx="74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6279" y="5586"/>
              <a:ext cx="85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 flipV="1">
              <a:off x="3099" y="6783"/>
              <a:ext cx="102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H="1" flipV="1">
              <a:off x="4109" y="7215"/>
              <a:ext cx="920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 flipV="1">
              <a:off x="5019" y="7317"/>
              <a:ext cx="76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H="1">
              <a:off x="5789" y="7056"/>
              <a:ext cx="71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 flipH="1">
              <a:off x="6519" y="6129"/>
              <a:ext cx="610" cy="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662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4E98C-04E2-4613-AB31-9FBA65E0A91B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318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8640C126-C37B-46C4-A60C-52CB81F0EC1D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318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01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宋体" charset="-122"/>
                <a:cs typeface="Tahoma" pitchFamily="34" charset="0"/>
              </a:rPr>
              <a:t>设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=(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y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), 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=(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y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), …, </a:t>
            </a:r>
            <a:r>
              <a:rPr kumimoji="1" lang="en-US" altLang="zh-CN" sz="2400" i="1" dirty="0" err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 dirty="0" err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=(</a:t>
            </a:r>
            <a:r>
              <a:rPr kumimoji="1" lang="en-US" altLang="zh-CN" sz="2400" i="1" dirty="0" err="1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en-US" altLang="zh-CN" sz="2400" i="1" baseline="-30000" dirty="0" err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, </a:t>
            </a:r>
            <a:r>
              <a:rPr kumimoji="1" lang="en-US" altLang="zh-CN" sz="2400" i="1" dirty="0" err="1">
                <a:latin typeface="Times New Roman" pitchFamily="18" charset="0"/>
                <a:cs typeface="Tahoma" pitchFamily="34" charset="0"/>
              </a:rPr>
              <a:t>y</a:t>
            </a:r>
            <a:r>
              <a:rPr kumimoji="1" lang="en-US" altLang="zh-CN" sz="2400" i="1" baseline="-30000" dirty="0" err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是平面上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个点构成的集合</a:t>
            </a:r>
            <a:r>
              <a:rPr kumimoji="1" lang="en-US" altLang="zh-CN" sz="2400" i="1" dirty="0" smtClean="0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 i="1" dirty="0">
                <a:latin typeface="Times New Roman" pitchFamily="18" charset="0"/>
                <a:cs typeface="Tahoma" pitchFamily="34" charset="0"/>
              </a:rPr>
              <a:t>，</a:t>
            </a:r>
            <a:r>
              <a:rPr kumimoji="1" lang="zh-CN" altLang="en-US" sz="2400" dirty="0" smtClean="0">
                <a:latin typeface="宋体" charset="-122"/>
                <a:cs typeface="Tahoma" pitchFamily="34" charset="0"/>
              </a:rPr>
              <a:t>并且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这些点按照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x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轴坐标升序排列</a:t>
            </a:r>
            <a:r>
              <a:rPr kumimoji="1" lang="zh-CN" altLang="en-US" sz="2400" dirty="0" smtClean="0">
                <a:latin typeface="宋体" charset="-122"/>
                <a:cs typeface="Tahoma" pitchFamily="34" charset="0"/>
              </a:rPr>
              <a:t>。</a:t>
            </a:r>
            <a:endParaRPr kumimoji="1" lang="en-US" altLang="zh-CN" sz="2400" dirty="0" smtClean="0">
              <a:latin typeface="宋体" charset="-122"/>
              <a:cs typeface="Tahoma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宋体" charset="-122"/>
                <a:cs typeface="Tahoma" pitchFamily="34" charset="0"/>
              </a:rPr>
              <a:t>1.</a:t>
            </a:r>
            <a:r>
              <a:rPr kumimoji="1" lang="zh-CN" altLang="en-US" sz="2400" dirty="0" smtClean="0">
                <a:latin typeface="宋体" charset="-122"/>
                <a:cs typeface="Tahoma" pitchFamily="34" charset="0"/>
              </a:rPr>
              <a:t>找到凸包的两个顶点划分。</a:t>
            </a:r>
            <a:endParaRPr kumimoji="1" lang="en-US" altLang="zh-CN" sz="2400" dirty="0" smtClean="0">
              <a:latin typeface="宋体" charset="-122"/>
              <a:cs typeface="Tahoma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宋体" charset="-122"/>
                <a:cs typeface="Tahoma" pitchFamily="34" charset="0"/>
              </a:rPr>
              <a:t>2.</a:t>
            </a:r>
            <a:r>
              <a:rPr kumimoji="1" lang="zh-CN" altLang="en-US" sz="2400" dirty="0" smtClean="0">
                <a:latin typeface="宋体" charset="-122"/>
                <a:cs typeface="Tahoma" pitchFamily="34" charset="0"/>
              </a:rPr>
              <a:t>几何学中一个明显的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事实：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最左边的点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和最右边的点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 dirty="0" err="1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一定是该集合的凸包顶点（即极点）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。</a:t>
            </a:r>
            <a:endParaRPr kumimoji="1" lang="en-US" altLang="zh-CN" sz="2400" dirty="0" smtClean="0">
              <a:solidFill>
                <a:srgbClr val="FF0000"/>
              </a:solidFill>
              <a:latin typeface="宋体" charset="-122"/>
              <a:cs typeface="Tahoma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3.</a:t>
            </a:r>
            <a:r>
              <a:rPr kumimoji="1" lang="zh-CN" altLang="en-US" sz="2400" dirty="0" smtClean="0">
                <a:latin typeface="宋体" charset="-122"/>
                <a:cs typeface="Tahoma" pitchFamily="34" charset="0"/>
              </a:rPr>
              <a:t>设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 dirty="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是从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25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到</a:t>
            </a:r>
            <a:r>
              <a:rPr kumimoji="1" lang="en-US" altLang="zh-CN" sz="2400" i="1" dirty="0" err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 dirty="0" err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的直线，这条直线把集合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分成两个子集：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是位于直线左侧和直线上的点构成的集合，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是位于直线右侧和直线上的点构成的集合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。</a:t>
            </a:r>
            <a:endParaRPr kumimoji="1" lang="en-US" altLang="zh-CN" sz="2400" dirty="0" smtClean="0">
              <a:solidFill>
                <a:srgbClr val="FF0000"/>
              </a:solidFill>
              <a:latin typeface="宋体" charset="-122"/>
              <a:cs typeface="Tahoma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 smtClean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4.</a:t>
            </a:r>
            <a:r>
              <a:rPr kumimoji="1" lang="en-US" altLang="zh-CN" sz="2400" i="1" dirty="0" smtClean="0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 dirty="0" smtClean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的凸包由下列线段构成：以</a:t>
            </a:r>
            <a:r>
              <a:rPr kumimoji="1" lang="en-US" altLang="zh-CN" sz="2400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250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和</a:t>
            </a:r>
            <a:r>
              <a:rPr kumimoji="1" lang="en-US" altLang="zh-CN" sz="2400" i="1" dirty="0" err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 dirty="0" err="1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为端点的线段构成的下边界，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以及由多条线段构成的上边界，这条上边界称为上包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。类似地，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中的多条线段构成的下边界称为下包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。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整个集合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的凸包是由上包和下包构成的。</a:t>
            </a:r>
            <a:r>
              <a:rPr kumimoji="1" lang="zh-CN" altLang="en-US" sz="2400" dirty="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4.4.2  </a:t>
            </a:r>
            <a:r>
              <a:rPr kumimoji="1" lang="zh-CN" altLang="en-US" sz="4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凸包问题 </a:t>
            </a:r>
          </a:p>
        </p:txBody>
      </p:sp>
    </p:spTree>
    <p:extLst>
      <p:ext uri="{BB962C8B-B14F-4D97-AF65-F5344CB8AC3E}">
        <p14:creationId xmlns:p14="http://schemas.microsoft.com/office/powerpoint/2010/main" val="22765379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9A7E8-34A7-4F7F-9C52-2FEA9536774F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42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EF8ABD10-3561-4A9E-ADA1-E46E604D7B3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94213" name="Group 2"/>
          <p:cNvGrpSpPr>
            <a:grpSpLocks/>
          </p:cNvGrpSpPr>
          <p:nvPr/>
        </p:nvGrpSpPr>
        <p:grpSpPr bwMode="auto">
          <a:xfrm>
            <a:off x="1547813" y="1524000"/>
            <a:ext cx="5976937" cy="3581400"/>
            <a:chOff x="2823" y="5316"/>
            <a:chExt cx="4501" cy="2619"/>
          </a:xfrm>
        </p:grpSpPr>
        <p:sp>
          <p:nvSpPr>
            <p:cNvPr id="94214" name="Line 3"/>
            <p:cNvSpPr>
              <a:spLocks noChangeShapeType="1"/>
            </p:cNvSpPr>
            <p:nvPr/>
          </p:nvSpPr>
          <p:spPr bwMode="auto">
            <a:xfrm flipV="1">
              <a:off x="3089" y="6123"/>
              <a:ext cx="400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Oval 4"/>
            <p:cNvSpPr>
              <a:spLocks noChangeArrowheads="1"/>
            </p:cNvSpPr>
            <p:nvPr/>
          </p:nvSpPr>
          <p:spPr bwMode="auto">
            <a:xfrm>
              <a:off x="3049" y="673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16" name="Oval 5"/>
            <p:cNvSpPr>
              <a:spLocks noChangeArrowheads="1"/>
            </p:cNvSpPr>
            <p:nvPr/>
          </p:nvSpPr>
          <p:spPr bwMode="auto">
            <a:xfrm>
              <a:off x="7089" y="608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17" name="Text Box 6"/>
            <p:cNvSpPr txBox="1">
              <a:spLocks noChangeArrowheads="1"/>
            </p:cNvSpPr>
            <p:nvPr/>
          </p:nvSpPr>
          <p:spPr bwMode="auto">
            <a:xfrm>
              <a:off x="2823" y="6573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000" baseline="-25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18" name="Text Box 7"/>
            <p:cNvSpPr txBox="1">
              <a:spLocks noChangeArrowheads="1"/>
            </p:cNvSpPr>
            <p:nvPr/>
          </p:nvSpPr>
          <p:spPr bwMode="auto">
            <a:xfrm>
              <a:off x="7143" y="5844"/>
              <a:ext cx="1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000" i="1" baseline="-25000">
                  <a:latin typeface="Times New Roman" pitchFamily="18" charset="0"/>
                  <a:cs typeface="Tahoma" pitchFamily="34" charset="0"/>
                </a:rPr>
                <a:t>n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19" name="Oval 8"/>
            <p:cNvSpPr>
              <a:spLocks noChangeArrowheads="1"/>
            </p:cNvSpPr>
            <p:nvPr/>
          </p:nvSpPr>
          <p:spPr bwMode="auto">
            <a:xfrm>
              <a:off x="3519" y="6114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0" name="Oval 9"/>
            <p:cNvSpPr>
              <a:spLocks noChangeArrowheads="1"/>
            </p:cNvSpPr>
            <p:nvPr/>
          </p:nvSpPr>
          <p:spPr bwMode="auto">
            <a:xfrm>
              <a:off x="4349" y="585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1" name="Oval 10"/>
            <p:cNvSpPr>
              <a:spLocks noChangeArrowheads="1"/>
            </p:cNvSpPr>
            <p:nvPr/>
          </p:nvSpPr>
          <p:spPr bwMode="auto">
            <a:xfrm>
              <a:off x="5139" y="556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2" name="Oval 11"/>
            <p:cNvSpPr>
              <a:spLocks noChangeArrowheads="1"/>
            </p:cNvSpPr>
            <p:nvPr/>
          </p:nvSpPr>
          <p:spPr bwMode="auto">
            <a:xfrm>
              <a:off x="4239" y="554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3" name="Oval 12"/>
            <p:cNvSpPr>
              <a:spLocks noChangeArrowheads="1"/>
            </p:cNvSpPr>
            <p:nvPr/>
          </p:nvSpPr>
          <p:spPr bwMode="auto">
            <a:xfrm>
              <a:off x="5449" y="531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4" name="Oval 13"/>
            <p:cNvSpPr>
              <a:spLocks noChangeArrowheads="1"/>
            </p:cNvSpPr>
            <p:nvPr/>
          </p:nvSpPr>
          <p:spPr bwMode="auto">
            <a:xfrm>
              <a:off x="6219" y="5529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5" name="Oval 14"/>
            <p:cNvSpPr>
              <a:spLocks noChangeArrowheads="1"/>
            </p:cNvSpPr>
            <p:nvPr/>
          </p:nvSpPr>
          <p:spPr bwMode="auto">
            <a:xfrm>
              <a:off x="5649" y="590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6" name="Oval 15"/>
            <p:cNvSpPr>
              <a:spLocks noChangeArrowheads="1"/>
            </p:cNvSpPr>
            <p:nvPr/>
          </p:nvSpPr>
          <p:spPr bwMode="auto">
            <a:xfrm>
              <a:off x="5629" y="656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7" name="Oval 16"/>
            <p:cNvSpPr>
              <a:spLocks noChangeArrowheads="1"/>
            </p:cNvSpPr>
            <p:nvPr/>
          </p:nvSpPr>
          <p:spPr bwMode="auto">
            <a:xfrm>
              <a:off x="4799" y="692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8" name="Oval 17"/>
            <p:cNvSpPr>
              <a:spLocks noChangeArrowheads="1"/>
            </p:cNvSpPr>
            <p:nvPr/>
          </p:nvSpPr>
          <p:spPr bwMode="auto">
            <a:xfrm>
              <a:off x="4919" y="6426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29" name="Oval 18"/>
            <p:cNvSpPr>
              <a:spLocks noChangeArrowheads="1"/>
            </p:cNvSpPr>
            <p:nvPr/>
          </p:nvSpPr>
          <p:spPr bwMode="auto">
            <a:xfrm>
              <a:off x="5979" y="625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0" name="Oval 19"/>
            <p:cNvSpPr>
              <a:spLocks noChangeArrowheads="1"/>
            </p:cNvSpPr>
            <p:nvPr/>
          </p:nvSpPr>
          <p:spPr bwMode="auto">
            <a:xfrm>
              <a:off x="6239" y="6675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1" name="Oval 20"/>
            <p:cNvSpPr>
              <a:spLocks noChangeArrowheads="1"/>
            </p:cNvSpPr>
            <p:nvPr/>
          </p:nvSpPr>
          <p:spPr bwMode="auto">
            <a:xfrm>
              <a:off x="6479" y="7017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2" name="Oval 21"/>
            <p:cNvSpPr>
              <a:spLocks noChangeArrowheads="1"/>
            </p:cNvSpPr>
            <p:nvPr/>
          </p:nvSpPr>
          <p:spPr bwMode="auto">
            <a:xfrm>
              <a:off x="5759" y="730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3" name="Oval 22"/>
            <p:cNvSpPr>
              <a:spLocks noChangeArrowheads="1"/>
            </p:cNvSpPr>
            <p:nvPr/>
          </p:nvSpPr>
          <p:spPr bwMode="auto">
            <a:xfrm>
              <a:off x="4989" y="727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4" name="Oval 23"/>
            <p:cNvSpPr>
              <a:spLocks noChangeArrowheads="1"/>
            </p:cNvSpPr>
            <p:nvPr/>
          </p:nvSpPr>
          <p:spPr bwMode="auto">
            <a:xfrm>
              <a:off x="4109" y="7188"/>
              <a:ext cx="68" cy="6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35" name="Line 24"/>
            <p:cNvSpPr>
              <a:spLocks noChangeShapeType="1"/>
            </p:cNvSpPr>
            <p:nvPr/>
          </p:nvSpPr>
          <p:spPr bwMode="auto">
            <a:xfrm flipV="1">
              <a:off x="3089" y="6162"/>
              <a:ext cx="460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Line 25"/>
            <p:cNvSpPr>
              <a:spLocks noChangeShapeType="1"/>
            </p:cNvSpPr>
            <p:nvPr/>
          </p:nvSpPr>
          <p:spPr bwMode="auto">
            <a:xfrm flipV="1">
              <a:off x="3559" y="5601"/>
              <a:ext cx="68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Line 26"/>
            <p:cNvSpPr>
              <a:spLocks noChangeShapeType="1"/>
            </p:cNvSpPr>
            <p:nvPr/>
          </p:nvSpPr>
          <p:spPr bwMode="auto">
            <a:xfrm flipV="1">
              <a:off x="4289" y="5340"/>
              <a:ext cx="1180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Line 27"/>
            <p:cNvSpPr>
              <a:spLocks noChangeShapeType="1"/>
            </p:cNvSpPr>
            <p:nvPr/>
          </p:nvSpPr>
          <p:spPr bwMode="auto">
            <a:xfrm>
              <a:off x="5479" y="5337"/>
              <a:ext cx="74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Line 28"/>
            <p:cNvSpPr>
              <a:spLocks noChangeShapeType="1"/>
            </p:cNvSpPr>
            <p:nvPr/>
          </p:nvSpPr>
          <p:spPr bwMode="auto">
            <a:xfrm>
              <a:off x="6279" y="5586"/>
              <a:ext cx="85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0" name="Line 29"/>
            <p:cNvSpPr>
              <a:spLocks noChangeShapeType="1"/>
            </p:cNvSpPr>
            <p:nvPr/>
          </p:nvSpPr>
          <p:spPr bwMode="auto">
            <a:xfrm flipH="1" flipV="1">
              <a:off x="3099" y="6783"/>
              <a:ext cx="102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Line 30"/>
            <p:cNvSpPr>
              <a:spLocks noChangeShapeType="1"/>
            </p:cNvSpPr>
            <p:nvPr/>
          </p:nvSpPr>
          <p:spPr bwMode="auto">
            <a:xfrm flipH="1" flipV="1">
              <a:off x="4109" y="7215"/>
              <a:ext cx="920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Line 31"/>
            <p:cNvSpPr>
              <a:spLocks noChangeShapeType="1"/>
            </p:cNvSpPr>
            <p:nvPr/>
          </p:nvSpPr>
          <p:spPr bwMode="auto">
            <a:xfrm flipH="1" flipV="1">
              <a:off x="5019" y="7317"/>
              <a:ext cx="76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3" name="Line 32"/>
            <p:cNvSpPr>
              <a:spLocks noChangeShapeType="1"/>
            </p:cNvSpPr>
            <p:nvPr/>
          </p:nvSpPr>
          <p:spPr bwMode="auto">
            <a:xfrm flipH="1">
              <a:off x="5789" y="7056"/>
              <a:ext cx="71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Line 33"/>
            <p:cNvSpPr>
              <a:spLocks noChangeShapeType="1"/>
            </p:cNvSpPr>
            <p:nvPr/>
          </p:nvSpPr>
          <p:spPr bwMode="auto">
            <a:xfrm flipH="1">
              <a:off x="6519" y="6129"/>
              <a:ext cx="610" cy="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Text Box 34"/>
            <p:cNvSpPr txBox="1">
              <a:spLocks noChangeArrowheads="1"/>
            </p:cNvSpPr>
            <p:nvPr/>
          </p:nvSpPr>
          <p:spPr bwMode="auto">
            <a:xfrm>
              <a:off x="3899" y="7614"/>
              <a:ext cx="269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 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点集合</a:t>
              </a: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S</a:t>
              </a: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的上包和下包</a:t>
              </a:r>
            </a:p>
          </p:txBody>
        </p:sp>
        <p:sp>
          <p:nvSpPr>
            <p:cNvPr id="94246" name="Text Box 35"/>
            <p:cNvSpPr txBox="1">
              <a:spLocks noChangeArrowheads="1"/>
            </p:cNvSpPr>
            <p:nvPr/>
          </p:nvSpPr>
          <p:spPr bwMode="auto">
            <a:xfrm>
              <a:off x="4799" y="5859"/>
              <a:ext cx="24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4247" name="Text Box 36"/>
            <p:cNvSpPr txBox="1">
              <a:spLocks noChangeArrowheads="1"/>
            </p:cNvSpPr>
            <p:nvPr/>
          </p:nvSpPr>
          <p:spPr bwMode="auto">
            <a:xfrm>
              <a:off x="5239" y="6771"/>
              <a:ext cx="24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  <a:cs typeface="Tahoma" pitchFamily="34" charset="0"/>
                </a:rPr>
                <a:t>2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214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180F1-EF17-4EBD-B51B-443E6DC7A825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9523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199E176-F157-4387-B951-47C977DA8F49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95237" name="Group 29"/>
          <p:cNvGrpSpPr>
            <a:grpSpLocks/>
          </p:cNvGrpSpPr>
          <p:nvPr/>
        </p:nvGrpSpPr>
        <p:grpSpPr bwMode="auto">
          <a:xfrm>
            <a:off x="1547813" y="3716338"/>
            <a:ext cx="5761037" cy="2736850"/>
            <a:chOff x="1020" y="2296"/>
            <a:chExt cx="3629" cy="1724"/>
          </a:xfrm>
        </p:grpSpPr>
        <p:sp>
          <p:nvSpPr>
            <p:cNvPr id="95240" name="Line 3"/>
            <p:cNvSpPr>
              <a:spLocks noChangeShapeType="1"/>
            </p:cNvSpPr>
            <p:nvPr/>
          </p:nvSpPr>
          <p:spPr bwMode="auto">
            <a:xfrm flipV="1">
              <a:off x="1229" y="3374"/>
              <a:ext cx="3148" cy="6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Oval 4"/>
            <p:cNvSpPr>
              <a:spLocks noChangeArrowheads="1"/>
            </p:cNvSpPr>
            <p:nvPr/>
          </p:nvSpPr>
          <p:spPr bwMode="auto">
            <a:xfrm>
              <a:off x="1198" y="3956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2" name="Oval 5"/>
            <p:cNvSpPr>
              <a:spLocks noChangeArrowheads="1"/>
            </p:cNvSpPr>
            <p:nvPr/>
          </p:nvSpPr>
          <p:spPr bwMode="auto">
            <a:xfrm>
              <a:off x="4377" y="3337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3" name="Text Box 6"/>
            <p:cNvSpPr txBox="1">
              <a:spLocks noChangeArrowheads="1"/>
            </p:cNvSpPr>
            <p:nvPr/>
          </p:nvSpPr>
          <p:spPr bwMode="auto">
            <a:xfrm>
              <a:off x="1020" y="3801"/>
              <a:ext cx="14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000" baseline="-25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4" name="Text Box 7"/>
            <p:cNvSpPr txBox="1">
              <a:spLocks noChangeArrowheads="1"/>
            </p:cNvSpPr>
            <p:nvPr/>
          </p:nvSpPr>
          <p:spPr bwMode="auto">
            <a:xfrm>
              <a:off x="3113" y="2296"/>
              <a:ext cx="30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000" i="1" baseline="-25000">
                  <a:latin typeface="Times New Roman" pitchFamily="18" charset="0"/>
                  <a:cs typeface="Tahoma" pitchFamily="34" charset="0"/>
                </a:rPr>
                <a:t>max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5" name="Oval 8"/>
            <p:cNvSpPr>
              <a:spLocks noChangeArrowheads="1"/>
            </p:cNvSpPr>
            <p:nvPr/>
          </p:nvSpPr>
          <p:spPr bwMode="auto">
            <a:xfrm>
              <a:off x="1567" y="3366"/>
              <a:ext cx="54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6" name="Oval 9"/>
            <p:cNvSpPr>
              <a:spLocks noChangeArrowheads="1"/>
            </p:cNvSpPr>
            <p:nvPr/>
          </p:nvSpPr>
          <p:spPr bwMode="auto">
            <a:xfrm>
              <a:off x="2221" y="3121"/>
              <a:ext cx="54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7" name="Oval 10"/>
            <p:cNvSpPr>
              <a:spLocks noChangeArrowheads="1"/>
            </p:cNvSpPr>
            <p:nvPr/>
          </p:nvSpPr>
          <p:spPr bwMode="auto">
            <a:xfrm>
              <a:off x="2843" y="2845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8" name="Oval 11"/>
            <p:cNvSpPr>
              <a:spLocks noChangeArrowheads="1"/>
            </p:cNvSpPr>
            <p:nvPr/>
          </p:nvSpPr>
          <p:spPr bwMode="auto">
            <a:xfrm>
              <a:off x="2135" y="2828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49" name="Oval 12"/>
            <p:cNvSpPr>
              <a:spLocks noChangeArrowheads="1"/>
            </p:cNvSpPr>
            <p:nvPr/>
          </p:nvSpPr>
          <p:spPr bwMode="auto">
            <a:xfrm>
              <a:off x="3054" y="2504"/>
              <a:ext cx="54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50" name="Oval 13"/>
            <p:cNvSpPr>
              <a:spLocks noChangeArrowheads="1"/>
            </p:cNvSpPr>
            <p:nvPr/>
          </p:nvSpPr>
          <p:spPr bwMode="auto">
            <a:xfrm>
              <a:off x="3692" y="2811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51" name="Oval 14"/>
            <p:cNvSpPr>
              <a:spLocks noChangeArrowheads="1"/>
            </p:cNvSpPr>
            <p:nvPr/>
          </p:nvSpPr>
          <p:spPr bwMode="auto">
            <a:xfrm>
              <a:off x="3244" y="3169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52" name="Oval 15"/>
            <p:cNvSpPr>
              <a:spLocks noChangeArrowheads="1"/>
            </p:cNvSpPr>
            <p:nvPr/>
          </p:nvSpPr>
          <p:spPr bwMode="auto">
            <a:xfrm>
              <a:off x="2669" y="3662"/>
              <a:ext cx="54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53" name="Oval 16"/>
            <p:cNvSpPr>
              <a:spLocks noChangeArrowheads="1"/>
            </p:cNvSpPr>
            <p:nvPr/>
          </p:nvSpPr>
          <p:spPr bwMode="auto">
            <a:xfrm>
              <a:off x="3504" y="3499"/>
              <a:ext cx="53" cy="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95254" name="Line 18"/>
            <p:cNvSpPr>
              <a:spLocks noChangeShapeType="1"/>
            </p:cNvSpPr>
            <p:nvPr/>
          </p:nvSpPr>
          <p:spPr bwMode="auto">
            <a:xfrm flipV="1">
              <a:off x="1237" y="2541"/>
              <a:ext cx="1849" cy="1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Line 19"/>
            <p:cNvSpPr>
              <a:spLocks noChangeShapeType="1"/>
            </p:cNvSpPr>
            <p:nvPr/>
          </p:nvSpPr>
          <p:spPr bwMode="auto">
            <a:xfrm>
              <a:off x="3086" y="2549"/>
              <a:ext cx="1307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Text Box 20"/>
            <p:cNvSpPr txBox="1">
              <a:spLocks noChangeArrowheads="1"/>
            </p:cNvSpPr>
            <p:nvPr/>
          </p:nvSpPr>
          <p:spPr bwMode="auto">
            <a:xfrm>
              <a:off x="4459" y="3243"/>
              <a:ext cx="19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latin typeface="Times New Roman" pitchFamily="18" charset="0"/>
                  <a:cs typeface="Tahoma" pitchFamily="34" charset="0"/>
                </a:rPr>
                <a:t>p</a:t>
              </a:r>
              <a:r>
                <a:rPr lang="en-US" altLang="zh-CN" sz="2000" i="1" baseline="-25000">
                  <a:latin typeface="Times New Roman" pitchFamily="18" charset="0"/>
                  <a:cs typeface="Tahoma" pitchFamily="34" charset="0"/>
                </a:rPr>
                <a:t>n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</p:grpSp>
      <p:sp>
        <p:nvSpPr>
          <p:cNvPr id="95238" name="Rectangle 23"/>
          <p:cNvSpPr>
            <a:spLocks noChangeArrowheads="1"/>
          </p:cNvSpPr>
          <p:nvPr/>
        </p:nvSpPr>
        <p:spPr bwMode="auto">
          <a:xfrm>
            <a:off x="2709863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395288" y="142875"/>
            <a:ext cx="8305800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q"/>
            </a:pP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分治法解决凸包问题的方法叫快包。</a:t>
            </a:r>
            <a:r>
              <a:rPr kumimoji="1" lang="en-US" altLang="zh-CN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Char char="q"/>
            </a:pPr>
            <a:r>
              <a:rPr kumimoji="1" lang="zh-CN" altLang="en-US" sz="2400">
                <a:latin typeface="宋体" charset="-122"/>
                <a:cs typeface="Tahoma" pitchFamily="34" charset="0"/>
              </a:rPr>
              <a:t>快包的思想是：首先找到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中的顶点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max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，它是距离直线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最远的顶点，则三角形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max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的面积最大。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中所有在直线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max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左侧的点构成集合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1,1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中所有在直线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max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右侧的点构成集合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1,2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，包含在三角形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max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p</a:t>
            </a:r>
            <a:r>
              <a:rPr kumimoji="1" lang="en-US" altLang="zh-CN" sz="2400" i="1" baseline="-300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之中的点可以不考虑了。递归地继续构造集合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1,1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的上包和集合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1,2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的上包，然后将求解过程中得到的所有最远距离的点连接起来，就可以得到集合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S</a:t>
            </a:r>
            <a:r>
              <a:rPr kumimoji="1" lang="en-US" altLang="zh-CN" sz="2400" baseline="-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宋体" charset="-122"/>
                <a:cs typeface="Tahoma" pitchFamily="34" charset="0"/>
              </a:rPr>
              <a:t>的上包。</a:t>
            </a:r>
            <a:endParaRPr kumimoji="1" lang="zh-CN" altLang="en-US" sz="2400"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108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r>
              <a:rPr lang="en-US" altLang="zh-CN" dirty="0" smtClean="0"/>
              <a:t>——</a:t>
            </a:r>
            <a:r>
              <a:rPr lang="zh-CN" altLang="en-US" dirty="0"/>
              <a:t>分治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分治法的思想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排序问题中的分治法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组合问题中的分治法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几何问题中的分治法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作业：</a:t>
            </a:r>
            <a:r>
              <a:rPr lang="en-US" altLang="zh-CN" dirty="0" smtClean="0"/>
              <a:t>P75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章课后题</a:t>
            </a:r>
            <a:r>
              <a:rPr lang="en-US" altLang="zh-CN" dirty="0" smtClean="0"/>
              <a:t>13.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259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  减治法 </a:t>
            </a:r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6460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F305946-6704-46A0-85E0-4C5A53A9FB0F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21F257F-BB5F-4AA1-88B8-1258CB816A5C}" type="slidenum">
              <a:rPr lang="en-US" altLang="zh-CN" sz="1400" smtClean="0">
                <a:latin typeface="Comic Sans MS" pitchFamily="66" charset="0"/>
              </a:rPr>
              <a:pPr/>
              <a:t>28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54895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减治法</a:t>
            </a:r>
            <a:r>
              <a:rPr kumimoji="1" lang="zh-CN" altLang="en-US" sz="4800" b="1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150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518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5.1  </a:t>
            </a:r>
            <a:r>
              <a:rPr kumimoji="1" lang="zh-CN" altLang="en-US" sz="3600" b="1"/>
              <a:t>减治法的设计思想 </a:t>
            </a:r>
          </a:p>
        </p:txBody>
      </p:sp>
      <p:sp>
        <p:nvSpPr>
          <p:cNvPr id="615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5656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5.2  </a:t>
            </a:r>
            <a:r>
              <a:rPr kumimoji="1" lang="zh-CN" altLang="en-US" sz="3600" b="1"/>
              <a:t>查找问题中的减治法</a:t>
            </a:r>
          </a:p>
        </p:txBody>
      </p:sp>
      <p:sp>
        <p:nvSpPr>
          <p:cNvPr id="6152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3357563"/>
            <a:ext cx="5399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5.3  </a:t>
            </a:r>
            <a:r>
              <a:rPr kumimoji="1" lang="zh-CN" altLang="en-US" sz="3600" b="1"/>
              <a:t>排序问题中的减治法</a:t>
            </a:r>
          </a:p>
        </p:txBody>
      </p:sp>
      <p:sp>
        <p:nvSpPr>
          <p:cNvPr id="6153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98475" y="4437063"/>
            <a:ext cx="5494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 kumimoji="1" lang="en-US" altLang="zh-CN" sz="3600" b="1"/>
              <a:t>5.4  </a:t>
            </a:r>
            <a:r>
              <a:rPr kumimoji="1" lang="zh-CN" altLang="en-US" sz="3600" b="1"/>
              <a:t>组合问题中的减治法</a:t>
            </a:r>
          </a:p>
        </p:txBody>
      </p:sp>
    </p:spTree>
    <p:extLst>
      <p:ext uri="{BB962C8B-B14F-4D97-AF65-F5344CB8AC3E}">
        <p14:creationId xmlns:p14="http://schemas.microsoft.com/office/powerpoint/2010/main" val="4042464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7897715-8A90-44C8-BDED-C363D238C855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37BB7F80-3E9D-4E75-977A-C2C7A52F0F33}" type="slidenum">
              <a:rPr lang="en-US" altLang="zh-CN" sz="1400" smtClean="0">
                <a:latin typeface="Comic Sans MS" pitchFamily="66" charset="0"/>
              </a:rPr>
              <a:pPr/>
              <a:t>29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50863" y="1268413"/>
            <a:ext cx="83423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r"/>
            </a:pPr>
            <a:r>
              <a:rPr kumimoji="1" lang="zh-CN" altLang="en-US" sz="2800" b="1"/>
              <a:t>蛮力法的设计思想：直接基于问题的描述，采用一定的策略一次处理待求解问题的所有元素，从而找到问题的解。</a:t>
            </a:r>
            <a:endParaRPr kumimoji="1" lang="en-US" altLang="zh-CN" sz="2800" b="1" i="1" baseline="30000"/>
          </a:p>
        </p:txBody>
      </p: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1400175" y="3573463"/>
            <a:ext cx="3328988" cy="1001712"/>
            <a:chOff x="1992" y="2314"/>
            <a:chExt cx="2097" cy="631"/>
          </a:xfrm>
        </p:grpSpPr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2736" y="2709"/>
              <a:ext cx="54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n</a:t>
              </a:r>
              <a:r>
                <a:rPr lang="zh-CN" altLang="en-US" sz="3200" b="1"/>
                <a:t>次</a:t>
              </a:r>
              <a:endParaRPr lang="zh-CN" altLang="en-US" sz="3200" b="1">
                <a:latin typeface="Arial" charset="0"/>
              </a:endParaRPr>
            </a:p>
          </p:txBody>
        </p:sp>
        <p:sp>
          <p:nvSpPr>
            <p:cNvPr id="7178" name="AutoShape 9"/>
            <p:cNvSpPr>
              <a:spLocks/>
            </p:cNvSpPr>
            <p:nvPr/>
          </p:nvSpPr>
          <p:spPr bwMode="auto">
            <a:xfrm rot="-5384897">
              <a:off x="2942" y="1925"/>
              <a:ext cx="129" cy="1436"/>
            </a:xfrm>
            <a:prstGeom prst="leftBrace">
              <a:avLst>
                <a:gd name="adj1" fmla="val 927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992" y="2314"/>
              <a:ext cx="209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3200" b="1" i="1"/>
                <a:t>a</a:t>
              </a:r>
              <a:r>
                <a:rPr lang="en-US" altLang="zh-CN" sz="3200" b="1" i="1" baseline="30000"/>
                <a:t>n</a:t>
              </a:r>
              <a:r>
                <a:rPr lang="en-US" altLang="zh-CN" sz="3200" b="1"/>
                <a:t>=</a:t>
              </a:r>
              <a:r>
                <a:rPr lang="en-US" altLang="zh-CN" sz="3200" b="1" i="1"/>
                <a:t>a</a:t>
              </a:r>
              <a:r>
                <a:rPr lang="en-US" altLang="zh-CN" sz="3200" b="1"/>
                <a:t>×</a:t>
              </a:r>
              <a:r>
                <a:rPr lang="en-US" altLang="zh-CN" sz="3200" b="1" i="1"/>
                <a:t>a</a:t>
              </a:r>
              <a:r>
                <a:rPr lang="en-US" altLang="zh-CN" sz="3200" b="1"/>
                <a:t>×…×</a:t>
              </a:r>
              <a:r>
                <a:rPr lang="en-US" altLang="zh-CN" sz="3200" b="1" i="1"/>
                <a:t>a</a:t>
              </a:r>
              <a:endParaRPr lang="en-US" altLang="zh-CN" sz="3200" b="1">
                <a:latin typeface="Arial" charset="0"/>
              </a:endParaRPr>
            </a:p>
          </p:txBody>
        </p:sp>
      </p:grpSp>
      <p:sp>
        <p:nvSpPr>
          <p:cNvPr id="2" name="Text Box 33"/>
          <p:cNvSpPr txBox="1">
            <a:spLocks noChangeArrowheads="1"/>
          </p:cNvSpPr>
          <p:nvPr/>
        </p:nvSpPr>
        <p:spPr bwMode="auto">
          <a:xfrm>
            <a:off x="179388" y="47625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 dirty="0"/>
              <a:t>例：蛮力法计算</a:t>
            </a:r>
            <a:r>
              <a:rPr kumimoji="1" lang="en-US" altLang="zh-CN" sz="3600" b="1" i="1" dirty="0"/>
              <a:t>a</a:t>
            </a:r>
            <a:r>
              <a:rPr kumimoji="1" lang="en-US" altLang="zh-CN" sz="3600" b="1" i="1" baseline="20000" dirty="0"/>
              <a:t>n</a:t>
            </a:r>
            <a:r>
              <a:rPr kumimoji="1" lang="zh-CN" altLang="en-US" sz="3600" b="1" dirty="0"/>
              <a:t>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27538" y="2870200"/>
            <a:ext cx="4572000" cy="3000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 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a,int</a:t>
            </a:r>
            <a:r>
              <a:rPr lang="en-US" altLang="zh-CN" sz="2800" b="1" dirty="0"/>
              <a:t> n){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s=1;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for(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=1;i&lt;=</a:t>
            </a:r>
            <a:r>
              <a:rPr lang="en-US" altLang="zh-CN" sz="2800" b="1" dirty="0" err="1"/>
              <a:t>n;i</a:t>
            </a:r>
            <a:r>
              <a:rPr lang="en-US" altLang="zh-CN" sz="2800" b="1" dirty="0"/>
              <a:t>++)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	s*=a;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return s;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0958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7E26D-98AF-4349-88FA-A190D1DEC00E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57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757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53E7A628-E7A5-4B56-A8BA-3E37F26698C8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5781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8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4.3.3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循环赛日程安排问题  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1692275" y="1268413"/>
            <a:ext cx="5543550" cy="4681537"/>
            <a:chOff x="3061" y="799"/>
            <a:chExt cx="2087" cy="1633"/>
          </a:xfrm>
        </p:grpSpPr>
        <p:grpSp>
          <p:nvGrpSpPr>
            <p:cNvPr id="75783" name="Group 55"/>
            <p:cNvGrpSpPr>
              <a:grpSpLocks/>
            </p:cNvGrpSpPr>
            <p:nvPr/>
          </p:nvGrpSpPr>
          <p:grpSpPr bwMode="auto">
            <a:xfrm>
              <a:off x="3065" y="801"/>
              <a:ext cx="1032" cy="815"/>
              <a:chOff x="0" y="0"/>
              <a:chExt cx="587" cy="672"/>
            </a:xfrm>
          </p:grpSpPr>
          <p:sp>
            <p:nvSpPr>
              <p:cNvPr id="75800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5801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87" cy="672"/>
                <a:chOff x="0" y="0"/>
                <a:chExt cx="587" cy="672"/>
              </a:xfrm>
            </p:grpSpPr>
            <p:sp>
              <p:nvSpPr>
                <p:cNvPr id="7580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4   3   2   1</a:t>
                  </a:r>
                </a:p>
              </p:txBody>
            </p:sp>
            <p:sp>
              <p:nvSpPr>
                <p:cNvPr id="75803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0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5784" name="Group 59"/>
            <p:cNvGrpSpPr>
              <a:grpSpLocks/>
            </p:cNvGrpSpPr>
            <p:nvPr/>
          </p:nvGrpSpPr>
          <p:grpSpPr bwMode="auto">
            <a:xfrm>
              <a:off x="4097" y="801"/>
              <a:ext cx="1047" cy="815"/>
              <a:chOff x="587" y="0"/>
              <a:chExt cx="596" cy="672"/>
            </a:xfrm>
          </p:grpSpPr>
          <p:sp>
            <p:nvSpPr>
              <p:cNvPr id="75796" name="Rectangle 58"/>
              <p:cNvSpPr>
                <a:spLocks noChangeArrowheads="1"/>
              </p:cNvSpPr>
              <p:nvPr/>
            </p:nvSpPr>
            <p:spPr bwMode="auto">
              <a:xfrm>
                <a:off x="587" y="0"/>
                <a:ext cx="596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5797" name="Group 57"/>
              <p:cNvGrpSpPr>
                <a:grpSpLocks/>
              </p:cNvGrpSpPr>
              <p:nvPr/>
            </p:nvGrpSpPr>
            <p:grpSpPr bwMode="auto">
              <a:xfrm>
                <a:off x="587" y="0"/>
                <a:ext cx="596" cy="672"/>
                <a:chOff x="587" y="0"/>
                <a:chExt cx="596" cy="672"/>
              </a:xfrm>
            </p:grpSpPr>
            <p:sp>
              <p:nvSpPr>
                <p:cNvPr id="75798" name="Rectangle 49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8   7   6   5</a:t>
                  </a:r>
                </a:p>
              </p:txBody>
            </p:sp>
            <p:sp>
              <p:nvSpPr>
                <p:cNvPr id="75799" name="Rectangle 56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0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5785" name="Group 63"/>
            <p:cNvGrpSpPr>
              <a:grpSpLocks/>
            </p:cNvGrpSpPr>
            <p:nvPr/>
          </p:nvGrpSpPr>
          <p:grpSpPr bwMode="auto">
            <a:xfrm>
              <a:off x="3065" y="1616"/>
              <a:ext cx="1032" cy="814"/>
              <a:chOff x="0" y="672"/>
              <a:chExt cx="587" cy="672"/>
            </a:xfrm>
          </p:grpSpPr>
          <p:sp>
            <p:nvSpPr>
              <p:cNvPr id="75792" name="Rectangle 62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587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5793" name="Group 61"/>
              <p:cNvGrpSpPr>
                <a:grpSpLocks/>
              </p:cNvGrpSpPr>
              <p:nvPr/>
            </p:nvGrpSpPr>
            <p:grpSpPr bwMode="auto">
              <a:xfrm>
                <a:off x="0" y="672"/>
                <a:ext cx="587" cy="672"/>
                <a:chOff x="0" y="672"/>
                <a:chExt cx="587" cy="672"/>
              </a:xfrm>
            </p:grpSpPr>
            <p:sp>
              <p:nvSpPr>
                <p:cNvPr id="7579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8   7   6   5</a:t>
                  </a:r>
                </a:p>
              </p:txBody>
            </p:sp>
            <p:sp>
              <p:nvSpPr>
                <p:cNvPr id="75795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0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5786" name="Group 67"/>
            <p:cNvGrpSpPr>
              <a:grpSpLocks/>
            </p:cNvGrpSpPr>
            <p:nvPr/>
          </p:nvGrpSpPr>
          <p:grpSpPr bwMode="auto">
            <a:xfrm>
              <a:off x="4097" y="1616"/>
              <a:ext cx="1047" cy="814"/>
              <a:chOff x="587" y="672"/>
              <a:chExt cx="596" cy="672"/>
            </a:xfrm>
          </p:grpSpPr>
          <p:sp>
            <p:nvSpPr>
              <p:cNvPr id="75788" name="Rectangle 66"/>
              <p:cNvSpPr>
                <a:spLocks noChangeArrowheads="1"/>
              </p:cNvSpPr>
              <p:nvPr/>
            </p:nvSpPr>
            <p:spPr bwMode="auto">
              <a:xfrm>
                <a:off x="587" y="672"/>
                <a:ext cx="596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40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5789" name="Group 65"/>
              <p:cNvGrpSpPr>
                <a:grpSpLocks/>
              </p:cNvGrpSpPr>
              <p:nvPr/>
            </p:nvGrpSpPr>
            <p:grpSpPr bwMode="auto">
              <a:xfrm>
                <a:off x="587" y="672"/>
                <a:ext cx="596" cy="672"/>
                <a:chOff x="587" y="672"/>
                <a:chExt cx="596" cy="672"/>
              </a:xfrm>
            </p:grpSpPr>
            <p:sp>
              <p:nvSpPr>
                <p:cNvPr id="75790" name="Rectangle 51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3600">
                      <a:latin typeface="Times New Roman" pitchFamily="18" charset="0"/>
                      <a:cs typeface="Tahoma" pitchFamily="34" charset="0"/>
                    </a:rPr>
                    <a:t>4   3   2   1</a:t>
                  </a:r>
                </a:p>
              </p:txBody>
            </p:sp>
            <p:sp>
              <p:nvSpPr>
                <p:cNvPr id="75791" name="Rectangle 64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40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5787" name="Rectangle 69"/>
            <p:cNvSpPr>
              <a:spLocks noChangeArrowheads="1"/>
            </p:cNvSpPr>
            <p:nvPr/>
          </p:nvSpPr>
          <p:spPr bwMode="auto">
            <a:xfrm>
              <a:off x="3061" y="799"/>
              <a:ext cx="2087" cy="163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4000" b="0">
                <a:latin typeface="Times New Roman" pitchFamily="18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228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6D8AC13-62F9-484E-BA6B-D70573CF431C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第4章 分治法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DF9DB33-D530-4678-B34B-4387497EA66F}" type="slidenum">
              <a:rPr lang="en-US" altLang="zh-CN" sz="1400" smtClean="0">
                <a:latin typeface="Comic Sans MS" pitchFamily="66" charset="0"/>
              </a:rPr>
              <a:pPr/>
              <a:t>30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5366" name="Group 78"/>
          <p:cNvGrpSpPr>
            <a:grpSpLocks/>
          </p:cNvGrpSpPr>
          <p:nvPr/>
        </p:nvGrpSpPr>
        <p:grpSpPr bwMode="auto">
          <a:xfrm>
            <a:off x="-636588" y="2309813"/>
            <a:ext cx="7272338" cy="3181350"/>
            <a:chOff x="930" y="1797"/>
            <a:chExt cx="4581" cy="2004"/>
          </a:xfrm>
        </p:grpSpPr>
        <p:sp>
          <p:nvSpPr>
            <p:cNvPr id="8237" name="Text Box 36"/>
            <p:cNvSpPr txBox="1">
              <a:spLocks noChangeArrowheads="1"/>
            </p:cNvSpPr>
            <p:nvPr/>
          </p:nvSpPr>
          <p:spPr bwMode="auto">
            <a:xfrm>
              <a:off x="2482" y="1797"/>
              <a:ext cx="574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 3</a:t>
              </a:r>
              <a:r>
                <a:rPr lang="en-US" altLang="zh-CN" sz="2000" b="1" baseline="30000"/>
                <a:t>4</a:t>
              </a:r>
              <a:endParaRPr lang="en-US" altLang="zh-CN" sz="2000" b="1"/>
            </a:p>
          </p:txBody>
        </p:sp>
        <p:sp>
          <p:nvSpPr>
            <p:cNvPr id="8238" name="Text Box 37"/>
            <p:cNvSpPr txBox="1">
              <a:spLocks noChangeArrowheads="1"/>
            </p:cNvSpPr>
            <p:nvPr/>
          </p:nvSpPr>
          <p:spPr bwMode="auto">
            <a:xfrm>
              <a:off x="1840" y="2151"/>
              <a:ext cx="574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 3</a:t>
              </a:r>
              <a:r>
                <a:rPr lang="en-US" altLang="zh-CN" sz="2000" b="1" baseline="30000"/>
                <a:t>2</a:t>
              </a:r>
              <a:endParaRPr lang="en-US" altLang="zh-CN" sz="2000" b="1"/>
            </a:p>
          </p:txBody>
        </p:sp>
        <p:sp>
          <p:nvSpPr>
            <p:cNvPr id="8239" name="Text Box 38"/>
            <p:cNvSpPr txBox="1">
              <a:spLocks noChangeArrowheads="1"/>
            </p:cNvSpPr>
            <p:nvPr/>
          </p:nvSpPr>
          <p:spPr bwMode="auto">
            <a:xfrm>
              <a:off x="3140" y="2145"/>
              <a:ext cx="558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   3</a:t>
              </a:r>
              <a:r>
                <a:rPr lang="en-US" altLang="zh-CN" sz="2000" b="1" baseline="30000"/>
                <a:t>2</a:t>
              </a:r>
              <a:endParaRPr lang="en-US" altLang="zh-CN" sz="2000" b="1"/>
            </a:p>
          </p:txBody>
        </p:sp>
        <p:sp>
          <p:nvSpPr>
            <p:cNvPr id="8240" name="Text Box 39"/>
            <p:cNvSpPr txBox="1">
              <a:spLocks noChangeArrowheads="1"/>
            </p:cNvSpPr>
            <p:nvPr/>
          </p:nvSpPr>
          <p:spPr bwMode="auto">
            <a:xfrm>
              <a:off x="2613" y="3617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81</a:t>
              </a:r>
            </a:p>
          </p:txBody>
        </p:sp>
        <p:sp>
          <p:nvSpPr>
            <p:cNvPr id="8241" name="Line 40"/>
            <p:cNvSpPr>
              <a:spLocks noChangeShapeType="1"/>
            </p:cNvSpPr>
            <p:nvPr/>
          </p:nvSpPr>
          <p:spPr bwMode="auto">
            <a:xfrm flipH="1">
              <a:off x="2307" y="1985"/>
              <a:ext cx="237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1"/>
            <p:cNvSpPr>
              <a:spLocks noChangeShapeType="1"/>
            </p:cNvSpPr>
            <p:nvPr/>
          </p:nvSpPr>
          <p:spPr bwMode="auto">
            <a:xfrm>
              <a:off x="2987" y="1983"/>
              <a:ext cx="230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42"/>
            <p:cNvSpPr>
              <a:spLocks noChangeShapeType="1"/>
            </p:cNvSpPr>
            <p:nvPr/>
          </p:nvSpPr>
          <p:spPr bwMode="auto">
            <a:xfrm flipH="1">
              <a:off x="1794" y="2333"/>
              <a:ext cx="12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43"/>
            <p:cNvSpPr>
              <a:spLocks noChangeShapeType="1"/>
            </p:cNvSpPr>
            <p:nvPr/>
          </p:nvSpPr>
          <p:spPr bwMode="auto">
            <a:xfrm>
              <a:off x="2337" y="2332"/>
              <a:ext cx="10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44"/>
            <p:cNvSpPr>
              <a:spLocks noChangeShapeType="1"/>
            </p:cNvSpPr>
            <p:nvPr/>
          </p:nvSpPr>
          <p:spPr bwMode="auto">
            <a:xfrm flipH="1">
              <a:off x="2873" y="3458"/>
              <a:ext cx="443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45"/>
            <p:cNvSpPr>
              <a:spLocks noChangeShapeType="1"/>
            </p:cNvSpPr>
            <p:nvPr/>
          </p:nvSpPr>
          <p:spPr bwMode="auto">
            <a:xfrm>
              <a:off x="2184" y="3452"/>
              <a:ext cx="497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Text Box 47"/>
            <p:cNvSpPr txBox="1">
              <a:spLocks noChangeArrowheads="1"/>
            </p:cNvSpPr>
            <p:nvPr/>
          </p:nvSpPr>
          <p:spPr bwMode="auto">
            <a:xfrm>
              <a:off x="1580" y="2541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  <a:r>
                <a:rPr lang="en-US" altLang="zh-CN" sz="2000" b="1" baseline="30000"/>
                <a:t>1</a:t>
              </a:r>
              <a:endParaRPr lang="en-US" altLang="zh-CN" sz="2000" b="1"/>
            </a:p>
          </p:txBody>
        </p:sp>
        <p:sp>
          <p:nvSpPr>
            <p:cNvPr id="8248" name="Text Box 48"/>
            <p:cNvSpPr txBox="1">
              <a:spLocks noChangeArrowheads="1"/>
            </p:cNvSpPr>
            <p:nvPr/>
          </p:nvSpPr>
          <p:spPr bwMode="auto">
            <a:xfrm>
              <a:off x="2337" y="2542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  <a:r>
                <a:rPr lang="en-US" altLang="zh-CN" sz="2000" b="1" baseline="30000"/>
                <a:t>1</a:t>
              </a:r>
              <a:endParaRPr lang="en-US" altLang="zh-CN" sz="2000" b="1"/>
            </a:p>
          </p:txBody>
        </p:sp>
        <p:sp>
          <p:nvSpPr>
            <p:cNvPr id="8249" name="Text Box 49"/>
            <p:cNvSpPr txBox="1">
              <a:spLocks noChangeArrowheads="1"/>
            </p:cNvSpPr>
            <p:nvPr/>
          </p:nvSpPr>
          <p:spPr bwMode="auto">
            <a:xfrm>
              <a:off x="1947" y="3275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9</a:t>
              </a:r>
            </a:p>
          </p:txBody>
        </p:sp>
        <p:sp>
          <p:nvSpPr>
            <p:cNvPr id="8250" name="Line 50"/>
            <p:cNvSpPr>
              <a:spLocks noChangeShapeType="1"/>
            </p:cNvSpPr>
            <p:nvPr/>
          </p:nvSpPr>
          <p:spPr bwMode="auto">
            <a:xfrm>
              <a:off x="1787" y="3065"/>
              <a:ext cx="229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51"/>
            <p:cNvSpPr>
              <a:spLocks noChangeShapeType="1"/>
            </p:cNvSpPr>
            <p:nvPr/>
          </p:nvSpPr>
          <p:spPr bwMode="auto">
            <a:xfrm flipH="1">
              <a:off x="2200" y="3085"/>
              <a:ext cx="252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2"/>
            <p:cNvSpPr>
              <a:spLocks noChangeShapeType="1"/>
            </p:cNvSpPr>
            <p:nvPr/>
          </p:nvSpPr>
          <p:spPr bwMode="auto">
            <a:xfrm flipH="1">
              <a:off x="3117" y="2339"/>
              <a:ext cx="10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Line 53"/>
            <p:cNvSpPr>
              <a:spLocks noChangeShapeType="1"/>
            </p:cNvSpPr>
            <p:nvPr/>
          </p:nvSpPr>
          <p:spPr bwMode="auto">
            <a:xfrm>
              <a:off x="3622" y="2335"/>
              <a:ext cx="92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Text Box 54"/>
            <p:cNvSpPr txBox="1">
              <a:spLocks noChangeArrowheads="1"/>
            </p:cNvSpPr>
            <p:nvPr/>
          </p:nvSpPr>
          <p:spPr bwMode="auto">
            <a:xfrm>
              <a:off x="2888" y="2543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  <a:r>
                <a:rPr lang="en-US" altLang="zh-CN" sz="2000" b="1" baseline="30000"/>
                <a:t>1</a:t>
              </a:r>
              <a:endParaRPr lang="en-US" altLang="zh-CN" sz="2000" b="1"/>
            </a:p>
          </p:txBody>
        </p:sp>
        <p:sp>
          <p:nvSpPr>
            <p:cNvPr id="8255" name="Text Box 55"/>
            <p:cNvSpPr txBox="1">
              <a:spLocks noChangeArrowheads="1"/>
            </p:cNvSpPr>
            <p:nvPr/>
          </p:nvSpPr>
          <p:spPr bwMode="auto">
            <a:xfrm>
              <a:off x="3645" y="2544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  <a:r>
                <a:rPr lang="en-US" altLang="zh-CN" sz="2000" b="1" baseline="30000"/>
                <a:t>1</a:t>
              </a:r>
              <a:endParaRPr lang="en-US" altLang="zh-CN" sz="2000" b="1"/>
            </a:p>
          </p:txBody>
        </p:sp>
        <p:sp>
          <p:nvSpPr>
            <p:cNvPr id="8256" name="Text Box 56"/>
            <p:cNvSpPr txBox="1">
              <a:spLocks noChangeArrowheads="1"/>
            </p:cNvSpPr>
            <p:nvPr/>
          </p:nvSpPr>
          <p:spPr bwMode="auto">
            <a:xfrm>
              <a:off x="3263" y="3272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9</a:t>
              </a:r>
            </a:p>
          </p:txBody>
        </p:sp>
        <p:sp>
          <p:nvSpPr>
            <p:cNvPr id="8257" name="Line 57"/>
            <p:cNvSpPr>
              <a:spLocks noChangeShapeType="1"/>
            </p:cNvSpPr>
            <p:nvPr/>
          </p:nvSpPr>
          <p:spPr bwMode="auto">
            <a:xfrm>
              <a:off x="3094" y="3091"/>
              <a:ext cx="199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58"/>
            <p:cNvSpPr>
              <a:spLocks noChangeShapeType="1"/>
            </p:cNvSpPr>
            <p:nvPr/>
          </p:nvSpPr>
          <p:spPr bwMode="auto">
            <a:xfrm flipH="1">
              <a:off x="3561" y="3080"/>
              <a:ext cx="214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Text Box 59"/>
            <p:cNvSpPr txBox="1">
              <a:spLocks noChangeArrowheads="1"/>
            </p:cNvSpPr>
            <p:nvPr/>
          </p:nvSpPr>
          <p:spPr bwMode="auto">
            <a:xfrm>
              <a:off x="1580" y="2892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</a:p>
          </p:txBody>
        </p:sp>
        <p:sp>
          <p:nvSpPr>
            <p:cNvPr id="8260" name="Text Box 60"/>
            <p:cNvSpPr txBox="1">
              <a:spLocks noChangeArrowheads="1"/>
            </p:cNvSpPr>
            <p:nvPr/>
          </p:nvSpPr>
          <p:spPr bwMode="auto">
            <a:xfrm>
              <a:off x="2337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</a:p>
          </p:txBody>
        </p:sp>
        <p:sp>
          <p:nvSpPr>
            <p:cNvPr id="8261" name="Text Box 61"/>
            <p:cNvSpPr txBox="1">
              <a:spLocks noChangeArrowheads="1"/>
            </p:cNvSpPr>
            <p:nvPr/>
          </p:nvSpPr>
          <p:spPr bwMode="auto">
            <a:xfrm>
              <a:off x="2888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</a:p>
          </p:txBody>
        </p:sp>
        <p:sp>
          <p:nvSpPr>
            <p:cNvPr id="8262" name="Text Box 62"/>
            <p:cNvSpPr txBox="1">
              <a:spLocks noChangeArrowheads="1"/>
            </p:cNvSpPr>
            <p:nvPr/>
          </p:nvSpPr>
          <p:spPr bwMode="auto">
            <a:xfrm>
              <a:off x="3645" y="2894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  3</a:t>
              </a:r>
            </a:p>
          </p:txBody>
        </p:sp>
        <p:sp>
          <p:nvSpPr>
            <p:cNvPr id="8263" name="Line 63"/>
            <p:cNvSpPr>
              <a:spLocks noChangeShapeType="1"/>
            </p:cNvSpPr>
            <p:nvPr/>
          </p:nvSpPr>
          <p:spPr bwMode="auto">
            <a:xfrm flipH="1">
              <a:off x="1741" y="2724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64"/>
            <p:cNvSpPr>
              <a:spLocks noChangeShapeType="1"/>
            </p:cNvSpPr>
            <p:nvPr/>
          </p:nvSpPr>
          <p:spPr bwMode="auto">
            <a:xfrm>
              <a:off x="930" y="2454"/>
              <a:ext cx="4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Text Box 65"/>
            <p:cNvSpPr txBox="1">
              <a:spLocks noChangeArrowheads="1"/>
            </p:cNvSpPr>
            <p:nvPr/>
          </p:nvSpPr>
          <p:spPr bwMode="auto">
            <a:xfrm>
              <a:off x="4394" y="2207"/>
              <a:ext cx="84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/>
                <a:t>分解问题</a:t>
              </a:r>
            </a:p>
          </p:txBody>
        </p:sp>
        <p:sp>
          <p:nvSpPr>
            <p:cNvPr id="8266" name="Line 66"/>
            <p:cNvSpPr>
              <a:spLocks noChangeShapeType="1"/>
            </p:cNvSpPr>
            <p:nvPr/>
          </p:nvSpPr>
          <p:spPr bwMode="auto">
            <a:xfrm flipV="1">
              <a:off x="945" y="3127"/>
              <a:ext cx="422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Text Box 67"/>
            <p:cNvSpPr txBox="1">
              <a:spLocks noChangeArrowheads="1"/>
            </p:cNvSpPr>
            <p:nvPr/>
          </p:nvSpPr>
          <p:spPr bwMode="auto">
            <a:xfrm>
              <a:off x="4234" y="2735"/>
              <a:ext cx="127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/>
                <a:t>求解每个子问题</a:t>
              </a:r>
            </a:p>
          </p:txBody>
        </p:sp>
        <p:sp>
          <p:nvSpPr>
            <p:cNvPr id="8268" name="Text Box 68"/>
            <p:cNvSpPr txBox="1">
              <a:spLocks noChangeArrowheads="1"/>
            </p:cNvSpPr>
            <p:nvPr/>
          </p:nvSpPr>
          <p:spPr bwMode="auto">
            <a:xfrm>
              <a:off x="4241" y="3294"/>
              <a:ext cx="12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/>
                <a:t>合并子问题的解</a:t>
              </a:r>
            </a:p>
          </p:txBody>
        </p:sp>
        <p:sp>
          <p:nvSpPr>
            <p:cNvPr id="8269" name="Line 69"/>
            <p:cNvSpPr>
              <a:spLocks noChangeShapeType="1"/>
            </p:cNvSpPr>
            <p:nvPr/>
          </p:nvSpPr>
          <p:spPr bwMode="auto">
            <a:xfrm flipH="1">
              <a:off x="2490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0"/>
            <p:cNvSpPr>
              <a:spLocks noChangeShapeType="1"/>
            </p:cNvSpPr>
            <p:nvPr/>
          </p:nvSpPr>
          <p:spPr bwMode="auto">
            <a:xfrm flipH="1">
              <a:off x="3033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1"/>
            <p:cNvSpPr>
              <a:spLocks noChangeShapeType="1"/>
            </p:cNvSpPr>
            <p:nvPr/>
          </p:nvSpPr>
          <p:spPr bwMode="auto">
            <a:xfrm flipH="1">
              <a:off x="3806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Rectangle 75"/>
          <p:cNvSpPr>
            <a:spLocks noChangeArrowheads="1"/>
          </p:cNvSpPr>
          <p:nvPr/>
        </p:nvSpPr>
        <p:spPr bwMode="auto">
          <a:xfrm>
            <a:off x="-215900" y="309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370" name="Group 112"/>
          <p:cNvGrpSpPr>
            <a:grpSpLocks/>
          </p:cNvGrpSpPr>
          <p:nvPr/>
        </p:nvGrpSpPr>
        <p:grpSpPr bwMode="auto">
          <a:xfrm>
            <a:off x="1476375" y="981075"/>
            <a:ext cx="5832475" cy="1079500"/>
            <a:chOff x="1066" y="754"/>
            <a:chExt cx="3674" cy="680"/>
          </a:xfrm>
        </p:grpSpPr>
        <p:sp>
          <p:nvSpPr>
            <p:cNvPr id="8208" name="AutoShape 81"/>
            <p:cNvSpPr>
              <a:spLocks noChangeAspect="1" noChangeArrowheads="1" noTextEdit="1"/>
            </p:cNvSpPr>
            <p:nvPr/>
          </p:nvSpPr>
          <p:spPr bwMode="auto">
            <a:xfrm>
              <a:off x="1066" y="754"/>
              <a:ext cx="367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83"/>
            <p:cNvSpPr>
              <a:spLocks noChangeShapeType="1"/>
            </p:cNvSpPr>
            <p:nvPr/>
          </p:nvSpPr>
          <p:spPr bwMode="auto">
            <a:xfrm flipH="1">
              <a:off x="2111" y="112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Rectangle 84"/>
            <p:cNvSpPr>
              <a:spLocks noChangeArrowheads="1"/>
            </p:cNvSpPr>
            <p:nvPr/>
          </p:nvSpPr>
          <p:spPr bwMode="auto">
            <a:xfrm>
              <a:off x="1961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ë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1" name="Rectangle 85"/>
            <p:cNvSpPr>
              <a:spLocks noChangeArrowheads="1"/>
            </p:cNvSpPr>
            <p:nvPr/>
          </p:nvSpPr>
          <p:spPr bwMode="auto">
            <a:xfrm>
              <a:off x="2248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û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2" name="Line 86"/>
            <p:cNvSpPr>
              <a:spLocks noChangeShapeType="1"/>
            </p:cNvSpPr>
            <p:nvPr/>
          </p:nvSpPr>
          <p:spPr bwMode="auto">
            <a:xfrm flipH="1">
              <a:off x="2830" y="111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Rectangle 87"/>
            <p:cNvSpPr>
              <a:spLocks noChangeArrowheads="1"/>
            </p:cNvSpPr>
            <p:nvPr/>
          </p:nvSpPr>
          <p:spPr bwMode="auto">
            <a:xfrm>
              <a:off x="2690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é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4" name="Rectangle 88"/>
            <p:cNvSpPr>
              <a:spLocks noChangeArrowheads="1"/>
            </p:cNvSpPr>
            <p:nvPr/>
          </p:nvSpPr>
          <p:spPr bwMode="auto">
            <a:xfrm>
              <a:off x="2977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ù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5" name="Rectangle 89"/>
            <p:cNvSpPr>
              <a:spLocks noChangeArrowheads="1"/>
            </p:cNvSpPr>
            <p:nvPr/>
          </p:nvSpPr>
          <p:spPr bwMode="auto">
            <a:xfrm>
              <a:off x="1726" y="1164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î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6" name="Rectangle 90"/>
            <p:cNvSpPr>
              <a:spLocks noChangeArrowheads="1"/>
            </p:cNvSpPr>
            <p:nvPr/>
          </p:nvSpPr>
          <p:spPr bwMode="auto">
            <a:xfrm>
              <a:off x="1726" y="975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í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7" name="Rectangle 91"/>
            <p:cNvSpPr>
              <a:spLocks noChangeArrowheads="1"/>
            </p:cNvSpPr>
            <p:nvPr/>
          </p:nvSpPr>
          <p:spPr bwMode="auto">
            <a:xfrm>
              <a:off x="1726" y="786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ì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8" name="Rectangle 92"/>
            <p:cNvSpPr>
              <a:spLocks noChangeArrowheads="1"/>
            </p:cNvSpPr>
            <p:nvPr/>
          </p:nvSpPr>
          <p:spPr bwMode="auto">
            <a:xfrm>
              <a:off x="4368" y="111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&gt;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9" name="Rectangle 93"/>
            <p:cNvSpPr>
              <a:spLocks noChangeArrowheads="1"/>
            </p:cNvSpPr>
            <p:nvPr/>
          </p:nvSpPr>
          <p:spPr bwMode="auto">
            <a:xfrm>
              <a:off x="2386" y="1115"/>
              <a:ext cx="1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×</a:t>
              </a:r>
              <a:endParaRPr lang="en-US" altLang="zh-CN" sz="1800" b="1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0" name="Rectangle 94"/>
            <p:cNvSpPr>
              <a:spLocks noChangeArrowheads="1"/>
            </p:cNvSpPr>
            <p:nvPr/>
          </p:nvSpPr>
          <p:spPr bwMode="auto">
            <a:xfrm>
              <a:off x="4373" y="78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1" name="Rectangle 95"/>
            <p:cNvSpPr>
              <a:spLocks noChangeArrowheads="1"/>
            </p:cNvSpPr>
            <p:nvPr/>
          </p:nvSpPr>
          <p:spPr bwMode="auto">
            <a:xfrm>
              <a:off x="1521" y="940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2" name="Rectangle 96"/>
            <p:cNvSpPr>
              <a:spLocks noChangeArrowheads="1"/>
            </p:cNvSpPr>
            <p:nvPr/>
          </p:nvSpPr>
          <p:spPr bwMode="auto">
            <a:xfrm>
              <a:off x="4518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3" name="Rectangle 97"/>
            <p:cNvSpPr>
              <a:spLocks noChangeArrowheads="1"/>
            </p:cNvSpPr>
            <p:nvPr/>
          </p:nvSpPr>
          <p:spPr bwMode="auto">
            <a:xfrm>
              <a:off x="4522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4" name="Rectangle 98"/>
            <p:cNvSpPr>
              <a:spLocks noChangeArrowheads="1"/>
            </p:cNvSpPr>
            <p:nvPr/>
          </p:nvSpPr>
          <p:spPr bwMode="auto">
            <a:xfrm>
              <a:off x="2881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5" name="Rectangle 99"/>
            <p:cNvSpPr>
              <a:spLocks noChangeArrowheads="1"/>
            </p:cNvSpPr>
            <p:nvPr/>
          </p:nvSpPr>
          <p:spPr bwMode="auto">
            <a:xfrm>
              <a:off x="2152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5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6" name="Rectangle 100"/>
            <p:cNvSpPr>
              <a:spLocks noChangeArrowheads="1"/>
            </p:cNvSpPr>
            <p:nvPr/>
          </p:nvSpPr>
          <p:spPr bwMode="auto">
            <a:xfrm>
              <a:off x="4140" y="113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7" name="Rectangle 101"/>
            <p:cNvSpPr>
              <a:spLocks noChangeArrowheads="1"/>
            </p:cNvSpPr>
            <p:nvPr/>
          </p:nvSpPr>
          <p:spPr bwMode="auto">
            <a:xfrm>
              <a:off x="2560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8" name="Rectangle 102"/>
            <p:cNvSpPr>
              <a:spLocks noChangeArrowheads="1"/>
            </p:cNvSpPr>
            <p:nvPr/>
          </p:nvSpPr>
          <p:spPr bwMode="auto">
            <a:xfrm>
              <a:off x="1831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9" name="Rectangle 103"/>
            <p:cNvSpPr>
              <a:spLocks noChangeArrowheads="1"/>
            </p:cNvSpPr>
            <p:nvPr/>
          </p:nvSpPr>
          <p:spPr bwMode="auto">
            <a:xfrm>
              <a:off x="4145" y="8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0" name="Rectangle 104"/>
            <p:cNvSpPr>
              <a:spLocks noChangeArrowheads="1"/>
            </p:cNvSpPr>
            <p:nvPr/>
          </p:nvSpPr>
          <p:spPr bwMode="auto">
            <a:xfrm>
              <a:off x="2346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1" name="Rectangle 105"/>
            <p:cNvSpPr>
              <a:spLocks noChangeArrowheads="1"/>
            </p:cNvSpPr>
            <p:nvPr/>
          </p:nvSpPr>
          <p:spPr bwMode="auto">
            <a:xfrm>
              <a:off x="1175" y="96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2" name="Rectangle 106"/>
            <p:cNvSpPr>
              <a:spLocks noChangeArrowheads="1"/>
            </p:cNvSpPr>
            <p:nvPr/>
          </p:nvSpPr>
          <p:spPr bwMode="auto">
            <a:xfrm>
              <a:off x="2731" y="1085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3" name="Rectangle 107"/>
            <p:cNvSpPr>
              <a:spLocks noChangeArrowheads="1"/>
            </p:cNvSpPr>
            <p:nvPr/>
          </p:nvSpPr>
          <p:spPr bwMode="auto">
            <a:xfrm>
              <a:off x="2013" y="108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4" name="Rectangle 108"/>
            <p:cNvSpPr>
              <a:spLocks noChangeArrowheads="1"/>
            </p:cNvSpPr>
            <p:nvPr/>
          </p:nvSpPr>
          <p:spPr bwMode="auto">
            <a:xfrm>
              <a:off x="1293" y="94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5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5" name="Rectangle 109"/>
            <p:cNvSpPr>
              <a:spLocks noChangeArrowheads="1"/>
            </p:cNvSpPr>
            <p:nvPr/>
          </p:nvSpPr>
          <p:spPr bwMode="auto">
            <a:xfrm>
              <a:off x="3678" y="1145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600" b="1">
                  <a:solidFill>
                    <a:srgbClr val="000000"/>
                  </a:solidFill>
                  <a:latin typeface="宋体" charset="-122"/>
                </a:rPr>
                <a:t>如果</a:t>
              </a:r>
              <a:endParaRPr lang="zh-CN" altLang="en-US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6" name="Rectangle 110"/>
            <p:cNvSpPr>
              <a:spLocks noChangeArrowheads="1"/>
            </p:cNvSpPr>
            <p:nvPr/>
          </p:nvSpPr>
          <p:spPr bwMode="auto">
            <a:xfrm>
              <a:off x="3683" y="81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600" b="1">
                  <a:solidFill>
                    <a:srgbClr val="000000"/>
                  </a:solidFill>
                  <a:latin typeface="宋体" charset="-122"/>
                </a:rPr>
                <a:t>如果</a:t>
              </a:r>
              <a:endParaRPr lang="zh-CN" altLang="en-US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8200" name="Rectangle 93"/>
          <p:cNvSpPr>
            <a:spLocks noChangeArrowheads="1"/>
          </p:cNvSpPr>
          <p:nvPr/>
        </p:nvSpPr>
        <p:spPr bwMode="auto">
          <a:xfrm>
            <a:off x="2197100" y="2886075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1" name="Rectangle 93"/>
          <p:cNvSpPr>
            <a:spLocks noChangeArrowheads="1"/>
          </p:cNvSpPr>
          <p:nvPr/>
        </p:nvSpPr>
        <p:spPr bwMode="auto">
          <a:xfrm>
            <a:off x="1187450" y="35004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2" name="Rectangle 93"/>
          <p:cNvSpPr>
            <a:spLocks noChangeArrowheads="1"/>
          </p:cNvSpPr>
          <p:nvPr/>
        </p:nvSpPr>
        <p:spPr bwMode="auto">
          <a:xfrm>
            <a:off x="3268663" y="35004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3" name="Rectangle 93"/>
          <p:cNvSpPr>
            <a:spLocks noChangeArrowheads="1"/>
          </p:cNvSpPr>
          <p:nvPr/>
        </p:nvSpPr>
        <p:spPr bwMode="auto">
          <a:xfrm>
            <a:off x="1187450" y="40719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4" name="Rectangle 93"/>
          <p:cNvSpPr>
            <a:spLocks noChangeArrowheads="1"/>
          </p:cNvSpPr>
          <p:nvPr/>
        </p:nvSpPr>
        <p:spPr bwMode="auto">
          <a:xfrm>
            <a:off x="3268663" y="40719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5" name="Rectangle 93"/>
          <p:cNvSpPr>
            <a:spLocks noChangeArrowheads="1"/>
          </p:cNvSpPr>
          <p:nvPr/>
        </p:nvSpPr>
        <p:spPr bwMode="auto">
          <a:xfrm>
            <a:off x="2197100" y="4672013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 b="1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6" name="Text Box 33"/>
          <p:cNvSpPr txBox="1">
            <a:spLocks noChangeArrowheads="1"/>
          </p:cNvSpPr>
          <p:nvPr/>
        </p:nvSpPr>
        <p:spPr bwMode="auto">
          <a:xfrm>
            <a:off x="179388" y="47625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/>
              <a:t>例：分治法计算</a:t>
            </a:r>
            <a:r>
              <a:rPr kumimoji="1" lang="en-US" altLang="zh-CN" sz="3600" b="1" i="1"/>
              <a:t>a</a:t>
            </a:r>
            <a:r>
              <a:rPr kumimoji="1" lang="en-US" altLang="zh-CN" sz="3600" b="1" i="1" baseline="20000"/>
              <a:t>n</a:t>
            </a:r>
            <a:r>
              <a:rPr kumimoji="1" lang="zh-CN" altLang="en-US" sz="3600" b="1"/>
              <a:t>：</a:t>
            </a: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4505325" y="2625725"/>
            <a:ext cx="4572000" cy="2549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 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a,int</a:t>
            </a:r>
            <a:r>
              <a:rPr lang="en-US" altLang="zh-CN" sz="2800" b="1" dirty="0"/>
              <a:t> n){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 if(n==1) return a;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else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return f (</a:t>
            </a:r>
            <a:r>
              <a:rPr lang="en-US" altLang="zh-CN" sz="2800" b="1" dirty="0" err="1"/>
              <a:t>a,n</a:t>
            </a:r>
            <a:r>
              <a:rPr lang="en-US" altLang="zh-CN" sz="2800" b="1" dirty="0"/>
              <a:t>/2)*f (a,(n-n/2));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07593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79388" y="47625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b="1" dirty="0"/>
              <a:t>例</a:t>
            </a:r>
            <a:r>
              <a:rPr kumimoji="1" lang="zh-CN" altLang="en-US" sz="3600" b="1" dirty="0" smtClean="0"/>
              <a:t>：计算</a:t>
            </a:r>
            <a:r>
              <a:rPr kumimoji="1" lang="en-US" altLang="zh-CN" sz="3600" b="1" i="1" dirty="0"/>
              <a:t>a</a:t>
            </a:r>
            <a:r>
              <a:rPr kumimoji="1" lang="en-US" altLang="zh-CN" sz="3600" b="1" i="1" baseline="20000" dirty="0"/>
              <a:t>n</a:t>
            </a:r>
            <a:r>
              <a:rPr kumimoji="1" lang="zh-CN" altLang="en-US" sz="3600" b="1" dirty="0"/>
              <a:t>：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41530" y="1122363"/>
            <a:ext cx="4275475" cy="549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f3(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a,int</a:t>
            </a:r>
            <a:r>
              <a:rPr lang="en-US" altLang="zh-CN" sz="2800" b="1" dirty="0"/>
              <a:t> n){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 if(n==1) return a;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else{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/>
              <a:t>ff</a:t>
            </a:r>
            <a:r>
              <a:rPr lang="en-US" altLang="zh-CN" sz="2800" b="1" dirty="0" smtClean="0"/>
              <a:t>;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err="1" smtClean="0"/>
              <a:t>ff</a:t>
            </a:r>
            <a:r>
              <a:rPr lang="en-US" altLang="zh-CN" sz="2800" b="1" dirty="0" smtClean="0"/>
              <a:t>=f3(</a:t>
            </a:r>
            <a:r>
              <a:rPr lang="en-US" altLang="zh-CN" sz="2800" b="1" dirty="0" err="1" smtClean="0"/>
              <a:t>a,n</a:t>
            </a:r>
            <a:r>
              <a:rPr lang="en-US" altLang="zh-CN" sz="2800" b="1" dirty="0" smtClean="0"/>
              <a:t>/2</a:t>
            </a:r>
            <a:r>
              <a:rPr lang="en-US" altLang="zh-CN" sz="2800" b="1" dirty="0"/>
              <a:t>);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if(n%2</a:t>
            </a:r>
            <a:r>
              <a:rPr lang="en-US" altLang="zh-CN" sz="2800" b="1" dirty="0"/>
              <a:t>==0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				</a:t>
            </a:r>
            <a:r>
              <a:rPr lang="en-US" altLang="zh-CN" sz="2800" b="1" dirty="0" smtClean="0"/>
              <a:t>return </a:t>
            </a:r>
            <a:r>
              <a:rPr lang="en-US" altLang="zh-CN" sz="2800" b="1" dirty="0" err="1"/>
              <a:t>ff</a:t>
            </a:r>
            <a:r>
              <a:rPr lang="en-US" altLang="zh-CN" sz="2800" b="1" dirty="0"/>
              <a:t>*</a:t>
            </a:r>
            <a:r>
              <a:rPr lang="en-US" altLang="zh-CN" sz="2800" b="1" dirty="0" err="1"/>
              <a:t>ff</a:t>
            </a:r>
            <a:r>
              <a:rPr lang="en-US" altLang="zh-CN" sz="2800" b="1" dirty="0"/>
              <a:t>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else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	</a:t>
            </a:r>
            <a:r>
              <a:rPr lang="en-US" altLang="zh-CN" sz="2800" b="1" dirty="0"/>
              <a:t>	</a:t>
            </a:r>
            <a:r>
              <a:rPr lang="en-US" altLang="zh-CN" sz="2800" b="1" dirty="0" smtClean="0"/>
              <a:t>return </a:t>
            </a:r>
            <a:r>
              <a:rPr lang="en-US" altLang="zh-CN" sz="2800" b="1" dirty="0" err="1"/>
              <a:t>ff</a:t>
            </a:r>
            <a:r>
              <a:rPr lang="en-US" altLang="zh-CN" sz="2800" b="1" dirty="0"/>
              <a:t>*</a:t>
            </a:r>
            <a:r>
              <a:rPr lang="en-US" altLang="zh-CN" sz="2800" b="1" dirty="0" err="1"/>
              <a:t>ff</a:t>
            </a:r>
            <a:r>
              <a:rPr lang="en-US" altLang="zh-CN" sz="2800" b="1" dirty="0"/>
              <a:t>*a</a:t>
            </a:r>
            <a:r>
              <a:rPr lang="en-US" altLang="zh-CN" sz="2800" b="1" dirty="0" smtClean="0"/>
              <a:t>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} </a:t>
            </a:r>
            <a:endParaRPr lang="en-US" altLang="zh-CN" sz="2800" b="1" dirty="0"/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617005" y="2573905"/>
            <a:ext cx="4572000" cy="25495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f 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a,int</a:t>
            </a:r>
            <a:r>
              <a:rPr lang="en-US" altLang="zh-CN" sz="2800" b="1" dirty="0"/>
              <a:t> n){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 if(n==1) return a;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  else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  return f (</a:t>
            </a:r>
            <a:r>
              <a:rPr lang="en-US" altLang="zh-CN" sz="2800" b="1" dirty="0" err="1"/>
              <a:t>a,n</a:t>
            </a:r>
            <a:r>
              <a:rPr lang="en-US" altLang="zh-CN" sz="2800" b="1" dirty="0"/>
              <a:t>/2)*f (a,(n-n/2));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12663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FE825C9-73AC-4602-821B-782E75BBF0A4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C45CF7C-EC30-4246-AB3C-1B0150D50139}" type="slidenum">
              <a:rPr lang="en-US" altLang="zh-CN" sz="1400" smtClean="0">
                <a:latin typeface="Comic Sans MS" pitchFamily="66" charset="0"/>
              </a:rPr>
              <a:pPr/>
              <a:t>32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8280400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800" dirty="0"/>
              <a:t>        </a:t>
            </a:r>
            <a:r>
              <a:rPr kumimoji="1" lang="zh-CN" altLang="en-US" sz="2800" b="1" dirty="0"/>
              <a:t>求解</a:t>
            </a:r>
            <a:r>
              <a:rPr kumimoji="1" lang="zh-CN" altLang="en-US" sz="2800" b="1" dirty="0" smtClean="0"/>
              <a:t>规模</a:t>
            </a:r>
            <a:r>
              <a:rPr kumimoji="1" lang="zh-CN" altLang="en-US" sz="2800" b="1" dirty="0"/>
              <a:t>为</a:t>
            </a:r>
            <a:r>
              <a:rPr kumimoji="1" lang="en-US" altLang="zh-CN" sz="2800" b="1" i="1" dirty="0"/>
              <a:t>n</a:t>
            </a:r>
            <a:r>
              <a:rPr kumimoji="1" lang="zh-CN" altLang="en-US" sz="2800" b="1" dirty="0" smtClean="0"/>
              <a:t>的问题：</a:t>
            </a:r>
            <a:endParaRPr kumimoji="1" lang="zh-CN" altLang="en-US" sz="2800" b="1" dirty="0"/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1</a:t>
            </a:r>
            <a:r>
              <a:rPr kumimoji="1" lang="zh-CN" altLang="en-US" sz="2800" b="1" dirty="0" smtClean="0"/>
              <a:t>）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将原问题划分成若干个子问题</a:t>
            </a:r>
            <a:r>
              <a:rPr kumimoji="1" lang="zh-CN" altLang="en-US" sz="2800" b="1" dirty="0" smtClean="0"/>
              <a:t>。该子问题的定义与分治法中一致，即：</a:t>
            </a:r>
            <a:r>
              <a:rPr kumimoji="1" lang="zh-CN" altLang="en-US" sz="2800" b="1" dirty="0" smtClean="0">
                <a:solidFill>
                  <a:srgbClr val="006600"/>
                </a:solidFill>
              </a:rPr>
              <a:t>子问题的结构和求解方法都与与原问题相似，只是规模比原问题小</a:t>
            </a:r>
            <a:r>
              <a:rPr kumimoji="1" lang="zh-CN" altLang="en-US" sz="2800" b="1" dirty="0" smtClean="0"/>
              <a:t>；</a:t>
            </a:r>
            <a:endParaRPr kumimoji="1" lang="zh-CN" altLang="en-US" sz="2800" b="1" dirty="0"/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 dirty="0"/>
              <a:t>（</a:t>
            </a:r>
            <a:r>
              <a:rPr kumimoji="1" lang="en-US" altLang="zh-CN" sz="2800" b="1" dirty="0"/>
              <a:t>2</a:t>
            </a:r>
            <a:r>
              <a:rPr kumimoji="1" lang="zh-CN" altLang="en-US" sz="2800" b="1" dirty="0" smtClean="0"/>
              <a:t>）</a:t>
            </a:r>
            <a:r>
              <a:rPr kumimoji="1" lang="zh-CN" altLang="en-US" sz="2800" b="1" dirty="0"/>
              <a:t>原问题的解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只存在于其中一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个</a:t>
            </a:r>
            <a:r>
              <a:rPr kumimoji="1" lang="zh-CN" altLang="en-US" sz="2800" b="1" dirty="0" smtClean="0"/>
              <a:t>子</a:t>
            </a:r>
            <a:r>
              <a:rPr kumimoji="1" lang="zh-CN" altLang="en-US" sz="2800" b="1" dirty="0"/>
              <a:t>问题</a:t>
            </a:r>
            <a:r>
              <a:rPr kumimoji="1" lang="zh-CN" altLang="en-US" sz="2800" b="1" dirty="0" smtClean="0"/>
              <a:t>中或者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与其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中一个较小规模的解之间存在某种对应关系</a:t>
            </a:r>
            <a:r>
              <a:rPr kumimoji="1" lang="zh-CN" altLang="en-US" sz="2800" b="1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/>
              <a:t>        由于原问题的解与较小规模的子问题的解之间存在这种关系，所以，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只需求解其中一个较小规模的子问题就可以得到原问题的解。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23850" y="333375"/>
            <a:ext cx="5903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减治法的设计思想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2559850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CD253DDF-C4F9-42EA-A3C3-952E6510DB7A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3B2C878-B408-4E7B-816F-567C40699AD7}" type="slidenum">
              <a:rPr lang="en-US" altLang="zh-CN" sz="1400" smtClean="0">
                <a:latin typeface="Comic Sans MS" pitchFamily="66" charset="0"/>
              </a:rPr>
              <a:pPr/>
              <a:t>33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10245" name="Group 17"/>
          <p:cNvGrpSpPr>
            <a:grpSpLocks/>
          </p:cNvGrpSpPr>
          <p:nvPr/>
        </p:nvGrpSpPr>
        <p:grpSpPr bwMode="auto">
          <a:xfrm>
            <a:off x="1692275" y="1412875"/>
            <a:ext cx="5113338" cy="4513263"/>
            <a:chOff x="1066" y="890"/>
            <a:chExt cx="3221" cy="2843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 flipH="1">
              <a:off x="2198" y="1457"/>
              <a:ext cx="624" cy="3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1066" y="1811"/>
              <a:ext cx="2012" cy="65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b="1"/>
                <a:t>       </a:t>
              </a:r>
              <a:r>
                <a:rPr lang="zh-CN" altLang="en-US" b="1"/>
                <a:t>子问题</a:t>
              </a:r>
            </a:p>
            <a:p>
              <a:pPr algn="just">
                <a:lnSpc>
                  <a:spcPct val="96000"/>
                </a:lnSpc>
              </a:pPr>
              <a:r>
                <a:rPr lang="zh-CN" altLang="en-US" b="1"/>
                <a:t>   的规模</a:t>
              </a:r>
              <a:r>
                <a:rPr lang="en-US" altLang="zh-CN" b="1"/>
                <a:t>&lt;</a:t>
              </a:r>
              <a:r>
                <a:rPr lang="en-US" altLang="zh-CN" b="1" i="1"/>
                <a:t>n</a:t>
              </a:r>
              <a:endParaRPr lang="en-US" altLang="zh-CN" b="1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H="1">
              <a:off x="2059" y="3116"/>
              <a:ext cx="0" cy="3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1183" y="2845"/>
              <a:ext cx="1770" cy="2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b="1"/>
                <a:t>        </a:t>
              </a:r>
              <a:r>
                <a:rPr lang="zh-CN" altLang="en-US" b="1"/>
                <a:t>子问题的解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1183" y="3467"/>
              <a:ext cx="1770" cy="26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b="1"/>
                <a:t>        </a:t>
              </a:r>
              <a:r>
                <a:rPr lang="zh-CN" altLang="en-US" b="1"/>
                <a:t>原问题的解</a:t>
              </a:r>
            </a:p>
          </p:txBody>
        </p:sp>
        <p:sp>
          <p:nvSpPr>
            <p:cNvPr id="10252" name="Oval 10"/>
            <p:cNvSpPr>
              <a:spLocks noChangeArrowheads="1"/>
            </p:cNvSpPr>
            <p:nvPr/>
          </p:nvSpPr>
          <p:spPr bwMode="auto">
            <a:xfrm>
              <a:off x="2492" y="890"/>
              <a:ext cx="1795" cy="64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lang="en-US" altLang="zh-CN" b="1"/>
                <a:t>      </a:t>
              </a:r>
              <a:r>
                <a:rPr lang="zh-CN" altLang="en-US" b="1"/>
                <a:t>原问题</a:t>
              </a:r>
            </a:p>
            <a:p>
              <a:pPr algn="just">
                <a:lnSpc>
                  <a:spcPct val="96000"/>
                </a:lnSpc>
              </a:pPr>
              <a:r>
                <a:rPr lang="zh-CN" altLang="en-US" b="1"/>
                <a:t>    的规模是</a:t>
              </a:r>
              <a:r>
                <a:rPr lang="en-US" altLang="zh-CN" b="1" i="1"/>
                <a:t>n</a:t>
              </a:r>
              <a:endParaRPr lang="en-US" altLang="zh-CN" b="1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 flipH="1">
              <a:off x="2071" y="2465"/>
              <a:ext cx="0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3436" y="892"/>
              <a:ext cx="0" cy="6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323850" y="333375"/>
            <a:ext cx="5903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减治法的设计思想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7635441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DFBB1E4-4413-4973-93F9-B92BDD912E9D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BCE7767-F388-48C2-AE15-E3A028AE80FB}" type="slidenum">
              <a:rPr lang="en-US" altLang="zh-CN" sz="1400" smtClean="0">
                <a:latin typeface="Comic Sans MS" pitchFamily="66" charset="0"/>
              </a:rPr>
              <a:pPr/>
              <a:t>34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95288" y="141287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ahoma" pitchFamily="34" charset="0"/>
              </a:rPr>
              <a:t>例：计算</a:t>
            </a:r>
            <a:r>
              <a:rPr kumimoji="1" lang="en-US" altLang="zh-CN" b="1" i="1"/>
              <a:t>a</a:t>
            </a:r>
            <a:r>
              <a:rPr kumimoji="1" lang="en-US" altLang="zh-CN" b="1" i="1" baseline="24000"/>
              <a:t>n</a:t>
            </a:r>
            <a:r>
              <a:rPr kumimoji="1" lang="zh-CN" altLang="en-US" b="1">
                <a:latin typeface="Tahoma" pitchFamily="34" charset="0"/>
              </a:rPr>
              <a:t>的值，</a:t>
            </a:r>
            <a:r>
              <a:rPr kumimoji="1" lang="zh-CN" altLang="en-US" b="1"/>
              <a:t>应用</a:t>
            </a:r>
            <a:r>
              <a:rPr kumimoji="1" lang="zh-CN" altLang="en-US" b="1">
                <a:solidFill>
                  <a:srgbClr val="FF0000"/>
                </a:solidFill>
              </a:rPr>
              <a:t>减治技术</a:t>
            </a:r>
            <a:r>
              <a:rPr kumimoji="1" lang="zh-CN" altLang="en-US" b="1"/>
              <a:t>得到如下计算方法：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3424238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09575" y="40116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宋体" charset="-122"/>
              </a:rPr>
              <a:t>应用</a:t>
            </a:r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分治法</a:t>
            </a:r>
            <a:r>
              <a:rPr kumimoji="1" lang="zh-CN" altLang="en-US" b="1">
                <a:latin typeface="宋体" charset="-122"/>
              </a:rPr>
              <a:t>得到</a:t>
            </a:r>
            <a:r>
              <a:rPr kumimoji="1" lang="en-US" altLang="zh-CN" b="1" i="1"/>
              <a:t>a</a:t>
            </a:r>
            <a:r>
              <a:rPr kumimoji="1" lang="en-US" altLang="zh-CN" b="1" i="1" baseline="30000"/>
              <a:t>n</a:t>
            </a:r>
            <a:r>
              <a:rPr kumimoji="1" lang="zh-CN" altLang="en-US" b="1">
                <a:latin typeface="宋体" charset="-122"/>
              </a:rPr>
              <a:t>的计算方法是：</a:t>
            </a:r>
            <a:r>
              <a:rPr kumimoji="1" lang="zh-CN" altLang="en-US" b="1"/>
              <a:t> </a:t>
            </a:r>
          </a:p>
        </p:txBody>
      </p:sp>
      <p:graphicFrame>
        <p:nvGraphicFramePr>
          <p:cNvPr id="9224" name="Object 6"/>
          <p:cNvGraphicFramePr>
            <a:graphicFrameLocks noChangeAspect="1"/>
          </p:cNvGraphicFramePr>
          <p:nvPr/>
        </p:nvGraphicFramePr>
        <p:xfrm>
          <a:off x="1346200" y="4876800"/>
          <a:ext cx="47720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r:id="rId3" imgW="1739900" imgH="482600" progId="Equation.3">
                  <p:embed/>
                </p:oleObj>
              </mc:Choice>
              <mc:Fallback>
                <p:oleObj r:id="rId3" imgW="173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876800"/>
                        <a:ext cx="47720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AutoShape 10"/>
          <p:cNvSpPr>
            <a:spLocks noChangeArrowheads="1"/>
          </p:cNvSpPr>
          <p:nvPr/>
        </p:nvSpPr>
        <p:spPr bwMode="auto">
          <a:xfrm>
            <a:off x="7034213" y="2500313"/>
            <a:ext cx="1439862" cy="574675"/>
          </a:xfrm>
          <a:prstGeom prst="wedgeRoundRectCallout">
            <a:avLst>
              <a:gd name="adj1" fmla="val -97301"/>
              <a:gd name="adj2" fmla="val -8784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>
                <a:latin typeface="Tahoma" pitchFamily="34" charset="0"/>
              </a:rPr>
              <a:t>O </a:t>
            </a:r>
            <a:r>
              <a:rPr lang="en-US" altLang="zh-CN" b="1">
                <a:latin typeface="Tahoma" pitchFamily="34" charset="0"/>
              </a:rPr>
              <a:t>(</a:t>
            </a:r>
            <a:r>
              <a:rPr lang="en-US" altLang="zh-CN" b="1"/>
              <a:t>log</a:t>
            </a:r>
            <a:r>
              <a:rPr lang="en-US" altLang="zh-CN" b="1" baseline="-25000"/>
              <a:t>2</a:t>
            </a:r>
            <a:r>
              <a:rPr lang="en-US" altLang="zh-CN" b="1" i="1"/>
              <a:t>n</a:t>
            </a:r>
            <a:r>
              <a:rPr lang="en-US" altLang="zh-CN" b="1">
                <a:latin typeface="Tahoma" pitchFamily="34" charset="0"/>
              </a:rPr>
              <a:t>)</a:t>
            </a:r>
          </a:p>
        </p:txBody>
      </p:sp>
      <p:sp>
        <p:nvSpPr>
          <p:cNvPr id="97291" name="AutoShape 11"/>
          <p:cNvSpPr>
            <a:spLocks noChangeArrowheads="1"/>
          </p:cNvSpPr>
          <p:nvPr/>
        </p:nvSpPr>
        <p:spPr bwMode="auto">
          <a:xfrm>
            <a:off x="6891338" y="4732338"/>
            <a:ext cx="1727200" cy="574675"/>
          </a:xfrm>
          <a:prstGeom prst="wedgeRoundRectCallout">
            <a:avLst>
              <a:gd name="adj1" fmla="val -89431"/>
              <a:gd name="adj2" fmla="val -8784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b="1" i="1">
                <a:latin typeface="Tahoma" pitchFamily="34" charset="0"/>
              </a:rPr>
              <a:t>O </a:t>
            </a:r>
            <a:r>
              <a:rPr lang="en-US" altLang="zh-CN" b="1">
                <a:latin typeface="Tahoma" pitchFamily="34" charset="0"/>
              </a:rPr>
              <a:t>(</a:t>
            </a:r>
            <a:r>
              <a:rPr lang="en-US" altLang="zh-CN" b="1" i="1"/>
              <a:t>n</a:t>
            </a:r>
            <a:r>
              <a:rPr lang="en-US" altLang="zh-CN" b="1">
                <a:latin typeface="Tahoma" pitchFamily="34" charset="0"/>
              </a:rPr>
              <a:t>)</a:t>
            </a:r>
          </a:p>
        </p:txBody>
      </p:sp>
      <p:grpSp>
        <p:nvGrpSpPr>
          <p:cNvPr id="9227" name="Group 83"/>
          <p:cNvGrpSpPr>
            <a:grpSpLocks/>
          </p:cNvGrpSpPr>
          <p:nvPr/>
        </p:nvGrpSpPr>
        <p:grpSpPr bwMode="auto">
          <a:xfrm>
            <a:off x="1476375" y="2133600"/>
            <a:ext cx="4824413" cy="1484313"/>
            <a:chOff x="930" y="1117"/>
            <a:chExt cx="3039" cy="935"/>
          </a:xfrm>
        </p:grpSpPr>
        <p:sp>
          <p:nvSpPr>
            <p:cNvPr id="11277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30" y="1117"/>
              <a:ext cx="3039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1842" y="1440"/>
              <a:ext cx="37" cy="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H="1">
              <a:off x="1964" y="1755"/>
              <a:ext cx="37" cy="11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1426" y="1657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ï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1426" y="1806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î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1426" y="1323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ï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1426" y="1472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í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1426" y="1138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ì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018" y="1754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&gt;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2300" y="175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´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2998" y="143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&gt;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022" y="1124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1268" y="143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1791" y="175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243" y="1809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00"/>
                  </a:solidFill>
                  <a:latin typeface="宋体" charset="-122"/>
                </a:rPr>
                <a:t>且是奇数</a:t>
              </a:r>
              <a:endParaRPr lang="zh-CN" altLang="en-US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222" y="1494"/>
              <a:ext cx="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00"/>
                  </a:solidFill>
                  <a:latin typeface="宋体" charset="-122"/>
                </a:rPr>
                <a:t>且是偶数</a:t>
              </a:r>
              <a:endParaRPr lang="zh-CN" altLang="en-US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135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2094" y="177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1502" y="177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115" y="146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1982" y="1461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1613" y="1461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3138" y="114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2153" y="176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1998" y="176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1919" y="174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1867" y="175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1668" y="1760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2041" y="144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1887" y="1445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2842" y="177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2270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1576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22" y="146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1687" y="146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46" y="114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1896" y="114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1006" y="146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ea typeface="华文行楷" pitchFamily="2" charset="-122"/>
                </a:rPr>
                <a:t>a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1722" y="174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1783" y="14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1098" y="14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lang="en-US" altLang="zh-CN" sz="1800" b="1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11276" name="Text Box 84"/>
          <p:cNvSpPr txBox="1">
            <a:spLocks noChangeArrowheads="1"/>
          </p:cNvSpPr>
          <p:nvPr/>
        </p:nvSpPr>
        <p:spPr bwMode="auto">
          <a:xfrm>
            <a:off x="323850" y="333375"/>
            <a:ext cx="5761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减治法的设计思想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2138007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 animBg="1"/>
      <p:bldP spid="972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F1C6506-9829-49A8-933C-603714856656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9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67A3716-5305-45FF-A1CB-82B0FBCC2D9B}" type="slidenum">
              <a:rPr lang="en-US" altLang="zh-CN" sz="1400" smtClean="0">
                <a:latin typeface="Comic Sans MS" pitchFamily="66" charset="0"/>
              </a:rPr>
              <a:pPr/>
              <a:t>35</a:t>
            </a:fld>
            <a:endParaRPr lang="en-US" altLang="zh-CN" sz="1400" smtClean="0">
              <a:latin typeface="Comic Sans MS" pitchFamily="66" charset="0"/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1714500" y="2636838"/>
          <a:ext cx="4781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公式" r:id="rId3" imgW="2146300" imgH="457200" progId="Equation.3">
                  <p:embed/>
                </p:oleObj>
              </mc:Choice>
              <mc:Fallback>
                <p:oleObj name="公式" r:id="rId3" imgW="214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636838"/>
                        <a:ext cx="47815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684213" y="3932238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所以，通常来说，应用减治法处理问题的效率是很高的，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一般是</a:t>
            </a:r>
            <a:r>
              <a:rPr kumimoji="1" lang="en-US" altLang="zh-CN" sz="2800" b="1" i="1">
                <a:solidFill>
                  <a:srgbClr val="FF0000"/>
                </a:solidFill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宋体" charset="-122"/>
              </a:rPr>
              <a:t>(</a:t>
            </a:r>
            <a:r>
              <a:rPr kumimoji="1" lang="en-US" altLang="zh-CN" sz="2800" b="1">
                <a:solidFill>
                  <a:srgbClr val="FF0000"/>
                </a:solidFill>
              </a:rPr>
              <a:t>log</a:t>
            </a:r>
            <a:r>
              <a:rPr kumimoji="1" lang="en-US" altLang="zh-CN" sz="2800" b="1" baseline="-30000">
                <a:solidFill>
                  <a:srgbClr val="FF0000"/>
                </a:solidFill>
              </a:rPr>
              <a:t>2</a:t>
            </a:r>
            <a:r>
              <a:rPr kumimoji="1" lang="en-US" altLang="zh-CN" sz="2800" b="1" i="1">
                <a:solidFill>
                  <a:srgbClr val="FF0000"/>
                </a:solidFill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  <a:latin typeface="宋体" charset="-122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数量级</a:t>
            </a:r>
            <a:r>
              <a:rPr kumimoji="1" lang="zh-CN" altLang="en-US" sz="2800" b="1">
                <a:latin typeface="宋体" charset="-122"/>
              </a:rPr>
              <a:t>。</a:t>
            </a:r>
            <a:r>
              <a:rPr kumimoji="1" lang="zh-CN" altLang="en-US" sz="2800" b="1"/>
              <a:t> </a:t>
            </a: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8229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减治法只对一个子问题求解，并且不需要进行解的合并。</a:t>
            </a:r>
            <a:r>
              <a:rPr kumimoji="1" lang="zh-CN" altLang="en-US" sz="2800" b="1">
                <a:latin typeface="宋体" charset="-122"/>
              </a:rPr>
              <a:t>应用减治法（例如减半法）得到的算法通常具有如下递推式：</a:t>
            </a:r>
            <a:r>
              <a:rPr kumimoji="1" lang="zh-CN" altLang="en-US" sz="2800" b="1"/>
              <a:t> 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5761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减治法的设计思想 </a:t>
            </a:r>
          </a:p>
        </p:txBody>
      </p:sp>
      <p:sp>
        <p:nvSpPr>
          <p:cNvPr id="12297" name="Text Box 3"/>
          <p:cNvSpPr txBox="1">
            <a:spLocks noChangeArrowheads="1"/>
          </p:cNvSpPr>
          <p:nvPr/>
        </p:nvSpPr>
        <p:spPr bwMode="auto">
          <a:xfrm>
            <a:off x="503238" y="5326063"/>
            <a:ext cx="2268537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对比分治法： </a:t>
            </a:r>
            <a:endParaRPr lang="zh-CN" altLang="en-US" sz="2800" b="1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895600" y="5084763"/>
          <a:ext cx="6172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公式" r:id="rId5" imgW="2628900" imgH="457200" progId="Equation.3">
                  <p:embed/>
                </p:oleObj>
              </mc:Choice>
              <mc:Fallback>
                <p:oleObj name="公式" r:id="rId5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84763"/>
                        <a:ext cx="6172200" cy="1073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138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13EEBA8-7121-4B79-B736-9E6D5BF4B981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D2B2C75-51E1-4529-B5EF-FFAD796A50C2}" type="slidenum">
              <a:rPr lang="en-US" altLang="zh-CN" sz="1400" smtClean="0">
                <a:latin typeface="Comic Sans MS" pitchFamily="66" charset="0"/>
              </a:rPr>
              <a:pPr/>
              <a:t>36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76288" y="1149350"/>
            <a:ext cx="7686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一个简单的例子</a:t>
            </a:r>
            <a:r>
              <a:rPr lang="en-US" altLang="zh-CN" sz="36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6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两个序列的中位数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69925" y="1916113"/>
            <a:ext cx="806608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问题描述：一个长度为</a:t>
            </a:r>
            <a:r>
              <a:rPr lang="en-US" altLang="zh-CN" sz="2800" b="1" i="1"/>
              <a:t>n</a:t>
            </a:r>
            <a:r>
              <a:rPr lang="zh-CN" altLang="en-US" sz="2800" b="1"/>
              <a:t>（</a:t>
            </a:r>
            <a:r>
              <a:rPr lang="en-US" altLang="zh-CN" sz="2800" b="1" i="1"/>
              <a:t>n</a:t>
            </a:r>
            <a:r>
              <a:rPr lang="en-US" altLang="zh-CN" sz="2800" b="1"/>
              <a:t>≥1</a:t>
            </a:r>
            <a:r>
              <a:rPr lang="zh-CN" altLang="en-US" sz="2800" b="1"/>
              <a:t>）的</a:t>
            </a:r>
            <a:r>
              <a:rPr lang="zh-CN" altLang="en-US" sz="2800" b="1">
                <a:solidFill>
                  <a:srgbClr val="FF0000"/>
                </a:solidFill>
              </a:rPr>
              <a:t>升序序列</a:t>
            </a:r>
            <a:r>
              <a:rPr lang="en-US" altLang="zh-CN" sz="2800" b="1"/>
              <a:t>S</a:t>
            </a:r>
            <a:r>
              <a:rPr lang="zh-CN" altLang="en-US" sz="2800" b="1"/>
              <a:t>，处在第</a:t>
            </a:r>
            <a:r>
              <a:rPr lang="en-US" altLang="zh-CN" sz="2800" b="1" i="1"/>
              <a:t>n</a:t>
            </a:r>
            <a:r>
              <a:rPr lang="en-US" altLang="zh-CN" sz="2800" b="1"/>
              <a:t>/2</a:t>
            </a:r>
            <a:r>
              <a:rPr lang="zh-CN" altLang="en-US" sz="2800" b="1"/>
              <a:t>个位置的数称为序列</a:t>
            </a:r>
            <a:r>
              <a:rPr lang="en-US" altLang="zh-CN" sz="2800" b="1"/>
              <a:t>S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中位数</a:t>
            </a:r>
            <a:r>
              <a:rPr lang="zh-CN" altLang="en-US" sz="2800" b="1"/>
              <a:t> 。两个序列的中位数是他们所有元素的升序序列的中位数。现有两个等长升序序列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/>
              <a:t>，试设计一个在时间和空间两方面都尽可能高效的算法，找出两个序列的中位数。</a:t>
            </a:r>
          </a:p>
        </p:txBody>
      </p:sp>
      <p:sp>
        <p:nvSpPr>
          <p:cNvPr id="13320" name="矩形 1"/>
          <p:cNvSpPr>
            <a:spLocks noChangeArrowheads="1"/>
          </p:cNvSpPr>
          <p:nvPr/>
        </p:nvSpPr>
        <p:spPr bwMode="auto">
          <a:xfrm>
            <a:off x="776288" y="5661025"/>
            <a:ext cx="7762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/>
              <a:t>A</a:t>
            </a:r>
            <a:r>
              <a:rPr lang="en-US" altLang="zh-CN" b="1"/>
              <a:t>={11, 13, 15, 17, 19}</a:t>
            </a:r>
          </a:p>
          <a:p>
            <a:pPr eaLnBrk="1" hangingPunct="1"/>
            <a:r>
              <a:rPr lang="en-US" altLang="zh-CN" b="1" i="1"/>
              <a:t> B</a:t>
            </a:r>
            <a:r>
              <a:rPr lang="en-US" altLang="zh-CN" b="1"/>
              <a:t>={2, 4, 10, 15, 20}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6119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</a:t>
            </a:r>
            <a:r>
              <a:rPr kumimoji="1" lang="zh-CN" altLang="en-US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两个序列的中位数</a:t>
            </a:r>
          </a:p>
        </p:txBody>
      </p:sp>
    </p:spTree>
    <p:extLst>
      <p:ext uri="{BB962C8B-B14F-4D97-AF65-F5344CB8AC3E}">
        <p14:creationId xmlns:p14="http://schemas.microsoft.com/office/powerpoint/2010/main" val="4531079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27F462D-4150-4DC5-95E4-123126E5F061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433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D23905C-E474-49BB-92F1-FFDBD5CC9E2E}" type="slidenum">
              <a:rPr lang="en-US" altLang="zh-CN" sz="1400" smtClean="0">
                <a:latin typeface="Comic Sans MS" pitchFamily="66" charset="0"/>
              </a:rPr>
              <a:pPr/>
              <a:t>37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57610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减治法的设计思想 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95288" y="1303338"/>
            <a:ext cx="817245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90000"/>
                </a:solidFill>
              </a:rPr>
              <a:t>想法：</a:t>
            </a:r>
            <a:r>
              <a:rPr lang="zh-CN" altLang="en-US" sz="2800" b="1"/>
              <a:t>分别求出两个序列的中位数，记为</a:t>
            </a:r>
            <a:r>
              <a:rPr lang="en-US" altLang="zh-CN" sz="2800" b="1" i="1"/>
              <a:t>a</a:t>
            </a:r>
            <a:r>
              <a:rPr lang="zh-CN" altLang="en-US" sz="2800" b="1"/>
              <a:t>和</a:t>
            </a:r>
            <a:r>
              <a:rPr lang="en-US" altLang="zh-CN" sz="2800" b="1" i="1"/>
              <a:t>b</a:t>
            </a:r>
            <a:r>
              <a:rPr lang="zh-CN" altLang="en-US" sz="2800" b="1"/>
              <a:t>；比较</a:t>
            </a:r>
            <a:r>
              <a:rPr lang="en-US" altLang="zh-CN" sz="2800" b="1" i="1"/>
              <a:t>a</a:t>
            </a:r>
            <a:r>
              <a:rPr lang="zh-CN" altLang="en-US" sz="2800" b="1"/>
              <a:t>和</a:t>
            </a:r>
            <a:r>
              <a:rPr lang="en-US" altLang="zh-CN" sz="2800" b="1" i="1"/>
              <a:t>b</a:t>
            </a:r>
            <a:r>
              <a:rPr lang="zh-CN" altLang="en-US" sz="2800" b="1"/>
              <a:t>，有下列三种情况：</a:t>
            </a:r>
          </a:p>
          <a:p>
            <a:pPr eaLnBrk="1" hangingPunct="1"/>
            <a:r>
              <a:rPr lang="zh-CN" altLang="en-US" sz="2800" b="1"/>
              <a:t>① </a:t>
            </a:r>
            <a:r>
              <a:rPr lang="en-US" altLang="zh-CN" sz="2800" b="1" i="1"/>
              <a:t>a </a:t>
            </a:r>
            <a:r>
              <a:rPr lang="en-US" altLang="zh-CN" sz="2800" b="1"/>
              <a:t>= </a:t>
            </a:r>
            <a:r>
              <a:rPr lang="en-US" altLang="zh-CN" sz="2800" b="1" i="1"/>
              <a:t>b</a:t>
            </a:r>
            <a:r>
              <a:rPr lang="zh-CN" altLang="en-US" sz="2800" b="1"/>
              <a:t>：则</a:t>
            </a:r>
            <a:r>
              <a:rPr lang="en-US" altLang="zh-CN" sz="2800" b="1" i="1"/>
              <a:t>a</a:t>
            </a:r>
            <a:r>
              <a:rPr lang="zh-CN" altLang="en-US" sz="2800" b="1"/>
              <a:t>即为两个序列的中位数；</a:t>
            </a:r>
          </a:p>
          <a:p>
            <a:pPr eaLnBrk="1" hangingPunct="1"/>
            <a:r>
              <a:rPr lang="zh-CN" altLang="en-US" sz="2800" b="1"/>
              <a:t>② </a:t>
            </a:r>
            <a:r>
              <a:rPr lang="en-US" altLang="zh-CN" sz="2800" b="1"/>
              <a:t>a &lt; b</a:t>
            </a:r>
            <a:r>
              <a:rPr lang="zh-CN" altLang="en-US" sz="2800" b="1"/>
              <a:t>：则中位数只能出现在</a:t>
            </a:r>
            <a:r>
              <a:rPr lang="en-US" altLang="zh-CN" sz="2800" b="1" i="1"/>
              <a:t>a</a:t>
            </a:r>
            <a:r>
              <a:rPr lang="zh-CN" altLang="en-US" sz="2800" b="1"/>
              <a:t>和</a:t>
            </a:r>
            <a:r>
              <a:rPr lang="en-US" altLang="zh-CN" sz="2800" b="1" i="1"/>
              <a:t>b</a:t>
            </a:r>
            <a:r>
              <a:rPr lang="zh-CN" altLang="en-US" sz="2800" b="1"/>
              <a:t>之间，在序列</a:t>
            </a:r>
            <a:r>
              <a:rPr lang="en-US" altLang="zh-CN" sz="2800" b="1"/>
              <a:t>A</a:t>
            </a:r>
            <a:r>
              <a:rPr lang="zh-CN" altLang="en-US" sz="2800" b="1"/>
              <a:t>中舍弃</a:t>
            </a:r>
            <a:r>
              <a:rPr lang="en-US" altLang="zh-CN" sz="2800" b="1" i="1"/>
              <a:t>a</a:t>
            </a:r>
            <a:r>
              <a:rPr lang="zh-CN" altLang="en-US" sz="2800" b="1"/>
              <a:t>之前的元素得到序列</a:t>
            </a:r>
            <a:r>
              <a:rPr lang="en-US" altLang="zh-CN" sz="2800" b="1"/>
              <a:t>A1</a:t>
            </a:r>
            <a:r>
              <a:rPr lang="zh-CN" altLang="en-US" sz="2800" b="1"/>
              <a:t>，在序列</a:t>
            </a:r>
            <a:r>
              <a:rPr lang="en-US" altLang="zh-CN" sz="2800" b="1"/>
              <a:t>B</a:t>
            </a:r>
            <a:r>
              <a:rPr lang="zh-CN" altLang="en-US" sz="2800" b="1"/>
              <a:t>中舍弃</a:t>
            </a:r>
            <a:r>
              <a:rPr lang="en-US" altLang="zh-CN" sz="2800" b="1"/>
              <a:t>b</a:t>
            </a:r>
            <a:r>
              <a:rPr lang="zh-CN" altLang="en-US" sz="2800" b="1"/>
              <a:t>之后的元素得到序列</a:t>
            </a:r>
            <a:r>
              <a:rPr lang="en-US" altLang="zh-CN" sz="2800" b="1"/>
              <a:t>B1</a:t>
            </a:r>
            <a:r>
              <a:rPr lang="zh-CN" altLang="en-US" sz="2800" b="1"/>
              <a:t>；</a:t>
            </a:r>
          </a:p>
          <a:p>
            <a:pPr eaLnBrk="1" hangingPunct="1"/>
            <a:r>
              <a:rPr lang="zh-CN" altLang="en-US" sz="2800" b="1"/>
              <a:t>③ </a:t>
            </a:r>
            <a:r>
              <a:rPr lang="en-US" altLang="zh-CN" sz="2800" b="1" i="1"/>
              <a:t>a</a:t>
            </a:r>
            <a:r>
              <a:rPr lang="en-US" altLang="zh-CN" sz="2800" b="1"/>
              <a:t> &gt; </a:t>
            </a:r>
            <a:r>
              <a:rPr lang="en-US" altLang="zh-CN" sz="2800" b="1" i="1"/>
              <a:t>b</a:t>
            </a:r>
            <a:r>
              <a:rPr lang="zh-CN" altLang="en-US" sz="2800" b="1"/>
              <a:t>：则中位数只能出现在</a:t>
            </a:r>
            <a:r>
              <a:rPr lang="en-US" altLang="zh-CN" sz="2800" b="1" i="1"/>
              <a:t>b</a:t>
            </a:r>
            <a:r>
              <a:rPr lang="zh-CN" altLang="en-US" sz="2800" b="1"/>
              <a:t>和</a:t>
            </a:r>
            <a:r>
              <a:rPr lang="en-US" altLang="zh-CN" sz="2800" b="1" i="1"/>
              <a:t>a</a:t>
            </a:r>
            <a:r>
              <a:rPr lang="zh-CN" altLang="en-US" sz="2800" b="1"/>
              <a:t>之间，在序列</a:t>
            </a:r>
            <a:r>
              <a:rPr lang="en-US" altLang="zh-CN" sz="2800" b="1"/>
              <a:t>A</a:t>
            </a:r>
            <a:r>
              <a:rPr lang="zh-CN" altLang="en-US" sz="2800" b="1"/>
              <a:t>中舍弃</a:t>
            </a:r>
            <a:r>
              <a:rPr lang="en-US" altLang="zh-CN" sz="2800" b="1" i="1"/>
              <a:t>a</a:t>
            </a:r>
            <a:r>
              <a:rPr lang="zh-CN" altLang="en-US" sz="2800" b="1"/>
              <a:t>之后的元素得到序列</a:t>
            </a:r>
            <a:r>
              <a:rPr lang="en-US" altLang="zh-CN" sz="2800" b="1"/>
              <a:t>A1</a:t>
            </a:r>
            <a:r>
              <a:rPr lang="zh-CN" altLang="en-US" sz="2800" b="1"/>
              <a:t>，在序列</a:t>
            </a:r>
            <a:r>
              <a:rPr lang="en-US" altLang="zh-CN" sz="2800" b="1"/>
              <a:t>B</a:t>
            </a:r>
            <a:r>
              <a:rPr lang="zh-CN" altLang="en-US" sz="2800" b="1"/>
              <a:t>中舍弃</a:t>
            </a:r>
            <a:r>
              <a:rPr lang="en-US" altLang="zh-CN" sz="2800" b="1"/>
              <a:t>b</a:t>
            </a:r>
            <a:r>
              <a:rPr lang="zh-CN" altLang="en-US" sz="2800" b="1"/>
              <a:t>之前的元素得到序列</a:t>
            </a:r>
            <a:r>
              <a:rPr lang="en-US" altLang="zh-CN" sz="2800" b="1"/>
              <a:t>B1</a:t>
            </a:r>
            <a:r>
              <a:rPr lang="zh-CN" altLang="en-US" sz="2800" b="1"/>
              <a:t>；</a:t>
            </a:r>
          </a:p>
          <a:p>
            <a:pPr eaLnBrk="1" hangingPunct="1"/>
            <a:r>
              <a:rPr lang="zh-CN" altLang="en-US" sz="2800" b="1"/>
              <a:t>在</a:t>
            </a:r>
            <a:r>
              <a:rPr lang="en-US" altLang="zh-CN" sz="2800" b="1"/>
              <a:t>A1</a:t>
            </a:r>
            <a:r>
              <a:rPr lang="zh-CN" altLang="en-US" sz="2800" b="1"/>
              <a:t>和</a:t>
            </a:r>
            <a:r>
              <a:rPr lang="en-US" altLang="zh-CN" sz="2800" b="1"/>
              <a:t>B1</a:t>
            </a:r>
            <a:r>
              <a:rPr lang="zh-CN" altLang="en-US" sz="2800" b="1"/>
              <a:t>中分别求出中位数，重复上述过程，直到两个序列中只有一个元素，则较小者即为所求。</a:t>
            </a:r>
          </a:p>
        </p:txBody>
      </p:sp>
    </p:spTree>
    <p:extLst>
      <p:ext uri="{BB962C8B-B14F-4D97-AF65-F5344CB8AC3E}">
        <p14:creationId xmlns:p14="http://schemas.microsoft.com/office/powerpoint/2010/main" val="18389271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6CE4D42-1182-41FB-969E-8EAF92D1C989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36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A80A6BE-5709-439A-8F0A-15F1649342A2}" type="slidenum">
              <a:rPr lang="en-US" altLang="zh-CN" sz="1400" smtClean="0">
                <a:latin typeface="Comic Sans MS" pitchFamily="66" charset="0"/>
              </a:rPr>
              <a:pPr/>
              <a:t>38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00038" y="333375"/>
            <a:ext cx="6119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</a:t>
            </a:r>
            <a:r>
              <a:rPr kumimoji="1" lang="zh-CN" altLang="en-US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两个序列的中位数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482600" y="1206500"/>
            <a:ext cx="79200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对于两个给定的序列</a:t>
            </a:r>
            <a:r>
              <a:rPr lang="en-US" altLang="zh-CN" sz="2800" b="1" i="1"/>
              <a:t>A</a:t>
            </a:r>
            <a:r>
              <a:rPr lang="en-US" altLang="zh-CN" sz="2800" b="1"/>
              <a:t>={11, 13, 15, 17, 19},</a:t>
            </a:r>
            <a:r>
              <a:rPr lang="en-US" altLang="zh-CN" sz="2800" b="1" i="1"/>
              <a:t> B</a:t>
            </a:r>
            <a:r>
              <a:rPr lang="en-US" altLang="zh-CN" sz="2800" b="1"/>
              <a:t>={2, 4, 10, 15, 20}</a:t>
            </a:r>
            <a:r>
              <a:rPr lang="zh-CN" altLang="en-US" sz="2800" b="1"/>
              <a:t>，求序列</a:t>
            </a:r>
            <a:r>
              <a:rPr lang="en-US" altLang="zh-CN" sz="2800" b="1" i="1"/>
              <a:t>A</a:t>
            </a:r>
            <a:r>
              <a:rPr lang="zh-CN" altLang="en-US" sz="2800" b="1"/>
              <a:t>和</a:t>
            </a:r>
            <a:r>
              <a:rPr lang="en-US" altLang="zh-CN" sz="2800" b="1" i="1"/>
              <a:t>B</a:t>
            </a:r>
            <a:r>
              <a:rPr lang="zh-CN" altLang="en-US" sz="2800" b="1"/>
              <a:t>的中位数的过程。</a:t>
            </a:r>
          </a:p>
        </p:txBody>
      </p:sp>
      <p:graphicFrame>
        <p:nvGraphicFramePr>
          <p:cNvPr id="9" name="Group 255"/>
          <p:cNvGraphicFramePr>
            <a:graphicFrameLocks noGrp="1"/>
          </p:cNvGraphicFramePr>
          <p:nvPr/>
        </p:nvGraphicFramePr>
        <p:xfrm>
          <a:off x="323850" y="2132013"/>
          <a:ext cx="8208962" cy="4321177"/>
        </p:xfrm>
        <a:graphic>
          <a:graphicData uri="http://schemas.openxmlformats.org/drawingml/2006/table">
            <a:tbl>
              <a:tblPr/>
              <a:tblGrid>
                <a:gridCol w="576262"/>
                <a:gridCol w="2736850"/>
                <a:gridCol w="2447925"/>
                <a:gridCol w="2447925"/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操作说明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初始序列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15, 17, 19}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10, 15, 20}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17, 19}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15, 20}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15&gt;10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15]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{11,13,15}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{10,15,20}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,20}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13&lt;15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[11, 15]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10&lt;13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13]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，较小者为所求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3850" y="3213100"/>
            <a:ext cx="8208963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3850" y="3716338"/>
            <a:ext cx="8208963" cy="4333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3850" y="4221163"/>
            <a:ext cx="8208963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38138" y="4676775"/>
            <a:ext cx="8208962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4488" y="5157788"/>
            <a:ext cx="8208962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7188" y="5589588"/>
            <a:ext cx="8208962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00038" y="6021388"/>
            <a:ext cx="8207375" cy="4318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6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48E68473-543C-4897-B301-8E5538A479CE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638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1D64E1E-DD95-4988-A93A-350BD0836ED8}" type="slidenum">
              <a:rPr lang="en-US" altLang="zh-CN" sz="1400" smtClean="0">
                <a:latin typeface="Comic Sans MS" pitchFamily="66" charset="0"/>
              </a:rPr>
              <a:pPr/>
              <a:t>39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6119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5.1 </a:t>
            </a:r>
            <a:r>
              <a:rPr kumimoji="1" lang="zh-CN" altLang="en-US" sz="40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两个序列的中位数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82600" y="1206500"/>
            <a:ext cx="79200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对于两个给定的序列</a:t>
            </a:r>
            <a:r>
              <a:rPr lang="en-US" altLang="zh-CN" sz="2800" b="1" i="1"/>
              <a:t>A</a:t>
            </a:r>
            <a:r>
              <a:rPr lang="en-US" altLang="zh-CN" sz="2800" b="1"/>
              <a:t>={11, 13, 15, 17, 19},</a:t>
            </a:r>
            <a:r>
              <a:rPr lang="en-US" altLang="zh-CN" sz="2800" b="1" i="1"/>
              <a:t> B</a:t>
            </a:r>
            <a:r>
              <a:rPr lang="en-US" altLang="zh-CN" sz="2800" b="1"/>
              <a:t>={2, 4, 10, 15, 20}</a:t>
            </a:r>
            <a:r>
              <a:rPr lang="zh-CN" altLang="en-US" sz="2800" b="1"/>
              <a:t>，求序列</a:t>
            </a:r>
            <a:r>
              <a:rPr lang="en-US" altLang="zh-CN" sz="2800" b="1" i="1"/>
              <a:t>A</a:t>
            </a:r>
            <a:r>
              <a:rPr lang="zh-CN" altLang="en-US" sz="2800" b="1"/>
              <a:t>和</a:t>
            </a:r>
            <a:r>
              <a:rPr lang="en-US" altLang="zh-CN" sz="2800" b="1" i="1"/>
              <a:t>B</a:t>
            </a:r>
            <a:r>
              <a:rPr lang="zh-CN" altLang="en-US" sz="2800" b="1"/>
              <a:t>的中位数的过程。</a:t>
            </a:r>
          </a:p>
        </p:txBody>
      </p:sp>
      <p:graphicFrame>
        <p:nvGraphicFramePr>
          <p:cNvPr id="9" name="Group 255"/>
          <p:cNvGraphicFramePr>
            <a:graphicFrameLocks noGrp="1"/>
          </p:cNvGraphicFramePr>
          <p:nvPr/>
        </p:nvGraphicFramePr>
        <p:xfrm>
          <a:off x="323850" y="2132013"/>
          <a:ext cx="8208962" cy="4321177"/>
        </p:xfrm>
        <a:graphic>
          <a:graphicData uri="http://schemas.openxmlformats.org/drawingml/2006/table">
            <a:tbl>
              <a:tblPr/>
              <a:tblGrid>
                <a:gridCol w="576262"/>
                <a:gridCol w="2736850"/>
                <a:gridCol w="2447925"/>
                <a:gridCol w="2447925"/>
              </a:tblGrid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操作说明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初始序列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15, 17, 19}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10, 15, 20}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 13,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17, 19}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{2, 4,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15, 20}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15&gt;10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15]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{11,13,15}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{10,15,20}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{11,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,20}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13&lt;15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[11, 15]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{10,15}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分别求中位数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,15}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10&lt;13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，结果在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[10, 13]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之后元素，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舍弃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之前元素，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，较小者为所求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{13}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{15}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198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602AD-D56E-4816-8287-9C3076BEAE9F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68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768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0F0887A3-A94F-485A-B338-29024EABFF5E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68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34417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按照分治的策略，可将所有参赛的选手分为两部分，</a:t>
            </a:r>
            <a:r>
              <a:rPr lang="en-US" altLang="zh-CN" sz="3000" i="1" dirty="0" smtClean="0">
                <a:solidFill>
                  <a:srgbClr val="FF0000"/>
                </a:solidFill>
              </a:rPr>
              <a:t>n</a:t>
            </a:r>
            <a:r>
              <a:rPr lang="zh-CN" altLang="en-US" sz="3000" dirty="0" smtClean="0">
                <a:solidFill>
                  <a:srgbClr val="FF0000"/>
                </a:solidFill>
              </a:rPr>
              <a:t>＝</a:t>
            </a:r>
            <a:r>
              <a:rPr lang="en-US" altLang="zh-CN" sz="3000" dirty="0" smtClean="0">
                <a:solidFill>
                  <a:srgbClr val="FF0000"/>
                </a:solidFill>
              </a:rPr>
              <a:t>2</a:t>
            </a:r>
            <a:r>
              <a:rPr lang="en-US" altLang="zh-CN" sz="3000" i="1" baseline="30000" dirty="0" smtClean="0">
                <a:solidFill>
                  <a:srgbClr val="FF0000"/>
                </a:solidFill>
              </a:rPr>
              <a:t>k</a:t>
            </a:r>
            <a:r>
              <a:rPr lang="zh-CN" altLang="en-US" sz="3000" dirty="0" smtClean="0">
                <a:solidFill>
                  <a:srgbClr val="FF0000"/>
                </a:solidFill>
              </a:rPr>
              <a:t>个选手的比赛日程表就可以通过为</a:t>
            </a:r>
            <a:r>
              <a:rPr lang="en-US" altLang="zh-CN" sz="30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3000" dirty="0" smtClean="0">
                <a:solidFill>
                  <a:srgbClr val="FF0000"/>
                </a:solidFill>
              </a:rPr>
              <a:t>/2</a:t>
            </a:r>
            <a:r>
              <a:rPr lang="zh-CN" altLang="en-US" sz="3000" dirty="0" smtClean="0">
                <a:solidFill>
                  <a:srgbClr val="FF0000"/>
                </a:solidFill>
              </a:rPr>
              <a:t>＝</a:t>
            </a:r>
            <a:r>
              <a:rPr lang="en-US" altLang="zh-CN" sz="3000" dirty="0" smtClean="0">
                <a:solidFill>
                  <a:srgbClr val="FF0000"/>
                </a:solidFill>
              </a:rPr>
              <a:t>2</a:t>
            </a:r>
            <a:r>
              <a:rPr lang="en-US" altLang="zh-CN" sz="3000" i="1" baseline="30000" dirty="0" smtClean="0">
                <a:solidFill>
                  <a:srgbClr val="FF0000"/>
                </a:solidFill>
              </a:rPr>
              <a:t>k</a:t>
            </a:r>
            <a:r>
              <a:rPr lang="en-US" altLang="zh-CN" sz="3000" baseline="30000" dirty="0" smtClean="0">
                <a:solidFill>
                  <a:srgbClr val="FF0000"/>
                </a:solidFill>
              </a:rPr>
              <a:t>-1</a:t>
            </a:r>
            <a:r>
              <a:rPr lang="zh-CN" altLang="en-US" sz="3000" dirty="0" smtClean="0">
                <a:solidFill>
                  <a:srgbClr val="FF0000"/>
                </a:solidFill>
              </a:rPr>
              <a:t>个选手设计的比赛日程表来决定。</a:t>
            </a:r>
            <a:r>
              <a:rPr lang="zh-CN" altLang="en-US" sz="3000" dirty="0" smtClean="0"/>
              <a:t>递归地执行这种分割，直到只剩下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个选手时，比赛日程表的制定就变得很简单：只要让这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个选手进行比赛就可以了。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3374217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447444E-1303-4E9F-B853-EB4F653D8035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741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4194C178-705D-4EBC-892C-CAEB8CF86943}" type="slidenum">
              <a:rPr lang="en-US" altLang="zh-CN" sz="1400" smtClean="0">
                <a:latin typeface="Comic Sans MS" pitchFamily="66" charset="0"/>
              </a:rPr>
              <a:pPr/>
              <a:t>40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6769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两个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序列</a:t>
            </a:r>
            <a:r>
              <a:rPr lang="zh-CN" alt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的中位数算法描述</a:t>
            </a: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68313" y="1484313"/>
            <a:ext cx="792162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b="1"/>
              <a:t>1. </a:t>
            </a:r>
            <a:r>
              <a:rPr lang="zh-CN" altLang="en-US" sz="2800" b="1"/>
              <a:t>循环直到序列</a:t>
            </a:r>
            <a:r>
              <a:rPr lang="en-US" altLang="zh-CN" sz="2800" b="1"/>
              <a:t>A</a:t>
            </a:r>
            <a:r>
              <a:rPr lang="zh-CN" altLang="en-US" sz="2800" b="1"/>
              <a:t>和序列</a:t>
            </a:r>
            <a:r>
              <a:rPr lang="en-US" altLang="zh-CN" sz="2800" b="1"/>
              <a:t>B</a:t>
            </a:r>
            <a:r>
              <a:rPr lang="zh-CN" altLang="en-US" sz="2800" b="1"/>
              <a:t>均只有一个元素</a:t>
            </a:r>
          </a:p>
          <a:p>
            <a:pPr algn="just" eaLnBrk="1" hangingPunct="1"/>
            <a:r>
              <a:rPr lang="zh-CN" altLang="en-US" sz="2800" b="1"/>
              <a:t>   </a:t>
            </a:r>
            <a:r>
              <a:rPr lang="en-US" altLang="zh-CN" sz="2800" b="1"/>
              <a:t>1.1  a = </a:t>
            </a:r>
            <a:r>
              <a:rPr lang="zh-CN" altLang="en-US" sz="2800" b="1"/>
              <a:t>序列</a:t>
            </a:r>
            <a:r>
              <a:rPr lang="en-US" altLang="zh-CN" sz="2800" b="1"/>
              <a:t>A</a:t>
            </a:r>
            <a:r>
              <a:rPr lang="zh-CN" altLang="en-US" sz="2800" b="1"/>
              <a:t>的中位数；</a:t>
            </a:r>
          </a:p>
          <a:p>
            <a:pPr algn="just" eaLnBrk="1" hangingPunct="1"/>
            <a:r>
              <a:rPr lang="zh-CN" altLang="en-US" sz="2800" b="1"/>
              <a:t>   </a:t>
            </a:r>
            <a:r>
              <a:rPr lang="en-US" altLang="zh-CN" sz="2800" b="1"/>
              <a:t>1.2  b = </a:t>
            </a:r>
            <a:r>
              <a:rPr lang="zh-CN" altLang="en-US" sz="2800" b="1"/>
              <a:t>序列</a:t>
            </a:r>
            <a:r>
              <a:rPr lang="en-US" altLang="zh-CN" sz="2800" b="1"/>
              <a:t>B</a:t>
            </a:r>
            <a:r>
              <a:rPr lang="zh-CN" altLang="en-US" sz="2800" b="1"/>
              <a:t>的中位数；</a:t>
            </a:r>
          </a:p>
          <a:p>
            <a:pPr algn="just" eaLnBrk="1" hangingPunct="1"/>
            <a:r>
              <a:rPr lang="zh-CN" altLang="en-US" sz="2800" b="1"/>
              <a:t>   </a:t>
            </a:r>
            <a:r>
              <a:rPr lang="en-US" altLang="zh-CN" sz="2800" b="1"/>
              <a:t>1.3 </a:t>
            </a:r>
            <a:r>
              <a:rPr lang="zh-CN" altLang="en-US" sz="2800" b="1"/>
              <a:t>比较</a:t>
            </a:r>
            <a:r>
              <a:rPr lang="en-US" altLang="zh-CN" sz="2800" b="1"/>
              <a:t>a</a:t>
            </a:r>
            <a:r>
              <a:rPr lang="zh-CN" altLang="en-US" sz="2800" b="1"/>
              <a:t>和</a:t>
            </a:r>
            <a:r>
              <a:rPr lang="en-US" altLang="zh-CN" sz="2800" b="1"/>
              <a:t>b</a:t>
            </a:r>
            <a:r>
              <a:rPr lang="zh-CN" altLang="en-US" sz="2800" b="1"/>
              <a:t>，执行下面三种情况之一：</a:t>
            </a:r>
          </a:p>
          <a:p>
            <a:pPr algn="just" eaLnBrk="1" hangingPunct="1"/>
            <a:r>
              <a:rPr lang="zh-CN" altLang="en-US" sz="2800" b="1"/>
              <a:t>       </a:t>
            </a:r>
            <a:r>
              <a:rPr lang="en-US" altLang="zh-CN" sz="2800" b="1"/>
              <a:t>1.3.1 </a:t>
            </a:r>
            <a:r>
              <a:rPr lang="zh-CN" altLang="en-US" sz="2800" b="1"/>
              <a:t>若</a:t>
            </a:r>
            <a:r>
              <a:rPr lang="en-US" altLang="zh-CN" sz="2800" b="1"/>
              <a:t>a=b</a:t>
            </a:r>
            <a:r>
              <a:rPr lang="zh-CN" altLang="en-US" sz="2800" b="1"/>
              <a:t>，则返回</a:t>
            </a:r>
            <a:r>
              <a:rPr lang="en-US" altLang="zh-CN" sz="2800" b="1"/>
              <a:t>a</a:t>
            </a:r>
            <a:r>
              <a:rPr lang="zh-CN" altLang="en-US" sz="2800" b="1"/>
              <a:t>，算法结束；</a:t>
            </a:r>
          </a:p>
          <a:p>
            <a:pPr lvl="1" algn="just" eaLnBrk="1" hangingPunct="1"/>
            <a:r>
              <a:rPr lang="zh-CN" altLang="en-US" sz="2800" b="1"/>
              <a:t>  </a:t>
            </a:r>
            <a:r>
              <a:rPr lang="en-US" altLang="zh-CN" sz="2800" b="1"/>
              <a:t>1.3.2 </a:t>
            </a:r>
            <a:r>
              <a:rPr lang="zh-CN" altLang="en-US" sz="2800" b="1"/>
              <a:t>若</a:t>
            </a:r>
            <a:r>
              <a:rPr lang="en-US" altLang="zh-CN" sz="2800" b="1"/>
              <a:t>a&lt;b</a:t>
            </a:r>
            <a:r>
              <a:rPr lang="zh-CN" altLang="en-US" sz="2800" b="1"/>
              <a:t>，则在序列</a:t>
            </a:r>
            <a:r>
              <a:rPr lang="en-US" altLang="zh-CN" sz="2800" b="1"/>
              <a:t>A</a:t>
            </a:r>
            <a:r>
              <a:rPr lang="zh-CN" altLang="en-US" sz="2800" b="1"/>
              <a:t>中舍弃</a:t>
            </a:r>
            <a:r>
              <a:rPr lang="en-US" altLang="zh-CN" sz="2800" b="1"/>
              <a:t>a</a:t>
            </a:r>
            <a:r>
              <a:rPr lang="zh-CN" altLang="en-US" sz="2800" b="1"/>
              <a:t>之前的元素，在序列</a:t>
            </a:r>
            <a:r>
              <a:rPr lang="en-US" altLang="zh-CN" sz="2800" b="1"/>
              <a:t>B</a:t>
            </a:r>
            <a:r>
              <a:rPr lang="zh-CN" altLang="en-US" sz="2800" b="1"/>
              <a:t>中舍弃</a:t>
            </a:r>
            <a:r>
              <a:rPr lang="en-US" altLang="zh-CN" sz="2800" b="1"/>
              <a:t>b</a:t>
            </a:r>
            <a:r>
              <a:rPr lang="zh-CN" altLang="en-US" sz="2800" b="1"/>
              <a:t>之后的元素，转步骤</a:t>
            </a:r>
            <a:r>
              <a:rPr lang="en-US" altLang="zh-CN" sz="2800" b="1"/>
              <a:t>1</a:t>
            </a:r>
            <a:r>
              <a:rPr lang="zh-CN" altLang="en-US" sz="2800" b="1"/>
              <a:t>；</a:t>
            </a:r>
          </a:p>
          <a:p>
            <a:pPr lvl="1" algn="just" eaLnBrk="1" hangingPunct="1"/>
            <a:r>
              <a:rPr lang="zh-CN" altLang="en-US" sz="2800" b="1"/>
              <a:t> </a:t>
            </a:r>
            <a:r>
              <a:rPr lang="en-US" altLang="zh-CN" sz="2800" b="1"/>
              <a:t>1.3.3 </a:t>
            </a:r>
            <a:r>
              <a:rPr lang="zh-CN" altLang="en-US" sz="2800" b="1"/>
              <a:t>若</a:t>
            </a:r>
            <a:r>
              <a:rPr lang="en-US" altLang="zh-CN" sz="2800" b="1"/>
              <a:t>a&gt;b</a:t>
            </a:r>
            <a:r>
              <a:rPr lang="zh-CN" altLang="en-US" sz="2800" b="1"/>
              <a:t>，则在序列</a:t>
            </a:r>
            <a:r>
              <a:rPr lang="en-US" altLang="zh-CN" sz="2800" b="1"/>
              <a:t>A</a:t>
            </a:r>
            <a:r>
              <a:rPr lang="zh-CN" altLang="en-US" sz="2800" b="1"/>
              <a:t>中舍弃</a:t>
            </a:r>
            <a:r>
              <a:rPr lang="en-US" altLang="zh-CN" sz="2800" b="1"/>
              <a:t>a</a:t>
            </a:r>
            <a:r>
              <a:rPr lang="zh-CN" altLang="en-US" sz="2800" b="1"/>
              <a:t>之后的元素，在序列</a:t>
            </a:r>
            <a:r>
              <a:rPr lang="en-US" altLang="zh-CN" sz="2800" b="1"/>
              <a:t>B</a:t>
            </a:r>
            <a:r>
              <a:rPr lang="zh-CN" altLang="en-US" sz="2800" b="1"/>
              <a:t>中舍弃</a:t>
            </a:r>
            <a:r>
              <a:rPr lang="en-US" altLang="zh-CN" sz="2800" b="1"/>
              <a:t>b</a:t>
            </a:r>
            <a:r>
              <a:rPr lang="zh-CN" altLang="en-US" sz="2800" b="1"/>
              <a:t>之前的元素，转步骤</a:t>
            </a:r>
            <a:r>
              <a:rPr lang="en-US" altLang="zh-CN" sz="2800" b="1"/>
              <a:t>1</a:t>
            </a:r>
            <a:r>
              <a:rPr lang="zh-CN" altLang="en-US" sz="2800" b="1"/>
              <a:t>；</a:t>
            </a:r>
          </a:p>
          <a:p>
            <a:pPr algn="just" eaLnBrk="1" hangingPunct="1"/>
            <a:r>
              <a:rPr lang="zh-CN" altLang="en-US" sz="2800" b="1"/>
              <a:t> </a:t>
            </a:r>
            <a:r>
              <a:rPr lang="en-US" altLang="zh-CN" sz="2800" b="1"/>
              <a:t>2. </a:t>
            </a:r>
            <a:r>
              <a:rPr lang="zh-CN" altLang="en-US" sz="2800" b="1"/>
              <a:t>序列</a:t>
            </a:r>
            <a:r>
              <a:rPr lang="en-US" altLang="zh-CN" sz="2800" b="1"/>
              <a:t>A</a:t>
            </a:r>
            <a:r>
              <a:rPr lang="zh-CN" altLang="en-US" sz="2800" b="1"/>
              <a:t>和序列</a:t>
            </a:r>
            <a:r>
              <a:rPr lang="en-US" altLang="zh-CN" sz="2800" b="1"/>
              <a:t>B</a:t>
            </a:r>
            <a:r>
              <a:rPr lang="zh-CN" altLang="en-US" sz="2800" b="1"/>
              <a:t>均只有一个元素，返回较小者；</a:t>
            </a: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1719648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692150"/>
          </a:xfrm>
        </p:spPr>
        <p:txBody>
          <a:bodyPr/>
          <a:lstStyle/>
          <a:p>
            <a:r>
              <a:rPr lang="zh-CN" altLang="en-US" sz="4000" smtClean="0"/>
              <a:t>两个序列的中位数算法实现</a:t>
            </a:r>
          </a:p>
        </p:txBody>
      </p:sp>
      <p:sp>
        <p:nvSpPr>
          <p:cNvPr id="18435" name="内容占位符 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23850" y="620713"/>
            <a:ext cx="8153400" cy="63373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smtClean="0"/>
              <a:t>int SearchMid(int A[ ], int B[ ], int n){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int s1 = 0, e1 = n - 1, s2 = 0, e2 = n-1; 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    </a:t>
            </a:r>
            <a:r>
              <a:rPr lang="en-US" altLang="zh-CN" sz="2000" smtClean="0"/>
              <a:t>int mid1, mid2;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while (s1 &lt; e1 &amp;&amp; s2 &lt; e2) 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mid1= (s1 + e1)/2; </a:t>
            </a:r>
            <a:r>
              <a:rPr lang="zh-CN" altLang="en-US" sz="2000" smtClean="0"/>
              <a:t>	</a:t>
            </a:r>
            <a:r>
              <a:rPr lang="en-US" altLang="zh-CN" sz="2000" smtClean="0"/>
              <a:t>	mid2 = (s2 + e2)/2; 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if (A[mid1] == B[mid2]) 	return A[mid1]; 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if (A[mid1] &lt; B[mid2]) {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if ((s1 + e1) % 2 == 0) 	s1 = mid1;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else 		s1 = mid1 + 1;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e2 = mid2;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}else	{if ((s2 + e2) % 2 == 0) 	s2 = mid2;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else			s2 = mid2 + 1;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		e1 = mid1;	}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}    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     if (A[s1] &lt; B[s2]) return A[s1];              //</a:t>
            </a:r>
            <a:r>
              <a:rPr lang="zh-CN" altLang="en-US" sz="2000" smtClean="0"/>
              <a:t>较小者为所求</a:t>
            </a:r>
          </a:p>
          <a:p>
            <a:pPr marL="0" indent="0"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else return B[s2];</a:t>
            </a:r>
          </a:p>
          <a:p>
            <a:pPr marL="0" indent="0">
              <a:buFontTx/>
              <a:buNone/>
            </a:pPr>
            <a:r>
              <a:rPr lang="en-US" altLang="zh-CN" sz="2000" smtClean="0"/>
              <a:t>}</a:t>
            </a:r>
          </a:p>
          <a:p>
            <a:pPr marL="0" indent="0">
              <a:buFontTx/>
              <a:buNone/>
            </a:pPr>
            <a:endParaRPr lang="zh-CN" altLang="en-US" sz="2000" smtClean="0"/>
          </a:p>
        </p:txBody>
      </p:sp>
      <p:sp>
        <p:nvSpPr>
          <p:cNvPr id="1843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EF17490-C916-4003-AC3B-677B8D22C448}" type="datetime1">
              <a:rPr lang="zh-CN" altLang="en-US" sz="1400" smtClean="0">
                <a:latin typeface="Comic Sans MS" pitchFamily="66" charset="0"/>
              </a:rPr>
              <a:pPr/>
              <a:t>2016/3/24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43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400" smtClean="0">
                <a:latin typeface="Comic Sans MS" pitchFamily="66" charset="0"/>
              </a:rPr>
              <a:t>第</a:t>
            </a:r>
            <a:r>
              <a:rPr lang="en-US" altLang="zh-CN" sz="1400" smtClean="0">
                <a:latin typeface="Comic Sans MS" pitchFamily="66" charset="0"/>
              </a:rPr>
              <a:t>5</a:t>
            </a:r>
            <a:r>
              <a:rPr lang="zh-CN" altLang="en-US" sz="1400" smtClean="0">
                <a:latin typeface="Comic Sans MS" pitchFamily="66" charset="0"/>
              </a:rPr>
              <a:t>章 减治法</a:t>
            </a:r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184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C4E86F7-0EFD-4B67-B258-FC9E9F2D7687}" type="slidenum">
              <a:rPr lang="en-US" altLang="zh-CN" sz="1400" smtClean="0">
                <a:latin typeface="Comic Sans MS" pitchFamily="66" charset="0"/>
              </a:rPr>
              <a:pPr/>
              <a:t>41</a:t>
            </a:fld>
            <a:endParaRPr lang="en-US" altLang="zh-CN" sz="1400" smtClean="0">
              <a:latin typeface="Comic Sans MS" pitchFamily="66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8213"/>
            <a:ext cx="413226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1268413"/>
            <a:ext cx="41227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4383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11F320-04B7-48B2-A532-BEEFAB355DEE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78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47CAD4E4-53E0-429A-BEB9-62FC34275F94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431800" y="3860800"/>
            <a:ext cx="84963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显然，这个求解过程是自底向上的迭代过程，其中左上角和左下角分别为选手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至选手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以及选手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5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至选手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8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前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天的比赛日程，据此，将左上角部分的所有数字按其对应位置抄到右下角，将左下角的所有数字按其对应位置抄到右上角，这样，就分别安排好了选手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至选手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以及选手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5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至选手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8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在后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天的比赛日程，如图</a:t>
            </a:r>
            <a:r>
              <a:rPr kumimoji="1" lang="en-US" altLang="zh-CN" sz="2400" dirty="0">
                <a:latin typeface="Times New Roman" pitchFamily="18" charset="0"/>
                <a:cs typeface="Tahoma" pitchFamily="34" charset="0"/>
              </a:rPr>
              <a:t>(c)</a:t>
            </a:r>
            <a:r>
              <a:rPr kumimoji="1" lang="zh-CN" altLang="en-US" sz="2400" dirty="0">
                <a:latin typeface="宋体" charset="-122"/>
                <a:cs typeface="Tahoma" pitchFamily="34" charset="0"/>
              </a:rPr>
              <a:t>所示。具有多个选手的情况可以依此类推。</a:t>
            </a:r>
            <a:r>
              <a:rPr kumimoji="1" lang="zh-CN" altLang="en-US" sz="2400" dirty="0">
                <a:latin typeface="Times New Roman" pitchFamily="18" charset="0"/>
                <a:cs typeface="Tahoma" pitchFamily="34" charset="0"/>
              </a:rPr>
              <a:t> </a:t>
            </a:r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1619250" y="3502025"/>
            <a:ext cx="60467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(b) 2</a:t>
            </a:r>
            <a:r>
              <a:rPr lang="en-US" altLang="zh-CN" sz="1600" i="1" baseline="30000" dirty="0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altLang="zh-CN" sz="1600" i="1" dirty="0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=2)</a:t>
            </a:r>
            <a:r>
              <a:rPr lang="zh-CN" altLang="en-US" sz="1600" dirty="0">
                <a:latin typeface="Times New Roman" pitchFamily="18" charset="0"/>
                <a:cs typeface="Tahoma" pitchFamily="34" charset="0"/>
              </a:rPr>
              <a:t>个选手比赛                                 </a:t>
            </a: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(c) 2</a:t>
            </a:r>
            <a:r>
              <a:rPr lang="en-US" altLang="zh-CN" sz="1600" i="1" baseline="30000" dirty="0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altLang="zh-CN" sz="1600" i="1" dirty="0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 dirty="0">
                <a:latin typeface="Times New Roman" pitchFamily="18" charset="0"/>
                <a:cs typeface="Tahoma" pitchFamily="34" charset="0"/>
              </a:rPr>
              <a:t>=3)</a:t>
            </a:r>
            <a:r>
              <a:rPr lang="zh-CN" altLang="en-US" sz="1600" dirty="0">
                <a:latin typeface="Times New Roman" pitchFamily="18" charset="0"/>
                <a:cs typeface="Tahoma" pitchFamily="34" charset="0"/>
              </a:rPr>
              <a:t>个选手比赛</a:t>
            </a:r>
          </a:p>
        </p:txBody>
      </p:sp>
      <p:sp>
        <p:nvSpPr>
          <p:cNvPr id="77831" name="Text Box 6"/>
          <p:cNvSpPr txBox="1">
            <a:spLocks noChangeArrowheads="1"/>
          </p:cNvSpPr>
          <p:nvPr/>
        </p:nvSpPr>
        <p:spPr bwMode="auto">
          <a:xfrm>
            <a:off x="3563938" y="2349500"/>
            <a:ext cx="660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  <a:cs typeface="Tahoma" pitchFamily="34" charset="0"/>
              </a:rPr>
              <a:t>加</a:t>
            </a:r>
            <a:r>
              <a:rPr lang="en-US" altLang="zh-CN" sz="2000" dirty="0">
                <a:latin typeface="Times New Roman" pitchFamily="18" charset="0"/>
                <a:cs typeface="Tahoma" pitchFamily="34" charset="0"/>
              </a:rPr>
              <a:t>4</a:t>
            </a:r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>
            <a:off x="468313" y="981075"/>
            <a:ext cx="431800" cy="1728788"/>
          </a:xfrm>
          <a:prstGeom prst="curvedRightArrow">
            <a:avLst>
              <a:gd name="adj1" fmla="val 49323"/>
              <a:gd name="adj2" fmla="val 138294"/>
              <a:gd name="adj3" fmla="val 28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77833" name="Text Box 8"/>
          <p:cNvSpPr txBox="1">
            <a:spLocks noChangeArrowheads="1"/>
          </p:cNvSpPr>
          <p:nvPr/>
        </p:nvSpPr>
        <p:spPr bwMode="auto">
          <a:xfrm>
            <a:off x="579438" y="1670050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itchFamily="18" charset="0"/>
                <a:cs typeface="Tahoma" pitchFamily="34" charset="0"/>
              </a:rPr>
              <a:t>加</a:t>
            </a:r>
            <a:r>
              <a:rPr lang="en-US" altLang="zh-CN" sz="2000">
                <a:latin typeface="Times New Roman" pitchFamily="18" charset="0"/>
                <a:cs typeface="Tahoma" pitchFamily="34" charset="0"/>
              </a:rPr>
              <a:t>2</a:t>
            </a: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1260475" y="1196975"/>
            <a:ext cx="21605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  <a:cs typeface="Tahoma" pitchFamily="34" charset="0"/>
              </a:rPr>
              <a:t>(a) 2</a:t>
            </a:r>
            <a:r>
              <a:rPr lang="en-US" altLang="zh-CN" sz="1600" i="1" baseline="30000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>
                <a:latin typeface="Times New Roman" pitchFamily="18" charset="0"/>
                <a:cs typeface="Tahoma" pitchFamily="34" charset="0"/>
              </a:rPr>
              <a:t>(</a:t>
            </a:r>
            <a:r>
              <a:rPr lang="en-US" altLang="zh-CN" sz="1600" i="1">
                <a:latin typeface="Times New Roman" pitchFamily="18" charset="0"/>
                <a:cs typeface="Tahoma" pitchFamily="34" charset="0"/>
              </a:rPr>
              <a:t>k</a:t>
            </a:r>
            <a:r>
              <a:rPr lang="en-US" altLang="zh-CN" sz="1600">
                <a:latin typeface="Times New Roman" pitchFamily="18" charset="0"/>
                <a:cs typeface="Tahoma" pitchFamily="34" charset="0"/>
              </a:rPr>
              <a:t>=1)</a:t>
            </a:r>
            <a:r>
              <a:rPr lang="zh-CN" altLang="en-US" sz="1600">
                <a:latin typeface="Times New Roman" pitchFamily="18" charset="0"/>
                <a:cs typeface="Tahoma" pitchFamily="34" charset="0"/>
              </a:rPr>
              <a:t>个选手比赛</a:t>
            </a:r>
          </a:p>
        </p:txBody>
      </p:sp>
      <p:grpSp>
        <p:nvGrpSpPr>
          <p:cNvPr id="77835" name="Group 24"/>
          <p:cNvGrpSpPr>
            <a:grpSpLocks/>
          </p:cNvGrpSpPr>
          <p:nvPr/>
        </p:nvGrpSpPr>
        <p:grpSpPr bwMode="auto">
          <a:xfrm>
            <a:off x="1763713" y="333375"/>
            <a:ext cx="1016000" cy="803275"/>
            <a:chOff x="-2" y="-2"/>
            <a:chExt cx="476" cy="772"/>
          </a:xfrm>
        </p:grpSpPr>
        <p:grpSp>
          <p:nvGrpSpPr>
            <p:cNvPr id="77882" name="Group 22"/>
            <p:cNvGrpSpPr>
              <a:grpSpLocks/>
            </p:cNvGrpSpPr>
            <p:nvPr/>
          </p:nvGrpSpPr>
          <p:grpSpPr bwMode="auto">
            <a:xfrm>
              <a:off x="0" y="0"/>
              <a:ext cx="472" cy="768"/>
              <a:chOff x="0" y="0"/>
              <a:chExt cx="472" cy="768"/>
            </a:xfrm>
          </p:grpSpPr>
          <p:grpSp>
            <p:nvGrpSpPr>
              <p:cNvPr id="77884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236" cy="384"/>
                <a:chOff x="0" y="0"/>
                <a:chExt cx="236" cy="384"/>
              </a:xfrm>
            </p:grpSpPr>
            <p:sp>
              <p:nvSpPr>
                <p:cNvPr id="7789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1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77895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77885" name="Group 17"/>
              <p:cNvGrpSpPr>
                <a:grpSpLocks/>
              </p:cNvGrpSpPr>
              <p:nvPr/>
            </p:nvGrpSpPr>
            <p:grpSpPr bwMode="auto">
              <a:xfrm>
                <a:off x="236" y="0"/>
                <a:ext cx="236" cy="384"/>
                <a:chOff x="236" y="0"/>
                <a:chExt cx="236" cy="384"/>
              </a:xfrm>
            </p:grpSpPr>
            <p:sp>
              <p:nvSpPr>
                <p:cNvPr id="77892" name="Rectangle 11"/>
                <p:cNvSpPr>
                  <a:spLocks noChangeArrowheads="1"/>
                </p:cNvSpPr>
                <p:nvPr/>
              </p:nvSpPr>
              <p:spPr bwMode="auto">
                <a:xfrm>
                  <a:off x="279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778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36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77886" name="Group 19"/>
              <p:cNvGrpSpPr>
                <a:grpSpLocks/>
              </p:cNvGrpSpPr>
              <p:nvPr/>
            </p:nvGrpSpPr>
            <p:grpSpPr bwMode="auto">
              <a:xfrm>
                <a:off x="0" y="384"/>
                <a:ext cx="236" cy="384"/>
                <a:chOff x="0" y="384"/>
                <a:chExt cx="236" cy="384"/>
              </a:xfrm>
            </p:grpSpPr>
            <p:sp>
              <p:nvSpPr>
                <p:cNvPr id="77890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7789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77887" name="Group 21"/>
              <p:cNvGrpSpPr>
                <a:grpSpLocks/>
              </p:cNvGrpSpPr>
              <p:nvPr/>
            </p:nvGrpSpPr>
            <p:grpSpPr bwMode="auto">
              <a:xfrm>
                <a:off x="236" y="384"/>
                <a:ext cx="236" cy="384"/>
                <a:chOff x="236" y="384"/>
                <a:chExt cx="236" cy="384"/>
              </a:xfrm>
            </p:grpSpPr>
            <p:sp>
              <p:nvSpPr>
                <p:cNvPr id="77888" name="Rectangle 13"/>
                <p:cNvSpPr>
                  <a:spLocks noChangeArrowheads="1"/>
                </p:cNvSpPr>
                <p:nvPr/>
              </p:nvSpPr>
              <p:spPr bwMode="auto">
                <a:xfrm>
                  <a:off x="279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1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1" lang="en-US" altLang="zh-CN" sz="200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sp>
              <p:nvSpPr>
                <p:cNvPr id="77889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7883" name="Rectangle 23"/>
            <p:cNvSpPr>
              <a:spLocks noChangeArrowheads="1"/>
            </p:cNvSpPr>
            <p:nvPr/>
          </p:nvSpPr>
          <p:spPr bwMode="auto">
            <a:xfrm>
              <a:off x="-2" y="-2"/>
              <a:ext cx="476" cy="77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</p:grpSp>
      <p:grpSp>
        <p:nvGrpSpPr>
          <p:cNvPr id="77836" name="Group 47"/>
          <p:cNvGrpSpPr>
            <a:grpSpLocks/>
          </p:cNvGrpSpPr>
          <p:nvPr/>
        </p:nvGrpSpPr>
        <p:grpSpPr bwMode="auto">
          <a:xfrm>
            <a:off x="1547813" y="1895475"/>
            <a:ext cx="1800225" cy="1389063"/>
            <a:chOff x="-2" y="-2"/>
            <a:chExt cx="720" cy="964"/>
          </a:xfrm>
        </p:grpSpPr>
        <p:grpSp>
          <p:nvGrpSpPr>
            <p:cNvPr id="77860" name="Group 45"/>
            <p:cNvGrpSpPr>
              <a:grpSpLocks/>
            </p:cNvGrpSpPr>
            <p:nvPr/>
          </p:nvGrpSpPr>
          <p:grpSpPr bwMode="auto">
            <a:xfrm>
              <a:off x="0" y="0"/>
              <a:ext cx="716" cy="960"/>
              <a:chOff x="0" y="0"/>
              <a:chExt cx="716" cy="960"/>
            </a:xfrm>
          </p:grpSpPr>
          <p:grpSp>
            <p:nvGrpSpPr>
              <p:cNvPr id="77862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358" cy="480"/>
                <a:chOff x="0" y="0"/>
                <a:chExt cx="358" cy="480"/>
              </a:xfrm>
            </p:grpSpPr>
            <p:sp>
              <p:nvSpPr>
                <p:cNvPr id="77878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77879" name="Group 3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58" cy="480"/>
                  <a:chOff x="0" y="0"/>
                  <a:chExt cx="358" cy="480"/>
                </a:xfrm>
              </p:grpSpPr>
              <p:sp>
                <p:nvSpPr>
                  <p:cNvPr id="7788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1  2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2  1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88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</p:grpSp>
          </p:grpSp>
          <p:grpSp>
            <p:nvGrpSpPr>
              <p:cNvPr id="77863" name="Group 36"/>
              <p:cNvGrpSpPr>
                <a:grpSpLocks/>
              </p:cNvGrpSpPr>
              <p:nvPr/>
            </p:nvGrpSpPr>
            <p:grpSpPr bwMode="auto">
              <a:xfrm>
                <a:off x="358" y="0"/>
                <a:ext cx="358" cy="480"/>
                <a:chOff x="358" y="0"/>
                <a:chExt cx="358" cy="480"/>
              </a:xfrm>
            </p:grpSpPr>
            <p:sp>
              <p:nvSpPr>
                <p:cNvPr id="77874" name="Rectangle 35"/>
                <p:cNvSpPr>
                  <a:spLocks noChangeArrowheads="1"/>
                </p:cNvSpPr>
                <p:nvPr/>
              </p:nvSpPr>
              <p:spPr bwMode="auto">
                <a:xfrm>
                  <a:off x="358" y="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77875" name="Group 34"/>
                <p:cNvGrpSpPr>
                  <a:grpSpLocks/>
                </p:cNvGrpSpPr>
                <p:nvPr/>
              </p:nvGrpSpPr>
              <p:grpSpPr bwMode="auto">
                <a:xfrm>
                  <a:off x="358" y="0"/>
                  <a:ext cx="358" cy="480"/>
                  <a:chOff x="358" y="0"/>
                  <a:chExt cx="358" cy="480"/>
                </a:xfrm>
              </p:grpSpPr>
              <p:sp>
                <p:nvSpPr>
                  <p:cNvPr id="7787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3  4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4  3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87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</p:grpSp>
          </p:grpSp>
          <p:grpSp>
            <p:nvGrpSpPr>
              <p:cNvPr id="77864" name="Group 40"/>
              <p:cNvGrpSpPr>
                <a:grpSpLocks/>
              </p:cNvGrpSpPr>
              <p:nvPr/>
            </p:nvGrpSpPr>
            <p:grpSpPr bwMode="auto">
              <a:xfrm>
                <a:off x="0" y="480"/>
                <a:ext cx="358" cy="480"/>
                <a:chOff x="0" y="480"/>
                <a:chExt cx="358" cy="480"/>
              </a:xfrm>
            </p:grpSpPr>
            <p:sp>
              <p:nvSpPr>
                <p:cNvPr id="77870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77871" name="Group 38"/>
                <p:cNvGrpSpPr>
                  <a:grpSpLocks/>
                </p:cNvGrpSpPr>
                <p:nvPr/>
              </p:nvGrpSpPr>
              <p:grpSpPr bwMode="auto">
                <a:xfrm>
                  <a:off x="0" y="480"/>
                  <a:ext cx="358" cy="480"/>
                  <a:chOff x="0" y="480"/>
                  <a:chExt cx="358" cy="480"/>
                </a:xfrm>
              </p:grpSpPr>
              <p:sp>
                <p:nvSpPr>
                  <p:cNvPr id="7787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3  4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4  3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87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</p:grpSp>
          </p:grpSp>
          <p:grpSp>
            <p:nvGrpSpPr>
              <p:cNvPr id="77865" name="Group 44"/>
              <p:cNvGrpSpPr>
                <a:grpSpLocks/>
              </p:cNvGrpSpPr>
              <p:nvPr/>
            </p:nvGrpSpPr>
            <p:grpSpPr bwMode="auto">
              <a:xfrm>
                <a:off x="358" y="480"/>
                <a:ext cx="358" cy="480"/>
                <a:chOff x="358" y="480"/>
                <a:chExt cx="358" cy="480"/>
              </a:xfrm>
            </p:grpSpPr>
            <p:sp>
              <p:nvSpPr>
                <p:cNvPr id="77866" name="Rectangle 43"/>
                <p:cNvSpPr>
                  <a:spLocks noChangeArrowheads="1"/>
                </p:cNvSpPr>
                <p:nvPr/>
              </p:nvSpPr>
              <p:spPr bwMode="auto">
                <a:xfrm>
                  <a:off x="358" y="48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  <p:grpSp>
              <p:nvGrpSpPr>
                <p:cNvPr id="77867" name="Group 42"/>
                <p:cNvGrpSpPr>
                  <a:grpSpLocks/>
                </p:cNvGrpSpPr>
                <p:nvPr/>
              </p:nvGrpSpPr>
              <p:grpSpPr bwMode="auto">
                <a:xfrm>
                  <a:off x="358" y="480"/>
                  <a:ext cx="358" cy="480"/>
                  <a:chOff x="358" y="480"/>
                  <a:chExt cx="358" cy="480"/>
                </a:xfrm>
              </p:grpSpPr>
              <p:sp>
                <p:nvSpPr>
                  <p:cNvPr id="7786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48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1  2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>
                        <a:latin typeface="Times New Roman" pitchFamily="18" charset="0"/>
                        <a:cs typeface="Tahoma" pitchFamily="34" charset="0"/>
                      </a:rPr>
                      <a:t>2  1</a:t>
                    </a:r>
                  </a:p>
                  <a:p>
                    <a:pPr algn="just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en-US" altLang="zh-CN" sz="200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86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Char char="•"/>
                      <a:defRPr sz="3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800" b="1">
                        <a:solidFill>
                          <a:srgbClr val="08228E"/>
                        </a:solidFill>
                        <a:latin typeface="Tahoma" pitchFamily="34" charset="0"/>
                        <a:ea typeface="宋体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sz="24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1">
                        <a:solidFill>
                          <a:schemeClr val="tx1"/>
                        </a:solidFill>
                        <a:latin typeface="Tahoma" pitchFamily="34" charset="0"/>
                        <a:ea typeface="宋体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imes New Roman" pitchFamily="18" charset="0"/>
                      <a:cs typeface="Tahoma" pitchFamily="34" charset="0"/>
                    </a:endParaRPr>
                  </a:p>
                </p:txBody>
              </p:sp>
            </p:grpSp>
          </p:grpSp>
        </p:grpSp>
        <p:sp>
          <p:nvSpPr>
            <p:cNvPr id="77861" name="Rectangle 46"/>
            <p:cNvSpPr>
              <a:spLocks noChangeArrowheads="1"/>
            </p:cNvSpPr>
            <p:nvPr/>
          </p:nvSpPr>
          <p:spPr bwMode="auto">
            <a:xfrm>
              <a:off x="-2" y="-2"/>
              <a:ext cx="720" cy="9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</p:grpSp>
      <p:grpSp>
        <p:nvGrpSpPr>
          <p:cNvPr id="77837" name="Group 71"/>
          <p:cNvGrpSpPr>
            <a:grpSpLocks/>
          </p:cNvGrpSpPr>
          <p:nvPr/>
        </p:nvGrpSpPr>
        <p:grpSpPr bwMode="auto">
          <a:xfrm>
            <a:off x="4643438" y="725488"/>
            <a:ext cx="3097212" cy="2592387"/>
            <a:chOff x="3061" y="799"/>
            <a:chExt cx="2087" cy="1633"/>
          </a:xfrm>
        </p:grpSpPr>
        <p:grpSp>
          <p:nvGrpSpPr>
            <p:cNvPr id="77839" name="Group 55"/>
            <p:cNvGrpSpPr>
              <a:grpSpLocks/>
            </p:cNvGrpSpPr>
            <p:nvPr/>
          </p:nvGrpSpPr>
          <p:grpSpPr bwMode="auto">
            <a:xfrm>
              <a:off x="3065" y="801"/>
              <a:ext cx="1032" cy="815"/>
              <a:chOff x="0" y="0"/>
              <a:chExt cx="587" cy="672"/>
            </a:xfrm>
          </p:grpSpPr>
          <p:sp>
            <p:nvSpPr>
              <p:cNvPr id="77856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7857" name="Group 53"/>
              <p:cNvGrpSpPr>
                <a:grpSpLocks/>
              </p:cNvGrpSpPr>
              <p:nvPr/>
            </p:nvGrpSpPr>
            <p:grpSpPr bwMode="auto">
              <a:xfrm>
                <a:off x="0" y="0"/>
                <a:ext cx="587" cy="672"/>
                <a:chOff x="0" y="0"/>
                <a:chExt cx="587" cy="672"/>
              </a:xfrm>
            </p:grpSpPr>
            <p:sp>
              <p:nvSpPr>
                <p:cNvPr id="77858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4   3   2   1</a:t>
                  </a:r>
                </a:p>
              </p:txBody>
            </p:sp>
            <p:sp>
              <p:nvSpPr>
                <p:cNvPr id="77859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7840" name="Group 59"/>
            <p:cNvGrpSpPr>
              <a:grpSpLocks/>
            </p:cNvGrpSpPr>
            <p:nvPr/>
          </p:nvGrpSpPr>
          <p:grpSpPr bwMode="auto">
            <a:xfrm>
              <a:off x="4097" y="801"/>
              <a:ext cx="1047" cy="815"/>
              <a:chOff x="587" y="0"/>
              <a:chExt cx="596" cy="672"/>
            </a:xfrm>
          </p:grpSpPr>
          <p:sp>
            <p:nvSpPr>
              <p:cNvPr id="77852" name="Rectangle 58"/>
              <p:cNvSpPr>
                <a:spLocks noChangeArrowheads="1"/>
              </p:cNvSpPr>
              <p:nvPr/>
            </p:nvSpPr>
            <p:spPr bwMode="auto">
              <a:xfrm>
                <a:off x="587" y="0"/>
                <a:ext cx="596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7853" name="Group 57"/>
              <p:cNvGrpSpPr>
                <a:grpSpLocks/>
              </p:cNvGrpSpPr>
              <p:nvPr/>
            </p:nvGrpSpPr>
            <p:grpSpPr bwMode="auto">
              <a:xfrm>
                <a:off x="587" y="0"/>
                <a:ext cx="596" cy="672"/>
                <a:chOff x="587" y="0"/>
                <a:chExt cx="596" cy="672"/>
              </a:xfrm>
            </p:grpSpPr>
            <p:sp>
              <p:nvSpPr>
                <p:cNvPr id="77854" name="Rectangle 49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8   7   6   5</a:t>
                  </a:r>
                </a:p>
              </p:txBody>
            </p:sp>
            <p:sp>
              <p:nvSpPr>
                <p:cNvPr id="77855" name="Rectangle 56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7841" name="Group 63"/>
            <p:cNvGrpSpPr>
              <a:grpSpLocks/>
            </p:cNvGrpSpPr>
            <p:nvPr/>
          </p:nvGrpSpPr>
          <p:grpSpPr bwMode="auto">
            <a:xfrm>
              <a:off x="3065" y="1616"/>
              <a:ext cx="1032" cy="814"/>
              <a:chOff x="0" y="672"/>
              <a:chExt cx="587" cy="672"/>
            </a:xfrm>
          </p:grpSpPr>
          <p:sp>
            <p:nvSpPr>
              <p:cNvPr id="77848" name="Rectangle 62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587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7849" name="Group 61"/>
              <p:cNvGrpSpPr>
                <a:grpSpLocks/>
              </p:cNvGrpSpPr>
              <p:nvPr/>
            </p:nvGrpSpPr>
            <p:grpSpPr bwMode="auto">
              <a:xfrm>
                <a:off x="0" y="672"/>
                <a:ext cx="587" cy="672"/>
                <a:chOff x="0" y="672"/>
                <a:chExt cx="587" cy="672"/>
              </a:xfrm>
            </p:grpSpPr>
            <p:sp>
              <p:nvSpPr>
                <p:cNvPr id="77850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8   7   6   5</a:t>
                  </a:r>
                </a:p>
              </p:txBody>
            </p:sp>
            <p:sp>
              <p:nvSpPr>
                <p:cNvPr id="77851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grpSp>
          <p:nvGrpSpPr>
            <p:cNvPr id="77842" name="Group 67"/>
            <p:cNvGrpSpPr>
              <a:grpSpLocks/>
            </p:cNvGrpSpPr>
            <p:nvPr/>
          </p:nvGrpSpPr>
          <p:grpSpPr bwMode="auto">
            <a:xfrm>
              <a:off x="4097" y="1616"/>
              <a:ext cx="1047" cy="814"/>
              <a:chOff x="587" y="672"/>
              <a:chExt cx="596" cy="672"/>
            </a:xfrm>
          </p:grpSpPr>
          <p:sp>
            <p:nvSpPr>
              <p:cNvPr id="77844" name="Rectangle 66"/>
              <p:cNvSpPr>
                <a:spLocks noChangeArrowheads="1"/>
              </p:cNvSpPr>
              <p:nvPr/>
            </p:nvSpPr>
            <p:spPr bwMode="auto">
              <a:xfrm>
                <a:off x="587" y="672"/>
                <a:ext cx="596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grpSp>
            <p:nvGrpSpPr>
              <p:cNvPr id="77845" name="Group 65"/>
              <p:cNvGrpSpPr>
                <a:grpSpLocks/>
              </p:cNvGrpSpPr>
              <p:nvPr/>
            </p:nvGrpSpPr>
            <p:grpSpPr bwMode="auto">
              <a:xfrm>
                <a:off x="587" y="672"/>
                <a:ext cx="596" cy="672"/>
                <a:chOff x="587" y="672"/>
                <a:chExt cx="596" cy="672"/>
              </a:xfrm>
            </p:grpSpPr>
            <p:sp>
              <p:nvSpPr>
                <p:cNvPr id="77846" name="Rectangle 51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>
                      <a:latin typeface="Times New Roman" pitchFamily="18" charset="0"/>
                      <a:cs typeface="Tahoma" pitchFamily="34" charset="0"/>
                    </a:rPr>
                    <a:t>4   3   2   1</a:t>
                  </a:r>
                </a:p>
              </p:txBody>
            </p:sp>
            <p:sp>
              <p:nvSpPr>
                <p:cNvPr id="77847" name="Rectangle 64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Char char="•"/>
                    <a:defRPr sz="3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800" b="1">
                      <a:solidFill>
                        <a:srgbClr val="08228E"/>
                      </a:solidFill>
                      <a:latin typeface="Tahoma" pitchFamily="34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4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>
                      <a:solidFill>
                        <a:schemeClr val="tx1"/>
                      </a:solidFill>
                      <a:latin typeface="Tahoma" pitchFamily="34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imes New Roman" pitchFamily="18" charset="0"/>
                    <a:cs typeface="Tahoma" pitchFamily="34" charset="0"/>
                  </a:endParaRPr>
                </a:p>
              </p:txBody>
            </p:sp>
          </p:grpSp>
        </p:grpSp>
        <p:sp>
          <p:nvSpPr>
            <p:cNvPr id="77843" name="Rectangle 69"/>
            <p:cNvSpPr>
              <a:spLocks noChangeArrowheads="1"/>
            </p:cNvSpPr>
            <p:nvPr/>
          </p:nvSpPr>
          <p:spPr bwMode="auto">
            <a:xfrm>
              <a:off x="3061" y="799"/>
              <a:ext cx="2087" cy="163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Times New Roman" pitchFamily="18" charset="0"/>
                <a:cs typeface="Tahoma" pitchFamily="34" charset="0"/>
              </a:endParaRPr>
            </a:p>
          </p:txBody>
        </p:sp>
      </p:grpSp>
      <p:sp>
        <p:nvSpPr>
          <p:cNvPr id="77838" name="AutoShape 72"/>
          <p:cNvSpPr>
            <a:spLocks noChangeArrowheads="1"/>
          </p:cNvSpPr>
          <p:nvPr/>
        </p:nvSpPr>
        <p:spPr bwMode="auto">
          <a:xfrm rot="-1616372">
            <a:off x="3492500" y="2565400"/>
            <a:ext cx="1079500" cy="288925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folHlink"/>
          </a:solidFill>
          <a:ln w="6350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65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  <p:bldP spid="77830" grpId="0"/>
      <p:bldP spid="77831" grpId="0"/>
      <p:bldP spid="77832" grpId="0" animBg="1"/>
      <p:bldP spid="778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2FEA7C-063E-4E61-8CFE-F8316116A3A6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885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7C94FDEA-BCF4-4EC1-9F70-F050FD28687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8853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382000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这种解法是把求解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个选手比赛日程问题划分成依次求解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、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、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…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、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个选手的比赛日程问题，换言之，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个选手的比赛日程是在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个选手的比赛日程的基础上通过迭代的方法求得的。在每次迭代中，将问题划分为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部分：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）左上角：左上角为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个选手在前半程的比赛日程；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）左下角：左下角为另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个选手在前半程的比赛日程，由左上角加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得到，例如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个选手比赛，左下角由左上角直接加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得到，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个选手比赛，左下角由左上角直接加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得到；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）右上角：将左下角直接抄到右上角得到另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个选手在后半程的比赛日程；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（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）右下角：将左上角直接抄到右下角得到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2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k-</a:t>
            </a:r>
            <a:r>
              <a:rPr kumimoji="1" lang="en-US" altLang="zh-CN" sz="2400" baseline="30000">
                <a:latin typeface="Times New Roman" pitchFamily="18" charset="0"/>
                <a:cs typeface="Tahoma" pitchFamily="34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个选手在后半程的比赛日程；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宋体" charset="-122"/>
                <a:cs typeface="Tahoma" pitchFamily="34" charset="0"/>
              </a:rPr>
              <a:t>    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算法设计的关键在于寻找这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4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部分元素之间的对应关系。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97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287798-A91C-42D9-A236-B45987FF2991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798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20CC061E-6018-43F9-BEB4-1227676C219E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grpSp>
        <p:nvGrpSpPr>
          <p:cNvPr id="79877" name="Group 2"/>
          <p:cNvGrpSpPr>
            <a:grpSpLocks/>
          </p:cNvGrpSpPr>
          <p:nvPr/>
        </p:nvGrpSpPr>
        <p:grpSpPr bwMode="auto">
          <a:xfrm>
            <a:off x="971550" y="836613"/>
            <a:ext cx="7332663" cy="5411787"/>
            <a:chOff x="1549" y="4391"/>
            <a:chExt cx="7654" cy="6601"/>
          </a:xfrm>
        </p:grpSpPr>
        <p:sp>
          <p:nvSpPr>
            <p:cNvPr id="79878" name="Text Box 3"/>
            <p:cNvSpPr txBox="1">
              <a:spLocks noChangeArrowheads="1"/>
            </p:cNvSpPr>
            <p:nvPr/>
          </p:nvSpPr>
          <p:spPr bwMode="auto">
            <a:xfrm>
              <a:off x="1549" y="4395"/>
              <a:ext cx="7654" cy="65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算法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4.9——</a:t>
              </a: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循环赛日程表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      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void </a:t>
              </a:r>
              <a:r>
                <a:rPr lang="en-US" altLang="zh-CN" sz="2400" dirty="0" err="1">
                  <a:latin typeface="Times New Roman" pitchFamily="18" charset="0"/>
                  <a:cs typeface="Tahoma" pitchFamily="34" charset="0"/>
                </a:rPr>
                <a:t>GameTable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(</a:t>
              </a:r>
              <a:r>
                <a:rPr lang="en-US" altLang="zh-CN" sz="2400" dirty="0" err="1">
                  <a:latin typeface="Times New Roman" pitchFamily="18" charset="0"/>
                  <a:cs typeface="Tahoma" pitchFamily="34" charset="0"/>
                </a:rPr>
                <a:t>int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k, </a:t>
              </a:r>
              <a:r>
                <a:rPr lang="en-US" altLang="zh-CN" sz="2400" dirty="0" err="1">
                  <a:latin typeface="Times New Roman" pitchFamily="18" charset="0"/>
                  <a:cs typeface="Tahoma" pitchFamily="34" charset="0"/>
                </a:rPr>
                <a:t>int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a[ ][ ])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    {  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        // </a:t>
              </a:r>
              <a:r>
                <a:rPr lang="en-US" altLang="zh-CN" sz="2400" i="1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n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=2</a:t>
              </a:r>
              <a:r>
                <a:rPr lang="en-US" altLang="zh-CN" sz="2400" i="1" baseline="300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en-US" altLang="zh-CN" sz="2400" dirty="0">
                  <a:solidFill>
                    <a:srgbClr val="008000"/>
                  </a:solidFill>
                  <a:latin typeface="宋体" charset="-122"/>
                  <a:cs typeface="Tahoma" pitchFamily="34" charset="0"/>
                </a:rPr>
                <a:t>(</a:t>
              </a:r>
              <a:r>
                <a:rPr lang="en-US" altLang="zh-CN" sz="2400" i="1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≥1</a:t>
              </a:r>
              <a:r>
                <a:rPr lang="en-US" altLang="zh-CN" sz="2400" dirty="0">
                  <a:solidFill>
                    <a:srgbClr val="008000"/>
                  </a:solidFill>
                  <a:latin typeface="宋体" charset="-122"/>
                  <a:cs typeface="Tahoma" pitchFamily="34" charset="0"/>
                </a:rPr>
                <a:t>)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个选手参加比赛，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        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//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二维数组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a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表示日程安排，数组下标从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1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开始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n=2;       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//k=0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，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个选手比赛日程可直接求得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//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求解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个选手比赛日程，得到左上角元素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a[1][1]=1; a[1][2]=2;   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        a[2][1]=2; a[2][2]=1;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        for (t=1; t&lt;k; t++)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//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迭代处理，依次处理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en-US" altLang="zh-CN" sz="2400" baseline="300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2</a:t>
              </a:r>
              <a:r>
                <a:rPr lang="en-US" altLang="zh-CN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, …, 2</a:t>
              </a:r>
              <a:r>
                <a:rPr lang="en-US" altLang="zh-CN" sz="2400" i="1" baseline="300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k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itchFamily="18" charset="0"/>
                  <a:cs typeface="Tahoma" pitchFamily="34" charset="0"/>
                </a:rPr>
                <a:t>个选手比赛日程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cs typeface="Tahoma" pitchFamily="34" charset="0"/>
                </a:rPr>
                <a:t>         </a:t>
              </a: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{</a:t>
              </a:r>
            </a:p>
            <a:p>
              <a:pPr algn="just">
                <a:lnSpc>
                  <a:spcPct val="104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itchFamily="18" charset="0"/>
                  <a:cs typeface="Tahoma" pitchFamily="34" charset="0"/>
                </a:rPr>
                <a:t>                </a:t>
              </a:r>
            </a:p>
          </p:txBody>
        </p:sp>
        <p:grpSp>
          <p:nvGrpSpPr>
            <p:cNvPr id="79879" name="Group 4"/>
            <p:cNvGrpSpPr>
              <a:grpSpLocks/>
            </p:cNvGrpSpPr>
            <p:nvPr/>
          </p:nvGrpSpPr>
          <p:grpSpPr bwMode="auto">
            <a:xfrm>
              <a:off x="1549" y="4391"/>
              <a:ext cx="550" cy="864"/>
              <a:chOff x="1519" y="3141"/>
              <a:chExt cx="550" cy="864"/>
            </a:xfrm>
          </p:grpSpPr>
          <p:sp>
            <p:nvSpPr>
              <p:cNvPr id="79880" name="AutoShape 5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74758" name="WordArt 6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265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BB2E52-EA05-411A-8C39-E145DDAFFF21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08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809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0ECBC726-5AC9-4FCD-B96F-0E149AE41E1A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09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200900" cy="5905500"/>
          </a:xfrm>
          <a:ln cap="flat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temp=n; n=n*2;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填左下角元素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 </a:t>
            </a:r>
            <a:r>
              <a:rPr lang="en-US" altLang="zh-CN" sz="2400" dirty="0" smtClean="0">
                <a:latin typeface="Times New Roman" pitchFamily="18" charset="0"/>
              </a:rPr>
              <a:t>for (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=temp+1;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&lt;=n;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++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for (j=1; j&lt;=temp; j++)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  a[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][j]=a[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-temp][j]+temp;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 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左下角元素和左上角元素的对应关系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      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填右上角元素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 </a:t>
            </a:r>
            <a:r>
              <a:rPr lang="en-US" altLang="zh-CN" sz="2400" dirty="0" smtClean="0">
                <a:latin typeface="Times New Roman" pitchFamily="18" charset="0"/>
              </a:rPr>
              <a:t>for (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=1;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&lt;=temp;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++)   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for (j=temp+1; j&lt;=n; j++)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</a:t>
            </a:r>
            <a:r>
              <a:rPr lang="en-US" altLang="zh-CN" sz="2400" dirty="0" smtClean="0">
                <a:latin typeface="Times New Roman" pitchFamily="18" charset="0"/>
              </a:rPr>
              <a:t>a[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][j]=a[</a:t>
            </a:r>
            <a:r>
              <a:rPr lang="en-US" altLang="zh-CN" sz="24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][j-temp]+temp;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itchFamily="18" charset="0"/>
              </a:rPr>
              <a:t>填右下角元素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  </a:t>
            </a:r>
            <a:r>
              <a:rPr lang="en-US" altLang="zh-CN" sz="2400" dirty="0" smtClean="0">
                <a:latin typeface="Times New Roman" pitchFamily="18" charset="0"/>
              </a:rPr>
              <a:t>for (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=temp+1;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&lt;=n; 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for (j=temp+1; j&lt;=n; j++)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a[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][j]=a[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-temp][j-temp];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589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58CDAF-3220-4709-9D0D-2A724DE29DB4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2016/3/24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9DDE35A2-C748-4080-9655-377EAFE4D7B5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81925" name="Text Box 2"/>
          <p:cNvSpPr txBox="1">
            <a:spLocks noChangeArrowheads="1"/>
          </p:cNvSpPr>
          <p:nvPr/>
        </p:nvSpPr>
        <p:spPr bwMode="auto">
          <a:xfrm>
            <a:off x="684213" y="857250"/>
            <a:ext cx="8001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分析算法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4.9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的时间性能，迭代处理的循环体内部有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3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个循环语句，每个循环语句都是一个嵌套的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for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循环，且他们的执行次数相同，基本语句是最内层循环体的赋值语句，即填写比赛日程表中的元素。基本语句的执行次数是：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400">
              <a:latin typeface="Times New Roman" pitchFamily="18" charset="0"/>
              <a:cs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2400">
              <a:latin typeface="Times New Roman" pitchFamily="18" charset="0"/>
              <a:cs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所以，算法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4.9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的其时间复杂性为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O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(4</a:t>
            </a:r>
            <a:r>
              <a:rPr kumimoji="1" lang="en-US" altLang="zh-CN" sz="2400" i="1" baseline="30000">
                <a:latin typeface="Times New Roman" pitchFamily="18" charset="0"/>
                <a:cs typeface="Tahoma" pitchFamily="34" charset="0"/>
              </a:rPr>
              <a:t>k</a:t>
            </a: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)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。</a:t>
            </a: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3481388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graphicFrame>
        <p:nvGraphicFramePr>
          <p:cNvPr id="81927" name="Object 3"/>
          <p:cNvGraphicFramePr>
            <a:graphicFrameLocks noChangeAspect="1"/>
          </p:cNvGraphicFramePr>
          <p:nvPr/>
        </p:nvGraphicFramePr>
        <p:xfrm>
          <a:off x="1908175" y="3213100"/>
          <a:ext cx="43195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r:id="rId3" imgW="2184400" imgH="469900" progId="Equation.3">
                  <p:embed/>
                </p:oleObj>
              </mc:Choice>
              <mc:Fallback>
                <p:oleObj r:id="rId3" imgW="218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43195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521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5583</TotalTime>
  <Words>4227</Words>
  <Application>Microsoft Office PowerPoint</Application>
  <PresentationFormat>全屏显示(4:3)</PresentationFormat>
  <Paragraphs>604</Paragraphs>
  <Slides>41</Slides>
  <Notes>6</Notes>
  <HiddenSlides>4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1_凸显</vt:lpstr>
      <vt:lpstr>aniu_ppt</vt:lpstr>
      <vt:lpstr>1_aniu_ppt</vt:lpstr>
      <vt:lpstr>Microsoft 公式 3.0</vt:lpstr>
      <vt:lpstr>上次回顾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小结——分治法</vt:lpstr>
      <vt:lpstr>第5章  减治法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两个序列的中位数算法实现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287</cp:revision>
  <dcterms:created xsi:type="dcterms:W3CDTF">2006-06-21T07:55:46Z</dcterms:created>
  <dcterms:modified xsi:type="dcterms:W3CDTF">2016-03-24T14:46:36Z</dcterms:modified>
</cp:coreProperties>
</file>